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311" r:id="rId2"/>
    <p:sldId id="496" r:id="rId3"/>
    <p:sldId id="658" r:id="rId4"/>
    <p:sldId id="682" r:id="rId5"/>
    <p:sldId id="690" r:id="rId6"/>
    <p:sldId id="681" r:id="rId7"/>
    <p:sldId id="683" r:id="rId8"/>
    <p:sldId id="621" r:id="rId9"/>
    <p:sldId id="574" r:id="rId10"/>
    <p:sldId id="684" r:id="rId11"/>
    <p:sldId id="685" r:id="rId12"/>
    <p:sldId id="686" r:id="rId13"/>
    <p:sldId id="687" r:id="rId14"/>
    <p:sldId id="688" r:id="rId15"/>
    <p:sldId id="689" r:id="rId16"/>
    <p:sldId id="568" r:id="rId17"/>
    <p:sldId id="604" r:id="rId18"/>
    <p:sldId id="694" r:id="rId19"/>
    <p:sldId id="692" r:id="rId20"/>
    <p:sldId id="693" r:id="rId21"/>
    <p:sldId id="633" r:id="rId22"/>
    <p:sldId id="614" r:id="rId23"/>
    <p:sldId id="634" r:id="rId24"/>
    <p:sldId id="337" r:id="rId25"/>
    <p:sldId id="673" r:id="rId26"/>
    <p:sldId id="695" r:id="rId27"/>
    <p:sldId id="657" r:id="rId28"/>
    <p:sldId id="696" r:id="rId29"/>
    <p:sldId id="697" r:id="rId30"/>
    <p:sldId id="656" r:id="rId31"/>
    <p:sldId id="675" r:id="rId32"/>
    <p:sldId id="550"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2" pos="3840" userDrawn="1">
          <p15:clr>
            <a:srgbClr val="A4A3A4"/>
          </p15:clr>
        </p15:guide>
        <p15:guide id="3" orient="horz" pos="2205" userDrawn="1">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仝德志" initials="仝德志" lastIdx="1" clrIdx="0">
    <p:extLst>
      <p:ext uri="{19B8F6BF-5375-455C-9EA6-DF929625EA0E}">
        <p15:presenceInfo xmlns="" xmlns:p15="http://schemas.microsoft.com/office/powerpoint/2012/main" userId="S-1-5-21-3454646774-2921618858-3417240831-112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9BBB40"/>
    <a:srgbClr val="F26D64"/>
    <a:srgbClr val="F8841D"/>
    <a:srgbClr val="E1B805"/>
    <a:srgbClr val="5EC6D3"/>
    <a:srgbClr val="647B86"/>
    <a:srgbClr val="546E7A"/>
    <a:srgbClr val="E9E9E9"/>
    <a:srgbClr val="F6F6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3525" autoAdjust="0"/>
  </p:normalViewPr>
  <p:slideViewPr>
    <p:cSldViewPr snapToGrid="0" showGuides="1">
      <p:cViewPr varScale="1">
        <p:scale>
          <a:sx n="78" d="100"/>
          <a:sy n="78" d="100"/>
        </p:scale>
        <p:origin x="-594" y="-90"/>
      </p:cViewPr>
      <p:guideLst>
        <p:guide orient="horz" pos="2205"/>
        <p:guide pos="3840"/>
      </p:guideLst>
    </p:cSldViewPr>
  </p:slideViewPr>
  <p:notesTextViewPr>
    <p:cViewPr>
      <p:scale>
        <a:sx n="1" d="1"/>
        <a:sy n="1" d="1"/>
      </p:scale>
      <p:origin x="0" y="0"/>
    </p:cViewPr>
  </p:notesTextViewPr>
  <p:notesViewPr>
    <p:cSldViewPr snapToGrid="0" showGuides="1">
      <p:cViewPr varScale="1">
        <p:scale>
          <a:sx n="57" d="100"/>
          <a:sy n="57" d="100"/>
        </p:scale>
        <p:origin x="2808"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DF2116-28E1-4102-9AF6-D89581D48556}" type="datetimeFigureOut">
              <a:rPr lang="zh-CN" altLang="en-US" smtClean="0"/>
              <a:t>2016/9/19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013E158-3345-484C-B3AA-64FC7A9E4B26}" type="slidenum">
              <a:rPr lang="zh-CN" altLang="en-US" smtClean="0"/>
              <a:t>‹#›</a:t>
            </a:fld>
            <a:endParaRPr lang="zh-CN" altLang="en-US"/>
          </a:p>
        </p:txBody>
      </p:sp>
    </p:spTree>
    <p:extLst>
      <p:ext uri="{BB962C8B-B14F-4D97-AF65-F5344CB8AC3E}">
        <p14:creationId xmlns:p14="http://schemas.microsoft.com/office/powerpoint/2010/main" val="24413792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763618-1814-46A1-AE52-70295F11C386}" type="datetimeFigureOut">
              <a:rPr lang="zh-CN" altLang="en-US" smtClean="0"/>
              <a:t>2016/9/19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CB7435-BF1A-4315-8545-5359AA5D568B}" type="slidenum">
              <a:rPr lang="zh-CN" altLang="en-US" smtClean="0"/>
              <a:t>‹#›</a:t>
            </a:fld>
            <a:endParaRPr lang="zh-CN" altLang="en-US"/>
          </a:p>
        </p:txBody>
      </p:sp>
    </p:spTree>
    <p:extLst>
      <p:ext uri="{BB962C8B-B14F-4D97-AF65-F5344CB8AC3E}">
        <p14:creationId xmlns:p14="http://schemas.microsoft.com/office/powerpoint/2010/main" val="1466325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A4CB7435-BF1A-4315-8545-5359AA5D568B}" type="slidenum">
              <a:rPr lang="zh-CN" altLang="en-US" smtClean="0"/>
              <a:t>1</a:t>
            </a:fld>
            <a:endParaRPr lang="zh-CN" altLang="en-US"/>
          </a:p>
        </p:txBody>
      </p:sp>
    </p:spTree>
    <p:extLst>
      <p:ext uri="{BB962C8B-B14F-4D97-AF65-F5344CB8AC3E}">
        <p14:creationId xmlns:p14="http://schemas.microsoft.com/office/powerpoint/2010/main" val="3082370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A4CB7435-BF1A-4315-8545-5359AA5D568B}" type="slidenum">
              <a:rPr lang="zh-CN" altLang="en-US" smtClean="0"/>
              <a:t>23</a:t>
            </a:fld>
            <a:endParaRPr lang="zh-CN" altLang="en-US"/>
          </a:p>
        </p:txBody>
      </p:sp>
    </p:spTree>
    <p:extLst>
      <p:ext uri="{BB962C8B-B14F-4D97-AF65-F5344CB8AC3E}">
        <p14:creationId xmlns:p14="http://schemas.microsoft.com/office/powerpoint/2010/main" val="316371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A4CB7435-BF1A-4315-8545-5359AA5D568B}" type="slidenum">
              <a:rPr lang="zh-CN" altLang="en-US" smtClean="0"/>
              <a:t>24</a:t>
            </a:fld>
            <a:endParaRPr lang="zh-CN" altLang="en-US"/>
          </a:p>
        </p:txBody>
      </p:sp>
    </p:spTree>
    <p:extLst>
      <p:ext uri="{BB962C8B-B14F-4D97-AF65-F5344CB8AC3E}">
        <p14:creationId xmlns:p14="http://schemas.microsoft.com/office/powerpoint/2010/main" val="1863255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A4CB7435-BF1A-4315-8545-5359AA5D568B}" type="slidenum">
              <a:rPr lang="zh-CN" altLang="en-US" smtClean="0"/>
              <a:t>25</a:t>
            </a:fld>
            <a:endParaRPr lang="zh-CN" altLang="en-US"/>
          </a:p>
        </p:txBody>
      </p:sp>
    </p:spTree>
    <p:extLst>
      <p:ext uri="{BB962C8B-B14F-4D97-AF65-F5344CB8AC3E}">
        <p14:creationId xmlns:p14="http://schemas.microsoft.com/office/powerpoint/2010/main" val="1732748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A4CB7435-BF1A-4315-8545-5359AA5D568B}" type="slidenum">
              <a:rPr lang="zh-CN" altLang="en-US" smtClean="0"/>
              <a:t>27</a:t>
            </a:fld>
            <a:endParaRPr lang="zh-CN" altLang="en-US"/>
          </a:p>
        </p:txBody>
      </p:sp>
    </p:spTree>
    <p:extLst>
      <p:ext uri="{BB962C8B-B14F-4D97-AF65-F5344CB8AC3E}">
        <p14:creationId xmlns:p14="http://schemas.microsoft.com/office/powerpoint/2010/main" val="82297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A4CB7435-BF1A-4315-8545-5359AA5D568B}" type="slidenum">
              <a:rPr lang="zh-CN" altLang="en-US" smtClean="0"/>
              <a:t>28</a:t>
            </a:fld>
            <a:endParaRPr lang="zh-CN" altLang="en-US"/>
          </a:p>
        </p:txBody>
      </p:sp>
    </p:spTree>
    <p:extLst>
      <p:ext uri="{BB962C8B-B14F-4D97-AF65-F5344CB8AC3E}">
        <p14:creationId xmlns:p14="http://schemas.microsoft.com/office/powerpoint/2010/main" val="4276798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A4CB7435-BF1A-4315-8545-5359AA5D568B}" type="slidenum">
              <a:rPr lang="zh-CN" altLang="en-US" smtClean="0"/>
              <a:t>30</a:t>
            </a:fld>
            <a:endParaRPr lang="zh-CN" altLang="en-US"/>
          </a:p>
        </p:txBody>
      </p:sp>
    </p:spTree>
    <p:extLst>
      <p:ext uri="{BB962C8B-B14F-4D97-AF65-F5344CB8AC3E}">
        <p14:creationId xmlns:p14="http://schemas.microsoft.com/office/powerpoint/2010/main" val="36922679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A4CB7435-BF1A-4315-8545-5359AA5D568B}" type="slidenum">
              <a:rPr lang="zh-CN" altLang="en-US" smtClean="0"/>
              <a:t>31</a:t>
            </a:fld>
            <a:endParaRPr lang="zh-CN" altLang="en-US"/>
          </a:p>
        </p:txBody>
      </p:sp>
    </p:spTree>
    <p:extLst>
      <p:ext uri="{BB962C8B-B14F-4D97-AF65-F5344CB8AC3E}">
        <p14:creationId xmlns:p14="http://schemas.microsoft.com/office/powerpoint/2010/main" val="9337932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A4CB7435-BF1A-4315-8545-5359AA5D568B}" type="slidenum">
              <a:rPr lang="zh-CN" altLang="en-US" smtClean="0"/>
              <a:t>32</a:t>
            </a:fld>
            <a:endParaRPr lang="zh-CN" altLang="en-US"/>
          </a:p>
        </p:txBody>
      </p:sp>
    </p:spTree>
    <p:extLst>
      <p:ext uri="{BB962C8B-B14F-4D97-AF65-F5344CB8AC3E}">
        <p14:creationId xmlns:p14="http://schemas.microsoft.com/office/powerpoint/2010/main" val="3360077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A4CB7435-BF1A-4315-8545-5359AA5D568B}" type="slidenum">
              <a:rPr lang="zh-CN" altLang="en-US" smtClean="0"/>
              <a:t>2</a:t>
            </a:fld>
            <a:endParaRPr lang="zh-CN" altLang="en-US"/>
          </a:p>
        </p:txBody>
      </p:sp>
    </p:spTree>
    <p:extLst>
      <p:ext uri="{BB962C8B-B14F-4D97-AF65-F5344CB8AC3E}">
        <p14:creationId xmlns:p14="http://schemas.microsoft.com/office/powerpoint/2010/main" val="3554845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A4CB7435-BF1A-4315-8545-5359AA5D568B}" type="slidenum">
              <a:rPr lang="zh-CN" altLang="en-US" smtClean="0"/>
              <a:t>3</a:t>
            </a:fld>
            <a:endParaRPr lang="zh-CN" altLang="en-US"/>
          </a:p>
        </p:txBody>
      </p:sp>
    </p:spTree>
    <p:extLst>
      <p:ext uri="{BB962C8B-B14F-4D97-AF65-F5344CB8AC3E}">
        <p14:creationId xmlns:p14="http://schemas.microsoft.com/office/powerpoint/2010/main" val="1424042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A4CB7435-BF1A-4315-8545-5359AA5D568B}" type="slidenum">
              <a:rPr lang="zh-CN" altLang="en-US" smtClean="0"/>
              <a:t>8</a:t>
            </a:fld>
            <a:endParaRPr lang="zh-CN" altLang="en-US"/>
          </a:p>
        </p:txBody>
      </p:sp>
    </p:spTree>
    <p:extLst>
      <p:ext uri="{BB962C8B-B14F-4D97-AF65-F5344CB8AC3E}">
        <p14:creationId xmlns:p14="http://schemas.microsoft.com/office/powerpoint/2010/main" val="3955665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A4CB7435-BF1A-4315-8545-5359AA5D568B}" type="slidenum">
              <a:rPr lang="zh-CN" altLang="en-US" smtClean="0"/>
              <a:t>9</a:t>
            </a:fld>
            <a:endParaRPr lang="zh-CN" altLang="en-US"/>
          </a:p>
        </p:txBody>
      </p:sp>
    </p:spTree>
    <p:extLst>
      <p:ext uri="{BB962C8B-B14F-4D97-AF65-F5344CB8AC3E}">
        <p14:creationId xmlns:p14="http://schemas.microsoft.com/office/powerpoint/2010/main" val="493843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A4CB7435-BF1A-4315-8545-5359AA5D568B}" type="slidenum">
              <a:rPr lang="zh-CN" altLang="en-US" smtClean="0"/>
              <a:t>16</a:t>
            </a:fld>
            <a:endParaRPr lang="zh-CN" altLang="en-US"/>
          </a:p>
        </p:txBody>
      </p:sp>
    </p:spTree>
    <p:extLst>
      <p:ext uri="{BB962C8B-B14F-4D97-AF65-F5344CB8AC3E}">
        <p14:creationId xmlns:p14="http://schemas.microsoft.com/office/powerpoint/2010/main" val="3180309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A4CB7435-BF1A-4315-8545-5359AA5D568B}" type="slidenum">
              <a:rPr lang="zh-CN" altLang="en-US" smtClean="0"/>
              <a:t>17</a:t>
            </a:fld>
            <a:endParaRPr lang="zh-CN" altLang="en-US"/>
          </a:p>
        </p:txBody>
      </p:sp>
    </p:spTree>
    <p:extLst>
      <p:ext uri="{BB962C8B-B14F-4D97-AF65-F5344CB8AC3E}">
        <p14:creationId xmlns:p14="http://schemas.microsoft.com/office/powerpoint/2010/main" val="2526246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A4CB7435-BF1A-4315-8545-5359AA5D568B}" type="slidenum">
              <a:rPr lang="zh-CN" altLang="en-US" smtClean="0"/>
              <a:t>21</a:t>
            </a:fld>
            <a:endParaRPr lang="zh-CN" altLang="en-US"/>
          </a:p>
        </p:txBody>
      </p:sp>
    </p:spTree>
    <p:extLst>
      <p:ext uri="{BB962C8B-B14F-4D97-AF65-F5344CB8AC3E}">
        <p14:creationId xmlns:p14="http://schemas.microsoft.com/office/powerpoint/2010/main" val="1937914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A4CB7435-BF1A-4315-8545-5359AA5D568B}" type="slidenum">
              <a:rPr lang="zh-CN" altLang="en-US" smtClean="0"/>
              <a:t>22</a:t>
            </a:fld>
            <a:endParaRPr lang="zh-CN" altLang="en-US"/>
          </a:p>
        </p:txBody>
      </p:sp>
    </p:spTree>
    <p:extLst>
      <p:ext uri="{BB962C8B-B14F-4D97-AF65-F5344CB8AC3E}">
        <p14:creationId xmlns:p14="http://schemas.microsoft.com/office/powerpoint/2010/main" val="444398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rgbClr val="333F50"/>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0" y="0"/>
            <a:ext cx="12192000" cy="6858000"/>
            <a:chOff x="3141663" y="2162175"/>
            <a:chExt cx="1916112" cy="1709738"/>
          </a:xfrm>
        </p:grpSpPr>
        <p:sp>
          <p:nvSpPr>
            <p:cNvPr id="3" name="Rectangle 5"/>
            <p:cNvSpPr>
              <a:spLocks noChangeArrowheads="1"/>
            </p:cNvSpPr>
            <p:nvPr/>
          </p:nvSpPr>
          <p:spPr bwMode="auto">
            <a:xfrm>
              <a:off x="3462338" y="2162175"/>
              <a:ext cx="320675" cy="1709738"/>
            </a:xfrm>
            <a:prstGeom prst="rect">
              <a:avLst/>
            </a:prstGeom>
            <a:solidFill>
              <a:srgbClr val="5EC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Rectangle 6"/>
            <p:cNvSpPr>
              <a:spLocks noChangeArrowheads="1"/>
            </p:cNvSpPr>
            <p:nvPr/>
          </p:nvSpPr>
          <p:spPr bwMode="auto">
            <a:xfrm>
              <a:off x="3783013" y="2162175"/>
              <a:ext cx="317500" cy="1709738"/>
            </a:xfrm>
            <a:prstGeom prst="rect">
              <a:avLst/>
            </a:prstGeom>
            <a:solidFill>
              <a:srgbClr val="E1B80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Rectangle 7"/>
            <p:cNvSpPr>
              <a:spLocks noChangeArrowheads="1"/>
            </p:cNvSpPr>
            <p:nvPr/>
          </p:nvSpPr>
          <p:spPr bwMode="auto">
            <a:xfrm>
              <a:off x="4100513" y="2162175"/>
              <a:ext cx="319087" cy="1709738"/>
            </a:xfrm>
            <a:prstGeom prst="rect">
              <a:avLst/>
            </a:prstGeom>
            <a:solidFill>
              <a:srgbClr val="F884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8"/>
            <p:cNvSpPr>
              <a:spLocks noChangeArrowheads="1"/>
            </p:cNvSpPr>
            <p:nvPr/>
          </p:nvSpPr>
          <p:spPr bwMode="auto">
            <a:xfrm>
              <a:off x="4419600" y="2162175"/>
              <a:ext cx="320675" cy="1709738"/>
            </a:xfrm>
            <a:prstGeom prst="rect">
              <a:avLst/>
            </a:prstGeom>
            <a:solidFill>
              <a:srgbClr val="F26D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Rectangle 9"/>
            <p:cNvSpPr>
              <a:spLocks noChangeArrowheads="1"/>
            </p:cNvSpPr>
            <p:nvPr/>
          </p:nvSpPr>
          <p:spPr bwMode="auto">
            <a:xfrm>
              <a:off x="4740275" y="2162175"/>
              <a:ext cx="317500" cy="1709738"/>
            </a:xfrm>
            <a:prstGeom prst="rect">
              <a:avLst/>
            </a:prstGeom>
            <a:solidFill>
              <a:srgbClr val="9BBB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10"/>
            <p:cNvSpPr>
              <a:spLocks noChangeArrowheads="1"/>
            </p:cNvSpPr>
            <p:nvPr/>
          </p:nvSpPr>
          <p:spPr bwMode="auto">
            <a:xfrm>
              <a:off x="3141663" y="2162175"/>
              <a:ext cx="320675" cy="1709738"/>
            </a:xfrm>
            <a:prstGeom prst="rect">
              <a:avLst/>
            </a:prstGeom>
            <a:solidFill>
              <a:srgbClr val="647B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 name="文本框 8"/>
          <p:cNvSpPr txBox="1"/>
          <p:nvPr userDrawn="1"/>
        </p:nvSpPr>
        <p:spPr>
          <a:xfrm>
            <a:off x="1075688" y="2065242"/>
            <a:ext cx="10642657" cy="1323439"/>
          </a:xfrm>
          <a:prstGeom prst="rect">
            <a:avLst/>
          </a:prstGeom>
          <a:noFill/>
        </p:spPr>
        <p:txBody>
          <a:bodyPr wrap="none" rtlCol="0">
            <a:spAutoFit/>
          </a:bodyPr>
          <a:lstStyle/>
          <a:p>
            <a:r>
              <a:rPr lang="zh-CN" altLang="en-US" sz="8000" b="1" smtClean="0">
                <a:solidFill>
                  <a:schemeClr val="bg1"/>
                </a:solidFill>
                <a:effectLst>
                  <a:outerShdw blurRad="38100" dist="38100" dir="2700000" algn="tl">
                    <a:srgbClr val="000000">
                      <a:alpha val="43137"/>
                    </a:srgbClr>
                  </a:outerShdw>
                </a:effectLst>
              </a:rPr>
              <a:t>腾讯、阿里</a:t>
            </a:r>
            <a:r>
              <a:rPr lang="en-US" altLang="zh-CN" sz="8000" b="1" smtClean="0">
                <a:solidFill>
                  <a:schemeClr val="bg1"/>
                </a:solidFill>
                <a:effectLst>
                  <a:outerShdw blurRad="38100" dist="38100" dir="2700000" algn="tl">
                    <a:srgbClr val="000000">
                      <a:alpha val="43137"/>
                    </a:srgbClr>
                  </a:outerShdw>
                </a:effectLst>
              </a:rPr>
              <a:t>HR</a:t>
            </a:r>
            <a:r>
              <a:rPr lang="zh-CN" altLang="en-US" sz="8000" b="1" baseline="0" smtClean="0">
                <a:solidFill>
                  <a:schemeClr val="bg1"/>
                </a:solidFill>
                <a:effectLst>
                  <a:outerShdw blurRad="38100" dist="38100" dir="2700000" algn="tl">
                    <a:srgbClr val="000000">
                      <a:alpha val="43137"/>
                    </a:srgbClr>
                  </a:outerShdw>
                </a:effectLst>
              </a:rPr>
              <a:t>案例分享</a:t>
            </a:r>
            <a:endParaRPr lang="zh-CN" altLang="en-US" sz="8000" b="1" dirty="0">
              <a:solidFill>
                <a:schemeClr val="bg1"/>
              </a:solidFill>
              <a:effectLst>
                <a:outerShdw blurRad="38100" dist="38100" dir="2700000" algn="tl">
                  <a:srgbClr val="000000">
                    <a:alpha val="43137"/>
                  </a:srgbClr>
                </a:outerShdw>
              </a:effectLst>
            </a:endParaRPr>
          </a:p>
        </p:txBody>
      </p:sp>
      <p:sp>
        <p:nvSpPr>
          <p:cNvPr id="27" name="文本框 26"/>
          <p:cNvSpPr txBox="1"/>
          <p:nvPr userDrawn="1"/>
        </p:nvSpPr>
        <p:spPr>
          <a:xfrm>
            <a:off x="4208303" y="3876128"/>
            <a:ext cx="3775393" cy="565604"/>
          </a:xfrm>
          <a:prstGeom prst="rect">
            <a:avLst/>
          </a:prstGeom>
          <a:noFill/>
        </p:spPr>
        <p:txBody>
          <a:bodyPr wrap="none" rtlCol="0">
            <a:spAutoFit/>
          </a:bodyPr>
          <a:lstStyle>
            <a:defPPr>
              <a:defRPr lang="zh-CN"/>
            </a:defPPr>
            <a:lvl1pPr>
              <a:lnSpc>
                <a:spcPct val="120000"/>
              </a:lnSpc>
              <a:defRPr>
                <a:solidFill>
                  <a:srgbClr val="0F3041"/>
                </a:solidFill>
                <a:latin typeface="微软雅黑 Light" panose="020B0502040204020203" pitchFamily="34" charset="-122"/>
                <a:ea typeface="微软雅黑 Light" panose="020B0502040204020203" pitchFamily="34" charset="-122"/>
              </a:defRPr>
            </a:lvl1pPr>
          </a:lstStyle>
          <a:p>
            <a:pPr algn="ctr"/>
            <a:r>
              <a:rPr lang="zh-CN" altLang="en-US" sz="2800" smtClean="0">
                <a:solidFill>
                  <a:schemeClr val="bg1"/>
                </a:solidFill>
              </a:rPr>
              <a:t>全新人力资源管理模式</a:t>
            </a:r>
            <a:endParaRPr lang="zh-CN" altLang="en-US" sz="2800" dirty="0">
              <a:solidFill>
                <a:schemeClr val="bg1"/>
              </a:solidFill>
            </a:endParaRPr>
          </a:p>
        </p:txBody>
      </p:sp>
    </p:spTree>
    <p:extLst>
      <p:ext uri="{BB962C8B-B14F-4D97-AF65-F5344CB8AC3E}">
        <p14:creationId xmlns:p14="http://schemas.microsoft.com/office/powerpoint/2010/main" val="2253885663"/>
      </p:ext>
    </p:extLst>
  </p:cSld>
  <p:clrMapOvr>
    <a:masterClrMapping/>
  </p:clrMapOvr>
  <p:transition spd="med">
    <p:newsflash/>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cxnSp>
        <p:nvCxnSpPr>
          <p:cNvPr id="23" name="直接连接符 22"/>
          <p:cNvCxnSpPr/>
          <p:nvPr userDrawn="1"/>
        </p:nvCxnSpPr>
        <p:spPr>
          <a:xfrm>
            <a:off x="1015505" y="83533"/>
            <a:ext cx="0" cy="821492"/>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userDrawn="1"/>
        </p:nvSpPr>
        <p:spPr>
          <a:xfrm>
            <a:off x="0" y="6534513"/>
            <a:ext cx="12192000" cy="323487"/>
          </a:xfrm>
          <a:prstGeom prst="rect">
            <a:avLst/>
          </a:prstGeom>
          <a:solidFill>
            <a:srgbClr val="546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23383891"/>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图片与标题">
    <p:bg>
      <p:bgPr>
        <a:solidFill>
          <a:srgbClr val="8FCE3A"/>
        </a:solidFill>
        <a:effectLst/>
      </p:bgPr>
    </p:bg>
    <p:spTree>
      <p:nvGrpSpPr>
        <p:cNvPr id="1" name=""/>
        <p:cNvGrpSpPr/>
        <p:nvPr/>
      </p:nvGrpSpPr>
      <p:grpSpPr>
        <a:xfrm>
          <a:off x="0" y="0"/>
          <a:ext cx="0" cy="0"/>
          <a:chOff x="0" y="0"/>
          <a:chExt cx="0" cy="0"/>
        </a:xfrm>
      </p:grpSpPr>
      <p:grpSp>
        <p:nvGrpSpPr>
          <p:cNvPr id="86" name="组合 85"/>
          <p:cNvGrpSpPr/>
          <p:nvPr userDrawn="1"/>
        </p:nvGrpSpPr>
        <p:grpSpPr>
          <a:xfrm>
            <a:off x="-1757522" y="-4480892"/>
            <a:ext cx="15707044" cy="15819784"/>
            <a:chOff x="3258810" y="-5464233"/>
            <a:chExt cx="15707044" cy="15819784"/>
          </a:xfrm>
          <a:solidFill>
            <a:srgbClr val="FFFFFF">
              <a:alpha val="40000"/>
            </a:srgbClr>
          </a:solidFill>
        </p:grpSpPr>
        <p:grpSp>
          <p:nvGrpSpPr>
            <p:cNvPr id="87" name="组合 86"/>
            <p:cNvGrpSpPr/>
            <p:nvPr/>
          </p:nvGrpSpPr>
          <p:grpSpPr>
            <a:xfrm>
              <a:off x="3258810" y="-5464233"/>
              <a:ext cx="15707044" cy="15819784"/>
              <a:chOff x="4447173" y="-5058188"/>
              <a:chExt cx="4865689" cy="4900613"/>
            </a:xfrm>
            <a:grpFill/>
          </p:grpSpPr>
          <p:sp>
            <p:nvSpPr>
              <p:cNvPr id="89" name="Freeform 6"/>
              <p:cNvSpPr>
                <a:spLocks/>
              </p:cNvSpPr>
              <p:nvPr/>
            </p:nvSpPr>
            <p:spPr bwMode="auto">
              <a:xfrm>
                <a:off x="6882718" y="-5057926"/>
                <a:ext cx="775968" cy="2442597"/>
              </a:xfrm>
              <a:custGeom>
                <a:avLst/>
                <a:gdLst>
                  <a:gd name="T0" fmla="*/ 473 w 473"/>
                  <a:gd name="T1" fmla="*/ 0 h 1521"/>
                  <a:gd name="T2" fmla="*/ 250 w 473"/>
                  <a:gd name="T3" fmla="*/ 0 h 1521"/>
                  <a:gd name="T4" fmla="*/ 0 w 473"/>
                  <a:gd name="T5" fmla="*/ 1521 h 1521"/>
                  <a:gd name="T6" fmla="*/ 473 w 473"/>
                  <a:gd name="T7" fmla="*/ 0 h 1521"/>
                  <a:gd name="connsiteX0" fmla="*/ 10334 w 10334"/>
                  <a:gd name="connsiteY0" fmla="*/ 0 h 10116"/>
                  <a:gd name="connsiteX1" fmla="*/ 5619 w 10334"/>
                  <a:gd name="connsiteY1" fmla="*/ 0 h 10116"/>
                  <a:gd name="connsiteX2" fmla="*/ 0 w 10334"/>
                  <a:gd name="connsiteY2" fmla="*/ 10116 h 10116"/>
                  <a:gd name="connsiteX3" fmla="*/ 10334 w 10334"/>
                  <a:gd name="connsiteY3" fmla="*/ 0 h 10116"/>
                </a:gdLst>
                <a:ahLst/>
                <a:cxnLst>
                  <a:cxn ang="0">
                    <a:pos x="connsiteX0" y="connsiteY0"/>
                  </a:cxn>
                  <a:cxn ang="0">
                    <a:pos x="connsiteX1" y="connsiteY1"/>
                  </a:cxn>
                  <a:cxn ang="0">
                    <a:pos x="connsiteX2" y="connsiteY2"/>
                  </a:cxn>
                  <a:cxn ang="0">
                    <a:pos x="connsiteX3" y="connsiteY3"/>
                  </a:cxn>
                </a:cxnLst>
                <a:rect l="l" t="t" r="r" b="b"/>
                <a:pathLst>
                  <a:path w="10334" h="10116">
                    <a:moveTo>
                      <a:pt x="10334" y="0"/>
                    </a:moveTo>
                    <a:lnTo>
                      <a:pt x="5619" y="0"/>
                    </a:lnTo>
                    <a:lnTo>
                      <a:pt x="0" y="10116"/>
                    </a:lnTo>
                    <a:lnTo>
                      <a:pt x="1033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7"/>
              <p:cNvSpPr>
                <a:spLocks noEditPoints="1"/>
              </p:cNvSpPr>
              <p:nvPr/>
            </p:nvSpPr>
            <p:spPr bwMode="auto">
              <a:xfrm>
                <a:off x="4447174" y="-5058188"/>
                <a:ext cx="4865688" cy="4900613"/>
              </a:xfrm>
              <a:custGeom>
                <a:avLst/>
                <a:gdLst>
                  <a:gd name="T0" fmla="*/ 1544 w 3065"/>
                  <a:gd name="T1" fmla="*/ 1531 h 3087"/>
                  <a:gd name="T2" fmla="*/ 1548 w 3065"/>
                  <a:gd name="T3" fmla="*/ 1544 h 3087"/>
                  <a:gd name="T4" fmla="*/ 1534 w 3065"/>
                  <a:gd name="T5" fmla="*/ 1539 h 3087"/>
                  <a:gd name="T6" fmla="*/ 1536 w 3065"/>
                  <a:gd name="T7" fmla="*/ 1531 h 3087"/>
                  <a:gd name="T8" fmla="*/ 1528 w 3065"/>
                  <a:gd name="T9" fmla="*/ 1506 h 3087"/>
                  <a:gd name="T10" fmla="*/ 1529 w 3065"/>
                  <a:gd name="T11" fmla="*/ 1531 h 3087"/>
                  <a:gd name="T12" fmla="*/ 556 w 3065"/>
                  <a:gd name="T13" fmla="*/ 0 h 3087"/>
                  <a:gd name="T14" fmla="*/ 1529 w 3065"/>
                  <a:gd name="T15" fmla="*/ 1544 h 3087"/>
                  <a:gd name="T16" fmla="*/ 1526 w 3065"/>
                  <a:gd name="T17" fmla="*/ 1544 h 3087"/>
                  <a:gd name="T18" fmla="*/ 1521 w 3065"/>
                  <a:gd name="T19" fmla="*/ 1542 h 3087"/>
                  <a:gd name="T20" fmla="*/ 0 w 3065"/>
                  <a:gd name="T21" fmla="*/ 0 h 3087"/>
                  <a:gd name="T22" fmla="*/ 1511 w 3065"/>
                  <a:gd name="T23" fmla="*/ 1540 h 3087"/>
                  <a:gd name="T24" fmla="*/ 1488 w 3065"/>
                  <a:gd name="T25" fmla="*/ 1537 h 3087"/>
                  <a:gd name="T26" fmla="*/ 1498 w 3065"/>
                  <a:gd name="T27" fmla="*/ 1542 h 3087"/>
                  <a:gd name="T28" fmla="*/ 0 w 3065"/>
                  <a:gd name="T29" fmla="*/ 1466 h 3087"/>
                  <a:gd name="T30" fmla="*/ 0 w 3065"/>
                  <a:gd name="T31" fmla="*/ 1622 h 3087"/>
                  <a:gd name="T32" fmla="*/ 1496 w 3065"/>
                  <a:gd name="T33" fmla="*/ 1547 h 3087"/>
                  <a:gd name="T34" fmla="*/ 1488 w 3065"/>
                  <a:gd name="T35" fmla="*/ 1550 h 3087"/>
                  <a:gd name="T36" fmla="*/ 1511 w 3065"/>
                  <a:gd name="T37" fmla="*/ 1547 h 3087"/>
                  <a:gd name="T38" fmla="*/ 0 w 3065"/>
                  <a:gd name="T39" fmla="*/ 3087 h 3087"/>
                  <a:gd name="T40" fmla="*/ 1521 w 3065"/>
                  <a:gd name="T41" fmla="*/ 1545 h 3087"/>
                  <a:gd name="T42" fmla="*/ 1528 w 3065"/>
                  <a:gd name="T43" fmla="*/ 1545 h 3087"/>
                  <a:gd name="T44" fmla="*/ 556 w 3065"/>
                  <a:gd name="T45" fmla="*/ 3087 h 3087"/>
                  <a:gd name="T46" fmla="*/ 1529 w 3065"/>
                  <a:gd name="T47" fmla="*/ 1554 h 3087"/>
                  <a:gd name="T48" fmla="*/ 1529 w 3065"/>
                  <a:gd name="T49" fmla="*/ 1562 h 3087"/>
                  <a:gd name="T50" fmla="*/ 1634 w 3065"/>
                  <a:gd name="T51" fmla="*/ 3087 h 3087"/>
                  <a:gd name="T52" fmla="*/ 2011 w 3065"/>
                  <a:gd name="T53" fmla="*/ 3087 h 3087"/>
                  <a:gd name="T54" fmla="*/ 1534 w 3065"/>
                  <a:gd name="T55" fmla="*/ 1552 h 3087"/>
                  <a:gd name="T56" fmla="*/ 1534 w 3065"/>
                  <a:gd name="T57" fmla="*/ 1550 h 3087"/>
                  <a:gd name="T58" fmla="*/ 1534 w 3065"/>
                  <a:gd name="T59" fmla="*/ 1545 h 3087"/>
                  <a:gd name="T60" fmla="*/ 1546 w 3065"/>
                  <a:gd name="T61" fmla="*/ 1545 h 3087"/>
                  <a:gd name="T62" fmla="*/ 1544 w 3065"/>
                  <a:gd name="T63" fmla="*/ 1555 h 3087"/>
                  <a:gd name="T64" fmla="*/ 3065 w 3065"/>
                  <a:gd name="T65" fmla="*/ 2768 h 3087"/>
                  <a:gd name="T66" fmla="*/ 3065 w 3065"/>
                  <a:gd name="T67" fmla="*/ 2512 h 3087"/>
                  <a:gd name="T68" fmla="*/ 1597 w 3065"/>
                  <a:gd name="T69" fmla="*/ 1550 h 3087"/>
                  <a:gd name="T70" fmla="*/ 3065 w 3065"/>
                  <a:gd name="T71" fmla="*/ 1772 h 3087"/>
                  <a:gd name="T72" fmla="*/ 3065 w 3065"/>
                  <a:gd name="T73" fmla="*/ 1550 h 3087"/>
                  <a:gd name="T74" fmla="*/ 1594 w 3065"/>
                  <a:gd name="T75" fmla="*/ 1540 h 3087"/>
                  <a:gd name="T76" fmla="*/ 1602 w 3065"/>
                  <a:gd name="T77" fmla="*/ 1539 h 3087"/>
                  <a:gd name="T78" fmla="*/ 3065 w 3065"/>
                  <a:gd name="T79" fmla="*/ 915 h 3087"/>
                  <a:gd name="T80" fmla="*/ 1549 w 3065"/>
                  <a:gd name="T81" fmla="*/ 1537 h 3087"/>
                  <a:gd name="T82" fmla="*/ 1531 w 3065"/>
                  <a:gd name="T83" fmla="*/ 1547 h 3087"/>
                  <a:gd name="T84" fmla="*/ 1531 w 3065"/>
                  <a:gd name="T85" fmla="*/ 1549 h 3087"/>
                  <a:gd name="T86" fmla="*/ 1569 w 3065"/>
                  <a:gd name="T87" fmla="*/ 1545 h 3087"/>
                  <a:gd name="T88" fmla="*/ 1577 w 3065"/>
                  <a:gd name="T89" fmla="*/ 1542 h 3087"/>
                  <a:gd name="T90" fmla="*/ 1577 w 3065"/>
                  <a:gd name="T91" fmla="*/ 1542 h 3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5" h="3087">
                    <a:moveTo>
                      <a:pt x="3065" y="0"/>
                    </a:moveTo>
                    <a:lnTo>
                      <a:pt x="2757" y="0"/>
                    </a:lnTo>
                    <a:lnTo>
                      <a:pt x="1544" y="1531"/>
                    </a:lnTo>
                    <a:lnTo>
                      <a:pt x="1544" y="1542"/>
                    </a:lnTo>
                    <a:lnTo>
                      <a:pt x="1544" y="1542"/>
                    </a:lnTo>
                    <a:lnTo>
                      <a:pt x="1548" y="1544"/>
                    </a:lnTo>
                    <a:lnTo>
                      <a:pt x="1536" y="1544"/>
                    </a:lnTo>
                    <a:lnTo>
                      <a:pt x="1534" y="1544"/>
                    </a:lnTo>
                    <a:lnTo>
                      <a:pt x="1534" y="1539"/>
                    </a:lnTo>
                    <a:lnTo>
                      <a:pt x="2509" y="0"/>
                    </a:lnTo>
                    <a:lnTo>
                      <a:pt x="2218" y="0"/>
                    </a:lnTo>
                    <a:lnTo>
                      <a:pt x="1536" y="1531"/>
                    </a:lnTo>
                    <a:lnTo>
                      <a:pt x="1634" y="0"/>
                    </a:lnTo>
                    <a:lnTo>
                      <a:pt x="1425" y="0"/>
                    </a:lnTo>
                    <a:lnTo>
                      <a:pt x="1528" y="1506"/>
                    </a:lnTo>
                    <a:lnTo>
                      <a:pt x="1278" y="0"/>
                    </a:lnTo>
                    <a:lnTo>
                      <a:pt x="1054" y="0"/>
                    </a:lnTo>
                    <a:lnTo>
                      <a:pt x="1529" y="1531"/>
                    </a:lnTo>
                    <a:lnTo>
                      <a:pt x="1529" y="1532"/>
                    </a:lnTo>
                    <a:lnTo>
                      <a:pt x="848" y="0"/>
                    </a:lnTo>
                    <a:lnTo>
                      <a:pt x="556" y="0"/>
                    </a:lnTo>
                    <a:lnTo>
                      <a:pt x="1529" y="1536"/>
                    </a:lnTo>
                    <a:lnTo>
                      <a:pt x="1531" y="1542"/>
                    </a:lnTo>
                    <a:lnTo>
                      <a:pt x="1529" y="1544"/>
                    </a:lnTo>
                    <a:lnTo>
                      <a:pt x="1529" y="1544"/>
                    </a:lnTo>
                    <a:lnTo>
                      <a:pt x="1524" y="1529"/>
                    </a:lnTo>
                    <a:lnTo>
                      <a:pt x="1526" y="1544"/>
                    </a:lnTo>
                    <a:lnTo>
                      <a:pt x="1518" y="1544"/>
                    </a:lnTo>
                    <a:lnTo>
                      <a:pt x="1521" y="1542"/>
                    </a:lnTo>
                    <a:lnTo>
                      <a:pt x="1521" y="1542"/>
                    </a:lnTo>
                    <a:lnTo>
                      <a:pt x="1521" y="1531"/>
                    </a:lnTo>
                    <a:lnTo>
                      <a:pt x="308" y="0"/>
                    </a:lnTo>
                    <a:lnTo>
                      <a:pt x="0" y="0"/>
                    </a:lnTo>
                    <a:lnTo>
                      <a:pt x="0" y="320"/>
                    </a:lnTo>
                    <a:lnTo>
                      <a:pt x="1516" y="1537"/>
                    </a:lnTo>
                    <a:lnTo>
                      <a:pt x="1511" y="1540"/>
                    </a:lnTo>
                    <a:lnTo>
                      <a:pt x="0" y="574"/>
                    </a:lnTo>
                    <a:lnTo>
                      <a:pt x="0" y="915"/>
                    </a:lnTo>
                    <a:lnTo>
                      <a:pt x="1488" y="1537"/>
                    </a:lnTo>
                    <a:lnTo>
                      <a:pt x="1481" y="1537"/>
                    </a:lnTo>
                    <a:lnTo>
                      <a:pt x="1518" y="1542"/>
                    </a:lnTo>
                    <a:lnTo>
                      <a:pt x="1498" y="1542"/>
                    </a:lnTo>
                    <a:lnTo>
                      <a:pt x="1495" y="1540"/>
                    </a:lnTo>
                    <a:lnTo>
                      <a:pt x="1490" y="1542"/>
                    </a:lnTo>
                    <a:lnTo>
                      <a:pt x="0" y="1466"/>
                    </a:lnTo>
                    <a:lnTo>
                      <a:pt x="0" y="1537"/>
                    </a:lnTo>
                    <a:lnTo>
                      <a:pt x="0" y="1550"/>
                    </a:lnTo>
                    <a:lnTo>
                      <a:pt x="0" y="1622"/>
                    </a:lnTo>
                    <a:lnTo>
                      <a:pt x="1491" y="1547"/>
                    </a:lnTo>
                    <a:lnTo>
                      <a:pt x="1495" y="1547"/>
                    </a:lnTo>
                    <a:lnTo>
                      <a:pt x="1496" y="1547"/>
                    </a:lnTo>
                    <a:lnTo>
                      <a:pt x="1508" y="1545"/>
                    </a:lnTo>
                    <a:lnTo>
                      <a:pt x="1481" y="1550"/>
                    </a:lnTo>
                    <a:lnTo>
                      <a:pt x="1488" y="1550"/>
                    </a:lnTo>
                    <a:lnTo>
                      <a:pt x="0" y="2171"/>
                    </a:lnTo>
                    <a:lnTo>
                      <a:pt x="0" y="2512"/>
                    </a:lnTo>
                    <a:lnTo>
                      <a:pt x="1511" y="1547"/>
                    </a:lnTo>
                    <a:lnTo>
                      <a:pt x="1516" y="1549"/>
                    </a:lnTo>
                    <a:lnTo>
                      <a:pt x="0" y="2768"/>
                    </a:lnTo>
                    <a:lnTo>
                      <a:pt x="0" y="3087"/>
                    </a:lnTo>
                    <a:lnTo>
                      <a:pt x="308" y="3087"/>
                    </a:lnTo>
                    <a:lnTo>
                      <a:pt x="1521" y="1555"/>
                    </a:lnTo>
                    <a:lnTo>
                      <a:pt x="1521" y="1545"/>
                    </a:lnTo>
                    <a:lnTo>
                      <a:pt x="1521" y="1545"/>
                    </a:lnTo>
                    <a:lnTo>
                      <a:pt x="1519" y="1545"/>
                    </a:lnTo>
                    <a:lnTo>
                      <a:pt x="1528" y="1545"/>
                    </a:lnTo>
                    <a:lnTo>
                      <a:pt x="1528" y="1549"/>
                    </a:lnTo>
                    <a:lnTo>
                      <a:pt x="1526" y="1550"/>
                    </a:lnTo>
                    <a:lnTo>
                      <a:pt x="556" y="3087"/>
                    </a:lnTo>
                    <a:lnTo>
                      <a:pt x="848" y="3087"/>
                    </a:lnTo>
                    <a:lnTo>
                      <a:pt x="1528" y="1552"/>
                    </a:lnTo>
                    <a:lnTo>
                      <a:pt x="1529" y="1554"/>
                    </a:lnTo>
                    <a:lnTo>
                      <a:pt x="1054" y="3087"/>
                    </a:lnTo>
                    <a:lnTo>
                      <a:pt x="1278" y="3087"/>
                    </a:lnTo>
                    <a:lnTo>
                      <a:pt x="1529" y="1562"/>
                    </a:lnTo>
                    <a:lnTo>
                      <a:pt x="1531" y="1567"/>
                    </a:lnTo>
                    <a:lnTo>
                      <a:pt x="1425" y="3087"/>
                    </a:lnTo>
                    <a:lnTo>
                      <a:pt x="1634" y="3087"/>
                    </a:lnTo>
                    <a:lnTo>
                      <a:pt x="1536" y="1603"/>
                    </a:lnTo>
                    <a:lnTo>
                      <a:pt x="1788" y="3087"/>
                    </a:lnTo>
                    <a:lnTo>
                      <a:pt x="2011" y="3087"/>
                    </a:lnTo>
                    <a:lnTo>
                      <a:pt x="1534" y="1560"/>
                    </a:lnTo>
                    <a:lnTo>
                      <a:pt x="1534" y="1557"/>
                    </a:lnTo>
                    <a:lnTo>
                      <a:pt x="1534" y="1552"/>
                    </a:lnTo>
                    <a:lnTo>
                      <a:pt x="2218" y="3087"/>
                    </a:lnTo>
                    <a:lnTo>
                      <a:pt x="2509" y="3087"/>
                    </a:lnTo>
                    <a:lnTo>
                      <a:pt x="1534" y="1550"/>
                    </a:lnTo>
                    <a:lnTo>
                      <a:pt x="1534" y="1545"/>
                    </a:lnTo>
                    <a:lnTo>
                      <a:pt x="1534" y="1545"/>
                    </a:lnTo>
                    <a:lnTo>
                      <a:pt x="1534" y="1545"/>
                    </a:lnTo>
                    <a:lnTo>
                      <a:pt x="1534" y="1544"/>
                    </a:lnTo>
                    <a:lnTo>
                      <a:pt x="1536" y="1544"/>
                    </a:lnTo>
                    <a:lnTo>
                      <a:pt x="1546" y="1545"/>
                    </a:lnTo>
                    <a:lnTo>
                      <a:pt x="1544" y="1545"/>
                    </a:lnTo>
                    <a:lnTo>
                      <a:pt x="1544" y="1545"/>
                    </a:lnTo>
                    <a:lnTo>
                      <a:pt x="1544" y="1555"/>
                    </a:lnTo>
                    <a:lnTo>
                      <a:pt x="2757" y="3087"/>
                    </a:lnTo>
                    <a:lnTo>
                      <a:pt x="3065" y="3087"/>
                    </a:lnTo>
                    <a:lnTo>
                      <a:pt x="3065" y="2768"/>
                    </a:lnTo>
                    <a:lnTo>
                      <a:pt x="1549" y="1549"/>
                    </a:lnTo>
                    <a:lnTo>
                      <a:pt x="1554" y="1547"/>
                    </a:lnTo>
                    <a:lnTo>
                      <a:pt x="3065" y="2512"/>
                    </a:lnTo>
                    <a:lnTo>
                      <a:pt x="3065" y="2171"/>
                    </a:lnTo>
                    <a:lnTo>
                      <a:pt x="1577" y="1550"/>
                    </a:lnTo>
                    <a:lnTo>
                      <a:pt x="1597" y="1550"/>
                    </a:lnTo>
                    <a:lnTo>
                      <a:pt x="1602" y="1549"/>
                    </a:lnTo>
                    <a:lnTo>
                      <a:pt x="3065" y="1969"/>
                    </a:lnTo>
                    <a:lnTo>
                      <a:pt x="3065" y="1772"/>
                    </a:lnTo>
                    <a:lnTo>
                      <a:pt x="1602" y="1547"/>
                    </a:lnTo>
                    <a:lnTo>
                      <a:pt x="3065" y="1622"/>
                    </a:lnTo>
                    <a:lnTo>
                      <a:pt x="3065" y="1550"/>
                    </a:lnTo>
                    <a:lnTo>
                      <a:pt x="3065" y="1537"/>
                    </a:lnTo>
                    <a:lnTo>
                      <a:pt x="3065" y="1466"/>
                    </a:lnTo>
                    <a:lnTo>
                      <a:pt x="1594" y="1540"/>
                    </a:lnTo>
                    <a:lnTo>
                      <a:pt x="3065" y="1315"/>
                    </a:lnTo>
                    <a:lnTo>
                      <a:pt x="3065" y="1119"/>
                    </a:lnTo>
                    <a:lnTo>
                      <a:pt x="1602" y="1539"/>
                    </a:lnTo>
                    <a:lnTo>
                      <a:pt x="1597" y="1537"/>
                    </a:lnTo>
                    <a:lnTo>
                      <a:pt x="1577" y="1537"/>
                    </a:lnTo>
                    <a:lnTo>
                      <a:pt x="3065" y="915"/>
                    </a:lnTo>
                    <a:lnTo>
                      <a:pt x="3065" y="574"/>
                    </a:lnTo>
                    <a:lnTo>
                      <a:pt x="1554" y="1540"/>
                    </a:lnTo>
                    <a:lnTo>
                      <a:pt x="1549" y="1537"/>
                    </a:lnTo>
                    <a:lnTo>
                      <a:pt x="3065" y="320"/>
                    </a:lnTo>
                    <a:lnTo>
                      <a:pt x="3065" y="0"/>
                    </a:lnTo>
                    <a:close/>
                    <a:moveTo>
                      <a:pt x="1531" y="1547"/>
                    </a:moveTo>
                    <a:lnTo>
                      <a:pt x="1531" y="1547"/>
                    </a:lnTo>
                    <a:lnTo>
                      <a:pt x="1531" y="1547"/>
                    </a:lnTo>
                    <a:lnTo>
                      <a:pt x="1531" y="1549"/>
                    </a:lnTo>
                    <a:lnTo>
                      <a:pt x="1531" y="1547"/>
                    </a:lnTo>
                    <a:close/>
                    <a:moveTo>
                      <a:pt x="1571" y="1547"/>
                    </a:moveTo>
                    <a:lnTo>
                      <a:pt x="1569" y="1545"/>
                    </a:lnTo>
                    <a:lnTo>
                      <a:pt x="1574" y="1545"/>
                    </a:lnTo>
                    <a:lnTo>
                      <a:pt x="1571" y="1547"/>
                    </a:lnTo>
                    <a:close/>
                    <a:moveTo>
                      <a:pt x="1577" y="1542"/>
                    </a:moveTo>
                    <a:lnTo>
                      <a:pt x="1566" y="1542"/>
                    </a:lnTo>
                    <a:lnTo>
                      <a:pt x="1571" y="1540"/>
                    </a:lnTo>
                    <a:lnTo>
                      <a:pt x="1577" y="15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8"/>
              <p:cNvSpPr>
                <a:spLocks/>
              </p:cNvSpPr>
              <p:nvPr/>
            </p:nvSpPr>
            <p:spPr bwMode="auto">
              <a:xfrm>
                <a:off x="4447173" y="-2605621"/>
                <a:ext cx="2401532" cy="675437"/>
              </a:xfrm>
              <a:custGeom>
                <a:avLst/>
                <a:gdLst>
                  <a:gd name="T0" fmla="*/ 0 w 1438"/>
                  <a:gd name="T1" fmla="*/ 412 h 412"/>
                  <a:gd name="T2" fmla="*/ 1438 w 1438"/>
                  <a:gd name="T3" fmla="*/ 0 h 412"/>
                  <a:gd name="T4" fmla="*/ 0 w 1438"/>
                  <a:gd name="T5" fmla="*/ 215 h 412"/>
                  <a:gd name="T6" fmla="*/ 0 w 1438"/>
                  <a:gd name="T7" fmla="*/ 412 h 412"/>
                  <a:gd name="connsiteX0" fmla="*/ 0 w 10520"/>
                  <a:gd name="connsiteY0" fmla="*/ 10327 h 10327"/>
                  <a:gd name="connsiteX1" fmla="*/ 10520 w 10520"/>
                  <a:gd name="connsiteY1" fmla="*/ 0 h 10327"/>
                  <a:gd name="connsiteX2" fmla="*/ 0 w 10520"/>
                  <a:gd name="connsiteY2" fmla="*/ 5545 h 10327"/>
                  <a:gd name="connsiteX3" fmla="*/ 0 w 10520"/>
                  <a:gd name="connsiteY3" fmla="*/ 10327 h 10327"/>
                </a:gdLst>
                <a:ahLst/>
                <a:cxnLst>
                  <a:cxn ang="0">
                    <a:pos x="connsiteX0" y="connsiteY0"/>
                  </a:cxn>
                  <a:cxn ang="0">
                    <a:pos x="connsiteX1" y="connsiteY1"/>
                  </a:cxn>
                  <a:cxn ang="0">
                    <a:pos x="connsiteX2" y="connsiteY2"/>
                  </a:cxn>
                  <a:cxn ang="0">
                    <a:pos x="connsiteX3" y="connsiteY3"/>
                  </a:cxn>
                </a:cxnLst>
                <a:rect l="l" t="t" r="r" b="b"/>
                <a:pathLst>
                  <a:path w="10520" h="10327">
                    <a:moveTo>
                      <a:pt x="0" y="10327"/>
                    </a:moveTo>
                    <a:lnTo>
                      <a:pt x="10520" y="0"/>
                    </a:lnTo>
                    <a:lnTo>
                      <a:pt x="0" y="5545"/>
                    </a:lnTo>
                    <a:lnTo>
                      <a:pt x="0" y="103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11"/>
              <p:cNvSpPr>
                <a:spLocks/>
              </p:cNvSpPr>
              <p:nvPr/>
            </p:nvSpPr>
            <p:spPr bwMode="auto">
              <a:xfrm>
                <a:off x="4447173" y="-3279558"/>
                <a:ext cx="2410435" cy="677661"/>
              </a:xfrm>
              <a:custGeom>
                <a:avLst/>
                <a:gdLst>
                  <a:gd name="T0" fmla="*/ 0 w 1438"/>
                  <a:gd name="T1" fmla="*/ 196 h 412"/>
                  <a:gd name="T2" fmla="*/ 1438 w 1438"/>
                  <a:gd name="T3" fmla="*/ 412 h 412"/>
                  <a:gd name="T4" fmla="*/ 0 w 1438"/>
                  <a:gd name="T5" fmla="*/ 0 h 412"/>
                  <a:gd name="T6" fmla="*/ 0 w 1438"/>
                  <a:gd name="T7" fmla="*/ 196 h 412"/>
                  <a:gd name="connsiteX0" fmla="*/ 0 w 10559"/>
                  <a:gd name="connsiteY0" fmla="*/ 4757 h 10361"/>
                  <a:gd name="connsiteX1" fmla="*/ 10559 w 10559"/>
                  <a:gd name="connsiteY1" fmla="*/ 10361 h 10361"/>
                  <a:gd name="connsiteX2" fmla="*/ 0 w 10559"/>
                  <a:gd name="connsiteY2" fmla="*/ 0 h 10361"/>
                  <a:gd name="connsiteX3" fmla="*/ 0 w 10559"/>
                  <a:gd name="connsiteY3" fmla="*/ 4757 h 10361"/>
                </a:gdLst>
                <a:ahLst/>
                <a:cxnLst>
                  <a:cxn ang="0">
                    <a:pos x="connsiteX0" y="connsiteY0"/>
                  </a:cxn>
                  <a:cxn ang="0">
                    <a:pos x="connsiteX1" y="connsiteY1"/>
                  </a:cxn>
                  <a:cxn ang="0">
                    <a:pos x="connsiteX2" y="connsiteY2"/>
                  </a:cxn>
                  <a:cxn ang="0">
                    <a:pos x="connsiteX3" y="connsiteY3"/>
                  </a:cxn>
                </a:cxnLst>
                <a:rect l="l" t="t" r="r" b="b"/>
                <a:pathLst>
                  <a:path w="10559" h="10361">
                    <a:moveTo>
                      <a:pt x="0" y="4757"/>
                    </a:moveTo>
                    <a:lnTo>
                      <a:pt x="10559" y="10361"/>
                    </a:lnTo>
                    <a:lnTo>
                      <a:pt x="0" y="0"/>
                    </a:lnTo>
                    <a:lnTo>
                      <a:pt x="0" y="47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8" name="椭圆 87"/>
            <p:cNvSpPr/>
            <p:nvPr userDrawn="1"/>
          </p:nvSpPr>
          <p:spPr>
            <a:xfrm>
              <a:off x="10644680" y="1976695"/>
              <a:ext cx="952522" cy="952522"/>
            </a:xfrm>
            <a:prstGeom prst="ellipse">
              <a:avLst/>
            </a:prstGeom>
            <a:grpFill/>
            <a:ln>
              <a:noFill/>
            </a:ln>
            <a:effectLst>
              <a:softEdge rad="228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3" name="AutoShape 43"/>
          <p:cNvSpPr>
            <a:spLocks noChangeAspect="1" noChangeArrowheads="1" noTextEdit="1"/>
          </p:cNvSpPr>
          <p:nvPr userDrawn="1"/>
        </p:nvSpPr>
        <p:spPr bwMode="auto">
          <a:xfrm>
            <a:off x="1852" y="-1588"/>
            <a:ext cx="6858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94" name="组合 93"/>
          <p:cNvGrpSpPr/>
          <p:nvPr userDrawn="1"/>
        </p:nvGrpSpPr>
        <p:grpSpPr>
          <a:xfrm>
            <a:off x="4583832" y="1628799"/>
            <a:ext cx="3101528" cy="2892660"/>
            <a:chOff x="5122863" y="90488"/>
            <a:chExt cx="1720850" cy="1604963"/>
          </a:xfrm>
        </p:grpSpPr>
        <p:sp>
          <p:nvSpPr>
            <p:cNvPr id="95" name="Freeform 5"/>
            <p:cNvSpPr>
              <a:spLocks/>
            </p:cNvSpPr>
            <p:nvPr userDrawn="1"/>
          </p:nvSpPr>
          <p:spPr bwMode="auto">
            <a:xfrm>
              <a:off x="5122863" y="90488"/>
              <a:ext cx="1720850" cy="1068388"/>
            </a:xfrm>
            <a:custGeom>
              <a:avLst/>
              <a:gdLst>
                <a:gd name="T0" fmla="*/ 113 w 456"/>
                <a:gd name="T1" fmla="*/ 15 h 283"/>
                <a:gd name="T2" fmla="*/ 206 w 456"/>
                <a:gd name="T3" fmla="*/ 1 h 283"/>
                <a:gd name="T4" fmla="*/ 340 w 456"/>
                <a:gd name="T5" fmla="*/ 15 h 283"/>
                <a:gd name="T6" fmla="*/ 366 w 456"/>
                <a:gd name="T7" fmla="*/ 36 h 283"/>
                <a:gd name="T8" fmla="*/ 383 w 456"/>
                <a:gd name="T9" fmla="*/ 155 h 283"/>
                <a:gd name="T10" fmla="*/ 443 w 456"/>
                <a:gd name="T11" fmla="*/ 187 h 283"/>
                <a:gd name="T12" fmla="*/ 448 w 456"/>
                <a:gd name="T13" fmla="*/ 226 h 283"/>
                <a:gd name="T14" fmla="*/ 394 w 456"/>
                <a:gd name="T15" fmla="*/ 260 h 283"/>
                <a:gd name="T16" fmla="*/ 230 w 456"/>
                <a:gd name="T17" fmla="*/ 283 h 283"/>
                <a:gd name="T18" fmla="*/ 80 w 456"/>
                <a:gd name="T19" fmla="*/ 266 h 283"/>
                <a:gd name="T20" fmla="*/ 10 w 456"/>
                <a:gd name="T21" fmla="*/ 229 h 283"/>
                <a:gd name="T22" fmla="*/ 10 w 456"/>
                <a:gd name="T23" fmla="*/ 189 h 283"/>
                <a:gd name="T24" fmla="*/ 72 w 456"/>
                <a:gd name="T25" fmla="*/ 155 h 283"/>
                <a:gd name="T26" fmla="*/ 90 w 456"/>
                <a:gd name="T27" fmla="*/ 36 h 283"/>
                <a:gd name="T28" fmla="*/ 113 w 456"/>
                <a:gd name="T29" fmla="*/ 15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6" h="283">
                  <a:moveTo>
                    <a:pt x="113" y="15"/>
                  </a:moveTo>
                  <a:cubicBezTo>
                    <a:pt x="143" y="6"/>
                    <a:pt x="175" y="3"/>
                    <a:pt x="206" y="1"/>
                  </a:cubicBezTo>
                  <a:cubicBezTo>
                    <a:pt x="251" y="0"/>
                    <a:pt x="296" y="2"/>
                    <a:pt x="340" y="15"/>
                  </a:cubicBezTo>
                  <a:cubicBezTo>
                    <a:pt x="350" y="18"/>
                    <a:pt x="365" y="23"/>
                    <a:pt x="366" y="36"/>
                  </a:cubicBezTo>
                  <a:cubicBezTo>
                    <a:pt x="372" y="76"/>
                    <a:pt x="377" y="116"/>
                    <a:pt x="383" y="155"/>
                  </a:cubicBezTo>
                  <a:cubicBezTo>
                    <a:pt x="404" y="164"/>
                    <a:pt x="427" y="171"/>
                    <a:pt x="443" y="187"/>
                  </a:cubicBezTo>
                  <a:cubicBezTo>
                    <a:pt x="454" y="196"/>
                    <a:pt x="456" y="214"/>
                    <a:pt x="448" y="226"/>
                  </a:cubicBezTo>
                  <a:cubicBezTo>
                    <a:pt x="435" y="244"/>
                    <a:pt x="414" y="253"/>
                    <a:pt x="394" y="260"/>
                  </a:cubicBezTo>
                  <a:cubicBezTo>
                    <a:pt x="342" y="278"/>
                    <a:pt x="285" y="282"/>
                    <a:pt x="230" y="283"/>
                  </a:cubicBezTo>
                  <a:cubicBezTo>
                    <a:pt x="180" y="283"/>
                    <a:pt x="129" y="279"/>
                    <a:pt x="80" y="266"/>
                  </a:cubicBezTo>
                  <a:cubicBezTo>
                    <a:pt x="55" y="259"/>
                    <a:pt x="27" y="250"/>
                    <a:pt x="10" y="229"/>
                  </a:cubicBezTo>
                  <a:cubicBezTo>
                    <a:pt x="0" y="217"/>
                    <a:pt x="0" y="199"/>
                    <a:pt x="10" y="189"/>
                  </a:cubicBezTo>
                  <a:cubicBezTo>
                    <a:pt x="27" y="171"/>
                    <a:pt x="51" y="165"/>
                    <a:pt x="72" y="155"/>
                  </a:cubicBezTo>
                  <a:cubicBezTo>
                    <a:pt x="78" y="116"/>
                    <a:pt x="83" y="76"/>
                    <a:pt x="90" y="36"/>
                  </a:cubicBezTo>
                  <a:cubicBezTo>
                    <a:pt x="91" y="23"/>
                    <a:pt x="103" y="19"/>
                    <a:pt x="113" y="15"/>
                  </a:cubicBezTo>
                  <a:close/>
                </a:path>
              </a:pathLst>
            </a:custGeom>
            <a:solidFill>
              <a:srgbClr val="563007"/>
            </a:solidFill>
            <a:ln w="0" cap="flat">
              <a:solidFill>
                <a:srgbClr val="27241E"/>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6" name="Freeform 6"/>
            <p:cNvSpPr>
              <a:spLocks/>
            </p:cNvSpPr>
            <p:nvPr userDrawn="1"/>
          </p:nvSpPr>
          <p:spPr bwMode="auto">
            <a:xfrm>
              <a:off x="5749925" y="230188"/>
              <a:ext cx="715963" cy="76200"/>
            </a:xfrm>
            <a:custGeom>
              <a:avLst/>
              <a:gdLst>
                <a:gd name="T0" fmla="*/ 128 w 190"/>
                <a:gd name="T1" fmla="*/ 7 h 20"/>
                <a:gd name="T2" fmla="*/ 190 w 190"/>
                <a:gd name="T3" fmla="*/ 3 h 20"/>
                <a:gd name="T4" fmla="*/ 147 w 190"/>
                <a:gd name="T5" fmla="*/ 13 h 20"/>
                <a:gd name="T6" fmla="*/ 0 w 190"/>
                <a:gd name="T7" fmla="*/ 8 h 20"/>
                <a:gd name="T8" fmla="*/ 128 w 190"/>
                <a:gd name="T9" fmla="*/ 7 h 20"/>
              </a:gdLst>
              <a:ahLst/>
              <a:cxnLst>
                <a:cxn ang="0">
                  <a:pos x="T0" y="T1"/>
                </a:cxn>
                <a:cxn ang="0">
                  <a:pos x="T2" y="T3"/>
                </a:cxn>
                <a:cxn ang="0">
                  <a:pos x="T4" y="T5"/>
                </a:cxn>
                <a:cxn ang="0">
                  <a:pos x="T6" y="T7"/>
                </a:cxn>
                <a:cxn ang="0">
                  <a:pos x="T8" y="T9"/>
                </a:cxn>
              </a:cxnLst>
              <a:rect l="0" t="0" r="r" b="b"/>
              <a:pathLst>
                <a:path w="190" h="20">
                  <a:moveTo>
                    <a:pt x="128" y="7"/>
                  </a:moveTo>
                  <a:cubicBezTo>
                    <a:pt x="149" y="6"/>
                    <a:pt x="169" y="0"/>
                    <a:pt x="190" y="3"/>
                  </a:cubicBezTo>
                  <a:cubicBezTo>
                    <a:pt x="178" y="12"/>
                    <a:pt x="162" y="12"/>
                    <a:pt x="147" y="13"/>
                  </a:cubicBezTo>
                  <a:cubicBezTo>
                    <a:pt x="98" y="18"/>
                    <a:pt x="48" y="20"/>
                    <a:pt x="0" y="8"/>
                  </a:cubicBezTo>
                  <a:cubicBezTo>
                    <a:pt x="42" y="11"/>
                    <a:pt x="85" y="12"/>
                    <a:pt x="128" y="7"/>
                  </a:cubicBezTo>
                  <a:close/>
                </a:path>
              </a:pathLst>
            </a:custGeom>
            <a:solidFill>
              <a:srgbClr val="C4E597"/>
            </a:solid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7" name="Freeform 7"/>
            <p:cNvSpPr>
              <a:spLocks/>
            </p:cNvSpPr>
            <p:nvPr/>
          </p:nvSpPr>
          <p:spPr bwMode="auto">
            <a:xfrm>
              <a:off x="5372100" y="709613"/>
              <a:ext cx="1219200" cy="257175"/>
            </a:xfrm>
            <a:custGeom>
              <a:avLst/>
              <a:gdLst>
                <a:gd name="T0" fmla="*/ 6 w 323"/>
                <a:gd name="T1" fmla="*/ 0 h 68"/>
                <a:gd name="T2" fmla="*/ 180 w 323"/>
                <a:gd name="T3" fmla="*/ 28 h 68"/>
                <a:gd name="T4" fmla="*/ 317 w 323"/>
                <a:gd name="T5" fmla="*/ 0 h 68"/>
                <a:gd name="T6" fmla="*/ 323 w 323"/>
                <a:gd name="T7" fmla="*/ 32 h 68"/>
                <a:gd name="T8" fmla="*/ 122 w 323"/>
                <a:gd name="T9" fmla="*/ 62 h 68"/>
                <a:gd name="T10" fmla="*/ 0 w 323"/>
                <a:gd name="T11" fmla="*/ 32 h 68"/>
                <a:gd name="T12" fmla="*/ 6 w 323"/>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323" h="68">
                  <a:moveTo>
                    <a:pt x="6" y="0"/>
                  </a:moveTo>
                  <a:cubicBezTo>
                    <a:pt x="60" y="24"/>
                    <a:pt x="121" y="30"/>
                    <a:pt x="180" y="28"/>
                  </a:cubicBezTo>
                  <a:cubicBezTo>
                    <a:pt x="227" y="26"/>
                    <a:pt x="274" y="19"/>
                    <a:pt x="317" y="0"/>
                  </a:cubicBezTo>
                  <a:cubicBezTo>
                    <a:pt x="319" y="10"/>
                    <a:pt x="321" y="21"/>
                    <a:pt x="323" y="32"/>
                  </a:cubicBezTo>
                  <a:cubicBezTo>
                    <a:pt x="261" y="60"/>
                    <a:pt x="190" y="68"/>
                    <a:pt x="122" y="62"/>
                  </a:cubicBezTo>
                  <a:cubicBezTo>
                    <a:pt x="80" y="58"/>
                    <a:pt x="38" y="50"/>
                    <a:pt x="0" y="32"/>
                  </a:cubicBezTo>
                  <a:cubicBezTo>
                    <a:pt x="2" y="21"/>
                    <a:pt x="4" y="11"/>
                    <a:pt x="6" y="0"/>
                  </a:cubicBezTo>
                  <a:close/>
                </a:path>
              </a:pathLst>
            </a:custGeom>
            <a:solidFill>
              <a:srgbClr val="C5E698"/>
            </a:solid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8" name="Freeform 8"/>
            <p:cNvSpPr>
              <a:spLocks/>
            </p:cNvSpPr>
            <p:nvPr/>
          </p:nvSpPr>
          <p:spPr bwMode="auto">
            <a:xfrm>
              <a:off x="5243513" y="1227138"/>
              <a:ext cx="1476375" cy="468313"/>
            </a:xfrm>
            <a:custGeom>
              <a:avLst/>
              <a:gdLst>
                <a:gd name="T0" fmla="*/ 1 w 391"/>
                <a:gd name="T1" fmla="*/ 0 h 124"/>
                <a:gd name="T2" fmla="*/ 142 w 391"/>
                <a:gd name="T3" fmla="*/ 11 h 124"/>
                <a:gd name="T4" fmla="*/ 187 w 391"/>
                <a:gd name="T5" fmla="*/ 22 h 124"/>
                <a:gd name="T6" fmla="*/ 214 w 391"/>
                <a:gd name="T7" fmla="*/ 19 h 124"/>
                <a:gd name="T8" fmla="*/ 277 w 391"/>
                <a:gd name="T9" fmla="*/ 9 h 124"/>
                <a:gd name="T10" fmla="*/ 391 w 391"/>
                <a:gd name="T11" fmla="*/ 0 h 124"/>
                <a:gd name="T12" fmla="*/ 390 w 391"/>
                <a:gd name="T13" fmla="*/ 22 h 124"/>
                <a:gd name="T14" fmla="*/ 369 w 391"/>
                <a:gd name="T15" fmla="*/ 50 h 124"/>
                <a:gd name="T16" fmla="*/ 337 w 391"/>
                <a:gd name="T17" fmla="*/ 114 h 124"/>
                <a:gd name="T18" fmla="*/ 255 w 391"/>
                <a:gd name="T19" fmla="*/ 119 h 124"/>
                <a:gd name="T20" fmla="*/ 213 w 391"/>
                <a:gd name="T21" fmla="*/ 76 h 124"/>
                <a:gd name="T22" fmla="*/ 191 w 391"/>
                <a:gd name="T23" fmla="*/ 52 h 124"/>
                <a:gd name="T24" fmla="*/ 162 w 391"/>
                <a:gd name="T25" fmla="*/ 103 h 124"/>
                <a:gd name="T26" fmla="*/ 100 w 391"/>
                <a:gd name="T27" fmla="*/ 122 h 124"/>
                <a:gd name="T28" fmla="*/ 43 w 391"/>
                <a:gd name="T29" fmla="*/ 106 h 124"/>
                <a:gd name="T30" fmla="*/ 21 w 391"/>
                <a:gd name="T31" fmla="*/ 48 h 124"/>
                <a:gd name="T32" fmla="*/ 2 w 391"/>
                <a:gd name="T33" fmla="*/ 22 h 124"/>
                <a:gd name="T34" fmla="*/ 1 w 391"/>
                <a:gd name="T35"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1" h="124">
                  <a:moveTo>
                    <a:pt x="1" y="0"/>
                  </a:moveTo>
                  <a:cubicBezTo>
                    <a:pt x="48" y="1"/>
                    <a:pt x="95" y="8"/>
                    <a:pt x="142" y="11"/>
                  </a:cubicBezTo>
                  <a:cubicBezTo>
                    <a:pt x="158" y="12"/>
                    <a:pt x="173" y="17"/>
                    <a:pt x="187" y="22"/>
                  </a:cubicBezTo>
                  <a:cubicBezTo>
                    <a:pt x="196" y="27"/>
                    <a:pt x="206" y="22"/>
                    <a:pt x="214" y="19"/>
                  </a:cubicBezTo>
                  <a:cubicBezTo>
                    <a:pt x="234" y="11"/>
                    <a:pt x="256" y="11"/>
                    <a:pt x="277" y="9"/>
                  </a:cubicBezTo>
                  <a:cubicBezTo>
                    <a:pt x="315" y="6"/>
                    <a:pt x="353" y="0"/>
                    <a:pt x="391" y="0"/>
                  </a:cubicBezTo>
                  <a:cubicBezTo>
                    <a:pt x="391" y="7"/>
                    <a:pt x="391" y="15"/>
                    <a:pt x="390" y="22"/>
                  </a:cubicBezTo>
                  <a:cubicBezTo>
                    <a:pt x="383" y="31"/>
                    <a:pt x="371" y="37"/>
                    <a:pt x="369" y="50"/>
                  </a:cubicBezTo>
                  <a:cubicBezTo>
                    <a:pt x="363" y="73"/>
                    <a:pt x="361" y="102"/>
                    <a:pt x="337" y="114"/>
                  </a:cubicBezTo>
                  <a:cubicBezTo>
                    <a:pt x="311" y="123"/>
                    <a:pt x="282" y="124"/>
                    <a:pt x="255" y="119"/>
                  </a:cubicBezTo>
                  <a:cubicBezTo>
                    <a:pt x="234" y="114"/>
                    <a:pt x="220" y="95"/>
                    <a:pt x="213" y="76"/>
                  </a:cubicBezTo>
                  <a:cubicBezTo>
                    <a:pt x="209" y="66"/>
                    <a:pt x="205" y="49"/>
                    <a:pt x="191" y="52"/>
                  </a:cubicBezTo>
                  <a:cubicBezTo>
                    <a:pt x="178" y="67"/>
                    <a:pt x="177" y="89"/>
                    <a:pt x="162" y="103"/>
                  </a:cubicBezTo>
                  <a:cubicBezTo>
                    <a:pt x="147" y="121"/>
                    <a:pt x="121" y="122"/>
                    <a:pt x="100" y="122"/>
                  </a:cubicBezTo>
                  <a:cubicBezTo>
                    <a:pt x="80" y="120"/>
                    <a:pt x="58" y="119"/>
                    <a:pt x="43" y="106"/>
                  </a:cubicBezTo>
                  <a:cubicBezTo>
                    <a:pt x="28" y="90"/>
                    <a:pt x="27" y="67"/>
                    <a:pt x="21" y="48"/>
                  </a:cubicBezTo>
                  <a:cubicBezTo>
                    <a:pt x="19" y="36"/>
                    <a:pt x="8" y="30"/>
                    <a:pt x="2" y="22"/>
                  </a:cubicBezTo>
                  <a:cubicBezTo>
                    <a:pt x="0" y="15"/>
                    <a:pt x="1" y="7"/>
                    <a:pt x="1" y="0"/>
                  </a:cubicBezTo>
                  <a:close/>
                </a:path>
              </a:pathLst>
            </a:custGeom>
            <a:solidFill>
              <a:srgbClr val="563007"/>
            </a:solidFill>
            <a:ln w="0" cap="flat">
              <a:solidFill>
                <a:srgbClr val="27241E"/>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9" name="Freeform 9"/>
            <p:cNvSpPr>
              <a:spLocks/>
            </p:cNvSpPr>
            <p:nvPr/>
          </p:nvSpPr>
          <p:spPr bwMode="auto">
            <a:xfrm>
              <a:off x="5391150" y="1301751"/>
              <a:ext cx="493713" cy="341313"/>
            </a:xfrm>
            <a:custGeom>
              <a:avLst/>
              <a:gdLst>
                <a:gd name="T0" fmla="*/ 9 w 131"/>
                <a:gd name="T1" fmla="*/ 1 h 90"/>
                <a:gd name="T2" fmla="*/ 79 w 131"/>
                <a:gd name="T3" fmla="*/ 7 h 90"/>
                <a:gd name="T4" fmla="*/ 123 w 131"/>
                <a:gd name="T5" fmla="*/ 15 h 90"/>
                <a:gd name="T6" fmla="*/ 121 w 131"/>
                <a:gd name="T7" fmla="*/ 54 h 90"/>
                <a:gd name="T8" fmla="*/ 90 w 131"/>
                <a:gd name="T9" fmla="*/ 87 h 90"/>
                <a:gd name="T10" fmla="*/ 22 w 131"/>
                <a:gd name="T11" fmla="*/ 81 h 90"/>
                <a:gd name="T12" fmla="*/ 1 w 131"/>
                <a:gd name="T13" fmla="*/ 23 h 90"/>
                <a:gd name="T14" fmla="*/ 9 w 131"/>
                <a:gd name="T15" fmla="*/ 1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90">
                  <a:moveTo>
                    <a:pt x="9" y="1"/>
                  </a:moveTo>
                  <a:cubicBezTo>
                    <a:pt x="32" y="0"/>
                    <a:pt x="55" y="6"/>
                    <a:pt x="79" y="7"/>
                  </a:cubicBezTo>
                  <a:cubicBezTo>
                    <a:pt x="93" y="9"/>
                    <a:pt x="109" y="9"/>
                    <a:pt x="123" y="15"/>
                  </a:cubicBezTo>
                  <a:cubicBezTo>
                    <a:pt x="131" y="27"/>
                    <a:pt x="126" y="42"/>
                    <a:pt x="121" y="54"/>
                  </a:cubicBezTo>
                  <a:cubicBezTo>
                    <a:pt x="115" y="68"/>
                    <a:pt x="107" y="84"/>
                    <a:pt x="90" y="87"/>
                  </a:cubicBezTo>
                  <a:cubicBezTo>
                    <a:pt x="68" y="89"/>
                    <a:pt x="43" y="90"/>
                    <a:pt x="22" y="81"/>
                  </a:cubicBezTo>
                  <a:cubicBezTo>
                    <a:pt x="2" y="69"/>
                    <a:pt x="2" y="43"/>
                    <a:pt x="1" y="23"/>
                  </a:cubicBezTo>
                  <a:cubicBezTo>
                    <a:pt x="2" y="16"/>
                    <a:pt x="0" y="2"/>
                    <a:pt x="9" y="1"/>
                  </a:cubicBezTo>
                  <a:close/>
                </a:path>
              </a:pathLst>
            </a:custGeom>
            <a:solidFill>
              <a:srgbClr val="C4E597"/>
            </a:solid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0" name="Freeform 10"/>
            <p:cNvSpPr>
              <a:spLocks/>
            </p:cNvSpPr>
            <p:nvPr/>
          </p:nvSpPr>
          <p:spPr bwMode="auto">
            <a:xfrm>
              <a:off x="6089650" y="1301751"/>
              <a:ext cx="485775" cy="344488"/>
            </a:xfrm>
            <a:custGeom>
              <a:avLst/>
              <a:gdLst>
                <a:gd name="T0" fmla="*/ 28 w 129"/>
                <a:gd name="T1" fmla="*/ 9 h 91"/>
                <a:gd name="T2" fmla="*/ 125 w 129"/>
                <a:gd name="T3" fmla="*/ 0 h 91"/>
                <a:gd name="T4" fmla="*/ 119 w 129"/>
                <a:gd name="T5" fmla="*/ 68 h 91"/>
                <a:gd name="T6" fmla="*/ 70 w 129"/>
                <a:gd name="T7" fmla="*/ 88 h 91"/>
                <a:gd name="T8" fmla="*/ 19 w 129"/>
                <a:gd name="T9" fmla="*/ 75 h 91"/>
                <a:gd name="T10" fmla="*/ 2 w 129"/>
                <a:gd name="T11" fmla="*/ 24 h 91"/>
                <a:gd name="T12" fmla="*/ 28 w 129"/>
                <a:gd name="T13" fmla="*/ 9 h 91"/>
              </a:gdLst>
              <a:ahLst/>
              <a:cxnLst>
                <a:cxn ang="0">
                  <a:pos x="T0" y="T1"/>
                </a:cxn>
                <a:cxn ang="0">
                  <a:pos x="T2" y="T3"/>
                </a:cxn>
                <a:cxn ang="0">
                  <a:pos x="T4" y="T5"/>
                </a:cxn>
                <a:cxn ang="0">
                  <a:pos x="T6" y="T7"/>
                </a:cxn>
                <a:cxn ang="0">
                  <a:pos x="T8" y="T9"/>
                </a:cxn>
                <a:cxn ang="0">
                  <a:pos x="T10" y="T11"/>
                </a:cxn>
                <a:cxn ang="0">
                  <a:pos x="T12" y="T13"/>
                </a:cxn>
              </a:cxnLst>
              <a:rect l="0" t="0" r="r" b="b"/>
              <a:pathLst>
                <a:path w="129" h="91">
                  <a:moveTo>
                    <a:pt x="28" y="9"/>
                  </a:moveTo>
                  <a:cubicBezTo>
                    <a:pt x="60" y="7"/>
                    <a:pt x="92" y="1"/>
                    <a:pt x="125" y="0"/>
                  </a:cubicBezTo>
                  <a:cubicBezTo>
                    <a:pt x="129" y="23"/>
                    <a:pt x="128" y="47"/>
                    <a:pt x="119" y="68"/>
                  </a:cubicBezTo>
                  <a:cubicBezTo>
                    <a:pt x="110" y="86"/>
                    <a:pt x="88" y="87"/>
                    <a:pt x="70" y="88"/>
                  </a:cubicBezTo>
                  <a:cubicBezTo>
                    <a:pt x="53" y="88"/>
                    <a:pt x="30" y="91"/>
                    <a:pt x="19" y="75"/>
                  </a:cubicBezTo>
                  <a:cubicBezTo>
                    <a:pt x="8" y="60"/>
                    <a:pt x="0" y="42"/>
                    <a:pt x="2" y="24"/>
                  </a:cubicBezTo>
                  <a:cubicBezTo>
                    <a:pt x="4" y="12"/>
                    <a:pt x="18" y="11"/>
                    <a:pt x="28" y="9"/>
                  </a:cubicBezTo>
                  <a:close/>
                </a:path>
              </a:pathLst>
            </a:custGeom>
            <a:solidFill>
              <a:srgbClr val="C4E597"/>
            </a:solid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01" name="文本框 100"/>
          <p:cNvSpPr txBox="1"/>
          <p:nvPr userDrawn="1"/>
        </p:nvSpPr>
        <p:spPr>
          <a:xfrm>
            <a:off x="4346630" y="4653136"/>
            <a:ext cx="3570208" cy="769441"/>
          </a:xfrm>
          <a:prstGeom prst="rect">
            <a:avLst/>
          </a:prstGeom>
          <a:noFill/>
        </p:spPr>
        <p:txBody>
          <a:bodyPr wrap="none" rtlCol="0">
            <a:spAutoFit/>
          </a:bodyPr>
          <a:lstStyle/>
          <a:p>
            <a:r>
              <a:rPr lang="zh-CN" altLang="en-US" sz="4400" dirty="0">
                <a:solidFill>
                  <a:srgbClr val="563007"/>
                </a:solidFill>
                <a:latin typeface="方正粗谭黑简体" panose="02000000000000000000" pitchFamily="2" charset="-122"/>
                <a:ea typeface="方正粗谭黑简体" panose="02000000000000000000" pitchFamily="2" charset="-122"/>
              </a:rPr>
              <a:t>布衣</a:t>
            </a:r>
            <a:r>
              <a:rPr lang="zh-CN" altLang="en-US" sz="4400" dirty="0" smtClean="0">
                <a:solidFill>
                  <a:srgbClr val="563007"/>
                </a:solidFill>
                <a:latin typeface="方正粗谭黑简体" panose="02000000000000000000" pitchFamily="2" charset="-122"/>
                <a:ea typeface="方正粗谭黑简体" panose="02000000000000000000" pitchFamily="2" charset="-122"/>
              </a:rPr>
              <a:t>公子作品</a:t>
            </a:r>
            <a:endParaRPr lang="zh-CN" altLang="en-US" sz="4400" dirty="0">
              <a:solidFill>
                <a:srgbClr val="563007"/>
              </a:solidFill>
              <a:latin typeface="方正粗谭黑简体" panose="02000000000000000000" pitchFamily="2" charset="-122"/>
              <a:ea typeface="方正粗谭黑简体" panose="02000000000000000000" pitchFamily="2" charset="-122"/>
            </a:endParaRPr>
          </a:p>
        </p:txBody>
      </p:sp>
      <p:sp>
        <p:nvSpPr>
          <p:cNvPr id="102" name="文本框 101"/>
          <p:cNvSpPr txBox="1"/>
          <p:nvPr userDrawn="1"/>
        </p:nvSpPr>
        <p:spPr>
          <a:xfrm>
            <a:off x="5038660" y="5299226"/>
            <a:ext cx="2114681" cy="398379"/>
          </a:xfrm>
          <a:prstGeom prst="rect">
            <a:avLst/>
          </a:prstGeom>
          <a:noFill/>
        </p:spPr>
        <p:txBody>
          <a:bodyPr wrap="none" rtlCol="0">
            <a:spAutoFit/>
          </a:bodyPr>
          <a:lstStyle/>
          <a:p>
            <a:pPr>
              <a:lnSpc>
                <a:spcPct val="120000"/>
              </a:lnSpc>
            </a:pPr>
            <a:r>
              <a:rPr lang="en-US" altLang="zh-CN" dirty="0" smtClean="0">
                <a:solidFill>
                  <a:srgbClr val="563007"/>
                </a:solidFill>
                <a:latin typeface="微软雅黑 Light" panose="020B0502040204020203" pitchFamily="34" charset="-122"/>
                <a:ea typeface="微软雅黑 Light" panose="020B0502040204020203" pitchFamily="34" charset="-122"/>
              </a:rPr>
              <a:t>http</a:t>
            </a:r>
            <a:r>
              <a:rPr lang="en-US" altLang="zh-CN" dirty="0">
                <a:solidFill>
                  <a:srgbClr val="563007"/>
                </a:solidFill>
                <a:latin typeface="微软雅黑 Light" panose="020B0502040204020203" pitchFamily="34" charset="-122"/>
                <a:ea typeface="微软雅黑 Light" panose="020B0502040204020203" pitchFamily="34" charset="-122"/>
              </a:rPr>
              <a:t>://</a:t>
            </a:r>
            <a:r>
              <a:rPr lang="en-US" altLang="zh-CN" dirty="0" smtClean="0">
                <a:solidFill>
                  <a:srgbClr val="563007"/>
                </a:solidFill>
                <a:latin typeface="微软雅黑 Light" panose="020B0502040204020203" pitchFamily="34" charset="-122"/>
                <a:ea typeface="微软雅黑 Light" panose="020B0502040204020203" pitchFamily="34" charset="-122"/>
              </a:rPr>
              <a:t>teliss.yanj.cn</a:t>
            </a:r>
            <a:endParaRPr lang="zh-CN" altLang="en-US" dirty="0">
              <a:solidFill>
                <a:srgbClr val="563007"/>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13955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750"/>
                                        <p:tgtEl>
                                          <p:spTgt spid="86"/>
                                        </p:tgtEl>
                                      </p:cBhvr>
                                    </p:animEffect>
                                  </p:childTnLst>
                                </p:cTn>
                              </p:par>
                              <p:par>
                                <p:cTn id="8" presetID="6" presetClass="emph" presetSubtype="0" fill="hold" nodeType="withEffect">
                                  <p:stCondLst>
                                    <p:cond delay="200"/>
                                  </p:stCondLst>
                                  <p:childTnLst>
                                    <p:animScale>
                                      <p:cBhvr>
                                        <p:cTn id="9" dur="1500" fill="hold"/>
                                        <p:tgtEl>
                                          <p:spTgt spid="86"/>
                                        </p:tgtEl>
                                      </p:cBhvr>
                                      <p:by x="150000" y="150000"/>
                                    </p:animScale>
                                  </p:childTnLst>
                                </p:cTn>
                              </p:par>
                              <p:par>
                                <p:cTn id="10" presetID="8" presetClass="emph" presetSubtype="0" fill="hold" nodeType="withEffect">
                                  <p:stCondLst>
                                    <p:cond delay="200"/>
                                  </p:stCondLst>
                                  <p:childTnLst>
                                    <p:animRot by="21600000">
                                      <p:cBhvr>
                                        <p:cTn id="11" dur="5000" fill="hold"/>
                                        <p:tgtEl>
                                          <p:spTgt spid="8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
        <p:nvSpPr>
          <p:cNvPr id="19" name="矩形 18"/>
          <p:cNvSpPr/>
          <p:nvPr userDrawn="1"/>
        </p:nvSpPr>
        <p:spPr>
          <a:xfrm>
            <a:off x="0" y="4508500"/>
            <a:ext cx="12192000" cy="2349500"/>
          </a:xfrm>
          <a:prstGeom prst="rect">
            <a:avLst/>
          </a:prstGeom>
          <a:solidFill>
            <a:srgbClr val="8FCE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userDrawn="1"/>
        </p:nvSpPr>
        <p:spPr>
          <a:xfrm>
            <a:off x="686996" y="807128"/>
            <a:ext cx="5262979" cy="769441"/>
          </a:xfrm>
          <a:prstGeom prst="rect">
            <a:avLst/>
          </a:prstGeom>
          <a:noFill/>
        </p:spPr>
        <p:txBody>
          <a:bodyPr wrap="none" rtlCol="0">
            <a:spAutoFit/>
          </a:bodyPr>
          <a:lstStyle/>
          <a:p>
            <a:pPr algn="just"/>
            <a:r>
              <a:rPr lang="zh-CN" altLang="en-US" sz="4400" b="1" dirty="0" smtClean="0">
                <a:solidFill>
                  <a:srgbClr val="8FCE3A"/>
                </a:solidFill>
              </a:rPr>
              <a:t>作品使用及版权说明</a:t>
            </a:r>
            <a:endParaRPr lang="zh-CN" altLang="en-US" sz="4400" b="1" dirty="0">
              <a:solidFill>
                <a:srgbClr val="8FCE3A"/>
              </a:solidFill>
            </a:endParaRPr>
          </a:p>
        </p:txBody>
      </p:sp>
      <p:sp>
        <p:nvSpPr>
          <p:cNvPr id="4" name="文本框 3"/>
          <p:cNvSpPr txBox="1"/>
          <p:nvPr userDrawn="1"/>
        </p:nvSpPr>
        <p:spPr>
          <a:xfrm>
            <a:off x="725469" y="1476908"/>
            <a:ext cx="5186035" cy="323165"/>
          </a:xfrm>
          <a:prstGeom prst="rect">
            <a:avLst/>
          </a:prstGeom>
          <a:noFill/>
        </p:spPr>
        <p:txBody>
          <a:bodyPr wrap="none" rtlCol="0">
            <a:spAutoFit/>
          </a:bodyPr>
          <a:lstStyle/>
          <a:p>
            <a:pPr algn="just"/>
            <a:r>
              <a:rPr lang="zh-CN" altLang="en-US" sz="1500" dirty="0" smtClean="0">
                <a:solidFill>
                  <a:srgbClr val="595959"/>
                </a:solidFill>
              </a:rPr>
              <a:t>感谢您选择布衣公子作品，如有任何疑问请您联系布衣公子</a:t>
            </a:r>
            <a:endParaRPr lang="zh-CN" altLang="en-US" sz="1500" dirty="0">
              <a:solidFill>
                <a:srgbClr val="595959"/>
              </a:solidFill>
            </a:endParaRPr>
          </a:p>
        </p:txBody>
      </p:sp>
      <p:sp>
        <p:nvSpPr>
          <p:cNvPr id="18" name="文本框 17"/>
          <p:cNvSpPr txBox="1"/>
          <p:nvPr userDrawn="1"/>
        </p:nvSpPr>
        <p:spPr>
          <a:xfrm>
            <a:off x="686997" y="2143667"/>
            <a:ext cx="6840265" cy="2224199"/>
          </a:xfrm>
          <a:prstGeom prst="rect">
            <a:avLst/>
          </a:prstGeom>
          <a:noFill/>
        </p:spPr>
        <p:txBody>
          <a:bodyPr wrap="square" rtlCol="0">
            <a:spAutoFit/>
          </a:bodyPr>
          <a:lstStyle/>
          <a:p>
            <a:pPr marL="342900" indent="-342900">
              <a:lnSpc>
                <a:spcPct val="120000"/>
              </a:lnSpc>
              <a:spcBef>
                <a:spcPts val="300"/>
              </a:spcBef>
              <a:spcAft>
                <a:spcPts val="400"/>
              </a:spcAft>
              <a:buFont typeface="Wingdings" panose="05000000000000000000" pitchFamily="2" charset="2"/>
              <a:buChar char="n"/>
            </a:pPr>
            <a:r>
              <a:rPr lang="zh-CN" altLang="en-US" sz="1600" dirty="0" smtClean="0">
                <a:solidFill>
                  <a:srgbClr val="595959"/>
                </a:solidFill>
              </a:rPr>
              <a:t>本作品使用微软</a:t>
            </a:r>
            <a:r>
              <a:rPr lang="en-US" altLang="zh-CN" sz="1600" dirty="0" smtClean="0">
                <a:solidFill>
                  <a:srgbClr val="595959"/>
                </a:solidFill>
              </a:rPr>
              <a:t>2013</a:t>
            </a:r>
            <a:r>
              <a:rPr lang="zh-CN" altLang="en-US" sz="1600" dirty="0" smtClean="0">
                <a:solidFill>
                  <a:srgbClr val="595959"/>
                </a:solidFill>
              </a:rPr>
              <a:t>版</a:t>
            </a:r>
            <a:r>
              <a:rPr lang="en-US" altLang="zh-CN" sz="1600" dirty="0" smtClean="0">
                <a:solidFill>
                  <a:srgbClr val="595959"/>
                </a:solidFill>
              </a:rPr>
              <a:t>PPT</a:t>
            </a:r>
            <a:r>
              <a:rPr lang="zh-CN" altLang="en-US" sz="1600" dirty="0" smtClean="0">
                <a:solidFill>
                  <a:srgbClr val="595959"/>
                </a:solidFill>
              </a:rPr>
              <a:t>制作，也建议您使用相应的软件打开及使用；</a:t>
            </a:r>
            <a:endParaRPr lang="en-US" altLang="zh-CN" sz="1600" dirty="0" smtClean="0">
              <a:solidFill>
                <a:srgbClr val="595959"/>
              </a:solidFill>
            </a:endParaRPr>
          </a:p>
          <a:p>
            <a:pPr marL="342900" indent="-342900">
              <a:lnSpc>
                <a:spcPct val="120000"/>
              </a:lnSpc>
              <a:spcBef>
                <a:spcPts val="300"/>
              </a:spcBef>
              <a:spcAft>
                <a:spcPts val="400"/>
              </a:spcAft>
              <a:buFont typeface="Wingdings" panose="05000000000000000000" pitchFamily="2" charset="2"/>
              <a:buChar char="n"/>
            </a:pPr>
            <a:r>
              <a:rPr lang="zh-CN" altLang="en-US" sz="1600" dirty="0" smtClean="0">
                <a:solidFill>
                  <a:srgbClr val="595959"/>
                </a:solidFill>
              </a:rPr>
              <a:t>本作品的内容皆可根据您的需求进行修改，包括文字、图表、图片等；</a:t>
            </a:r>
            <a:endParaRPr lang="en-US" altLang="zh-CN" sz="1600" dirty="0" smtClean="0">
              <a:solidFill>
                <a:srgbClr val="595959"/>
              </a:solidFill>
            </a:endParaRPr>
          </a:p>
          <a:p>
            <a:pPr marL="342900" indent="-342900">
              <a:lnSpc>
                <a:spcPct val="120000"/>
              </a:lnSpc>
              <a:spcBef>
                <a:spcPts val="300"/>
              </a:spcBef>
              <a:spcAft>
                <a:spcPts val="400"/>
              </a:spcAft>
              <a:buFont typeface="Wingdings" panose="05000000000000000000" pitchFamily="2" charset="2"/>
              <a:buChar char="n"/>
            </a:pPr>
            <a:r>
              <a:rPr lang="zh-CN" altLang="en-US" sz="1600" dirty="0" smtClean="0">
                <a:solidFill>
                  <a:srgbClr val="595959"/>
                </a:solidFill>
              </a:rPr>
              <a:t>为了节省空间和提高设计的效率，部分内容放置在母版中，当您需要修改时，请通过“视图”→“幻灯片母版”打开后修改；</a:t>
            </a:r>
            <a:endParaRPr lang="en-US" altLang="zh-CN" sz="1600" dirty="0" smtClean="0">
              <a:solidFill>
                <a:srgbClr val="595959"/>
              </a:solidFill>
            </a:endParaRPr>
          </a:p>
          <a:p>
            <a:pPr marL="342900" indent="-342900">
              <a:lnSpc>
                <a:spcPct val="120000"/>
              </a:lnSpc>
              <a:spcBef>
                <a:spcPts val="300"/>
              </a:spcBef>
              <a:spcAft>
                <a:spcPts val="400"/>
              </a:spcAft>
              <a:buFont typeface="Wingdings" panose="05000000000000000000" pitchFamily="2" charset="2"/>
              <a:buChar char="n"/>
            </a:pPr>
            <a:r>
              <a:rPr lang="zh-CN" altLang="en-US" sz="1600" dirty="0" smtClean="0">
                <a:solidFill>
                  <a:srgbClr val="595959"/>
                </a:solidFill>
              </a:rPr>
              <a:t>如您有任何问题，可以扫描右图关注公众号后与布衣公子联系；</a:t>
            </a:r>
            <a:endParaRPr lang="en-US" altLang="zh-CN" sz="1600" dirty="0" smtClean="0">
              <a:solidFill>
                <a:srgbClr val="595959"/>
              </a:solidFill>
            </a:endParaRPr>
          </a:p>
          <a:p>
            <a:pPr marL="342900" indent="-342900">
              <a:lnSpc>
                <a:spcPct val="120000"/>
              </a:lnSpc>
              <a:spcBef>
                <a:spcPts val="300"/>
              </a:spcBef>
              <a:spcAft>
                <a:spcPts val="400"/>
              </a:spcAft>
              <a:buFont typeface="Wingdings" panose="05000000000000000000" pitchFamily="2" charset="2"/>
              <a:buChar char="n"/>
            </a:pPr>
            <a:r>
              <a:rPr lang="zh-CN" altLang="en-US" sz="1600" dirty="0" smtClean="0">
                <a:solidFill>
                  <a:srgbClr val="595959"/>
                </a:solidFill>
              </a:rPr>
              <a:t>严禁任何企业或个人转卖此作品，转发请保留广告及布衣公子信息。</a:t>
            </a:r>
            <a:endParaRPr lang="zh-CN" altLang="en-US" sz="1600" dirty="0">
              <a:solidFill>
                <a:srgbClr val="595959"/>
              </a:solidFill>
            </a:endParaRPr>
          </a:p>
        </p:txBody>
      </p:sp>
      <p:sp>
        <p:nvSpPr>
          <p:cNvPr id="20" name="文本框 19"/>
          <p:cNvSpPr txBox="1"/>
          <p:nvPr userDrawn="1"/>
        </p:nvSpPr>
        <p:spPr>
          <a:xfrm>
            <a:off x="1924257" y="5208280"/>
            <a:ext cx="4216219" cy="941796"/>
          </a:xfrm>
          <a:prstGeom prst="rect">
            <a:avLst/>
          </a:prstGeom>
          <a:noFill/>
        </p:spPr>
        <p:txBody>
          <a:bodyPr wrap="none" rtlCol="0" anchor="b">
            <a:spAutoFit/>
          </a:bodyPr>
          <a:lstStyle/>
          <a:p>
            <a:pPr>
              <a:lnSpc>
                <a:spcPct val="120000"/>
              </a:lnSpc>
            </a:pPr>
            <a:r>
              <a:rPr lang="zh-CN" altLang="en-US" dirty="0" smtClean="0">
                <a:solidFill>
                  <a:schemeClr val="bg1"/>
                </a:solidFill>
              </a:rPr>
              <a:t>访问布衣公子店铺：</a:t>
            </a:r>
            <a:r>
              <a:rPr lang="en-US" altLang="zh-CN" dirty="0" smtClean="0">
                <a:solidFill>
                  <a:schemeClr val="bg1"/>
                </a:solidFill>
              </a:rPr>
              <a:t>http://teliss.yanj.cn</a:t>
            </a:r>
          </a:p>
          <a:p>
            <a:pPr>
              <a:lnSpc>
                <a:spcPct val="120000"/>
              </a:lnSpc>
            </a:pPr>
            <a:r>
              <a:rPr lang="zh-CN" altLang="en-US" sz="2800" baseline="0" dirty="0" smtClean="0">
                <a:solidFill>
                  <a:schemeClr val="bg1"/>
                </a:solidFill>
              </a:rPr>
              <a:t>可了解更多布衣公子作品</a:t>
            </a:r>
            <a:r>
              <a:rPr lang="en-US" altLang="zh-CN" sz="2800" baseline="0" dirty="0" smtClean="0">
                <a:solidFill>
                  <a:schemeClr val="bg1"/>
                </a:solidFill>
              </a:rPr>
              <a:t> </a:t>
            </a:r>
            <a:endParaRPr lang="zh-CN" altLang="en-US" sz="2800" dirty="0">
              <a:solidFill>
                <a:schemeClr val="bg1"/>
              </a:solidFill>
            </a:endParaRPr>
          </a:p>
        </p:txBody>
      </p:sp>
      <p:grpSp>
        <p:nvGrpSpPr>
          <p:cNvPr id="23" name="组合 22"/>
          <p:cNvGrpSpPr/>
          <p:nvPr/>
        </p:nvGrpSpPr>
        <p:grpSpPr>
          <a:xfrm>
            <a:off x="665986" y="5156338"/>
            <a:ext cx="1262281" cy="890721"/>
            <a:chOff x="5455444" y="233363"/>
            <a:chExt cx="1281113" cy="904009"/>
          </a:xfrm>
        </p:grpSpPr>
        <p:grpSp>
          <p:nvGrpSpPr>
            <p:cNvPr id="24" name="组合 23"/>
            <p:cNvGrpSpPr/>
            <p:nvPr/>
          </p:nvGrpSpPr>
          <p:grpSpPr>
            <a:xfrm>
              <a:off x="5455444" y="233363"/>
              <a:ext cx="1281113" cy="661987"/>
              <a:chOff x="5194301" y="233363"/>
              <a:chExt cx="1281113" cy="661987"/>
            </a:xfrm>
          </p:grpSpPr>
          <p:sp>
            <p:nvSpPr>
              <p:cNvPr id="34" name="Freeform 24"/>
              <p:cNvSpPr>
                <a:spLocks/>
              </p:cNvSpPr>
              <p:nvPr/>
            </p:nvSpPr>
            <p:spPr bwMode="auto">
              <a:xfrm>
                <a:off x="5964238" y="487363"/>
                <a:ext cx="260350" cy="223837"/>
              </a:xfrm>
              <a:custGeom>
                <a:avLst/>
                <a:gdLst>
                  <a:gd name="T0" fmla="*/ 183 w 204"/>
                  <a:gd name="T1" fmla="*/ 0 h 175"/>
                  <a:gd name="T2" fmla="*/ 191 w 204"/>
                  <a:gd name="T3" fmla="*/ 22 h 175"/>
                  <a:gd name="T4" fmla="*/ 203 w 204"/>
                  <a:gd name="T5" fmla="*/ 114 h 175"/>
                  <a:gd name="T6" fmla="*/ 198 w 204"/>
                  <a:gd name="T7" fmla="*/ 165 h 175"/>
                  <a:gd name="T8" fmla="*/ 196 w 204"/>
                  <a:gd name="T9" fmla="*/ 175 h 175"/>
                  <a:gd name="T10" fmla="*/ 186 w 204"/>
                  <a:gd name="T11" fmla="*/ 169 h 175"/>
                  <a:gd name="T12" fmla="*/ 27 w 204"/>
                  <a:gd name="T13" fmla="*/ 117 h 175"/>
                  <a:gd name="T14" fmla="*/ 0 w 204"/>
                  <a:gd name="T15" fmla="*/ 113 h 175"/>
                  <a:gd name="T16" fmla="*/ 14 w 204"/>
                  <a:gd name="T17" fmla="*/ 96 h 175"/>
                  <a:gd name="T18" fmla="*/ 158 w 204"/>
                  <a:gd name="T19" fmla="*/ 6 h 175"/>
                  <a:gd name="T20" fmla="*/ 183 w 204"/>
                  <a:gd name="T21"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 h="175">
                    <a:moveTo>
                      <a:pt x="183" y="0"/>
                    </a:moveTo>
                    <a:cubicBezTo>
                      <a:pt x="191" y="22"/>
                      <a:pt x="191" y="22"/>
                      <a:pt x="191" y="22"/>
                    </a:cubicBezTo>
                    <a:cubicBezTo>
                      <a:pt x="199" y="51"/>
                      <a:pt x="204" y="82"/>
                      <a:pt x="203" y="114"/>
                    </a:cubicBezTo>
                    <a:cubicBezTo>
                      <a:pt x="203" y="132"/>
                      <a:pt x="201" y="149"/>
                      <a:pt x="198" y="165"/>
                    </a:cubicBezTo>
                    <a:cubicBezTo>
                      <a:pt x="196" y="175"/>
                      <a:pt x="196" y="175"/>
                      <a:pt x="196" y="175"/>
                    </a:cubicBezTo>
                    <a:cubicBezTo>
                      <a:pt x="186" y="169"/>
                      <a:pt x="186" y="169"/>
                      <a:pt x="186" y="169"/>
                    </a:cubicBezTo>
                    <a:cubicBezTo>
                      <a:pt x="137" y="145"/>
                      <a:pt x="84" y="127"/>
                      <a:pt x="27" y="117"/>
                    </a:cubicBezTo>
                    <a:cubicBezTo>
                      <a:pt x="0" y="113"/>
                      <a:pt x="0" y="113"/>
                      <a:pt x="0" y="113"/>
                    </a:cubicBezTo>
                    <a:cubicBezTo>
                      <a:pt x="14" y="96"/>
                      <a:pt x="14" y="96"/>
                      <a:pt x="14" y="96"/>
                    </a:cubicBezTo>
                    <a:cubicBezTo>
                      <a:pt x="52" y="54"/>
                      <a:pt x="102" y="22"/>
                      <a:pt x="158" y="6"/>
                    </a:cubicBezTo>
                    <a:lnTo>
                      <a:pt x="18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25"/>
              <p:cNvSpPr>
                <a:spLocks/>
              </p:cNvSpPr>
              <p:nvPr/>
            </p:nvSpPr>
            <p:spPr bwMode="auto">
              <a:xfrm>
                <a:off x="5927726" y="273050"/>
                <a:ext cx="250825" cy="255587"/>
              </a:xfrm>
              <a:custGeom>
                <a:avLst/>
                <a:gdLst>
                  <a:gd name="T0" fmla="*/ 52 w 197"/>
                  <a:gd name="T1" fmla="*/ 0 h 200"/>
                  <a:gd name="T2" fmla="*/ 76 w 197"/>
                  <a:gd name="T3" fmla="*/ 12 h 200"/>
                  <a:gd name="T4" fmla="*/ 183 w 197"/>
                  <a:gd name="T5" fmla="*/ 113 h 200"/>
                  <a:gd name="T6" fmla="*/ 197 w 197"/>
                  <a:gd name="T7" fmla="*/ 137 h 200"/>
                  <a:gd name="T8" fmla="*/ 194 w 197"/>
                  <a:gd name="T9" fmla="*/ 139 h 200"/>
                  <a:gd name="T10" fmla="*/ 8 w 197"/>
                  <a:gd name="T11" fmla="*/ 200 h 200"/>
                  <a:gd name="T12" fmla="*/ 0 w 197"/>
                  <a:gd name="T13" fmla="*/ 200 h 200"/>
                  <a:gd name="T14" fmla="*/ 0 w 197"/>
                  <a:gd name="T15" fmla="*/ 196 h 200"/>
                  <a:gd name="T16" fmla="*/ 49 w 197"/>
                  <a:gd name="T17" fmla="*/ 4 h 200"/>
                  <a:gd name="T18" fmla="*/ 52 w 197"/>
                  <a:gd name="T1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200">
                    <a:moveTo>
                      <a:pt x="52" y="0"/>
                    </a:moveTo>
                    <a:cubicBezTo>
                      <a:pt x="76" y="12"/>
                      <a:pt x="76" y="12"/>
                      <a:pt x="76" y="12"/>
                    </a:cubicBezTo>
                    <a:cubicBezTo>
                      <a:pt x="119" y="37"/>
                      <a:pt x="156" y="71"/>
                      <a:pt x="183" y="113"/>
                    </a:cubicBezTo>
                    <a:cubicBezTo>
                      <a:pt x="197" y="137"/>
                      <a:pt x="197" y="137"/>
                      <a:pt x="197" y="137"/>
                    </a:cubicBezTo>
                    <a:cubicBezTo>
                      <a:pt x="194" y="139"/>
                      <a:pt x="194" y="139"/>
                      <a:pt x="194" y="139"/>
                    </a:cubicBezTo>
                    <a:cubicBezTo>
                      <a:pt x="139" y="173"/>
                      <a:pt x="76" y="194"/>
                      <a:pt x="8" y="200"/>
                    </a:cubicBezTo>
                    <a:cubicBezTo>
                      <a:pt x="0" y="200"/>
                      <a:pt x="0" y="200"/>
                      <a:pt x="0" y="200"/>
                    </a:cubicBezTo>
                    <a:cubicBezTo>
                      <a:pt x="0" y="196"/>
                      <a:pt x="0" y="196"/>
                      <a:pt x="0" y="196"/>
                    </a:cubicBezTo>
                    <a:cubicBezTo>
                      <a:pt x="1" y="127"/>
                      <a:pt x="19" y="62"/>
                      <a:pt x="49" y="4"/>
                    </a:cubicBezTo>
                    <a:lnTo>
                      <a:pt x="5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26"/>
              <p:cNvSpPr>
                <a:spLocks/>
              </p:cNvSpPr>
              <p:nvPr/>
            </p:nvSpPr>
            <p:spPr bwMode="auto">
              <a:xfrm>
                <a:off x="5194301" y="649288"/>
                <a:ext cx="1281113" cy="246062"/>
              </a:xfrm>
              <a:custGeom>
                <a:avLst/>
                <a:gdLst>
                  <a:gd name="T0" fmla="*/ 511 w 1008"/>
                  <a:gd name="T1" fmla="*/ 0 h 193"/>
                  <a:gd name="T2" fmla="*/ 944 w 1008"/>
                  <a:gd name="T3" fmla="*/ 147 h 193"/>
                  <a:gd name="T4" fmla="*/ 989 w 1008"/>
                  <a:gd name="T5" fmla="*/ 178 h 193"/>
                  <a:gd name="T6" fmla="*/ 990 w 1008"/>
                  <a:gd name="T7" fmla="*/ 178 h 193"/>
                  <a:gd name="T8" fmla="*/ 995 w 1008"/>
                  <a:gd name="T9" fmla="*/ 181 h 193"/>
                  <a:gd name="T10" fmla="*/ 1007 w 1008"/>
                  <a:gd name="T11" fmla="*/ 192 h 193"/>
                  <a:gd name="T12" fmla="*/ 991 w 1008"/>
                  <a:gd name="T13" fmla="*/ 189 h 193"/>
                  <a:gd name="T14" fmla="*/ 989 w 1008"/>
                  <a:gd name="T15" fmla="*/ 188 h 193"/>
                  <a:gd name="T16" fmla="*/ 989 w 1008"/>
                  <a:gd name="T17" fmla="*/ 188 h 193"/>
                  <a:gd name="T18" fmla="*/ 503 w 1008"/>
                  <a:gd name="T19" fmla="*/ 101 h 193"/>
                  <a:gd name="T20" fmla="*/ 17 w 1008"/>
                  <a:gd name="T21" fmla="*/ 188 h 193"/>
                  <a:gd name="T22" fmla="*/ 17 w 1008"/>
                  <a:gd name="T23" fmla="*/ 188 h 193"/>
                  <a:gd name="T24" fmla="*/ 16 w 1008"/>
                  <a:gd name="T25" fmla="*/ 188 h 193"/>
                  <a:gd name="T26" fmla="*/ 0 w 1008"/>
                  <a:gd name="T27" fmla="*/ 191 h 193"/>
                  <a:gd name="T28" fmla="*/ 3 w 1008"/>
                  <a:gd name="T29" fmla="*/ 188 h 193"/>
                  <a:gd name="T30" fmla="*/ 6 w 1008"/>
                  <a:gd name="T31" fmla="*/ 185 h 193"/>
                  <a:gd name="T32" fmla="*/ 6 w 1008"/>
                  <a:gd name="T33" fmla="*/ 185 h 193"/>
                  <a:gd name="T34" fmla="*/ 62 w 1008"/>
                  <a:gd name="T35" fmla="*/ 147 h 193"/>
                  <a:gd name="T36" fmla="*/ 511 w 1008"/>
                  <a:gd name="T3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08" h="193">
                    <a:moveTo>
                      <a:pt x="511" y="0"/>
                    </a:moveTo>
                    <a:cubicBezTo>
                      <a:pt x="668" y="0"/>
                      <a:pt x="810" y="63"/>
                      <a:pt x="944" y="147"/>
                    </a:cubicBezTo>
                    <a:cubicBezTo>
                      <a:pt x="989" y="178"/>
                      <a:pt x="989" y="178"/>
                      <a:pt x="989" y="178"/>
                    </a:cubicBezTo>
                    <a:cubicBezTo>
                      <a:pt x="990" y="178"/>
                      <a:pt x="990" y="178"/>
                      <a:pt x="990" y="178"/>
                    </a:cubicBezTo>
                    <a:cubicBezTo>
                      <a:pt x="995" y="181"/>
                      <a:pt x="995" y="181"/>
                      <a:pt x="995" y="181"/>
                    </a:cubicBezTo>
                    <a:cubicBezTo>
                      <a:pt x="1003" y="187"/>
                      <a:pt x="1008" y="191"/>
                      <a:pt x="1007" y="192"/>
                    </a:cubicBezTo>
                    <a:cubicBezTo>
                      <a:pt x="1006" y="193"/>
                      <a:pt x="1001" y="192"/>
                      <a:pt x="991" y="189"/>
                    </a:cubicBezTo>
                    <a:cubicBezTo>
                      <a:pt x="989" y="188"/>
                      <a:pt x="989" y="188"/>
                      <a:pt x="989" y="188"/>
                    </a:cubicBezTo>
                    <a:cubicBezTo>
                      <a:pt x="989" y="188"/>
                      <a:pt x="989" y="188"/>
                      <a:pt x="989" y="188"/>
                    </a:cubicBezTo>
                    <a:cubicBezTo>
                      <a:pt x="839" y="132"/>
                      <a:pt x="675" y="101"/>
                      <a:pt x="503" y="101"/>
                    </a:cubicBezTo>
                    <a:cubicBezTo>
                      <a:pt x="330" y="101"/>
                      <a:pt x="166" y="132"/>
                      <a:pt x="17" y="188"/>
                    </a:cubicBezTo>
                    <a:cubicBezTo>
                      <a:pt x="17" y="188"/>
                      <a:pt x="17" y="188"/>
                      <a:pt x="17" y="188"/>
                    </a:cubicBezTo>
                    <a:cubicBezTo>
                      <a:pt x="16" y="188"/>
                      <a:pt x="16" y="188"/>
                      <a:pt x="16" y="188"/>
                    </a:cubicBezTo>
                    <a:cubicBezTo>
                      <a:pt x="6" y="192"/>
                      <a:pt x="1" y="193"/>
                      <a:pt x="0" y="191"/>
                    </a:cubicBezTo>
                    <a:cubicBezTo>
                      <a:pt x="0" y="191"/>
                      <a:pt x="1" y="189"/>
                      <a:pt x="3" y="188"/>
                    </a:cubicBezTo>
                    <a:cubicBezTo>
                      <a:pt x="6" y="185"/>
                      <a:pt x="6" y="185"/>
                      <a:pt x="6" y="185"/>
                    </a:cubicBezTo>
                    <a:cubicBezTo>
                      <a:pt x="6" y="185"/>
                      <a:pt x="6" y="185"/>
                      <a:pt x="6" y="185"/>
                    </a:cubicBezTo>
                    <a:cubicBezTo>
                      <a:pt x="62" y="147"/>
                      <a:pt x="62" y="147"/>
                      <a:pt x="62" y="147"/>
                    </a:cubicBezTo>
                    <a:cubicBezTo>
                      <a:pt x="197" y="63"/>
                      <a:pt x="353" y="0"/>
                      <a:pt x="511"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27"/>
              <p:cNvSpPr>
                <a:spLocks/>
              </p:cNvSpPr>
              <p:nvPr/>
            </p:nvSpPr>
            <p:spPr bwMode="auto">
              <a:xfrm>
                <a:off x="5703888" y="233363"/>
                <a:ext cx="255588" cy="257175"/>
              </a:xfrm>
              <a:custGeom>
                <a:avLst/>
                <a:gdLst>
                  <a:gd name="T0" fmla="*/ 0 w 201"/>
                  <a:gd name="T1" fmla="*/ 21 h 201"/>
                  <a:gd name="T2" fmla="*/ 26 w 201"/>
                  <a:gd name="T3" fmla="*/ 13 h 201"/>
                  <a:gd name="T4" fmla="*/ 174 w 201"/>
                  <a:gd name="T5" fmla="*/ 11 h 201"/>
                  <a:gd name="T6" fmla="*/ 201 w 201"/>
                  <a:gd name="T7" fmla="*/ 18 h 201"/>
                  <a:gd name="T8" fmla="*/ 200 w 201"/>
                  <a:gd name="T9" fmla="*/ 22 h 201"/>
                  <a:gd name="T10" fmla="*/ 108 w 201"/>
                  <a:gd name="T11" fmla="*/ 195 h 201"/>
                  <a:gd name="T12" fmla="*/ 102 w 201"/>
                  <a:gd name="T13" fmla="*/ 201 h 201"/>
                  <a:gd name="T14" fmla="*/ 100 w 201"/>
                  <a:gd name="T15" fmla="*/ 198 h 201"/>
                  <a:gd name="T16" fmla="*/ 2 w 201"/>
                  <a:gd name="T17" fmla="*/ 26 h 201"/>
                  <a:gd name="T18" fmla="*/ 0 w 201"/>
                  <a:gd name="T19" fmla="*/ 2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1" h="201">
                    <a:moveTo>
                      <a:pt x="0" y="21"/>
                    </a:moveTo>
                    <a:cubicBezTo>
                      <a:pt x="26" y="13"/>
                      <a:pt x="26" y="13"/>
                      <a:pt x="26" y="13"/>
                    </a:cubicBezTo>
                    <a:cubicBezTo>
                      <a:pt x="75" y="0"/>
                      <a:pt x="125" y="0"/>
                      <a:pt x="174" y="11"/>
                    </a:cubicBezTo>
                    <a:cubicBezTo>
                      <a:pt x="201" y="18"/>
                      <a:pt x="201" y="18"/>
                      <a:pt x="201" y="18"/>
                    </a:cubicBezTo>
                    <a:cubicBezTo>
                      <a:pt x="200" y="22"/>
                      <a:pt x="200" y="22"/>
                      <a:pt x="200" y="22"/>
                    </a:cubicBezTo>
                    <a:cubicBezTo>
                      <a:pt x="183" y="84"/>
                      <a:pt x="153" y="144"/>
                      <a:pt x="108" y="195"/>
                    </a:cubicBezTo>
                    <a:cubicBezTo>
                      <a:pt x="102" y="201"/>
                      <a:pt x="102" y="201"/>
                      <a:pt x="102" y="201"/>
                    </a:cubicBezTo>
                    <a:cubicBezTo>
                      <a:pt x="100" y="198"/>
                      <a:pt x="100" y="198"/>
                      <a:pt x="100" y="198"/>
                    </a:cubicBezTo>
                    <a:cubicBezTo>
                      <a:pt x="52" y="147"/>
                      <a:pt x="20" y="88"/>
                      <a:pt x="2" y="26"/>
                    </a:cubicBezTo>
                    <a:lnTo>
                      <a:pt x="0" y="2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28"/>
              <p:cNvSpPr>
                <a:spLocks/>
              </p:cNvSpPr>
              <p:nvPr/>
            </p:nvSpPr>
            <p:spPr bwMode="auto">
              <a:xfrm>
                <a:off x="5491163" y="274638"/>
                <a:ext cx="252413" cy="254000"/>
              </a:xfrm>
              <a:custGeom>
                <a:avLst/>
                <a:gdLst>
                  <a:gd name="T0" fmla="*/ 0 w 199"/>
                  <a:gd name="T1" fmla="*/ 141 h 199"/>
                  <a:gd name="T2" fmla="*/ 13 w 199"/>
                  <a:gd name="T3" fmla="*/ 117 h 199"/>
                  <a:gd name="T4" fmla="*/ 118 w 199"/>
                  <a:gd name="T5" fmla="*/ 13 h 199"/>
                  <a:gd name="T6" fmla="*/ 143 w 199"/>
                  <a:gd name="T7" fmla="*/ 0 h 199"/>
                  <a:gd name="T8" fmla="*/ 145 w 199"/>
                  <a:gd name="T9" fmla="*/ 3 h 199"/>
                  <a:gd name="T10" fmla="*/ 199 w 199"/>
                  <a:gd name="T11" fmla="*/ 191 h 199"/>
                  <a:gd name="T12" fmla="*/ 199 w 199"/>
                  <a:gd name="T13" fmla="*/ 199 h 199"/>
                  <a:gd name="T14" fmla="*/ 195 w 199"/>
                  <a:gd name="T15" fmla="*/ 199 h 199"/>
                  <a:gd name="T16" fmla="*/ 5 w 199"/>
                  <a:gd name="T17" fmla="*/ 144 h 199"/>
                  <a:gd name="T18" fmla="*/ 0 w 199"/>
                  <a:gd name="T19" fmla="*/ 14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9" h="199">
                    <a:moveTo>
                      <a:pt x="0" y="141"/>
                    </a:moveTo>
                    <a:cubicBezTo>
                      <a:pt x="13" y="117"/>
                      <a:pt x="13" y="117"/>
                      <a:pt x="13" y="117"/>
                    </a:cubicBezTo>
                    <a:cubicBezTo>
                      <a:pt x="40" y="74"/>
                      <a:pt x="76" y="39"/>
                      <a:pt x="118" y="13"/>
                    </a:cubicBezTo>
                    <a:cubicBezTo>
                      <a:pt x="143" y="0"/>
                      <a:pt x="143" y="0"/>
                      <a:pt x="143" y="0"/>
                    </a:cubicBezTo>
                    <a:cubicBezTo>
                      <a:pt x="145" y="3"/>
                      <a:pt x="145" y="3"/>
                      <a:pt x="145" y="3"/>
                    </a:cubicBezTo>
                    <a:cubicBezTo>
                      <a:pt x="176" y="59"/>
                      <a:pt x="196" y="123"/>
                      <a:pt x="199" y="191"/>
                    </a:cubicBezTo>
                    <a:cubicBezTo>
                      <a:pt x="199" y="199"/>
                      <a:pt x="199" y="199"/>
                      <a:pt x="199" y="199"/>
                    </a:cubicBezTo>
                    <a:cubicBezTo>
                      <a:pt x="195" y="199"/>
                      <a:pt x="195" y="199"/>
                      <a:pt x="195" y="199"/>
                    </a:cubicBezTo>
                    <a:cubicBezTo>
                      <a:pt x="126" y="196"/>
                      <a:pt x="61" y="176"/>
                      <a:pt x="5" y="144"/>
                    </a:cubicBezTo>
                    <a:lnTo>
                      <a:pt x="0" y="1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29"/>
              <p:cNvSpPr>
                <a:spLocks/>
              </p:cNvSpPr>
              <p:nvPr/>
            </p:nvSpPr>
            <p:spPr bwMode="auto">
              <a:xfrm>
                <a:off x="5448301" y="488950"/>
                <a:ext cx="258763" cy="222250"/>
              </a:xfrm>
              <a:custGeom>
                <a:avLst/>
                <a:gdLst>
                  <a:gd name="T0" fmla="*/ 20 w 203"/>
                  <a:gd name="T1" fmla="*/ 0 h 174"/>
                  <a:gd name="T2" fmla="*/ 12 w 203"/>
                  <a:gd name="T3" fmla="*/ 21 h 174"/>
                  <a:gd name="T4" fmla="*/ 0 w 203"/>
                  <a:gd name="T5" fmla="*/ 114 h 174"/>
                  <a:gd name="T6" fmla="*/ 5 w 203"/>
                  <a:gd name="T7" fmla="*/ 165 h 174"/>
                  <a:gd name="T8" fmla="*/ 7 w 203"/>
                  <a:gd name="T9" fmla="*/ 174 h 174"/>
                  <a:gd name="T10" fmla="*/ 17 w 203"/>
                  <a:gd name="T11" fmla="*/ 169 h 174"/>
                  <a:gd name="T12" fmla="*/ 176 w 203"/>
                  <a:gd name="T13" fmla="*/ 117 h 174"/>
                  <a:gd name="T14" fmla="*/ 203 w 203"/>
                  <a:gd name="T15" fmla="*/ 113 h 174"/>
                  <a:gd name="T16" fmla="*/ 189 w 203"/>
                  <a:gd name="T17" fmla="*/ 96 h 174"/>
                  <a:gd name="T18" fmla="*/ 45 w 203"/>
                  <a:gd name="T19" fmla="*/ 5 h 174"/>
                  <a:gd name="T20" fmla="*/ 20 w 203"/>
                  <a:gd name="T21"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174">
                    <a:moveTo>
                      <a:pt x="20" y="0"/>
                    </a:moveTo>
                    <a:cubicBezTo>
                      <a:pt x="12" y="21"/>
                      <a:pt x="12" y="21"/>
                      <a:pt x="12" y="21"/>
                    </a:cubicBezTo>
                    <a:cubicBezTo>
                      <a:pt x="4" y="51"/>
                      <a:pt x="0" y="82"/>
                      <a:pt x="0" y="114"/>
                    </a:cubicBezTo>
                    <a:cubicBezTo>
                      <a:pt x="0" y="131"/>
                      <a:pt x="2" y="148"/>
                      <a:pt x="5" y="165"/>
                    </a:cubicBezTo>
                    <a:cubicBezTo>
                      <a:pt x="7" y="174"/>
                      <a:pt x="7" y="174"/>
                      <a:pt x="7" y="174"/>
                    </a:cubicBezTo>
                    <a:cubicBezTo>
                      <a:pt x="17" y="169"/>
                      <a:pt x="17" y="169"/>
                      <a:pt x="17" y="169"/>
                    </a:cubicBezTo>
                    <a:cubicBezTo>
                      <a:pt x="66" y="144"/>
                      <a:pt x="120" y="126"/>
                      <a:pt x="176" y="117"/>
                    </a:cubicBezTo>
                    <a:cubicBezTo>
                      <a:pt x="203" y="113"/>
                      <a:pt x="203" y="113"/>
                      <a:pt x="203" y="113"/>
                    </a:cubicBezTo>
                    <a:cubicBezTo>
                      <a:pt x="189" y="96"/>
                      <a:pt x="189" y="96"/>
                      <a:pt x="189" y="96"/>
                    </a:cubicBezTo>
                    <a:cubicBezTo>
                      <a:pt x="151" y="54"/>
                      <a:pt x="101" y="22"/>
                      <a:pt x="45" y="5"/>
                    </a:cubicBezTo>
                    <a:lnTo>
                      <a:pt x="2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5" name="组合 24"/>
            <p:cNvGrpSpPr/>
            <p:nvPr/>
          </p:nvGrpSpPr>
          <p:grpSpPr>
            <a:xfrm>
              <a:off x="5653485" y="881618"/>
              <a:ext cx="885031" cy="255754"/>
              <a:chOff x="6484938" y="241300"/>
              <a:chExt cx="1598613" cy="461963"/>
            </a:xfrm>
          </p:grpSpPr>
          <p:sp>
            <p:nvSpPr>
              <p:cNvPr id="26" name="Freeform 19"/>
              <p:cNvSpPr>
                <a:spLocks/>
              </p:cNvSpPr>
              <p:nvPr/>
            </p:nvSpPr>
            <p:spPr bwMode="auto">
              <a:xfrm>
                <a:off x="6484938" y="249238"/>
                <a:ext cx="106363" cy="49212"/>
              </a:xfrm>
              <a:custGeom>
                <a:avLst/>
                <a:gdLst>
                  <a:gd name="T0" fmla="*/ 0 w 67"/>
                  <a:gd name="T1" fmla="*/ 0 h 31"/>
                  <a:gd name="T2" fmla="*/ 67 w 67"/>
                  <a:gd name="T3" fmla="*/ 0 h 31"/>
                  <a:gd name="T4" fmla="*/ 67 w 67"/>
                  <a:gd name="T5" fmla="*/ 31 h 31"/>
                  <a:gd name="T6" fmla="*/ 0 w 67"/>
                  <a:gd name="T7" fmla="*/ 31 h 31"/>
                  <a:gd name="T8" fmla="*/ 0 w 67"/>
                  <a:gd name="T9" fmla="*/ 0 h 31"/>
                  <a:gd name="T10" fmla="*/ 0 w 67"/>
                  <a:gd name="T11" fmla="*/ 0 h 31"/>
                </a:gdLst>
                <a:ahLst/>
                <a:cxnLst>
                  <a:cxn ang="0">
                    <a:pos x="T0" y="T1"/>
                  </a:cxn>
                  <a:cxn ang="0">
                    <a:pos x="T2" y="T3"/>
                  </a:cxn>
                  <a:cxn ang="0">
                    <a:pos x="T4" y="T5"/>
                  </a:cxn>
                  <a:cxn ang="0">
                    <a:pos x="T6" y="T7"/>
                  </a:cxn>
                  <a:cxn ang="0">
                    <a:pos x="T8" y="T9"/>
                  </a:cxn>
                  <a:cxn ang="0">
                    <a:pos x="T10" y="T11"/>
                  </a:cxn>
                </a:cxnLst>
                <a:rect l="0" t="0" r="r" b="b"/>
                <a:pathLst>
                  <a:path w="67" h="31">
                    <a:moveTo>
                      <a:pt x="0" y="0"/>
                    </a:moveTo>
                    <a:lnTo>
                      <a:pt x="67" y="0"/>
                    </a:lnTo>
                    <a:lnTo>
                      <a:pt x="67" y="31"/>
                    </a:lnTo>
                    <a:lnTo>
                      <a:pt x="0" y="31"/>
                    </a:lnTo>
                    <a:lnTo>
                      <a:pt x="0"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0"/>
              <p:cNvSpPr>
                <a:spLocks/>
              </p:cNvSpPr>
              <p:nvPr/>
            </p:nvSpPr>
            <p:spPr bwMode="auto">
              <a:xfrm>
                <a:off x="6484938" y="436563"/>
                <a:ext cx="106363" cy="49212"/>
              </a:xfrm>
              <a:custGeom>
                <a:avLst/>
                <a:gdLst>
                  <a:gd name="T0" fmla="*/ 0 w 67"/>
                  <a:gd name="T1" fmla="*/ 0 h 31"/>
                  <a:gd name="T2" fmla="*/ 67 w 67"/>
                  <a:gd name="T3" fmla="*/ 0 h 31"/>
                  <a:gd name="T4" fmla="*/ 67 w 67"/>
                  <a:gd name="T5" fmla="*/ 31 h 31"/>
                  <a:gd name="T6" fmla="*/ 0 w 67"/>
                  <a:gd name="T7" fmla="*/ 31 h 31"/>
                  <a:gd name="T8" fmla="*/ 0 w 67"/>
                  <a:gd name="T9" fmla="*/ 0 h 31"/>
                  <a:gd name="T10" fmla="*/ 0 w 67"/>
                  <a:gd name="T11" fmla="*/ 0 h 31"/>
                </a:gdLst>
                <a:ahLst/>
                <a:cxnLst>
                  <a:cxn ang="0">
                    <a:pos x="T0" y="T1"/>
                  </a:cxn>
                  <a:cxn ang="0">
                    <a:pos x="T2" y="T3"/>
                  </a:cxn>
                  <a:cxn ang="0">
                    <a:pos x="T4" y="T5"/>
                  </a:cxn>
                  <a:cxn ang="0">
                    <a:pos x="T6" y="T7"/>
                  </a:cxn>
                  <a:cxn ang="0">
                    <a:pos x="T8" y="T9"/>
                  </a:cxn>
                  <a:cxn ang="0">
                    <a:pos x="T10" y="T11"/>
                  </a:cxn>
                </a:cxnLst>
                <a:rect l="0" t="0" r="r" b="b"/>
                <a:pathLst>
                  <a:path w="67" h="31">
                    <a:moveTo>
                      <a:pt x="0" y="0"/>
                    </a:moveTo>
                    <a:lnTo>
                      <a:pt x="67" y="0"/>
                    </a:lnTo>
                    <a:lnTo>
                      <a:pt x="67" y="31"/>
                    </a:lnTo>
                    <a:lnTo>
                      <a:pt x="0" y="31"/>
                    </a:lnTo>
                    <a:lnTo>
                      <a:pt x="0"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1"/>
              <p:cNvSpPr>
                <a:spLocks/>
              </p:cNvSpPr>
              <p:nvPr/>
            </p:nvSpPr>
            <p:spPr bwMode="auto">
              <a:xfrm>
                <a:off x="6870701" y="455613"/>
                <a:ext cx="358775" cy="247650"/>
              </a:xfrm>
              <a:custGeom>
                <a:avLst/>
                <a:gdLst>
                  <a:gd name="T0" fmla="*/ 227 w 282"/>
                  <a:gd name="T1" fmla="*/ 0 h 194"/>
                  <a:gd name="T2" fmla="*/ 282 w 282"/>
                  <a:gd name="T3" fmla="*/ 0 h 194"/>
                  <a:gd name="T4" fmla="*/ 269 w 282"/>
                  <a:gd name="T5" fmla="*/ 16 h 194"/>
                  <a:gd name="T6" fmla="*/ 257 w 282"/>
                  <a:gd name="T7" fmla="*/ 29 h 194"/>
                  <a:gd name="T8" fmla="*/ 229 w 282"/>
                  <a:gd name="T9" fmla="*/ 51 h 194"/>
                  <a:gd name="T10" fmla="*/ 229 w 282"/>
                  <a:gd name="T11" fmla="*/ 75 h 194"/>
                  <a:gd name="T12" fmla="*/ 222 w 282"/>
                  <a:gd name="T13" fmla="*/ 128 h 194"/>
                  <a:gd name="T14" fmla="*/ 172 w 282"/>
                  <a:gd name="T15" fmla="*/ 182 h 194"/>
                  <a:gd name="T16" fmla="*/ 128 w 282"/>
                  <a:gd name="T17" fmla="*/ 192 h 194"/>
                  <a:gd name="T18" fmla="*/ 64 w 282"/>
                  <a:gd name="T19" fmla="*/ 192 h 194"/>
                  <a:gd name="T20" fmla="*/ 28 w 282"/>
                  <a:gd name="T21" fmla="*/ 182 h 194"/>
                  <a:gd name="T22" fmla="*/ 0 w 282"/>
                  <a:gd name="T23" fmla="*/ 131 h 194"/>
                  <a:gd name="T24" fmla="*/ 38 w 282"/>
                  <a:gd name="T25" fmla="*/ 131 h 194"/>
                  <a:gd name="T26" fmla="*/ 54 w 282"/>
                  <a:gd name="T27" fmla="*/ 154 h 194"/>
                  <a:gd name="T28" fmla="*/ 128 w 282"/>
                  <a:gd name="T29" fmla="*/ 158 h 194"/>
                  <a:gd name="T30" fmla="*/ 180 w 282"/>
                  <a:gd name="T31" fmla="*/ 125 h 194"/>
                  <a:gd name="T32" fmla="*/ 190 w 282"/>
                  <a:gd name="T33" fmla="*/ 72 h 194"/>
                  <a:gd name="T34" fmla="*/ 128 w 282"/>
                  <a:gd name="T35" fmla="*/ 85 h 194"/>
                  <a:gd name="T36" fmla="*/ 128 w 282"/>
                  <a:gd name="T37" fmla="*/ 45 h 194"/>
                  <a:gd name="T38" fmla="*/ 184 w 282"/>
                  <a:gd name="T39" fmla="*/ 31 h 194"/>
                  <a:gd name="T40" fmla="*/ 215 w 282"/>
                  <a:gd name="T41" fmla="*/ 11 h 194"/>
                  <a:gd name="T42" fmla="*/ 227 w 282"/>
                  <a:gd name="T4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2" h="194">
                    <a:moveTo>
                      <a:pt x="227" y="0"/>
                    </a:moveTo>
                    <a:cubicBezTo>
                      <a:pt x="282" y="0"/>
                      <a:pt x="282" y="0"/>
                      <a:pt x="282" y="0"/>
                    </a:cubicBezTo>
                    <a:cubicBezTo>
                      <a:pt x="269" y="16"/>
                      <a:pt x="269" y="16"/>
                      <a:pt x="269" y="16"/>
                    </a:cubicBezTo>
                    <a:cubicBezTo>
                      <a:pt x="265" y="21"/>
                      <a:pt x="260" y="25"/>
                      <a:pt x="257" y="29"/>
                    </a:cubicBezTo>
                    <a:cubicBezTo>
                      <a:pt x="250" y="34"/>
                      <a:pt x="241" y="42"/>
                      <a:pt x="229" y="51"/>
                    </a:cubicBezTo>
                    <a:cubicBezTo>
                      <a:pt x="229" y="63"/>
                      <a:pt x="229" y="71"/>
                      <a:pt x="229" y="75"/>
                    </a:cubicBezTo>
                    <a:cubicBezTo>
                      <a:pt x="229" y="97"/>
                      <a:pt x="227" y="115"/>
                      <a:pt x="222" y="128"/>
                    </a:cubicBezTo>
                    <a:cubicBezTo>
                      <a:pt x="212" y="153"/>
                      <a:pt x="190" y="174"/>
                      <a:pt x="172" y="182"/>
                    </a:cubicBezTo>
                    <a:cubicBezTo>
                      <a:pt x="160" y="190"/>
                      <a:pt x="138" y="191"/>
                      <a:pt x="128" y="192"/>
                    </a:cubicBezTo>
                    <a:cubicBezTo>
                      <a:pt x="117" y="194"/>
                      <a:pt x="77" y="194"/>
                      <a:pt x="64" y="192"/>
                    </a:cubicBezTo>
                    <a:cubicBezTo>
                      <a:pt x="61" y="191"/>
                      <a:pt x="39" y="189"/>
                      <a:pt x="28" y="182"/>
                    </a:cubicBezTo>
                    <a:cubicBezTo>
                      <a:pt x="13" y="173"/>
                      <a:pt x="1" y="142"/>
                      <a:pt x="0" y="131"/>
                    </a:cubicBezTo>
                    <a:cubicBezTo>
                      <a:pt x="38" y="131"/>
                      <a:pt x="38" y="131"/>
                      <a:pt x="38" y="131"/>
                    </a:cubicBezTo>
                    <a:cubicBezTo>
                      <a:pt x="41" y="139"/>
                      <a:pt x="47" y="150"/>
                      <a:pt x="54" y="154"/>
                    </a:cubicBezTo>
                    <a:cubicBezTo>
                      <a:pt x="66" y="162"/>
                      <a:pt x="105" y="161"/>
                      <a:pt x="128" y="158"/>
                    </a:cubicBezTo>
                    <a:cubicBezTo>
                      <a:pt x="150" y="156"/>
                      <a:pt x="171" y="142"/>
                      <a:pt x="180" y="125"/>
                    </a:cubicBezTo>
                    <a:cubicBezTo>
                      <a:pt x="186" y="113"/>
                      <a:pt x="190" y="95"/>
                      <a:pt x="190" y="72"/>
                    </a:cubicBezTo>
                    <a:cubicBezTo>
                      <a:pt x="173" y="78"/>
                      <a:pt x="152" y="82"/>
                      <a:pt x="128" y="85"/>
                    </a:cubicBezTo>
                    <a:cubicBezTo>
                      <a:pt x="128" y="45"/>
                      <a:pt x="128" y="45"/>
                      <a:pt x="128" y="45"/>
                    </a:cubicBezTo>
                    <a:cubicBezTo>
                      <a:pt x="150" y="43"/>
                      <a:pt x="169" y="38"/>
                      <a:pt x="184" y="31"/>
                    </a:cubicBezTo>
                    <a:cubicBezTo>
                      <a:pt x="193" y="28"/>
                      <a:pt x="203" y="21"/>
                      <a:pt x="215" y="11"/>
                    </a:cubicBezTo>
                    <a:lnTo>
                      <a:pt x="227"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2"/>
              <p:cNvSpPr>
                <a:spLocks/>
              </p:cNvSpPr>
              <p:nvPr/>
            </p:nvSpPr>
            <p:spPr bwMode="auto">
              <a:xfrm>
                <a:off x="7335838" y="241300"/>
                <a:ext cx="747713" cy="458787"/>
              </a:xfrm>
              <a:custGeom>
                <a:avLst/>
                <a:gdLst>
                  <a:gd name="T0" fmla="*/ 255 w 588"/>
                  <a:gd name="T1" fmla="*/ 0 h 359"/>
                  <a:gd name="T2" fmla="*/ 527 w 588"/>
                  <a:gd name="T3" fmla="*/ 0 h 359"/>
                  <a:gd name="T4" fmla="*/ 571 w 588"/>
                  <a:gd name="T5" fmla="*/ 14 h 359"/>
                  <a:gd name="T6" fmla="*/ 588 w 588"/>
                  <a:gd name="T7" fmla="*/ 56 h 359"/>
                  <a:gd name="T8" fmla="*/ 588 w 588"/>
                  <a:gd name="T9" fmla="*/ 304 h 359"/>
                  <a:gd name="T10" fmla="*/ 573 w 588"/>
                  <a:gd name="T11" fmla="*/ 342 h 359"/>
                  <a:gd name="T12" fmla="*/ 531 w 588"/>
                  <a:gd name="T13" fmla="*/ 358 h 359"/>
                  <a:gd name="T14" fmla="*/ 497 w 588"/>
                  <a:gd name="T15" fmla="*/ 358 h 359"/>
                  <a:gd name="T16" fmla="*/ 497 w 588"/>
                  <a:gd name="T17" fmla="*/ 359 h 359"/>
                  <a:gd name="T18" fmla="*/ 141 w 588"/>
                  <a:gd name="T19" fmla="*/ 359 h 359"/>
                  <a:gd name="T20" fmla="*/ 141 w 588"/>
                  <a:gd name="T21" fmla="*/ 359 h 359"/>
                  <a:gd name="T22" fmla="*/ 117 w 588"/>
                  <a:gd name="T23" fmla="*/ 359 h 359"/>
                  <a:gd name="T24" fmla="*/ 86 w 588"/>
                  <a:gd name="T25" fmla="*/ 350 h 359"/>
                  <a:gd name="T26" fmla="*/ 75 w 588"/>
                  <a:gd name="T27" fmla="*/ 327 h 359"/>
                  <a:gd name="T28" fmla="*/ 75 w 588"/>
                  <a:gd name="T29" fmla="*/ 304 h 359"/>
                  <a:gd name="T30" fmla="*/ 75 w 588"/>
                  <a:gd name="T31" fmla="*/ 304 h 359"/>
                  <a:gd name="T32" fmla="*/ 75 w 588"/>
                  <a:gd name="T33" fmla="*/ 230 h 359"/>
                  <a:gd name="T34" fmla="*/ 34 w 588"/>
                  <a:gd name="T35" fmla="*/ 202 h 359"/>
                  <a:gd name="T36" fmla="*/ 17 w 588"/>
                  <a:gd name="T37" fmla="*/ 187 h 359"/>
                  <a:gd name="T38" fmla="*/ 0 w 588"/>
                  <a:gd name="T39" fmla="*/ 167 h 359"/>
                  <a:gd name="T40" fmla="*/ 55 w 588"/>
                  <a:gd name="T41" fmla="*/ 167 h 359"/>
                  <a:gd name="T42" fmla="*/ 68 w 588"/>
                  <a:gd name="T43" fmla="*/ 178 h 359"/>
                  <a:gd name="T44" fmla="*/ 103 w 588"/>
                  <a:gd name="T45" fmla="*/ 200 h 359"/>
                  <a:gd name="T46" fmla="*/ 155 w 588"/>
                  <a:gd name="T47" fmla="*/ 212 h 359"/>
                  <a:gd name="T48" fmla="*/ 155 w 588"/>
                  <a:gd name="T49" fmla="*/ 252 h 359"/>
                  <a:gd name="T50" fmla="*/ 114 w 588"/>
                  <a:gd name="T51" fmla="*/ 246 h 359"/>
                  <a:gd name="T52" fmla="*/ 114 w 588"/>
                  <a:gd name="T53" fmla="*/ 303 h 359"/>
                  <a:gd name="T54" fmla="*/ 114 w 588"/>
                  <a:gd name="T55" fmla="*/ 303 h 359"/>
                  <a:gd name="T56" fmla="*/ 115 w 588"/>
                  <a:gd name="T57" fmla="*/ 312 h 359"/>
                  <a:gd name="T58" fmla="*/ 119 w 588"/>
                  <a:gd name="T59" fmla="*/ 320 h 359"/>
                  <a:gd name="T60" fmla="*/ 130 w 588"/>
                  <a:gd name="T61" fmla="*/ 323 h 359"/>
                  <a:gd name="T62" fmla="*/ 138 w 588"/>
                  <a:gd name="T63" fmla="*/ 324 h 359"/>
                  <a:gd name="T64" fmla="*/ 495 w 588"/>
                  <a:gd name="T65" fmla="*/ 324 h 359"/>
                  <a:gd name="T66" fmla="*/ 495 w 588"/>
                  <a:gd name="T67" fmla="*/ 324 h 359"/>
                  <a:gd name="T68" fmla="*/ 525 w 588"/>
                  <a:gd name="T69" fmla="*/ 323 h 359"/>
                  <a:gd name="T70" fmla="*/ 542 w 588"/>
                  <a:gd name="T71" fmla="*/ 314 h 359"/>
                  <a:gd name="T72" fmla="*/ 548 w 588"/>
                  <a:gd name="T73" fmla="*/ 299 h 359"/>
                  <a:gd name="T74" fmla="*/ 548 w 588"/>
                  <a:gd name="T75" fmla="*/ 65 h 359"/>
                  <a:gd name="T76" fmla="*/ 521 w 588"/>
                  <a:gd name="T77" fmla="*/ 39 h 359"/>
                  <a:gd name="T78" fmla="*/ 264 w 588"/>
                  <a:gd name="T79" fmla="*/ 39 h 359"/>
                  <a:gd name="T80" fmla="*/ 237 w 588"/>
                  <a:gd name="T81" fmla="*/ 65 h 359"/>
                  <a:gd name="T82" fmla="*/ 237 w 588"/>
                  <a:gd name="T83" fmla="*/ 300 h 359"/>
                  <a:gd name="T84" fmla="*/ 198 w 588"/>
                  <a:gd name="T85" fmla="*/ 300 h 359"/>
                  <a:gd name="T86" fmla="*/ 198 w 588"/>
                  <a:gd name="T87" fmla="*/ 54 h 359"/>
                  <a:gd name="T88" fmla="*/ 213 w 588"/>
                  <a:gd name="T89" fmla="*/ 15 h 359"/>
                  <a:gd name="T90" fmla="*/ 255 w 588"/>
                  <a:gd name="T91"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8" h="359">
                    <a:moveTo>
                      <a:pt x="255" y="0"/>
                    </a:moveTo>
                    <a:cubicBezTo>
                      <a:pt x="527" y="0"/>
                      <a:pt x="527" y="0"/>
                      <a:pt x="527" y="0"/>
                    </a:cubicBezTo>
                    <a:cubicBezTo>
                      <a:pt x="546" y="0"/>
                      <a:pt x="560" y="4"/>
                      <a:pt x="571" y="14"/>
                    </a:cubicBezTo>
                    <a:cubicBezTo>
                      <a:pt x="582" y="24"/>
                      <a:pt x="588" y="38"/>
                      <a:pt x="588" y="56"/>
                    </a:cubicBezTo>
                    <a:cubicBezTo>
                      <a:pt x="588" y="304"/>
                      <a:pt x="588" y="304"/>
                      <a:pt x="588" y="304"/>
                    </a:cubicBezTo>
                    <a:cubicBezTo>
                      <a:pt x="588" y="319"/>
                      <a:pt x="583" y="332"/>
                      <a:pt x="573" y="342"/>
                    </a:cubicBezTo>
                    <a:cubicBezTo>
                      <a:pt x="563" y="353"/>
                      <a:pt x="549" y="358"/>
                      <a:pt x="531" y="358"/>
                    </a:cubicBezTo>
                    <a:cubicBezTo>
                      <a:pt x="497" y="358"/>
                      <a:pt x="497" y="358"/>
                      <a:pt x="497" y="358"/>
                    </a:cubicBezTo>
                    <a:cubicBezTo>
                      <a:pt x="497" y="359"/>
                      <a:pt x="497" y="359"/>
                      <a:pt x="497" y="359"/>
                    </a:cubicBezTo>
                    <a:cubicBezTo>
                      <a:pt x="141" y="359"/>
                      <a:pt x="141" y="359"/>
                      <a:pt x="141" y="359"/>
                    </a:cubicBezTo>
                    <a:cubicBezTo>
                      <a:pt x="141" y="359"/>
                      <a:pt x="141" y="359"/>
                      <a:pt x="141" y="359"/>
                    </a:cubicBezTo>
                    <a:cubicBezTo>
                      <a:pt x="117" y="359"/>
                      <a:pt x="117" y="359"/>
                      <a:pt x="117" y="359"/>
                    </a:cubicBezTo>
                    <a:cubicBezTo>
                      <a:pt x="103" y="359"/>
                      <a:pt x="93" y="356"/>
                      <a:pt x="86" y="350"/>
                    </a:cubicBezTo>
                    <a:cubicBezTo>
                      <a:pt x="78" y="343"/>
                      <a:pt x="75" y="336"/>
                      <a:pt x="75" y="327"/>
                    </a:cubicBezTo>
                    <a:cubicBezTo>
                      <a:pt x="75" y="304"/>
                      <a:pt x="75" y="304"/>
                      <a:pt x="75" y="304"/>
                    </a:cubicBezTo>
                    <a:cubicBezTo>
                      <a:pt x="75" y="304"/>
                      <a:pt x="75" y="304"/>
                      <a:pt x="75" y="304"/>
                    </a:cubicBezTo>
                    <a:cubicBezTo>
                      <a:pt x="75" y="230"/>
                      <a:pt x="75" y="230"/>
                      <a:pt x="75" y="230"/>
                    </a:cubicBezTo>
                    <a:cubicBezTo>
                      <a:pt x="58" y="221"/>
                      <a:pt x="44" y="212"/>
                      <a:pt x="34" y="202"/>
                    </a:cubicBezTo>
                    <a:cubicBezTo>
                      <a:pt x="29" y="198"/>
                      <a:pt x="23" y="193"/>
                      <a:pt x="17" y="187"/>
                    </a:cubicBezTo>
                    <a:cubicBezTo>
                      <a:pt x="0" y="167"/>
                      <a:pt x="0" y="167"/>
                      <a:pt x="0" y="167"/>
                    </a:cubicBezTo>
                    <a:cubicBezTo>
                      <a:pt x="55" y="167"/>
                      <a:pt x="55" y="167"/>
                      <a:pt x="55" y="167"/>
                    </a:cubicBezTo>
                    <a:cubicBezTo>
                      <a:pt x="68" y="178"/>
                      <a:pt x="68" y="178"/>
                      <a:pt x="68" y="178"/>
                    </a:cubicBezTo>
                    <a:cubicBezTo>
                      <a:pt x="81" y="188"/>
                      <a:pt x="92" y="195"/>
                      <a:pt x="103" y="200"/>
                    </a:cubicBezTo>
                    <a:cubicBezTo>
                      <a:pt x="116" y="205"/>
                      <a:pt x="133" y="209"/>
                      <a:pt x="155" y="212"/>
                    </a:cubicBezTo>
                    <a:cubicBezTo>
                      <a:pt x="155" y="252"/>
                      <a:pt x="155" y="252"/>
                      <a:pt x="155" y="252"/>
                    </a:cubicBezTo>
                    <a:cubicBezTo>
                      <a:pt x="140" y="251"/>
                      <a:pt x="127" y="249"/>
                      <a:pt x="114" y="246"/>
                    </a:cubicBezTo>
                    <a:cubicBezTo>
                      <a:pt x="114" y="303"/>
                      <a:pt x="114" y="303"/>
                      <a:pt x="114" y="303"/>
                    </a:cubicBezTo>
                    <a:cubicBezTo>
                      <a:pt x="114" y="303"/>
                      <a:pt x="114" y="303"/>
                      <a:pt x="114" y="303"/>
                    </a:cubicBezTo>
                    <a:cubicBezTo>
                      <a:pt x="115" y="312"/>
                      <a:pt x="115" y="312"/>
                      <a:pt x="115" y="312"/>
                    </a:cubicBezTo>
                    <a:cubicBezTo>
                      <a:pt x="115" y="315"/>
                      <a:pt x="116" y="318"/>
                      <a:pt x="119" y="320"/>
                    </a:cubicBezTo>
                    <a:cubicBezTo>
                      <a:pt x="121" y="322"/>
                      <a:pt x="125" y="323"/>
                      <a:pt x="130" y="323"/>
                    </a:cubicBezTo>
                    <a:cubicBezTo>
                      <a:pt x="138" y="324"/>
                      <a:pt x="138" y="324"/>
                      <a:pt x="138" y="324"/>
                    </a:cubicBezTo>
                    <a:cubicBezTo>
                      <a:pt x="495" y="324"/>
                      <a:pt x="495" y="324"/>
                      <a:pt x="495" y="324"/>
                    </a:cubicBezTo>
                    <a:cubicBezTo>
                      <a:pt x="495" y="324"/>
                      <a:pt x="495" y="324"/>
                      <a:pt x="495" y="324"/>
                    </a:cubicBezTo>
                    <a:cubicBezTo>
                      <a:pt x="508" y="323"/>
                      <a:pt x="514" y="324"/>
                      <a:pt x="525" y="323"/>
                    </a:cubicBezTo>
                    <a:cubicBezTo>
                      <a:pt x="531" y="323"/>
                      <a:pt x="539" y="318"/>
                      <a:pt x="542" y="314"/>
                    </a:cubicBezTo>
                    <a:cubicBezTo>
                      <a:pt x="546" y="310"/>
                      <a:pt x="547" y="306"/>
                      <a:pt x="548" y="299"/>
                    </a:cubicBezTo>
                    <a:cubicBezTo>
                      <a:pt x="548" y="221"/>
                      <a:pt x="548" y="143"/>
                      <a:pt x="548" y="65"/>
                    </a:cubicBezTo>
                    <a:cubicBezTo>
                      <a:pt x="548" y="47"/>
                      <a:pt x="539" y="39"/>
                      <a:pt x="521" y="39"/>
                    </a:cubicBezTo>
                    <a:cubicBezTo>
                      <a:pt x="264" y="39"/>
                      <a:pt x="264" y="39"/>
                      <a:pt x="264" y="39"/>
                    </a:cubicBezTo>
                    <a:cubicBezTo>
                      <a:pt x="246" y="39"/>
                      <a:pt x="237" y="47"/>
                      <a:pt x="237" y="65"/>
                    </a:cubicBezTo>
                    <a:cubicBezTo>
                      <a:pt x="237" y="300"/>
                      <a:pt x="237" y="300"/>
                      <a:pt x="237" y="300"/>
                    </a:cubicBezTo>
                    <a:cubicBezTo>
                      <a:pt x="198" y="300"/>
                      <a:pt x="198" y="300"/>
                      <a:pt x="198" y="300"/>
                    </a:cubicBezTo>
                    <a:cubicBezTo>
                      <a:pt x="198" y="54"/>
                      <a:pt x="198" y="54"/>
                      <a:pt x="198" y="54"/>
                    </a:cubicBezTo>
                    <a:cubicBezTo>
                      <a:pt x="198" y="39"/>
                      <a:pt x="203" y="26"/>
                      <a:pt x="213" y="15"/>
                    </a:cubicBezTo>
                    <a:cubicBezTo>
                      <a:pt x="224" y="5"/>
                      <a:pt x="237" y="0"/>
                      <a:pt x="25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3"/>
              <p:cNvSpPr>
                <a:spLocks noEditPoints="1"/>
              </p:cNvSpPr>
              <p:nvPr/>
            </p:nvSpPr>
            <p:spPr bwMode="auto">
              <a:xfrm>
                <a:off x="7037388" y="241300"/>
                <a:ext cx="495300" cy="214312"/>
              </a:xfrm>
              <a:custGeom>
                <a:avLst/>
                <a:gdLst>
                  <a:gd name="T0" fmla="*/ 213 w 390"/>
                  <a:gd name="T1" fmla="*/ 127 h 167"/>
                  <a:gd name="T2" fmla="*/ 342 w 390"/>
                  <a:gd name="T3" fmla="*/ 127 h 167"/>
                  <a:gd name="T4" fmla="*/ 351 w 390"/>
                  <a:gd name="T5" fmla="*/ 104 h 167"/>
                  <a:gd name="T6" fmla="*/ 39 w 390"/>
                  <a:gd name="T7" fmla="*/ 103 h 167"/>
                  <a:gd name="T8" fmla="*/ 43 w 390"/>
                  <a:gd name="T9" fmla="*/ 127 h 167"/>
                  <a:gd name="T10" fmla="*/ 174 w 390"/>
                  <a:gd name="T11" fmla="*/ 127 h 167"/>
                  <a:gd name="T12" fmla="*/ 39 w 390"/>
                  <a:gd name="T13" fmla="*/ 104 h 167"/>
                  <a:gd name="T14" fmla="*/ 39 w 390"/>
                  <a:gd name="T15" fmla="*/ 103 h 167"/>
                  <a:gd name="T16" fmla="*/ 247 w 390"/>
                  <a:gd name="T17" fmla="*/ 39 h 167"/>
                  <a:gd name="T18" fmla="*/ 213 w 390"/>
                  <a:gd name="T19" fmla="*/ 64 h 167"/>
                  <a:gd name="T20" fmla="*/ 351 w 390"/>
                  <a:gd name="T21" fmla="*/ 51 h 167"/>
                  <a:gd name="T22" fmla="*/ 337 w 390"/>
                  <a:gd name="T23" fmla="*/ 39 h 167"/>
                  <a:gd name="T24" fmla="*/ 326 w 390"/>
                  <a:gd name="T25" fmla="*/ 39 h 167"/>
                  <a:gd name="T26" fmla="*/ 77 w 390"/>
                  <a:gd name="T27" fmla="*/ 39 h 167"/>
                  <a:gd name="T28" fmla="*/ 57 w 390"/>
                  <a:gd name="T29" fmla="*/ 39 h 167"/>
                  <a:gd name="T30" fmla="*/ 39 w 390"/>
                  <a:gd name="T31" fmla="*/ 54 h 167"/>
                  <a:gd name="T32" fmla="*/ 39 w 390"/>
                  <a:gd name="T33" fmla="*/ 64 h 167"/>
                  <a:gd name="T34" fmla="*/ 174 w 390"/>
                  <a:gd name="T35" fmla="*/ 64 h 167"/>
                  <a:gd name="T36" fmla="*/ 144 w 390"/>
                  <a:gd name="T37" fmla="*/ 39 h 167"/>
                  <a:gd name="T38" fmla="*/ 77 w 390"/>
                  <a:gd name="T39" fmla="*/ 39 h 167"/>
                  <a:gd name="T40" fmla="*/ 77 w 390"/>
                  <a:gd name="T41" fmla="*/ 39 h 167"/>
                  <a:gd name="T42" fmla="*/ 77 w 390"/>
                  <a:gd name="T43" fmla="*/ 0 h 167"/>
                  <a:gd name="T44" fmla="*/ 77 w 390"/>
                  <a:gd name="T45" fmla="*/ 4 h 167"/>
                  <a:gd name="T46" fmla="*/ 144 w 390"/>
                  <a:gd name="T47" fmla="*/ 0 h 167"/>
                  <a:gd name="T48" fmla="*/ 247 w 390"/>
                  <a:gd name="T49" fmla="*/ 0 h 167"/>
                  <a:gd name="T50" fmla="*/ 326 w 390"/>
                  <a:gd name="T51" fmla="*/ 0 h 167"/>
                  <a:gd name="T52" fmla="*/ 379 w 390"/>
                  <a:gd name="T53" fmla="*/ 10 h 167"/>
                  <a:gd name="T54" fmla="*/ 390 w 390"/>
                  <a:gd name="T55" fmla="*/ 125 h 167"/>
                  <a:gd name="T56" fmla="*/ 367 w 390"/>
                  <a:gd name="T57" fmla="*/ 165 h 167"/>
                  <a:gd name="T58" fmla="*/ 326 w 390"/>
                  <a:gd name="T59" fmla="*/ 167 h 167"/>
                  <a:gd name="T60" fmla="*/ 247 w 390"/>
                  <a:gd name="T61" fmla="*/ 167 h 167"/>
                  <a:gd name="T62" fmla="*/ 144 w 390"/>
                  <a:gd name="T63" fmla="*/ 167 h 167"/>
                  <a:gd name="T64" fmla="*/ 77 w 390"/>
                  <a:gd name="T65" fmla="*/ 166 h 167"/>
                  <a:gd name="T66" fmla="*/ 77 w 390"/>
                  <a:gd name="T67" fmla="*/ 167 h 167"/>
                  <a:gd name="T68" fmla="*/ 25 w 390"/>
                  <a:gd name="T69" fmla="*/ 165 h 167"/>
                  <a:gd name="T70" fmla="*/ 0 w 390"/>
                  <a:gd name="T71" fmla="*/ 39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90" h="167">
                    <a:moveTo>
                      <a:pt x="213" y="104"/>
                    </a:moveTo>
                    <a:cubicBezTo>
                      <a:pt x="213" y="127"/>
                      <a:pt x="213" y="127"/>
                      <a:pt x="213" y="127"/>
                    </a:cubicBezTo>
                    <a:cubicBezTo>
                      <a:pt x="340" y="127"/>
                      <a:pt x="340" y="127"/>
                      <a:pt x="340" y="127"/>
                    </a:cubicBezTo>
                    <a:cubicBezTo>
                      <a:pt x="342" y="127"/>
                      <a:pt x="342" y="127"/>
                      <a:pt x="342" y="127"/>
                    </a:cubicBezTo>
                    <a:cubicBezTo>
                      <a:pt x="348" y="125"/>
                      <a:pt x="351" y="121"/>
                      <a:pt x="351" y="114"/>
                    </a:cubicBezTo>
                    <a:cubicBezTo>
                      <a:pt x="351" y="104"/>
                      <a:pt x="351" y="104"/>
                      <a:pt x="351" y="104"/>
                    </a:cubicBezTo>
                    <a:cubicBezTo>
                      <a:pt x="213" y="104"/>
                      <a:pt x="213" y="104"/>
                      <a:pt x="213" y="104"/>
                    </a:cubicBezTo>
                    <a:close/>
                    <a:moveTo>
                      <a:pt x="39" y="103"/>
                    </a:moveTo>
                    <a:cubicBezTo>
                      <a:pt x="39" y="118"/>
                      <a:pt x="39" y="118"/>
                      <a:pt x="39" y="118"/>
                    </a:cubicBezTo>
                    <a:cubicBezTo>
                      <a:pt x="39" y="122"/>
                      <a:pt x="40" y="125"/>
                      <a:pt x="43" y="127"/>
                    </a:cubicBezTo>
                    <a:cubicBezTo>
                      <a:pt x="45" y="127"/>
                      <a:pt x="45" y="127"/>
                      <a:pt x="45" y="127"/>
                    </a:cubicBezTo>
                    <a:cubicBezTo>
                      <a:pt x="174" y="127"/>
                      <a:pt x="174" y="127"/>
                      <a:pt x="174" y="127"/>
                    </a:cubicBezTo>
                    <a:cubicBezTo>
                      <a:pt x="174" y="104"/>
                      <a:pt x="174" y="104"/>
                      <a:pt x="174" y="104"/>
                    </a:cubicBezTo>
                    <a:cubicBezTo>
                      <a:pt x="39" y="104"/>
                      <a:pt x="39" y="104"/>
                      <a:pt x="39" y="104"/>
                    </a:cubicBezTo>
                    <a:cubicBezTo>
                      <a:pt x="39" y="103"/>
                      <a:pt x="39" y="103"/>
                      <a:pt x="39" y="103"/>
                    </a:cubicBezTo>
                    <a:cubicBezTo>
                      <a:pt x="39" y="103"/>
                      <a:pt x="39" y="103"/>
                      <a:pt x="39" y="103"/>
                    </a:cubicBezTo>
                    <a:close/>
                    <a:moveTo>
                      <a:pt x="247" y="39"/>
                    </a:moveTo>
                    <a:cubicBezTo>
                      <a:pt x="247" y="39"/>
                      <a:pt x="247" y="39"/>
                      <a:pt x="247" y="39"/>
                    </a:cubicBezTo>
                    <a:cubicBezTo>
                      <a:pt x="213" y="39"/>
                      <a:pt x="213" y="39"/>
                      <a:pt x="213" y="39"/>
                    </a:cubicBezTo>
                    <a:cubicBezTo>
                      <a:pt x="213" y="64"/>
                      <a:pt x="213" y="64"/>
                      <a:pt x="213" y="64"/>
                    </a:cubicBezTo>
                    <a:cubicBezTo>
                      <a:pt x="351" y="64"/>
                      <a:pt x="351" y="64"/>
                      <a:pt x="351" y="64"/>
                    </a:cubicBezTo>
                    <a:cubicBezTo>
                      <a:pt x="351" y="51"/>
                      <a:pt x="351" y="51"/>
                      <a:pt x="351" y="51"/>
                    </a:cubicBezTo>
                    <a:cubicBezTo>
                      <a:pt x="351" y="48"/>
                      <a:pt x="350" y="45"/>
                      <a:pt x="348" y="42"/>
                    </a:cubicBezTo>
                    <a:cubicBezTo>
                      <a:pt x="345" y="40"/>
                      <a:pt x="342" y="39"/>
                      <a:pt x="337" y="39"/>
                    </a:cubicBezTo>
                    <a:cubicBezTo>
                      <a:pt x="326" y="39"/>
                      <a:pt x="326" y="39"/>
                      <a:pt x="326" y="39"/>
                    </a:cubicBezTo>
                    <a:cubicBezTo>
                      <a:pt x="326" y="39"/>
                      <a:pt x="326" y="39"/>
                      <a:pt x="326" y="39"/>
                    </a:cubicBezTo>
                    <a:cubicBezTo>
                      <a:pt x="247" y="39"/>
                      <a:pt x="247" y="39"/>
                      <a:pt x="247" y="39"/>
                    </a:cubicBezTo>
                    <a:close/>
                    <a:moveTo>
                      <a:pt x="77" y="39"/>
                    </a:moveTo>
                    <a:cubicBezTo>
                      <a:pt x="77" y="39"/>
                      <a:pt x="77" y="39"/>
                      <a:pt x="77" y="39"/>
                    </a:cubicBezTo>
                    <a:cubicBezTo>
                      <a:pt x="57" y="39"/>
                      <a:pt x="57" y="39"/>
                      <a:pt x="57" y="39"/>
                    </a:cubicBezTo>
                    <a:cubicBezTo>
                      <a:pt x="49" y="39"/>
                      <a:pt x="44" y="40"/>
                      <a:pt x="42" y="42"/>
                    </a:cubicBezTo>
                    <a:cubicBezTo>
                      <a:pt x="40" y="45"/>
                      <a:pt x="39" y="48"/>
                      <a:pt x="39" y="54"/>
                    </a:cubicBezTo>
                    <a:cubicBezTo>
                      <a:pt x="39" y="64"/>
                      <a:pt x="39" y="64"/>
                      <a:pt x="39" y="64"/>
                    </a:cubicBezTo>
                    <a:cubicBezTo>
                      <a:pt x="39" y="64"/>
                      <a:pt x="39" y="64"/>
                      <a:pt x="39" y="64"/>
                    </a:cubicBezTo>
                    <a:cubicBezTo>
                      <a:pt x="39" y="64"/>
                      <a:pt x="39" y="64"/>
                      <a:pt x="39" y="64"/>
                    </a:cubicBezTo>
                    <a:cubicBezTo>
                      <a:pt x="174" y="64"/>
                      <a:pt x="174" y="64"/>
                      <a:pt x="174" y="64"/>
                    </a:cubicBezTo>
                    <a:cubicBezTo>
                      <a:pt x="174" y="39"/>
                      <a:pt x="174" y="39"/>
                      <a:pt x="174" y="39"/>
                    </a:cubicBezTo>
                    <a:cubicBezTo>
                      <a:pt x="144" y="39"/>
                      <a:pt x="144" y="39"/>
                      <a:pt x="144" y="39"/>
                    </a:cubicBezTo>
                    <a:cubicBezTo>
                      <a:pt x="144" y="39"/>
                      <a:pt x="144" y="39"/>
                      <a:pt x="144" y="39"/>
                    </a:cubicBezTo>
                    <a:cubicBezTo>
                      <a:pt x="77" y="39"/>
                      <a:pt x="77" y="39"/>
                      <a:pt x="77" y="39"/>
                    </a:cubicBezTo>
                    <a:cubicBezTo>
                      <a:pt x="77" y="39"/>
                      <a:pt x="77" y="39"/>
                      <a:pt x="77" y="39"/>
                    </a:cubicBezTo>
                    <a:cubicBezTo>
                      <a:pt x="77" y="39"/>
                      <a:pt x="77" y="39"/>
                      <a:pt x="77" y="39"/>
                    </a:cubicBezTo>
                    <a:close/>
                    <a:moveTo>
                      <a:pt x="43" y="0"/>
                    </a:moveTo>
                    <a:cubicBezTo>
                      <a:pt x="77" y="0"/>
                      <a:pt x="77" y="0"/>
                      <a:pt x="77" y="0"/>
                    </a:cubicBezTo>
                    <a:cubicBezTo>
                      <a:pt x="77" y="4"/>
                      <a:pt x="77" y="4"/>
                      <a:pt x="77" y="4"/>
                    </a:cubicBezTo>
                    <a:cubicBezTo>
                      <a:pt x="77" y="4"/>
                      <a:pt x="77" y="4"/>
                      <a:pt x="77" y="4"/>
                    </a:cubicBezTo>
                    <a:cubicBezTo>
                      <a:pt x="77" y="0"/>
                      <a:pt x="77" y="0"/>
                      <a:pt x="77" y="0"/>
                    </a:cubicBezTo>
                    <a:cubicBezTo>
                      <a:pt x="144" y="0"/>
                      <a:pt x="144" y="0"/>
                      <a:pt x="144" y="0"/>
                    </a:cubicBezTo>
                    <a:cubicBezTo>
                      <a:pt x="144" y="0"/>
                      <a:pt x="144" y="0"/>
                      <a:pt x="144" y="0"/>
                    </a:cubicBezTo>
                    <a:cubicBezTo>
                      <a:pt x="247" y="0"/>
                      <a:pt x="247" y="0"/>
                      <a:pt x="247" y="0"/>
                    </a:cubicBezTo>
                    <a:cubicBezTo>
                      <a:pt x="247" y="0"/>
                      <a:pt x="247" y="0"/>
                      <a:pt x="247" y="0"/>
                    </a:cubicBezTo>
                    <a:cubicBezTo>
                      <a:pt x="326" y="0"/>
                      <a:pt x="326" y="0"/>
                      <a:pt x="326" y="0"/>
                    </a:cubicBezTo>
                    <a:cubicBezTo>
                      <a:pt x="350" y="0"/>
                      <a:pt x="350" y="0"/>
                      <a:pt x="350" y="0"/>
                    </a:cubicBezTo>
                    <a:cubicBezTo>
                      <a:pt x="363" y="0"/>
                      <a:pt x="373" y="3"/>
                      <a:pt x="379" y="10"/>
                    </a:cubicBezTo>
                    <a:cubicBezTo>
                      <a:pt x="387" y="17"/>
                      <a:pt x="390" y="25"/>
                      <a:pt x="390" y="34"/>
                    </a:cubicBezTo>
                    <a:cubicBezTo>
                      <a:pt x="390" y="125"/>
                      <a:pt x="390" y="125"/>
                      <a:pt x="390" y="125"/>
                    </a:cubicBezTo>
                    <a:cubicBezTo>
                      <a:pt x="390" y="139"/>
                      <a:pt x="387" y="150"/>
                      <a:pt x="379" y="157"/>
                    </a:cubicBezTo>
                    <a:cubicBezTo>
                      <a:pt x="376" y="161"/>
                      <a:pt x="372" y="163"/>
                      <a:pt x="367" y="165"/>
                    </a:cubicBezTo>
                    <a:cubicBezTo>
                      <a:pt x="355" y="167"/>
                      <a:pt x="355" y="167"/>
                      <a:pt x="355" y="167"/>
                    </a:cubicBezTo>
                    <a:cubicBezTo>
                      <a:pt x="326" y="167"/>
                      <a:pt x="326" y="167"/>
                      <a:pt x="326" y="167"/>
                    </a:cubicBezTo>
                    <a:cubicBezTo>
                      <a:pt x="247" y="167"/>
                      <a:pt x="247" y="167"/>
                      <a:pt x="247" y="167"/>
                    </a:cubicBezTo>
                    <a:cubicBezTo>
                      <a:pt x="247" y="167"/>
                      <a:pt x="247" y="167"/>
                      <a:pt x="247" y="167"/>
                    </a:cubicBezTo>
                    <a:cubicBezTo>
                      <a:pt x="144" y="167"/>
                      <a:pt x="144" y="167"/>
                      <a:pt x="144" y="167"/>
                    </a:cubicBezTo>
                    <a:cubicBezTo>
                      <a:pt x="144" y="167"/>
                      <a:pt x="144" y="167"/>
                      <a:pt x="144" y="167"/>
                    </a:cubicBezTo>
                    <a:cubicBezTo>
                      <a:pt x="77" y="167"/>
                      <a:pt x="77" y="167"/>
                      <a:pt x="77" y="167"/>
                    </a:cubicBezTo>
                    <a:cubicBezTo>
                      <a:pt x="77" y="166"/>
                      <a:pt x="77" y="166"/>
                      <a:pt x="77" y="166"/>
                    </a:cubicBezTo>
                    <a:cubicBezTo>
                      <a:pt x="77" y="166"/>
                      <a:pt x="77" y="166"/>
                      <a:pt x="77" y="166"/>
                    </a:cubicBezTo>
                    <a:cubicBezTo>
                      <a:pt x="77" y="167"/>
                      <a:pt x="77" y="167"/>
                      <a:pt x="77" y="167"/>
                    </a:cubicBezTo>
                    <a:cubicBezTo>
                      <a:pt x="41" y="167"/>
                      <a:pt x="41" y="167"/>
                      <a:pt x="41" y="167"/>
                    </a:cubicBezTo>
                    <a:cubicBezTo>
                      <a:pt x="25" y="165"/>
                      <a:pt x="25" y="165"/>
                      <a:pt x="25" y="165"/>
                    </a:cubicBezTo>
                    <a:cubicBezTo>
                      <a:pt x="8" y="160"/>
                      <a:pt x="0" y="149"/>
                      <a:pt x="0" y="131"/>
                    </a:cubicBezTo>
                    <a:cubicBezTo>
                      <a:pt x="0" y="39"/>
                      <a:pt x="0" y="39"/>
                      <a:pt x="0" y="39"/>
                    </a:cubicBezTo>
                    <a:cubicBezTo>
                      <a:pt x="0" y="13"/>
                      <a:pt x="14" y="0"/>
                      <a:pt x="43"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30"/>
              <p:cNvSpPr>
                <a:spLocks noEditPoints="1"/>
              </p:cNvSpPr>
              <p:nvPr/>
            </p:nvSpPr>
            <p:spPr bwMode="auto">
              <a:xfrm>
                <a:off x="6484938" y="241300"/>
                <a:ext cx="495300" cy="458787"/>
              </a:xfrm>
              <a:custGeom>
                <a:avLst/>
                <a:gdLst>
                  <a:gd name="T0" fmla="*/ 267 w 390"/>
                  <a:gd name="T1" fmla="*/ 258 h 359"/>
                  <a:gd name="T2" fmla="*/ 341 w 390"/>
                  <a:gd name="T3" fmla="*/ 258 h 359"/>
                  <a:gd name="T4" fmla="*/ 350 w 390"/>
                  <a:gd name="T5" fmla="*/ 235 h 359"/>
                  <a:gd name="T6" fmla="*/ 147 w 390"/>
                  <a:gd name="T7" fmla="*/ 235 h 359"/>
                  <a:gd name="T8" fmla="*/ 152 w 390"/>
                  <a:gd name="T9" fmla="*/ 258 h 359"/>
                  <a:gd name="T10" fmla="*/ 228 w 390"/>
                  <a:gd name="T11" fmla="*/ 258 h 359"/>
                  <a:gd name="T12" fmla="*/ 147 w 390"/>
                  <a:gd name="T13" fmla="*/ 235 h 359"/>
                  <a:gd name="T14" fmla="*/ 301 w 390"/>
                  <a:gd name="T15" fmla="*/ 170 h 359"/>
                  <a:gd name="T16" fmla="*/ 267 w 390"/>
                  <a:gd name="T17" fmla="*/ 195 h 359"/>
                  <a:gd name="T18" fmla="*/ 350 w 390"/>
                  <a:gd name="T19" fmla="*/ 182 h 359"/>
                  <a:gd name="T20" fmla="*/ 336 w 390"/>
                  <a:gd name="T21" fmla="*/ 170 h 359"/>
                  <a:gd name="T22" fmla="*/ 325 w 390"/>
                  <a:gd name="T23" fmla="*/ 170 h 359"/>
                  <a:gd name="T24" fmla="*/ 186 w 390"/>
                  <a:gd name="T25" fmla="*/ 170 h 359"/>
                  <a:gd name="T26" fmla="*/ 166 w 390"/>
                  <a:gd name="T27" fmla="*/ 170 h 359"/>
                  <a:gd name="T28" fmla="*/ 147 w 390"/>
                  <a:gd name="T29" fmla="*/ 185 h 359"/>
                  <a:gd name="T30" fmla="*/ 228 w 390"/>
                  <a:gd name="T31" fmla="*/ 195 h 359"/>
                  <a:gd name="T32" fmla="*/ 198 w 390"/>
                  <a:gd name="T33" fmla="*/ 170 h 359"/>
                  <a:gd name="T34" fmla="*/ 186 w 390"/>
                  <a:gd name="T35" fmla="*/ 170 h 359"/>
                  <a:gd name="T36" fmla="*/ 163 w 390"/>
                  <a:gd name="T37" fmla="*/ 54 h 359"/>
                  <a:gd name="T38" fmla="*/ 147 w 390"/>
                  <a:gd name="T39" fmla="*/ 74 h 359"/>
                  <a:gd name="T40" fmla="*/ 351 w 390"/>
                  <a:gd name="T41" fmla="*/ 65 h 359"/>
                  <a:gd name="T42" fmla="*/ 225 w 390"/>
                  <a:gd name="T43" fmla="*/ 0 h 359"/>
                  <a:gd name="T44" fmla="*/ 265 w 390"/>
                  <a:gd name="T45" fmla="*/ 14 h 359"/>
                  <a:gd name="T46" fmla="*/ 377 w 390"/>
                  <a:gd name="T47" fmla="*/ 25 h 359"/>
                  <a:gd name="T48" fmla="*/ 390 w 390"/>
                  <a:gd name="T49" fmla="*/ 75 h 359"/>
                  <a:gd name="T50" fmla="*/ 269 w 390"/>
                  <a:gd name="T51" fmla="*/ 113 h 359"/>
                  <a:gd name="T52" fmla="*/ 301 w 390"/>
                  <a:gd name="T53" fmla="*/ 131 h 359"/>
                  <a:gd name="T54" fmla="*/ 325 w 390"/>
                  <a:gd name="T55" fmla="*/ 131 h 359"/>
                  <a:gd name="T56" fmla="*/ 353 w 390"/>
                  <a:gd name="T57" fmla="*/ 131 h 359"/>
                  <a:gd name="T58" fmla="*/ 378 w 390"/>
                  <a:gd name="T59" fmla="*/ 141 h 359"/>
                  <a:gd name="T60" fmla="*/ 390 w 390"/>
                  <a:gd name="T61" fmla="*/ 256 h 359"/>
                  <a:gd name="T62" fmla="*/ 367 w 390"/>
                  <a:gd name="T63" fmla="*/ 296 h 359"/>
                  <a:gd name="T64" fmla="*/ 350 w 390"/>
                  <a:gd name="T65" fmla="*/ 298 h 359"/>
                  <a:gd name="T66" fmla="*/ 301 w 390"/>
                  <a:gd name="T67" fmla="*/ 298 h 359"/>
                  <a:gd name="T68" fmla="*/ 198 w 390"/>
                  <a:gd name="T69" fmla="*/ 298 h 359"/>
                  <a:gd name="T70" fmla="*/ 196 w 390"/>
                  <a:gd name="T71" fmla="*/ 298 h 359"/>
                  <a:gd name="T72" fmla="*/ 194 w 390"/>
                  <a:gd name="T73" fmla="*/ 304 h 359"/>
                  <a:gd name="T74" fmla="*/ 170 w 390"/>
                  <a:gd name="T75" fmla="*/ 345 h 359"/>
                  <a:gd name="T76" fmla="*/ 123 w 390"/>
                  <a:gd name="T77" fmla="*/ 359 h 359"/>
                  <a:gd name="T78" fmla="*/ 0 w 390"/>
                  <a:gd name="T79" fmla="*/ 359 h 359"/>
                  <a:gd name="T80" fmla="*/ 123 w 390"/>
                  <a:gd name="T81" fmla="*/ 324 h 359"/>
                  <a:gd name="T82" fmla="*/ 148 w 390"/>
                  <a:gd name="T83" fmla="*/ 302 h 359"/>
                  <a:gd name="T84" fmla="*/ 134 w 390"/>
                  <a:gd name="T85" fmla="*/ 296 h 359"/>
                  <a:gd name="T86" fmla="*/ 108 w 390"/>
                  <a:gd name="T87" fmla="*/ 170 h 359"/>
                  <a:gd name="T88" fmla="*/ 148 w 390"/>
                  <a:gd name="T89" fmla="*/ 131 h 359"/>
                  <a:gd name="T90" fmla="*/ 186 w 390"/>
                  <a:gd name="T91" fmla="*/ 131 h 359"/>
                  <a:gd name="T92" fmla="*/ 198 w 390"/>
                  <a:gd name="T93" fmla="*/ 131 h 359"/>
                  <a:gd name="T94" fmla="*/ 230 w 390"/>
                  <a:gd name="T95" fmla="*/ 113 h 359"/>
                  <a:gd name="T96" fmla="*/ 108 w 390"/>
                  <a:gd name="T97" fmla="*/ 75 h 359"/>
                  <a:gd name="T98" fmla="*/ 108 w 390"/>
                  <a:gd name="T99" fmla="*/ 54 h 359"/>
                  <a:gd name="T100" fmla="*/ 152 w 390"/>
                  <a:gd name="T101" fmla="*/ 14 h 359"/>
                  <a:gd name="T102" fmla="*/ 225 w 390"/>
                  <a:gd name="T103"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90" h="359">
                    <a:moveTo>
                      <a:pt x="267" y="235"/>
                    </a:moveTo>
                    <a:cubicBezTo>
                      <a:pt x="267" y="258"/>
                      <a:pt x="267" y="258"/>
                      <a:pt x="267" y="258"/>
                    </a:cubicBezTo>
                    <a:cubicBezTo>
                      <a:pt x="339" y="258"/>
                      <a:pt x="339" y="258"/>
                      <a:pt x="339" y="258"/>
                    </a:cubicBezTo>
                    <a:cubicBezTo>
                      <a:pt x="341" y="258"/>
                      <a:pt x="341" y="258"/>
                      <a:pt x="341" y="258"/>
                    </a:cubicBezTo>
                    <a:cubicBezTo>
                      <a:pt x="347" y="257"/>
                      <a:pt x="350" y="252"/>
                      <a:pt x="350" y="245"/>
                    </a:cubicBezTo>
                    <a:cubicBezTo>
                      <a:pt x="350" y="235"/>
                      <a:pt x="350" y="235"/>
                      <a:pt x="350" y="235"/>
                    </a:cubicBezTo>
                    <a:cubicBezTo>
                      <a:pt x="267" y="235"/>
                      <a:pt x="267" y="235"/>
                      <a:pt x="267" y="235"/>
                    </a:cubicBezTo>
                    <a:close/>
                    <a:moveTo>
                      <a:pt x="147" y="235"/>
                    </a:moveTo>
                    <a:cubicBezTo>
                      <a:pt x="147" y="249"/>
                      <a:pt x="147" y="249"/>
                      <a:pt x="147" y="249"/>
                    </a:cubicBezTo>
                    <a:cubicBezTo>
                      <a:pt x="147" y="254"/>
                      <a:pt x="149" y="257"/>
                      <a:pt x="152" y="258"/>
                    </a:cubicBezTo>
                    <a:cubicBezTo>
                      <a:pt x="154" y="258"/>
                      <a:pt x="154" y="258"/>
                      <a:pt x="154" y="258"/>
                    </a:cubicBezTo>
                    <a:cubicBezTo>
                      <a:pt x="228" y="258"/>
                      <a:pt x="228" y="258"/>
                      <a:pt x="228" y="258"/>
                    </a:cubicBezTo>
                    <a:cubicBezTo>
                      <a:pt x="228" y="235"/>
                      <a:pt x="228" y="235"/>
                      <a:pt x="228" y="235"/>
                    </a:cubicBezTo>
                    <a:cubicBezTo>
                      <a:pt x="147" y="235"/>
                      <a:pt x="147" y="235"/>
                      <a:pt x="147" y="235"/>
                    </a:cubicBezTo>
                    <a:close/>
                    <a:moveTo>
                      <a:pt x="301" y="170"/>
                    </a:moveTo>
                    <a:cubicBezTo>
                      <a:pt x="301" y="170"/>
                      <a:pt x="301" y="170"/>
                      <a:pt x="301" y="170"/>
                    </a:cubicBezTo>
                    <a:cubicBezTo>
                      <a:pt x="267" y="170"/>
                      <a:pt x="267" y="170"/>
                      <a:pt x="267" y="170"/>
                    </a:cubicBezTo>
                    <a:cubicBezTo>
                      <a:pt x="267" y="195"/>
                      <a:pt x="267" y="195"/>
                      <a:pt x="267" y="195"/>
                    </a:cubicBezTo>
                    <a:cubicBezTo>
                      <a:pt x="350" y="195"/>
                      <a:pt x="350" y="195"/>
                      <a:pt x="350" y="195"/>
                    </a:cubicBezTo>
                    <a:cubicBezTo>
                      <a:pt x="350" y="182"/>
                      <a:pt x="350" y="182"/>
                      <a:pt x="350" y="182"/>
                    </a:cubicBezTo>
                    <a:cubicBezTo>
                      <a:pt x="350" y="179"/>
                      <a:pt x="349" y="176"/>
                      <a:pt x="347" y="173"/>
                    </a:cubicBezTo>
                    <a:cubicBezTo>
                      <a:pt x="345" y="171"/>
                      <a:pt x="341" y="170"/>
                      <a:pt x="336" y="170"/>
                    </a:cubicBezTo>
                    <a:cubicBezTo>
                      <a:pt x="325" y="170"/>
                      <a:pt x="325" y="170"/>
                      <a:pt x="325" y="170"/>
                    </a:cubicBezTo>
                    <a:cubicBezTo>
                      <a:pt x="325" y="170"/>
                      <a:pt x="325" y="170"/>
                      <a:pt x="325" y="170"/>
                    </a:cubicBezTo>
                    <a:cubicBezTo>
                      <a:pt x="301" y="170"/>
                      <a:pt x="301" y="170"/>
                      <a:pt x="301" y="170"/>
                    </a:cubicBezTo>
                    <a:close/>
                    <a:moveTo>
                      <a:pt x="186" y="170"/>
                    </a:moveTo>
                    <a:cubicBezTo>
                      <a:pt x="186" y="170"/>
                      <a:pt x="186" y="170"/>
                      <a:pt x="186" y="170"/>
                    </a:cubicBezTo>
                    <a:cubicBezTo>
                      <a:pt x="166" y="170"/>
                      <a:pt x="166" y="170"/>
                      <a:pt x="166" y="170"/>
                    </a:cubicBezTo>
                    <a:cubicBezTo>
                      <a:pt x="158" y="170"/>
                      <a:pt x="153" y="171"/>
                      <a:pt x="151" y="173"/>
                    </a:cubicBezTo>
                    <a:cubicBezTo>
                      <a:pt x="149" y="176"/>
                      <a:pt x="147" y="179"/>
                      <a:pt x="147" y="185"/>
                    </a:cubicBezTo>
                    <a:cubicBezTo>
                      <a:pt x="147" y="195"/>
                      <a:pt x="147" y="195"/>
                      <a:pt x="147" y="195"/>
                    </a:cubicBezTo>
                    <a:cubicBezTo>
                      <a:pt x="228" y="195"/>
                      <a:pt x="228" y="195"/>
                      <a:pt x="228" y="195"/>
                    </a:cubicBezTo>
                    <a:cubicBezTo>
                      <a:pt x="228" y="170"/>
                      <a:pt x="228" y="170"/>
                      <a:pt x="228" y="170"/>
                    </a:cubicBezTo>
                    <a:cubicBezTo>
                      <a:pt x="198" y="170"/>
                      <a:pt x="198" y="170"/>
                      <a:pt x="198" y="170"/>
                    </a:cubicBezTo>
                    <a:cubicBezTo>
                      <a:pt x="198" y="170"/>
                      <a:pt x="198" y="170"/>
                      <a:pt x="198" y="170"/>
                    </a:cubicBezTo>
                    <a:cubicBezTo>
                      <a:pt x="186" y="170"/>
                      <a:pt x="186" y="170"/>
                      <a:pt x="186" y="170"/>
                    </a:cubicBezTo>
                    <a:close/>
                    <a:moveTo>
                      <a:pt x="332" y="53"/>
                    </a:moveTo>
                    <a:cubicBezTo>
                      <a:pt x="163" y="54"/>
                      <a:pt x="163" y="54"/>
                      <a:pt x="163" y="54"/>
                    </a:cubicBezTo>
                    <a:cubicBezTo>
                      <a:pt x="153" y="54"/>
                      <a:pt x="148" y="58"/>
                      <a:pt x="148" y="66"/>
                    </a:cubicBezTo>
                    <a:cubicBezTo>
                      <a:pt x="147" y="74"/>
                      <a:pt x="147" y="74"/>
                      <a:pt x="147" y="74"/>
                    </a:cubicBezTo>
                    <a:cubicBezTo>
                      <a:pt x="350" y="74"/>
                      <a:pt x="350" y="74"/>
                      <a:pt x="350" y="74"/>
                    </a:cubicBezTo>
                    <a:cubicBezTo>
                      <a:pt x="351" y="65"/>
                      <a:pt x="351" y="65"/>
                      <a:pt x="351" y="65"/>
                    </a:cubicBezTo>
                    <a:cubicBezTo>
                      <a:pt x="351" y="57"/>
                      <a:pt x="344" y="53"/>
                      <a:pt x="332" y="53"/>
                    </a:cubicBezTo>
                    <a:close/>
                    <a:moveTo>
                      <a:pt x="225" y="0"/>
                    </a:moveTo>
                    <a:cubicBezTo>
                      <a:pt x="265" y="0"/>
                      <a:pt x="265" y="0"/>
                      <a:pt x="265" y="0"/>
                    </a:cubicBezTo>
                    <a:cubicBezTo>
                      <a:pt x="265" y="14"/>
                      <a:pt x="265" y="14"/>
                      <a:pt x="265" y="14"/>
                    </a:cubicBezTo>
                    <a:cubicBezTo>
                      <a:pt x="333" y="14"/>
                      <a:pt x="333" y="14"/>
                      <a:pt x="333" y="14"/>
                    </a:cubicBezTo>
                    <a:cubicBezTo>
                      <a:pt x="355" y="14"/>
                      <a:pt x="369" y="18"/>
                      <a:pt x="377" y="25"/>
                    </a:cubicBezTo>
                    <a:cubicBezTo>
                      <a:pt x="385" y="32"/>
                      <a:pt x="389" y="41"/>
                      <a:pt x="389" y="51"/>
                    </a:cubicBezTo>
                    <a:cubicBezTo>
                      <a:pt x="390" y="75"/>
                      <a:pt x="390" y="75"/>
                      <a:pt x="390" y="75"/>
                    </a:cubicBezTo>
                    <a:cubicBezTo>
                      <a:pt x="390" y="113"/>
                      <a:pt x="390" y="113"/>
                      <a:pt x="390" y="113"/>
                    </a:cubicBezTo>
                    <a:cubicBezTo>
                      <a:pt x="269" y="113"/>
                      <a:pt x="269" y="113"/>
                      <a:pt x="269" y="113"/>
                    </a:cubicBezTo>
                    <a:cubicBezTo>
                      <a:pt x="269" y="131"/>
                      <a:pt x="269" y="131"/>
                      <a:pt x="269" y="131"/>
                    </a:cubicBezTo>
                    <a:cubicBezTo>
                      <a:pt x="301" y="131"/>
                      <a:pt x="301" y="131"/>
                      <a:pt x="301" y="131"/>
                    </a:cubicBezTo>
                    <a:cubicBezTo>
                      <a:pt x="301" y="131"/>
                      <a:pt x="301" y="131"/>
                      <a:pt x="301" y="131"/>
                    </a:cubicBezTo>
                    <a:cubicBezTo>
                      <a:pt x="325" y="131"/>
                      <a:pt x="325" y="131"/>
                      <a:pt x="325" y="131"/>
                    </a:cubicBezTo>
                    <a:cubicBezTo>
                      <a:pt x="349" y="131"/>
                      <a:pt x="349" y="131"/>
                      <a:pt x="349" y="131"/>
                    </a:cubicBezTo>
                    <a:cubicBezTo>
                      <a:pt x="349" y="131"/>
                      <a:pt x="349" y="131"/>
                      <a:pt x="353" y="131"/>
                    </a:cubicBezTo>
                    <a:cubicBezTo>
                      <a:pt x="357" y="131"/>
                      <a:pt x="363" y="132"/>
                      <a:pt x="366" y="133"/>
                    </a:cubicBezTo>
                    <a:cubicBezTo>
                      <a:pt x="369" y="134"/>
                      <a:pt x="375" y="137"/>
                      <a:pt x="378" y="141"/>
                    </a:cubicBezTo>
                    <a:cubicBezTo>
                      <a:pt x="386" y="148"/>
                      <a:pt x="390" y="156"/>
                      <a:pt x="390" y="165"/>
                    </a:cubicBezTo>
                    <a:cubicBezTo>
                      <a:pt x="390" y="256"/>
                      <a:pt x="390" y="256"/>
                      <a:pt x="390" y="256"/>
                    </a:cubicBezTo>
                    <a:cubicBezTo>
                      <a:pt x="390" y="270"/>
                      <a:pt x="386" y="281"/>
                      <a:pt x="378" y="288"/>
                    </a:cubicBezTo>
                    <a:cubicBezTo>
                      <a:pt x="375" y="292"/>
                      <a:pt x="371" y="294"/>
                      <a:pt x="367" y="296"/>
                    </a:cubicBezTo>
                    <a:cubicBezTo>
                      <a:pt x="354" y="298"/>
                      <a:pt x="354" y="298"/>
                      <a:pt x="354" y="298"/>
                    </a:cubicBezTo>
                    <a:cubicBezTo>
                      <a:pt x="350" y="298"/>
                      <a:pt x="350" y="298"/>
                      <a:pt x="350" y="298"/>
                    </a:cubicBezTo>
                    <a:cubicBezTo>
                      <a:pt x="325" y="298"/>
                      <a:pt x="325" y="298"/>
                      <a:pt x="325" y="298"/>
                    </a:cubicBezTo>
                    <a:cubicBezTo>
                      <a:pt x="301" y="298"/>
                      <a:pt x="301" y="298"/>
                      <a:pt x="301" y="298"/>
                    </a:cubicBezTo>
                    <a:cubicBezTo>
                      <a:pt x="301" y="298"/>
                      <a:pt x="301" y="298"/>
                      <a:pt x="301" y="298"/>
                    </a:cubicBezTo>
                    <a:cubicBezTo>
                      <a:pt x="198" y="298"/>
                      <a:pt x="198" y="298"/>
                      <a:pt x="198" y="298"/>
                    </a:cubicBezTo>
                    <a:cubicBezTo>
                      <a:pt x="198" y="298"/>
                      <a:pt x="198" y="298"/>
                      <a:pt x="198" y="298"/>
                    </a:cubicBezTo>
                    <a:cubicBezTo>
                      <a:pt x="196" y="298"/>
                      <a:pt x="196" y="298"/>
                      <a:pt x="196" y="298"/>
                    </a:cubicBezTo>
                    <a:cubicBezTo>
                      <a:pt x="194" y="304"/>
                      <a:pt x="194" y="304"/>
                      <a:pt x="194" y="304"/>
                    </a:cubicBezTo>
                    <a:cubicBezTo>
                      <a:pt x="194" y="304"/>
                      <a:pt x="194" y="304"/>
                      <a:pt x="194" y="304"/>
                    </a:cubicBezTo>
                    <a:cubicBezTo>
                      <a:pt x="193" y="308"/>
                      <a:pt x="193" y="308"/>
                      <a:pt x="193" y="308"/>
                    </a:cubicBezTo>
                    <a:cubicBezTo>
                      <a:pt x="189" y="321"/>
                      <a:pt x="180" y="336"/>
                      <a:pt x="170" y="345"/>
                    </a:cubicBezTo>
                    <a:cubicBezTo>
                      <a:pt x="161" y="352"/>
                      <a:pt x="150" y="359"/>
                      <a:pt x="128" y="359"/>
                    </a:cubicBezTo>
                    <a:cubicBezTo>
                      <a:pt x="127" y="359"/>
                      <a:pt x="123" y="359"/>
                      <a:pt x="123" y="359"/>
                    </a:cubicBezTo>
                    <a:cubicBezTo>
                      <a:pt x="122" y="359"/>
                      <a:pt x="122" y="359"/>
                      <a:pt x="122" y="359"/>
                    </a:cubicBezTo>
                    <a:cubicBezTo>
                      <a:pt x="0" y="359"/>
                      <a:pt x="0" y="359"/>
                      <a:pt x="0" y="359"/>
                    </a:cubicBezTo>
                    <a:cubicBezTo>
                      <a:pt x="0" y="324"/>
                      <a:pt x="0" y="324"/>
                      <a:pt x="0" y="324"/>
                    </a:cubicBezTo>
                    <a:cubicBezTo>
                      <a:pt x="123" y="324"/>
                      <a:pt x="123" y="324"/>
                      <a:pt x="123" y="324"/>
                    </a:cubicBezTo>
                    <a:cubicBezTo>
                      <a:pt x="123" y="324"/>
                      <a:pt x="127" y="324"/>
                      <a:pt x="130" y="322"/>
                    </a:cubicBezTo>
                    <a:cubicBezTo>
                      <a:pt x="136" y="318"/>
                      <a:pt x="144" y="311"/>
                      <a:pt x="148" y="302"/>
                    </a:cubicBezTo>
                    <a:cubicBezTo>
                      <a:pt x="150" y="298"/>
                      <a:pt x="150" y="298"/>
                      <a:pt x="150" y="298"/>
                    </a:cubicBezTo>
                    <a:cubicBezTo>
                      <a:pt x="134" y="296"/>
                      <a:pt x="134" y="296"/>
                      <a:pt x="134" y="296"/>
                    </a:cubicBezTo>
                    <a:cubicBezTo>
                      <a:pt x="117" y="292"/>
                      <a:pt x="108" y="280"/>
                      <a:pt x="108" y="262"/>
                    </a:cubicBezTo>
                    <a:cubicBezTo>
                      <a:pt x="108" y="170"/>
                      <a:pt x="108" y="170"/>
                      <a:pt x="108" y="170"/>
                    </a:cubicBezTo>
                    <a:cubicBezTo>
                      <a:pt x="108" y="150"/>
                      <a:pt x="117" y="138"/>
                      <a:pt x="133" y="133"/>
                    </a:cubicBezTo>
                    <a:cubicBezTo>
                      <a:pt x="133" y="133"/>
                      <a:pt x="141" y="131"/>
                      <a:pt x="148" y="131"/>
                    </a:cubicBezTo>
                    <a:cubicBezTo>
                      <a:pt x="152" y="131"/>
                      <a:pt x="152" y="131"/>
                      <a:pt x="152" y="131"/>
                    </a:cubicBezTo>
                    <a:cubicBezTo>
                      <a:pt x="186" y="131"/>
                      <a:pt x="186" y="131"/>
                      <a:pt x="186" y="131"/>
                    </a:cubicBezTo>
                    <a:cubicBezTo>
                      <a:pt x="198" y="131"/>
                      <a:pt x="198" y="131"/>
                      <a:pt x="198" y="131"/>
                    </a:cubicBezTo>
                    <a:cubicBezTo>
                      <a:pt x="198" y="131"/>
                      <a:pt x="198" y="131"/>
                      <a:pt x="198" y="131"/>
                    </a:cubicBezTo>
                    <a:cubicBezTo>
                      <a:pt x="230" y="131"/>
                      <a:pt x="230" y="131"/>
                      <a:pt x="230" y="131"/>
                    </a:cubicBezTo>
                    <a:cubicBezTo>
                      <a:pt x="230" y="113"/>
                      <a:pt x="230" y="113"/>
                      <a:pt x="230" y="113"/>
                    </a:cubicBezTo>
                    <a:cubicBezTo>
                      <a:pt x="108" y="113"/>
                      <a:pt x="108" y="113"/>
                      <a:pt x="108" y="113"/>
                    </a:cubicBezTo>
                    <a:cubicBezTo>
                      <a:pt x="108" y="75"/>
                      <a:pt x="108" y="75"/>
                      <a:pt x="108" y="75"/>
                    </a:cubicBezTo>
                    <a:cubicBezTo>
                      <a:pt x="108" y="75"/>
                      <a:pt x="108" y="75"/>
                      <a:pt x="108" y="75"/>
                    </a:cubicBezTo>
                    <a:cubicBezTo>
                      <a:pt x="108" y="54"/>
                      <a:pt x="108" y="54"/>
                      <a:pt x="108" y="54"/>
                    </a:cubicBezTo>
                    <a:cubicBezTo>
                      <a:pt x="108" y="42"/>
                      <a:pt x="112" y="32"/>
                      <a:pt x="120" y="25"/>
                    </a:cubicBezTo>
                    <a:cubicBezTo>
                      <a:pt x="127" y="18"/>
                      <a:pt x="138" y="14"/>
                      <a:pt x="152" y="14"/>
                    </a:cubicBezTo>
                    <a:cubicBezTo>
                      <a:pt x="225" y="14"/>
                      <a:pt x="225" y="14"/>
                      <a:pt x="225" y="14"/>
                    </a:cubicBezTo>
                    <a:cubicBezTo>
                      <a:pt x="225" y="0"/>
                      <a:pt x="225" y="0"/>
                      <a:pt x="22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1"/>
              <p:cNvSpPr>
                <a:spLocks/>
              </p:cNvSpPr>
              <p:nvPr/>
            </p:nvSpPr>
            <p:spPr bwMode="auto">
              <a:xfrm>
                <a:off x="7656513" y="325438"/>
                <a:ext cx="166688" cy="300037"/>
              </a:xfrm>
              <a:custGeom>
                <a:avLst/>
                <a:gdLst>
                  <a:gd name="T0" fmla="*/ 0 w 132"/>
                  <a:gd name="T1" fmla="*/ 0 h 235"/>
                  <a:gd name="T2" fmla="*/ 37 w 132"/>
                  <a:gd name="T3" fmla="*/ 0 h 235"/>
                  <a:gd name="T4" fmla="*/ 41 w 132"/>
                  <a:gd name="T5" fmla="*/ 15 h 235"/>
                  <a:gd name="T6" fmla="*/ 41 w 132"/>
                  <a:gd name="T7" fmla="*/ 15 h 235"/>
                  <a:gd name="T8" fmla="*/ 49 w 132"/>
                  <a:gd name="T9" fmla="*/ 43 h 235"/>
                  <a:gd name="T10" fmla="*/ 65 w 132"/>
                  <a:gd name="T11" fmla="*/ 101 h 235"/>
                  <a:gd name="T12" fmla="*/ 90 w 132"/>
                  <a:gd name="T13" fmla="*/ 15 h 235"/>
                  <a:gd name="T14" fmla="*/ 90 w 132"/>
                  <a:gd name="T15" fmla="*/ 15 h 235"/>
                  <a:gd name="T16" fmla="*/ 95 w 132"/>
                  <a:gd name="T17" fmla="*/ 0 h 235"/>
                  <a:gd name="T18" fmla="*/ 132 w 132"/>
                  <a:gd name="T19" fmla="*/ 0 h 235"/>
                  <a:gd name="T20" fmla="*/ 129 w 132"/>
                  <a:gd name="T21" fmla="*/ 10 h 235"/>
                  <a:gd name="T22" fmla="*/ 127 w 132"/>
                  <a:gd name="T23" fmla="*/ 15 h 235"/>
                  <a:gd name="T24" fmla="*/ 128 w 132"/>
                  <a:gd name="T25" fmla="*/ 15 h 235"/>
                  <a:gd name="T26" fmla="*/ 112 w 132"/>
                  <a:gd name="T27" fmla="*/ 72 h 235"/>
                  <a:gd name="T28" fmla="*/ 85 w 132"/>
                  <a:gd name="T29" fmla="*/ 143 h 235"/>
                  <a:gd name="T30" fmla="*/ 127 w 132"/>
                  <a:gd name="T31" fmla="*/ 191 h 235"/>
                  <a:gd name="T32" fmla="*/ 127 w 132"/>
                  <a:gd name="T33" fmla="*/ 235 h 235"/>
                  <a:gd name="T34" fmla="*/ 66 w 132"/>
                  <a:gd name="T35" fmla="*/ 177 h 235"/>
                  <a:gd name="T36" fmla="*/ 38 w 132"/>
                  <a:gd name="T37" fmla="*/ 209 h 235"/>
                  <a:gd name="T38" fmla="*/ 4 w 132"/>
                  <a:gd name="T39" fmla="*/ 235 h 235"/>
                  <a:gd name="T40" fmla="*/ 4 w 132"/>
                  <a:gd name="T41" fmla="*/ 189 h 235"/>
                  <a:gd name="T42" fmla="*/ 46 w 132"/>
                  <a:gd name="T43" fmla="*/ 144 h 235"/>
                  <a:gd name="T44" fmla="*/ 24 w 132"/>
                  <a:gd name="T45" fmla="*/ 86 h 235"/>
                  <a:gd name="T46" fmla="*/ 4 w 132"/>
                  <a:gd name="T47" fmla="*/ 15 h 235"/>
                  <a:gd name="T48" fmla="*/ 4 w 132"/>
                  <a:gd name="T49" fmla="*/ 15 h 235"/>
                  <a:gd name="T50" fmla="*/ 0 w 132"/>
                  <a:gd name="T51"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2" h="235">
                    <a:moveTo>
                      <a:pt x="0" y="0"/>
                    </a:moveTo>
                    <a:cubicBezTo>
                      <a:pt x="37" y="0"/>
                      <a:pt x="37" y="0"/>
                      <a:pt x="37" y="0"/>
                    </a:cubicBezTo>
                    <a:cubicBezTo>
                      <a:pt x="41" y="15"/>
                      <a:pt x="41" y="15"/>
                      <a:pt x="41" y="15"/>
                    </a:cubicBezTo>
                    <a:cubicBezTo>
                      <a:pt x="41" y="15"/>
                      <a:pt x="41" y="15"/>
                      <a:pt x="41" y="15"/>
                    </a:cubicBezTo>
                    <a:cubicBezTo>
                      <a:pt x="49" y="43"/>
                      <a:pt x="49" y="43"/>
                      <a:pt x="49" y="43"/>
                    </a:cubicBezTo>
                    <a:cubicBezTo>
                      <a:pt x="55" y="69"/>
                      <a:pt x="61" y="88"/>
                      <a:pt x="65" y="101"/>
                    </a:cubicBezTo>
                    <a:cubicBezTo>
                      <a:pt x="71" y="85"/>
                      <a:pt x="80" y="56"/>
                      <a:pt x="90" y="15"/>
                    </a:cubicBezTo>
                    <a:cubicBezTo>
                      <a:pt x="90" y="15"/>
                      <a:pt x="90" y="15"/>
                      <a:pt x="90" y="15"/>
                    </a:cubicBezTo>
                    <a:cubicBezTo>
                      <a:pt x="95" y="0"/>
                      <a:pt x="95" y="0"/>
                      <a:pt x="95" y="0"/>
                    </a:cubicBezTo>
                    <a:cubicBezTo>
                      <a:pt x="132" y="0"/>
                      <a:pt x="132" y="0"/>
                      <a:pt x="132" y="0"/>
                    </a:cubicBezTo>
                    <a:cubicBezTo>
                      <a:pt x="131" y="3"/>
                      <a:pt x="130" y="6"/>
                      <a:pt x="129" y="10"/>
                    </a:cubicBezTo>
                    <a:cubicBezTo>
                      <a:pt x="127" y="15"/>
                      <a:pt x="127" y="15"/>
                      <a:pt x="127" y="15"/>
                    </a:cubicBezTo>
                    <a:cubicBezTo>
                      <a:pt x="128" y="15"/>
                      <a:pt x="128" y="15"/>
                      <a:pt x="128" y="15"/>
                    </a:cubicBezTo>
                    <a:cubicBezTo>
                      <a:pt x="124" y="26"/>
                      <a:pt x="119" y="45"/>
                      <a:pt x="112" y="72"/>
                    </a:cubicBezTo>
                    <a:cubicBezTo>
                      <a:pt x="104" y="100"/>
                      <a:pt x="95" y="124"/>
                      <a:pt x="85" y="143"/>
                    </a:cubicBezTo>
                    <a:cubicBezTo>
                      <a:pt x="97" y="160"/>
                      <a:pt x="111" y="176"/>
                      <a:pt x="127" y="191"/>
                    </a:cubicBezTo>
                    <a:cubicBezTo>
                      <a:pt x="127" y="235"/>
                      <a:pt x="127" y="235"/>
                      <a:pt x="127" y="235"/>
                    </a:cubicBezTo>
                    <a:cubicBezTo>
                      <a:pt x="107" y="223"/>
                      <a:pt x="86" y="203"/>
                      <a:pt x="66" y="177"/>
                    </a:cubicBezTo>
                    <a:cubicBezTo>
                      <a:pt x="56" y="190"/>
                      <a:pt x="47" y="201"/>
                      <a:pt x="38" y="209"/>
                    </a:cubicBezTo>
                    <a:cubicBezTo>
                      <a:pt x="30" y="216"/>
                      <a:pt x="19" y="225"/>
                      <a:pt x="4" y="235"/>
                    </a:cubicBezTo>
                    <a:cubicBezTo>
                      <a:pt x="4" y="189"/>
                      <a:pt x="4" y="189"/>
                      <a:pt x="4" y="189"/>
                    </a:cubicBezTo>
                    <a:cubicBezTo>
                      <a:pt x="23" y="174"/>
                      <a:pt x="37" y="159"/>
                      <a:pt x="46" y="144"/>
                    </a:cubicBezTo>
                    <a:cubicBezTo>
                      <a:pt x="37" y="123"/>
                      <a:pt x="29" y="104"/>
                      <a:pt x="24" y="86"/>
                    </a:cubicBezTo>
                    <a:cubicBezTo>
                      <a:pt x="4" y="15"/>
                      <a:pt x="4" y="15"/>
                      <a:pt x="4" y="15"/>
                    </a:cubicBezTo>
                    <a:cubicBezTo>
                      <a:pt x="4" y="15"/>
                      <a:pt x="4" y="15"/>
                      <a:pt x="4" y="15"/>
                    </a:cubicBezTo>
                    <a:cubicBezTo>
                      <a:pt x="0" y="0"/>
                      <a:pt x="0" y="0"/>
                      <a:pt x="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2"/>
              <p:cNvSpPr>
                <a:spLocks/>
              </p:cNvSpPr>
              <p:nvPr/>
            </p:nvSpPr>
            <p:spPr bwMode="auto">
              <a:xfrm>
                <a:off x="7837488" y="325438"/>
                <a:ext cx="169863" cy="300037"/>
              </a:xfrm>
              <a:custGeom>
                <a:avLst/>
                <a:gdLst>
                  <a:gd name="T0" fmla="*/ 0 w 133"/>
                  <a:gd name="T1" fmla="*/ 0 h 235"/>
                  <a:gd name="T2" fmla="*/ 37 w 133"/>
                  <a:gd name="T3" fmla="*/ 0 h 235"/>
                  <a:gd name="T4" fmla="*/ 42 w 133"/>
                  <a:gd name="T5" fmla="*/ 15 h 235"/>
                  <a:gd name="T6" fmla="*/ 42 w 133"/>
                  <a:gd name="T7" fmla="*/ 15 h 235"/>
                  <a:gd name="T8" fmla="*/ 66 w 133"/>
                  <a:gd name="T9" fmla="*/ 103 h 235"/>
                  <a:gd name="T10" fmla="*/ 80 w 133"/>
                  <a:gd name="T11" fmla="*/ 53 h 235"/>
                  <a:gd name="T12" fmla="*/ 91 w 133"/>
                  <a:gd name="T13" fmla="*/ 15 h 235"/>
                  <a:gd name="T14" fmla="*/ 91 w 133"/>
                  <a:gd name="T15" fmla="*/ 15 h 235"/>
                  <a:gd name="T16" fmla="*/ 95 w 133"/>
                  <a:gd name="T17" fmla="*/ 0 h 235"/>
                  <a:gd name="T18" fmla="*/ 133 w 133"/>
                  <a:gd name="T19" fmla="*/ 0 h 235"/>
                  <a:gd name="T20" fmla="*/ 130 w 133"/>
                  <a:gd name="T21" fmla="*/ 10 h 235"/>
                  <a:gd name="T22" fmla="*/ 128 w 133"/>
                  <a:gd name="T23" fmla="*/ 15 h 235"/>
                  <a:gd name="T24" fmla="*/ 128 w 133"/>
                  <a:gd name="T25" fmla="*/ 15 h 235"/>
                  <a:gd name="T26" fmla="*/ 120 w 133"/>
                  <a:gd name="T27" fmla="*/ 46 h 235"/>
                  <a:gd name="T28" fmla="*/ 113 w 133"/>
                  <a:gd name="T29" fmla="*/ 70 h 235"/>
                  <a:gd name="T30" fmla="*/ 101 w 133"/>
                  <a:gd name="T31" fmla="*/ 107 h 235"/>
                  <a:gd name="T32" fmla="*/ 86 w 133"/>
                  <a:gd name="T33" fmla="*/ 143 h 235"/>
                  <a:gd name="T34" fmla="*/ 105 w 133"/>
                  <a:gd name="T35" fmla="*/ 168 h 235"/>
                  <a:gd name="T36" fmla="*/ 128 w 133"/>
                  <a:gd name="T37" fmla="*/ 190 h 235"/>
                  <a:gd name="T38" fmla="*/ 128 w 133"/>
                  <a:gd name="T39" fmla="*/ 190 h 235"/>
                  <a:gd name="T40" fmla="*/ 128 w 133"/>
                  <a:gd name="T41" fmla="*/ 235 h 235"/>
                  <a:gd name="T42" fmla="*/ 128 w 133"/>
                  <a:gd name="T43" fmla="*/ 235 h 235"/>
                  <a:gd name="T44" fmla="*/ 88 w 133"/>
                  <a:gd name="T45" fmla="*/ 202 h 235"/>
                  <a:gd name="T46" fmla="*/ 66 w 133"/>
                  <a:gd name="T47" fmla="*/ 177 h 235"/>
                  <a:gd name="T48" fmla="*/ 4 w 133"/>
                  <a:gd name="T49" fmla="*/ 235 h 235"/>
                  <a:gd name="T50" fmla="*/ 4 w 133"/>
                  <a:gd name="T51" fmla="*/ 234 h 235"/>
                  <a:gd name="T52" fmla="*/ 4 w 133"/>
                  <a:gd name="T53" fmla="*/ 190 h 235"/>
                  <a:gd name="T54" fmla="*/ 4 w 133"/>
                  <a:gd name="T55" fmla="*/ 190 h 235"/>
                  <a:gd name="T56" fmla="*/ 28 w 133"/>
                  <a:gd name="T57" fmla="*/ 167 h 235"/>
                  <a:gd name="T58" fmla="*/ 46 w 133"/>
                  <a:gd name="T59" fmla="*/ 143 h 235"/>
                  <a:gd name="T60" fmla="*/ 32 w 133"/>
                  <a:gd name="T61" fmla="*/ 108 h 235"/>
                  <a:gd name="T62" fmla="*/ 23 w 133"/>
                  <a:gd name="T63" fmla="*/ 82 h 235"/>
                  <a:gd name="T64" fmla="*/ 21 w 133"/>
                  <a:gd name="T65" fmla="*/ 74 h 235"/>
                  <a:gd name="T66" fmla="*/ 20 w 133"/>
                  <a:gd name="T67" fmla="*/ 71 h 235"/>
                  <a:gd name="T68" fmla="*/ 19 w 133"/>
                  <a:gd name="T69" fmla="*/ 69 h 235"/>
                  <a:gd name="T70" fmla="*/ 18 w 133"/>
                  <a:gd name="T71" fmla="*/ 64 h 235"/>
                  <a:gd name="T72" fmla="*/ 16 w 133"/>
                  <a:gd name="T73" fmla="*/ 56 h 235"/>
                  <a:gd name="T74" fmla="*/ 16 w 133"/>
                  <a:gd name="T75" fmla="*/ 56 h 235"/>
                  <a:gd name="T76" fmla="*/ 15 w 133"/>
                  <a:gd name="T77" fmla="*/ 55 h 235"/>
                  <a:gd name="T78" fmla="*/ 11 w 133"/>
                  <a:gd name="T79" fmla="*/ 37 h 235"/>
                  <a:gd name="T80" fmla="*/ 5 w 133"/>
                  <a:gd name="T81" fmla="*/ 15 h 235"/>
                  <a:gd name="T82" fmla="*/ 4 w 133"/>
                  <a:gd name="T83" fmla="*/ 15 h 235"/>
                  <a:gd name="T84" fmla="*/ 0 w 133"/>
                  <a:gd name="T85"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3" h="235">
                    <a:moveTo>
                      <a:pt x="0" y="0"/>
                    </a:moveTo>
                    <a:cubicBezTo>
                      <a:pt x="37" y="0"/>
                      <a:pt x="37" y="0"/>
                      <a:pt x="37" y="0"/>
                    </a:cubicBezTo>
                    <a:cubicBezTo>
                      <a:pt x="42" y="15"/>
                      <a:pt x="42" y="15"/>
                      <a:pt x="42" y="15"/>
                    </a:cubicBezTo>
                    <a:cubicBezTo>
                      <a:pt x="42" y="15"/>
                      <a:pt x="42" y="15"/>
                      <a:pt x="42" y="15"/>
                    </a:cubicBezTo>
                    <a:cubicBezTo>
                      <a:pt x="49" y="45"/>
                      <a:pt x="57" y="74"/>
                      <a:pt x="66" y="103"/>
                    </a:cubicBezTo>
                    <a:cubicBezTo>
                      <a:pt x="66" y="102"/>
                      <a:pt x="71" y="85"/>
                      <a:pt x="80" y="53"/>
                    </a:cubicBezTo>
                    <a:cubicBezTo>
                      <a:pt x="91" y="15"/>
                      <a:pt x="91" y="15"/>
                      <a:pt x="91" y="15"/>
                    </a:cubicBezTo>
                    <a:cubicBezTo>
                      <a:pt x="91" y="15"/>
                      <a:pt x="91" y="15"/>
                      <a:pt x="91" y="15"/>
                    </a:cubicBezTo>
                    <a:cubicBezTo>
                      <a:pt x="95" y="0"/>
                      <a:pt x="95" y="0"/>
                      <a:pt x="95" y="0"/>
                    </a:cubicBezTo>
                    <a:cubicBezTo>
                      <a:pt x="133" y="0"/>
                      <a:pt x="133" y="0"/>
                      <a:pt x="133" y="0"/>
                    </a:cubicBezTo>
                    <a:cubicBezTo>
                      <a:pt x="132" y="3"/>
                      <a:pt x="131" y="6"/>
                      <a:pt x="130" y="10"/>
                    </a:cubicBezTo>
                    <a:cubicBezTo>
                      <a:pt x="128" y="15"/>
                      <a:pt x="128" y="15"/>
                      <a:pt x="128" y="15"/>
                    </a:cubicBezTo>
                    <a:cubicBezTo>
                      <a:pt x="128" y="15"/>
                      <a:pt x="128" y="15"/>
                      <a:pt x="128" y="15"/>
                    </a:cubicBezTo>
                    <a:cubicBezTo>
                      <a:pt x="120" y="46"/>
                      <a:pt x="120" y="46"/>
                      <a:pt x="120" y="46"/>
                    </a:cubicBezTo>
                    <a:cubicBezTo>
                      <a:pt x="117" y="55"/>
                      <a:pt x="115" y="63"/>
                      <a:pt x="113" y="70"/>
                    </a:cubicBezTo>
                    <a:cubicBezTo>
                      <a:pt x="109" y="82"/>
                      <a:pt x="105" y="94"/>
                      <a:pt x="101" y="107"/>
                    </a:cubicBezTo>
                    <a:cubicBezTo>
                      <a:pt x="86" y="143"/>
                      <a:pt x="86" y="143"/>
                      <a:pt x="86" y="143"/>
                    </a:cubicBezTo>
                    <a:cubicBezTo>
                      <a:pt x="105" y="168"/>
                      <a:pt x="105" y="168"/>
                      <a:pt x="105" y="168"/>
                    </a:cubicBezTo>
                    <a:cubicBezTo>
                      <a:pt x="112" y="175"/>
                      <a:pt x="119" y="183"/>
                      <a:pt x="128" y="190"/>
                    </a:cubicBezTo>
                    <a:cubicBezTo>
                      <a:pt x="128" y="190"/>
                      <a:pt x="128" y="190"/>
                      <a:pt x="128" y="190"/>
                    </a:cubicBezTo>
                    <a:cubicBezTo>
                      <a:pt x="128" y="235"/>
                      <a:pt x="128" y="235"/>
                      <a:pt x="128" y="235"/>
                    </a:cubicBezTo>
                    <a:cubicBezTo>
                      <a:pt x="128" y="235"/>
                      <a:pt x="128" y="235"/>
                      <a:pt x="128" y="235"/>
                    </a:cubicBezTo>
                    <a:cubicBezTo>
                      <a:pt x="115" y="226"/>
                      <a:pt x="101" y="216"/>
                      <a:pt x="88" y="202"/>
                    </a:cubicBezTo>
                    <a:cubicBezTo>
                      <a:pt x="79" y="192"/>
                      <a:pt x="71" y="184"/>
                      <a:pt x="66" y="177"/>
                    </a:cubicBezTo>
                    <a:cubicBezTo>
                      <a:pt x="48" y="201"/>
                      <a:pt x="27" y="220"/>
                      <a:pt x="4" y="235"/>
                    </a:cubicBezTo>
                    <a:cubicBezTo>
                      <a:pt x="4" y="234"/>
                      <a:pt x="4" y="234"/>
                      <a:pt x="4" y="234"/>
                    </a:cubicBezTo>
                    <a:cubicBezTo>
                      <a:pt x="4" y="190"/>
                      <a:pt x="4" y="190"/>
                      <a:pt x="4" y="190"/>
                    </a:cubicBezTo>
                    <a:cubicBezTo>
                      <a:pt x="4" y="190"/>
                      <a:pt x="4" y="190"/>
                      <a:pt x="4" y="190"/>
                    </a:cubicBezTo>
                    <a:cubicBezTo>
                      <a:pt x="13" y="182"/>
                      <a:pt x="21" y="175"/>
                      <a:pt x="28" y="167"/>
                    </a:cubicBezTo>
                    <a:cubicBezTo>
                      <a:pt x="46" y="143"/>
                      <a:pt x="46" y="143"/>
                      <a:pt x="46" y="143"/>
                    </a:cubicBezTo>
                    <a:cubicBezTo>
                      <a:pt x="32" y="108"/>
                      <a:pt x="32" y="108"/>
                      <a:pt x="32" y="108"/>
                    </a:cubicBezTo>
                    <a:cubicBezTo>
                      <a:pt x="28" y="98"/>
                      <a:pt x="25" y="89"/>
                      <a:pt x="23" y="82"/>
                    </a:cubicBezTo>
                    <a:cubicBezTo>
                      <a:pt x="21" y="74"/>
                      <a:pt x="21" y="74"/>
                      <a:pt x="21" y="74"/>
                    </a:cubicBezTo>
                    <a:cubicBezTo>
                      <a:pt x="20" y="71"/>
                      <a:pt x="20" y="71"/>
                      <a:pt x="20" y="71"/>
                    </a:cubicBezTo>
                    <a:cubicBezTo>
                      <a:pt x="19" y="69"/>
                      <a:pt x="19" y="69"/>
                      <a:pt x="19" y="69"/>
                    </a:cubicBezTo>
                    <a:cubicBezTo>
                      <a:pt x="18" y="64"/>
                      <a:pt x="18" y="64"/>
                      <a:pt x="18" y="64"/>
                    </a:cubicBezTo>
                    <a:cubicBezTo>
                      <a:pt x="16" y="56"/>
                      <a:pt x="16" y="56"/>
                      <a:pt x="16" y="56"/>
                    </a:cubicBezTo>
                    <a:cubicBezTo>
                      <a:pt x="16" y="56"/>
                      <a:pt x="16" y="56"/>
                      <a:pt x="16" y="56"/>
                    </a:cubicBezTo>
                    <a:cubicBezTo>
                      <a:pt x="15" y="55"/>
                      <a:pt x="15" y="55"/>
                      <a:pt x="15" y="55"/>
                    </a:cubicBezTo>
                    <a:cubicBezTo>
                      <a:pt x="11" y="37"/>
                      <a:pt x="11" y="37"/>
                      <a:pt x="11" y="37"/>
                    </a:cubicBezTo>
                    <a:cubicBezTo>
                      <a:pt x="5" y="15"/>
                      <a:pt x="5" y="15"/>
                      <a:pt x="5" y="15"/>
                    </a:cubicBezTo>
                    <a:cubicBezTo>
                      <a:pt x="4" y="15"/>
                      <a:pt x="4" y="15"/>
                      <a:pt x="4" y="15"/>
                    </a:cubicBezTo>
                    <a:cubicBezTo>
                      <a:pt x="0" y="0"/>
                      <a:pt x="0" y="0"/>
                      <a:pt x="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5" name="组合 44"/>
          <p:cNvGrpSpPr/>
          <p:nvPr userDrawn="1"/>
        </p:nvGrpSpPr>
        <p:grpSpPr>
          <a:xfrm>
            <a:off x="0" y="693871"/>
            <a:ext cx="570398" cy="1163354"/>
            <a:chOff x="8465672" y="1867086"/>
            <a:chExt cx="1440000" cy="2936948"/>
          </a:xfrm>
        </p:grpSpPr>
        <p:sp>
          <p:nvSpPr>
            <p:cNvPr id="43" name="等腰三角形 42"/>
            <p:cNvSpPr>
              <a:spLocks noChangeAspect="1"/>
            </p:cNvSpPr>
            <p:nvPr userDrawn="1"/>
          </p:nvSpPr>
          <p:spPr>
            <a:xfrm rot="5400000">
              <a:off x="7717198" y="2615560"/>
              <a:ext cx="2936948" cy="1440000"/>
            </a:xfrm>
            <a:prstGeom prst="triangle">
              <a:avLst/>
            </a:prstGeom>
            <a:solidFill>
              <a:srgbClr val="8FCE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43"/>
            <p:cNvSpPr>
              <a:spLocks noChangeAspect="1"/>
            </p:cNvSpPr>
            <p:nvPr userDrawn="1"/>
          </p:nvSpPr>
          <p:spPr>
            <a:xfrm rot="16200000" flipV="1">
              <a:off x="8451272" y="1881486"/>
              <a:ext cx="1468800" cy="1440000"/>
            </a:xfrm>
            <a:custGeom>
              <a:avLst/>
              <a:gdLst>
                <a:gd name="connsiteX0" fmla="*/ 0 w 1468800"/>
                <a:gd name="connsiteY0" fmla="*/ 1440000 h 1440000"/>
                <a:gd name="connsiteX1" fmla="*/ 0 w 1468800"/>
                <a:gd name="connsiteY1" fmla="*/ 320 h 1440000"/>
                <a:gd name="connsiteX2" fmla="*/ 326 w 1468800"/>
                <a:gd name="connsiteY2" fmla="*/ 0 h 1440000"/>
                <a:gd name="connsiteX3" fmla="*/ 1468800 w 1468800"/>
                <a:gd name="connsiteY3" fmla="*/ 1440000 h 1440000"/>
              </a:gdLst>
              <a:ahLst/>
              <a:cxnLst>
                <a:cxn ang="0">
                  <a:pos x="connsiteX0" y="connsiteY0"/>
                </a:cxn>
                <a:cxn ang="0">
                  <a:pos x="connsiteX1" y="connsiteY1"/>
                </a:cxn>
                <a:cxn ang="0">
                  <a:pos x="connsiteX2" y="connsiteY2"/>
                </a:cxn>
                <a:cxn ang="0">
                  <a:pos x="connsiteX3" y="connsiteY3"/>
                </a:cxn>
              </a:cxnLst>
              <a:rect l="l" t="t" r="r" b="b"/>
              <a:pathLst>
                <a:path w="1468800" h="1440000">
                  <a:moveTo>
                    <a:pt x="0" y="1440000"/>
                  </a:moveTo>
                  <a:lnTo>
                    <a:pt x="0" y="320"/>
                  </a:lnTo>
                  <a:lnTo>
                    <a:pt x="326" y="0"/>
                  </a:lnTo>
                  <a:lnTo>
                    <a:pt x="1468800" y="1440000"/>
                  </a:lnTo>
                  <a:close/>
                </a:path>
              </a:pathLst>
            </a:custGeom>
            <a:solidFill>
              <a:srgbClr val="0D0D0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11770558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47712">
              <a:srgbClr val="F7F7F7"/>
            </a:gs>
            <a:gs pos="0">
              <a:srgbClr val="F2F2F2"/>
            </a:gs>
            <a:gs pos="100000">
              <a:srgbClr val="F0F0F0"/>
            </a:gs>
            <a:gs pos="21000">
              <a:srgbClr val="F6F6F6"/>
            </a:gs>
            <a:gs pos="77000">
              <a:srgbClr val="F5F5F5"/>
            </a:gs>
          </a:gsLst>
          <a:lin ang="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7170352"/>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657" r:id="rId3"/>
    <p:sldLayoutId id="2147483660" r:id="rId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33F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3316110"/>
      </p:ext>
    </p:extLst>
  </p:cSld>
  <p:clrMapOvr>
    <a:masterClrMapping/>
  </p:clrMapOvr>
  <p:transition spd="med">
    <p:newsfla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28"/>
          <p:cNvSpPr>
            <a:spLocks noChangeArrowheads="1"/>
          </p:cNvSpPr>
          <p:nvPr/>
        </p:nvSpPr>
        <p:spPr bwMode="auto">
          <a:xfrm flipV="1">
            <a:off x="3373428" y="1835981"/>
            <a:ext cx="131295" cy="121782"/>
          </a:xfrm>
          <a:prstGeom prst="rtTriangle">
            <a:avLst/>
          </a:prstGeom>
          <a:solidFill>
            <a:srgbClr val="51515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3200">
              <a:solidFill>
                <a:srgbClr val="FFFFFF"/>
              </a:solidFill>
              <a:latin typeface="微软雅黑" panose="020B0503020204020204" pitchFamily="34" charset="-122"/>
              <a:ea typeface="微软雅黑" panose="020B0503020204020204" pitchFamily="34" charset="-122"/>
            </a:endParaRPr>
          </a:p>
        </p:txBody>
      </p:sp>
      <p:sp>
        <p:nvSpPr>
          <p:cNvPr id="3" name="直角三角形 29"/>
          <p:cNvSpPr>
            <a:spLocks noChangeArrowheads="1"/>
          </p:cNvSpPr>
          <p:nvPr/>
        </p:nvSpPr>
        <p:spPr bwMode="auto">
          <a:xfrm>
            <a:off x="3373428" y="1171890"/>
            <a:ext cx="131295" cy="121782"/>
          </a:xfrm>
          <a:prstGeom prst="rtTriangle">
            <a:avLst/>
          </a:prstGeom>
          <a:solidFill>
            <a:srgbClr val="51515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3200">
              <a:solidFill>
                <a:srgbClr val="FFFFFF"/>
              </a:solidFill>
              <a:latin typeface="微软雅黑" panose="020B0503020204020204" pitchFamily="34" charset="-122"/>
              <a:ea typeface="微软雅黑" panose="020B0503020204020204" pitchFamily="34" charset="-122"/>
            </a:endParaRPr>
          </a:p>
        </p:txBody>
      </p:sp>
      <p:sp>
        <p:nvSpPr>
          <p:cNvPr id="4" name="右箭头 13"/>
          <p:cNvSpPr>
            <a:spLocks noChangeArrowheads="1"/>
          </p:cNvSpPr>
          <p:nvPr/>
        </p:nvSpPr>
        <p:spPr bwMode="auto">
          <a:xfrm>
            <a:off x="1681800" y="1171891"/>
            <a:ext cx="2526974" cy="785874"/>
          </a:xfrm>
          <a:prstGeom prst="rightArrow">
            <a:avLst>
              <a:gd name="adj1" fmla="val 72583"/>
              <a:gd name="adj2" fmla="val 46774"/>
            </a:avLst>
          </a:prstGeom>
          <a:solidFill>
            <a:srgbClr val="F2F2F2"/>
          </a:solidFill>
          <a:ln w="6350">
            <a:solidFill>
              <a:srgbClr val="BCBCBC"/>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3200">
              <a:solidFill>
                <a:srgbClr val="FFFFFF"/>
              </a:solidFill>
              <a:latin typeface="微软雅黑" panose="020B0503020204020204" pitchFamily="34" charset="-122"/>
              <a:ea typeface="微软雅黑" panose="020B0503020204020204" pitchFamily="34" charset="-122"/>
            </a:endParaRPr>
          </a:p>
        </p:txBody>
      </p:sp>
      <p:sp>
        <p:nvSpPr>
          <p:cNvPr id="5" name="矩形 14"/>
          <p:cNvSpPr>
            <a:spLocks noChangeArrowheads="1"/>
          </p:cNvSpPr>
          <p:nvPr/>
        </p:nvSpPr>
        <p:spPr bwMode="auto">
          <a:xfrm>
            <a:off x="1120462" y="1171891"/>
            <a:ext cx="2252965" cy="785874"/>
          </a:xfrm>
          <a:prstGeom prst="rect">
            <a:avLst/>
          </a:prstGeom>
          <a:solidFill>
            <a:srgbClr val="5EC6D3"/>
          </a:solidFill>
          <a:ln>
            <a:noFill/>
          </a:ln>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b="1">
                <a:solidFill>
                  <a:srgbClr val="FFFFFF"/>
                </a:solidFill>
                <a:latin typeface="微软雅黑" panose="020B0503020204020204" pitchFamily="34" charset="-122"/>
                <a:ea typeface="微软雅黑" panose="020B0503020204020204" pitchFamily="34" charset="-122"/>
              </a:rPr>
              <a:t>社交化</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sp>
        <p:nvSpPr>
          <p:cNvPr id="6" name="矩形 6"/>
          <p:cNvSpPr>
            <a:spLocks noChangeArrowheads="1"/>
          </p:cNvSpPr>
          <p:nvPr/>
        </p:nvSpPr>
        <p:spPr bwMode="auto">
          <a:xfrm>
            <a:off x="1120462" y="2294129"/>
            <a:ext cx="9169080" cy="383181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a:t>利用社交化可以让</a:t>
            </a:r>
            <a:r>
              <a:rPr lang="en-US" altLang="zh-CN"/>
              <a:t>HR</a:t>
            </a:r>
            <a:r>
              <a:rPr lang="zh-CN" altLang="en-US"/>
              <a:t>的工作和员工联系更紧密。现在社交化的途径很多，我们公司内也有好几个社交化工具，例如</a:t>
            </a:r>
            <a:r>
              <a:rPr lang="en-US" altLang="zh-CN"/>
              <a:t>RTX</a:t>
            </a:r>
            <a:r>
              <a:rPr lang="zh-CN" altLang="en-US"/>
              <a:t>、</a:t>
            </a:r>
            <a:r>
              <a:rPr lang="en-US" altLang="zh-CN"/>
              <a:t>BBS</a:t>
            </a:r>
            <a:r>
              <a:rPr lang="zh-CN" altLang="en-US"/>
              <a:t>、乐问、微信、</a:t>
            </a:r>
            <a:r>
              <a:rPr lang="en-US" altLang="zh-CN"/>
              <a:t>QQ</a:t>
            </a:r>
            <a:r>
              <a:rPr lang="zh-CN" altLang="en-US"/>
              <a:t>等。给大家一个建议，如果企业内部有一套很好的社交化平台，很多问题就可以通过这样的沟通渠道进行有效的传播，当然“坏事”也会通过这样的渠道传播造成负面影响，但只要做好引导，基本上这种负面的影响都会被消除，直至正面的氛围越来越浓。比如我们的乐问社交化平台，所有人都可以匿名或实名地在上面发布问题，每个问题都会形成红方观点和蓝方观点，通过员工互动或</a:t>
            </a:r>
            <a:r>
              <a:rPr lang="en-US" altLang="zh-CN"/>
              <a:t>PK</a:t>
            </a:r>
            <a:r>
              <a:rPr lang="zh-CN" altLang="en-US"/>
              <a:t>就能实现员工互帮互助，很多问题越</a:t>
            </a:r>
            <a:r>
              <a:rPr lang="en-US" altLang="zh-CN"/>
              <a:t>P</a:t>
            </a:r>
            <a:r>
              <a:rPr lang="zh-CN" altLang="en-US"/>
              <a:t>越清，有些</a:t>
            </a:r>
            <a:r>
              <a:rPr lang="en-US" altLang="zh-CN"/>
              <a:t>HR</a:t>
            </a:r>
            <a:r>
              <a:rPr lang="zh-CN" altLang="en-US"/>
              <a:t>问题甚至都不需要</a:t>
            </a:r>
            <a:r>
              <a:rPr lang="en-US" altLang="zh-CN"/>
              <a:t>HR</a:t>
            </a:r>
            <a:r>
              <a:rPr lang="zh-CN" altLang="en-US"/>
              <a:t>再解释沟通了。当然，乐问已经不再是纯</a:t>
            </a:r>
            <a:r>
              <a:rPr lang="en-US" altLang="zh-CN"/>
              <a:t>HR</a:t>
            </a:r>
            <a:r>
              <a:rPr lang="zh-CN" altLang="en-US"/>
              <a:t>领域的应用了，所有的问题都可以在上面进行讨论。所以社交化的思路在企业内部可以充分利用。</a:t>
            </a:r>
            <a:endParaRPr lang="zh-CN" altLang="en-US" dirty="0"/>
          </a:p>
        </p:txBody>
      </p:sp>
      <p:sp>
        <p:nvSpPr>
          <p:cNvPr id="7" name="矩形 39"/>
          <p:cNvSpPr/>
          <p:nvPr/>
        </p:nvSpPr>
        <p:spPr>
          <a:xfrm>
            <a:off x="1120462" y="116560"/>
            <a:ext cx="2339102" cy="523220"/>
          </a:xfrm>
          <a:prstGeom prst="rect">
            <a:avLst/>
          </a:prstGeom>
          <a:noFill/>
        </p:spPr>
        <p:txBody>
          <a:bodyPr wrap="none" rtlCol="0">
            <a:spAutoFit/>
          </a:bodyPr>
          <a:lstStyle/>
          <a:p>
            <a:r>
              <a:rPr lang="zh-CN" altLang="en-US" sz="2800" b="1">
                <a:solidFill>
                  <a:srgbClr val="595959"/>
                </a:solidFill>
              </a:rPr>
              <a:t>腾讯案例分享</a:t>
            </a:r>
            <a:endParaRPr lang="zh-CN" altLang="zh-CN" sz="2800" b="1" dirty="0">
              <a:solidFill>
                <a:srgbClr val="595959"/>
              </a:solidFill>
            </a:endParaRPr>
          </a:p>
        </p:txBody>
      </p:sp>
      <p:sp>
        <p:nvSpPr>
          <p:cNvPr id="8" name="文本框 22"/>
          <p:cNvSpPr txBox="1"/>
          <p:nvPr/>
        </p:nvSpPr>
        <p:spPr>
          <a:xfrm>
            <a:off x="1146210" y="639780"/>
            <a:ext cx="3784365" cy="307777"/>
          </a:xfrm>
          <a:prstGeom prst="rect">
            <a:avLst/>
          </a:prstGeom>
          <a:noFill/>
        </p:spPr>
        <p:txBody>
          <a:bodyPr wrap="square" rtlCol="0">
            <a:spAutoFit/>
          </a:bodyPr>
          <a:lstStyle/>
          <a:p>
            <a:r>
              <a:rPr lang="en-US" altLang="zh-CN" sz="1400"/>
              <a:t>IT</a:t>
            </a:r>
            <a:r>
              <a:rPr lang="zh-CN" altLang="en-US" sz="1400"/>
              <a:t>技术变革</a:t>
            </a:r>
            <a:r>
              <a:rPr lang="en-US" altLang="zh-CN" sz="1400"/>
              <a:t>HR</a:t>
            </a:r>
            <a:r>
              <a:rPr lang="zh-CN" altLang="en-US" sz="1400"/>
              <a:t>业务模式：重新定义</a:t>
            </a:r>
            <a:r>
              <a:rPr lang="en-US" altLang="zh-CN" sz="1400"/>
              <a:t>HR</a:t>
            </a:r>
          </a:p>
        </p:txBody>
      </p:sp>
    </p:spTree>
    <p:extLst>
      <p:ext uri="{BB962C8B-B14F-4D97-AF65-F5344CB8AC3E}">
        <p14:creationId xmlns:p14="http://schemas.microsoft.com/office/powerpoint/2010/main" val="120383582"/>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30"/>
          <p:cNvSpPr>
            <a:spLocks noChangeArrowheads="1"/>
          </p:cNvSpPr>
          <p:nvPr/>
        </p:nvSpPr>
        <p:spPr bwMode="auto">
          <a:xfrm flipV="1">
            <a:off x="3373428" y="1803526"/>
            <a:ext cx="131295" cy="121782"/>
          </a:xfrm>
          <a:prstGeom prst="rtTriangle">
            <a:avLst/>
          </a:prstGeom>
          <a:solidFill>
            <a:srgbClr val="51515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3200">
              <a:solidFill>
                <a:srgbClr val="FFFFFF"/>
              </a:solidFill>
              <a:latin typeface="微软雅黑" panose="020B0503020204020204" pitchFamily="34" charset="-122"/>
              <a:ea typeface="微软雅黑" panose="020B0503020204020204" pitchFamily="34" charset="-122"/>
            </a:endParaRPr>
          </a:p>
        </p:txBody>
      </p:sp>
      <p:sp>
        <p:nvSpPr>
          <p:cNvPr id="3" name="直角三角形 31"/>
          <p:cNvSpPr>
            <a:spLocks noChangeArrowheads="1"/>
          </p:cNvSpPr>
          <p:nvPr/>
        </p:nvSpPr>
        <p:spPr bwMode="auto">
          <a:xfrm>
            <a:off x="3373428" y="1139434"/>
            <a:ext cx="131295" cy="121782"/>
          </a:xfrm>
          <a:prstGeom prst="rtTriangle">
            <a:avLst/>
          </a:prstGeom>
          <a:solidFill>
            <a:srgbClr val="51515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3200">
              <a:solidFill>
                <a:srgbClr val="FFFFFF"/>
              </a:solidFill>
              <a:latin typeface="微软雅黑" panose="020B0503020204020204" pitchFamily="34" charset="-122"/>
              <a:ea typeface="微软雅黑" panose="020B0503020204020204" pitchFamily="34" charset="-122"/>
            </a:endParaRPr>
          </a:p>
        </p:txBody>
      </p:sp>
      <p:sp>
        <p:nvSpPr>
          <p:cNvPr id="4" name="右箭头 15"/>
          <p:cNvSpPr>
            <a:spLocks noChangeArrowheads="1"/>
          </p:cNvSpPr>
          <p:nvPr/>
        </p:nvSpPr>
        <p:spPr bwMode="auto">
          <a:xfrm>
            <a:off x="1681800" y="1139434"/>
            <a:ext cx="2526974" cy="785874"/>
          </a:xfrm>
          <a:prstGeom prst="rightArrow">
            <a:avLst>
              <a:gd name="adj1" fmla="val 72583"/>
              <a:gd name="adj2" fmla="val 46774"/>
            </a:avLst>
          </a:prstGeom>
          <a:solidFill>
            <a:srgbClr val="F2F2F2"/>
          </a:solidFill>
          <a:ln w="6350">
            <a:solidFill>
              <a:srgbClr val="BCBCBC"/>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3200">
              <a:solidFill>
                <a:srgbClr val="FFFFFF"/>
              </a:solidFill>
              <a:latin typeface="微软雅黑" panose="020B0503020204020204" pitchFamily="34" charset="-122"/>
              <a:ea typeface="微软雅黑" panose="020B0503020204020204" pitchFamily="34" charset="-122"/>
            </a:endParaRPr>
          </a:p>
        </p:txBody>
      </p:sp>
      <p:sp>
        <p:nvSpPr>
          <p:cNvPr id="5" name="矩形 16"/>
          <p:cNvSpPr>
            <a:spLocks noChangeArrowheads="1"/>
          </p:cNvSpPr>
          <p:nvPr/>
        </p:nvSpPr>
        <p:spPr bwMode="auto">
          <a:xfrm>
            <a:off x="1120462" y="1139434"/>
            <a:ext cx="2252965" cy="785874"/>
          </a:xfrm>
          <a:prstGeom prst="rect">
            <a:avLst/>
          </a:prstGeom>
          <a:solidFill>
            <a:srgbClr val="F26D64"/>
          </a:solidFill>
          <a:ln>
            <a:noFill/>
          </a:ln>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b="1">
                <a:solidFill>
                  <a:srgbClr val="FFFFFF"/>
                </a:solidFill>
                <a:latin typeface="微软雅黑" panose="020B0503020204020204" pitchFamily="34" charset="-122"/>
                <a:ea typeface="微软雅黑" panose="020B0503020204020204" pitchFamily="34" charset="-122"/>
              </a:rPr>
              <a:t>数字化</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sp>
        <p:nvSpPr>
          <p:cNvPr id="6" name="矩形 6"/>
          <p:cNvSpPr>
            <a:spLocks noChangeArrowheads="1"/>
          </p:cNvSpPr>
          <p:nvPr/>
        </p:nvSpPr>
        <p:spPr bwMode="auto">
          <a:xfrm>
            <a:off x="1146210" y="2327807"/>
            <a:ext cx="10009470" cy="383181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a:t>第三，数字化可以让</a:t>
            </a:r>
            <a:r>
              <a:rPr lang="en-US" altLang="zh-CN"/>
              <a:t>HR</a:t>
            </a:r>
            <a:r>
              <a:rPr lang="zh-CN" altLang="en-US"/>
              <a:t>变得更有智商。腾讯对员工行为动态掌握得非常细致，当然只有非保密的信息是可以被共享使用的。员工的个性化导致不可控的因素太多，使得很多管理方法在落实的时候发生变数，但是如果掌握人的行为并对其进行潜在分析，往往对评估</a:t>
            </a:r>
            <a:r>
              <a:rPr lang="en-US" altLang="zh-CN"/>
              <a:t>HR</a:t>
            </a:r>
            <a:r>
              <a:rPr lang="zh-CN" altLang="en-US"/>
              <a:t>政策、服务是否到位，员工对</a:t>
            </a:r>
            <a:r>
              <a:rPr lang="en-US" altLang="zh-CN"/>
              <a:t>HR</a:t>
            </a:r>
            <a:r>
              <a:rPr lang="zh-CN" altLang="en-US"/>
              <a:t>的认同度如何是有很大帮助的。这要求企业的整个</a:t>
            </a:r>
            <a:r>
              <a:rPr lang="en-US" altLang="zh-CN"/>
              <a:t>IT</a:t>
            </a:r>
            <a:r>
              <a:rPr lang="zh-CN" altLang="en-US"/>
              <a:t>系统必须非常全面完善，要能采集到足够多的行为数据。例如我们能分析内部优秀的产品经理的成长是个什么样的发展过程，提炼出优秀产品经理的标签是什么，他的技能模型是什么。可以把这种标杆人才推给所有产品经理去学习。当然，高绩效员工行为的分析要有一个数据的基础，而不是测评的数据。很多测评软件在没有员工行为数据的情况下不得已根据选择，但在有行为数据的情况下对人的判断还是要尽量用自己的数据会更真实。</a:t>
            </a:r>
            <a:endParaRPr lang="zh-CN" altLang="en-US" dirty="0"/>
          </a:p>
        </p:txBody>
      </p:sp>
      <p:sp>
        <p:nvSpPr>
          <p:cNvPr id="7" name="矩形 39"/>
          <p:cNvSpPr/>
          <p:nvPr/>
        </p:nvSpPr>
        <p:spPr>
          <a:xfrm>
            <a:off x="1120462" y="116560"/>
            <a:ext cx="2339102" cy="523220"/>
          </a:xfrm>
          <a:prstGeom prst="rect">
            <a:avLst/>
          </a:prstGeom>
          <a:noFill/>
        </p:spPr>
        <p:txBody>
          <a:bodyPr wrap="none" rtlCol="0">
            <a:spAutoFit/>
          </a:bodyPr>
          <a:lstStyle/>
          <a:p>
            <a:r>
              <a:rPr lang="zh-CN" altLang="en-US" sz="2800" b="1">
                <a:solidFill>
                  <a:srgbClr val="595959"/>
                </a:solidFill>
              </a:rPr>
              <a:t>腾讯案例分享</a:t>
            </a:r>
            <a:endParaRPr lang="zh-CN" altLang="zh-CN" sz="2800" b="1" dirty="0">
              <a:solidFill>
                <a:srgbClr val="595959"/>
              </a:solidFill>
            </a:endParaRPr>
          </a:p>
        </p:txBody>
      </p:sp>
      <p:sp>
        <p:nvSpPr>
          <p:cNvPr id="8" name="文本框 22"/>
          <p:cNvSpPr txBox="1"/>
          <p:nvPr/>
        </p:nvSpPr>
        <p:spPr>
          <a:xfrm>
            <a:off x="1146210" y="639780"/>
            <a:ext cx="3784365" cy="307777"/>
          </a:xfrm>
          <a:prstGeom prst="rect">
            <a:avLst/>
          </a:prstGeom>
          <a:noFill/>
        </p:spPr>
        <p:txBody>
          <a:bodyPr wrap="square" rtlCol="0">
            <a:spAutoFit/>
          </a:bodyPr>
          <a:lstStyle/>
          <a:p>
            <a:r>
              <a:rPr lang="en-US" altLang="zh-CN" sz="1400"/>
              <a:t>IT</a:t>
            </a:r>
            <a:r>
              <a:rPr lang="zh-CN" altLang="en-US" sz="1400"/>
              <a:t>技术变革</a:t>
            </a:r>
            <a:r>
              <a:rPr lang="en-US" altLang="zh-CN" sz="1400"/>
              <a:t>HR</a:t>
            </a:r>
            <a:r>
              <a:rPr lang="zh-CN" altLang="en-US" sz="1400"/>
              <a:t>业务模式：重新定义</a:t>
            </a:r>
            <a:r>
              <a:rPr lang="en-US" altLang="zh-CN" sz="1400"/>
              <a:t>HR</a:t>
            </a:r>
          </a:p>
        </p:txBody>
      </p:sp>
    </p:spTree>
    <p:extLst>
      <p:ext uri="{BB962C8B-B14F-4D97-AF65-F5344CB8AC3E}">
        <p14:creationId xmlns:p14="http://schemas.microsoft.com/office/powerpoint/2010/main" val="1830599199"/>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直角三角形 26"/>
          <p:cNvSpPr>
            <a:spLocks noChangeArrowheads="1"/>
          </p:cNvSpPr>
          <p:nvPr/>
        </p:nvSpPr>
        <p:spPr bwMode="auto">
          <a:xfrm flipV="1">
            <a:off x="3399176" y="1744859"/>
            <a:ext cx="131295" cy="121782"/>
          </a:xfrm>
          <a:prstGeom prst="rtTriangle">
            <a:avLst/>
          </a:prstGeom>
          <a:solidFill>
            <a:srgbClr val="51515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3200">
              <a:solidFill>
                <a:srgbClr val="FFFFFF"/>
              </a:solidFill>
              <a:latin typeface="微软雅黑" panose="020B0503020204020204" pitchFamily="34" charset="-122"/>
              <a:ea typeface="微软雅黑" panose="020B0503020204020204" pitchFamily="34" charset="-122"/>
            </a:endParaRPr>
          </a:p>
        </p:txBody>
      </p:sp>
      <p:sp>
        <p:nvSpPr>
          <p:cNvPr id="6" name="直角三角形 27"/>
          <p:cNvSpPr>
            <a:spLocks noChangeArrowheads="1"/>
          </p:cNvSpPr>
          <p:nvPr/>
        </p:nvSpPr>
        <p:spPr bwMode="auto">
          <a:xfrm>
            <a:off x="3399176" y="1080767"/>
            <a:ext cx="131295" cy="121782"/>
          </a:xfrm>
          <a:prstGeom prst="rtTriangle">
            <a:avLst/>
          </a:prstGeom>
          <a:solidFill>
            <a:srgbClr val="51515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3200">
              <a:solidFill>
                <a:srgbClr val="FFFFFF"/>
              </a:solidFill>
              <a:latin typeface="微软雅黑" panose="020B0503020204020204" pitchFamily="34" charset="-122"/>
              <a:ea typeface="微软雅黑" panose="020B0503020204020204" pitchFamily="34" charset="-122"/>
            </a:endParaRPr>
          </a:p>
        </p:txBody>
      </p:sp>
      <p:sp>
        <p:nvSpPr>
          <p:cNvPr id="7" name="右箭头 6"/>
          <p:cNvSpPr>
            <a:spLocks noChangeArrowheads="1"/>
          </p:cNvSpPr>
          <p:nvPr/>
        </p:nvSpPr>
        <p:spPr bwMode="auto">
          <a:xfrm>
            <a:off x="1707548" y="1080767"/>
            <a:ext cx="2526974" cy="785874"/>
          </a:xfrm>
          <a:prstGeom prst="rightArrow">
            <a:avLst>
              <a:gd name="adj1" fmla="val 72583"/>
              <a:gd name="adj2" fmla="val 46774"/>
            </a:avLst>
          </a:prstGeom>
          <a:solidFill>
            <a:srgbClr val="F2F2F2"/>
          </a:solidFill>
          <a:ln w="6350">
            <a:solidFill>
              <a:srgbClr val="BCBCBC"/>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3200">
              <a:solidFill>
                <a:srgbClr val="FFFFFF"/>
              </a:solidFill>
              <a:latin typeface="微软雅黑" panose="020B0503020204020204" pitchFamily="34" charset="-122"/>
              <a:ea typeface="微软雅黑" panose="020B0503020204020204" pitchFamily="34" charset="-122"/>
            </a:endParaRPr>
          </a:p>
        </p:txBody>
      </p:sp>
      <p:sp>
        <p:nvSpPr>
          <p:cNvPr id="8" name="矩形 7"/>
          <p:cNvSpPr>
            <a:spLocks noChangeArrowheads="1"/>
          </p:cNvSpPr>
          <p:nvPr/>
        </p:nvSpPr>
        <p:spPr bwMode="auto">
          <a:xfrm>
            <a:off x="1146210" y="1080767"/>
            <a:ext cx="2252965" cy="785874"/>
          </a:xfrm>
          <a:prstGeom prst="rect">
            <a:avLst/>
          </a:prstGeom>
          <a:solidFill>
            <a:srgbClr val="546E7A"/>
          </a:solidFill>
          <a:ln>
            <a:noFill/>
          </a:ln>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b="1">
                <a:solidFill>
                  <a:srgbClr val="FFFFFF"/>
                </a:solidFill>
                <a:latin typeface="微软雅黑" panose="020B0503020204020204" pitchFamily="34" charset="-122"/>
                <a:ea typeface="微软雅黑" panose="020B0503020204020204" pitchFamily="34" charset="-122"/>
              </a:rPr>
              <a:t>平台化</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sp>
        <p:nvSpPr>
          <p:cNvPr id="9" name="矩形 6"/>
          <p:cNvSpPr>
            <a:spLocks noChangeArrowheads="1"/>
          </p:cNvSpPr>
          <p:nvPr/>
        </p:nvSpPr>
        <p:spPr bwMode="auto">
          <a:xfrm>
            <a:off x="1146210" y="2016612"/>
            <a:ext cx="10143582" cy="3746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zh-CN" altLang="en-US" sz="1600">
                <a:solidFill>
                  <a:srgbClr val="595959"/>
                </a:solidFill>
              </a:rPr>
              <a:t>第四个是平台化的思路，大平台是生态链的平台，小平台可以是</a:t>
            </a:r>
            <a:r>
              <a:rPr lang="en-US" altLang="zh-CN" sz="1600">
                <a:solidFill>
                  <a:srgbClr val="595959"/>
                </a:solidFill>
              </a:rPr>
              <a:t>HR</a:t>
            </a:r>
            <a:r>
              <a:rPr lang="zh-CN" altLang="en-US" sz="1600">
                <a:solidFill>
                  <a:srgbClr val="595959"/>
                </a:solidFill>
              </a:rPr>
              <a:t>领域内或某个部门内的小平台。总之，只要这个平台里面的要素能够共生共建，能够做到自我新陈代谢，那么就可以成为一个小生态。好的平台都能让员工做到自助、自主、自立。自助就是如果员工想询问</a:t>
            </a:r>
            <a:r>
              <a:rPr lang="en-US" altLang="zh-CN" sz="1600">
                <a:solidFill>
                  <a:srgbClr val="595959"/>
                </a:solidFill>
              </a:rPr>
              <a:t>HR</a:t>
            </a:r>
            <a:r>
              <a:rPr lang="zh-CN" altLang="en-US" sz="1600">
                <a:solidFill>
                  <a:srgbClr val="595959"/>
                </a:solidFill>
              </a:rPr>
              <a:t>问题或寻求</a:t>
            </a:r>
            <a:r>
              <a:rPr lang="en-US" altLang="zh-CN" sz="1600">
                <a:solidFill>
                  <a:srgbClr val="595959"/>
                </a:solidFill>
              </a:rPr>
              <a:t>HR</a:t>
            </a:r>
            <a:r>
              <a:rPr lang="zh-CN" altLang="en-US" sz="1600">
                <a:solidFill>
                  <a:srgbClr val="595959"/>
                </a:solidFill>
              </a:rPr>
              <a:t>的服务，用自助的平台随时随地就可以完全做到；而自主就比如，腾讯的职业生涯规划体系由</a:t>
            </a:r>
            <a:r>
              <a:rPr lang="en-US" altLang="zh-CN" sz="1600">
                <a:solidFill>
                  <a:srgbClr val="595959"/>
                </a:solidFill>
              </a:rPr>
              <a:t>HR</a:t>
            </a:r>
            <a:r>
              <a:rPr lang="zh-CN" altLang="en-US" sz="1600">
                <a:solidFill>
                  <a:srgbClr val="595959"/>
                </a:solidFill>
              </a:rPr>
              <a:t>建立之后，它的运营完全由员工自己组织。职业发展体系分技术通道、产品通道、销售通道等多个通道，每个通道自己在部门内寻找合适的人成为通道委员会成员，每半年向通道委员会证明可以晋级，然后通道委员会去进行评估，把评估的结果线上化。</a:t>
            </a:r>
            <a:r>
              <a:rPr lang="en-US" altLang="zh-CN" sz="1600">
                <a:solidFill>
                  <a:srgbClr val="595959"/>
                </a:solidFill>
              </a:rPr>
              <a:t>HR</a:t>
            </a:r>
            <a:r>
              <a:rPr lang="zh-CN" altLang="en-US" sz="1600">
                <a:solidFill>
                  <a:srgbClr val="595959"/>
                </a:solidFill>
              </a:rPr>
              <a:t>基本不参与整个过程，全是由各个业务部门组建的通道去完成，已经做到了完全让员工自主去玩的境界，让平台有自己的生命力。而自立，比如我们从去年开始成立的</a:t>
            </a:r>
            <a:r>
              <a:rPr lang="en-US" altLang="zh-CN" sz="1600">
                <a:solidFill>
                  <a:srgbClr val="595959"/>
                </a:solidFill>
              </a:rPr>
              <a:t>FT</a:t>
            </a:r>
            <a:r>
              <a:rPr lang="zh-CN" altLang="en-US" sz="1600">
                <a:solidFill>
                  <a:srgbClr val="595959"/>
                </a:solidFill>
              </a:rPr>
              <a:t>项目，可以允许内部想创业的人申请成立</a:t>
            </a:r>
            <a:r>
              <a:rPr lang="en-US" altLang="zh-CN" sz="1600">
                <a:solidFill>
                  <a:srgbClr val="595959"/>
                </a:solidFill>
              </a:rPr>
              <a:t>FT</a:t>
            </a:r>
            <a:r>
              <a:rPr lang="zh-CN" altLang="en-US" sz="1600">
                <a:solidFill>
                  <a:srgbClr val="595959"/>
                </a:solidFill>
              </a:rPr>
              <a:t>团队，他们可以有自己独立的管理体系，有独立的运作机制，像创业团队一样去运作。公司内部鼓励这样做，因为规模比较大了，一定会有各种团队存在，就应该允许各种各样的团队都能找到自己的生存空间，这就是平台化探索的思路。</a:t>
            </a:r>
            <a:endParaRPr lang="zh-CN" altLang="en-US" sz="1600" dirty="0">
              <a:solidFill>
                <a:srgbClr val="595959"/>
              </a:solidFill>
            </a:endParaRPr>
          </a:p>
        </p:txBody>
      </p:sp>
      <p:sp>
        <p:nvSpPr>
          <p:cNvPr id="10" name="矩形 39"/>
          <p:cNvSpPr/>
          <p:nvPr/>
        </p:nvSpPr>
        <p:spPr>
          <a:xfrm>
            <a:off x="1120462" y="116560"/>
            <a:ext cx="2339102" cy="523220"/>
          </a:xfrm>
          <a:prstGeom prst="rect">
            <a:avLst/>
          </a:prstGeom>
          <a:noFill/>
        </p:spPr>
        <p:txBody>
          <a:bodyPr wrap="none" rtlCol="0">
            <a:spAutoFit/>
          </a:bodyPr>
          <a:lstStyle/>
          <a:p>
            <a:r>
              <a:rPr lang="zh-CN" altLang="en-US" sz="2800" b="1">
                <a:solidFill>
                  <a:srgbClr val="595959"/>
                </a:solidFill>
              </a:rPr>
              <a:t>腾讯案例分享</a:t>
            </a:r>
            <a:endParaRPr lang="zh-CN" altLang="zh-CN" sz="2800" b="1" dirty="0">
              <a:solidFill>
                <a:srgbClr val="595959"/>
              </a:solidFill>
            </a:endParaRPr>
          </a:p>
        </p:txBody>
      </p:sp>
      <p:sp>
        <p:nvSpPr>
          <p:cNvPr id="11" name="文本框 22"/>
          <p:cNvSpPr txBox="1"/>
          <p:nvPr/>
        </p:nvSpPr>
        <p:spPr>
          <a:xfrm>
            <a:off x="1146210" y="639780"/>
            <a:ext cx="3784365" cy="307777"/>
          </a:xfrm>
          <a:prstGeom prst="rect">
            <a:avLst/>
          </a:prstGeom>
          <a:noFill/>
        </p:spPr>
        <p:txBody>
          <a:bodyPr wrap="square" rtlCol="0">
            <a:spAutoFit/>
          </a:bodyPr>
          <a:lstStyle/>
          <a:p>
            <a:r>
              <a:rPr lang="en-US" altLang="zh-CN" sz="1400"/>
              <a:t>IT</a:t>
            </a:r>
            <a:r>
              <a:rPr lang="zh-CN" altLang="en-US" sz="1400"/>
              <a:t>技术变革</a:t>
            </a:r>
            <a:r>
              <a:rPr lang="en-US" altLang="zh-CN" sz="1400"/>
              <a:t>HR</a:t>
            </a:r>
            <a:r>
              <a:rPr lang="zh-CN" altLang="en-US" sz="1400"/>
              <a:t>业务模式：重新定义</a:t>
            </a:r>
            <a:r>
              <a:rPr lang="en-US" altLang="zh-CN" sz="1400"/>
              <a:t>HR</a:t>
            </a:r>
          </a:p>
        </p:txBody>
      </p:sp>
    </p:spTree>
    <p:extLst>
      <p:ext uri="{BB962C8B-B14F-4D97-AF65-F5344CB8AC3E}">
        <p14:creationId xmlns:p14="http://schemas.microsoft.com/office/powerpoint/2010/main" val="1705322435"/>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28"/>
          <p:cNvSpPr>
            <a:spLocks noChangeArrowheads="1"/>
          </p:cNvSpPr>
          <p:nvPr/>
        </p:nvSpPr>
        <p:spPr bwMode="auto">
          <a:xfrm flipV="1">
            <a:off x="3373428" y="1835981"/>
            <a:ext cx="131295" cy="121782"/>
          </a:xfrm>
          <a:prstGeom prst="rtTriangle">
            <a:avLst/>
          </a:prstGeom>
          <a:solidFill>
            <a:srgbClr val="51515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3200">
              <a:solidFill>
                <a:srgbClr val="FFFFFF"/>
              </a:solidFill>
              <a:latin typeface="微软雅黑" panose="020B0503020204020204" pitchFamily="34" charset="-122"/>
              <a:ea typeface="微软雅黑" panose="020B0503020204020204" pitchFamily="34" charset="-122"/>
            </a:endParaRPr>
          </a:p>
        </p:txBody>
      </p:sp>
      <p:sp>
        <p:nvSpPr>
          <p:cNvPr id="5" name="直角三角形 29"/>
          <p:cNvSpPr>
            <a:spLocks noChangeArrowheads="1"/>
          </p:cNvSpPr>
          <p:nvPr/>
        </p:nvSpPr>
        <p:spPr bwMode="auto">
          <a:xfrm>
            <a:off x="3373428" y="1171890"/>
            <a:ext cx="131295" cy="121782"/>
          </a:xfrm>
          <a:prstGeom prst="rtTriangle">
            <a:avLst/>
          </a:prstGeom>
          <a:solidFill>
            <a:srgbClr val="51515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3200">
              <a:solidFill>
                <a:srgbClr val="FFFFFF"/>
              </a:solidFill>
              <a:latin typeface="微软雅黑" panose="020B0503020204020204" pitchFamily="34" charset="-122"/>
              <a:ea typeface="微软雅黑" panose="020B0503020204020204" pitchFamily="34" charset="-122"/>
            </a:endParaRPr>
          </a:p>
        </p:txBody>
      </p:sp>
      <p:sp>
        <p:nvSpPr>
          <p:cNvPr id="6" name="右箭头 13"/>
          <p:cNvSpPr>
            <a:spLocks noChangeArrowheads="1"/>
          </p:cNvSpPr>
          <p:nvPr/>
        </p:nvSpPr>
        <p:spPr bwMode="auto">
          <a:xfrm>
            <a:off x="1681800" y="1171891"/>
            <a:ext cx="2526974" cy="785874"/>
          </a:xfrm>
          <a:prstGeom prst="rightArrow">
            <a:avLst>
              <a:gd name="adj1" fmla="val 72583"/>
              <a:gd name="adj2" fmla="val 46774"/>
            </a:avLst>
          </a:prstGeom>
          <a:solidFill>
            <a:srgbClr val="F2F2F2"/>
          </a:solidFill>
          <a:ln w="6350">
            <a:solidFill>
              <a:srgbClr val="BCBCBC"/>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3200">
              <a:solidFill>
                <a:srgbClr val="FFFFFF"/>
              </a:solidFill>
              <a:latin typeface="微软雅黑" panose="020B0503020204020204" pitchFamily="34" charset="-122"/>
              <a:ea typeface="微软雅黑" panose="020B0503020204020204" pitchFamily="34" charset="-122"/>
            </a:endParaRPr>
          </a:p>
        </p:txBody>
      </p:sp>
      <p:sp>
        <p:nvSpPr>
          <p:cNvPr id="7" name="矩形 14"/>
          <p:cNvSpPr>
            <a:spLocks noChangeArrowheads="1"/>
          </p:cNvSpPr>
          <p:nvPr/>
        </p:nvSpPr>
        <p:spPr bwMode="auto">
          <a:xfrm>
            <a:off x="1120462" y="1171891"/>
            <a:ext cx="2252965" cy="785874"/>
          </a:xfrm>
          <a:prstGeom prst="rect">
            <a:avLst/>
          </a:prstGeom>
          <a:solidFill>
            <a:srgbClr val="5EC6D3"/>
          </a:solidFill>
          <a:ln>
            <a:noFill/>
          </a:ln>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b="1">
                <a:solidFill>
                  <a:srgbClr val="FFFFFF"/>
                </a:solidFill>
                <a:latin typeface="微软雅黑" panose="020B0503020204020204" pitchFamily="34" charset="-122"/>
                <a:ea typeface="微软雅黑" panose="020B0503020204020204" pitchFamily="34" charset="-122"/>
              </a:rPr>
              <a:t>分享化</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sp>
        <p:nvSpPr>
          <p:cNvPr id="8" name="矩形 6"/>
          <p:cNvSpPr>
            <a:spLocks noChangeArrowheads="1"/>
          </p:cNvSpPr>
          <p:nvPr/>
        </p:nvSpPr>
        <p:spPr bwMode="auto">
          <a:xfrm>
            <a:off x="1120462" y="2294129"/>
            <a:ext cx="9169080" cy="175432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a:t>现在大家对分享很热门，</a:t>
            </a:r>
            <a:r>
              <a:rPr lang="en-US" altLang="zh-CN"/>
              <a:t>HR</a:t>
            </a:r>
            <a:r>
              <a:rPr lang="zh-CN" altLang="en-US"/>
              <a:t>也可以分享，比如内部的人才流动。内部人才是最了解自己企业的人，用好内部人才往往比在外招聘人才收益更大。所以在公司内部，人才活水项目做得非常好，可以在内部做好充分的人才分享。当然在过程中也遇到了很多顾虑，担心会相互挖角，担心都往好的部门流动，做一些配套的机制，这样的做法会越来越成熟。</a:t>
            </a:r>
            <a:endParaRPr lang="zh-CN" altLang="en-US" dirty="0"/>
          </a:p>
        </p:txBody>
      </p:sp>
      <p:sp>
        <p:nvSpPr>
          <p:cNvPr id="9" name="矩形 39"/>
          <p:cNvSpPr/>
          <p:nvPr/>
        </p:nvSpPr>
        <p:spPr>
          <a:xfrm>
            <a:off x="1120462" y="116560"/>
            <a:ext cx="2339102" cy="523220"/>
          </a:xfrm>
          <a:prstGeom prst="rect">
            <a:avLst/>
          </a:prstGeom>
          <a:noFill/>
        </p:spPr>
        <p:txBody>
          <a:bodyPr wrap="none" rtlCol="0">
            <a:spAutoFit/>
          </a:bodyPr>
          <a:lstStyle/>
          <a:p>
            <a:r>
              <a:rPr lang="zh-CN" altLang="en-US" sz="2800" b="1">
                <a:solidFill>
                  <a:srgbClr val="595959"/>
                </a:solidFill>
              </a:rPr>
              <a:t>腾讯案例分享</a:t>
            </a:r>
            <a:endParaRPr lang="zh-CN" altLang="zh-CN" sz="2800" b="1" dirty="0">
              <a:solidFill>
                <a:srgbClr val="595959"/>
              </a:solidFill>
            </a:endParaRPr>
          </a:p>
        </p:txBody>
      </p:sp>
      <p:sp>
        <p:nvSpPr>
          <p:cNvPr id="10" name="文本框 22"/>
          <p:cNvSpPr txBox="1"/>
          <p:nvPr/>
        </p:nvSpPr>
        <p:spPr>
          <a:xfrm>
            <a:off x="1146210" y="639780"/>
            <a:ext cx="3784365" cy="307777"/>
          </a:xfrm>
          <a:prstGeom prst="rect">
            <a:avLst/>
          </a:prstGeom>
          <a:noFill/>
        </p:spPr>
        <p:txBody>
          <a:bodyPr wrap="square" rtlCol="0">
            <a:spAutoFit/>
          </a:bodyPr>
          <a:lstStyle/>
          <a:p>
            <a:r>
              <a:rPr lang="en-US" altLang="zh-CN" sz="1400"/>
              <a:t>IT</a:t>
            </a:r>
            <a:r>
              <a:rPr lang="zh-CN" altLang="en-US" sz="1400"/>
              <a:t>技术变革</a:t>
            </a:r>
            <a:r>
              <a:rPr lang="en-US" altLang="zh-CN" sz="1400"/>
              <a:t>HR</a:t>
            </a:r>
            <a:r>
              <a:rPr lang="zh-CN" altLang="en-US" sz="1400"/>
              <a:t>业务模式：重新定义</a:t>
            </a:r>
            <a:r>
              <a:rPr lang="en-US" altLang="zh-CN" sz="1400"/>
              <a:t>HR</a:t>
            </a:r>
          </a:p>
        </p:txBody>
      </p:sp>
    </p:spTree>
    <p:extLst>
      <p:ext uri="{BB962C8B-B14F-4D97-AF65-F5344CB8AC3E}">
        <p14:creationId xmlns:p14="http://schemas.microsoft.com/office/powerpoint/2010/main" val="181083846"/>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0"/>
          <p:cNvSpPr>
            <a:spLocks noChangeArrowheads="1"/>
          </p:cNvSpPr>
          <p:nvPr/>
        </p:nvSpPr>
        <p:spPr bwMode="auto">
          <a:xfrm flipV="1">
            <a:off x="3373428" y="1803526"/>
            <a:ext cx="131295" cy="121782"/>
          </a:xfrm>
          <a:prstGeom prst="rtTriangle">
            <a:avLst/>
          </a:prstGeom>
          <a:solidFill>
            <a:srgbClr val="51515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3200">
              <a:solidFill>
                <a:srgbClr val="FFFFFF"/>
              </a:solidFill>
              <a:latin typeface="微软雅黑" panose="020B0503020204020204" pitchFamily="34" charset="-122"/>
              <a:ea typeface="微软雅黑" panose="020B0503020204020204" pitchFamily="34" charset="-122"/>
            </a:endParaRPr>
          </a:p>
        </p:txBody>
      </p:sp>
      <p:sp>
        <p:nvSpPr>
          <p:cNvPr id="5" name="直角三角形 31"/>
          <p:cNvSpPr>
            <a:spLocks noChangeArrowheads="1"/>
          </p:cNvSpPr>
          <p:nvPr/>
        </p:nvSpPr>
        <p:spPr bwMode="auto">
          <a:xfrm>
            <a:off x="3373428" y="1139434"/>
            <a:ext cx="131295" cy="121782"/>
          </a:xfrm>
          <a:prstGeom prst="rtTriangle">
            <a:avLst/>
          </a:prstGeom>
          <a:solidFill>
            <a:srgbClr val="51515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3200">
              <a:solidFill>
                <a:srgbClr val="FFFFFF"/>
              </a:solidFill>
              <a:latin typeface="微软雅黑" panose="020B0503020204020204" pitchFamily="34" charset="-122"/>
              <a:ea typeface="微软雅黑" panose="020B0503020204020204" pitchFamily="34" charset="-122"/>
            </a:endParaRPr>
          </a:p>
        </p:txBody>
      </p:sp>
      <p:sp>
        <p:nvSpPr>
          <p:cNvPr id="6" name="右箭头 15"/>
          <p:cNvSpPr>
            <a:spLocks noChangeArrowheads="1"/>
          </p:cNvSpPr>
          <p:nvPr/>
        </p:nvSpPr>
        <p:spPr bwMode="auto">
          <a:xfrm>
            <a:off x="1681800" y="1139434"/>
            <a:ext cx="2526974" cy="785874"/>
          </a:xfrm>
          <a:prstGeom prst="rightArrow">
            <a:avLst>
              <a:gd name="adj1" fmla="val 72583"/>
              <a:gd name="adj2" fmla="val 46774"/>
            </a:avLst>
          </a:prstGeom>
          <a:solidFill>
            <a:srgbClr val="F2F2F2"/>
          </a:solidFill>
          <a:ln w="6350">
            <a:solidFill>
              <a:srgbClr val="BCBCBC"/>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3200">
              <a:solidFill>
                <a:srgbClr val="FFFFFF"/>
              </a:solidFill>
              <a:latin typeface="微软雅黑" panose="020B0503020204020204" pitchFamily="34" charset="-122"/>
              <a:ea typeface="微软雅黑" panose="020B0503020204020204" pitchFamily="34" charset="-122"/>
            </a:endParaRPr>
          </a:p>
        </p:txBody>
      </p:sp>
      <p:sp>
        <p:nvSpPr>
          <p:cNvPr id="7" name="矩形 16"/>
          <p:cNvSpPr>
            <a:spLocks noChangeArrowheads="1"/>
          </p:cNvSpPr>
          <p:nvPr/>
        </p:nvSpPr>
        <p:spPr bwMode="auto">
          <a:xfrm>
            <a:off x="1120462" y="1139434"/>
            <a:ext cx="2252965" cy="785874"/>
          </a:xfrm>
          <a:prstGeom prst="rect">
            <a:avLst/>
          </a:prstGeom>
          <a:solidFill>
            <a:srgbClr val="F26D64"/>
          </a:solidFill>
          <a:ln>
            <a:noFill/>
          </a:ln>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b="1">
                <a:solidFill>
                  <a:srgbClr val="FFFFFF"/>
                </a:solidFill>
                <a:latin typeface="微软雅黑" panose="020B0503020204020204" pitchFamily="34" charset="-122"/>
                <a:ea typeface="微软雅黑" panose="020B0503020204020204" pitchFamily="34" charset="-122"/>
              </a:rPr>
              <a:t>个性化</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sp>
        <p:nvSpPr>
          <p:cNvPr id="8" name="矩形 6"/>
          <p:cNvSpPr>
            <a:spLocks noChangeArrowheads="1"/>
          </p:cNvSpPr>
          <p:nvPr/>
        </p:nvSpPr>
        <p:spPr bwMode="auto">
          <a:xfrm>
            <a:off x="1146210" y="2327807"/>
            <a:ext cx="10009470" cy="258532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a:t>还有一个假设，就是以后为每个人建立一套独特的系统，让每个人的</a:t>
            </a:r>
            <a:r>
              <a:rPr lang="en-US" altLang="zh-CN"/>
              <a:t>eHR</a:t>
            </a:r>
            <a:r>
              <a:rPr lang="zh-CN" altLang="en-US"/>
              <a:t>系统都有独特的模式，就像我们每个人手机里的</a:t>
            </a:r>
            <a:r>
              <a:rPr lang="en-US" altLang="zh-CN"/>
              <a:t>APP</a:t>
            </a:r>
            <a:r>
              <a:rPr lang="zh-CN" altLang="en-US"/>
              <a:t>、界面、电脑文档管理等都和别人不一样。每个个体的成长阶段，意志背景都是独一无二的，有没有可能根据个体需求定制相关的信息化系统呢？我们觉得是可能的，这里面有很多策略和技巧，有可能在底层不一定真正是多个系统，但是让员工使用起来觉得这个系统就是独属于他的，是伴随他在企业中一步步成长起来的，和别人都不一样。如果可以做到这点，个体的价值和潜能的发挥就可以做到最大化。个性化思路是个方向。</a:t>
            </a:r>
            <a:endParaRPr lang="zh-CN" altLang="en-US" dirty="0"/>
          </a:p>
        </p:txBody>
      </p:sp>
      <p:sp>
        <p:nvSpPr>
          <p:cNvPr id="9" name="矩形 39"/>
          <p:cNvSpPr/>
          <p:nvPr/>
        </p:nvSpPr>
        <p:spPr>
          <a:xfrm>
            <a:off x="1120462" y="116560"/>
            <a:ext cx="2339102" cy="523220"/>
          </a:xfrm>
          <a:prstGeom prst="rect">
            <a:avLst/>
          </a:prstGeom>
          <a:noFill/>
        </p:spPr>
        <p:txBody>
          <a:bodyPr wrap="none" rtlCol="0">
            <a:spAutoFit/>
          </a:bodyPr>
          <a:lstStyle/>
          <a:p>
            <a:r>
              <a:rPr lang="zh-CN" altLang="en-US" sz="2800" b="1">
                <a:solidFill>
                  <a:srgbClr val="595959"/>
                </a:solidFill>
              </a:rPr>
              <a:t>腾讯案例分享</a:t>
            </a:r>
            <a:endParaRPr lang="zh-CN" altLang="zh-CN" sz="2800" b="1" dirty="0">
              <a:solidFill>
                <a:srgbClr val="595959"/>
              </a:solidFill>
            </a:endParaRPr>
          </a:p>
        </p:txBody>
      </p:sp>
      <p:sp>
        <p:nvSpPr>
          <p:cNvPr id="10" name="文本框 22"/>
          <p:cNvSpPr txBox="1"/>
          <p:nvPr/>
        </p:nvSpPr>
        <p:spPr>
          <a:xfrm>
            <a:off x="1146210" y="639780"/>
            <a:ext cx="3784365" cy="307777"/>
          </a:xfrm>
          <a:prstGeom prst="rect">
            <a:avLst/>
          </a:prstGeom>
          <a:noFill/>
        </p:spPr>
        <p:txBody>
          <a:bodyPr wrap="square" rtlCol="0">
            <a:spAutoFit/>
          </a:bodyPr>
          <a:lstStyle/>
          <a:p>
            <a:r>
              <a:rPr lang="en-US" altLang="zh-CN" sz="1400"/>
              <a:t>IT</a:t>
            </a:r>
            <a:r>
              <a:rPr lang="zh-CN" altLang="en-US" sz="1400"/>
              <a:t>技术变革</a:t>
            </a:r>
            <a:r>
              <a:rPr lang="en-US" altLang="zh-CN" sz="1400"/>
              <a:t>HR</a:t>
            </a:r>
            <a:r>
              <a:rPr lang="zh-CN" altLang="en-US" sz="1400"/>
              <a:t>业务模式：重新定义</a:t>
            </a:r>
            <a:r>
              <a:rPr lang="en-US" altLang="zh-CN" sz="1400"/>
              <a:t>HR</a:t>
            </a:r>
          </a:p>
        </p:txBody>
      </p:sp>
    </p:spTree>
    <p:extLst>
      <p:ext uri="{BB962C8B-B14F-4D97-AF65-F5344CB8AC3E}">
        <p14:creationId xmlns:p14="http://schemas.microsoft.com/office/powerpoint/2010/main" val="47816836"/>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9"/>
          <p:cNvSpPr/>
          <p:nvPr/>
        </p:nvSpPr>
        <p:spPr>
          <a:xfrm>
            <a:off x="1120462" y="116560"/>
            <a:ext cx="2339102" cy="523220"/>
          </a:xfrm>
          <a:prstGeom prst="rect">
            <a:avLst/>
          </a:prstGeom>
          <a:noFill/>
        </p:spPr>
        <p:txBody>
          <a:bodyPr wrap="none" rtlCol="0">
            <a:spAutoFit/>
          </a:bodyPr>
          <a:lstStyle/>
          <a:p>
            <a:r>
              <a:rPr lang="zh-CN" altLang="en-US" sz="2800" b="1">
                <a:solidFill>
                  <a:srgbClr val="595959"/>
                </a:solidFill>
              </a:rPr>
              <a:t>腾讯案例分享</a:t>
            </a:r>
            <a:endParaRPr lang="zh-CN" altLang="zh-CN" sz="2800" b="1" dirty="0">
              <a:solidFill>
                <a:srgbClr val="595959"/>
              </a:solidFill>
            </a:endParaRPr>
          </a:p>
        </p:txBody>
      </p:sp>
      <p:sp>
        <p:nvSpPr>
          <p:cNvPr id="3" name="文本框 22"/>
          <p:cNvSpPr txBox="1"/>
          <p:nvPr/>
        </p:nvSpPr>
        <p:spPr>
          <a:xfrm>
            <a:off x="1146210" y="639780"/>
            <a:ext cx="3784365" cy="307777"/>
          </a:xfrm>
          <a:prstGeom prst="rect">
            <a:avLst/>
          </a:prstGeom>
          <a:noFill/>
        </p:spPr>
        <p:txBody>
          <a:bodyPr wrap="square" rtlCol="0">
            <a:spAutoFit/>
          </a:bodyPr>
          <a:lstStyle/>
          <a:p>
            <a:r>
              <a:rPr lang="en-US" altLang="zh-CN" sz="1400"/>
              <a:t>IT</a:t>
            </a:r>
            <a:r>
              <a:rPr lang="zh-CN" altLang="en-US" sz="1400"/>
              <a:t>技术变革</a:t>
            </a:r>
            <a:r>
              <a:rPr lang="en-US" altLang="zh-CN" sz="1400"/>
              <a:t>HR</a:t>
            </a:r>
            <a:r>
              <a:rPr lang="zh-CN" altLang="en-US" sz="1400"/>
              <a:t>业务模式：重新定义</a:t>
            </a:r>
            <a:r>
              <a:rPr lang="en-US" altLang="zh-CN" sz="1400"/>
              <a:t>HR</a:t>
            </a:r>
          </a:p>
        </p:txBody>
      </p:sp>
      <p:sp>
        <p:nvSpPr>
          <p:cNvPr id="4" name="矩形 3"/>
          <p:cNvSpPr/>
          <p:nvPr/>
        </p:nvSpPr>
        <p:spPr>
          <a:xfrm>
            <a:off x="963330" y="1795142"/>
            <a:ext cx="6096000" cy="2956579"/>
          </a:xfrm>
          <a:prstGeom prst="rect">
            <a:avLst/>
          </a:prstGeom>
        </p:spPr>
        <p:txBody>
          <a:bodyPr>
            <a:spAutoFit/>
          </a:bodyPr>
          <a:lstStyle/>
          <a:p>
            <a:pPr>
              <a:lnSpc>
                <a:spcPct val="150000"/>
              </a:lnSpc>
            </a:pPr>
            <a:r>
              <a:rPr lang="zh-CN" altLang="en-US"/>
              <a:t>思路无穷无尽，总之，</a:t>
            </a:r>
            <a:r>
              <a:rPr lang="en-US" altLang="zh-CN"/>
              <a:t>HR</a:t>
            </a:r>
            <a:r>
              <a:rPr lang="zh-CN" altLang="en-US"/>
              <a:t>创新无处不在，这个时代希望大家能充分利用</a:t>
            </a:r>
            <a:r>
              <a:rPr lang="en-US" altLang="zh-CN"/>
              <a:t>IT</a:t>
            </a:r>
            <a:r>
              <a:rPr lang="zh-CN" altLang="en-US"/>
              <a:t>技术，甚至各种各样的智能终端，去创新我们</a:t>
            </a:r>
            <a:r>
              <a:rPr lang="en-US" altLang="zh-CN"/>
              <a:t>HR</a:t>
            </a:r>
            <a:r>
              <a:rPr lang="zh-CN" altLang="en-US"/>
              <a:t>的玩法。大家有可能会怀疑创新的价值到底有多大，但事实上，只要员工觉得好，愿意参与其中，</a:t>
            </a:r>
            <a:r>
              <a:rPr lang="en-US" altLang="zh-CN"/>
              <a:t>HR</a:t>
            </a:r>
            <a:r>
              <a:rPr lang="zh-CN" altLang="en-US"/>
              <a:t>就已经达到了应有的价值和目的。</a:t>
            </a:r>
            <a:r>
              <a:rPr lang="en-US" altLang="zh-CN"/>
              <a:t>HR</a:t>
            </a:r>
            <a:r>
              <a:rPr lang="zh-CN" altLang="en-US"/>
              <a:t>最终应该围绕着企业的文化去经营，而不在于花很多精力建流程建体系，让我们一起去玩转</a:t>
            </a:r>
            <a:r>
              <a:rPr lang="en-US" altLang="zh-CN"/>
              <a:t>HR</a:t>
            </a:r>
            <a:r>
              <a:rPr lang="zh-CN" altLang="en-US"/>
              <a:t>吧！</a:t>
            </a:r>
          </a:p>
        </p:txBody>
      </p:sp>
      <p:sp>
        <p:nvSpPr>
          <p:cNvPr id="8" name="Oval 84"/>
          <p:cNvSpPr>
            <a:spLocks noChangeAspect="1"/>
          </p:cNvSpPr>
          <p:nvPr/>
        </p:nvSpPr>
        <p:spPr>
          <a:xfrm>
            <a:off x="9586978" y="3713769"/>
            <a:ext cx="1323807" cy="1323807"/>
          </a:xfrm>
          <a:prstGeom prst="ellipse">
            <a:avLst/>
          </a:prstGeom>
          <a:solidFill>
            <a:srgbClr val="F26D64"/>
          </a:solidFill>
          <a:ln w="28575" cap="flat" cmpd="sng" algn="ctr">
            <a:solidFill>
              <a:srgbClr val="F4F4F4"/>
            </a:solidFill>
            <a:prstDash val="solid"/>
          </a:ln>
          <a:effectLst/>
        </p:spPr>
        <p:txBody>
          <a:bodyPr spcFirstLastPara="0" vert="horz" wrap="square" lIns="0" tIns="0" rIns="0" bIns="0" numCol="1" spcCol="1270" anchor="ctr" anchorCtr="0">
            <a:noAutofit/>
          </a:bodyPr>
          <a:lstStyle/>
          <a:p>
            <a:pPr algn="ctr" defTabSz="1185304">
              <a:lnSpc>
                <a:spcPct val="90000"/>
              </a:lnSpc>
              <a:spcBef>
                <a:spcPct val="0"/>
              </a:spcBef>
              <a:spcAft>
                <a:spcPct val="35000"/>
              </a:spcAft>
            </a:pPr>
            <a:endParaRPr lang="en-US" sz="2000" b="1" kern="0" dirty="0">
              <a:solidFill>
                <a:schemeClr val="bg1"/>
              </a:solidFill>
              <a:latin typeface="Calibri"/>
              <a:cs typeface="Arial" panose="020B0604020202020204" pitchFamily="34" charset="0"/>
            </a:endParaRPr>
          </a:p>
        </p:txBody>
      </p:sp>
      <p:sp>
        <p:nvSpPr>
          <p:cNvPr id="9" name="Oval 85"/>
          <p:cNvSpPr>
            <a:spLocks noChangeAspect="1"/>
          </p:cNvSpPr>
          <p:nvPr/>
        </p:nvSpPr>
        <p:spPr>
          <a:xfrm>
            <a:off x="8854642" y="1914144"/>
            <a:ext cx="2056143" cy="2056143"/>
          </a:xfrm>
          <a:prstGeom prst="ellipse">
            <a:avLst/>
          </a:prstGeom>
          <a:solidFill>
            <a:srgbClr val="5EC6D3"/>
          </a:solidFill>
          <a:ln w="28575" cap="flat" cmpd="sng" algn="ctr">
            <a:solidFill>
              <a:srgbClr val="F4F4F4"/>
            </a:solidFill>
            <a:prstDash val="solid"/>
          </a:ln>
          <a:effectLst/>
        </p:spPr>
        <p:txBody>
          <a:bodyPr spcFirstLastPara="0" vert="horz" wrap="square" lIns="0" tIns="0" rIns="0" bIns="0" numCol="1" spcCol="1270" anchor="ctr" anchorCtr="0">
            <a:noAutofit/>
          </a:bodyPr>
          <a:lstStyle/>
          <a:p>
            <a:pPr algn="ctr" defTabSz="1185304">
              <a:lnSpc>
                <a:spcPct val="90000"/>
              </a:lnSpc>
              <a:spcBef>
                <a:spcPct val="0"/>
              </a:spcBef>
              <a:spcAft>
                <a:spcPct val="35000"/>
              </a:spcAft>
            </a:pPr>
            <a:endParaRPr lang="en-US" sz="2000" b="1" kern="0" dirty="0">
              <a:solidFill>
                <a:schemeClr val="bg1"/>
              </a:solidFill>
              <a:latin typeface="Calibri"/>
              <a:cs typeface="Arial" panose="020B0604020202020204" pitchFamily="34" charset="0"/>
            </a:endParaRPr>
          </a:p>
        </p:txBody>
      </p:sp>
      <p:sp>
        <p:nvSpPr>
          <p:cNvPr id="10" name="Oval 82"/>
          <p:cNvSpPr>
            <a:spLocks noChangeAspect="1"/>
          </p:cNvSpPr>
          <p:nvPr/>
        </p:nvSpPr>
        <p:spPr>
          <a:xfrm>
            <a:off x="8217408" y="3396777"/>
            <a:ext cx="1369570" cy="1369570"/>
          </a:xfrm>
          <a:prstGeom prst="ellipse">
            <a:avLst/>
          </a:prstGeom>
          <a:solidFill>
            <a:srgbClr val="3C4E56"/>
          </a:solidFill>
          <a:ln w="28575" cap="flat" cmpd="sng" algn="ctr">
            <a:solidFill>
              <a:srgbClr val="F4F4F4"/>
            </a:solidFill>
            <a:prstDash val="solid"/>
          </a:ln>
          <a:effectLst/>
        </p:spPr>
        <p:txBody>
          <a:bodyPr spcFirstLastPara="0" vert="horz" wrap="square" lIns="0" tIns="0" rIns="0" bIns="0" numCol="1" spcCol="1270" anchor="ctr" anchorCtr="0">
            <a:noAutofit/>
          </a:bodyPr>
          <a:lstStyle/>
          <a:p>
            <a:pPr algn="ctr" defTabSz="1185304">
              <a:lnSpc>
                <a:spcPct val="90000"/>
              </a:lnSpc>
              <a:spcBef>
                <a:spcPct val="0"/>
              </a:spcBef>
              <a:spcAft>
                <a:spcPct val="35000"/>
              </a:spcAft>
            </a:pPr>
            <a:endParaRPr lang="en-US" sz="2000" b="1" kern="0" dirty="0">
              <a:solidFill>
                <a:schemeClr val="bg1"/>
              </a:solidFill>
              <a:latin typeface="Calibri"/>
              <a:cs typeface="Arial" panose="020B0604020202020204" pitchFamily="34" charset="0"/>
            </a:endParaRPr>
          </a:p>
        </p:txBody>
      </p:sp>
    </p:spTree>
    <p:extLst>
      <p:ext uri="{BB962C8B-B14F-4D97-AF65-F5344CB8AC3E}">
        <p14:creationId xmlns:p14="http://schemas.microsoft.com/office/powerpoint/2010/main" val="2594935186"/>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1236574" y="2318491"/>
            <a:ext cx="8651138" cy="1204997"/>
          </a:xfrm>
          <a:prstGeom prst="rect">
            <a:avLst/>
          </a:prstGeom>
          <a:solidFill>
            <a:srgbClr val="546E7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zh-CN" altLang="en-US"/>
              <a:t>大家都知道花名文化是阿里巴巴的文化特色之一，我们的创始人希望员工在企业里面，都能忘掉原本生活中的自己，以武侠精神重新塑造一段人生，一段经历。武侠精神在我们阿里巴巴很多地方都有体现，包括我们的价值观六脉神剑等。</a:t>
            </a:r>
            <a:endParaRPr lang="zh-CN" altLang="en-US" dirty="0" smtClean="0">
              <a:latin typeface="Impact" panose="020B0806030902050204" pitchFamily="34" charset="0"/>
            </a:endParaRPr>
          </a:p>
        </p:txBody>
      </p:sp>
      <p:sp>
        <p:nvSpPr>
          <p:cNvPr id="43" name="矩形 42"/>
          <p:cNvSpPr/>
          <p:nvPr/>
        </p:nvSpPr>
        <p:spPr>
          <a:xfrm>
            <a:off x="1236574" y="3792433"/>
            <a:ext cx="8651138" cy="1681775"/>
          </a:xfrm>
          <a:prstGeom prst="rect">
            <a:avLst/>
          </a:prstGeom>
          <a:solidFill>
            <a:srgbClr val="5EC6D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zh-CN" altLang="en-US"/>
              <a:t>今天我将给大家分享阿里巴巴人力资源信息化产品</a:t>
            </a:r>
            <a:r>
              <a:rPr lang="en-US" altLang="zh-CN"/>
              <a:t>eHR</a:t>
            </a:r>
            <a:r>
              <a:rPr lang="zh-CN" altLang="en-US"/>
              <a:t>的创变之道，分为四个主题</a:t>
            </a:r>
            <a:r>
              <a:rPr lang="zh-CN" altLang="en-US" smtClean="0"/>
              <a:t>，</a:t>
            </a:r>
            <a:endParaRPr lang="en-US" altLang="zh-CN" smtClean="0"/>
          </a:p>
          <a:p>
            <a:r>
              <a:rPr lang="zh-CN" altLang="en-US" smtClean="0"/>
              <a:t>第</a:t>
            </a:r>
            <a:r>
              <a:rPr lang="zh-CN" altLang="en-US"/>
              <a:t>一是阿里巴巴信息化的演变历程</a:t>
            </a:r>
            <a:r>
              <a:rPr lang="zh-CN" altLang="en-US" smtClean="0"/>
              <a:t>；</a:t>
            </a:r>
            <a:endParaRPr lang="en-US" altLang="zh-CN" smtClean="0"/>
          </a:p>
          <a:p>
            <a:r>
              <a:rPr lang="zh-CN" altLang="en-US" smtClean="0"/>
              <a:t>第</a:t>
            </a:r>
            <a:r>
              <a:rPr lang="zh-CN" altLang="en-US"/>
              <a:t>二是阿里人力资源管理的特色</a:t>
            </a:r>
            <a:r>
              <a:rPr lang="zh-CN" altLang="en-US" smtClean="0"/>
              <a:t>；</a:t>
            </a:r>
            <a:endParaRPr lang="en-US" altLang="zh-CN" smtClean="0"/>
          </a:p>
          <a:p>
            <a:r>
              <a:rPr lang="zh-CN" altLang="en-US" smtClean="0"/>
              <a:t>第</a:t>
            </a:r>
            <a:r>
              <a:rPr lang="zh-CN" altLang="en-US"/>
              <a:t>三重点来讲产品方面的画像</a:t>
            </a:r>
            <a:r>
              <a:rPr lang="zh-CN" altLang="en-US" smtClean="0"/>
              <a:t>；</a:t>
            </a:r>
            <a:endParaRPr lang="en-US" altLang="zh-CN" smtClean="0"/>
          </a:p>
          <a:p>
            <a:r>
              <a:rPr lang="zh-CN" altLang="en-US" smtClean="0"/>
              <a:t>最</a:t>
            </a:r>
            <a:r>
              <a:rPr lang="zh-CN" altLang="en-US"/>
              <a:t>后是对未来三到五年阿里</a:t>
            </a:r>
            <a:r>
              <a:rPr lang="en-US" altLang="zh-CN"/>
              <a:t>eHR</a:t>
            </a:r>
            <a:r>
              <a:rPr lang="zh-CN" altLang="en-US"/>
              <a:t>发展方向的思考。</a:t>
            </a:r>
            <a:endParaRPr lang="zh-CN" altLang="en-US" dirty="0" smtClean="0">
              <a:latin typeface="Impact" panose="020B0806030902050204" pitchFamily="34" charset="0"/>
            </a:endParaRPr>
          </a:p>
        </p:txBody>
      </p:sp>
      <p:sp>
        <p:nvSpPr>
          <p:cNvPr id="28" name="矩形 39"/>
          <p:cNvSpPr/>
          <p:nvPr/>
        </p:nvSpPr>
        <p:spPr>
          <a:xfrm>
            <a:off x="1120462" y="116560"/>
            <a:ext cx="3057247" cy="523220"/>
          </a:xfrm>
          <a:prstGeom prst="rect">
            <a:avLst/>
          </a:prstGeom>
          <a:noFill/>
        </p:spPr>
        <p:txBody>
          <a:bodyPr wrap="none" rtlCol="0">
            <a:spAutoFit/>
          </a:bodyPr>
          <a:lstStyle/>
          <a:p>
            <a:r>
              <a:rPr lang="zh-CN" altLang="en-US" sz="2800" b="1">
                <a:solidFill>
                  <a:srgbClr val="595959"/>
                </a:solidFill>
              </a:rPr>
              <a:t>阿里巴巴</a:t>
            </a:r>
            <a:r>
              <a:rPr lang="zh-CN" altLang="en-US" sz="2800" b="1" smtClean="0">
                <a:solidFill>
                  <a:srgbClr val="595959"/>
                </a:solidFill>
              </a:rPr>
              <a:t>案</a:t>
            </a:r>
            <a:r>
              <a:rPr lang="zh-CN" altLang="en-US" sz="2800" b="1">
                <a:solidFill>
                  <a:srgbClr val="595959"/>
                </a:solidFill>
              </a:rPr>
              <a:t>例分享</a:t>
            </a:r>
            <a:endParaRPr lang="zh-CN" altLang="zh-CN" sz="2800" b="1" dirty="0">
              <a:solidFill>
                <a:srgbClr val="595959"/>
              </a:solidFill>
            </a:endParaRPr>
          </a:p>
        </p:txBody>
      </p:sp>
      <p:sp>
        <p:nvSpPr>
          <p:cNvPr id="29" name="文本框 22"/>
          <p:cNvSpPr txBox="1"/>
          <p:nvPr/>
        </p:nvSpPr>
        <p:spPr>
          <a:xfrm>
            <a:off x="1146210" y="639780"/>
            <a:ext cx="3784365" cy="307777"/>
          </a:xfrm>
          <a:prstGeom prst="rect">
            <a:avLst/>
          </a:prstGeom>
          <a:noFill/>
        </p:spPr>
        <p:txBody>
          <a:bodyPr wrap="square" rtlCol="0">
            <a:spAutoFit/>
          </a:bodyPr>
          <a:lstStyle/>
          <a:p>
            <a:r>
              <a:rPr lang="zh-CN" altLang="en-US" sz="1400"/>
              <a:t>阿里巴巴</a:t>
            </a:r>
            <a:r>
              <a:rPr lang="en-US" altLang="zh-CN" sz="1400"/>
              <a:t>eHR</a:t>
            </a:r>
            <a:r>
              <a:rPr lang="zh-CN" altLang="en-US" sz="1400"/>
              <a:t>创变之路</a:t>
            </a:r>
          </a:p>
        </p:txBody>
      </p:sp>
      <p:sp>
        <p:nvSpPr>
          <p:cNvPr id="30" name="矩形 29"/>
          <p:cNvSpPr/>
          <p:nvPr/>
        </p:nvSpPr>
        <p:spPr>
          <a:xfrm>
            <a:off x="1236574" y="1536544"/>
            <a:ext cx="8443874" cy="332148"/>
          </a:xfrm>
          <a:prstGeom prst="rect">
            <a:avLst/>
          </a:prstGeom>
          <a:solidFill>
            <a:srgbClr val="9BBB4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zh-CN" altLang="en-US"/>
              <a:t>阿里巴巴</a:t>
            </a:r>
            <a:r>
              <a:rPr lang="en-US" altLang="zh-CN"/>
              <a:t>eHR&amp;</a:t>
            </a:r>
            <a:r>
              <a:rPr lang="zh-CN" altLang="en-US"/>
              <a:t>协同产品总监彭传军先</a:t>
            </a:r>
            <a:r>
              <a:rPr lang="zh-CN" altLang="en-US" smtClean="0"/>
              <a:t>生于</a:t>
            </a:r>
            <a:r>
              <a:rPr lang="en-US" altLang="zh-CN"/>
              <a:t>2016</a:t>
            </a:r>
            <a:r>
              <a:rPr lang="zh-CN" altLang="en-US"/>
              <a:t>人力资源技术与服务大会上的演讲</a:t>
            </a:r>
            <a:endParaRPr lang="zh-CN" altLang="en-US" dirty="0">
              <a:latin typeface="Impact" panose="020B0806030902050204" pitchFamily="34" charset="0"/>
            </a:endParaRPr>
          </a:p>
        </p:txBody>
      </p:sp>
    </p:spTree>
    <p:extLst>
      <p:ext uri="{BB962C8B-B14F-4D97-AF65-F5344CB8AC3E}">
        <p14:creationId xmlns:p14="http://schemas.microsoft.com/office/powerpoint/2010/main" val="543041437"/>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1" name="组合 160"/>
          <p:cNvGrpSpPr/>
          <p:nvPr/>
        </p:nvGrpSpPr>
        <p:grpSpPr>
          <a:xfrm>
            <a:off x="582706" y="1513441"/>
            <a:ext cx="3044825" cy="2613025"/>
            <a:chOff x="4899025" y="615950"/>
            <a:chExt cx="3044825" cy="2613025"/>
          </a:xfrm>
          <a:solidFill>
            <a:srgbClr val="546E7A"/>
          </a:solidFill>
        </p:grpSpPr>
        <p:sp>
          <p:nvSpPr>
            <p:cNvPr id="162" name="Oval 58"/>
            <p:cNvSpPr>
              <a:spLocks noChangeArrowheads="1"/>
            </p:cNvSpPr>
            <p:nvPr/>
          </p:nvSpPr>
          <p:spPr bwMode="auto">
            <a:xfrm>
              <a:off x="4899025" y="615950"/>
              <a:ext cx="3044825" cy="19621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59"/>
            <p:cNvSpPr>
              <a:spLocks/>
            </p:cNvSpPr>
            <p:nvPr/>
          </p:nvSpPr>
          <p:spPr bwMode="auto">
            <a:xfrm>
              <a:off x="5753100" y="2114550"/>
              <a:ext cx="555625" cy="1114425"/>
            </a:xfrm>
            <a:custGeom>
              <a:avLst/>
              <a:gdLst>
                <a:gd name="T0" fmla="*/ 175 w 175"/>
                <a:gd name="T1" fmla="*/ 351 h 351"/>
                <a:gd name="T2" fmla="*/ 136 w 175"/>
                <a:gd name="T3" fmla="*/ 3 h 351"/>
                <a:gd name="T4" fmla="*/ 2 w 175"/>
                <a:gd name="T5" fmla="*/ 14 h 351"/>
                <a:gd name="T6" fmla="*/ 175 w 175"/>
                <a:gd name="T7" fmla="*/ 351 h 351"/>
              </a:gdLst>
              <a:ahLst/>
              <a:cxnLst>
                <a:cxn ang="0">
                  <a:pos x="T0" y="T1"/>
                </a:cxn>
                <a:cxn ang="0">
                  <a:pos x="T2" y="T3"/>
                </a:cxn>
                <a:cxn ang="0">
                  <a:pos x="T4" y="T5"/>
                </a:cxn>
                <a:cxn ang="0">
                  <a:pos x="T6" y="T7"/>
                </a:cxn>
              </a:cxnLst>
              <a:rect l="0" t="0" r="r" b="b"/>
              <a:pathLst>
                <a:path w="175" h="351">
                  <a:moveTo>
                    <a:pt x="175" y="351"/>
                  </a:moveTo>
                  <a:cubicBezTo>
                    <a:pt x="123" y="240"/>
                    <a:pt x="113" y="100"/>
                    <a:pt x="136" y="3"/>
                  </a:cubicBezTo>
                  <a:cubicBezTo>
                    <a:pt x="137" y="18"/>
                    <a:pt x="0" y="0"/>
                    <a:pt x="2" y="14"/>
                  </a:cubicBezTo>
                  <a:cubicBezTo>
                    <a:pt x="23" y="145"/>
                    <a:pt x="76" y="238"/>
                    <a:pt x="175"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0" name="矩形 6"/>
          <p:cNvSpPr>
            <a:spLocks noChangeArrowheads="1"/>
          </p:cNvSpPr>
          <p:nvPr/>
        </p:nvSpPr>
        <p:spPr bwMode="auto">
          <a:xfrm>
            <a:off x="4930575" y="1513441"/>
            <a:ext cx="6175031"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zh-CN" altLang="en-US" sz="1600"/>
              <a:t>阿里巴巴人力信息化的历程如同治学三境界一样分三个阶段。</a:t>
            </a:r>
            <a:r>
              <a:rPr lang="en-US" altLang="zh-CN" sz="1600"/>
              <a:t>2005</a:t>
            </a:r>
            <a:r>
              <a:rPr lang="zh-CN" altLang="en-US" sz="1600"/>
              <a:t>年我们采购了国际知名某</a:t>
            </a:r>
            <a:r>
              <a:rPr lang="en-US" altLang="zh-CN" sz="1600"/>
              <a:t>eHR</a:t>
            </a:r>
            <a:r>
              <a:rPr lang="zh-CN" altLang="en-US" sz="1600"/>
              <a:t>专业产品，</a:t>
            </a:r>
            <a:r>
              <a:rPr lang="en-US" altLang="zh-CN" sz="1600"/>
              <a:t>2006</a:t>
            </a:r>
            <a:r>
              <a:rPr lang="zh-CN" altLang="en-US" sz="1600"/>
              <a:t>年完成上线进入</a:t>
            </a:r>
            <a:r>
              <a:rPr lang="en-US" altLang="zh-CN" sz="1600"/>
              <a:t>1.0</a:t>
            </a:r>
            <a:r>
              <a:rPr lang="zh-CN" altLang="en-US" sz="1600"/>
              <a:t>时代，但在使用过程中发现该产品在员工体验、共享服务模式支持、响应互联网行业快速变化等的很多方面与阿里的需求存在差距，所以我们在</a:t>
            </a:r>
            <a:r>
              <a:rPr lang="en-US" altLang="zh-CN" sz="1600"/>
              <a:t>2012</a:t>
            </a:r>
            <a:r>
              <a:rPr lang="zh-CN" altLang="en-US" sz="1600"/>
              <a:t>年开始自主地去做一些体现阿里巴巴文化特点模块的研发，把主数据、绩效、晋升管理等应用从该产品里独立出来，并实现互联互通，产品以用户体验为中心，快速响应组织与外部环境变化，坚持移动优先并融入</a:t>
            </a:r>
            <a:r>
              <a:rPr lang="en-US" altLang="zh-CN" sz="1600"/>
              <a:t>SNS</a:t>
            </a:r>
            <a:r>
              <a:rPr lang="zh-CN" altLang="en-US" sz="1600"/>
              <a:t>理念让全员随时随地参与人力资源管理，由此我们进入</a:t>
            </a:r>
            <a:r>
              <a:rPr lang="en-US" altLang="zh-CN" sz="1600"/>
              <a:t>2.0</a:t>
            </a:r>
            <a:r>
              <a:rPr lang="zh-CN" altLang="en-US" sz="1600"/>
              <a:t>互联网人力资源管理模式</a:t>
            </a:r>
            <a:r>
              <a:rPr lang="zh-CN" altLang="en-US" sz="1600" smtClean="0"/>
              <a:t>。</a:t>
            </a:r>
            <a:endParaRPr lang="zh-CN" altLang="en-US" sz="1600" dirty="0">
              <a:solidFill>
                <a:srgbClr val="595959"/>
              </a:solidFill>
            </a:endParaRPr>
          </a:p>
        </p:txBody>
      </p:sp>
      <p:grpSp>
        <p:nvGrpSpPr>
          <p:cNvPr id="31" name="组合 30"/>
          <p:cNvGrpSpPr/>
          <p:nvPr/>
        </p:nvGrpSpPr>
        <p:grpSpPr>
          <a:xfrm>
            <a:off x="1766902" y="4169150"/>
            <a:ext cx="766819" cy="1965843"/>
            <a:chOff x="4364037" y="4620418"/>
            <a:chExt cx="261938" cy="671513"/>
          </a:xfrm>
          <a:solidFill>
            <a:srgbClr val="546E7A"/>
          </a:solidFill>
        </p:grpSpPr>
        <p:sp>
          <p:nvSpPr>
            <p:cNvPr id="32" name="Oval 390"/>
            <p:cNvSpPr>
              <a:spLocks noChangeArrowheads="1"/>
            </p:cNvSpPr>
            <p:nvPr/>
          </p:nvSpPr>
          <p:spPr bwMode="auto">
            <a:xfrm>
              <a:off x="4438650" y="4620418"/>
              <a:ext cx="112713" cy="1095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Line 391"/>
            <p:cNvSpPr>
              <a:spLocks noChangeShapeType="1"/>
            </p:cNvSpPr>
            <p:nvPr/>
          </p:nvSpPr>
          <p:spPr bwMode="auto">
            <a:xfrm>
              <a:off x="4495800" y="467280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Line 392"/>
            <p:cNvSpPr>
              <a:spLocks noChangeShapeType="1"/>
            </p:cNvSpPr>
            <p:nvPr/>
          </p:nvSpPr>
          <p:spPr bwMode="auto">
            <a:xfrm>
              <a:off x="4495800" y="467280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93"/>
            <p:cNvSpPr>
              <a:spLocks/>
            </p:cNvSpPr>
            <p:nvPr/>
          </p:nvSpPr>
          <p:spPr bwMode="auto">
            <a:xfrm>
              <a:off x="4364037" y="4741068"/>
              <a:ext cx="261938" cy="550863"/>
            </a:xfrm>
            <a:custGeom>
              <a:avLst/>
              <a:gdLst>
                <a:gd name="T0" fmla="*/ 51 w 70"/>
                <a:gd name="T1" fmla="*/ 0 h 147"/>
                <a:gd name="T2" fmla="*/ 35 w 70"/>
                <a:gd name="T3" fmla="*/ 0 h 147"/>
                <a:gd name="T4" fmla="*/ 19 w 70"/>
                <a:gd name="T5" fmla="*/ 0 h 147"/>
                <a:gd name="T6" fmla="*/ 0 w 70"/>
                <a:gd name="T7" fmla="*/ 19 h 147"/>
                <a:gd name="T8" fmla="*/ 0 w 70"/>
                <a:gd name="T9" fmla="*/ 64 h 147"/>
                <a:gd name="T10" fmla="*/ 12 w 70"/>
                <a:gd name="T11" fmla="*/ 64 h 147"/>
                <a:gd name="T12" fmla="*/ 13 w 70"/>
                <a:gd name="T13" fmla="*/ 23 h 147"/>
                <a:gd name="T14" fmla="*/ 16 w 70"/>
                <a:gd name="T15" fmla="*/ 23 h 147"/>
                <a:gd name="T16" fmla="*/ 16 w 70"/>
                <a:gd name="T17" fmla="*/ 136 h 147"/>
                <a:gd name="T18" fmla="*/ 32 w 70"/>
                <a:gd name="T19" fmla="*/ 136 h 147"/>
                <a:gd name="T20" fmla="*/ 33 w 70"/>
                <a:gd name="T21" fmla="*/ 70 h 147"/>
                <a:gd name="T22" fmla="*/ 37 w 70"/>
                <a:gd name="T23" fmla="*/ 70 h 147"/>
                <a:gd name="T24" fmla="*/ 38 w 70"/>
                <a:gd name="T25" fmla="*/ 136 h 147"/>
                <a:gd name="T26" fmla="*/ 54 w 70"/>
                <a:gd name="T27" fmla="*/ 136 h 147"/>
                <a:gd name="T28" fmla="*/ 54 w 70"/>
                <a:gd name="T29" fmla="*/ 23 h 147"/>
                <a:gd name="T30" fmla="*/ 57 w 70"/>
                <a:gd name="T31" fmla="*/ 23 h 147"/>
                <a:gd name="T32" fmla="*/ 58 w 70"/>
                <a:gd name="T33" fmla="*/ 64 h 147"/>
                <a:gd name="T34" fmla="*/ 70 w 70"/>
                <a:gd name="T35" fmla="*/ 64 h 147"/>
                <a:gd name="T36" fmla="*/ 70 w 70"/>
                <a:gd name="T37" fmla="*/ 19 h 147"/>
                <a:gd name="T38" fmla="*/ 51 w 70"/>
                <a:gd name="T39"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147">
                  <a:moveTo>
                    <a:pt x="51" y="0"/>
                  </a:moveTo>
                  <a:cubicBezTo>
                    <a:pt x="35" y="0"/>
                    <a:pt x="35" y="0"/>
                    <a:pt x="35" y="0"/>
                  </a:cubicBezTo>
                  <a:cubicBezTo>
                    <a:pt x="19" y="0"/>
                    <a:pt x="19" y="0"/>
                    <a:pt x="19" y="0"/>
                  </a:cubicBezTo>
                  <a:cubicBezTo>
                    <a:pt x="5" y="0"/>
                    <a:pt x="0" y="4"/>
                    <a:pt x="0" y="19"/>
                  </a:cubicBezTo>
                  <a:cubicBezTo>
                    <a:pt x="0" y="64"/>
                    <a:pt x="0" y="64"/>
                    <a:pt x="0" y="64"/>
                  </a:cubicBezTo>
                  <a:cubicBezTo>
                    <a:pt x="0" y="73"/>
                    <a:pt x="12" y="73"/>
                    <a:pt x="12" y="64"/>
                  </a:cubicBezTo>
                  <a:cubicBezTo>
                    <a:pt x="13" y="23"/>
                    <a:pt x="13" y="23"/>
                    <a:pt x="13" y="23"/>
                  </a:cubicBezTo>
                  <a:cubicBezTo>
                    <a:pt x="16" y="23"/>
                    <a:pt x="16" y="23"/>
                    <a:pt x="16" y="23"/>
                  </a:cubicBezTo>
                  <a:cubicBezTo>
                    <a:pt x="16" y="136"/>
                    <a:pt x="16" y="136"/>
                    <a:pt x="16" y="136"/>
                  </a:cubicBezTo>
                  <a:cubicBezTo>
                    <a:pt x="16" y="147"/>
                    <a:pt x="32" y="147"/>
                    <a:pt x="32" y="136"/>
                  </a:cubicBezTo>
                  <a:cubicBezTo>
                    <a:pt x="33" y="70"/>
                    <a:pt x="33" y="70"/>
                    <a:pt x="33" y="70"/>
                  </a:cubicBezTo>
                  <a:cubicBezTo>
                    <a:pt x="37" y="70"/>
                    <a:pt x="37" y="70"/>
                    <a:pt x="37" y="70"/>
                  </a:cubicBezTo>
                  <a:cubicBezTo>
                    <a:pt x="38" y="136"/>
                    <a:pt x="38" y="136"/>
                    <a:pt x="38" y="136"/>
                  </a:cubicBezTo>
                  <a:cubicBezTo>
                    <a:pt x="38" y="147"/>
                    <a:pt x="54" y="147"/>
                    <a:pt x="54" y="136"/>
                  </a:cubicBezTo>
                  <a:cubicBezTo>
                    <a:pt x="54" y="23"/>
                    <a:pt x="54" y="23"/>
                    <a:pt x="54" y="23"/>
                  </a:cubicBezTo>
                  <a:cubicBezTo>
                    <a:pt x="57" y="23"/>
                    <a:pt x="57" y="23"/>
                    <a:pt x="57" y="23"/>
                  </a:cubicBezTo>
                  <a:cubicBezTo>
                    <a:pt x="58" y="64"/>
                    <a:pt x="58" y="64"/>
                    <a:pt x="58" y="64"/>
                  </a:cubicBezTo>
                  <a:cubicBezTo>
                    <a:pt x="58" y="73"/>
                    <a:pt x="70" y="73"/>
                    <a:pt x="70" y="64"/>
                  </a:cubicBezTo>
                  <a:cubicBezTo>
                    <a:pt x="70" y="19"/>
                    <a:pt x="70" y="19"/>
                    <a:pt x="70" y="19"/>
                  </a:cubicBezTo>
                  <a:cubicBezTo>
                    <a:pt x="70" y="4"/>
                    <a:pt x="65" y="0"/>
                    <a:pt x="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44" name="文本框 143"/>
          <p:cNvSpPr txBox="1"/>
          <p:nvPr/>
        </p:nvSpPr>
        <p:spPr>
          <a:xfrm>
            <a:off x="1027968" y="2121518"/>
            <a:ext cx="2300448" cy="609398"/>
          </a:xfrm>
          <a:prstGeom prst="rect">
            <a:avLst/>
          </a:prstGeom>
          <a:noFill/>
        </p:spPr>
        <p:txBody>
          <a:bodyPr wrap="square" rtlCol="0">
            <a:spAutoFit/>
          </a:bodyPr>
          <a:lstStyle/>
          <a:p>
            <a:pPr algn="ctr">
              <a:lnSpc>
                <a:spcPct val="120000"/>
              </a:lnSpc>
            </a:pPr>
            <a:r>
              <a:rPr lang="zh-CN" altLang="en-US" sz="2800" b="1">
                <a:solidFill>
                  <a:schemeClr val="bg1"/>
                </a:solidFill>
              </a:rPr>
              <a:t>演</a:t>
            </a:r>
            <a:r>
              <a:rPr lang="zh-CN" altLang="en-US" sz="2800" b="1" smtClean="0">
                <a:solidFill>
                  <a:schemeClr val="bg1"/>
                </a:solidFill>
              </a:rPr>
              <a:t>变：</a:t>
            </a:r>
            <a:r>
              <a:rPr lang="zh-CN" altLang="en-US" smtClean="0">
                <a:solidFill>
                  <a:schemeClr val="bg1"/>
                </a:solidFill>
              </a:rPr>
              <a:t>三</a:t>
            </a:r>
            <a:r>
              <a:rPr lang="zh-CN" altLang="en-US">
                <a:solidFill>
                  <a:schemeClr val="bg1"/>
                </a:solidFill>
              </a:rPr>
              <a:t>重境界</a:t>
            </a:r>
            <a:endParaRPr lang="zh-CN" altLang="en-US" dirty="0">
              <a:solidFill>
                <a:schemeClr val="bg1"/>
              </a:solidFill>
            </a:endParaRPr>
          </a:p>
        </p:txBody>
      </p:sp>
      <p:sp>
        <p:nvSpPr>
          <p:cNvPr id="146" name="矩形 39"/>
          <p:cNvSpPr/>
          <p:nvPr/>
        </p:nvSpPr>
        <p:spPr>
          <a:xfrm>
            <a:off x="1120462" y="116560"/>
            <a:ext cx="3057247" cy="523220"/>
          </a:xfrm>
          <a:prstGeom prst="rect">
            <a:avLst/>
          </a:prstGeom>
          <a:noFill/>
        </p:spPr>
        <p:txBody>
          <a:bodyPr wrap="none" rtlCol="0">
            <a:spAutoFit/>
          </a:bodyPr>
          <a:lstStyle/>
          <a:p>
            <a:r>
              <a:rPr lang="zh-CN" altLang="en-US" sz="2800" b="1">
                <a:solidFill>
                  <a:srgbClr val="595959"/>
                </a:solidFill>
              </a:rPr>
              <a:t>阿里巴巴</a:t>
            </a:r>
            <a:r>
              <a:rPr lang="zh-CN" altLang="en-US" sz="2800" b="1" smtClean="0">
                <a:solidFill>
                  <a:srgbClr val="595959"/>
                </a:solidFill>
              </a:rPr>
              <a:t>案</a:t>
            </a:r>
            <a:r>
              <a:rPr lang="zh-CN" altLang="en-US" sz="2800" b="1">
                <a:solidFill>
                  <a:srgbClr val="595959"/>
                </a:solidFill>
              </a:rPr>
              <a:t>例分享</a:t>
            </a:r>
            <a:endParaRPr lang="zh-CN" altLang="zh-CN" sz="2800" b="1" dirty="0">
              <a:solidFill>
                <a:srgbClr val="595959"/>
              </a:solidFill>
            </a:endParaRPr>
          </a:p>
        </p:txBody>
      </p:sp>
      <p:sp>
        <p:nvSpPr>
          <p:cNvPr id="147" name="文本框 22"/>
          <p:cNvSpPr txBox="1"/>
          <p:nvPr/>
        </p:nvSpPr>
        <p:spPr>
          <a:xfrm>
            <a:off x="1146210" y="639780"/>
            <a:ext cx="3784365" cy="307777"/>
          </a:xfrm>
          <a:prstGeom prst="rect">
            <a:avLst/>
          </a:prstGeom>
          <a:noFill/>
        </p:spPr>
        <p:txBody>
          <a:bodyPr wrap="square" rtlCol="0">
            <a:spAutoFit/>
          </a:bodyPr>
          <a:lstStyle/>
          <a:p>
            <a:r>
              <a:rPr lang="zh-CN" altLang="en-US" sz="1400"/>
              <a:t>阿里巴巴</a:t>
            </a:r>
            <a:r>
              <a:rPr lang="en-US" altLang="zh-CN" sz="1400"/>
              <a:t>eHR</a:t>
            </a:r>
            <a:r>
              <a:rPr lang="zh-CN" altLang="en-US" sz="1400"/>
              <a:t>创变之路</a:t>
            </a:r>
          </a:p>
        </p:txBody>
      </p:sp>
    </p:spTree>
    <p:extLst>
      <p:ext uri="{BB962C8B-B14F-4D97-AF65-F5344CB8AC3E}">
        <p14:creationId xmlns:p14="http://schemas.microsoft.com/office/powerpoint/2010/main" val="2377322174"/>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5376672" y="1853739"/>
            <a:ext cx="4986528"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zh-CN" altLang="en-US" sz="1600" smtClean="0"/>
              <a:t>从</a:t>
            </a:r>
            <a:r>
              <a:rPr lang="en-US" altLang="zh-CN" sz="1600"/>
              <a:t>2015</a:t>
            </a:r>
            <a:r>
              <a:rPr lang="zh-CN" altLang="en-US" sz="1600"/>
              <a:t>年以来，随着阿里集团业务全球快速布局，以及越来越多投资公司纳入阿里体系，阿里的</a:t>
            </a:r>
            <a:r>
              <a:rPr lang="en-US" altLang="zh-CN" sz="1600"/>
              <a:t>eHR</a:t>
            </a:r>
            <a:r>
              <a:rPr lang="zh-CN" altLang="en-US" sz="1600"/>
              <a:t>产品不仅仅要满足集团的管理需求，同时要满足不同国家本地合规、语言、文化差异；同时生态公司要保留自己独特企业文化、人力资源体系、管理流程，要用一套软件去适合这么多公司使用，不去做平台化的改造会很难。所以我们从</a:t>
            </a:r>
            <a:r>
              <a:rPr lang="en-US" altLang="zh-CN" sz="1600"/>
              <a:t>2015</a:t>
            </a:r>
            <a:r>
              <a:rPr lang="zh-CN" altLang="en-US" sz="1600"/>
              <a:t>年开始做</a:t>
            </a:r>
            <a:r>
              <a:rPr lang="en-US" altLang="zh-CN" sz="1600"/>
              <a:t>3.0</a:t>
            </a:r>
            <a:r>
              <a:rPr lang="zh-CN" altLang="en-US" sz="1600"/>
              <a:t>的思考和改造，称之为互联网</a:t>
            </a:r>
            <a:r>
              <a:rPr lang="en-US" altLang="zh-CN" sz="1600"/>
              <a:t>+</a:t>
            </a:r>
            <a:r>
              <a:rPr lang="zh-CN" altLang="en-US" sz="1600"/>
              <a:t>平台的模式。</a:t>
            </a:r>
            <a:endParaRPr lang="zh-CN" altLang="en-US" sz="1600" dirty="0">
              <a:solidFill>
                <a:srgbClr val="595959"/>
              </a:solidFill>
            </a:endParaRPr>
          </a:p>
        </p:txBody>
      </p:sp>
      <p:sp>
        <p:nvSpPr>
          <p:cNvPr id="3" name="矩形 39"/>
          <p:cNvSpPr/>
          <p:nvPr/>
        </p:nvSpPr>
        <p:spPr>
          <a:xfrm>
            <a:off x="1120462" y="116560"/>
            <a:ext cx="3057247" cy="523220"/>
          </a:xfrm>
          <a:prstGeom prst="rect">
            <a:avLst/>
          </a:prstGeom>
          <a:noFill/>
        </p:spPr>
        <p:txBody>
          <a:bodyPr wrap="none" rtlCol="0">
            <a:spAutoFit/>
          </a:bodyPr>
          <a:lstStyle/>
          <a:p>
            <a:r>
              <a:rPr lang="zh-CN" altLang="en-US" sz="2800" b="1">
                <a:solidFill>
                  <a:srgbClr val="595959"/>
                </a:solidFill>
              </a:rPr>
              <a:t>阿里巴巴</a:t>
            </a:r>
            <a:r>
              <a:rPr lang="zh-CN" altLang="en-US" sz="2800" b="1" smtClean="0">
                <a:solidFill>
                  <a:srgbClr val="595959"/>
                </a:solidFill>
              </a:rPr>
              <a:t>案</a:t>
            </a:r>
            <a:r>
              <a:rPr lang="zh-CN" altLang="en-US" sz="2800" b="1">
                <a:solidFill>
                  <a:srgbClr val="595959"/>
                </a:solidFill>
              </a:rPr>
              <a:t>例分享</a:t>
            </a:r>
            <a:endParaRPr lang="zh-CN" altLang="zh-CN" sz="2800" b="1" dirty="0">
              <a:solidFill>
                <a:srgbClr val="595959"/>
              </a:solidFill>
            </a:endParaRPr>
          </a:p>
        </p:txBody>
      </p:sp>
      <p:sp>
        <p:nvSpPr>
          <p:cNvPr id="4" name="文本框 22"/>
          <p:cNvSpPr txBox="1"/>
          <p:nvPr/>
        </p:nvSpPr>
        <p:spPr>
          <a:xfrm>
            <a:off x="1146210" y="639780"/>
            <a:ext cx="3784365" cy="307777"/>
          </a:xfrm>
          <a:prstGeom prst="rect">
            <a:avLst/>
          </a:prstGeom>
          <a:noFill/>
        </p:spPr>
        <p:txBody>
          <a:bodyPr wrap="square" rtlCol="0">
            <a:spAutoFit/>
          </a:bodyPr>
          <a:lstStyle/>
          <a:p>
            <a:r>
              <a:rPr lang="zh-CN" altLang="en-US" sz="1400"/>
              <a:t>阿里巴巴</a:t>
            </a:r>
            <a:r>
              <a:rPr lang="en-US" altLang="zh-CN" sz="1400"/>
              <a:t>eHR</a:t>
            </a:r>
            <a:r>
              <a:rPr lang="zh-CN" altLang="en-US" sz="1400"/>
              <a:t>创变之路</a:t>
            </a:r>
          </a:p>
        </p:txBody>
      </p:sp>
      <p:grpSp>
        <p:nvGrpSpPr>
          <p:cNvPr id="5" name="组合 4"/>
          <p:cNvGrpSpPr/>
          <p:nvPr/>
        </p:nvGrpSpPr>
        <p:grpSpPr>
          <a:xfrm>
            <a:off x="582706" y="1513441"/>
            <a:ext cx="3044825" cy="2613025"/>
            <a:chOff x="4899025" y="615950"/>
            <a:chExt cx="3044825" cy="2613025"/>
          </a:xfrm>
          <a:solidFill>
            <a:srgbClr val="546E7A"/>
          </a:solidFill>
        </p:grpSpPr>
        <p:sp>
          <p:nvSpPr>
            <p:cNvPr id="6" name="Oval 58"/>
            <p:cNvSpPr>
              <a:spLocks noChangeArrowheads="1"/>
            </p:cNvSpPr>
            <p:nvPr/>
          </p:nvSpPr>
          <p:spPr bwMode="auto">
            <a:xfrm>
              <a:off x="4899025" y="615950"/>
              <a:ext cx="3044825" cy="19621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59"/>
            <p:cNvSpPr>
              <a:spLocks/>
            </p:cNvSpPr>
            <p:nvPr/>
          </p:nvSpPr>
          <p:spPr bwMode="auto">
            <a:xfrm>
              <a:off x="5753100" y="2114550"/>
              <a:ext cx="555625" cy="1114425"/>
            </a:xfrm>
            <a:custGeom>
              <a:avLst/>
              <a:gdLst>
                <a:gd name="T0" fmla="*/ 175 w 175"/>
                <a:gd name="T1" fmla="*/ 351 h 351"/>
                <a:gd name="T2" fmla="*/ 136 w 175"/>
                <a:gd name="T3" fmla="*/ 3 h 351"/>
                <a:gd name="T4" fmla="*/ 2 w 175"/>
                <a:gd name="T5" fmla="*/ 14 h 351"/>
                <a:gd name="T6" fmla="*/ 175 w 175"/>
                <a:gd name="T7" fmla="*/ 351 h 351"/>
              </a:gdLst>
              <a:ahLst/>
              <a:cxnLst>
                <a:cxn ang="0">
                  <a:pos x="T0" y="T1"/>
                </a:cxn>
                <a:cxn ang="0">
                  <a:pos x="T2" y="T3"/>
                </a:cxn>
                <a:cxn ang="0">
                  <a:pos x="T4" y="T5"/>
                </a:cxn>
                <a:cxn ang="0">
                  <a:pos x="T6" y="T7"/>
                </a:cxn>
              </a:cxnLst>
              <a:rect l="0" t="0" r="r" b="b"/>
              <a:pathLst>
                <a:path w="175" h="351">
                  <a:moveTo>
                    <a:pt x="175" y="351"/>
                  </a:moveTo>
                  <a:cubicBezTo>
                    <a:pt x="123" y="240"/>
                    <a:pt x="113" y="100"/>
                    <a:pt x="136" y="3"/>
                  </a:cubicBezTo>
                  <a:cubicBezTo>
                    <a:pt x="137" y="18"/>
                    <a:pt x="0" y="0"/>
                    <a:pt x="2" y="14"/>
                  </a:cubicBezTo>
                  <a:cubicBezTo>
                    <a:pt x="23" y="145"/>
                    <a:pt x="76" y="238"/>
                    <a:pt x="175"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 name="组合 7"/>
          <p:cNvGrpSpPr/>
          <p:nvPr/>
        </p:nvGrpSpPr>
        <p:grpSpPr>
          <a:xfrm>
            <a:off x="1766902" y="4169150"/>
            <a:ext cx="766819" cy="1965843"/>
            <a:chOff x="4364037" y="4620418"/>
            <a:chExt cx="261938" cy="671513"/>
          </a:xfrm>
          <a:solidFill>
            <a:srgbClr val="546E7A"/>
          </a:solidFill>
        </p:grpSpPr>
        <p:sp>
          <p:nvSpPr>
            <p:cNvPr id="9" name="Oval 390"/>
            <p:cNvSpPr>
              <a:spLocks noChangeArrowheads="1"/>
            </p:cNvSpPr>
            <p:nvPr/>
          </p:nvSpPr>
          <p:spPr bwMode="auto">
            <a:xfrm>
              <a:off x="4438650" y="4620418"/>
              <a:ext cx="112713" cy="1095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Line 391"/>
            <p:cNvSpPr>
              <a:spLocks noChangeShapeType="1"/>
            </p:cNvSpPr>
            <p:nvPr/>
          </p:nvSpPr>
          <p:spPr bwMode="auto">
            <a:xfrm>
              <a:off x="4495800" y="467280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Line 392"/>
            <p:cNvSpPr>
              <a:spLocks noChangeShapeType="1"/>
            </p:cNvSpPr>
            <p:nvPr/>
          </p:nvSpPr>
          <p:spPr bwMode="auto">
            <a:xfrm>
              <a:off x="4495800" y="467280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393"/>
            <p:cNvSpPr>
              <a:spLocks/>
            </p:cNvSpPr>
            <p:nvPr/>
          </p:nvSpPr>
          <p:spPr bwMode="auto">
            <a:xfrm>
              <a:off x="4364037" y="4741068"/>
              <a:ext cx="261938" cy="550863"/>
            </a:xfrm>
            <a:custGeom>
              <a:avLst/>
              <a:gdLst>
                <a:gd name="T0" fmla="*/ 51 w 70"/>
                <a:gd name="T1" fmla="*/ 0 h 147"/>
                <a:gd name="T2" fmla="*/ 35 w 70"/>
                <a:gd name="T3" fmla="*/ 0 h 147"/>
                <a:gd name="T4" fmla="*/ 19 w 70"/>
                <a:gd name="T5" fmla="*/ 0 h 147"/>
                <a:gd name="T6" fmla="*/ 0 w 70"/>
                <a:gd name="T7" fmla="*/ 19 h 147"/>
                <a:gd name="T8" fmla="*/ 0 w 70"/>
                <a:gd name="T9" fmla="*/ 64 h 147"/>
                <a:gd name="T10" fmla="*/ 12 w 70"/>
                <a:gd name="T11" fmla="*/ 64 h 147"/>
                <a:gd name="T12" fmla="*/ 13 w 70"/>
                <a:gd name="T13" fmla="*/ 23 h 147"/>
                <a:gd name="T14" fmla="*/ 16 w 70"/>
                <a:gd name="T15" fmla="*/ 23 h 147"/>
                <a:gd name="T16" fmla="*/ 16 w 70"/>
                <a:gd name="T17" fmla="*/ 136 h 147"/>
                <a:gd name="T18" fmla="*/ 32 w 70"/>
                <a:gd name="T19" fmla="*/ 136 h 147"/>
                <a:gd name="T20" fmla="*/ 33 w 70"/>
                <a:gd name="T21" fmla="*/ 70 h 147"/>
                <a:gd name="T22" fmla="*/ 37 w 70"/>
                <a:gd name="T23" fmla="*/ 70 h 147"/>
                <a:gd name="T24" fmla="*/ 38 w 70"/>
                <a:gd name="T25" fmla="*/ 136 h 147"/>
                <a:gd name="T26" fmla="*/ 54 w 70"/>
                <a:gd name="T27" fmla="*/ 136 h 147"/>
                <a:gd name="T28" fmla="*/ 54 w 70"/>
                <a:gd name="T29" fmla="*/ 23 h 147"/>
                <a:gd name="T30" fmla="*/ 57 w 70"/>
                <a:gd name="T31" fmla="*/ 23 h 147"/>
                <a:gd name="T32" fmla="*/ 58 w 70"/>
                <a:gd name="T33" fmla="*/ 64 h 147"/>
                <a:gd name="T34" fmla="*/ 70 w 70"/>
                <a:gd name="T35" fmla="*/ 64 h 147"/>
                <a:gd name="T36" fmla="*/ 70 w 70"/>
                <a:gd name="T37" fmla="*/ 19 h 147"/>
                <a:gd name="T38" fmla="*/ 51 w 70"/>
                <a:gd name="T39"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147">
                  <a:moveTo>
                    <a:pt x="51" y="0"/>
                  </a:moveTo>
                  <a:cubicBezTo>
                    <a:pt x="35" y="0"/>
                    <a:pt x="35" y="0"/>
                    <a:pt x="35" y="0"/>
                  </a:cubicBezTo>
                  <a:cubicBezTo>
                    <a:pt x="19" y="0"/>
                    <a:pt x="19" y="0"/>
                    <a:pt x="19" y="0"/>
                  </a:cubicBezTo>
                  <a:cubicBezTo>
                    <a:pt x="5" y="0"/>
                    <a:pt x="0" y="4"/>
                    <a:pt x="0" y="19"/>
                  </a:cubicBezTo>
                  <a:cubicBezTo>
                    <a:pt x="0" y="64"/>
                    <a:pt x="0" y="64"/>
                    <a:pt x="0" y="64"/>
                  </a:cubicBezTo>
                  <a:cubicBezTo>
                    <a:pt x="0" y="73"/>
                    <a:pt x="12" y="73"/>
                    <a:pt x="12" y="64"/>
                  </a:cubicBezTo>
                  <a:cubicBezTo>
                    <a:pt x="13" y="23"/>
                    <a:pt x="13" y="23"/>
                    <a:pt x="13" y="23"/>
                  </a:cubicBezTo>
                  <a:cubicBezTo>
                    <a:pt x="16" y="23"/>
                    <a:pt x="16" y="23"/>
                    <a:pt x="16" y="23"/>
                  </a:cubicBezTo>
                  <a:cubicBezTo>
                    <a:pt x="16" y="136"/>
                    <a:pt x="16" y="136"/>
                    <a:pt x="16" y="136"/>
                  </a:cubicBezTo>
                  <a:cubicBezTo>
                    <a:pt x="16" y="147"/>
                    <a:pt x="32" y="147"/>
                    <a:pt x="32" y="136"/>
                  </a:cubicBezTo>
                  <a:cubicBezTo>
                    <a:pt x="33" y="70"/>
                    <a:pt x="33" y="70"/>
                    <a:pt x="33" y="70"/>
                  </a:cubicBezTo>
                  <a:cubicBezTo>
                    <a:pt x="37" y="70"/>
                    <a:pt x="37" y="70"/>
                    <a:pt x="37" y="70"/>
                  </a:cubicBezTo>
                  <a:cubicBezTo>
                    <a:pt x="38" y="136"/>
                    <a:pt x="38" y="136"/>
                    <a:pt x="38" y="136"/>
                  </a:cubicBezTo>
                  <a:cubicBezTo>
                    <a:pt x="38" y="147"/>
                    <a:pt x="54" y="147"/>
                    <a:pt x="54" y="136"/>
                  </a:cubicBezTo>
                  <a:cubicBezTo>
                    <a:pt x="54" y="23"/>
                    <a:pt x="54" y="23"/>
                    <a:pt x="54" y="23"/>
                  </a:cubicBezTo>
                  <a:cubicBezTo>
                    <a:pt x="57" y="23"/>
                    <a:pt x="57" y="23"/>
                    <a:pt x="57" y="23"/>
                  </a:cubicBezTo>
                  <a:cubicBezTo>
                    <a:pt x="58" y="64"/>
                    <a:pt x="58" y="64"/>
                    <a:pt x="58" y="64"/>
                  </a:cubicBezTo>
                  <a:cubicBezTo>
                    <a:pt x="58" y="73"/>
                    <a:pt x="70" y="73"/>
                    <a:pt x="70" y="64"/>
                  </a:cubicBezTo>
                  <a:cubicBezTo>
                    <a:pt x="70" y="19"/>
                    <a:pt x="70" y="19"/>
                    <a:pt x="70" y="19"/>
                  </a:cubicBezTo>
                  <a:cubicBezTo>
                    <a:pt x="70" y="4"/>
                    <a:pt x="65" y="0"/>
                    <a:pt x="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3" name="文本框 143"/>
          <p:cNvSpPr txBox="1"/>
          <p:nvPr/>
        </p:nvSpPr>
        <p:spPr>
          <a:xfrm>
            <a:off x="1027968" y="2121518"/>
            <a:ext cx="2300448" cy="609398"/>
          </a:xfrm>
          <a:prstGeom prst="rect">
            <a:avLst/>
          </a:prstGeom>
          <a:noFill/>
        </p:spPr>
        <p:txBody>
          <a:bodyPr wrap="square" rtlCol="0">
            <a:spAutoFit/>
          </a:bodyPr>
          <a:lstStyle/>
          <a:p>
            <a:pPr algn="ctr">
              <a:lnSpc>
                <a:spcPct val="120000"/>
              </a:lnSpc>
            </a:pPr>
            <a:r>
              <a:rPr lang="zh-CN" altLang="en-US" sz="2800" b="1">
                <a:solidFill>
                  <a:schemeClr val="bg1"/>
                </a:solidFill>
              </a:rPr>
              <a:t>演</a:t>
            </a:r>
            <a:r>
              <a:rPr lang="zh-CN" altLang="en-US" sz="2800" b="1" smtClean="0">
                <a:solidFill>
                  <a:schemeClr val="bg1"/>
                </a:solidFill>
              </a:rPr>
              <a:t>变：</a:t>
            </a:r>
            <a:r>
              <a:rPr lang="zh-CN" altLang="en-US" smtClean="0">
                <a:solidFill>
                  <a:schemeClr val="bg1"/>
                </a:solidFill>
              </a:rPr>
              <a:t>三</a:t>
            </a:r>
            <a:r>
              <a:rPr lang="zh-CN" altLang="en-US">
                <a:solidFill>
                  <a:schemeClr val="bg1"/>
                </a:solidFill>
              </a:rPr>
              <a:t>重境界</a:t>
            </a:r>
            <a:endParaRPr lang="zh-CN" altLang="en-US" dirty="0">
              <a:solidFill>
                <a:schemeClr val="bg1"/>
              </a:solidFill>
            </a:endParaRPr>
          </a:p>
        </p:txBody>
      </p:sp>
      <p:grpSp>
        <p:nvGrpSpPr>
          <p:cNvPr id="14" name="组合 13"/>
          <p:cNvGrpSpPr/>
          <p:nvPr/>
        </p:nvGrpSpPr>
        <p:grpSpPr>
          <a:xfrm>
            <a:off x="1027968" y="4489821"/>
            <a:ext cx="548391" cy="1612642"/>
            <a:chOff x="4364037" y="4620418"/>
            <a:chExt cx="261938" cy="671513"/>
          </a:xfrm>
          <a:solidFill>
            <a:srgbClr val="546E7A"/>
          </a:solidFill>
        </p:grpSpPr>
        <p:sp>
          <p:nvSpPr>
            <p:cNvPr id="15" name="Oval 390"/>
            <p:cNvSpPr>
              <a:spLocks noChangeArrowheads="1"/>
            </p:cNvSpPr>
            <p:nvPr/>
          </p:nvSpPr>
          <p:spPr bwMode="auto">
            <a:xfrm>
              <a:off x="4438650" y="4620418"/>
              <a:ext cx="112713" cy="1095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Line 391"/>
            <p:cNvSpPr>
              <a:spLocks noChangeShapeType="1"/>
            </p:cNvSpPr>
            <p:nvPr/>
          </p:nvSpPr>
          <p:spPr bwMode="auto">
            <a:xfrm>
              <a:off x="4495800" y="467280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Line 392"/>
            <p:cNvSpPr>
              <a:spLocks noChangeShapeType="1"/>
            </p:cNvSpPr>
            <p:nvPr/>
          </p:nvSpPr>
          <p:spPr bwMode="auto">
            <a:xfrm>
              <a:off x="4495800" y="467280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393"/>
            <p:cNvSpPr>
              <a:spLocks/>
            </p:cNvSpPr>
            <p:nvPr/>
          </p:nvSpPr>
          <p:spPr bwMode="auto">
            <a:xfrm>
              <a:off x="4364037" y="4741068"/>
              <a:ext cx="261938" cy="550863"/>
            </a:xfrm>
            <a:custGeom>
              <a:avLst/>
              <a:gdLst>
                <a:gd name="T0" fmla="*/ 51 w 70"/>
                <a:gd name="T1" fmla="*/ 0 h 147"/>
                <a:gd name="T2" fmla="*/ 35 w 70"/>
                <a:gd name="T3" fmla="*/ 0 h 147"/>
                <a:gd name="T4" fmla="*/ 19 w 70"/>
                <a:gd name="T5" fmla="*/ 0 h 147"/>
                <a:gd name="T6" fmla="*/ 0 w 70"/>
                <a:gd name="T7" fmla="*/ 19 h 147"/>
                <a:gd name="T8" fmla="*/ 0 w 70"/>
                <a:gd name="T9" fmla="*/ 64 h 147"/>
                <a:gd name="T10" fmla="*/ 12 w 70"/>
                <a:gd name="T11" fmla="*/ 64 h 147"/>
                <a:gd name="T12" fmla="*/ 13 w 70"/>
                <a:gd name="T13" fmla="*/ 23 h 147"/>
                <a:gd name="T14" fmla="*/ 16 w 70"/>
                <a:gd name="T15" fmla="*/ 23 h 147"/>
                <a:gd name="T16" fmla="*/ 16 w 70"/>
                <a:gd name="T17" fmla="*/ 136 h 147"/>
                <a:gd name="T18" fmla="*/ 32 w 70"/>
                <a:gd name="T19" fmla="*/ 136 h 147"/>
                <a:gd name="T20" fmla="*/ 33 w 70"/>
                <a:gd name="T21" fmla="*/ 70 h 147"/>
                <a:gd name="T22" fmla="*/ 37 w 70"/>
                <a:gd name="T23" fmla="*/ 70 h 147"/>
                <a:gd name="T24" fmla="*/ 38 w 70"/>
                <a:gd name="T25" fmla="*/ 136 h 147"/>
                <a:gd name="T26" fmla="*/ 54 w 70"/>
                <a:gd name="T27" fmla="*/ 136 h 147"/>
                <a:gd name="T28" fmla="*/ 54 w 70"/>
                <a:gd name="T29" fmla="*/ 23 h 147"/>
                <a:gd name="T30" fmla="*/ 57 w 70"/>
                <a:gd name="T31" fmla="*/ 23 h 147"/>
                <a:gd name="T32" fmla="*/ 58 w 70"/>
                <a:gd name="T33" fmla="*/ 64 h 147"/>
                <a:gd name="T34" fmla="*/ 70 w 70"/>
                <a:gd name="T35" fmla="*/ 64 h 147"/>
                <a:gd name="T36" fmla="*/ 70 w 70"/>
                <a:gd name="T37" fmla="*/ 19 h 147"/>
                <a:gd name="T38" fmla="*/ 51 w 70"/>
                <a:gd name="T39"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147">
                  <a:moveTo>
                    <a:pt x="51" y="0"/>
                  </a:moveTo>
                  <a:cubicBezTo>
                    <a:pt x="35" y="0"/>
                    <a:pt x="35" y="0"/>
                    <a:pt x="35" y="0"/>
                  </a:cubicBezTo>
                  <a:cubicBezTo>
                    <a:pt x="19" y="0"/>
                    <a:pt x="19" y="0"/>
                    <a:pt x="19" y="0"/>
                  </a:cubicBezTo>
                  <a:cubicBezTo>
                    <a:pt x="5" y="0"/>
                    <a:pt x="0" y="4"/>
                    <a:pt x="0" y="19"/>
                  </a:cubicBezTo>
                  <a:cubicBezTo>
                    <a:pt x="0" y="64"/>
                    <a:pt x="0" y="64"/>
                    <a:pt x="0" y="64"/>
                  </a:cubicBezTo>
                  <a:cubicBezTo>
                    <a:pt x="0" y="73"/>
                    <a:pt x="12" y="73"/>
                    <a:pt x="12" y="64"/>
                  </a:cubicBezTo>
                  <a:cubicBezTo>
                    <a:pt x="13" y="23"/>
                    <a:pt x="13" y="23"/>
                    <a:pt x="13" y="23"/>
                  </a:cubicBezTo>
                  <a:cubicBezTo>
                    <a:pt x="16" y="23"/>
                    <a:pt x="16" y="23"/>
                    <a:pt x="16" y="23"/>
                  </a:cubicBezTo>
                  <a:cubicBezTo>
                    <a:pt x="16" y="136"/>
                    <a:pt x="16" y="136"/>
                    <a:pt x="16" y="136"/>
                  </a:cubicBezTo>
                  <a:cubicBezTo>
                    <a:pt x="16" y="147"/>
                    <a:pt x="32" y="147"/>
                    <a:pt x="32" y="136"/>
                  </a:cubicBezTo>
                  <a:cubicBezTo>
                    <a:pt x="33" y="70"/>
                    <a:pt x="33" y="70"/>
                    <a:pt x="33" y="70"/>
                  </a:cubicBezTo>
                  <a:cubicBezTo>
                    <a:pt x="37" y="70"/>
                    <a:pt x="37" y="70"/>
                    <a:pt x="37" y="70"/>
                  </a:cubicBezTo>
                  <a:cubicBezTo>
                    <a:pt x="38" y="136"/>
                    <a:pt x="38" y="136"/>
                    <a:pt x="38" y="136"/>
                  </a:cubicBezTo>
                  <a:cubicBezTo>
                    <a:pt x="38" y="147"/>
                    <a:pt x="54" y="147"/>
                    <a:pt x="54" y="136"/>
                  </a:cubicBezTo>
                  <a:cubicBezTo>
                    <a:pt x="54" y="23"/>
                    <a:pt x="54" y="23"/>
                    <a:pt x="54" y="23"/>
                  </a:cubicBezTo>
                  <a:cubicBezTo>
                    <a:pt x="57" y="23"/>
                    <a:pt x="57" y="23"/>
                    <a:pt x="57" y="23"/>
                  </a:cubicBezTo>
                  <a:cubicBezTo>
                    <a:pt x="58" y="64"/>
                    <a:pt x="58" y="64"/>
                    <a:pt x="58" y="64"/>
                  </a:cubicBezTo>
                  <a:cubicBezTo>
                    <a:pt x="58" y="73"/>
                    <a:pt x="70" y="73"/>
                    <a:pt x="70" y="64"/>
                  </a:cubicBezTo>
                  <a:cubicBezTo>
                    <a:pt x="70" y="19"/>
                    <a:pt x="70" y="19"/>
                    <a:pt x="70" y="19"/>
                  </a:cubicBezTo>
                  <a:cubicBezTo>
                    <a:pt x="70" y="4"/>
                    <a:pt x="65" y="0"/>
                    <a:pt x="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565021748"/>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868293" y="1615129"/>
            <a:ext cx="1912134" cy="1642922"/>
            <a:chOff x="6845300" y="2295525"/>
            <a:chExt cx="2085975" cy="1792288"/>
          </a:xfrm>
          <a:solidFill>
            <a:srgbClr val="5EC6D3"/>
          </a:solidFill>
        </p:grpSpPr>
        <p:sp>
          <p:nvSpPr>
            <p:cNvPr id="3" name="Oval 52"/>
            <p:cNvSpPr>
              <a:spLocks noChangeArrowheads="1"/>
            </p:cNvSpPr>
            <p:nvPr/>
          </p:nvSpPr>
          <p:spPr bwMode="auto">
            <a:xfrm>
              <a:off x="6845300" y="2295525"/>
              <a:ext cx="2085975" cy="1347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3"/>
            <p:cNvSpPr>
              <a:spLocks/>
            </p:cNvSpPr>
            <p:nvPr/>
          </p:nvSpPr>
          <p:spPr bwMode="auto">
            <a:xfrm>
              <a:off x="7581900" y="3324225"/>
              <a:ext cx="381000" cy="763588"/>
            </a:xfrm>
            <a:custGeom>
              <a:avLst/>
              <a:gdLst>
                <a:gd name="T0" fmla="*/ 120 w 120"/>
                <a:gd name="T1" fmla="*/ 240 h 240"/>
                <a:gd name="T2" fmla="*/ 93 w 120"/>
                <a:gd name="T3" fmla="*/ 1 h 240"/>
                <a:gd name="T4" fmla="*/ 2 w 120"/>
                <a:gd name="T5" fmla="*/ 10 h 240"/>
                <a:gd name="T6" fmla="*/ 120 w 120"/>
                <a:gd name="T7" fmla="*/ 240 h 240"/>
              </a:gdLst>
              <a:ahLst/>
              <a:cxnLst>
                <a:cxn ang="0">
                  <a:pos x="T0" y="T1"/>
                </a:cxn>
                <a:cxn ang="0">
                  <a:pos x="T2" y="T3"/>
                </a:cxn>
                <a:cxn ang="0">
                  <a:pos x="T4" y="T5"/>
                </a:cxn>
                <a:cxn ang="0">
                  <a:pos x="T6" y="T7"/>
                </a:cxn>
              </a:cxnLst>
              <a:rect l="0" t="0" r="r" b="b"/>
              <a:pathLst>
                <a:path w="120" h="240">
                  <a:moveTo>
                    <a:pt x="120" y="240"/>
                  </a:moveTo>
                  <a:cubicBezTo>
                    <a:pt x="84" y="164"/>
                    <a:pt x="77" y="68"/>
                    <a:pt x="93" y="1"/>
                  </a:cubicBezTo>
                  <a:cubicBezTo>
                    <a:pt x="94" y="12"/>
                    <a:pt x="0" y="0"/>
                    <a:pt x="2" y="10"/>
                  </a:cubicBezTo>
                  <a:cubicBezTo>
                    <a:pt x="16" y="99"/>
                    <a:pt x="52" y="162"/>
                    <a:pt x="120" y="2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2" name="矩形 6"/>
          <p:cNvSpPr>
            <a:spLocks noChangeArrowheads="1"/>
          </p:cNvSpPr>
          <p:nvPr/>
        </p:nvSpPr>
        <p:spPr bwMode="auto">
          <a:xfrm>
            <a:off x="871246" y="1092646"/>
            <a:ext cx="8763130" cy="5213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30000"/>
              </a:lnSpc>
            </a:pPr>
            <a:r>
              <a:rPr lang="zh-CN" altLang="en-US" sz="1600">
                <a:solidFill>
                  <a:srgbClr val="595959"/>
                </a:solidFill>
              </a:rPr>
              <a:t>在介绍产品之前，先来看一下阿里巴巴</a:t>
            </a:r>
            <a:r>
              <a:rPr lang="en-US" altLang="zh-CN" sz="1600">
                <a:solidFill>
                  <a:srgbClr val="595959"/>
                </a:solidFill>
              </a:rPr>
              <a:t>HR</a:t>
            </a:r>
            <a:r>
              <a:rPr lang="zh-CN" altLang="en-US" sz="1600">
                <a:solidFill>
                  <a:srgbClr val="595959"/>
                </a:solidFill>
              </a:rPr>
              <a:t>的管理特点</a:t>
            </a:r>
            <a:r>
              <a:rPr lang="zh-CN" altLang="en-US" sz="1600" smtClean="0">
                <a:solidFill>
                  <a:srgbClr val="595959"/>
                </a:solidFill>
              </a:rPr>
              <a:t>：</a:t>
            </a:r>
            <a:endParaRPr lang="zh-CN" altLang="en-US" sz="1600">
              <a:solidFill>
                <a:srgbClr val="595959"/>
              </a:solidFill>
            </a:endParaRPr>
          </a:p>
          <a:p>
            <a:pPr algn="just">
              <a:lnSpc>
                <a:spcPct val="130000"/>
              </a:lnSpc>
            </a:pPr>
            <a:r>
              <a:rPr lang="zh-CN" altLang="en-US" sz="1600">
                <a:solidFill>
                  <a:srgbClr val="595959"/>
                </a:solidFill>
              </a:rPr>
              <a:t>第一个特点就是阿里巴巴倡导的价值观：六脉神剑，也是武侠风范的价值观，包括客户第一、团队合作、拥抱变化、诚信、激情、敬业。</a:t>
            </a:r>
          </a:p>
          <a:p>
            <a:pPr algn="just">
              <a:lnSpc>
                <a:spcPct val="130000"/>
              </a:lnSpc>
            </a:pPr>
            <a:endParaRPr lang="zh-CN" altLang="en-US" sz="1600">
              <a:solidFill>
                <a:srgbClr val="595959"/>
              </a:solidFill>
            </a:endParaRPr>
          </a:p>
          <a:p>
            <a:pPr algn="just">
              <a:lnSpc>
                <a:spcPct val="130000"/>
              </a:lnSpc>
            </a:pPr>
            <a:r>
              <a:rPr lang="zh-CN" altLang="en-US" sz="1600">
                <a:solidFill>
                  <a:srgbClr val="595959"/>
                </a:solidFill>
              </a:rPr>
              <a:t>第二阿里巴巴的四大组织能力：客户、协同、执行、创新。</a:t>
            </a:r>
          </a:p>
          <a:p>
            <a:pPr algn="just">
              <a:lnSpc>
                <a:spcPct val="130000"/>
              </a:lnSpc>
            </a:pPr>
            <a:endParaRPr lang="zh-CN" altLang="en-US" sz="1600">
              <a:solidFill>
                <a:srgbClr val="595959"/>
              </a:solidFill>
            </a:endParaRPr>
          </a:p>
          <a:p>
            <a:pPr algn="just">
              <a:lnSpc>
                <a:spcPct val="130000"/>
              </a:lnSpc>
            </a:pPr>
            <a:r>
              <a:rPr lang="zh-CN" altLang="en-US" sz="1600">
                <a:solidFill>
                  <a:srgbClr val="595959"/>
                </a:solidFill>
              </a:rPr>
              <a:t>下一个是阿里的</a:t>
            </a:r>
            <a:r>
              <a:rPr lang="en-US" altLang="zh-CN" sz="1600">
                <a:solidFill>
                  <a:srgbClr val="595959"/>
                </a:solidFill>
              </a:rPr>
              <a:t>『</a:t>
            </a:r>
            <a:r>
              <a:rPr lang="zh-CN" altLang="en-US" sz="1600">
                <a:solidFill>
                  <a:srgbClr val="595959"/>
                </a:solidFill>
              </a:rPr>
              <a:t>管理九板斧</a:t>
            </a:r>
            <a:r>
              <a:rPr lang="en-US" altLang="zh-CN" sz="1600">
                <a:solidFill>
                  <a:srgbClr val="595959"/>
                </a:solidFill>
              </a:rPr>
              <a:t>』</a:t>
            </a:r>
            <a:r>
              <a:rPr lang="zh-CN" altLang="en-US" sz="1600">
                <a:solidFill>
                  <a:srgbClr val="595959"/>
                </a:solidFill>
              </a:rPr>
              <a:t>，阿里的管理团队分</a:t>
            </a:r>
            <a:r>
              <a:rPr lang="en-US" altLang="zh-CN" sz="1600">
                <a:solidFill>
                  <a:srgbClr val="595959"/>
                </a:solidFill>
              </a:rPr>
              <a:t>3</a:t>
            </a:r>
            <a:r>
              <a:rPr lang="zh-CN" altLang="en-US" sz="1600">
                <a:solidFill>
                  <a:srgbClr val="595959"/>
                </a:solidFill>
              </a:rPr>
              <a:t>层分别是头部、腰部和腿部，头部三板斧为定战略、造土壤、断事用人、腰部和腿部也有各自的三板斧。</a:t>
            </a:r>
          </a:p>
          <a:p>
            <a:pPr algn="just">
              <a:lnSpc>
                <a:spcPct val="130000"/>
              </a:lnSpc>
            </a:pPr>
            <a:endParaRPr lang="zh-CN" altLang="en-US" sz="1600">
              <a:solidFill>
                <a:srgbClr val="595959"/>
              </a:solidFill>
            </a:endParaRPr>
          </a:p>
          <a:p>
            <a:pPr algn="just">
              <a:lnSpc>
                <a:spcPct val="130000"/>
              </a:lnSpc>
            </a:pPr>
            <a:r>
              <a:rPr lang="zh-CN" altLang="en-US" sz="1600">
                <a:solidFill>
                  <a:srgbClr val="595959"/>
                </a:solidFill>
              </a:rPr>
              <a:t>阿里是双线管理，一条线就</a:t>
            </a:r>
            <a:r>
              <a:rPr lang="en-US" altLang="zh-CN" sz="1600">
                <a:solidFill>
                  <a:srgbClr val="595959"/>
                </a:solidFill>
              </a:rPr>
              <a:t>TL</a:t>
            </a:r>
            <a:r>
              <a:rPr lang="zh-CN" altLang="en-US" sz="1600">
                <a:solidFill>
                  <a:srgbClr val="595959"/>
                </a:solidFill>
              </a:rPr>
              <a:t>，一条是</a:t>
            </a:r>
            <a:r>
              <a:rPr lang="en-US" altLang="zh-CN" sz="1600">
                <a:solidFill>
                  <a:srgbClr val="595959"/>
                </a:solidFill>
              </a:rPr>
              <a:t>HRG</a:t>
            </a:r>
            <a:r>
              <a:rPr lang="zh-CN" altLang="en-US" sz="1600">
                <a:solidFill>
                  <a:srgbClr val="595959"/>
                </a:solidFill>
              </a:rPr>
              <a:t>，</a:t>
            </a:r>
            <a:r>
              <a:rPr lang="en-US" altLang="zh-CN" sz="1600">
                <a:solidFill>
                  <a:srgbClr val="595959"/>
                </a:solidFill>
              </a:rPr>
              <a:t>TL</a:t>
            </a:r>
            <a:r>
              <a:rPr lang="zh-CN" altLang="en-US" sz="1600">
                <a:solidFill>
                  <a:srgbClr val="595959"/>
                </a:solidFill>
              </a:rPr>
              <a:t>和</a:t>
            </a:r>
            <a:r>
              <a:rPr lang="en-US" altLang="zh-CN" sz="1600">
                <a:solidFill>
                  <a:srgbClr val="595959"/>
                </a:solidFill>
              </a:rPr>
              <a:t>HRG</a:t>
            </a:r>
            <a:r>
              <a:rPr lang="zh-CN" altLang="en-US" sz="1600">
                <a:solidFill>
                  <a:srgbClr val="595959"/>
                </a:solidFill>
              </a:rPr>
              <a:t>管理模式延伸了这么多年，这一两年我们开始做一些调整，强调赋予</a:t>
            </a:r>
            <a:r>
              <a:rPr lang="en-US" altLang="zh-CN" sz="1600">
                <a:solidFill>
                  <a:srgbClr val="595959"/>
                </a:solidFill>
              </a:rPr>
              <a:t>TL</a:t>
            </a:r>
            <a:r>
              <a:rPr lang="zh-CN" altLang="en-US" sz="1600">
                <a:solidFill>
                  <a:srgbClr val="595959"/>
                </a:solidFill>
              </a:rPr>
              <a:t>的简政放权与管理赋能。</a:t>
            </a:r>
          </a:p>
          <a:p>
            <a:pPr algn="just">
              <a:lnSpc>
                <a:spcPct val="130000"/>
              </a:lnSpc>
            </a:pPr>
            <a:endParaRPr lang="zh-CN" altLang="en-US" sz="1600">
              <a:solidFill>
                <a:srgbClr val="595959"/>
              </a:solidFill>
            </a:endParaRPr>
          </a:p>
          <a:p>
            <a:pPr algn="just">
              <a:lnSpc>
                <a:spcPct val="130000"/>
              </a:lnSpc>
            </a:pPr>
            <a:r>
              <a:rPr lang="zh-CN" altLang="en-US" sz="1600">
                <a:solidFill>
                  <a:srgbClr val="595959"/>
                </a:solidFill>
              </a:rPr>
              <a:t>近几年我们还提出向小前台，大中台业务模式转变，在这里面比如共享服务中心的模式，包括怎样让小前台的业务快速增长。</a:t>
            </a:r>
          </a:p>
          <a:p>
            <a:pPr algn="just">
              <a:lnSpc>
                <a:spcPct val="130000"/>
              </a:lnSpc>
            </a:pPr>
            <a:endParaRPr lang="zh-CN" altLang="en-US" sz="1600">
              <a:solidFill>
                <a:srgbClr val="595959"/>
              </a:solidFill>
            </a:endParaRPr>
          </a:p>
          <a:p>
            <a:pPr algn="just">
              <a:lnSpc>
                <a:spcPct val="130000"/>
              </a:lnSpc>
            </a:pPr>
            <a:r>
              <a:rPr lang="zh-CN" altLang="en-US" sz="1600">
                <a:solidFill>
                  <a:srgbClr val="595959"/>
                </a:solidFill>
              </a:rPr>
              <a:t>最后一个是员工激励：我们强调为过程鼓掌，为结果埋单，就是说没有结果一切都是白费。</a:t>
            </a:r>
            <a:endParaRPr lang="zh-CN" altLang="en-US" sz="1600" dirty="0">
              <a:solidFill>
                <a:srgbClr val="595959"/>
              </a:solidFill>
            </a:endParaRPr>
          </a:p>
        </p:txBody>
      </p:sp>
      <p:grpSp>
        <p:nvGrpSpPr>
          <p:cNvPr id="23" name="组合 22"/>
          <p:cNvGrpSpPr/>
          <p:nvPr/>
        </p:nvGrpSpPr>
        <p:grpSpPr>
          <a:xfrm>
            <a:off x="9726402" y="3345872"/>
            <a:ext cx="198407" cy="508643"/>
            <a:chOff x="4364037" y="4620418"/>
            <a:chExt cx="261938" cy="671513"/>
          </a:xfrm>
          <a:solidFill>
            <a:srgbClr val="5EC6D3"/>
          </a:solidFill>
        </p:grpSpPr>
        <p:sp>
          <p:nvSpPr>
            <p:cNvPr id="24" name="Oval 390"/>
            <p:cNvSpPr>
              <a:spLocks noChangeArrowheads="1"/>
            </p:cNvSpPr>
            <p:nvPr/>
          </p:nvSpPr>
          <p:spPr bwMode="auto">
            <a:xfrm>
              <a:off x="4438650" y="4620418"/>
              <a:ext cx="112713" cy="1095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Line 391"/>
            <p:cNvSpPr>
              <a:spLocks noChangeShapeType="1"/>
            </p:cNvSpPr>
            <p:nvPr/>
          </p:nvSpPr>
          <p:spPr bwMode="auto">
            <a:xfrm>
              <a:off x="4495800" y="467280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Line 392"/>
            <p:cNvSpPr>
              <a:spLocks noChangeShapeType="1"/>
            </p:cNvSpPr>
            <p:nvPr/>
          </p:nvSpPr>
          <p:spPr bwMode="auto">
            <a:xfrm>
              <a:off x="4495800" y="467280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393"/>
            <p:cNvSpPr>
              <a:spLocks/>
            </p:cNvSpPr>
            <p:nvPr/>
          </p:nvSpPr>
          <p:spPr bwMode="auto">
            <a:xfrm>
              <a:off x="4364037" y="4741068"/>
              <a:ext cx="261938" cy="550863"/>
            </a:xfrm>
            <a:custGeom>
              <a:avLst/>
              <a:gdLst>
                <a:gd name="T0" fmla="*/ 51 w 70"/>
                <a:gd name="T1" fmla="*/ 0 h 147"/>
                <a:gd name="T2" fmla="*/ 35 w 70"/>
                <a:gd name="T3" fmla="*/ 0 h 147"/>
                <a:gd name="T4" fmla="*/ 19 w 70"/>
                <a:gd name="T5" fmla="*/ 0 h 147"/>
                <a:gd name="T6" fmla="*/ 0 w 70"/>
                <a:gd name="T7" fmla="*/ 19 h 147"/>
                <a:gd name="T8" fmla="*/ 0 w 70"/>
                <a:gd name="T9" fmla="*/ 64 h 147"/>
                <a:gd name="T10" fmla="*/ 12 w 70"/>
                <a:gd name="T11" fmla="*/ 64 h 147"/>
                <a:gd name="T12" fmla="*/ 13 w 70"/>
                <a:gd name="T13" fmla="*/ 23 h 147"/>
                <a:gd name="T14" fmla="*/ 16 w 70"/>
                <a:gd name="T15" fmla="*/ 23 h 147"/>
                <a:gd name="T16" fmla="*/ 16 w 70"/>
                <a:gd name="T17" fmla="*/ 136 h 147"/>
                <a:gd name="T18" fmla="*/ 32 w 70"/>
                <a:gd name="T19" fmla="*/ 136 h 147"/>
                <a:gd name="T20" fmla="*/ 33 w 70"/>
                <a:gd name="T21" fmla="*/ 70 h 147"/>
                <a:gd name="T22" fmla="*/ 37 w 70"/>
                <a:gd name="T23" fmla="*/ 70 h 147"/>
                <a:gd name="T24" fmla="*/ 38 w 70"/>
                <a:gd name="T25" fmla="*/ 136 h 147"/>
                <a:gd name="T26" fmla="*/ 54 w 70"/>
                <a:gd name="T27" fmla="*/ 136 h 147"/>
                <a:gd name="T28" fmla="*/ 54 w 70"/>
                <a:gd name="T29" fmla="*/ 23 h 147"/>
                <a:gd name="T30" fmla="*/ 57 w 70"/>
                <a:gd name="T31" fmla="*/ 23 h 147"/>
                <a:gd name="T32" fmla="*/ 58 w 70"/>
                <a:gd name="T33" fmla="*/ 64 h 147"/>
                <a:gd name="T34" fmla="*/ 70 w 70"/>
                <a:gd name="T35" fmla="*/ 64 h 147"/>
                <a:gd name="T36" fmla="*/ 70 w 70"/>
                <a:gd name="T37" fmla="*/ 19 h 147"/>
                <a:gd name="T38" fmla="*/ 51 w 70"/>
                <a:gd name="T39"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147">
                  <a:moveTo>
                    <a:pt x="51" y="0"/>
                  </a:moveTo>
                  <a:cubicBezTo>
                    <a:pt x="35" y="0"/>
                    <a:pt x="35" y="0"/>
                    <a:pt x="35" y="0"/>
                  </a:cubicBezTo>
                  <a:cubicBezTo>
                    <a:pt x="19" y="0"/>
                    <a:pt x="19" y="0"/>
                    <a:pt x="19" y="0"/>
                  </a:cubicBezTo>
                  <a:cubicBezTo>
                    <a:pt x="5" y="0"/>
                    <a:pt x="0" y="4"/>
                    <a:pt x="0" y="19"/>
                  </a:cubicBezTo>
                  <a:cubicBezTo>
                    <a:pt x="0" y="64"/>
                    <a:pt x="0" y="64"/>
                    <a:pt x="0" y="64"/>
                  </a:cubicBezTo>
                  <a:cubicBezTo>
                    <a:pt x="0" y="73"/>
                    <a:pt x="12" y="73"/>
                    <a:pt x="12" y="64"/>
                  </a:cubicBezTo>
                  <a:cubicBezTo>
                    <a:pt x="13" y="23"/>
                    <a:pt x="13" y="23"/>
                    <a:pt x="13" y="23"/>
                  </a:cubicBezTo>
                  <a:cubicBezTo>
                    <a:pt x="16" y="23"/>
                    <a:pt x="16" y="23"/>
                    <a:pt x="16" y="23"/>
                  </a:cubicBezTo>
                  <a:cubicBezTo>
                    <a:pt x="16" y="136"/>
                    <a:pt x="16" y="136"/>
                    <a:pt x="16" y="136"/>
                  </a:cubicBezTo>
                  <a:cubicBezTo>
                    <a:pt x="16" y="147"/>
                    <a:pt x="32" y="147"/>
                    <a:pt x="32" y="136"/>
                  </a:cubicBezTo>
                  <a:cubicBezTo>
                    <a:pt x="33" y="70"/>
                    <a:pt x="33" y="70"/>
                    <a:pt x="33" y="70"/>
                  </a:cubicBezTo>
                  <a:cubicBezTo>
                    <a:pt x="37" y="70"/>
                    <a:pt x="37" y="70"/>
                    <a:pt x="37" y="70"/>
                  </a:cubicBezTo>
                  <a:cubicBezTo>
                    <a:pt x="38" y="136"/>
                    <a:pt x="38" y="136"/>
                    <a:pt x="38" y="136"/>
                  </a:cubicBezTo>
                  <a:cubicBezTo>
                    <a:pt x="38" y="147"/>
                    <a:pt x="54" y="147"/>
                    <a:pt x="54" y="136"/>
                  </a:cubicBezTo>
                  <a:cubicBezTo>
                    <a:pt x="54" y="23"/>
                    <a:pt x="54" y="23"/>
                    <a:pt x="54" y="23"/>
                  </a:cubicBezTo>
                  <a:cubicBezTo>
                    <a:pt x="57" y="23"/>
                    <a:pt x="57" y="23"/>
                    <a:pt x="57" y="23"/>
                  </a:cubicBezTo>
                  <a:cubicBezTo>
                    <a:pt x="58" y="64"/>
                    <a:pt x="58" y="64"/>
                    <a:pt x="58" y="64"/>
                  </a:cubicBezTo>
                  <a:cubicBezTo>
                    <a:pt x="58" y="73"/>
                    <a:pt x="70" y="73"/>
                    <a:pt x="70" y="64"/>
                  </a:cubicBezTo>
                  <a:cubicBezTo>
                    <a:pt x="70" y="19"/>
                    <a:pt x="70" y="19"/>
                    <a:pt x="70" y="19"/>
                  </a:cubicBezTo>
                  <a:cubicBezTo>
                    <a:pt x="70" y="4"/>
                    <a:pt x="65" y="0"/>
                    <a:pt x="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8" name="组合 27"/>
          <p:cNvGrpSpPr/>
          <p:nvPr/>
        </p:nvGrpSpPr>
        <p:grpSpPr>
          <a:xfrm>
            <a:off x="9983782" y="3345872"/>
            <a:ext cx="198407" cy="508643"/>
            <a:chOff x="4364037" y="4620418"/>
            <a:chExt cx="261938" cy="671513"/>
          </a:xfrm>
          <a:solidFill>
            <a:srgbClr val="5EC6D3"/>
          </a:solidFill>
        </p:grpSpPr>
        <p:sp>
          <p:nvSpPr>
            <p:cNvPr id="29" name="Oval 390"/>
            <p:cNvSpPr>
              <a:spLocks noChangeArrowheads="1"/>
            </p:cNvSpPr>
            <p:nvPr/>
          </p:nvSpPr>
          <p:spPr bwMode="auto">
            <a:xfrm>
              <a:off x="4438650" y="4620418"/>
              <a:ext cx="112713" cy="1095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Line 391"/>
            <p:cNvSpPr>
              <a:spLocks noChangeShapeType="1"/>
            </p:cNvSpPr>
            <p:nvPr/>
          </p:nvSpPr>
          <p:spPr bwMode="auto">
            <a:xfrm>
              <a:off x="4495800" y="467280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Line 392"/>
            <p:cNvSpPr>
              <a:spLocks noChangeShapeType="1"/>
            </p:cNvSpPr>
            <p:nvPr/>
          </p:nvSpPr>
          <p:spPr bwMode="auto">
            <a:xfrm>
              <a:off x="4495800" y="467280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93"/>
            <p:cNvSpPr>
              <a:spLocks/>
            </p:cNvSpPr>
            <p:nvPr/>
          </p:nvSpPr>
          <p:spPr bwMode="auto">
            <a:xfrm>
              <a:off x="4364037" y="4741068"/>
              <a:ext cx="261938" cy="550863"/>
            </a:xfrm>
            <a:custGeom>
              <a:avLst/>
              <a:gdLst>
                <a:gd name="T0" fmla="*/ 51 w 70"/>
                <a:gd name="T1" fmla="*/ 0 h 147"/>
                <a:gd name="T2" fmla="*/ 35 w 70"/>
                <a:gd name="T3" fmla="*/ 0 h 147"/>
                <a:gd name="T4" fmla="*/ 19 w 70"/>
                <a:gd name="T5" fmla="*/ 0 h 147"/>
                <a:gd name="T6" fmla="*/ 0 w 70"/>
                <a:gd name="T7" fmla="*/ 19 h 147"/>
                <a:gd name="T8" fmla="*/ 0 w 70"/>
                <a:gd name="T9" fmla="*/ 64 h 147"/>
                <a:gd name="T10" fmla="*/ 12 w 70"/>
                <a:gd name="T11" fmla="*/ 64 h 147"/>
                <a:gd name="T12" fmla="*/ 13 w 70"/>
                <a:gd name="T13" fmla="*/ 23 h 147"/>
                <a:gd name="T14" fmla="*/ 16 w 70"/>
                <a:gd name="T15" fmla="*/ 23 h 147"/>
                <a:gd name="T16" fmla="*/ 16 w 70"/>
                <a:gd name="T17" fmla="*/ 136 h 147"/>
                <a:gd name="T18" fmla="*/ 32 w 70"/>
                <a:gd name="T19" fmla="*/ 136 h 147"/>
                <a:gd name="T20" fmla="*/ 33 w 70"/>
                <a:gd name="T21" fmla="*/ 70 h 147"/>
                <a:gd name="T22" fmla="*/ 37 w 70"/>
                <a:gd name="T23" fmla="*/ 70 h 147"/>
                <a:gd name="T24" fmla="*/ 38 w 70"/>
                <a:gd name="T25" fmla="*/ 136 h 147"/>
                <a:gd name="T26" fmla="*/ 54 w 70"/>
                <a:gd name="T27" fmla="*/ 136 h 147"/>
                <a:gd name="T28" fmla="*/ 54 w 70"/>
                <a:gd name="T29" fmla="*/ 23 h 147"/>
                <a:gd name="T30" fmla="*/ 57 w 70"/>
                <a:gd name="T31" fmla="*/ 23 h 147"/>
                <a:gd name="T32" fmla="*/ 58 w 70"/>
                <a:gd name="T33" fmla="*/ 64 h 147"/>
                <a:gd name="T34" fmla="*/ 70 w 70"/>
                <a:gd name="T35" fmla="*/ 64 h 147"/>
                <a:gd name="T36" fmla="*/ 70 w 70"/>
                <a:gd name="T37" fmla="*/ 19 h 147"/>
                <a:gd name="T38" fmla="*/ 51 w 70"/>
                <a:gd name="T39"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147">
                  <a:moveTo>
                    <a:pt x="51" y="0"/>
                  </a:moveTo>
                  <a:cubicBezTo>
                    <a:pt x="35" y="0"/>
                    <a:pt x="35" y="0"/>
                    <a:pt x="35" y="0"/>
                  </a:cubicBezTo>
                  <a:cubicBezTo>
                    <a:pt x="19" y="0"/>
                    <a:pt x="19" y="0"/>
                    <a:pt x="19" y="0"/>
                  </a:cubicBezTo>
                  <a:cubicBezTo>
                    <a:pt x="5" y="0"/>
                    <a:pt x="0" y="4"/>
                    <a:pt x="0" y="19"/>
                  </a:cubicBezTo>
                  <a:cubicBezTo>
                    <a:pt x="0" y="64"/>
                    <a:pt x="0" y="64"/>
                    <a:pt x="0" y="64"/>
                  </a:cubicBezTo>
                  <a:cubicBezTo>
                    <a:pt x="0" y="73"/>
                    <a:pt x="12" y="73"/>
                    <a:pt x="12" y="64"/>
                  </a:cubicBezTo>
                  <a:cubicBezTo>
                    <a:pt x="13" y="23"/>
                    <a:pt x="13" y="23"/>
                    <a:pt x="13" y="23"/>
                  </a:cubicBezTo>
                  <a:cubicBezTo>
                    <a:pt x="16" y="23"/>
                    <a:pt x="16" y="23"/>
                    <a:pt x="16" y="23"/>
                  </a:cubicBezTo>
                  <a:cubicBezTo>
                    <a:pt x="16" y="136"/>
                    <a:pt x="16" y="136"/>
                    <a:pt x="16" y="136"/>
                  </a:cubicBezTo>
                  <a:cubicBezTo>
                    <a:pt x="16" y="147"/>
                    <a:pt x="32" y="147"/>
                    <a:pt x="32" y="136"/>
                  </a:cubicBezTo>
                  <a:cubicBezTo>
                    <a:pt x="33" y="70"/>
                    <a:pt x="33" y="70"/>
                    <a:pt x="33" y="70"/>
                  </a:cubicBezTo>
                  <a:cubicBezTo>
                    <a:pt x="37" y="70"/>
                    <a:pt x="37" y="70"/>
                    <a:pt x="37" y="70"/>
                  </a:cubicBezTo>
                  <a:cubicBezTo>
                    <a:pt x="38" y="136"/>
                    <a:pt x="38" y="136"/>
                    <a:pt x="38" y="136"/>
                  </a:cubicBezTo>
                  <a:cubicBezTo>
                    <a:pt x="38" y="147"/>
                    <a:pt x="54" y="147"/>
                    <a:pt x="54" y="136"/>
                  </a:cubicBezTo>
                  <a:cubicBezTo>
                    <a:pt x="54" y="23"/>
                    <a:pt x="54" y="23"/>
                    <a:pt x="54" y="23"/>
                  </a:cubicBezTo>
                  <a:cubicBezTo>
                    <a:pt x="57" y="23"/>
                    <a:pt x="57" y="23"/>
                    <a:pt x="57" y="23"/>
                  </a:cubicBezTo>
                  <a:cubicBezTo>
                    <a:pt x="58" y="64"/>
                    <a:pt x="58" y="64"/>
                    <a:pt x="58" y="64"/>
                  </a:cubicBezTo>
                  <a:cubicBezTo>
                    <a:pt x="58" y="73"/>
                    <a:pt x="70" y="73"/>
                    <a:pt x="70" y="64"/>
                  </a:cubicBezTo>
                  <a:cubicBezTo>
                    <a:pt x="70" y="19"/>
                    <a:pt x="70" y="19"/>
                    <a:pt x="70" y="19"/>
                  </a:cubicBezTo>
                  <a:cubicBezTo>
                    <a:pt x="70" y="4"/>
                    <a:pt x="65" y="0"/>
                    <a:pt x="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3" name="组合 32"/>
          <p:cNvGrpSpPr/>
          <p:nvPr/>
        </p:nvGrpSpPr>
        <p:grpSpPr>
          <a:xfrm>
            <a:off x="10241162" y="3345872"/>
            <a:ext cx="198407" cy="508643"/>
            <a:chOff x="4364037" y="4620418"/>
            <a:chExt cx="261938" cy="671513"/>
          </a:xfrm>
          <a:solidFill>
            <a:srgbClr val="5EC6D3"/>
          </a:solidFill>
        </p:grpSpPr>
        <p:sp>
          <p:nvSpPr>
            <p:cNvPr id="34" name="Oval 390"/>
            <p:cNvSpPr>
              <a:spLocks noChangeArrowheads="1"/>
            </p:cNvSpPr>
            <p:nvPr/>
          </p:nvSpPr>
          <p:spPr bwMode="auto">
            <a:xfrm>
              <a:off x="4438650" y="4620418"/>
              <a:ext cx="112713" cy="1095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Line 391"/>
            <p:cNvSpPr>
              <a:spLocks noChangeShapeType="1"/>
            </p:cNvSpPr>
            <p:nvPr/>
          </p:nvSpPr>
          <p:spPr bwMode="auto">
            <a:xfrm>
              <a:off x="4495800" y="467280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Line 392"/>
            <p:cNvSpPr>
              <a:spLocks noChangeShapeType="1"/>
            </p:cNvSpPr>
            <p:nvPr/>
          </p:nvSpPr>
          <p:spPr bwMode="auto">
            <a:xfrm>
              <a:off x="4495800" y="467280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93"/>
            <p:cNvSpPr>
              <a:spLocks/>
            </p:cNvSpPr>
            <p:nvPr/>
          </p:nvSpPr>
          <p:spPr bwMode="auto">
            <a:xfrm>
              <a:off x="4364037" y="4741068"/>
              <a:ext cx="261938" cy="550863"/>
            </a:xfrm>
            <a:custGeom>
              <a:avLst/>
              <a:gdLst>
                <a:gd name="T0" fmla="*/ 51 w 70"/>
                <a:gd name="T1" fmla="*/ 0 h 147"/>
                <a:gd name="T2" fmla="*/ 35 w 70"/>
                <a:gd name="T3" fmla="*/ 0 h 147"/>
                <a:gd name="T4" fmla="*/ 19 w 70"/>
                <a:gd name="T5" fmla="*/ 0 h 147"/>
                <a:gd name="T6" fmla="*/ 0 w 70"/>
                <a:gd name="T7" fmla="*/ 19 h 147"/>
                <a:gd name="T8" fmla="*/ 0 w 70"/>
                <a:gd name="T9" fmla="*/ 64 h 147"/>
                <a:gd name="T10" fmla="*/ 12 w 70"/>
                <a:gd name="T11" fmla="*/ 64 h 147"/>
                <a:gd name="T12" fmla="*/ 13 w 70"/>
                <a:gd name="T13" fmla="*/ 23 h 147"/>
                <a:gd name="T14" fmla="*/ 16 w 70"/>
                <a:gd name="T15" fmla="*/ 23 h 147"/>
                <a:gd name="T16" fmla="*/ 16 w 70"/>
                <a:gd name="T17" fmla="*/ 136 h 147"/>
                <a:gd name="T18" fmla="*/ 32 w 70"/>
                <a:gd name="T19" fmla="*/ 136 h 147"/>
                <a:gd name="T20" fmla="*/ 33 w 70"/>
                <a:gd name="T21" fmla="*/ 70 h 147"/>
                <a:gd name="T22" fmla="*/ 37 w 70"/>
                <a:gd name="T23" fmla="*/ 70 h 147"/>
                <a:gd name="T24" fmla="*/ 38 w 70"/>
                <a:gd name="T25" fmla="*/ 136 h 147"/>
                <a:gd name="T26" fmla="*/ 54 w 70"/>
                <a:gd name="T27" fmla="*/ 136 h 147"/>
                <a:gd name="T28" fmla="*/ 54 w 70"/>
                <a:gd name="T29" fmla="*/ 23 h 147"/>
                <a:gd name="T30" fmla="*/ 57 w 70"/>
                <a:gd name="T31" fmla="*/ 23 h 147"/>
                <a:gd name="T32" fmla="*/ 58 w 70"/>
                <a:gd name="T33" fmla="*/ 64 h 147"/>
                <a:gd name="T34" fmla="*/ 70 w 70"/>
                <a:gd name="T35" fmla="*/ 64 h 147"/>
                <a:gd name="T36" fmla="*/ 70 w 70"/>
                <a:gd name="T37" fmla="*/ 19 h 147"/>
                <a:gd name="T38" fmla="*/ 51 w 70"/>
                <a:gd name="T39"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147">
                  <a:moveTo>
                    <a:pt x="51" y="0"/>
                  </a:moveTo>
                  <a:cubicBezTo>
                    <a:pt x="35" y="0"/>
                    <a:pt x="35" y="0"/>
                    <a:pt x="35" y="0"/>
                  </a:cubicBezTo>
                  <a:cubicBezTo>
                    <a:pt x="19" y="0"/>
                    <a:pt x="19" y="0"/>
                    <a:pt x="19" y="0"/>
                  </a:cubicBezTo>
                  <a:cubicBezTo>
                    <a:pt x="5" y="0"/>
                    <a:pt x="0" y="4"/>
                    <a:pt x="0" y="19"/>
                  </a:cubicBezTo>
                  <a:cubicBezTo>
                    <a:pt x="0" y="64"/>
                    <a:pt x="0" y="64"/>
                    <a:pt x="0" y="64"/>
                  </a:cubicBezTo>
                  <a:cubicBezTo>
                    <a:pt x="0" y="73"/>
                    <a:pt x="12" y="73"/>
                    <a:pt x="12" y="64"/>
                  </a:cubicBezTo>
                  <a:cubicBezTo>
                    <a:pt x="13" y="23"/>
                    <a:pt x="13" y="23"/>
                    <a:pt x="13" y="23"/>
                  </a:cubicBezTo>
                  <a:cubicBezTo>
                    <a:pt x="16" y="23"/>
                    <a:pt x="16" y="23"/>
                    <a:pt x="16" y="23"/>
                  </a:cubicBezTo>
                  <a:cubicBezTo>
                    <a:pt x="16" y="136"/>
                    <a:pt x="16" y="136"/>
                    <a:pt x="16" y="136"/>
                  </a:cubicBezTo>
                  <a:cubicBezTo>
                    <a:pt x="16" y="147"/>
                    <a:pt x="32" y="147"/>
                    <a:pt x="32" y="136"/>
                  </a:cubicBezTo>
                  <a:cubicBezTo>
                    <a:pt x="33" y="70"/>
                    <a:pt x="33" y="70"/>
                    <a:pt x="33" y="70"/>
                  </a:cubicBezTo>
                  <a:cubicBezTo>
                    <a:pt x="37" y="70"/>
                    <a:pt x="37" y="70"/>
                    <a:pt x="37" y="70"/>
                  </a:cubicBezTo>
                  <a:cubicBezTo>
                    <a:pt x="38" y="136"/>
                    <a:pt x="38" y="136"/>
                    <a:pt x="38" y="136"/>
                  </a:cubicBezTo>
                  <a:cubicBezTo>
                    <a:pt x="38" y="147"/>
                    <a:pt x="54" y="147"/>
                    <a:pt x="54" y="136"/>
                  </a:cubicBezTo>
                  <a:cubicBezTo>
                    <a:pt x="54" y="23"/>
                    <a:pt x="54" y="23"/>
                    <a:pt x="54" y="23"/>
                  </a:cubicBezTo>
                  <a:cubicBezTo>
                    <a:pt x="57" y="23"/>
                    <a:pt x="57" y="23"/>
                    <a:pt x="57" y="23"/>
                  </a:cubicBezTo>
                  <a:cubicBezTo>
                    <a:pt x="58" y="64"/>
                    <a:pt x="58" y="64"/>
                    <a:pt x="58" y="64"/>
                  </a:cubicBezTo>
                  <a:cubicBezTo>
                    <a:pt x="58" y="73"/>
                    <a:pt x="70" y="73"/>
                    <a:pt x="70" y="64"/>
                  </a:cubicBezTo>
                  <a:cubicBezTo>
                    <a:pt x="70" y="19"/>
                    <a:pt x="70" y="19"/>
                    <a:pt x="70" y="19"/>
                  </a:cubicBezTo>
                  <a:cubicBezTo>
                    <a:pt x="70" y="4"/>
                    <a:pt x="65" y="0"/>
                    <a:pt x="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8" name="组合 37"/>
          <p:cNvGrpSpPr/>
          <p:nvPr/>
        </p:nvGrpSpPr>
        <p:grpSpPr>
          <a:xfrm>
            <a:off x="10498542" y="3345872"/>
            <a:ext cx="198407" cy="508643"/>
            <a:chOff x="4364037" y="4620418"/>
            <a:chExt cx="261938" cy="671513"/>
          </a:xfrm>
          <a:solidFill>
            <a:srgbClr val="5EC6D3"/>
          </a:solidFill>
        </p:grpSpPr>
        <p:sp>
          <p:nvSpPr>
            <p:cNvPr id="39" name="Oval 390"/>
            <p:cNvSpPr>
              <a:spLocks noChangeArrowheads="1"/>
            </p:cNvSpPr>
            <p:nvPr/>
          </p:nvSpPr>
          <p:spPr bwMode="auto">
            <a:xfrm>
              <a:off x="4438650" y="4620418"/>
              <a:ext cx="112713" cy="1095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Line 391"/>
            <p:cNvSpPr>
              <a:spLocks noChangeShapeType="1"/>
            </p:cNvSpPr>
            <p:nvPr/>
          </p:nvSpPr>
          <p:spPr bwMode="auto">
            <a:xfrm>
              <a:off x="4495800" y="467280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Line 392"/>
            <p:cNvSpPr>
              <a:spLocks noChangeShapeType="1"/>
            </p:cNvSpPr>
            <p:nvPr/>
          </p:nvSpPr>
          <p:spPr bwMode="auto">
            <a:xfrm>
              <a:off x="4495800" y="467280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93"/>
            <p:cNvSpPr>
              <a:spLocks/>
            </p:cNvSpPr>
            <p:nvPr/>
          </p:nvSpPr>
          <p:spPr bwMode="auto">
            <a:xfrm>
              <a:off x="4364037" y="4741068"/>
              <a:ext cx="261938" cy="550863"/>
            </a:xfrm>
            <a:custGeom>
              <a:avLst/>
              <a:gdLst>
                <a:gd name="T0" fmla="*/ 51 w 70"/>
                <a:gd name="T1" fmla="*/ 0 h 147"/>
                <a:gd name="T2" fmla="*/ 35 w 70"/>
                <a:gd name="T3" fmla="*/ 0 h 147"/>
                <a:gd name="T4" fmla="*/ 19 w 70"/>
                <a:gd name="T5" fmla="*/ 0 h 147"/>
                <a:gd name="T6" fmla="*/ 0 w 70"/>
                <a:gd name="T7" fmla="*/ 19 h 147"/>
                <a:gd name="T8" fmla="*/ 0 w 70"/>
                <a:gd name="T9" fmla="*/ 64 h 147"/>
                <a:gd name="T10" fmla="*/ 12 w 70"/>
                <a:gd name="T11" fmla="*/ 64 h 147"/>
                <a:gd name="T12" fmla="*/ 13 w 70"/>
                <a:gd name="T13" fmla="*/ 23 h 147"/>
                <a:gd name="T14" fmla="*/ 16 w 70"/>
                <a:gd name="T15" fmla="*/ 23 h 147"/>
                <a:gd name="T16" fmla="*/ 16 w 70"/>
                <a:gd name="T17" fmla="*/ 136 h 147"/>
                <a:gd name="T18" fmla="*/ 32 w 70"/>
                <a:gd name="T19" fmla="*/ 136 h 147"/>
                <a:gd name="T20" fmla="*/ 33 w 70"/>
                <a:gd name="T21" fmla="*/ 70 h 147"/>
                <a:gd name="T22" fmla="*/ 37 w 70"/>
                <a:gd name="T23" fmla="*/ 70 h 147"/>
                <a:gd name="T24" fmla="*/ 38 w 70"/>
                <a:gd name="T25" fmla="*/ 136 h 147"/>
                <a:gd name="T26" fmla="*/ 54 w 70"/>
                <a:gd name="T27" fmla="*/ 136 h 147"/>
                <a:gd name="T28" fmla="*/ 54 w 70"/>
                <a:gd name="T29" fmla="*/ 23 h 147"/>
                <a:gd name="T30" fmla="*/ 57 w 70"/>
                <a:gd name="T31" fmla="*/ 23 h 147"/>
                <a:gd name="T32" fmla="*/ 58 w 70"/>
                <a:gd name="T33" fmla="*/ 64 h 147"/>
                <a:gd name="T34" fmla="*/ 70 w 70"/>
                <a:gd name="T35" fmla="*/ 64 h 147"/>
                <a:gd name="T36" fmla="*/ 70 w 70"/>
                <a:gd name="T37" fmla="*/ 19 h 147"/>
                <a:gd name="T38" fmla="*/ 51 w 70"/>
                <a:gd name="T39"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147">
                  <a:moveTo>
                    <a:pt x="51" y="0"/>
                  </a:moveTo>
                  <a:cubicBezTo>
                    <a:pt x="35" y="0"/>
                    <a:pt x="35" y="0"/>
                    <a:pt x="35" y="0"/>
                  </a:cubicBezTo>
                  <a:cubicBezTo>
                    <a:pt x="19" y="0"/>
                    <a:pt x="19" y="0"/>
                    <a:pt x="19" y="0"/>
                  </a:cubicBezTo>
                  <a:cubicBezTo>
                    <a:pt x="5" y="0"/>
                    <a:pt x="0" y="4"/>
                    <a:pt x="0" y="19"/>
                  </a:cubicBezTo>
                  <a:cubicBezTo>
                    <a:pt x="0" y="64"/>
                    <a:pt x="0" y="64"/>
                    <a:pt x="0" y="64"/>
                  </a:cubicBezTo>
                  <a:cubicBezTo>
                    <a:pt x="0" y="73"/>
                    <a:pt x="12" y="73"/>
                    <a:pt x="12" y="64"/>
                  </a:cubicBezTo>
                  <a:cubicBezTo>
                    <a:pt x="13" y="23"/>
                    <a:pt x="13" y="23"/>
                    <a:pt x="13" y="23"/>
                  </a:cubicBezTo>
                  <a:cubicBezTo>
                    <a:pt x="16" y="23"/>
                    <a:pt x="16" y="23"/>
                    <a:pt x="16" y="23"/>
                  </a:cubicBezTo>
                  <a:cubicBezTo>
                    <a:pt x="16" y="136"/>
                    <a:pt x="16" y="136"/>
                    <a:pt x="16" y="136"/>
                  </a:cubicBezTo>
                  <a:cubicBezTo>
                    <a:pt x="16" y="147"/>
                    <a:pt x="32" y="147"/>
                    <a:pt x="32" y="136"/>
                  </a:cubicBezTo>
                  <a:cubicBezTo>
                    <a:pt x="33" y="70"/>
                    <a:pt x="33" y="70"/>
                    <a:pt x="33" y="70"/>
                  </a:cubicBezTo>
                  <a:cubicBezTo>
                    <a:pt x="37" y="70"/>
                    <a:pt x="37" y="70"/>
                    <a:pt x="37" y="70"/>
                  </a:cubicBezTo>
                  <a:cubicBezTo>
                    <a:pt x="38" y="136"/>
                    <a:pt x="38" y="136"/>
                    <a:pt x="38" y="136"/>
                  </a:cubicBezTo>
                  <a:cubicBezTo>
                    <a:pt x="38" y="147"/>
                    <a:pt x="54" y="147"/>
                    <a:pt x="54" y="136"/>
                  </a:cubicBezTo>
                  <a:cubicBezTo>
                    <a:pt x="54" y="23"/>
                    <a:pt x="54" y="23"/>
                    <a:pt x="54" y="23"/>
                  </a:cubicBezTo>
                  <a:cubicBezTo>
                    <a:pt x="57" y="23"/>
                    <a:pt x="57" y="23"/>
                    <a:pt x="57" y="23"/>
                  </a:cubicBezTo>
                  <a:cubicBezTo>
                    <a:pt x="58" y="64"/>
                    <a:pt x="58" y="64"/>
                    <a:pt x="58" y="64"/>
                  </a:cubicBezTo>
                  <a:cubicBezTo>
                    <a:pt x="58" y="73"/>
                    <a:pt x="70" y="73"/>
                    <a:pt x="70" y="64"/>
                  </a:cubicBezTo>
                  <a:cubicBezTo>
                    <a:pt x="70" y="19"/>
                    <a:pt x="70" y="19"/>
                    <a:pt x="70" y="19"/>
                  </a:cubicBezTo>
                  <a:cubicBezTo>
                    <a:pt x="70" y="4"/>
                    <a:pt x="65" y="0"/>
                    <a:pt x="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3" name="组合 42"/>
          <p:cNvGrpSpPr/>
          <p:nvPr/>
        </p:nvGrpSpPr>
        <p:grpSpPr>
          <a:xfrm>
            <a:off x="10755922" y="3345872"/>
            <a:ext cx="198407" cy="508643"/>
            <a:chOff x="4364037" y="4620418"/>
            <a:chExt cx="261938" cy="671513"/>
          </a:xfrm>
          <a:solidFill>
            <a:srgbClr val="5EC6D3"/>
          </a:solidFill>
        </p:grpSpPr>
        <p:sp>
          <p:nvSpPr>
            <p:cNvPr id="44" name="Oval 390"/>
            <p:cNvSpPr>
              <a:spLocks noChangeArrowheads="1"/>
            </p:cNvSpPr>
            <p:nvPr/>
          </p:nvSpPr>
          <p:spPr bwMode="auto">
            <a:xfrm>
              <a:off x="4438650" y="4620418"/>
              <a:ext cx="112713" cy="1095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Line 391"/>
            <p:cNvSpPr>
              <a:spLocks noChangeShapeType="1"/>
            </p:cNvSpPr>
            <p:nvPr/>
          </p:nvSpPr>
          <p:spPr bwMode="auto">
            <a:xfrm>
              <a:off x="4495800" y="467280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Line 392"/>
            <p:cNvSpPr>
              <a:spLocks noChangeShapeType="1"/>
            </p:cNvSpPr>
            <p:nvPr/>
          </p:nvSpPr>
          <p:spPr bwMode="auto">
            <a:xfrm>
              <a:off x="4495800" y="467280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393"/>
            <p:cNvSpPr>
              <a:spLocks/>
            </p:cNvSpPr>
            <p:nvPr/>
          </p:nvSpPr>
          <p:spPr bwMode="auto">
            <a:xfrm>
              <a:off x="4364037" y="4741068"/>
              <a:ext cx="261938" cy="550863"/>
            </a:xfrm>
            <a:custGeom>
              <a:avLst/>
              <a:gdLst>
                <a:gd name="T0" fmla="*/ 51 w 70"/>
                <a:gd name="T1" fmla="*/ 0 h 147"/>
                <a:gd name="T2" fmla="*/ 35 w 70"/>
                <a:gd name="T3" fmla="*/ 0 h 147"/>
                <a:gd name="T4" fmla="*/ 19 w 70"/>
                <a:gd name="T5" fmla="*/ 0 h 147"/>
                <a:gd name="T6" fmla="*/ 0 w 70"/>
                <a:gd name="T7" fmla="*/ 19 h 147"/>
                <a:gd name="T8" fmla="*/ 0 w 70"/>
                <a:gd name="T9" fmla="*/ 64 h 147"/>
                <a:gd name="T10" fmla="*/ 12 w 70"/>
                <a:gd name="T11" fmla="*/ 64 h 147"/>
                <a:gd name="T12" fmla="*/ 13 w 70"/>
                <a:gd name="T13" fmla="*/ 23 h 147"/>
                <a:gd name="T14" fmla="*/ 16 w 70"/>
                <a:gd name="T15" fmla="*/ 23 h 147"/>
                <a:gd name="T16" fmla="*/ 16 w 70"/>
                <a:gd name="T17" fmla="*/ 136 h 147"/>
                <a:gd name="T18" fmla="*/ 32 w 70"/>
                <a:gd name="T19" fmla="*/ 136 h 147"/>
                <a:gd name="T20" fmla="*/ 33 w 70"/>
                <a:gd name="T21" fmla="*/ 70 h 147"/>
                <a:gd name="T22" fmla="*/ 37 w 70"/>
                <a:gd name="T23" fmla="*/ 70 h 147"/>
                <a:gd name="T24" fmla="*/ 38 w 70"/>
                <a:gd name="T25" fmla="*/ 136 h 147"/>
                <a:gd name="T26" fmla="*/ 54 w 70"/>
                <a:gd name="T27" fmla="*/ 136 h 147"/>
                <a:gd name="T28" fmla="*/ 54 w 70"/>
                <a:gd name="T29" fmla="*/ 23 h 147"/>
                <a:gd name="T30" fmla="*/ 57 w 70"/>
                <a:gd name="T31" fmla="*/ 23 h 147"/>
                <a:gd name="T32" fmla="*/ 58 w 70"/>
                <a:gd name="T33" fmla="*/ 64 h 147"/>
                <a:gd name="T34" fmla="*/ 70 w 70"/>
                <a:gd name="T35" fmla="*/ 64 h 147"/>
                <a:gd name="T36" fmla="*/ 70 w 70"/>
                <a:gd name="T37" fmla="*/ 19 h 147"/>
                <a:gd name="T38" fmla="*/ 51 w 70"/>
                <a:gd name="T39"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147">
                  <a:moveTo>
                    <a:pt x="51" y="0"/>
                  </a:moveTo>
                  <a:cubicBezTo>
                    <a:pt x="35" y="0"/>
                    <a:pt x="35" y="0"/>
                    <a:pt x="35" y="0"/>
                  </a:cubicBezTo>
                  <a:cubicBezTo>
                    <a:pt x="19" y="0"/>
                    <a:pt x="19" y="0"/>
                    <a:pt x="19" y="0"/>
                  </a:cubicBezTo>
                  <a:cubicBezTo>
                    <a:pt x="5" y="0"/>
                    <a:pt x="0" y="4"/>
                    <a:pt x="0" y="19"/>
                  </a:cubicBezTo>
                  <a:cubicBezTo>
                    <a:pt x="0" y="64"/>
                    <a:pt x="0" y="64"/>
                    <a:pt x="0" y="64"/>
                  </a:cubicBezTo>
                  <a:cubicBezTo>
                    <a:pt x="0" y="73"/>
                    <a:pt x="12" y="73"/>
                    <a:pt x="12" y="64"/>
                  </a:cubicBezTo>
                  <a:cubicBezTo>
                    <a:pt x="13" y="23"/>
                    <a:pt x="13" y="23"/>
                    <a:pt x="13" y="23"/>
                  </a:cubicBezTo>
                  <a:cubicBezTo>
                    <a:pt x="16" y="23"/>
                    <a:pt x="16" y="23"/>
                    <a:pt x="16" y="23"/>
                  </a:cubicBezTo>
                  <a:cubicBezTo>
                    <a:pt x="16" y="136"/>
                    <a:pt x="16" y="136"/>
                    <a:pt x="16" y="136"/>
                  </a:cubicBezTo>
                  <a:cubicBezTo>
                    <a:pt x="16" y="147"/>
                    <a:pt x="32" y="147"/>
                    <a:pt x="32" y="136"/>
                  </a:cubicBezTo>
                  <a:cubicBezTo>
                    <a:pt x="33" y="70"/>
                    <a:pt x="33" y="70"/>
                    <a:pt x="33" y="70"/>
                  </a:cubicBezTo>
                  <a:cubicBezTo>
                    <a:pt x="37" y="70"/>
                    <a:pt x="37" y="70"/>
                    <a:pt x="37" y="70"/>
                  </a:cubicBezTo>
                  <a:cubicBezTo>
                    <a:pt x="38" y="136"/>
                    <a:pt x="38" y="136"/>
                    <a:pt x="38" y="136"/>
                  </a:cubicBezTo>
                  <a:cubicBezTo>
                    <a:pt x="38" y="147"/>
                    <a:pt x="54" y="147"/>
                    <a:pt x="54" y="136"/>
                  </a:cubicBezTo>
                  <a:cubicBezTo>
                    <a:pt x="54" y="23"/>
                    <a:pt x="54" y="23"/>
                    <a:pt x="54" y="23"/>
                  </a:cubicBezTo>
                  <a:cubicBezTo>
                    <a:pt x="57" y="23"/>
                    <a:pt x="57" y="23"/>
                    <a:pt x="57" y="23"/>
                  </a:cubicBezTo>
                  <a:cubicBezTo>
                    <a:pt x="58" y="64"/>
                    <a:pt x="58" y="64"/>
                    <a:pt x="58" y="64"/>
                  </a:cubicBezTo>
                  <a:cubicBezTo>
                    <a:pt x="58" y="73"/>
                    <a:pt x="70" y="73"/>
                    <a:pt x="70" y="64"/>
                  </a:cubicBezTo>
                  <a:cubicBezTo>
                    <a:pt x="70" y="19"/>
                    <a:pt x="70" y="19"/>
                    <a:pt x="70" y="19"/>
                  </a:cubicBezTo>
                  <a:cubicBezTo>
                    <a:pt x="70" y="4"/>
                    <a:pt x="65" y="0"/>
                    <a:pt x="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8" name="组合 47"/>
          <p:cNvGrpSpPr/>
          <p:nvPr/>
        </p:nvGrpSpPr>
        <p:grpSpPr>
          <a:xfrm>
            <a:off x="11013302" y="3345872"/>
            <a:ext cx="198407" cy="508643"/>
            <a:chOff x="4364037" y="4620418"/>
            <a:chExt cx="261938" cy="671513"/>
          </a:xfrm>
          <a:solidFill>
            <a:srgbClr val="5EC6D3"/>
          </a:solidFill>
        </p:grpSpPr>
        <p:sp>
          <p:nvSpPr>
            <p:cNvPr id="49" name="Oval 390"/>
            <p:cNvSpPr>
              <a:spLocks noChangeArrowheads="1"/>
            </p:cNvSpPr>
            <p:nvPr/>
          </p:nvSpPr>
          <p:spPr bwMode="auto">
            <a:xfrm>
              <a:off x="4438650" y="4620418"/>
              <a:ext cx="112713" cy="1095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Line 391"/>
            <p:cNvSpPr>
              <a:spLocks noChangeShapeType="1"/>
            </p:cNvSpPr>
            <p:nvPr/>
          </p:nvSpPr>
          <p:spPr bwMode="auto">
            <a:xfrm>
              <a:off x="4495800" y="467280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Line 392"/>
            <p:cNvSpPr>
              <a:spLocks noChangeShapeType="1"/>
            </p:cNvSpPr>
            <p:nvPr/>
          </p:nvSpPr>
          <p:spPr bwMode="auto">
            <a:xfrm>
              <a:off x="4495800" y="467280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393"/>
            <p:cNvSpPr>
              <a:spLocks/>
            </p:cNvSpPr>
            <p:nvPr/>
          </p:nvSpPr>
          <p:spPr bwMode="auto">
            <a:xfrm>
              <a:off x="4364037" y="4741068"/>
              <a:ext cx="261938" cy="550863"/>
            </a:xfrm>
            <a:custGeom>
              <a:avLst/>
              <a:gdLst>
                <a:gd name="T0" fmla="*/ 51 w 70"/>
                <a:gd name="T1" fmla="*/ 0 h 147"/>
                <a:gd name="T2" fmla="*/ 35 w 70"/>
                <a:gd name="T3" fmla="*/ 0 h 147"/>
                <a:gd name="T4" fmla="*/ 19 w 70"/>
                <a:gd name="T5" fmla="*/ 0 h 147"/>
                <a:gd name="T6" fmla="*/ 0 w 70"/>
                <a:gd name="T7" fmla="*/ 19 h 147"/>
                <a:gd name="T8" fmla="*/ 0 w 70"/>
                <a:gd name="T9" fmla="*/ 64 h 147"/>
                <a:gd name="T10" fmla="*/ 12 w 70"/>
                <a:gd name="T11" fmla="*/ 64 h 147"/>
                <a:gd name="T12" fmla="*/ 13 w 70"/>
                <a:gd name="T13" fmla="*/ 23 h 147"/>
                <a:gd name="T14" fmla="*/ 16 w 70"/>
                <a:gd name="T15" fmla="*/ 23 h 147"/>
                <a:gd name="T16" fmla="*/ 16 w 70"/>
                <a:gd name="T17" fmla="*/ 136 h 147"/>
                <a:gd name="T18" fmla="*/ 32 w 70"/>
                <a:gd name="T19" fmla="*/ 136 h 147"/>
                <a:gd name="T20" fmla="*/ 33 w 70"/>
                <a:gd name="T21" fmla="*/ 70 h 147"/>
                <a:gd name="T22" fmla="*/ 37 w 70"/>
                <a:gd name="T23" fmla="*/ 70 h 147"/>
                <a:gd name="T24" fmla="*/ 38 w 70"/>
                <a:gd name="T25" fmla="*/ 136 h 147"/>
                <a:gd name="T26" fmla="*/ 54 w 70"/>
                <a:gd name="T27" fmla="*/ 136 h 147"/>
                <a:gd name="T28" fmla="*/ 54 w 70"/>
                <a:gd name="T29" fmla="*/ 23 h 147"/>
                <a:gd name="T30" fmla="*/ 57 w 70"/>
                <a:gd name="T31" fmla="*/ 23 h 147"/>
                <a:gd name="T32" fmla="*/ 58 w 70"/>
                <a:gd name="T33" fmla="*/ 64 h 147"/>
                <a:gd name="T34" fmla="*/ 70 w 70"/>
                <a:gd name="T35" fmla="*/ 64 h 147"/>
                <a:gd name="T36" fmla="*/ 70 w 70"/>
                <a:gd name="T37" fmla="*/ 19 h 147"/>
                <a:gd name="T38" fmla="*/ 51 w 70"/>
                <a:gd name="T39"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147">
                  <a:moveTo>
                    <a:pt x="51" y="0"/>
                  </a:moveTo>
                  <a:cubicBezTo>
                    <a:pt x="35" y="0"/>
                    <a:pt x="35" y="0"/>
                    <a:pt x="35" y="0"/>
                  </a:cubicBezTo>
                  <a:cubicBezTo>
                    <a:pt x="19" y="0"/>
                    <a:pt x="19" y="0"/>
                    <a:pt x="19" y="0"/>
                  </a:cubicBezTo>
                  <a:cubicBezTo>
                    <a:pt x="5" y="0"/>
                    <a:pt x="0" y="4"/>
                    <a:pt x="0" y="19"/>
                  </a:cubicBezTo>
                  <a:cubicBezTo>
                    <a:pt x="0" y="64"/>
                    <a:pt x="0" y="64"/>
                    <a:pt x="0" y="64"/>
                  </a:cubicBezTo>
                  <a:cubicBezTo>
                    <a:pt x="0" y="73"/>
                    <a:pt x="12" y="73"/>
                    <a:pt x="12" y="64"/>
                  </a:cubicBezTo>
                  <a:cubicBezTo>
                    <a:pt x="13" y="23"/>
                    <a:pt x="13" y="23"/>
                    <a:pt x="13" y="23"/>
                  </a:cubicBezTo>
                  <a:cubicBezTo>
                    <a:pt x="16" y="23"/>
                    <a:pt x="16" y="23"/>
                    <a:pt x="16" y="23"/>
                  </a:cubicBezTo>
                  <a:cubicBezTo>
                    <a:pt x="16" y="136"/>
                    <a:pt x="16" y="136"/>
                    <a:pt x="16" y="136"/>
                  </a:cubicBezTo>
                  <a:cubicBezTo>
                    <a:pt x="16" y="147"/>
                    <a:pt x="32" y="147"/>
                    <a:pt x="32" y="136"/>
                  </a:cubicBezTo>
                  <a:cubicBezTo>
                    <a:pt x="33" y="70"/>
                    <a:pt x="33" y="70"/>
                    <a:pt x="33" y="70"/>
                  </a:cubicBezTo>
                  <a:cubicBezTo>
                    <a:pt x="37" y="70"/>
                    <a:pt x="37" y="70"/>
                    <a:pt x="37" y="70"/>
                  </a:cubicBezTo>
                  <a:cubicBezTo>
                    <a:pt x="38" y="136"/>
                    <a:pt x="38" y="136"/>
                    <a:pt x="38" y="136"/>
                  </a:cubicBezTo>
                  <a:cubicBezTo>
                    <a:pt x="38" y="147"/>
                    <a:pt x="54" y="147"/>
                    <a:pt x="54" y="136"/>
                  </a:cubicBezTo>
                  <a:cubicBezTo>
                    <a:pt x="54" y="23"/>
                    <a:pt x="54" y="23"/>
                    <a:pt x="54" y="23"/>
                  </a:cubicBezTo>
                  <a:cubicBezTo>
                    <a:pt x="57" y="23"/>
                    <a:pt x="57" y="23"/>
                    <a:pt x="57" y="23"/>
                  </a:cubicBezTo>
                  <a:cubicBezTo>
                    <a:pt x="58" y="64"/>
                    <a:pt x="58" y="64"/>
                    <a:pt x="58" y="64"/>
                  </a:cubicBezTo>
                  <a:cubicBezTo>
                    <a:pt x="58" y="73"/>
                    <a:pt x="70" y="73"/>
                    <a:pt x="70" y="64"/>
                  </a:cubicBezTo>
                  <a:cubicBezTo>
                    <a:pt x="70" y="19"/>
                    <a:pt x="70" y="19"/>
                    <a:pt x="70" y="19"/>
                  </a:cubicBezTo>
                  <a:cubicBezTo>
                    <a:pt x="70" y="4"/>
                    <a:pt x="65" y="0"/>
                    <a:pt x="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3" name="组合 52"/>
          <p:cNvGrpSpPr/>
          <p:nvPr/>
        </p:nvGrpSpPr>
        <p:grpSpPr>
          <a:xfrm>
            <a:off x="11270682" y="3345872"/>
            <a:ext cx="198407" cy="508643"/>
            <a:chOff x="4364037" y="4620418"/>
            <a:chExt cx="261938" cy="671513"/>
          </a:xfrm>
          <a:solidFill>
            <a:srgbClr val="5EC6D3"/>
          </a:solidFill>
        </p:grpSpPr>
        <p:sp>
          <p:nvSpPr>
            <p:cNvPr id="54" name="Oval 390"/>
            <p:cNvSpPr>
              <a:spLocks noChangeArrowheads="1"/>
            </p:cNvSpPr>
            <p:nvPr/>
          </p:nvSpPr>
          <p:spPr bwMode="auto">
            <a:xfrm>
              <a:off x="4438650" y="4620418"/>
              <a:ext cx="112713" cy="1095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Line 391"/>
            <p:cNvSpPr>
              <a:spLocks noChangeShapeType="1"/>
            </p:cNvSpPr>
            <p:nvPr/>
          </p:nvSpPr>
          <p:spPr bwMode="auto">
            <a:xfrm>
              <a:off x="4495800" y="467280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Line 392"/>
            <p:cNvSpPr>
              <a:spLocks noChangeShapeType="1"/>
            </p:cNvSpPr>
            <p:nvPr/>
          </p:nvSpPr>
          <p:spPr bwMode="auto">
            <a:xfrm>
              <a:off x="4495800" y="467280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393"/>
            <p:cNvSpPr>
              <a:spLocks/>
            </p:cNvSpPr>
            <p:nvPr/>
          </p:nvSpPr>
          <p:spPr bwMode="auto">
            <a:xfrm>
              <a:off x="4364037" y="4741068"/>
              <a:ext cx="261938" cy="550863"/>
            </a:xfrm>
            <a:custGeom>
              <a:avLst/>
              <a:gdLst>
                <a:gd name="T0" fmla="*/ 51 w 70"/>
                <a:gd name="T1" fmla="*/ 0 h 147"/>
                <a:gd name="T2" fmla="*/ 35 w 70"/>
                <a:gd name="T3" fmla="*/ 0 h 147"/>
                <a:gd name="T4" fmla="*/ 19 w 70"/>
                <a:gd name="T5" fmla="*/ 0 h 147"/>
                <a:gd name="T6" fmla="*/ 0 w 70"/>
                <a:gd name="T7" fmla="*/ 19 h 147"/>
                <a:gd name="T8" fmla="*/ 0 w 70"/>
                <a:gd name="T9" fmla="*/ 64 h 147"/>
                <a:gd name="T10" fmla="*/ 12 w 70"/>
                <a:gd name="T11" fmla="*/ 64 h 147"/>
                <a:gd name="T12" fmla="*/ 13 w 70"/>
                <a:gd name="T13" fmla="*/ 23 h 147"/>
                <a:gd name="T14" fmla="*/ 16 w 70"/>
                <a:gd name="T15" fmla="*/ 23 h 147"/>
                <a:gd name="T16" fmla="*/ 16 w 70"/>
                <a:gd name="T17" fmla="*/ 136 h 147"/>
                <a:gd name="T18" fmla="*/ 32 w 70"/>
                <a:gd name="T19" fmla="*/ 136 h 147"/>
                <a:gd name="T20" fmla="*/ 33 w 70"/>
                <a:gd name="T21" fmla="*/ 70 h 147"/>
                <a:gd name="T22" fmla="*/ 37 w 70"/>
                <a:gd name="T23" fmla="*/ 70 h 147"/>
                <a:gd name="T24" fmla="*/ 38 w 70"/>
                <a:gd name="T25" fmla="*/ 136 h 147"/>
                <a:gd name="T26" fmla="*/ 54 w 70"/>
                <a:gd name="T27" fmla="*/ 136 h 147"/>
                <a:gd name="T28" fmla="*/ 54 w 70"/>
                <a:gd name="T29" fmla="*/ 23 h 147"/>
                <a:gd name="T30" fmla="*/ 57 w 70"/>
                <a:gd name="T31" fmla="*/ 23 h 147"/>
                <a:gd name="T32" fmla="*/ 58 w 70"/>
                <a:gd name="T33" fmla="*/ 64 h 147"/>
                <a:gd name="T34" fmla="*/ 70 w 70"/>
                <a:gd name="T35" fmla="*/ 64 h 147"/>
                <a:gd name="T36" fmla="*/ 70 w 70"/>
                <a:gd name="T37" fmla="*/ 19 h 147"/>
                <a:gd name="T38" fmla="*/ 51 w 70"/>
                <a:gd name="T39"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147">
                  <a:moveTo>
                    <a:pt x="51" y="0"/>
                  </a:moveTo>
                  <a:cubicBezTo>
                    <a:pt x="35" y="0"/>
                    <a:pt x="35" y="0"/>
                    <a:pt x="35" y="0"/>
                  </a:cubicBezTo>
                  <a:cubicBezTo>
                    <a:pt x="19" y="0"/>
                    <a:pt x="19" y="0"/>
                    <a:pt x="19" y="0"/>
                  </a:cubicBezTo>
                  <a:cubicBezTo>
                    <a:pt x="5" y="0"/>
                    <a:pt x="0" y="4"/>
                    <a:pt x="0" y="19"/>
                  </a:cubicBezTo>
                  <a:cubicBezTo>
                    <a:pt x="0" y="64"/>
                    <a:pt x="0" y="64"/>
                    <a:pt x="0" y="64"/>
                  </a:cubicBezTo>
                  <a:cubicBezTo>
                    <a:pt x="0" y="73"/>
                    <a:pt x="12" y="73"/>
                    <a:pt x="12" y="64"/>
                  </a:cubicBezTo>
                  <a:cubicBezTo>
                    <a:pt x="13" y="23"/>
                    <a:pt x="13" y="23"/>
                    <a:pt x="13" y="23"/>
                  </a:cubicBezTo>
                  <a:cubicBezTo>
                    <a:pt x="16" y="23"/>
                    <a:pt x="16" y="23"/>
                    <a:pt x="16" y="23"/>
                  </a:cubicBezTo>
                  <a:cubicBezTo>
                    <a:pt x="16" y="136"/>
                    <a:pt x="16" y="136"/>
                    <a:pt x="16" y="136"/>
                  </a:cubicBezTo>
                  <a:cubicBezTo>
                    <a:pt x="16" y="147"/>
                    <a:pt x="32" y="147"/>
                    <a:pt x="32" y="136"/>
                  </a:cubicBezTo>
                  <a:cubicBezTo>
                    <a:pt x="33" y="70"/>
                    <a:pt x="33" y="70"/>
                    <a:pt x="33" y="70"/>
                  </a:cubicBezTo>
                  <a:cubicBezTo>
                    <a:pt x="37" y="70"/>
                    <a:pt x="37" y="70"/>
                    <a:pt x="37" y="70"/>
                  </a:cubicBezTo>
                  <a:cubicBezTo>
                    <a:pt x="38" y="136"/>
                    <a:pt x="38" y="136"/>
                    <a:pt x="38" y="136"/>
                  </a:cubicBezTo>
                  <a:cubicBezTo>
                    <a:pt x="38" y="147"/>
                    <a:pt x="54" y="147"/>
                    <a:pt x="54" y="136"/>
                  </a:cubicBezTo>
                  <a:cubicBezTo>
                    <a:pt x="54" y="23"/>
                    <a:pt x="54" y="23"/>
                    <a:pt x="54" y="23"/>
                  </a:cubicBezTo>
                  <a:cubicBezTo>
                    <a:pt x="57" y="23"/>
                    <a:pt x="57" y="23"/>
                    <a:pt x="57" y="23"/>
                  </a:cubicBezTo>
                  <a:cubicBezTo>
                    <a:pt x="58" y="64"/>
                    <a:pt x="58" y="64"/>
                    <a:pt x="58" y="64"/>
                  </a:cubicBezTo>
                  <a:cubicBezTo>
                    <a:pt x="58" y="73"/>
                    <a:pt x="70" y="73"/>
                    <a:pt x="70" y="64"/>
                  </a:cubicBezTo>
                  <a:cubicBezTo>
                    <a:pt x="70" y="19"/>
                    <a:pt x="70" y="19"/>
                    <a:pt x="70" y="19"/>
                  </a:cubicBezTo>
                  <a:cubicBezTo>
                    <a:pt x="70" y="4"/>
                    <a:pt x="65" y="0"/>
                    <a:pt x="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8" name="组合 57"/>
          <p:cNvGrpSpPr/>
          <p:nvPr/>
        </p:nvGrpSpPr>
        <p:grpSpPr>
          <a:xfrm>
            <a:off x="11528062" y="3345872"/>
            <a:ext cx="198407" cy="508643"/>
            <a:chOff x="4364037" y="4620418"/>
            <a:chExt cx="261938" cy="671513"/>
          </a:xfrm>
          <a:solidFill>
            <a:srgbClr val="5EC6D3"/>
          </a:solidFill>
        </p:grpSpPr>
        <p:sp>
          <p:nvSpPr>
            <p:cNvPr id="59" name="Oval 390"/>
            <p:cNvSpPr>
              <a:spLocks noChangeArrowheads="1"/>
            </p:cNvSpPr>
            <p:nvPr/>
          </p:nvSpPr>
          <p:spPr bwMode="auto">
            <a:xfrm>
              <a:off x="4438650" y="4620418"/>
              <a:ext cx="112713" cy="1095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Line 391"/>
            <p:cNvSpPr>
              <a:spLocks noChangeShapeType="1"/>
            </p:cNvSpPr>
            <p:nvPr/>
          </p:nvSpPr>
          <p:spPr bwMode="auto">
            <a:xfrm>
              <a:off x="4495800" y="467280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Line 392"/>
            <p:cNvSpPr>
              <a:spLocks noChangeShapeType="1"/>
            </p:cNvSpPr>
            <p:nvPr/>
          </p:nvSpPr>
          <p:spPr bwMode="auto">
            <a:xfrm>
              <a:off x="4495800" y="467280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393"/>
            <p:cNvSpPr>
              <a:spLocks/>
            </p:cNvSpPr>
            <p:nvPr/>
          </p:nvSpPr>
          <p:spPr bwMode="auto">
            <a:xfrm>
              <a:off x="4364037" y="4741068"/>
              <a:ext cx="261938" cy="550863"/>
            </a:xfrm>
            <a:custGeom>
              <a:avLst/>
              <a:gdLst>
                <a:gd name="T0" fmla="*/ 51 w 70"/>
                <a:gd name="T1" fmla="*/ 0 h 147"/>
                <a:gd name="T2" fmla="*/ 35 w 70"/>
                <a:gd name="T3" fmla="*/ 0 h 147"/>
                <a:gd name="T4" fmla="*/ 19 w 70"/>
                <a:gd name="T5" fmla="*/ 0 h 147"/>
                <a:gd name="T6" fmla="*/ 0 w 70"/>
                <a:gd name="T7" fmla="*/ 19 h 147"/>
                <a:gd name="T8" fmla="*/ 0 w 70"/>
                <a:gd name="T9" fmla="*/ 64 h 147"/>
                <a:gd name="T10" fmla="*/ 12 w 70"/>
                <a:gd name="T11" fmla="*/ 64 h 147"/>
                <a:gd name="T12" fmla="*/ 13 w 70"/>
                <a:gd name="T13" fmla="*/ 23 h 147"/>
                <a:gd name="T14" fmla="*/ 16 w 70"/>
                <a:gd name="T15" fmla="*/ 23 h 147"/>
                <a:gd name="T16" fmla="*/ 16 w 70"/>
                <a:gd name="T17" fmla="*/ 136 h 147"/>
                <a:gd name="T18" fmla="*/ 32 w 70"/>
                <a:gd name="T19" fmla="*/ 136 h 147"/>
                <a:gd name="T20" fmla="*/ 33 w 70"/>
                <a:gd name="T21" fmla="*/ 70 h 147"/>
                <a:gd name="T22" fmla="*/ 37 w 70"/>
                <a:gd name="T23" fmla="*/ 70 h 147"/>
                <a:gd name="T24" fmla="*/ 38 w 70"/>
                <a:gd name="T25" fmla="*/ 136 h 147"/>
                <a:gd name="T26" fmla="*/ 54 w 70"/>
                <a:gd name="T27" fmla="*/ 136 h 147"/>
                <a:gd name="T28" fmla="*/ 54 w 70"/>
                <a:gd name="T29" fmla="*/ 23 h 147"/>
                <a:gd name="T30" fmla="*/ 57 w 70"/>
                <a:gd name="T31" fmla="*/ 23 h 147"/>
                <a:gd name="T32" fmla="*/ 58 w 70"/>
                <a:gd name="T33" fmla="*/ 64 h 147"/>
                <a:gd name="T34" fmla="*/ 70 w 70"/>
                <a:gd name="T35" fmla="*/ 64 h 147"/>
                <a:gd name="T36" fmla="*/ 70 w 70"/>
                <a:gd name="T37" fmla="*/ 19 h 147"/>
                <a:gd name="T38" fmla="*/ 51 w 70"/>
                <a:gd name="T39"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147">
                  <a:moveTo>
                    <a:pt x="51" y="0"/>
                  </a:moveTo>
                  <a:cubicBezTo>
                    <a:pt x="35" y="0"/>
                    <a:pt x="35" y="0"/>
                    <a:pt x="35" y="0"/>
                  </a:cubicBezTo>
                  <a:cubicBezTo>
                    <a:pt x="19" y="0"/>
                    <a:pt x="19" y="0"/>
                    <a:pt x="19" y="0"/>
                  </a:cubicBezTo>
                  <a:cubicBezTo>
                    <a:pt x="5" y="0"/>
                    <a:pt x="0" y="4"/>
                    <a:pt x="0" y="19"/>
                  </a:cubicBezTo>
                  <a:cubicBezTo>
                    <a:pt x="0" y="64"/>
                    <a:pt x="0" y="64"/>
                    <a:pt x="0" y="64"/>
                  </a:cubicBezTo>
                  <a:cubicBezTo>
                    <a:pt x="0" y="73"/>
                    <a:pt x="12" y="73"/>
                    <a:pt x="12" y="64"/>
                  </a:cubicBezTo>
                  <a:cubicBezTo>
                    <a:pt x="13" y="23"/>
                    <a:pt x="13" y="23"/>
                    <a:pt x="13" y="23"/>
                  </a:cubicBezTo>
                  <a:cubicBezTo>
                    <a:pt x="16" y="23"/>
                    <a:pt x="16" y="23"/>
                    <a:pt x="16" y="23"/>
                  </a:cubicBezTo>
                  <a:cubicBezTo>
                    <a:pt x="16" y="136"/>
                    <a:pt x="16" y="136"/>
                    <a:pt x="16" y="136"/>
                  </a:cubicBezTo>
                  <a:cubicBezTo>
                    <a:pt x="16" y="147"/>
                    <a:pt x="32" y="147"/>
                    <a:pt x="32" y="136"/>
                  </a:cubicBezTo>
                  <a:cubicBezTo>
                    <a:pt x="33" y="70"/>
                    <a:pt x="33" y="70"/>
                    <a:pt x="33" y="70"/>
                  </a:cubicBezTo>
                  <a:cubicBezTo>
                    <a:pt x="37" y="70"/>
                    <a:pt x="37" y="70"/>
                    <a:pt x="37" y="70"/>
                  </a:cubicBezTo>
                  <a:cubicBezTo>
                    <a:pt x="38" y="136"/>
                    <a:pt x="38" y="136"/>
                    <a:pt x="38" y="136"/>
                  </a:cubicBezTo>
                  <a:cubicBezTo>
                    <a:pt x="38" y="147"/>
                    <a:pt x="54" y="147"/>
                    <a:pt x="54" y="136"/>
                  </a:cubicBezTo>
                  <a:cubicBezTo>
                    <a:pt x="54" y="23"/>
                    <a:pt x="54" y="23"/>
                    <a:pt x="54" y="23"/>
                  </a:cubicBezTo>
                  <a:cubicBezTo>
                    <a:pt x="57" y="23"/>
                    <a:pt x="57" y="23"/>
                    <a:pt x="57" y="23"/>
                  </a:cubicBezTo>
                  <a:cubicBezTo>
                    <a:pt x="58" y="64"/>
                    <a:pt x="58" y="64"/>
                    <a:pt x="58" y="64"/>
                  </a:cubicBezTo>
                  <a:cubicBezTo>
                    <a:pt x="58" y="73"/>
                    <a:pt x="70" y="73"/>
                    <a:pt x="70" y="64"/>
                  </a:cubicBezTo>
                  <a:cubicBezTo>
                    <a:pt x="70" y="19"/>
                    <a:pt x="70" y="19"/>
                    <a:pt x="70" y="19"/>
                  </a:cubicBezTo>
                  <a:cubicBezTo>
                    <a:pt x="70" y="4"/>
                    <a:pt x="65" y="0"/>
                    <a:pt x="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3" name="组合 62"/>
          <p:cNvGrpSpPr/>
          <p:nvPr/>
        </p:nvGrpSpPr>
        <p:grpSpPr>
          <a:xfrm>
            <a:off x="11785445" y="3345872"/>
            <a:ext cx="198407" cy="508643"/>
            <a:chOff x="4364037" y="4620418"/>
            <a:chExt cx="261938" cy="671513"/>
          </a:xfrm>
          <a:solidFill>
            <a:srgbClr val="5EC6D3"/>
          </a:solidFill>
        </p:grpSpPr>
        <p:sp>
          <p:nvSpPr>
            <p:cNvPr id="64" name="Oval 390"/>
            <p:cNvSpPr>
              <a:spLocks noChangeArrowheads="1"/>
            </p:cNvSpPr>
            <p:nvPr/>
          </p:nvSpPr>
          <p:spPr bwMode="auto">
            <a:xfrm>
              <a:off x="4438650" y="4620418"/>
              <a:ext cx="112713" cy="1095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Line 391"/>
            <p:cNvSpPr>
              <a:spLocks noChangeShapeType="1"/>
            </p:cNvSpPr>
            <p:nvPr/>
          </p:nvSpPr>
          <p:spPr bwMode="auto">
            <a:xfrm>
              <a:off x="4495800" y="467280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Line 392"/>
            <p:cNvSpPr>
              <a:spLocks noChangeShapeType="1"/>
            </p:cNvSpPr>
            <p:nvPr/>
          </p:nvSpPr>
          <p:spPr bwMode="auto">
            <a:xfrm>
              <a:off x="4495800" y="467280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393"/>
            <p:cNvSpPr>
              <a:spLocks/>
            </p:cNvSpPr>
            <p:nvPr/>
          </p:nvSpPr>
          <p:spPr bwMode="auto">
            <a:xfrm>
              <a:off x="4364037" y="4741068"/>
              <a:ext cx="261938" cy="550863"/>
            </a:xfrm>
            <a:custGeom>
              <a:avLst/>
              <a:gdLst>
                <a:gd name="T0" fmla="*/ 51 w 70"/>
                <a:gd name="T1" fmla="*/ 0 h 147"/>
                <a:gd name="T2" fmla="*/ 35 w 70"/>
                <a:gd name="T3" fmla="*/ 0 h 147"/>
                <a:gd name="T4" fmla="*/ 19 w 70"/>
                <a:gd name="T5" fmla="*/ 0 h 147"/>
                <a:gd name="T6" fmla="*/ 0 w 70"/>
                <a:gd name="T7" fmla="*/ 19 h 147"/>
                <a:gd name="T8" fmla="*/ 0 w 70"/>
                <a:gd name="T9" fmla="*/ 64 h 147"/>
                <a:gd name="T10" fmla="*/ 12 w 70"/>
                <a:gd name="T11" fmla="*/ 64 h 147"/>
                <a:gd name="T12" fmla="*/ 13 w 70"/>
                <a:gd name="T13" fmla="*/ 23 h 147"/>
                <a:gd name="T14" fmla="*/ 16 w 70"/>
                <a:gd name="T15" fmla="*/ 23 h 147"/>
                <a:gd name="T16" fmla="*/ 16 w 70"/>
                <a:gd name="T17" fmla="*/ 136 h 147"/>
                <a:gd name="T18" fmla="*/ 32 w 70"/>
                <a:gd name="T19" fmla="*/ 136 h 147"/>
                <a:gd name="T20" fmla="*/ 33 w 70"/>
                <a:gd name="T21" fmla="*/ 70 h 147"/>
                <a:gd name="T22" fmla="*/ 37 w 70"/>
                <a:gd name="T23" fmla="*/ 70 h 147"/>
                <a:gd name="T24" fmla="*/ 38 w 70"/>
                <a:gd name="T25" fmla="*/ 136 h 147"/>
                <a:gd name="T26" fmla="*/ 54 w 70"/>
                <a:gd name="T27" fmla="*/ 136 h 147"/>
                <a:gd name="T28" fmla="*/ 54 w 70"/>
                <a:gd name="T29" fmla="*/ 23 h 147"/>
                <a:gd name="T30" fmla="*/ 57 w 70"/>
                <a:gd name="T31" fmla="*/ 23 h 147"/>
                <a:gd name="T32" fmla="*/ 58 w 70"/>
                <a:gd name="T33" fmla="*/ 64 h 147"/>
                <a:gd name="T34" fmla="*/ 70 w 70"/>
                <a:gd name="T35" fmla="*/ 64 h 147"/>
                <a:gd name="T36" fmla="*/ 70 w 70"/>
                <a:gd name="T37" fmla="*/ 19 h 147"/>
                <a:gd name="T38" fmla="*/ 51 w 70"/>
                <a:gd name="T39"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147">
                  <a:moveTo>
                    <a:pt x="51" y="0"/>
                  </a:moveTo>
                  <a:cubicBezTo>
                    <a:pt x="35" y="0"/>
                    <a:pt x="35" y="0"/>
                    <a:pt x="35" y="0"/>
                  </a:cubicBezTo>
                  <a:cubicBezTo>
                    <a:pt x="19" y="0"/>
                    <a:pt x="19" y="0"/>
                    <a:pt x="19" y="0"/>
                  </a:cubicBezTo>
                  <a:cubicBezTo>
                    <a:pt x="5" y="0"/>
                    <a:pt x="0" y="4"/>
                    <a:pt x="0" y="19"/>
                  </a:cubicBezTo>
                  <a:cubicBezTo>
                    <a:pt x="0" y="64"/>
                    <a:pt x="0" y="64"/>
                    <a:pt x="0" y="64"/>
                  </a:cubicBezTo>
                  <a:cubicBezTo>
                    <a:pt x="0" y="73"/>
                    <a:pt x="12" y="73"/>
                    <a:pt x="12" y="64"/>
                  </a:cubicBezTo>
                  <a:cubicBezTo>
                    <a:pt x="13" y="23"/>
                    <a:pt x="13" y="23"/>
                    <a:pt x="13" y="23"/>
                  </a:cubicBezTo>
                  <a:cubicBezTo>
                    <a:pt x="16" y="23"/>
                    <a:pt x="16" y="23"/>
                    <a:pt x="16" y="23"/>
                  </a:cubicBezTo>
                  <a:cubicBezTo>
                    <a:pt x="16" y="136"/>
                    <a:pt x="16" y="136"/>
                    <a:pt x="16" y="136"/>
                  </a:cubicBezTo>
                  <a:cubicBezTo>
                    <a:pt x="16" y="147"/>
                    <a:pt x="32" y="147"/>
                    <a:pt x="32" y="136"/>
                  </a:cubicBezTo>
                  <a:cubicBezTo>
                    <a:pt x="33" y="70"/>
                    <a:pt x="33" y="70"/>
                    <a:pt x="33" y="70"/>
                  </a:cubicBezTo>
                  <a:cubicBezTo>
                    <a:pt x="37" y="70"/>
                    <a:pt x="37" y="70"/>
                    <a:pt x="37" y="70"/>
                  </a:cubicBezTo>
                  <a:cubicBezTo>
                    <a:pt x="38" y="136"/>
                    <a:pt x="38" y="136"/>
                    <a:pt x="38" y="136"/>
                  </a:cubicBezTo>
                  <a:cubicBezTo>
                    <a:pt x="38" y="147"/>
                    <a:pt x="54" y="147"/>
                    <a:pt x="54" y="136"/>
                  </a:cubicBezTo>
                  <a:cubicBezTo>
                    <a:pt x="54" y="23"/>
                    <a:pt x="54" y="23"/>
                    <a:pt x="54" y="23"/>
                  </a:cubicBezTo>
                  <a:cubicBezTo>
                    <a:pt x="57" y="23"/>
                    <a:pt x="57" y="23"/>
                    <a:pt x="57" y="23"/>
                  </a:cubicBezTo>
                  <a:cubicBezTo>
                    <a:pt x="58" y="64"/>
                    <a:pt x="58" y="64"/>
                    <a:pt x="58" y="64"/>
                  </a:cubicBezTo>
                  <a:cubicBezTo>
                    <a:pt x="58" y="73"/>
                    <a:pt x="70" y="73"/>
                    <a:pt x="70" y="64"/>
                  </a:cubicBezTo>
                  <a:cubicBezTo>
                    <a:pt x="70" y="19"/>
                    <a:pt x="70" y="19"/>
                    <a:pt x="70" y="19"/>
                  </a:cubicBezTo>
                  <a:cubicBezTo>
                    <a:pt x="70" y="4"/>
                    <a:pt x="65" y="0"/>
                    <a:pt x="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3" name="文本框 142"/>
          <p:cNvSpPr txBox="1"/>
          <p:nvPr/>
        </p:nvSpPr>
        <p:spPr>
          <a:xfrm>
            <a:off x="9974754" y="2002028"/>
            <a:ext cx="1836000" cy="461665"/>
          </a:xfrm>
          <a:prstGeom prst="rect">
            <a:avLst/>
          </a:prstGeom>
          <a:noFill/>
        </p:spPr>
        <p:txBody>
          <a:bodyPr wrap="square" rtlCol="0">
            <a:spAutoFit/>
          </a:bodyPr>
          <a:lstStyle/>
          <a:p>
            <a:pPr algn="ctr">
              <a:lnSpc>
                <a:spcPct val="120000"/>
              </a:lnSpc>
            </a:pPr>
            <a:r>
              <a:rPr lang="zh-CN" altLang="en-US" sz="2000" b="1">
                <a:solidFill>
                  <a:schemeClr val="bg1"/>
                </a:solidFill>
              </a:rPr>
              <a:t>创变</a:t>
            </a:r>
            <a:r>
              <a:rPr lang="zh-CN" altLang="en-US" sz="2000" b="1" smtClean="0">
                <a:solidFill>
                  <a:schemeClr val="bg1"/>
                </a:solidFill>
              </a:rPr>
              <a:t>：</a:t>
            </a:r>
            <a:r>
              <a:rPr lang="zh-CN" altLang="en-US" sz="1400">
                <a:solidFill>
                  <a:schemeClr val="bg1"/>
                </a:solidFill>
              </a:rPr>
              <a:t>管理之道</a:t>
            </a:r>
            <a:endParaRPr lang="zh-CN" altLang="en-US" sz="1400" dirty="0">
              <a:solidFill>
                <a:schemeClr val="bg1"/>
              </a:solidFill>
            </a:endParaRPr>
          </a:p>
        </p:txBody>
      </p:sp>
      <p:sp>
        <p:nvSpPr>
          <p:cNvPr id="116" name="矩形 39"/>
          <p:cNvSpPr/>
          <p:nvPr/>
        </p:nvSpPr>
        <p:spPr>
          <a:xfrm>
            <a:off x="1120462" y="116560"/>
            <a:ext cx="3057247" cy="523220"/>
          </a:xfrm>
          <a:prstGeom prst="rect">
            <a:avLst/>
          </a:prstGeom>
          <a:noFill/>
        </p:spPr>
        <p:txBody>
          <a:bodyPr wrap="none" rtlCol="0">
            <a:spAutoFit/>
          </a:bodyPr>
          <a:lstStyle/>
          <a:p>
            <a:r>
              <a:rPr lang="zh-CN" altLang="en-US" sz="2800" b="1">
                <a:solidFill>
                  <a:srgbClr val="595959"/>
                </a:solidFill>
              </a:rPr>
              <a:t>阿里巴巴</a:t>
            </a:r>
            <a:r>
              <a:rPr lang="zh-CN" altLang="en-US" sz="2800" b="1" smtClean="0">
                <a:solidFill>
                  <a:srgbClr val="595959"/>
                </a:solidFill>
              </a:rPr>
              <a:t>案</a:t>
            </a:r>
            <a:r>
              <a:rPr lang="zh-CN" altLang="en-US" sz="2800" b="1">
                <a:solidFill>
                  <a:srgbClr val="595959"/>
                </a:solidFill>
              </a:rPr>
              <a:t>例分享</a:t>
            </a:r>
            <a:endParaRPr lang="zh-CN" altLang="zh-CN" sz="2800" b="1" dirty="0">
              <a:solidFill>
                <a:srgbClr val="595959"/>
              </a:solidFill>
            </a:endParaRPr>
          </a:p>
        </p:txBody>
      </p:sp>
      <p:sp>
        <p:nvSpPr>
          <p:cNvPr id="117" name="文本框 22"/>
          <p:cNvSpPr txBox="1"/>
          <p:nvPr/>
        </p:nvSpPr>
        <p:spPr>
          <a:xfrm>
            <a:off x="1146210" y="639780"/>
            <a:ext cx="3784365" cy="307777"/>
          </a:xfrm>
          <a:prstGeom prst="rect">
            <a:avLst/>
          </a:prstGeom>
          <a:noFill/>
        </p:spPr>
        <p:txBody>
          <a:bodyPr wrap="square" rtlCol="0">
            <a:spAutoFit/>
          </a:bodyPr>
          <a:lstStyle/>
          <a:p>
            <a:r>
              <a:rPr lang="zh-CN" altLang="en-US" sz="1400"/>
              <a:t>阿里巴巴</a:t>
            </a:r>
            <a:r>
              <a:rPr lang="en-US" altLang="zh-CN" sz="1400"/>
              <a:t>eHR</a:t>
            </a:r>
            <a:r>
              <a:rPr lang="zh-CN" altLang="en-US" sz="1400"/>
              <a:t>创变之路</a:t>
            </a:r>
          </a:p>
        </p:txBody>
      </p:sp>
    </p:spTree>
    <p:extLst>
      <p:ext uri="{BB962C8B-B14F-4D97-AF65-F5344CB8AC3E}">
        <p14:creationId xmlns:p14="http://schemas.microsoft.com/office/powerpoint/2010/main" val="2985320282"/>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39"/>
          <p:cNvSpPr/>
          <p:nvPr/>
        </p:nvSpPr>
        <p:spPr>
          <a:xfrm>
            <a:off x="1120462" y="116560"/>
            <a:ext cx="2339102" cy="523220"/>
          </a:xfrm>
          <a:prstGeom prst="rect">
            <a:avLst/>
          </a:prstGeom>
          <a:noFill/>
        </p:spPr>
        <p:txBody>
          <a:bodyPr wrap="none" rtlCol="0">
            <a:spAutoFit/>
          </a:bodyPr>
          <a:lstStyle/>
          <a:p>
            <a:r>
              <a:rPr lang="zh-CN" altLang="en-US" sz="2800" b="1">
                <a:solidFill>
                  <a:srgbClr val="595959"/>
                </a:solidFill>
              </a:rPr>
              <a:t>腾讯案例分享</a:t>
            </a:r>
            <a:endParaRPr lang="zh-CN" altLang="zh-CN" sz="2800" b="1" dirty="0">
              <a:solidFill>
                <a:srgbClr val="595959"/>
              </a:solidFill>
            </a:endParaRPr>
          </a:p>
        </p:txBody>
      </p:sp>
      <p:sp>
        <p:nvSpPr>
          <p:cNvPr id="23" name="文本框 22"/>
          <p:cNvSpPr txBox="1"/>
          <p:nvPr/>
        </p:nvSpPr>
        <p:spPr>
          <a:xfrm>
            <a:off x="1146210" y="639780"/>
            <a:ext cx="3784365" cy="307777"/>
          </a:xfrm>
          <a:prstGeom prst="rect">
            <a:avLst/>
          </a:prstGeom>
          <a:noFill/>
        </p:spPr>
        <p:txBody>
          <a:bodyPr wrap="square" rtlCol="0">
            <a:spAutoFit/>
          </a:bodyPr>
          <a:lstStyle/>
          <a:p>
            <a:r>
              <a:rPr lang="en-US" altLang="zh-CN" sz="1400"/>
              <a:t>IT</a:t>
            </a:r>
            <a:r>
              <a:rPr lang="zh-CN" altLang="en-US" sz="1400"/>
              <a:t>技术变革</a:t>
            </a:r>
            <a:r>
              <a:rPr lang="en-US" altLang="zh-CN" sz="1400"/>
              <a:t>HR</a:t>
            </a:r>
            <a:r>
              <a:rPr lang="zh-CN" altLang="en-US" sz="1400"/>
              <a:t>业务模式：重新定义</a:t>
            </a:r>
            <a:r>
              <a:rPr lang="en-US" altLang="zh-CN" sz="1400"/>
              <a:t>HR</a:t>
            </a:r>
          </a:p>
        </p:txBody>
      </p:sp>
      <p:grpSp>
        <p:nvGrpSpPr>
          <p:cNvPr id="2" name="组合 1"/>
          <p:cNvGrpSpPr/>
          <p:nvPr/>
        </p:nvGrpSpPr>
        <p:grpSpPr>
          <a:xfrm>
            <a:off x="4462686" y="1843314"/>
            <a:ext cx="3266630" cy="3410116"/>
            <a:chOff x="4032919" y="1394673"/>
            <a:chExt cx="4126154" cy="4307397"/>
          </a:xfrm>
        </p:grpSpPr>
        <p:sp>
          <p:nvSpPr>
            <p:cNvPr id="143" name="矩形 2"/>
            <p:cNvSpPr/>
            <p:nvPr/>
          </p:nvSpPr>
          <p:spPr>
            <a:xfrm rot="2700000">
              <a:off x="5864235" y="2360617"/>
              <a:ext cx="2294839" cy="2294837"/>
            </a:xfrm>
            <a:custGeom>
              <a:avLst/>
              <a:gdLst/>
              <a:ahLst/>
              <a:cxnLst/>
              <a:rect l="l" t="t" r="r" b="b"/>
              <a:pathLst>
                <a:path w="1584176" h="1584176">
                  <a:moveTo>
                    <a:pt x="231381" y="231381"/>
                  </a:moveTo>
                  <a:lnTo>
                    <a:pt x="231381" y="1352795"/>
                  </a:lnTo>
                  <a:lnTo>
                    <a:pt x="1352795" y="1352795"/>
                  </a:lnTo>
                  <a:lnTo>
                    <a:pt x="1352795" y="231381"/>
                  </a:lnTo>
                  <a:close/>
                  <a:moveTo>
                    <a:pt x="0" y="0"/>
                  </a:moveTo>
                  <a:lnTo>
                    <a:pt x="1584176" y="0"/>
                  </a:lnTo>
                  <a:lnTo>
                    <a:pt x="1584176" y="1584176"/>
                  </a:lnTo>
                  <a:lnTo>
                    <a:pt x="0" y="1584176"/>
                  </a:lnTo>
                  <a:close/>
                </a:path>
              </a:pathLst>
            </a:custGeom>
            <a:solidFill>
              <a:srgbClr val="F26D6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44" name="矩形 2"/>
            <p:cNvSpPr/>
            <p:nvPr/>
          </p:nvSpPr>
          <p:spPr>
            <a:xfrm rot="2700000">
              <a:off x="4032918" y="2360617"/>
              <a:ext cx="2294839" cy="2294837"/>
            </a:xfrm>
            <a:custGeom>
              <a:avLst/>
              <a:gdLst/>
              <a:ahLst/>
              <a:cxnLst/>
              <a:rect l="l" t="t" r="r" b="b"/>
              <a:pathLst>
                <a:path w="1584176" h="1584176">
                  <a:moveTo>
                    <a:pt x="231381" y="231381"/>
                  </a:moveTo>
                  <a:lnTo>
                    <a:pt x="231381" y="1352795"/>
                  </a:lnTo>
                  <a:lnTo>
                    <a:pt x="1352795" y="1352795"/>
                  </a:lnTo>
                  <a:lnTo>
                    <a:pt x="1352795" y="231381"/>
                  </a:lnTo>
                  <a:close/>
                  <a:moveTo>
                    <a:pt x="0" y="0"/>
                  </a:moveTo>
                  <a:lnTo>
                    <a:pt x="1584176" y="0"/>
                  </a:lnTo>
                  <a:lnTo>
                    <a:pt x="1584176" y="1584176"/>
                  </a:lnTo>
                  <a:lnTo>
                    <a:pt x="0" y="1584176"/>
                  </a:lnTo>
                  <a:close/>
                </a:path>
              </a:pathLst>
            </a:custGeom>
            <a:solidFill>
              <a:srgbClr val="9BBB4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145" name="矩形 144"/>
            <p:cNvSpPr/>
            <p:nvPr/>
          </p:nvSpPr>
          <p:spPr>
            <a:xfrm rot="2700000">
              <a:off x="5792099" y="1394673"/>
              <a:ext cx="607801" cy="607801"/>
            </a:xfrm>
            <a:prstGeom prst="rect">
              <a:avLst/>
            </a:prstGeom>
            <a:solidFill>
              <a:srgbClr val="F26D6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46" name="矩形 145"/>
            <p:cNvSpPr/>
            <p:nvPr/>
          </p:nvSpPr>
          <p:spPr>
            <a:xfrm rot="2700000">
              <a:off x="5792100" y="5094269"/>
              <a:ext cx="607801" cy="607801"/>
            </a:xfrm>
            <a:prstGeom prst="rect">
              <a:avLst/>
            </a:prstGeom>
            <a:solidFill>
              <a:srgbClr val="9BBB4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sp>
        <p:nvSpPr>
          <p:cNvPr id="147" name="矩形 6"/>
          <p:cNvSpPr>
            <a:spLocks noChangeArrowheads="1"/>
          </p:cNvSpPr>
          <p:nvPr/>
        </p:nvSpPr>
        <p:spPr bwMode="auto">
          <a:xfrm>
            <a:off x="946966" y="1899621"/>
            <a:ext cx="3032112" cy="29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30000"/>
              </a:lnSpc>
            </a:pPr>
            <a:r>
              <a:rPr lang="zh-CN" altLang="en-US" sz="1600">
                <a:solidFill>
                  <a:srgbClr val="595959"/>
                </a:solidFill>
              </a:rPr>
              <a:t>总体而言，我们的</a:t>
            </a:r>
            <a:r>
              <a:rPr lang="en-US" altLang="zh-CN" sz="1600">
                <a:solidFill>
                  <a:srgbClr val="595959"/>
                </a:solidFill>
              </a:rPr>
              <a:t>HR</a:t>
            </a:r>
            <a:r>
              <a:rPr lang="zh-CN" altLang="en-US" sz="1600">
                <a:solidFill>
                  <a:srgbClr val="595959"/>
                </a:solidFill>
              </a:rPr>
              <a:t>信息化系统大概有七八十个，基本可以覆盖</a:t>
            </a:r>
            <a:r>
              <a:rPr lang="en-US" altLang="zh-CN" sz="1600">
                <a:solidFill>
                  <a:srgbClr val="595959"/>
                </a:solidFill>
              </a:rPr>
              <a:t>HR</a:t>
            </a:r>
            <a:r>
              <a:rPr lang="zh-CN" altLang="en-US" sz="1600">
                <a:solidFill>
                  <a:srgbClr val="595959"/>
                </a:solidFill>
              </a:rPr>
              <a:t>所有的业务。这些系统会把</a:t>
            </a:r>
            <a:r>
              <a:rPr lang="en-US" altLang="zh-CN" sz="1600">
                <a:solidFill>
                  <a:srgbClr val="595959"/>
                </a:solidFill>
              </a:rPr>
              <a:t>HR</a:t>
            </a:r>
            <a:r>
              <a:rPr lang="zh-CN" altLang="en-US" sz="1600">
                <a:solidFill>
                  <a:srgbClr val="595959"/>
                </a:solidFill>
              </a:rPr>
              <a:t>的每个业务、流程都上升为产品来部署、打造。有可能一个流程就是一个系统，并且我们会不断把它做到体验极致，使得信息化对业务的支撑尽量做到价值最大化。</a:t>
            </a:r>
            <a:endParaRPr lang="zh-CN" altLang="en-US" sz="1600" dirty="0">
              <a:solidFill>
                <a:srgbClr val="595959"/>
              </a:solidFill>
            </a:endParaRPr>
          </a:p>
        </p:txBody>
      </p:sp>
      <p:sp>
        <p:nvSpPr>
          <p:cNvPr id="150" name="矩形 149"/>
          <p:cNvSpPr/>
          <p:nvPr/>
        </p:nvSpPr>
        <p:spPr>
          <a:xfrm>
            <a:off x="947571" y="1363373"/>
            <a:ext cx="7158016" cy="332148"/>
          </a:xfrm>
          <a:prstGeom prst="rect">
            <a:avLst/>
          </a:prstGeom>
          <a:solidFill>
            <a:srgbClr val="9BBB4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a:latin typeface="Impact" panose="020B0806030902050204" pitchFamily="34" charset="0"/>
              </a:rPr>
              <a:t>腾讯</a:t>
            </a:r>
            <a:r>
              <a:rPr lang="en-US" altLang="zh-CN">
                <a:latin typeface="Impact" panose="020B0806030902050204" pitchFamily="34" charset="0"/>
              </a:rPr>
              <a:t>HRIS</a:t>
            </a:r>
            <a:r>
              <a:rPr lang="zh-CN" altLang="en-US">
                <a:latin typeface="Impact" panose="020B0806030902050204" pitchFamily="34" charset="0"/>
              </a:rPr>
              <a:t>总监张东超先生于</a:t>
            </a:r>
            <a:r>
              <a:rPr lang="en-US" altLang="zh-CN">
                <a:latin typeface="Impact" panose="020B0806030902050204" pitchFamily="34" charset="0"/>
              </a:rPr>
              <a:t>2016</a:t>
            </a:r>
            <a:r>
              <a:rPr lang="zh-CN" altLang="en-US">
                <a:latin typeface="Impact" panose="020B0806030902050204" pitchFamily="34" charset="0"/>
              </a:rPr>
              <a:t>人力资源技术与服务大会上的演讲</a:t>
            </a:r>
            <a:endParaRPr lang="zh-CN" altLang="en-US" dirty="0">
              <a:latin typeface="Impact" panose="020B0806030902050204" pitchFamily="34" charset="0"/>
            </a:endParaRPr>
          </a:p>
        </p:txBody>
      </p:sp>
      <p:sp>
        <p:nvSpPr>
          <p:cNvPr id="151" name="矩形 6"/>
          <p:cNvSpPr>
            <a:spLocks noChangeArrowheads="1"/>
          </p:cNvSpPr>
          <p:nvPr/>
        </p:nvSpPr>
        <p:spPr bwMode="auto">
          <a:xfrm>
            <a:off x="8221093" y="1899621"/>
            <a:ext cx="3032112"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30000"/>
              </a:lnSpc>
            </a:pPr>
            <a:r>
              <a:rPr lang="zh-CN" altLang="en-US" sz="1600">
                <a:solidFill>
                  <a:srgbClr val="595959"/>
                </a:solidFill>
              </a:rPr>
              <a:t>当然，我今天并不是要跟大家分享腾讯的</a:t>
            </a:r>
            <a:r>
              <a:rPr lang="en-US" altLang="zh-CN" sz="1600">
                <a:solidFill>
                  <a:srgbClr val="595959"/>
                </a:solidFill>
              </a:rPr>
              <a:t>e-HR</a:t>
            </a:r>
            <a:r>
              <a:rPr lang="zh-CN" altLang="en-US" sz="1600">
                <a:solidFill>
                  <a:srgbClr val="595959"/>
                </a:solidFill>
              </a:rPr>
              <a:t>，而是想跟大家分享一下关于</a:t>
            </a:r>
            <a:r>
              <a:rPr lang="en-US" altLang="zh-CN" sz="1600">
                <a:solidFill>
                  <a:srgbClr val="595959"/>
                </a:solidFill>
              </a:rPr>
              <a:t>IT</a:t>
            </a:r>
            <a:r>
              <a:rPr lang="zh-CN" altLang="en-US" sz="1600">
                <a:solidFill>
                  <a:srgbClr val="595959"/>
                </a:solidFill>
              </a:rPr>
              <a:t>技术变革</a:t>
            </a:r>
            <a:r>
              <a:rPr lang="en-US" altLang="zh-CN" sz="1600">
                <a:solidFill>
                  <a:srgbClr val="595959"/>
                </a:solidFill>
              </a:rPr>
              <a:t>HR</a:t>
            </a:r>
            <a:r>
              <a:rPr lang="zh-CN" altLang="en-US" sz="1600">
                <a:solidFill>
                  <a:srgbClr val="595959"/>
                </a:solidFill>
              </a:rPr>
              <a:t>业务模式的思考，这在我们内部已有很多的实践证明了。</a:t>
            </a:r>
            <a:endParaRPr lang="zh-CN" altLang="en-US" sz="1600" dirty="0">
              <a:solidFill>
                <a:srgbClr val="595959"/>
              </a:solidFill>
            </a:endParaRPr>
          </a:p>
        </p:txBody>
      </p:sp>
      <p:cxnSp>
        <p:nvCxnSpPr>
          <p:cNvPr id="156" name="直接连接符 155"/>
          <p:cNvCxnSpPr/>
          <p:nvPr/>
        </p:nvCxnSpPr>
        <p:spPr>
          <a:xfrm>
            <a:off x="709448" y="5407572"/>
            <a:ext cx="10989612" cy="0"/>
          </a:xfrm>
          <a:prstGeom prst="line">
            <a:avLst/>
          </a:prstGeom>
          <a:ln w="28575">
            <a:solidFill>
              <a:srgbClr val="5EC6D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7110682"/>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72200" y="2152946"/>
            <a:ext cx="1888928" cy="1623409"/>
            <a:chOff x="2917825" y="3457575"/>
            <a:chExt cx="1682750" cy="1446213"/>
          </a:xfrm>
          <a:solidFill>
            <a:srgbClr val="F26D64"/>
          </a:solidFill>
        </p:grpSpPr>
        <p:sp>
          <p:nvSpPr>
            <p:cNvPr id="6" name="Oval 54"/>
            <p:cNvSpPr>
              <a:spLocks noChangeArrowheads="1"/>
            </p:cNvSpPr>
            <p:nvPr/>
          </p:nvSpPr>
          <p:spPr bwMode="auto">
            <a:xfrm>
              <a:off x="2917825" y="3457575"/>
              <a:ext cx="1682750" cy="10874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55"/>
            <p:cNvSpPr>
              <a:spLocks/>
            </p:cNvSpPr>
            <p:nvPr/>
          </p:nvSpPr>
          <p:spPr bwMode="auto">
            <a:xfrm>
              <a:off x="3819525" y="4287838"/>
              <a:ext cx="307975" cy="615950"/>
            </a:xfrm>
            <a:custGeom>
              <a:avLst/>
              <a:gdLst>
                <a:gd name="T0" fmla="*/ 0 w 97"/>
                <a:gd name="T1" fmla="*/ 194 h 194"/>
                <a:gd name="T2" fmla="*/ 22 w 97"/>
                <a:gd name="T3" fmla="*/ 2 h 194"/>
                <a:gd name="T4" fmla="*/ 96 w 97"/>
                <a:gd name="T5" fmla="*/ 8 h 194"/>
                <a:gd name="T6" fmla="*/ 0 w 97"/>
                <a:gd name="T7" fmla="*/ 194 h 194"/>
              </a:gdLst>
              <a:ahLst/>
              <a:cxnLst>
                <a:cxn ang="0">
                  <a:pos x="T0" y="T1"/>
                </a:cxn>
                <a:cxn ang="0">
                  <a:pos x="T2" y="T3"/>
                </a:cxn>
                <a:cxn ang="0">
                  <a:pos x="T4" y="T5"/>
                </a:cxn>
                <a:cxn ang="0">
                  <a:pos x="T6" y="T7"/>
                </a:cxn>
              </a:cxnLst>
              <a:rect l="0" t="0" r="r" b="b"/>
              <a:pathLst>
                <a:path w="97" h="194">
                  <a:moveTo>
                    <a:pt x="0" y="194"/>
                  </a:moveTo>
                  <a:cubicBezTo>
                    <a:pt x="29" y="133"/>
                    <a:pt x="35" y="56"/>
                    <a:pt x="22" y="2"/>
                  </a:cubicBezTo>
                  <a:cubicBezTo>
                    <a:pt x="21" y="10"/>
                    <a:pt x="97" y="0"/>
                    <a:pt x="96" y="8"/>
                  </a:cubicBezTo>
                  <a:cubicBezTo>
                    <a:pt x="84" y="81"/>
                    <a:pt x="55" y="132"/>
                    <a:pt x="0"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3" name="矩形 6"/>
          <p:cNvSpPr>
            <a:spLocks noChangeArrowheads="1"/>
          </p:cNvSpPr>
          <p:nvPr/>
        </p:nvSpPr>
        <p:spPr bwMode="auto">
          <a:xfrm>
            <a:off x="3913339" y="2047104"/>
            <a:ext cx="7461797" cy="3007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zh-CN" altLang="en-US" sz="1600">
                <a:solidFill>
                  <a:srgbClr val="595959"/>
                </a:solidFill>
              </a:rPr>
              <a:t>阿里巴巴也是围绕人力资源管理的</a:t>
            </a:r>
            <a:r>
              <a:rPr lang="en-US" altLang="zh-CN" sz="1600">
                <a:solidFill>
                  <a:srgbClr val="595959"/>
                </a:solidFill>
              </a:rPr>
              <a:t>3D</a:t>
            </a:r>
            <a:r>
              <a:rPr lang="zh-CN" altLang="en-US" sz="1600">
                <a:solidFill>
                  <a:srgbClr val="595959"/>
                </a:solidFill>
              </a:rPr>
              <a:t>模型去做的，我们</a:t>
            </a:r>
            <a:r>
              <a:rPr lang="en-US" altLang="zh-CN" sz="1600">
                <a:solidFill>
                  <a:srgbClr val="595959"/>
                </a:solidFill>
              </a:rPr>
              <a:t>HR</a:t>
            </a:r>
            <a:r>
              <a:rPr lang="zh-CN" altLang="en-US" sz="1600">
                <a:solidFill>
                  <a:srgbClr val="595959"/>
                </a:solidFill>
              </a:rPr>
              <a:t>业务按照四大职能来划分。最上面是</a:t>
            </a:r>
            <a:r>
              <a:rPr lang="en-US" altLang="zh-CN" sz="1600">
                <a:solidFill>
                  <a:srgbClr val="595959"/>
                </a:solidFill>
              </a:rPr>
              <a:t>Staffing</a:t>
            </a:r>
            <a:r>
              <a:rPr lang="zh-CN" altLang="en-US" sz="1600">
                <a:solidFill>
                  <a:srgbClr val="595959"/>
                </a:solidFill>
              </a:rPr>
              <a:t>招聘模块，左下角是</a:t>
            </a:r>
            <a:r>
              <a:rPr lang="en-US" altLang="zh-CN" sz="1600">
                <a:solidFill>
                  <a:srgbClr val="595959"/>
                </a:solidFill>
              </a:rPr>
              <a:t>C&amp;B</a:t>
            </a:r>
            <a:r>
              <a:rPr lang="zh-CN" altLang="en-US" sz="1600">
                <a:solidFill>
                  <a:srgbClr val="595959"/>
                </a:solidFill>
              </a:rPr>
              <a:t>薪酬福利模块，右下角是</a:t>
            </a:r>
            <a:r>
              <a:rPr lang="en-US" altLang="zh-CN" sz="1600">
                <a:solidFill>
                  <a:srgbClr val="595959"/>
                </a:solidFill>
              </a:rPr>
              <a:t>OD</a:t>
            </a:r>
            <a:r>
              <a:rPr lang="zh-CN" altLang="en-US" sz="1600">
                <a:solidFill>
                  <a:srgbClr val="595959"/>
                </a:solidFill>
              </a:rPr>
              <a:t>组织发展模块，中间是</a:t>
            </a:r>
            <a:r>
              <a:rPr lang="en-US" altLang="zh-CN" sz="1600">
                <a:solidFill>
                  <a:srgbClr val="595959"/>
                </a:solidFill>
              </a:rPr>
              <a:t>OC</a:t>
            </a:r>
            <a:r>
              <a:rPr lang="zh-CN" altLang="en-US" sz="1600">
                <a:solidFill>
                  <a:srgbClr val="595959"/>
                </a:solidFill>
              </a:rPr>
              <a:t>组织文化模块。下面的产品画像介绍会按照这四大模块来展开。</a:t>
            </a:r>
          </a:p>
          <a:p>
            <a:pPr algn="just">
              <a:lnSpc>
                <a:spcPct val="150000"/>
              </a:lnSpc>
            </a:pPr>
            <a:endParaRPr lang="zh-CN" altLang="en-US" sz="1600">
              <a:solidFill>
                <a:srgbClr val="595959"/>
              </a:solidFill>
            </a:endParaRPr>
          </a:p>
          <a:p>
            <a:pPr algn="just">
              <a:lnSpc>
                <a:spcPct val="150000"/>
              </a:lnSpc>
            </a:pPr>
            <a:r>
              <a:rPr lang="zh-CN" altLang="en-US" sz="1600">
                <a:solidFill>
                  <a:srgbClr val="595959"/>
                </a:solidFill>
              </a:rPr>
              <a:t>以上是整个阿里巴巴的</a:t>
            </a:r>
            <a:r>
              <a:rPr lang="en-US" altLang="zh-CN" sz="1600">
                <a:solidFill>
                  <a:srgbClr val="595959"/>
                </a:solidFill>
              </a:rPr>
              <a:t>HR</a:t>
            </a:r>
            <a:r>
              <a:rPr lang="zh-CN" altLang="en-US" sz="1600">
                <a:solidFill>
                  <a:srgbClr val="595959"/>
                </a:solidFill>
              </a:rPr>
              <a:t>管理的几大特点，</a:t>
            </a:r>
            <a:r>
              <a:rPr lang="en-US" altLang="zh-CN" sz="1600">
                <a:solidFill>
                  <a:srgbClr val="595959"/>
                </a:solidFill>
              </a:rPr>
              <a:t>eHR</a:t>
            </a:r>
            <a:r>
              <a:rPr lang="zh-CN" altLang="en-US" sz="1600">
                <a:solidFill>
                  <a:srgbClr val="595959"/>
                </a:solidFill>
              </a:rPr>
              <a:t>在这其中起到非常关键的作用。阿里的</a:t>
            </a:r>
            <a:r>
              <a:rPr lang="en-US" altLang="zh-CN" sz="1600">
                <a:solidFill>
                  <a:srgbClr val="595959"/>
                </a:solidFill>
              </a:rPr>
              <a:t>eHR</a:t>
            </a:r>
            <a:r>
              <a:rPr lang="zh-CN" altLang="en-US" sz="1600">
                <a:solidFill>
                  <a:srgbClr val="595959"/>
                </a:solidFill>
              </a:rPr>
              <a:t>产品既要支撑集团</a:t>
            </a:r>
            <a:r>
              <a:rPr lang="en-US" altLang="zh-CN" sz="1600">
                <a:solidFill>
                  <a:srgbClr val="595959"/>
                </a:solidFill>
              </a:rPr>
              <a:t>4</a:t>
            </a:r>
            <a:r>
              <a:rPr lang="zh-CN" altLang="en-US" sz="1600">
                <a:solidFill>
                  <a:srgbClr val="595959"/>
                </a:solidFill>
              </a:rPr>
              <a:t>大战略即农村、全球化、大数据、云计算还要实现集团与投资公司之间的人力资源与服务共享、员工高效协作、企业文化融合、知识与技术、经验的传播。</a:t>
            </a:r>
            <a:endParaRPr lang="zh-CN" altLang="en-US" sz="1600" dirty="0">
              <a:solidFill>
                <a:srgbClr val="595959"/>
              </a:solidFill>
            </a:endParaRPr>
          </a:p>
        </p:txBody>
      </p:sp>
      <p:grpSp>
        <p:nvGrpSpPr>
          <p:cNvPr id="68" name="组合 67"/>
          <p:cNvGrpSpPr/>
          <p:nvPr/>
        </p:nvGrpSpPr>
        <p:grpSpPr>
          <a:xfrm>
            <a:off x="1004923" y="3745425"/>
            <a:ext cx="198407" cy="508643"/>
            <a:chOff x="4364037" y="4620418"/>
            <a:chExt cx="261938" cy="671513"/>
          </a:xfrm>
          <a:solidFill>
            <a:srgbClr val="F26D64"/>
          </a:solidFill>
        </p:grpSpPr>
        <p:sp>
          <p:nvSpPr>
            <p:cNvPr id="69" name="Oval 390"/>
            <p:cNvSpPr>
              <a:spLocks noChangeArrowheads="1"/>
            </p:cNvSpPr>
            <p:nvPr/>
          </p:nvSpPr>
          <p:spPr bwMode="auto">
            <a:xfrm>
              <a:off x="4438650" y="4620418"/>
              <a:ext cx="112713" cy="1095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Line 391"/>
            <p:cNvSpPr>
              <a:spLocks noChangeShapeType="1"/>
            </p:cNvSpPr>
            <p:nvPr/>
          </p:nvSpPr>
          <p:spPr bwMode="auto">
            <a:xfrm>
              <a:off x="4495800" y="467280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Line 392"/>
            <p:cNvSpPr>
              <a:spLocks noChangeShapeType="1"/>
            </p:cNvSpPr>
            <p:nvPr/>
          </p:nvSpPr>
          <p:spPr bwMode="auto">
            <a:xfrm>
              <a:off x="4495800" y="467280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393"/>
            <p:cNvSpPr>
              <a:spLocks/>
            </p:cNvSpPr>
            <p:nvPr/>
          </p:nvSpPr>
          <p:spPr bwMode="auto">
            <a:xfrm>
              <a:off x="4364037" y="4741068"/>
              <a:ext cx="261938" cy="550863"/>
            </a:xfrm>
            <a:custGeom>
              <a:avLst/>
              <a:gdLst>
                <a:gd name="T0" fmla="*/ 51 w 70"/>
                <a:gd name="T1" fmla="*/ 0 h 147"/>
                <a:gd name="T2" fmla="*/ 35 w 70"/>
                <a:gd name="T3" fmla="*/ 0 h 147"/>
                <a:gd name="T4" fmla="*/ 19 w 70"/>
                <a:gd name="T5" fmla="*/ 0 h 147"/>
                <a:gd name="T6" fmla="*/ 0 w 70"/>
                <a:gd name="T7" fmla="*/ 19 h 147"/>
                <a:gd name="T8" fmla="*/ 0 w 70"/>
                <a:gd name="T9" fmla="*/ 64 h 147"/>
                <a:gd name="T10" fmla="*/ 12 w 70"/>
                <a:gd name="T11" fmla="*/ 64 h 147"/>
                <a:gd name="T12" fmla="*/ 13 w 70"/>
                <a:gd name="T13" fmla="*/ 23 h 147"/>
                <a:gd name="T14" fmla="*/ 16 w 70"/>
                <a:gd name="T15" fmla="*/ 23 h 147"/>
                <a:gd name="T16" fmla="*/ 16 w 70"/>
                <a:gd name="T17" fmla="*/ 136 h 147"/>
                <a:gd name="T18" fmla="*/ 32 w 70"/>
                <a:gd name="T19" fmla="*/ 136 h 147"/>
                <a:gd name="T20" fmla="*/ 33 w 70"/>
                <a:gd name="T21" fmla="*/ 70 h 147"/>
                <a:gd name="T22" fmla="*/ 37 w 70"/>
                <a:gd name="T23" fmla="*/ 70 h 147"/>
                <a:gd name="T24" fmla="*/ 38 w 70"/>
                <a:gd name="T25" fmla="*/ 136 h 147"/>
                <a:gd name="T26" fmla="*/ 54 w 70"/>
                <a:gd name="T27" fmla="*/ 136 h 147"/>
                <a:gd name="T28" fmla="*/ 54 w 70"/>
                <a:gd name="T29" fmla="*/ 23 h 147"/>
                <a:gd name="T30" fmla="*/ 57 w 70"/>
                <a:gd name="T31" fmla="*/ 23 h 147"/>
                <a:gd name="T32" fmla="*/ 58 w 70"/>
                <a:gd name="T33" fmla="*/ 64 h 147"/>
                <a:gd name="T34" fmla="*/ 70 w 70"/>
                <a:gd name="T35" fmla="*/ 64 h 147"/>
                <a:gd name="T36" fmla="*/ 70 w 70"/>
                <a:gd name="T37" fmla="*/ 19 h 147"/>
                <a:gd name="T38" fmla="*/ 51 w 70"/>
                <a:gd name="T39"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147">
                  <a:moveTo>
                    <a:pt x="51" y="0"/>
                  </a:moveTo>
                  <a:cubicBezTo>
                    <a:pt x="35" y="0"/>
                    <a:pt x="35" y="0"/>
                    <a:pt x="35" y="0"/>
                  </a:cubicBezTo>
                  <a:cubicBezTo>
                    <a:pt x="19" y="0"/>
                    <a:pt x="19" y="0"/>
                    <a:pt x="19" y="0"/>
                  </a:cubicBezTo>
                  <a:cubicBezTo>
                    <a:pt x="5" y="0"/>
                    <a:pt x="0" y="4"/>
                    <a:pt x="0" y="19"/>
                  </a:cubicBezTo>
                  <a:cubicBezTo>
                    <a:pt x="0" y="64"/>
                    <a:pt x="0" y="64"/>
                    <a:pt x="0" y="64"/>
                  </a:cubicBezTo>
                  <a:cubicBezTo>
                    <a:pt x="0" y="73"/>
                    <a:pt x="12" y="73"/>
                    <a:pt x="12" y="64"/>
                  </a:cubicBezTo>
                  <a:cubicBezTo>
                    <a:pt x="13" y="23"/>
                    <a:pt x="13" y="23"/>
                    <a:pt x="13" y="23"/>
                  </a:cubicBezTo>
                  <a:cubicBezTo>
                    <a:pt x="16" y="23"/>
                    <a:pt x="16" y="23"/>
                    <a:pt x="16" y="23"/>
                  </a:cubicBezTo>
                  <a:cubicBezTo>
                    <a:pt x="16" y="136"/>
                    <a:pt x="16" y="136"/>
                    <a:pt x="16" y="136"/>
                  </a:cubicBezTo>
                  <a:cubicBezTo>
                    <a:pt x="16" y="147"/>
                    <a:pt x="32" y="147"/>
                    <a:pt x="32" y="136"/>
                  </a:cubicBezTo>
                  <a:cubicBezTo>
                    <a:pt x="33" y="70"/>
                    <a:pt x="33" y="70"/>
                    <a:pt x="33" y="70"/>
                  </a:cubicBezTo>
                  <a:cubicBezTo>
                    <a:pt x="37" y="70"/>
                    <a:pt x="37" y="70"/>
                    <a:pt x="37" y="70"/>
                  </a:cubicBezTo>
                  <a:cubicBezTo>
                    <a:pt x="38" y="136"/>
                    <a:pt x="38" y="136"/>
                    <a:pt x="38" y="136"/>
                  </a:cubicBezTo>
                  <a:cubicBezTo>
                    <a:pt x="38" y="147"/>
                    <a:pt x="54" y="147"/>
                    <a:pt x="54" y="136"/>
                  </a:cubicBezTo>
                  <a:cubicBezTo>
                    <a:pt x="54" y="23"/>
                    <a:pt x="54" y="23"/>
                    <a:pt x="54" y="23"/>
                  </a:cubicBezTo>
                  <a:cubicBezTo>
                    <a:pt x="57" y="23"/>
                    <a:pt x="57" y="23"/>
                    <a:pt x="57" y="23"/>
                  </a:cubicBezTo>
                  <a:cubicBezTo>
                    <a:pt x="58" y="64"/>
                    <a:pt x="58" y="64"/>
                    <a:pt x="58" y="64"/>
                  </a:cubicBezTo>
                  <a:cubicBezTo>
                    <a:pt x="58" y="73"/>
                    <a:pt x="70" y="73"/>
                    <a:pt x="70" y="64"/>
                  </a:cubicBezTo>
                  <a:cubicBezTo>
                    <a:pt x="70" y="19"/>
                    <a:pt x="70" y="19"/>
                    <a:pt x="70" y="19"/>
                  </a:cubicBezTo>
                  <a:cubicBezTo>
                    <a:pt x="70" y="4"/>
                    <a:pt x="65" y="0"/>
                    <a:pt x="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3" name="组合 72"/>
          <p:cNvGrpSpPr/>
          <p:nvPr/>
        </p:nvGrpSpPr>
        <p:grpSpPr>
          <a:xfrm>
            <a:off x="1262303" y="3745425"/>
            <a:ext cx="198407" cy="508643"/>
            <a:chOff x="4364037" y="4620418"/>
            <a:chExt cx="261938" cy="671513"/>
          </a:xfrm>
          <a:solidFill>
            <a:srgbClr val="F26D64"/>
          </a:solidFill>
        </p:grpSpPr>
        <p:sp>
          <p:nvSpPr>
            <p:cNvPr id="74" name="Oval 390"/>
            <p:cNvSpPr>
              <a:spLocks noChangeArrowheads="1"/>
            </p:cNvSpPr>
            <p:nvPr/>
          </p:nvSpPr>
          <p:spPr bwMode="auto">
            <a:xfrm>
              <a:off x="4438650" y="4620418"/>
              <a:ext cx="112713" cy="1095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Line 391"/>
            <p:cNvSpPr>
              <a:spLocks noChangeShapeType="1"/>
            </p:cNvSpPr>
            <p:nvPr/>
          </p:nvSpPr>
          <p:spPr bwMode="auto">
            <a:xfrm>
              <a:off x="4495800" y="467280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Line 392"/>
            <p:cNvSpPr>
              <a:spLocks noChangeShapeType="1"/>
            </p:cNvSpPr>
            <p:nvPr/>
          </p:nvSpPr>
          <p:spPr bwMode="auto">
            <a:xfrm>
              <a:off x="4495800" y="467280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393"/>
            <p:cNvSpPr>
              <a:spLocks/>
            </p:cNvSpPr>
            <p:nvPr/>
          </p:nvSpPr>
          <p:spPr bwMode="auto">
            <a:xfrm>
              <a:off x="4364037" y="4741068"/>
              <a:ext cx="261938" cy="550863"/>
            </a:xfrm>
            <a:custGeom>
              <a:avLst/>
              <a:gdLst>
                <a:gd name="T0" fmla="*/ 51 w 70"/>
                <a:gd name="T1" fmla="*/ 0 h 147"/>
                <a:gd name="T2" fmla="*/ 35 w 70"/>
                <a:gd name="T3" fmla="*/ 0 h 147"/>
                <a:gd name="T4" fmla="*/ 19 w 70"/>
                <a:gd name="T5" fmla="*/ 0 h 147"/>
                <a:gd name="T6" fmla="*/ 0 w 70"/>
                <a:gd name="T7" fmla="*/ 19 h 147"/>
                <a:gd name="T8" fmla="*/ 0 w 70"/>
                <a:gd name="T9" fmla="*/ 64 h 147"/>
                <a:gd name="T10" fmla="*/ 12 w 70"/>
                <a:gd name="T11" fmla="*/ 64 h 147"/>
                <a:gd name="T12" fmla="*/ 13 w 70"/>
                <a:gd name="T13" fmla="*/ 23 h 147"/>
                <a:gd name="T14" fmla="*/ 16 w 70"/>
                <a:gd name="T15" fmla="*/ 23 h 147"/>
                <a:gd name="T16" fmla="*/ 16 w 70"/>
                <a:gd name="T17" fmla="*/ 136 h 147"/>
                <a:gd name="T18" fmla="*/ 32 w 70"/>
                <a:gd name="T19" fmla="*/ 136 h 147"/>
                <a:gd name="T20" fmla="*/ 33 w 70"/>
                <a:gd name="T21" fmla="*/ 70 h 147"/>
                <a:gd name="T22" fmla="*/ 37 w 70"/>
                <a:gd name="T23" fmla="*/ 70 h 147"/>
                <a:gd name="T24" fmla="*/ 38 w 70"/>
                <a:gd name="T25" fmla="*/ 136 h 147"/>
                <a:gd name="T26" fmla="*/ 54 w 70"/>
                <a:gd name="T27" fmla="*/ 136 h 147"/>
                <a:gd name="T28" fmla="*/ 54 w 70"/>
                <a:gd name="T29" fmla="*/ 23 h 147"/>
                <a:gd name="T30" fmla="*/ 57 w 70"/>
                <a:gd name="T31" fmla="*/ 23 h 147"/>
                <a:gd name="T32" fmla="*/ 58 w 70"/>
                <a:gd name="T33" fmla="*/ 64 h 147"/>
                <a:gd name="T34" fmla="*/ 70 w 70"/>
                <a:gd name="T35" fmla="*/ 64 h 147"/>
                <a:gd name="T36" fmla="*/ 70 w 70"/>
                <a:gd name="T37" fmla="*/ 19 h 147"/>
                <a:gd name="T38" fmla="*/ 51 w 70"/>
                <a:gd name="T39"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147">
                  <a:moveTo>
                    <a:pt x="51" y="0"/>
                  </a:moveTo>
                  <a:cubicBezTo>
                    <a:pt x="35" y="0"/>
                    <a:pt x="35" y="0"/>
                    <a:pt x="35" y="0"/>
                  </a:cubicBezTo>
                  <a:cubicBezTo>
                    <a:pt x="19" y="0"/>
                    <a:pt x="19" y="0"/>
                    <a:pt x="19" y="0"/>
                  </a:cubicBezTo>
                  <a:cubicBezTo>
                    <a:pt x="5" y="0"/>
                    <a:pt x="0" y="4"/>
                    <a:pt x="0" y="19"/>
                  </a:cubicBezTo>
                  <a:cubicBezTo>
                    <a:pt x="0" y="64"/>
                    <a:pt x="0" y="64"/>
                    <a:pt x="0" y="64"/>
                  </a:cubicBezTo>
                  <a:cubicBezTo>
                    <a:pt x="0" y="73"/>
                    <a:pt x="12" y="73"/>
                    <a:pt x="12" y="64"/>
                  </a:cubicBezTo>
                  <a:cubicBezTo>
                    <a:pt x="13" y="23"/>
                    <a:pt x="13" y="23"/>
                    <a:pt x="13" y="23"/>
                  </a:cubicBezTo>
                  <a:cubicBezTo>
                    <a:pt x="16" y="23"/>
                    <a:pt x="16" y="23"/>
                    <a:pt x="16" y="23"/>
                  </a:cubicBezTo>
                  <a:cubicBezTo>
                    <a:pt x="16" y="136"/>
                    <a:pt x="16" y="136"/>
                    <a:pt x="16" y="136"/>
                  </a:cubicBezTo>
                  <a:cubicBezTo>
                    <a:pt x="16" y="147"/>
                    <a:pt x="32" y="147"/>
                    <a:pt x="32" y="136"/>
                  </a:cubicBezTo>
                  <a:cubicBezTo>
                    <a:pt x="33" y="70"/>
                    <a:pt x="33" y="70"/>
                    <a:pt x="33" y="70"/>
                  </a:cubicBezTo>
                  <a:cubicBezTo>
                    <a:pt x="37" y="70"/>
                    <a:pt x="37" y="70"/>
                    <a:pt x="37" y="70"/>
                  </a:cubicBezTo>
                  <a:cubicBezTo>
                    <a:pt x="38" y="136"/>
                    <a:pt x="38" y="136"/>
                    <a:pt x="38" y="136"/>
                  </a:cubicBezTo>
                  <a:cubicBezTo>
                    <a:pt x="38" y="147"/>
                    <a:pt x="54" y="147"/>
                    <a:pt x="54" y="136"/>
                  </a:cubicBezTo>
                  <a:cubicBezTo>
                    <a:pt x="54" y="23"/>
                    <a:pt x="54" y="23"/>
                    <a:pt x="54" y="23"/>
                  </a:cubicBezTo>
                  <a:cubicBezTo>
                    <a:pt x="57" y="23"/>
                    <a:pt x="57" y="23"/>
                    <a:pt x="57" y="23"/>
                  </a:cubicBezTo>
                  <a:cubicBezTo>
                    <a:pt x="58" y="64"/>
                    <a:pt x="58" y="64"/>
                    <a:pt x="58" y="64"/>
                  </a:cubicBezTo>
                  <a:cubicBezTo>
                    <a:pt x="58" y="73"/>
                    <a:pt x="70" y="73"/>
                    <a:pt x="70" y="64"/>
                  </a:cubicBezTo>
                  <a:cubicBezTo>
                    <a:pt x="70" y="19"/>
                    <a:pt x="70" y="19"/>
                    <a:pt x="70" y="19"/>
                  </a:cubicBezTo>
                  <a:cubicBezTo>
                    <a:pt x="70" y="4"/>
                    <a:pt x="65" y="0"/>
                    <a:pt x="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8" name="组合 77"/>
          <p:cNvGrpSpPr/>
          <p:nvPr/>
        </p:nvGrpSpPr>
        <p:grpSpPr>
          <a:xfrm>
            <a:off x="1519683" y="3745425"/>
            <a:ext cx="198407" cy="508643"/>
            <a:chOff x="4364037" y="4620418"/>
            <a:chExt cx="261938" cy="671513"/>
          </a:xfrm>
          <a:solidFill>
            <a:srgbClr val="F26D64"/>
          </a:solidFill>
        </p:grpSpPr>
        <p:sp>
          <p:nvSpPr>
            <p:cNvPr id="79" name="Oval 390"/>
            <p:cNvSpPr>
              <a:spLocks noChangeArrowheads="1"/>
            </p:cNvSpPr>
            <p:nvPr/>
          </p:nvSpPr>
          <p:spPr bwMode="auto">
            <a:xfrm>
              <a:off x="4438650" y="4620418"/>
              <a:ext cx="112713" cy="1095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Line 391"/>
            <p:cNvSpPr>
              <a:spLocks noChangeShapeType="1"/>
            </p:cNvSpPr>
            <p:nvPr/>
          </p:nvSpPr>
          <p:spPr bwMode="auto">
            <a:xfrm>
              <a:off x="4495800" y="467280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Line 392"/>
            <p:cNvSpPr>
              <a:spLocks noChangeShapeType="1"/>
            </p:cNvSpPr>
            <p:nvPr/>
          </p:nvSpPr>
          <p:spPr bwMode="auto">
            <a:xfrm>
              <a:off x="4495800" y="467280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393"/>
            <p:cNvSpPr>
              <a:spLocks/>
            </p:cNvSpPr>
            <p:nvPr/>
          </p:nvSpPr>
          <p:spPr bwMode="auto">
            <a:xfrm>
              <a:off x="4364037" y="4741068"/>
              <a:ext cx="261938" cy="550863"/>
            </a:xfrm>
            <a:custGeom>
              <a:avLst/>
              <a:gdLst>
                <a:gd name="T0" fmla="*/ 51 w 70"/>
                <a:gd name="T1" fmla="*/ 0 h 147"/>
                <a:gd name="T2" fmla="*/ 35 w 70"/>
                <a:gd name="T3" fmla="*/ 0 h 147"/>
                <a:gd name="T4" fmla="*/ 19 w 70"/>
                <a:gd name="T5" fmla="*/ 0 h 147"/>
                <a:gd name="T6" fmla="*/ 0 w 70"/>
                <a:gd name="T7" fmla="*/ 19 h 147"/>
                <a:gd name="T8" fmla="*/ 0 w 70"/>
                <a:gd name="T9" fmla="*/ 64 h 147"/>
                <a:gd name="T10" fmla="*/ 12 w 70"/>
                <a:gd name="T11" fmla="*/ 64 h 147"/>
                <a:gd name="T12" fmla="*/ 13 w 70"/>
                <a:gd name="T13" fmla="*/ 23 h 147"/>
                <a:gd name="T14" fmla="*/ 16 w 70"/>
                <a:gd name="T15" fmla="*/ 23 h 147"/>
                <a:gd name="T16" fmla="*/ 16 w 70"/>
                <a:gd name="T17" fmla="*/ 136 h 147"/>
                <a:gd name="T18" fmla="*/ 32 w 70"/>
                <a:gd name="T19" fmla="*/ 136 h 147"/>
                <a:gd name="T20" fmla="*/ 33 w 70"/>
                <a:gd name="T21" fmla="*/ 70 h 147"/>
                <a:gd name="T22" fmla="*/ 37 w 70"/>
                <a:gd name="T23" fmla="*/ 70 h 147"/>
                <a:gd name="T24" fmla="*/ 38 w 70"/>
                <a:gd name="T25" fmla="*/ 136 h 147"/>
                <a:gd name="T26" fmla="*/ 54 w 70"/>
                <a:gd name="T27" fmla="*/ 136 h 147"/>
                <a:gd name="T28" fmla="*/ 54 w 70"/>
                <a:gd name="T29" fmla="*/ 23 h 147"/>
                <a:gd name="T30" fmla="*/ 57 w 70"/>
                <a:gd name="T31" fmla="*/ 23 h 147"/>
                <a:gd name="T32" fmla="*/ 58 w 70"/>
                <a:gd name="T33" fmla="*/ 64 h 147"/>
                <a:gd name="T34" fmla="*/ 70 w 70"/>
                <a:gd name="T35" fmla="*/ 64 h 147"/>
                <a:gd name="T36" fmla="*/ 70 w 70"/>
                <a:gd name="T37" fmla="*/ 19 h 147"/>
                <a:gd name="T38" fmla="*/ 51 w 70"/>
                <a:gd name="T39"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147">
                  <a:moveTo>
                    <a:pt x="51" y="0"/>
                  </a:moveTo>
                  <a:cubicBezTo>
                    <a:pt x="35" y="0"/>
                    <a:pt x="35" y="0"/>
                    <a:pt x="35" y="0"/>
                  </a:cubicBezTo>
                  <a:cubicBezTo>
                    <a:pt x="19" y="0"/>
                    <a:pt x="19" y="0"/>
                    <a:pt x="19" y="0"/>
                  </a:cubicBezTo>
                  <a:cubicBezTo>
                    <a:pt x="5" y="0"/>
                    <a:pt x="0" y="4"/>
                    <a:pt x="0" y="19"/>
                  </a:cubicBezTo>
                  <a:cubicBezTo>
                    <a:pt x="0" y="64"/>
                    <a:pt x="0" y="64"/>
                    <a:pt x="0" y="64"/>
                  </a:cubicBezTo>
                  <a:cubicBezTo>
                    <a:pt x="0" y="73"/>
                    <a:pt x="12" y="73"/>
                    <a:pt x="12" y="64"/>
                  </a:cubicBezTo>
                  <a:cubicBezTo>
                    <a:pt x="13" y="23"/>
                    <a:pt x="13" y="23"/>
                    <a:pt x="13" y="23"/>
                  </a:cubicBezTo>
                  <a:cubicBezTo>
                    <a:pt x="16" y="23"/>
                    <a:pt x="16" y="23"/>
                    <a:pt x="16" y="23"/>
                  </a:cubicBezTo>
                  <a:cubicBezTo>
                    <a:pt x="16" y="136"/>
                    <a:pt x="16" y="136"/>
                    <a:pt x="16" y="136"/>
                  </a:cubicBezTo>
                  <a:cubicBezTo>
                    <a:pt x="16" y="147"/>
                    <a:pt x="32" y="147"/>
                    <a:pt x="32" y="136"/>
                  </a:cubicBezTo>
                  <a:cubicBezTo>
                    <a:pt x="33" y="70"/>
                    <a:pt x="33" y="70"/>
                    <a:pt x="33" y="70"/>
                  </a:cubicBezTo>
                  <a:cubicBezTo>
                    <a:pt x="37" y="70"/>
                    <a:pt x="37" y="70"/>
                    <a:pt x="37" y="70"/>
                  </a:cubicBezTo>
                  <a:cubicBezTo>
                    <a:pt x="38" y="136"/>
                    <a:pt x="38" y="136"/>
                    <a:pt x="38" y="136"/>
                  </a:cubicBezTo>
                  <a:cubicBezTo>
                    <a:pt x="38" y="147"/>
                    <a:pt x="54" y="147"/>
                    <a:pt x="54" y="136"/>
                  </a:cubicBezTo>
                  <a:cubicBezTo>
                    <a:pt x="54" y="23"/>
                    <a:pt x="54" y="23"/>
                    <a:pt x="54" y="23"/>
                  </a:cubicBezTo>
                  <a:cubicBezTo>
                    <a:pt x="57" y="23"/>
                    <a:pt x="57" y="23"/>
                    <a:pt x="57" y="23"/>
                  </a:cubicBezTo>
                  <a:cubicBezTo>
                    <a:pt x="58" y="64"/>
                    <a:pt x="58" y="64"/>
                    <a:pt x="58" y="64"/>
                  </a:cubicBezTo>
                  <a:cubicBezTo>
                    <a:pt x="58" y="73"/>
                    <a:pt x="70" y="73"/>
                    <a:pt x="70" y="64"/>
                  </a:cubicBezTo>
                  <a:cubicBezTo>
                    <a:pt x="70" y="19"/>
                    <a:pt x="70" y="19"/>
                    <a:pt x="70" y="19"/>
                  </a:cubicBezTo>
                  <a:cubicBezTo>
                    <a:pt x="70" y="4"/>
                    <a:pt x="65" y="0"/>
                    <a:pt x="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3" name="组合 82"/>
          <p:cNvGrpSpPr/>
          <p:nvPr/>
        </p:nvGrpSpPr>
        <p:grpSpPr>
          <a:xfrm>
            <a:off x="1777063" y="3745425"/>
            <a:ext cx="198407" cy="508643"/>
            <a:chOff x="4364037" y="4620418"/>
            <a:chExt cx="261938" cy="671513"/>
          </a:xfrm>
          <a:solidFill>
            <a:srgbClr val="F26D64"/>
          </a:solidFill>
        </p:grpSpPr>
        <p:sp>
          <p:nvSpPr>
            <p:cNvPr id="84" name="Oval 390"/>
            <p:cNvSpPr>
              <a:spLocks noChangeArrowheads="1"/>
            </p:cNvSpPr>
            <p:nvPr/>
          </p:nvSpPr>
          <p:spPr bwMode="auto">
            <a:xfrm>
              <a:off x="4438650" y="4620418"/>
              <a:ext cx="112713" cy="1095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Line 391"/>
            <p:cNvSpPr>
              <a:spLocks noChangeShapeType="1"/>
            </p:cNvSpPr>
            <p:nvPr/>
          </p:nvSpPr>
          <p:spPr bwMode="auto">
            <a:xfrm>
              <a:off x="4495800" y="467280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Line 392"/>
            <p:cNvSpPr>
              <a:spLocks noChangeShapeType="1"/>
            </p:cNvSpPr>
            <p:nvPr/>
          </p:nvSpPr>
          <p:spPr bwMode="auto">
            <a:xfrm>
              <a:off x="4495800" y="467280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393"/>
            <p:cNvSpPr>
              <a:spLocks/>
            </p:cNvSpPr>
            <p:nvPr/>
          </p:nvSpPr>
          <p:spPr bwMode="auto">
            <a:xfrm>
              <a:off x="4364037" y="4741068"/>
              <a:ext cx="261938" cy="550863"/>
            </a:xfrm>
            <a:custGeom>
              <a:avLst/>
              <a:gdLst>
                <a:gd name="T0" fmla="*/ 51 w 70"/>
                <a:gd name="T1" fmla="*/ 0 h 147"/>
                <a:gd name="T2" fmla="*/ 35 w 70"/>
                <a:gd name="T3" fmla="*/ 0 h 147"/>
                <a:gd name="T4" fmla="*/ 19 w 70"/>
                <a:gd name="T5" fmla="*/ 0 h 147"/>
                <a:gd name="T6" fmla="*/ 0 w 70"/>
                <a:gd name="T7" fmla="*/ 19 h 147"/>
                <a:gd name="T8" fmla="*/ 0 w 70"/>
                <a:gd name="T9" fmla="*/ 64 h 147"/>
                <a:gd name="T10" fmla="*/ 12 w 70"/>
                <a:gd name="T11" fmla="*/ 64 h 147"/>
                <a:gd name="T12" fmla="*/ 13 w 70"/>
                <a:gd name="T13" fmla="*/ 23 h 147"/>
                <a:gd name="T14" fmla="*/ 16 w 70"/>
                <a:gd name="T15" fmla="*/ 23 h 147"/>
                <a:gd name="T16" fmla="*/ 16 w 70"/>
                <a:gd name="T17" fmla="*/ 136 h 147"/>
                <a:gd name="T18" fmla="*/ 32 w 70"/>
                <a:gd name="T19" fmla="*/ 136 h 147"/>
                <a:gd name="T20" fmla="*/ 33 w 70"/>
                <a:gd name="T21" fmla="*/ 70 h 147"/>
                <a:gd name="T22" fmla="*/ 37 w 70"/>
                <a:gd name="T23" fmla="*/ 70 h 147"/>
                <a:gd name="T24" fmla="*/ 38 w 70"/>
                <a:gd name="T25" fmla="*/ 136 h 147"/>
                <a:gd name="T26" fmla="*/ 54 w 70"/>
                <a:gd name="T27" fmla="*/ 136 h 147"/>
                <a:gd name="T28" fmla="*/ 54 w 70"/>
                <a:gd name="T29" fmla="*/ 23 h 147"/>
                <a:gd name="T30" fmla="*/ 57 w 70"/>
                <a:gd name="T31" fmla="*/ 23 h 147"/>
                <a:gd name="T32" fmla="*/ 58 w 70"/>
                <a:gd name="T33" fmla="*/ 64 h 147"/>
                <a:gd name="T34" fmla="*/ 70 w 70"/>
                <a:gd name="T35" fmla="*/ 64 h 147"/>
                <a:gd name="T36" fmla="*/ 70 w 70"/>
                <a:gd name="T37" fmla="*/ 19 h 147"/>
                <a:gd name="T38" fmla="*/ 51 w 70"/>
                <a:gd name="T39"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147">
                  <a:moveTo>
                    <a:pt x="51" y="0"/>
                  </a:moveTo>
                  <a:cubicBezTo>
                    <a:pt x="35" y="0"/>
                    <a:pt x="35" y="0"/>
                    <a:pt x="35" y="0"/>
                  </a:cubicBezTo>
                  <a:cubicBezTo>
                    <a:pt x="19" y="0"/>
                    <a:pt x="19" y="0"/>
                    <a:pt x="19" y="0"/>
                  </a:cubicBezTo>
                  <a:cubicBezTo>
                    <a:pt x="5" y="0"/>
                    <a:pt x="0" y="4"/>
                    <a:pt x="0" y="19"/>
                  </a:cubicBezTo>
                  <a:cubicBezTo>
                    <a:pt x="0" y="64"/>
                    <a:pt x="0" y="64"/>
                    <a:pt x="0" y="64"/>
                  </a:cubicBezTo>
                  <a:cubicBezTo>
                    <a:pt x="0" y="73"/>
                    <a:pt x="12" y="73"/>
                    <a:pt x="12" y="64"/>
                  </a:cubicBezTo>
                  <a:cubicBezTo>
                    <a:pt x="13" y="23"/>
                    <a:pt x="13" y="23"/>
                    <a:pt x="13" y="23"/>
                  </a:cubicBezTo>
                  <a:cubicBezTo>
                    <a:pt x="16" y="23"/>
                    <a:pt x="16" y="23"/>
                    <a:pt x="16" y="23"/>
                  </a:cubicBezTo>
                  <a:cubicBezTo>
                    <a:pt x="16" y="136"/>
                    <a:pt x="16" y="136"/>
                    <a:pt x="16" y="136"/>
                  </a:cubicBezTo>
                  <a:cubicBezTo>
                    <a:pt x="16" y="147"/>
                    <a:pt x="32" y="147"/>
                    <a:pt x="32" y="136"/>
                  </a:cubicBezTo>
                  <a:cubicBezTo>
                    <a:pt x="33" y="70"/>
                    <a:pt x="33" y="70"/>
                    <a:pt x="33" y="70"/>
                  </a:cubicBezTo>
                  <a:cubicBezTo>
                    <a:pt x="37" y="70"/>
                    <a:pt x="37" y="70"/>
                    <a:pt x="37" y="70"/>
                  </a:cubicBezTo>
                  <a:cubicBezTo>
                    <a:pt x="38" y="136"/>
                    <a:pt x="38" y="136"/>
                    <a:pt x="38" y="136"/>
                  </a:cubicBezTo>
                  <a:cubicBezTo>
                    <a:pt x="38" y="147"/>
                    <a:pt x="54" y="147"/>
                    <a:pt x="54" y="136"/>
                  </a:cubicBezTo>
                  <a:cubicBezTo>
                    <a:pt x="54" y="23"/>
                    <a:pt x="54" y="23"/>
                    <a:pt x="54" y="23"/>
                  </a:cubicBezTo>
                  <a:cubicBezTo>
                    <a:pt x="57" y="23"/>
                    <a:pt x="57" y="23"/>
                    <a:pt x="57" y="23"/>
                  </a:cubicBezTo>
                  <a:cubicBezTo>
                    <a:pt x="58" y="64"/>
                    <a:pt x="58" y="64"/>
                    <a:pt x="58" y="64"/>
                  </a:cubicBezTo>
                  <a:cubicBezTo>
                    <a:pt x="58" y="73"/>
                    <a:pt x="70" y="73"/>
                    <a:pt x="70" y="64"/>
                  </a:cubicBezTo>
                  <a:cubicBezTo>
                    <a:pt x="70" y="19"/>
                    <a:pt x="70" y="19"/>
                    <a:pt x="70" y="19"/>
                  </a:cubicBezTo>
                  <a:cubicBezTo>
                    <a:pt x="70" y="4"/>
                    <a:pt x="65" y="0"/>
                    <a:pt x="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8" name="组合 87"/>
          <p:cNvGrpSpPr/>
          <p:nvPr/>
        </p:nvGrpSpPr>
        <p:grpSpPr>
          <a:xfrm>
            <a:off x="2034443" y="3745425"/>
            <a:ext cx="198407" cy="508643"/>
            <a:chOff x="4364037" y="4620418"/>
            <a:chExt cx="261938" cy="671513"/>
          </a:xfrm>
          <a:solidFill>
            <a:srgbClr val="F26D64"/>
          </a:solidFill>
        </p:grpSpPr>
        <p:sp>
          <p:nvSpPr>
            <p:cNvPr id="89" name="Oval 390"/>
            <p:cNvSpPr>
              <a:spLocks noChangeArrowheads="1"/>
            </p:cNvSpPr>
            <p:nvPr/>
          </p:nvSpPr>
          <p:spPr bwMode="auto">
            <a:xfrm>
              <a:off x="4438650" y="4620418"/>
              <a:ext cx="112713" cy="1095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Line 391"/>
            <p:cNvSpPr>
              <a:spLocks noChangeShapeType="1"/>
            </p:cNvSpPr>
            <p:nvPr/>
          </p:nvSpPr>
          <p:spPr bwMode="auto">
            <a:xfrm>
              <a:off x="4495800" y="467280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Line 392"/>
            <p:cNvSpPr>
              <a:spLocks noChangeShapeType="1"/>
            </p:cNvSpPr>
            <p:nvPr/>
          </p:nvSpPr>
          <p:spPr bwMode="auto">
            <a:xfrm>
              <a:off x="4495800" y="467280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393"/>
            <p:cNvSpPr>
              <a:spLocks/>
            </p:cNvSpPr>
            <p:nvPr/>
          </p:nvSpPr>
          <p:spPr bwMode="auto">
            <a:xfrm>
              <a:off x="4364037" y="4741068"/>
              <a:ext cx="261938" cy="550863"/>
            </a:xfrm>
            <a:custGeom>
              <a:avLst/>
              <a:gdLst>
                <a:gd name="T0" fmla="*/ 51 w 70"/>
                <a:gd name="T1" fmla="*/ 0 h 147"/>
                <a:gd name="T2" fmla="*/ 35 w 70"/>
                <a:gd name="T3" fmla="*/ 0 h 147"/>
                <a:gd name="T4" fmla="*/ 19 w 70"/>
                <a:gd name="T5" fmla="*/ 0 h 147"/>
                <a:gd name="T6" fmla="*/ 0 w 70"/>
                <a:gd name="T7" fmla="*/ 19 h 147"/>
                <a:gd name="T8" fmla="*/ 0 w 70"/>
                <a:gd name="T9" fmla="*/ 64 h 147"/>
                <a:gd name="T10" fmla="*/ 12 w 70"/>
                <a:gd name="T11" fmla="*/ 64 h 147"/>
                <a:gd name="T12" fmla="*/ 13 w 70"/>
                <a:gd name="T13" fmla="*/ 23 h 147"/>
                <a:gd name="T14" fmla="*/ 16 w 70"/>
                <a:gd name="T15" fmla="*/ 23 h 147"/>
                <a:gd name="T16" fmla="*/ 16 w 70"/>
                <a:gd name="T17" fmla="*/ 136 h 147"/>
                <a:gd name="T18" fmla="*/ 32 w 70"/>
                <a:gd name="T19" fmla="*/ 136 h 147"/>
                <a:gd name="T20" fmla="*/ 33 w 70"/>
                <a:gd name="T21" fmla="*/ 70 h 147"/>
                <a:gd name="T22" fmla="*/ 37 w 70"/>
                <a:gd name="T23" fmla="*/ 70 h 147"/>
                <a:gd name="T24" fmla="*/ 38 w 70"/>
                <a:gd name="T25" fmla="*/ 136 h 147"/>
                <a:gd name="T26" fmla="*/ 54 w 70"/>
                <a:gd name="T27" fmla="*/ 136 h 147"/>
                <a:gd name="T28" fmla="*/ 54 w 70"/>
                <a:gd name="T29" fmla="*/ 23 h 147"/>
                <a:gd name="T30" fmla="*/ 57 w 70"/>
                <a:gd name="T31" fmla="*/ 23 h 147"/>
                <a:gd name="T32" fmla="*/ 58 w 70"/>
                <a:gd name="T33" fmla="*/ 64 h 147"/>
                <a:gd name="T34" fmla="*/ 70 w 70"/>
                <a:gd name="T35" fmla="*/ 64 h 147"/>
                <a:gd name="T36" fmla="*/ 70 w 70"/>
                <a:gd name="T37" fmla="*/ 19 h 147"/>
                <a:gd name="T38" fmla="*/ 51 w 70"/>
                <a:gd name="T39"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147">
                  <a:moveTo>
                    <a:pt x="51" y="0"/>
                  </a:moveTo>
                  <a:cubicBezTo>
                    <a:pt x="35" y="0"/>
                    <a:pt x="35" y="0"/>
                    <a:pt x="35" y="0"/>
                  </a:cubicBezTo>
                  <a:cubicBezTo>
                    <a:pt x="19" y="0"/>
                    <a:pt x="19" y="0"/>
                    <a:pt x="19" y="0"/>
                  </a:cubicBezTo>
                  <a:cubicBezTo>
                    <a:pt x="5" y="0"/>
                    <a:pt x="0" y="4"/>
                    <a:pt x="0" y="19"/>
                  </a:cubicBezTo>
                  <a:cubicBezTo>
                    <a:pt x="0" y="64"/>
                    <a:pt x="0" y="64"/>
                    <a:pt x="0" y="64"/>
                  </a:cubicBezTo>
                  <a:cubicBezTo>
                    <a:pt x="0" y="73"/>
                    <a:pt x="12" y="73"/>
                    <a:pt x="12" y="64"/>
                  </a:cubicBezTo>
                  <a:cubicBezTo>
                    <a:pt x="13" y="23"/>
                    <a:pt x="13" y="23"/>
                    <a:pt x="13" y="23"/>
                  </a:cubicBezTo>
                  <a:cubicBezTo>
                    <a:pt x="16" y="23"/>
                    <a:pt x="16" y="23"/>
                    <a:pt x="16" y="23"/>
                  </a:cubicBezTo>
                  <a:cubicBezTo>
                    <a:pt x="16" y="136"/>
                    <a:pt x="16" y="136"/>
                    <a:pt x="16" y="136"/>
                  </a:cubicBezTo>
                  <a:cubicBezTo>
                    <a:pt x="16" y="147"/>
                    <a:pt x="32" y="147"/>
                    <a:pt x="32" y="136"/>
                  </a:cubicBezTo>
                  <a:cubicBezTo>
                    <a:pt x="33" y="70"/>
                    <a:pt x="33" y="70"/>
                    <a:pt x="33" y="70"/>
                  </a:cubicBezTo>
                  <a:cubicBezTo>
                    <a:pt x="37" y="70"/>
                    <a:pt x="37" y="70"/>
                    <a:pt x="37" y="70"/>
                  </a:cubicBezTo>
                  <a:cubicBezTo>
                    <a:pt x="38" y="136"/>
                    <a:pt x="38" y="136"/>
                    <a:pt x="38" y="136"/>
                  </a:cubicBezTo>
                  <a:cubicBezTo>
                    <a:pt x="38" y="147"/>
                    <a:pt x="54" y="147"/>
                    <a:pt x="54" y="136"/>
                  </a:cubicBezTo>
                  <a:cubicBezTo>
                    <a:pt x="54" y="23"/>
                    <a:pt x="54" y="23"/>
                    <a:pt x="54" y="23"/>
                  </a:cubicBezTo>
                  <a:cubicBezTo>
                    <a:pt x="57" y="23"/>
                    <a:pt x="57" y="23"/>
                    <a:pt x="57" y="23"/>
                  </a:cubicBezTo>
                  <a:cubicBezTo>
                    <a:pt x="58" y="64"/>
                    <a:pt x="58" y="64"/>
                    <a:pt x="58" y="64"/>
                  </a:cubicBezTo>
                  <a:cubicBezTo>
                    <a:pt x="58" y="73"/>
                    <a:pt x="70" y="73"/>
                    <a:pt x="70" y="64"/>
                  </a:cubicBezTo>
                  <a:cubicBezTo>
                    <a:pt x="70" y="19"/>
                    <a:pt x="70" y="19"/>
                    <a:pt x="70" y="19"/>
                  </a:cubicBezTo>
                  <a:cubicBezTo>
                    <a:pt x="70" y="4"/>
                    <a:pt x="65" y="0"/>
                    <a:pt x="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3" name="组合 92"/>
          <p:cNvGrpSpPr/>
          <p:nvPr/>
        </p:nvGrpSpPr>
        <p:grpSpPr>
          <a:xfrm>
            <a:off x="2291823" y="3745425"/>
            <a:ext cx="198407" cy="508643"/>
            <a:chOff x="4364037" y="4620418"/>
            <a:chExt cx="261938" cy="671513"/>
          </a:xfrm>
          <a:solidFill>
            <a:srgbClr val="F26D64"/>
          </a:solidFill>
        </p:grpSpPr>
        <p:sp>
          <p:nvSpPr>
            <p:cNvPr id="94" name="Oval 390"/>
            <p:cNvSpPr>
              <a:spLocks noChangeArrowheads="1"/>
            </p:cNvSpPr>
            <p:nvPr/>
          </p:nvSpPr>
          <p:spPr bwMode="auto">
            <a:xfrm>
              <a:off x="4438650" y="4620418"/>
              <a:ext cx="112713" cy="1095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Line 391"/>
            <p:cNvSpPr>
              <a:spLocks noChangeShapeType="1"/>
            </p:cNvSpPr>
            <p:nvPr/>
          </p:nvSpPr>
          <p:spPr bwMode="auto">
            <a:xfrm>
              <a:off x="4495800" y="467280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Line 392"/>
            <p:cNvSpPr>
              <a:spLocks noChangeShapeType="1"/>
            </p:cNvSpPr>
            <p:nvPr/>
          </p:nvSpPr>
          <p:spPr bwMode="auto">
            <a:xfrm>
              <a:off x="4495800" y="467280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393"/>
            <p:cNvSpPr>
              <a:spLocks/>
            </p:cNvSpPr>
            <p:nvPr/>
          </p:nvSpPr>
          <p:spPr bwMode="auto">
            <a:xfrm>
              <a:off x="4364037" y="4741068"/>
              <a:ext cx="261938" cy="550863"/>
            </a:xfrm>
            <a:custGeom>
              <a:avLst/>
              <a:gdLst>
                <a:gd name="T0" fmla="*/ 51 w 70"/>
                <a:gd name="T1" fmla="*/ 0 h 147"/>
                <a:gd name="T2" fmla="*/ 35 w 70"/>
                <a:gd name="T3" fmla="*/ 0 h 147"/>
                <a:gd name="T4" fmla="*/ 19 w 70"/>
                <a:gd name="T5" fmla="*/ 0 h 147"/>
                <a:gd name="T6" fmla="*/ 0 w 70"/>
                <a:gd name="T7" fmla="*/ 19 h 147"/>
                <a:gd name="T8" fmla="*/ 0 w 70"/>
                <a:gd name="T9" fmla="*/ 64 h 147"/>
                <a:gd name="T10" fmla="*/ 12 w 70"/>
                <a:gd name="T11" fmla="*/ 64 h 147"/>
                <a:gd name="T12" fmla="*/ 13 w 70"/>
                <a:gd name="T13" fmla="*/ 23 h 147"/>
                <a:gd name="T14" fmla="*/ 16 w 70"/>
                <a:gd name="T15" fmla="*/ 23 h 147"/>
                <a:gd name="T16" fmla="*/ 16 w 70"/>
                <a:gd name="T17" fmla="*/ 136 h 147"/>
                <a:gd name="T18" fmla="*/ 32 w 70"/>
                <a:gd name="T19" fmla="*/ 136 h 147"/>
                <a:gd name="T20" fmla="*/ 33 w 70"/>
                <a:gd name="T21" fmla="*/ 70 h 147"/>
                <a:gd name="T22" fmla="*/ 37 w 70"/>
                <a:gd name="T23" fmla="*/ 70 h 147"/>
                <a:gd name="T24" fmla="*/ 38 w 70"/>
                <a:gd name="T25" fmla="*/ 136 h 147"/>
                <a:gd name="T26" fmla="*/ 54 w 70"/>
                <a:gd name="T27" fmla="*/ 136 h 147"/>
                <a:gd name="T28" fmla="*/ 54 w 70"/>
                <a:gd name="T29" fmla="*/ 23 h 147"/>
                <a:gd name="T30" fmla="*/ 57 w 70"/>
                <a:gd name="T31" fmla="*/ 23 h 147"/>
                <a:gd name="T32" fmla="*/ 58 w 70"/>
                <a:gd name="T33" fmla="*/ 64 h 147"/>
                <a:gd name="T34" fmla="*/ 70 w 70"/>
                <a:gd name="T35" fmla="*/ 64 h 147"/>
                <a:gd name="T36" fmla="*/ 70 w 70"/>
                <a:gd name="T37" fmla="*/ 19 h 147"/>
                <a:gd name="T38" fmla="*/ 51 w 70"/>
                <a:gd name="T39"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147">
                  <a:moveTo>
                    <a:pt x="51" y="0"/>
                  </a:moveTo>
                  <a:cubicBezTo>
                    <a:pt x="35" y="0"/>
                    <a:pt x="35" y="0"/>
                    <a:pt x="35" y="0"/>
                  </a:cubicBezTo>
                  <a:cubicBezTo>
                    <a:pt x="19" y="0"/>
                    <a:pt x="19" y="0"/>
                    <a:pt x="19" y="0"/>
                  </a:cubicBezTo>
                  <a:cubicBezTo>
                    <a:pt x="5" y="0"/>
                    <a:pt x="0" y="4"/>
                    <a:pt x="0" y="19"/>
                  </a:cubicBezTo>
                  <a:cubicBezTo>
                    <a:pt x="0" y="64"/>
                    <a:pt x="0" y="64"/>
                    <a:pt x="0" y="64"/>
                  </a:cubicBezTo>
                  <a:cubicBezTo>
                    <a:pt x="0" y="73"/>
                    <a:pt x="12" y="73"/>
                    <a:pt x="12" y="64"/>
                  </a:cubicBezTo>
                  <a:cubicBezTo>
                    <a:pt x="13" y="23"/>
                    <a:pt x="13" y="23"/>
                    <a:pt x="13" y="23"/>
                  </a:cubicBezTo>
                  <a:cubicBezTo>
                    <a:pt x="16" y="23"/>
                    <a:pt x="16" y="23"/>
                    <a:pt x="16" y="23"/>
                  </a:cubicBezTo>
                  <a:cubicBezTo>
                    <a:pt x="16" y="136"/>
                    <a:pt x="16" y="136"/>
                    <a:pt x="16" y="136"/>
                  </a:cubicBezTo>
                  <a:cubicBezTo>
                    <a:pt x="16" y="147"/>
                    <a:pt x="32" y="147"/>
                    <a:pt x="32" y="136"/>
                  </a:cubicBezTo>
                  <a:cubicBezTo>
                    <a:pt x="33" y="70"/>
                    <a:pt x="33" y="70"/>
                    <a:pt x="33" y="70"/>
                  </a:cubicBezTo>
                  <a:cubicBezTo>
                    <a:pt x="37" y="70"/>
                    <a:pt x="37" y="70"/>
                    <a:pt x="37" y="70"/>
                  </a:cubicBezTo>
                  <a:cubicBezTo>
                    <a:pt x="38" y="136"/>
                    <a:pt x="38" y="136"/>
                    <a:pt x="38" y="136"/>
                  </a:cubicBezTo>
                  <a:cubicBezTo>
                    <a:pt x="38" y="147"/>
                    <a:pt x="54" y="147"/>
                    <a:pt x="54" y="136"/>
                  </a:cubicBezTo>
                  <a:cubicBezTo>
                    <a:pt x="54" y="23"/>
                    <a:pt x="54" y="23"/>
                    <a:pt x="54" y="23"/>
                  </a:cubicBezTo>
                  <a:cubicBezTo>
                    <a:pt x="57" y="23"/>
                    <a:pt x="57" y="23"/>
                    <a:pt x="57" y="23"/>
                  </a:cubicBezTo>
                  <a:cubicBezTo>
                    <a:pt x="58" y="64"/>
                    <a:pt x="58" y="64"/>
                    <a:pt x="58" y="64"/>
                  </a:cubicBezTo>
                  <a:cubicBezTo>
                    <a:pt x="58" y="73"/>
                    <a:pt x="70" y="73"/>
                    <a:pt x="70" y="64"/>
                  </a:cubicBezTo>
                  <a:cubicBezTo>
                    <a:pt x="70" y="19"/>
                    <a:pt x="70" y="19"/>
                    <a:pt x="70" y="19"/>
                  </a:cubicBezTo>
                  <a:cubicBezTo>
                    <a:pt x="70" y="4"/>
                    <a:pt x="65" y="0"/>
                    <a:pt x="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8" name="组合 97"/>
          <p:cNvGrpSpPr/>
          <p:nvPr/>
        </p:nvGrpSpPr>
        <p:grpSpPr>
          <a:xfrm>
            <a:off x="2549203" y="3745425"/>
            <a:ext cx="198407" cy="508643"/>
            <a:chOff x="4364037" y="4620418"/>
            <a:chExt cx="261938" cy="671513"/>
          </a:xfrm>
          <a:solidFill>
            <a:srgbClr val="F26D64"/>
          </a:solidFill>
        </p:grpSpPr>
        <p:sp>
          <p:nvSpPr>
            <p:cNvPr id="99" name="Oval 390"/>
            <p:cNvSpPr>
              <a:spLocks noChangeArrowheads="1"/>
            </p:cNvSpPr>
            <p:nvPr/>
          </p:nvSpPr>
          <p:spPr bwMode="auto">
            <a:xfrm>
              <a:off x="4438650" y="4620418"/>
              <a:ext cx="112713" cy="1095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Line 391"/>
            <p:cNvSpPr>
              <a:spLocks noChangeShapeType="1"/>
            </p:cNvSpPr>
            <p:nvPr/>
          </p:nvSpPr>
          <p:spPr bwMode="auto">
            <a:xfrm>
              <a:off x="4495800" y="467280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Line 392"/>
            <p:cNvSpPr>
              <a:spLocks noChangeShapeType="1"/>
            </p:cNvSpPr>
            <p:nvPr/>
          </p:nvSpPr>
          <p:spPr bwMode="auto">
            <a:xfrm>
              <a:off x="4495800" y="467280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393"/>
            <p:cNvSpPr>
              <a:spLocks/>
            </p:cNvSpPr>
            <p:nvPr/>
          </p:nvSpPr>
          <p:spPr bwMode="auto">
            <a:xfrm>
              <a:off x="4364037" y="4741068"/>
              <a:ext cx="261938" cy="550863"/>
            </a:xfrm>
            <a:custGeom>
              <a:avLst/>
              <a:gdLst>
                <a:gd name="T0" fmla="*/ 51 w 70"/>
                <a:gd name="T1" fmla="*/ 0 h 147"/>
                <a:gd name="T2" fmla="*/ 35 w 70"/>
                <a:gd name="T3" fmla="*/ 0 h 147"/>
                <a:gd name="T4" fmla="*/ 19 w 70"/>
                <a:gd name="T5" fmla="*/ 0 h 147"/>
                <a:gd name="T6" fmla="*/ 0 w 70"/>
                <a:gd name="T7" fmla="*/ 19 h 147"/>
                <a:gd name="T8" fmla="*/ 0 w 70"/>
                <a:gd name="T9" fmla="*/ 64 h 147"/>
                <a:gd name="T10" fmla="*/ 12 w 70"/>
                <a:gd name="T11" fmla="*/ 64 h 147"/>
                <a:gd name="T12" fmla="*/ 13 w 70"/>
                <a:gd name="T13" fmla="*/ 23 h 147"/>
                <a:gd name="T14" fmla="*/ 16 w 70"/>
                <a:gd name="T15" fmla="*/ 23 h 147"/>
                <a:gd name="T16" fmla="*/ 16 w 70"/>
                <a:gd name="T17" fmla="*/ 136 h 147"/>
                <a:gd name="T18" fmla="*/ 32 w 70"/>
                <a:gd name="T19" fmla="*/ 136 h 147"/>
                <a:gd name="T20" fmla="*/ 33 w 70"/>
                <a:gd name="T21" fmla="*/ 70 h 147"/>
                <a:gd name="T22" fmla="*/ 37 w 70"/>
                <a:gd name="T23" fmla="*/ 70 h 147"/>
                <a:gd name="T24" fmla="*/ 38 w 70"/>
                <a:gd name="T25" fmla="*/ 136 h 147"/>
                <a:gd name="T26" fmla="*/ 54 w 70"/>
                <a:gd name="T27" fmla="*/ 136 h 147"/>
                <a:gd name="T28" fmla="*/ 54 w 70"/>
                <a:gd name="T29" fmla="*/ 23 h 147"/>
                <a:gd name="T30" fmla="*/ 57 w 70"/>
                <a:gd name="T31" fmla="*/ 23 h 147"/>
                <a:gd name="T32" fmla="*/ 58 w 70"/>
                <a:gd name="T33" fmla="*/ 64 h 147"/>
                <a:gd name="T34" fmla="*/ 70 w 70"/>
                <a:gd name="T35" fmla="*/ 64 h 147"/>
                <a:gd name="T36" fmla="*/ 70 w 70"/>
                <a:gd name="T37" fmla="*/ 19 h 147"/>
                <a:gd name="T38" fmla="*/ 51 w 70"/>
                <a:gd name="T39"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147">
                  <a:moveTo>
                    <a:pt x="51" y="0"/>
                  </a:moveTo>
                  <a:cubicBezTo>
                    <a:pt x="35" y="0"/>
                    <a:pt x="35" y="0"/>
                    <a:pt x="35" y="0"/>
                  </a:cubicBezTo>
                  <a:cubicBezTo>
                    <a:pt x="19" y="0"/>
                    <a:pt x="19" y="0"/>
                    <a:pt x="19" y="0"/>
                  </a:cubicBezTo>
                  <a:cubicBezTo>
                    <a:pt x="5" y="0"/>
                    <a:pt x="0" y="4"/>
                    <a:pt x="0" y="19"/>
                  </a:cubicBezTo>
                  <a:cubicBezTo>
                    <a:pt x="0" y="64"/>
                    <a:pt x="0" y="64"/>
                    <a:pt x="0" y="64"/>
                  </a:cubicBezTo>
                  <a:cubicBezTo>
                    <a:pt x="0" y="73"/>
                    <a:pt x="12" y="73"/>
                    <a:pt x="12" y="64"/>
                  </a:cubicBezTo>
                  <a:cubicBezTo>
                    <a:pt x="13" y="23"/>
                    <a:pt x="13" y="23"/>
                    <a:pt x="13" y="23"/>
                  </a:cubicBezTo>
                  <a:cubicBezTo>
                    <a:pt x="16" y="23"/>
                    <a:pt x="16" y="23"/>
                    <a:pt x="16" y="23"/>
                  </a:cubicBezTo>
                  <a:cubicBezTo>
                    <a:pt x="16" y="136"/>
                    <a:pt x="16" y="136"/>
                    <a:pt x="16" y="136"/>
                  </a:cubicBezTo>
                  <a:cubicBezTo>
                    <a:pt x="16" y="147"/>
                    <a:pt x="32" y="147"/>
                    <a:pt x="32" y="136"/>
                  </a:cubicBezTo>
                  <a:cubicBezTo>
                    <a:pt x="33" y="70"/>
                    <a:pt x="33" y="70"/>
                    <a:pt x="33" y="70"/>
                  </a:cubicBezTo>
                  <a:cubicBezTo>
                    <a:pt x="37" y="70"/>
                    <a:pt x="37" y="70"/>
                    <a:pt x="37" y="70"/>
                  </a:cubicBezTo>
                  <a:cubicBezTo>
                    <a:pt x="38" y="136"/>
                    <a:pt x="38" y="136"/>
                    <a:pt x="38" y="136"/>
                  </a:cubicBezTo>
                  <a:cubicBezTo>
                    <a:pt x="38" y="147"/>
                    <a:pt x="54" y="147"/>
                    <a:pt x="54" y="136"/>
                  </a:cubicBezTo>
                  <a:cubicBezTo>
                    <a:pt x="54" y="23"/>
                    <a:pt x="54" y="23"/>
                    <a:pt x="54" y="23"/>
                  </a:cubicBezTo>
                  <a:cubicBezTo>
                    <a:pt x="57" y="23"/>
                    <a:pt x="57" y="23"/>
                    <a:pt x="57" y="23"/>
                  </a:cubicBezTo>
                  <a:cubicBezTo>
                    <a:pt x="58" y="64"/>
                    <a:pt x="58" y="64"/>
                    <a:pt x="58" y="64"/>
                  </a:cubicBezTo>
                  <a:cubicBezTo>
                    <a:pt x="58" y="73"/>
                    <a:pt x="70" y="73"/>
                    <a:pt x="70" y="64"/>
                  </a:cubicBezTo>
                  <a:cubicBezTo>
                    <a:pt x="70" y="19"/>
                    <a:pt x="70" y="19"/>
                    <a:pt x="70" y="19"/>
                  </a:cubicBezTo>
                  <a:cubicBezTo>
                    <a:pt x="70" y="4"/>
                    <a:pt x="65" y="0"/>
                    <a:pt x="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3" name="组合 102"/>
          <p:cNvGrpSpPr/>
          <p:nvPr/>
        </p:nvGrpSpPr>
        <p:grpSpPr>
          <a:xfrm>
            <a:off x="2806583" y="3745425"/>
            <a:ext cx="198407" cy="508643"/>
            <a:chOff x="4364037" y="4620418"/>
            <a:chExt cx="261938" cy="671513"/>
          </a:xfrm>
          <a:solidFill>
            <a:srgbClr val="F26D64"/>
          </a:solidFill>
        </p:grpSpPr>
        <p:sp>
          <p:nvSpPr>
            <p:cNvPr id="104" name="Oval 390"/>
            <p:cNvSpPr>
              <a:spLocks noChangeArrowheads="1"/>
            </p:cNvSpPr>
            <p:nvPr/>
          </p:nvSpPr>
          <p:spPr bwMode="auto">
            <a:xfrm>
              <a:off x="4438650" y="4620418"/>
              <a:ext cx="112713" cy="1095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Line 391"/>
            <p:cNvSpPr>
              <a:spLocks noChangeShapeType="1"/>
            </p:cNvSpPr>
            <p:nvPr/>
          </p:nvSpPr>
          <p:spPr bwMode="auto">
            <a:xfrm>
              <a:off x="4495800" y="467280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Line 392"/>
            <p:cNvSpPr>
              <a:spLocks noChangeShapeType="1"/>
            </p:cNvSpPr>
            <p:nvPr/>
          </p:nvSpPr>
          <p:spPr bwMode="auto">
            <a:xfrm>
              <a:off x="4495800" y="467280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393"/>
            <p:cNvSpPr>
              <a:spLocks/>
            </p:cNvSpPr>
            <p:nvPr/>
          </p:nvSpPr>
          <p:spPr bwMode="auto">
            <a:xfrm>
              <a:off x="4364037" y="4741068"/>
              <a:ext cx="261938" cy="550863"/>
            </a:xfrm>
            <a:custGeom>
              <a:avLst/>
              <a:gdLst>
                <a:gd name="T0" fmla="*/ 51 w 70"/>
                <a:gd name="T1" fmla="*/ 0 h 147"/>
                <a:gd name="T2" fmla="*/ 35 w 70"/>
                <a:gd name="T3" fmla="*/ 0 h 147"/>
                <a:gd name="T4" fmla="*/ 19 w 70"/>
                <a:gd name="T5" fmla="*/ 0 h 147"/>
                <a:gd name="T6" fmla="*/ 0 w 70"/>
                <a:gd name="T7" fmla="*/ 19 h 147"/>
                <a:gd name="T8" fmla="*/ 0 w 70"/>
                <a:gd name="T9" fmla="*/ 64 h 147"/>
                <a:gd name="T10" fmla="*/ 12 w 70"/>
                <a:gd name="T11" fmla="*/ 64 h 147"/>
                <a:gd name="T12" fmla="*/ 13 w 70"/>
                <a:gd name="T13" fmla="*/ 23 h 147"/>
                <a:gd name="T14" fmla="*/ 16 w 70"/>
                <a:gd name="T15" fmla="*/ 23 h 147"/>
                <a:gd name="T16" fmla="*/ 16 w 70"/>
                <a:gd name="T17" fmla="*/ 136 h 147"/>
                <a:gd name="T18" fmla="*/ 32 w 70"/>
                <a:gd name="T19" fmla="*/ 136 h 147"/>
                <a:gd name="T20" fmla="*/ 33 w 70"/>
                <a:gd name="T21" fmla="*/ 70 h 147"/>
                <a:gd name="T22" fmla="*/ 37 w 70"/>
                <a:gd name="T23" fmla="*/ 70 h 147"/>
                <a:gd name="T24" fmla="*/ 38 w 70"/>
                <a:gd name="T25" fmla="*/ 136 h 147"/>
                <a:gd name="T26" fmla="*/ 54 w 70"/>
                <a:gd name="T27" fmla="*/ 136 h 147"/>
                <a:gd name="T28" fmla="*/ 54 w 70"/>
                <a:gd name="T29" fmla="*/ 23 h 147"/>
                <a:gd name="T30" fmla="*/ 57 w 70"/>
                <a:gd name="T31" fmla="*/ 23 h 147"/>
                <a:gd name="T32" fmla="*/ 58 w 70"/>
                <a:gd name="T33" fmla="*/ 64 h 147"/>
                <a:gd name="T34" fmla="*/ 70 w 70"/>
                <a:gd name="T35" fmla="*/ 64 h 147"/>
                <a:gd name="T36" fmla="*/ 70 w 70"/>
                <a:gd name="T37" fmla="*/ 19 h 147"/>
                <a:gd name="T38" fmla="*/ 51 w 70"/>
                <a:gd name="T39"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147">
                  <a:moveTo>
                    <a:pt x="51" y="0"/>
                  </a:moveTo>
                  <a:cubicBezTo>
                    <a:pt x="35" y="0"/>
                    <a:pt x="35" y="0"/>
                    <a:pt x="35" y="0"/>
                  </a:cubicBezTo>
                  <a:cubicBezTo>
                    <a:pt x="19" y="0"/>
                    <a:pt x="19" y="0"/>
                    <a:pt x="19" y="0"/>
                  </a:cubicBezTo>
                  <a:cubicBezTo>
                    <a:pt x="5" y="0"/>
                    <a:pt x="0" y="4"/>
                    <a:pt x="0" y="19"/>
                  </a:cubicBezTo>
                  <a:cubicBezTo>
                    <a:pt x="0" y="64"/>
                    <a:pt x="0" y="64"/>
                    <a:pt x="0" y="64"/>
                  </a:cubicBezTo>
                  <a:cubicBezTo>
                    <a:pt x="0" y="73"/>
                    <a:pt x="12" y="73"/>
                    <a:pt x="12" y="64"/>
                  </a:cubicBezTo>
                  <a:cubicBezTo>
                    <a:pt x="13" y="23"/>
                    <a:pt x="13" y="23"/>
                    <a:pt x="13" y="23"/>
                  </a:cubicBezTo>
                  <a:cubicBezTo>
                    <a:pt x="16" y="23"/>
                    <a:pt x="16" y="23"/>
                    <a:pt x="16" y="23"/>
                  </a:cubicBezTo>
                  <a:cubicBezTo>
                    <a:pt x="16" y="136"/>
                    <a:pt x="16" y="136"/>
                    <a:pt x="16" y="136"/>
                  </a:cubicBezTo>
                  <a:cubicBezTo>
                    <a:pt x="16" y="147"/>
                    <a:pt x="32" y="147"/>
                    <a:pt x="32" y="136"/>
                  </a:cubicBezTo>
                  <a:cubicBezTo>
                    <a:pt x="33" y="70"/>
                    <a:pt x="33" y="70"/>
                    <a:pt x="33" y="70"/>
                  </a:cubicBezTo>
                  <a:cubicBezTo>
                    <a:pt x="37" y="70"/>
                    <a:pt x="37" y="70"/>
                    <a:pt x="37" y="70"/>
                  </a:cubicBezTo>
                  <a:cubicBezTo>
                    <a:pt x="38" y="136"/>
                    <a:pt x="38" y="136"/>
                    <a:pt x="38" y="136"/>
                  </a:cubicBezTo>
                  <a:cubicBezTo>
                    <a:pt x="38" y="147"/>
                    <a:pt x="54" y="147"/>
                    <a:pt x="54" y="136"/>
                  </a:cubicBezTo>
                  <a:cubicBezTo>
                    <a:pt x="54" y="23"/>
                    <a:pt x="54" y="23"/>
                    <a:pt x="54" y="23"/>
                  </a:cubicBezTo>
                  <a:cubicBezTo>
                    <a:pt x="57" y="23"/>
                    <a:pt x="57" y="23"/>
                    <a:pt x="57" y="23"/>
                  </a:cubicBezTo>
                  <a:cubicBezTo>
                    <a:pt x="58" y="64"/>
                    <a:pt x="58" y="64"/>
                    <a:pt x="58" y="64"/>
                  </a:cubicBezTo>
                  <a:cubicBezTo>
                    <a:pt x="58" y="73"/>
                    <a:pt x="70" y="73"/>
                    <a:pt x="70" y="64"/>
                  </a:cubicBezTo>
                  <a:cubicBezTo>
                    <a:pt x="70" y="19"/>
                    <a:pt x="70" y="19"/>
                    <a:pt x="70" y="19"/>
                  </a:cubicBezTo>
                  <a:cubicBezTo>
                    <a:pt x="70" y="4"/>
                    <a:pt x="65" y="0"/>
                    <a:pt x="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8" name="组合 107"/>
          <p:cNvGrpSpPr/>
          <p:nvPr/>
        </p:nvGrpSpPr>
        <p:grpSpPr>
          <a:xfrm>
            <a:off x="3063966" y="3745425"/>
            <a:ext cx="198407" cy="508643"/>
            <a:chOff x="4364037" y="4620418"/>
            <a:chExt cx="261938" cy="671513"/>
          </a:xfrm>
          <a:solidFill>
            <a:srgbClr val="F26D64"/>
          </a:solidFill>
        </p:grpSpPr>
        <p:sp>
          <p:nvSpPr>
            <p:cNvPr id="109" name="Oval 390"/>
            <p:cNvSpPr>
              <a:spLocks noChangeArrowheads="1"/>
            </p:cNvSpPr>
            <p:nvPr/>
          </p:nvSpPr>
          <p:spPr bwMode="auto">
            <a:xfrm>
              <a:off x="4438650" y="4620418"/>
              <a:ext cx="112713" cy="1095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Line 391"/>
            <p:cNvSpPr>
              <a:spLocks noChangeShapeType="1"/>
            </p:cNvSpPr>
            <p:nvPr/>
          </p:nvSpPr>
          <p:spPr bwMode="auto">
            <a:xfrm>
              <a:off x="4495800" y="467280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Line 392"/>
            <p:cNvSpPr>
              <a:spLocks noChangeShapeType="1"/>
            </p:cNvSpPr>
            <p:nvPr/>
          </p:nvSpPr>
          <p:spPr bwMode="auto">
            <a:xfrm>
              <a:off x="4495800" y="467280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393"/>
            <p:cNvSpPr>
              <a:spLocks/>
            </p:cNvSpPr>
            <p:nvPr/>
          </p:nvSpPr>
          <p:spPr bwMode="auto">
            <a:xfrm>
              <a:off x="4364037" y="4741068"/>
              <a:ext cx="261938" cy="550863"/>
            </a:xfrm>
            <a:custGeom>
              <a:avLst/>
              <a:gdLst>
                <a:gd name="T0" fmla="*/ 51 w 70"/>
                <a:gd name="T1" fmla="*/ 0 h 147"/>
                <a:gd name="T2" fmla="*/ 35 w 70"/>
                <a:gd name="T3" fmla="*/ 0 h 147"/>
                <a:gd name="T4" fmla="*/ 19 w 70"/>
                <a:gd name="T5" fmla="*/ 0 h 147"/>
                <a:gd name="T6" fmla="*/ 0 w 70"/>
                <a:gd name="T7" fmla="*/ 19 h 147"/>
                <a:gd name="T8" fmla="*/ 0 w 70"/>
                <a:gd name="T9" fmla="*/ 64 h 147"/>
                <a:gd name="T10" fmla="*/ 12 w 70"/>
                <a:gd name="T11" fmla="*/ 64 h 147"/>
                <a:gd name="T12" fmla="*/ 13 w 70"/>
                <a:gd name="T13" fmla="*/ 23 h 147"/>
                <a:gd name="T14" fmla="*/ 16 w 70"/>
                <a:gd name="T15" fmla="*/ 23 h 147"/>
                <a:gd name="T16" fmla="*/ 16 w 70"/>
                <a:gd name="T17" fmla="*/ 136 h 147"/>
                <a:gd name="T18" fmla="*/ 32 w 70"/>
                <a:gd name="T19" fmla="*/ 136 h 147"/>
                <a:gd name="T20" fmla="*/ 33 w 70"/>
                <a:gd name="T21" fmla="*/ 70 h 147"/>
                <a:gd name="T22" fmla="*/ 37 w 70"/>
                <a:gd name="T23" fmla="*/ 70 h 147"/>
                <a:gd name="T24" fmla="*/ 38 w 70"/>
                <a:gd name="T25" fmla="*/ 136 h 147"/>
                <a:gd name="T26" fmla="*/ 54 w 70"/>
                <a:gd name="T27" fmla="*/ 136 h 147"/>
                <a:gd name="T28" fmla="*/ 54 w 70"/>
                <a:gd name="T29" fmla="*/ 23 h 147"/>
                <a:gd name="T30" fmla="*/ 57 w 70"/>
                <a:gd name="T31" fmla="*/ 23 h 147"/>
                <a:gd name="T32" fmla="*/ 58 w 70"/>
                <a:gd name="T33" fmla="*/ 64 h 147"/>
                <a:gd name="T34" fmla="*/ 70 w 70"/>
                <a:gd name="T35" fmla="*/ 64 h 147"/>
                <a:gd name="T36" fmla="*/ 70 w 70"/>
                <a:gd name="T37" fmla="*/ 19 h 147"/>
                <a:gd name="T38" fmla="*/ 51 w 70"/>
                <a:gd name="T39"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147">
                  <a:moveTo>
                    <a:pt x="51" y="0"/>
                  </a:moveTo>
                  <a:cubicBezTo>
                    <a:pt x="35" y="0"/>
                    <a:pt x="35" y="0"/>
                    <a:pt x="35" y="0"/>
                  </a:cubicBezTo>
                  <a:cubicBezTo>
                    <a:pt x="19" y="0"/>
                    <a:pt x="19" y="0"/>
                    <a:pt x="19" y="0"/>
                  </a:cubicBezTo>
                  <a:cubicBezTo>
                    <a:pt x="5" y="0"/>
                    <a:pt x="0" y="4"/>
                    <a:pt x="0" y="19"/>
                  </a:cubicBezTo>
                  <a:cubicBezTo>
                    <a:pt x="0" y="64"/>
                    <a:pt x="0" y="64"/>
                    <a:pt x="0" y="64"/>
                  </a:cubicBezTo>
                  <a:cubicBezTo>
                    <a:pt x="0" y="73"/>
                    <a:pt x="12" y="73"/>
                    <a:pt x="12" y="64"/>
                  </a:cubicBezTo>
                  <a:cubicBezTo>
                    <a:pt x="13" y="23"/>
                    <a:pt x="13" y="23"/>
                    <a:pt x="13" y="23"/>
                  </a:cubicBezTo>
                  <a:cubicBezTo>
                    <a:pt x="16" y="23"/>
                    <a:pt x="16" y="23"/>
                    <a:pt x="16" y="23"/>
                  </a:cubicBezTo>
                  <a:cubicBezTo>
                    <a:pt x="16" y="136"/>
                    <a:pt x="16" y="136"/>
                    <a:pt x="16" y="136"/>
                  </a:cubicBezTo>
                  <a:cubicBezTo>
                    <a:pt x="16" y="147"/>
                    <a:pt x="32" y="147"/>
                    <a:pt x="32" y="136"/>
                  </a:cubicBezTo>
                  <a:cubicBezTo>
                    <a:pt x="33" y="70"/>
                    <a:pt x="33" y="70"/>
                    <a:pt x="33" y="70"/>
                  </a:cubicBezTo>
                  <a:cubicBezTo>
                    <a:pt x="37" y="70"/>
                    <a:pt x="37" y="70"/>
                    <a:pt x="37" y="70"/>
                  </a:cubicBezTo>
                  <a:cubicBezTo>
                    <a:pt x="38" y="136"/>
                    <a:pt x="38" y="136"/>
                    <a:pt x="38" y="136"/>
                  </a:cubicBezTo>
                  <a:cubicBezTo>
                    <a:pt x="38" y="147"/>
                    <a:pt x="54" y="147"/>
                    <a:pt x="54" y="136"/>
                  </a:cubicBezTo>
                  <a:cubicBezTo>
                    <a:pt x="54" y="23"/>
                    <a:pt x="54" y="23"/>
                    <a:pt x="54" y="23"/>
                  </a:cubicBezTo>
                  <a:cubicBezTo>
                    <a:pt x="57" y="23"/>
                    <a:pt x="57" y="23"/>
                    <a:pt x="57" y="23"/>
                  </a:cubicBezTo>
                  <a:cubicBezTo>
                    <a:pt x="58" y="64"/>
                    <a:pt x="58" y="64"/>
                    <a:pt x="58" y="64"/>
                  </a:cubicBezTo>
                  <a:cubicBezTo>
                    <a:pt x="58" y="73"/>
                    <a:pt x="70" y="73"/>
                    <a:pt x="70" y="64"/>
                  </a:cubicBezTo>
                  <a:cubicBezTo>
                    <a:pt x="70" y="19"/>
                    <a:pt x="70" y="19"/>
                    <a:pt x="70" y="19"/>
                  </a:cubicBezTo>
                  <a:cubicBezTo>
                    <a:pt x="70" y="4"/>
                    <a:pt x="65" y="0"/>
                    <a:pt x="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5" name="文本框 144"/>
          <p:cNvSpPr txBox="1"/>
          <p:nvPr/>
        </p:nvSpPr>
        <p:spPr>
          <a:xfrm>
            <a:off x="1331042" y="2519207"/>
            <a:ext cx="1836000" cy="430374"/>
          </a:xfrm>
          <a:prstGeom prst="rect">
            <a:avLst/>
          </a:prstGeom>
          <a:noFill/>
        </p:spPr>
        <p:txBody>
          <a:bodyPr wrap="square" rtlCol="0">
            <a:spAutoFit/>
          </a:bodyPr>
          <a:lstStyle/>
          <a:p>
            <a:pPr algn="ctr">
              <a:lnSpc>
                <a:spcPct val="120000"/>
              </a:lnSpc>
            </a:pPr>
            <a:r>
              <a:rPr lang="zh-CN" altLang="en-US" sz="2000" b="1">
                <a:solidFill>
                  <a:schemeClr val="bg1"/>
                </a:solidFill>
              </a:rPr>
              <a:t>创变</a:t>
            </a:r>
            <a:r>
              <a:rPr lang="zh-CN" altLang="en-US" sz="2000" b="1" smtClean="0">
                <a:solidFill>
                  <a:schemeClr val="bg1"/>
                </a:solidFill>
              </a:rPr>
              <a:t>：</a:t>
            </a:r>
            <a:r>
              <a:rPr lang="zh-CN" altLang="en-US" sz="1400">
                <a:solidFill>
                  <a:schemeClr val="bg1"/>
                </a:solidFill>
              </a:rPr>
              <a:t>管理之道</a:t>
            </a:r>
            <a:endParaRPr lang="zh-CN" altLang="en-US" sz="1400" dirty="0">
              <a:solidFill>
                <a:schemeClr val="bg1"/>
              </a:solidFill>
            </a:endParaRPr>
          </a:p>
        </p:txBody>
      </p:sp>
      <p:sp>
        <p:nvSpPr>
          <p:cNvPr id="116" name="矩形 39"/>
          <p:cNvSpPr/>
          <p:nvPr/>
        </p:nvSpPr>
        <p:spPr>
          <a:xfrm>
            <a:off x="1120462" y="116560"/>
            <a:ext cx="3057247" cy="523220"/>
          </a:xfrm>
          <a:prstGeom prst="rect">
            <a:avLst/>
          </a:prstGeom>
          <a:noFill/>
        </p:spPr>
        <p:txBody>
          <a:bodyPr wrap="none" rtlCol="0">
            <a:spAutoFit/>
          </a:bodyPr>
          <a:lstStyle/>
          <a:p>
            <a:r>
              <a:rPr lang="zh-CN" altLang="en-US" sz="2800" b="1">
                <a:solidFill>
                  <a:srgbClr val="595959"/>
                </a:solidFill>
              </a:rPr>
              <a:t>阿里巴巴</a:t>
            </a:r>
            <a:r>
              <a:rPr lang="zh-CN" altLang="en-US" sz="2800" b="1" smtClean="0">
                <a:solidFill>
                  <a:srgbClr val="595959"/>
                </a:solidFill>
              </a:rPr>
              <a:t>案</a:t>
            </a:r>
            <a:r>
              <a:rPr lang="zh-CN" altLang="en-US" sz="2800" b="1">
                <a:solidFill>
                  <a:srgbClr val="595959"/>
                </a:solidFill>
              </a:rPr>
              <a:t>例分享</a:t>
            </a:r>
            <a:endParaRPr lang="zh-CN" altLang="zh-CN" sz="2800" b="1" dirty="0">
              <a:solidFill>
                <a:srgbClr val="595959"/>
              </a:solidFill>
            </a:endParaRPr>
          </a:p>
        </p:txBody>
      </p:sp>
      <p:sp>
        <p:nvSpPr>
          <p:cNvPr id="117" name="文本框 22"/>
          <p:cNvSpPr txBox="1"/>
          <p:nvPr/>
        </p:nvSpPr>
        <p:spPr>
          <a:xfrm>
            <a:off x="1146210" y="639780"/>
            <a:ext cx="3784365" cy="307777"/>
          </a:xfrm>
          <a:prstGeom prst="rect">
            <a:avLst/>
          </a:prstGeom>
          <a:noFill/>
        </p:spPr>
        <p:txBody>
          <a:bodyPr wrap="square" rtlCol="0">
            <a:spAutoFit/>
          </a:bodyPr>
          <a:lstStyle/>
          <a:p>
            <a:r>
              <a:rPr lang="zh-CN" altLang="en-US" sz="1400"/>
              <a:t>阿里巴巴</a:t>
            </a:r>
            <a:r>
              <a:rPr lang="en-US" altLang="zh-CN" sz="1400"/>
              <a:t>eHR</a:t>
            </a:r>
            <a:r>
              <a:rPr lang="zh-CN" altLang="en-US" sz="1400"/>
              <a:t>创变之路</a:t>
            </a:r>
          </a:p>
        </p:txBody>
      </p:sp>
    </p:spTree>
    <p:extLst>
      <p:ext uri="{BB962C8B-B14F-4D97-AF65-F5344CB8AC3E}">
        <p14:creationId xmlns:p14="http://schemas.microsoft.com/office/powerpoint/2010/main" val="3877455051"/>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9" name="组合 148"/>
          <p:cNvGrpSpPr/>
          <p:nvPr/>
        </p:nvGrpSpPr>
        <p:grpSpPr>
          <a:xfrm>
            <a:off x="8376116" y="1386678"/>
            <a:ext cx="3734303" cy="3734303"/>
            <a:chOff x="437448" y="1547010"/>
            <a:chExt cx="4315907" cy="4315907"/>
          </a:xfrm>
        </p:grpSpPr>
        <p:sp>
          <p:nvSpPr>
            <p:cNvPr id="150" name="椭圆 149"/>
            <p:cNvSpPr/>
            <p:nvPr/>
          </p:nvSpPr>
          <p:spPr>
            <a:xfrm>
              <a:off x="437448" y="1547010"/>
              <a:ext cx="4315907" cy="4315907"/>
            </a:xfrm>
            <a:prstGeom prst="ellipse">
              <a:avLst/>
            </a:prstGeom>
            <a:solidFill>
              <a:srgbClr val="5EC6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微软雅黑" panose="020B0503020204020204" pitchFamily="34" charset="-122"/>
                <a:ea typeface="微软雅黑" panose="020B0503020204020204" pitchFamily="34" charset="-122"/>
              </a:endParaRPr>
            </a:p>
          </p:txBody>
        </p:sp>
        <p:sp>
          <p:nvSpPr>
            <p:cNvPr id="151" name="矩形 9"/>
            <p:cNvSpPr/>
            <p:nvPr/>
          </p:nvSpPr>
          <p:spPr>
            <a:xfrm>
              <a:off x="652747" y="1929951"/>
              <a:ext cx="3885313" cy="840142"/>
            </a:xfrm>
            <a:custGeom>
              <a:avLst/>
              <a:gdLst/>
              <a:ahLst/>
              <a:cxnLst/>
              <a:rect l="l" t="t" r="r" b="b"/>
              <a:pathLst>
                <a:path w="3885313" h="840142">
                  <a:moveTo>
                    <a:pt x="716872" y="0"/>
                  </a:moveTo>
                  <a:lnTo>
                    <a:pt x="3168441" y="0"/>
                  </a:lnTo>
                  <a:cubicBezTo>
                    <a:pt x="3475507" y="211217"/>
                    <a:pt x="3724433" y="500570"/>
                    <a:pt x="3885313" y="840142"/>
                  </a:cubicBezTo>
                  <a:lnTo>
                    <a:pt x="0" y="840142"/>
                  </a:lnTo>
                  <a:cubicBezTo>
                    <a:pt x="160879" y="500570"/>
                    <a:pt x="409805" y="211217"/>
                    <a:pt x="716872" y="0"/>
                  </a:cubicBezTo>
                  <a:close/>
                </a:path>
              </a:pathLst>
            </a:cu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solidFill>
                    <a:srgbClr val="595959"/>
                  </a:solidFill>
                  <a:latin typeface="微软雅黑" panose="020B0503020204020204" pitchFamily="34" charset="-122"/>
                  <a:ea typeface="微软雅黑" panose="020B0503020204020204" pitchFamily="34" charset="-122"/>
                </a:rPr>
                <a:t>通变</a:t>
              </a:r>
              <a:endParaRPr lang="zh-CN" altLang="en-US" sz="2800" b="1" dirty="0">
                <a:solidFill>
                  <a:srgbClr val="595959"/>
                </a:solidFill>
                <a:latin typeface="微软雅黑" panose="020B0503020204020204" pitchFamily="34" charset="-122"/>
                <a:ea typeface="微软雅黑" panose="020B0503020204020204" pitchFamily="34" charset="-122"/>
              </a:endParaRPr>
            </a:p>
          </p:txBody>
        </p:sp>
      </p:grpSp>
      <p:sp>
        <p:nvSpPr>
          <p:cNvPr id="165" name="矩形 164"/>
          <p:cNvSpPr/>
          <p:nvPr/>
        </p:nvSpPr>
        <p:spPr>
          <a:xfrm>
            <a:off x="8427786" y="2676779"/>
            <a:ext cx="3653605" cy="402867"/>
          </a:xfrm>
          <a:prstGeom prst="rect">
            <a:avLst/>
          </a:prstGeom>
        </p:spPr>
        <p:txBody>
          <a:bodyPr wrap="square">
            <a:spAutoFit/>
          </a:bodyPr>
          <a:lstStyle/>
          <a:p>
            <a:pPr algn="ctr">
              <a:lnSpc>
                <a:spcPct val="123000"/>
              </a:lnSpc>
            </a:pPr>
            <a:r>
              <a:rPr lang="zh-CN" altLang="en-US">
                <a:solidFill>
                  <a:schemeClr val="bg1"/>
                </a:solidFill>
                <a:latin typeface="微软雅黑" panose="020B0503020204020204" pitchFamily="34" charset="-122"/>
                <a:ea typeface="微软雅黑" panose="020B0503020204020204" pitchFamily="34" charset="-122"/>
              </a:rPr>
              <a:t>产品画像</a:t>
            </a:r>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176" name="组合 175"/>
          <p:cNvGrpSpPr/>
          <p:nvPr/>
        </p:nvGrpSpPr>
        <p:grpSpPr>
          <a:xfrm>
            <a:off x="9717705" y="3630475"/>
            <a:ext cx="1051123" cy="1147902"/>
            <a:chOff x="458788" y="2641601"/>
            <a:chExt cx="1241425" cy="1355725"/>
          </a:xfrm>
          <a:solidFill>
            <a:schemeClr val="bg1"/>
          </a:solidFill>
        </p:grpSpPr>
        <p:sp>
          <p:nvSpPr>
            <p:cNvPr id="177" name="Freeform 17"/>
            <p:cNvSpPr>
              <a:spLocks/>
            </p:cNvSpPr>
            <p:nvPr/>
          </p:nvSpPr>
          <p:spPr bwMode="auto">
            <a:xfrm>
              <a:off x="458788" y="2936876"/>
              <a:ext cx="1096963" cy="1060450"/>
            </a:xfrm>
            <a:custGeom>
              <a:avLst/>
              <a:gdLst>
                <a:gd name="T0" fmla="*/ 0 w 704"/>
                <a:gd name="T1" fmla="*/ 674 h 680"/>
                <a:gd name="T2" fmla="*/ 44 w 704"/>
                <a:gd name="T3" fmla="*/ 674 h 680"/>
                <a:gd name="T4" fmla="*/ 54 w 704"/>
                <a:gd name="T5" fmla="*/ 546 h 680"/>
                <a:gd name="T6" fmla="*/ 72 w 704"/>
                <a:gd name="T7" fmla="*/ 355 h 680"/>
                <a:gd name="T8" fmla="*/ 81 w 704"/>
                <a:gd name="T9" fmla="*/ 332 h 680"/>
                <a:gd name="T10" fmla="*/ 106 w 704"/>
                <a:gd name="T11" fmla="*/ 316 h 680"/>
                <a:gd name="T12" fmla="*/ 361 w 704"/>
                <a:gd name="T13" fmla="*/ 316 h 680"/>
                <a:gd name="T14" fmla="*/ 386 w 704"/>
                <a:gd name="T15" fmla="*/ 332 h 680"/>
                <a:gd name="T16" fmla="*/ 389 w 704"/>
                <a:gd name="T17" fmla="*/ 337 h 680"/>
                <a:gd name="T18" fmla="*/ 369 w 704"/>
                <a:gd name="T19" fmla="*/ 337 h 680"/>
                <a:gd name="T20" fmla="*/ 326 w 704"/>
                <a:gd name="T21" fmla="*/ 373 h 680"/>
                <a:gd name="T22" fmla="*/ 279 w 704"/>
                <a:gd name="T23" fmla="*/ 628 h 680"/>
                <a:gd name="T24" fmla="*/ 314 w 704"/>
                <a:gd name="T25" fmla="*/ 679 h 680"/>
                <a:gd name="T26" fmla="*/ 322 w 704"/>
                <a:gd name="T27" fmla="*/ 680 h 680"/>
                <a:gd name="T28" fmla="*/ 366 w 704"/>
                <a:gd name="T29" fmla="*/ 644 h 680"/>
                <a:gd name="T30" fmla="*/ 403 w 704"/>
                <a:gd name="T31" fmla="*/ 437 h 680"/>
                <a:gd name="T32" fmla="*/ 413 w 704"/>
                <a:gd name="T33" fmla="*/ 546 h 680"/>
                <a:gd name="T34" fmla="*/ 423 w 704"/>
                <a:gd name="T35" fmla="*/ 674 h 680"/>
                <a:gd name="T36" fmla="*/ 467 w 704"/>
                <a:gd name="T37" fmla="*/ 674 h 680"/>
                <a:gd name="T38" fmla="*/ 446 w 704"/>
                <a:gd name="T39" fmla="*/ 425 h 680"/>
                <a:gd name="T40" fmla="*/ 606 w 704"/>
                <a:gd name="T41" fmla="*/ 425 h 680"/>
                <a:gd name="T42" fmla="*/ 642 w 704"/>
                <a:gd name="T43" fmla="*/ 407 h 680"/>
                <a:gd name="T44" fmla="*/ 688 w 704"/>
                <a:gd name="T45" fmla="*/ 336 h 680"/>
                <a:gd name="T46" fmla="*/ 688 w 704"/>
                <a:gd name="T47" fmla="*/ 96 h 680"/>
                <a:gd name="T48" fmla="*/ 579 w 704"/>
                <a:gd name="T49" fmla="*/ 19 h 680"/>
                <a:gd name="T50" fmla="*/ 529 w 704"/>
                <a:gd name="T51" fmla="*/ 102 h 680"/>
                <a:gd name="T52" fmla="*/ 533 w 704"/>
                <a:gd name="T53" fmla="*/ 100 h 680"/>
                <a:gd name="T54" fmla="*/ 579 w 704"/>
                <a:gd name="T55" fmla="*/ 67 h 680"/>
                <a:gd name="T56" fmla="*/ 579 w 704"/>
                <a:gd name="T57" fmla="*/ 66 h 680"/>
                <a:gd name="T58" fmla="*/ 579 w 704"/>
                <a:gd name="T59" fmla="*/ 66 h 680"/>
                <a:gd name="T60" fmla="*/ 579 w 704"/>
                <a:gd name="T61" fmla="*/ 66 h 680"/>
                <a:gd name="T62" fmla="*/ 623 w 704"/>
                <a:gd name="T63" fmla="*/ 58 h 680"/>
                <a:gd name="T64" fmla="*/ 631 w 704"/>
                <a:gd name="T65" fmla="*/ 103 h 680"/>
                <a:gd name="T66" fmla="*/ 574 w 704"/>
                <a:gd name="T67" fmla="*/ 151 h 680"/>
                <a:gd name="T68" fmla="*/ 537 w 704"/>
                <a:gd name="T69" fmla="*/ 168 h 680"/>
                <a:gd name="T70" fmla="*/ 531 w 704"/>
                <a:gd name="T71" fmla="*/ 303 h 680"/>
                <a:gd name="T72" fmla="*/ 530 w 704"/>
                <a:gd name="T73" fmla="*/ 337 h 680"/>
                <a:gd name="T74" fmla="*/ 436 w 704"/>
                <a:gd name="T75" fmla="*/ 337 h 680"/>
                <a:gd name="T76" fmla="*/ 428 w 704"/>
                <a:gd name="T77" fmla="*/ 316 h 680"/>
                <a:gd name="T78" fmla="*/ 443 w 704"/>
                <a:gd name="T79" fmla="*/ 316 h 680"/>
                <a:gd name="T80" fmla="*/ 455 w 704"/>
                <a:gd name="T81" fmla="*/ 304 h 680"/>
                <a:gd name="T82" fmla="*/ 455 w 704"/>
                <a:gd name="T83" fmla="*/ 264 h 680"/>
                <a:gd name="T84" fmla="*/ 443 w 704"/>
                <a:gd name="T85" fmla="*/ 251 h 680"/>
                <a:gd name="T86" fmla="*/ 24 w 704"/>
                <a:gd name="T87" fmla="*/ 251 h 680"/>
                <a:gd name="T88" fmla="*/ 12 w 704"/>
                <a:gd name="T89" fmla="*/ 264 h 680"/>
                <a:gd name="T90" fmla="*/ 12 w 704"/>
                <a:gd name="T91" fmla="*/ 304 h 680"/>
                <a:gd name="T92" fmla="*/ 24 w 704"/>
                <a:gd name="T93" fmla="*/ 316 h 680"/>
                <a:gd name="T94" fmla="*/ 39 w 704"/>
                <a:gd name="T95" fmla="*/ 316 h 680"/>
                <a:gd name="T96" fmla="*/ 28 w 704"/>
                <a:gd name="T97" fmla="*/ 351 h 680"/>
                <a:gd name="T98" fmla="*/ 0 w 704"/>
                <a:gd name="T99" fmla="*/ 674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4" h="680">
                  <a:moveTo>
                    <a:pt x="0" y="674"/>
                  </a:moveTo>
                  <a:cubicBezTo>
                    <a:pt x="44" y="674"/>
                    <a:pt x="44" y="674"/>
                    <a:pt x="44" y="674"/>
                  </a:cubicBezTo>
                  <a:cubicBezTo>
                    <a:pt x="46" y="649"/>
                    <a:pt x="50" y="600"/>
                    <a:pt x="54" y="546"/>
                  </a:cubicBezTo>
                  <a:cubicBezTo>
                    <a:pt x="60" y="468"/>
                    <a:pt x="68" y="396"/>
                    <a:pt x="72" y="355"/>
                  </a:cubicBezTo>
                  <a:cubicBezTo>
                    <a:pt x="73" y="344"/>
                    <a:pt x="76" y="338"/>
                    <a:pt x="81" y="332"/>
                  </a:cubicBezTo>
                  <a:cubicBezTo>
                    <a:pt x="86" y="325"/>
                    <a:pt x="95" y="320"/>
                    <a:pt x="106" y="316"/>
                  </a:cubicBezTo>
                  <a:cubicBezTo>
                    <a:pt x="361" y="316"/>
                    <a:pt x="361" y="316"/>
                    <a:pt x="361" y="316"/>
                  </a:cubicBezTo>
                  <a:cubicBezTo>
                    <a:pt x="372" y="320"/>
                    <a:pt x="381" y="325"/>
                    <a:pt x="386" y="332"/>
                  </a:cubicBezTo>
                  <a:cubicBezTo>
                    <a:pt x="387" y="334"/>
                    <a:pt x="388" y="335"/>
                    <a:pt x="389" y="337"/>
                  </a:cubicBezTo>
                  <a:cubicBezTo>
                    <a:pt x="369" y="337"/>
                    <a:pt x="369" y="337"/>
                    <a:pt x="369" y="337"/>
                  </a:cubicBezTo>
                  <a:cubicBezTo>
                    <a:pt x="348" y="337"/>
                    <a:pt x="330" y="352"/>
                    <a:pt x="326" y="373"/>
                  </a:cubicBezTo>
                  <a:cubicBezTo>
                    <a:pt x="279" y="628"/>
                    <a:pt x="279" y="628"/>
                    <a:pt x="279" y="628"/>
                  </a:cubicBezTo>
                  <a:cubicBezTo>
                    <a:pt x="275" y="652"/>
                    <a:pt x="291" y="675"/>
                    <a:pt x="314" y="679"/>
                  </a:cubicBezTo>
                  <a:cubicBezTo>
                    <a:pt x="317" y="679"/>
                    <a:pt x="320" y="680"/>
                    <a:pt x="322" y="680"/>
                  </a:cubicBezTo>
                  <a:cubicBezTo>
                    <a:pt x="343" y="680"/>
                    <a:pt x="362" y="665"/>
                    <a:pt x="366" y="644"/>
                  </a:cubicBezTo>
                  <a:cubicBezTo>
                    <a:pt x="403" y="437"/>
                    <a:pt x="403" y="437"/>
                    <a:pt x="403" y="437"/>
                  </a:cubicBezTo>
                  <a:cubicBezTo>
                    <a:pt x="406" y="470"/>
                    <a:pt x="410" y="507"/>
                    <a:pt x="413" y="546"/>
                  </a:cubicBezTo>
                  <a:cubicBezTo>
                    <a:pt x="417" y="600"/>
                    <a:pt x="421" y="649"/>
                    <a:pt x="423" y="674"/>
                  </a:cubicBezTo>
                  <a:cubicBezTo>
                    <a:pt x="467" y="674"/>
                    <a:pt x="467" y="674"/>
                    <a:pt x="467" y="674"/>
                  </a:cubicBezTo>
                  <a:cubicBezTo>
                    <a:pt x="464" y="632"/>
                    <a:pt x="454" y="513"/>
                    <a:pt x="446" y="425"/>
                  </a:cubicBezTo>
                  <a:cubicBezTo>
                    <a:pt x="606" y="425"/>
                    <a:pt x="606" y="425"/>
                    <a:pt x="606" y="425"/>
                  </a:cubicBezTo>
                  <a:cubicBezTo>
                    <a:pt x="621" y="425"/>
                    <a:pt x="634" y="418"/>
                    <a:pt x="642" y="407"/>
                  </a:cubicBezTo>
                  <a:cubicBezTo>
                    <a:pt x="663" y="393"/>
                    <a:pt x="681" y="369"/>
                    <a:pt x="688" y="336"/>
                  </a:cubicBezTo>
                  <a:cubicBezTo>
                    <a:pt x="704" y="257"/>
                    <a:pt x="704" y="175"/>
                    <a:pt x="688" y="96"/>
                  </a:cubicBezTo>
                  <a:cubicBezTo>
                    <a:pt x="674" y="33"/>
                    <a:pt x="619" y="0"/>
                    <a:pt x="579" y="19"/>
                  </a:cubicBezTo>
                  <a:cubicBezTo>
                    <a:pt x="548" y="34"/>
                    <a:pt x="531" y="68"/>
                    <a:pt x="529" y="102"/>
                  </a:cubicBezTo>
                  <a:cubicBezTo>
                    <a:pt x="531" y="102"/>
                    <a:pt x="532" y="101"/>
                    <a:pt x="533" y="100"/>
                  </a:cubicBezTo>
                  <a:cubicBezTo>
                    <a:pt x="563" y="85"/>
                    <a:pt x="576" y="69"/>
                    <a:pt x="579" y="67"/>
                  </a:cubicBezTo>
                  <a:cubicBezTo>
                    <a:pt x="579" y="66"/>
                    <a:pt x="579" y="66"/>
                    <a:pt x="579" y="66"/>
                  </a:cubicBezTo>
                  <a:cubicBezTo>
                    <a:pt x="579" y="66"/>
                    <a:pt x="579" y="66"/>
                    <a:pt x="579" y="66"/>
                  </a:cubicBezTo>
                  <a:cubicBezTo>
                    <a:pt x="579" y="66"/>
                    <a:pt x="579" y="66"/>
                    <a:pt x="579" y="66"/>
                  </a:cubicBezTo>
                  <a:cubicBezTo>
                    <a:pt x="589" y="52"/>
                    <a:pt x="609" y="48"/>
                    <a:pt x="623" y="58"/>
                  </a:cubicBezTo>
                  <a:cubicBezTo>
                    <a:pt x="638" y="68"/>
                    <a:pt x="641" y="88"/>
                    <a:pt x="631" y="103"/>
                  </a:cubicBezTo>
                  <a:cubicBezTo>
                    <a:pt x="629" y="106"/>
                    <a:pt x="613" y="129"/>
                    <a:pt x="574" y="151"/>
                  </a:cubicBezTo>
                  <a:cubicBezTo>
                    <a:pt x="563" y="157"/>
                    <a:pt x="551" y="163"/>
                    <a:pt x="537" y="168"/>
                  </a:cubicBezTo>
                  <a:cubicBezTo>
                    <a:pt x="543" y="213"/>
                    <a:pt x="541" y="259"/>
                    <a:pt x="531" y="303"/>
                  </a:cubicBezTo>
                  <a:cubicBezTo>
                    <a:pt x="529" y="314"/>
                    <a:pt x="528" y="325"/>
                    <a:pt x="530" y="337"/>
                  </a:cubicBezTo>
                  <a:cubicBezTo>
                    <a:pt x="436" y="337"/>
                    <a:pt x="436" y="337"/>
                    <a:pt x="436" y="337"/>
                  </a:cubicBezTo>
                  <a:cubicBezTo>
                    <a:pt x="435" y="329"/>
                    <a:pt x="432" y="322"/>
                    <a:pt x="428" y="316"/>
                  </a:cubicBezTo>
                  <a:cubicBezTo>
                    <a:pt x="443" y="316"/>
                    <a:pt x="443" y="316"/>
                    <a:pt x="443" y="316"/>
                  </a:cubicBezTo>
                  <a:cubicBezTo>
                    <a:pt x="450" y="316"/>
                    <a:pt x="455" y="311"/>
                    <a:pt x="455" y="304"/>
                  </a:cubicBezTo>
                  <a:cubicBezTo>
                    <a:pt x="455" y="264"/>
                    <a:pt x="455" y="264"/>
                    <a:pt x="455" y="264"/>
                  </a:cubicBezTo>
                  <a:cubicBezTo>
                    <a:pt x="455" y="257"/>
                    <a:pt x="450" y="251"/>
                    <a:pt x="443" y="251"/>
                  </a:cubicBezTo>
                  <a:cubicBezTo>
                    <a:pt x="24" y="251"/>
                    <a:pt x="24" y="251"/>
                    <a:pt x="24" y="251"/>
                  </a:cubicBezTo>
                  <a:cubicBezTo>
                    <a:pt x="17" y="251"/>
                    <a:pt x="12" y="257"/>
                    <a:pt x="12" y="264"/>
                  </a:cubicBezTo>
                  <a:cubicBezTo>
                    <a:pt x="12" y="304"/>
                    <a:pt x="12" y="304"/>
                    <a:pt x="12" y="304"/>
                  </a:cubicBezTo>
                  <a:cubicBezTo>
                    <a:pt x="12" y="311"/>
                    <a:pt x="17" y="316"/>
                    <a:pt x="24" y="316"/>
                  </a:cubicBezTo>
                  <a:cubicBezTo>
                    <a:pt x="39" y="316"/>
                    <a:pt x="39" y="316"/>
                    <a:pt x="39" y="316"/>
                  </a:cubicBezTo>
                  <a:cubicBezTo>
                    <a:pt x="33" y="326"/>
                    <a:pt x="29" y="338"/>
                    <a:pt x="28" y="351"/>
                  </a:cubicBezTo>
                  <a:cubicBezTo>
                    <a:pt x="21" y="423"/>
                    <a:pt x="4" y="618"/>
                    <a:pt x="0" y="6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18"/>
            <p:cNvSpPr>
              <a:spLocks/>
            </p:cNvSpPr>
            <p:nvPr/>
          </p:nvSpPr>
          <p:spPr bwMode="auto">
            <a:xfrm>
              <a:off x="584200" y="2874963"/>
              <a:ext cx="515938" cy="438150"/>
            </a:xfrm>
            <a:custGeom>
              <a:avLst/>
              <a:gdLst>
                <a:gd name="T0" fmla="*/ 59 w 330"/>
                <a:gd name="T1" fmla="*/ 258 h 281"/>
                <a:gd name="T2" fmla="*/ 59 w 330"/>
                <a:gd name="T3" fmla="*/ 272 h 281"/>
                <a:gd name="T4" fmla="*/ 69 w 330"/>
                <a:gd name="T5" fmla="*/ 281 h 281"/>
                <a:gd name="T6" fmla="*/ 321 w 330"/>
                <a:gd name="T7" fmla="*/ 281 h 281"/>
                <a:gd name="T8" fmla="*/ 330 w 330"/>
                <a:gd name="T9" fmla="*/ 272 h 281"/>
                <a:gd name="T10" fmla="*/ 330 w 330"/>
                <a:gd name="T11" fmla="*/ 258 h 281"/>
                <a:gd name="T12" fmla="*/ 321 w 330"/>
                <a:gd name="T13" fmla="*/ 248 h 281"/>
                <a:gd name="T14" fmla="*/ 114 w 330"/>
                <a:gd name="T15" fmla="*/ 248 h 281"/>
                <a:gd name="T16" fmla="*/ 114 w 330"/>
                <a:gd name="T17" fmla="*/ 246 h 281"/>
                <a:gd name="T18" fmla="*/ 32 w 330"/>
                <a:gd name="T19" fmla="*/ 8 h 281"/>
                <a:gd name="T20" fmla="*/ 21 w 330"/>
                <a:gd name="T21" fmla="*/ 2 h 281"/>
                <a:gd name="T22" fmla="*/ 7 w 330"/>
                <a:gd name="T23" fmla="*/ 6 h 281"/>
                <a:gd name="T24" fmla="*/ 1 w 330"/>
                <a:gd name="T25" fmla="*/ 18 h 281"/>
                <a:gd name="T26" fmla="*/ 80 w 330"/>
                <a:gd name="T27" fmla="*/ 248 h 281"/>
                <a:gd name="T28" fmla="*/ 69 w 330"/>
                <a:gd name="T29" fmla="*/ 248 h 281"/>
                <a:gd name="T30" fmla="*/ 59 w 330"/>
                <a:gd name="T31" fmla="*/ 258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0" h="281">
                  <a:moveTo>
                    <a:pt x="59" y="258"/>
                  </a:moveTo>
                  <a:cubicBezTo>
                    <a:pt x="59" y="272"/>
                    <a:pt x="59" y="272"/>
                    <a:pt x="59" y="272"/>
                  </a:cubicBezTo>
                  <a:cubicBezTo>
                    <a:pt x="59" y="277"/>
                    <a:pt x="63" y="281"/>
                    <a:pt x="69" y="281"/>
                  </a:cubicBezTo>
                  <a:cubicBezTo>
                    <a:pt x="321" y="281"/>
                    <a:pt x="321" y="281"/>
                    <a:pt x="321" y="281"/>
                  </a:cubicBezTo>
                  <a:cubicBezTo>
                    <a:pt x="326" y="281"/>
                    <a:pt x="330" y="277"/>
                    <a:pt x="330" y="272"/>
                  </a:cubicBezTo>
                  <a:cubicBezTo>
                    <a:pt x="330" y="258"/>
                    <a:pt x="330" y="258"/>
                    <a:pt x="330" y="258"/>
                  </a:cubicBezTo>
                  <a:cubicBezTo>
                    <a:pt x="330" y="253"/>
                    <a:pt x="326" y="248"/>
                    <a:pt x="321" y="248"/>
                  </a:cubicBezTo>
                  <a:cubicBezTo>
                    <a:pt x="114" y="248"/>
                    <a:pt x="114" y="248"/>
                    <a:pt x="114" y="248"/>
                  </a:cubicBezTo>
                  <a:cubicBezTo>
                    <a:pt x="114" y="248"/>
                    <a:pt x="114" y="247"/>
                    <a:pt x="114" y="246"/>
                  </a:cubicBezTo>
                  <a:cubicBezTo>
                    <a:pt x="32" y="8"/>
                    <a:pt x="32" y="8"/>
                    <a:pt x="32" y="8"/>
                  </a:cubicBezTo>
                  <a:cubicBezTo>
                    <a:pt x="31" y="3"/>
                    <a:pt x="25" y="0"/>
                    <a:pt x="21" y="2"/>
                  </a:cubicBezTo>
                  <a:cubicBezTo>
                    <a:pt x="7" y="6"/>
                    <a:pt x="7" y="6"/>
                    <a:pt x="7" y="6"/>
                  </a:cubicBezTo>
                  <a:cubicBezTo>
                    <a:pt x="2" y="8"/>
                    <a:pt x="0" y="13"/>
                    <a:pt x="1" y="18"/>
                  </a:cubicBezTo>
                  <a:cubicBezTo>
                    <a:pt x="80" y="248"/>
                    <a:pt x="80" y="248"/>
                    <a:pt x="80" y="248"/>
                  </a:cubicBezTo>
                  <a:cubicBezTo>
                    <a:pt x="69" y="248"/>
                    <a:pt x="69" y="248"/>
                    <a:pt x="69" y="248"/>
                  </a:cubicBezTo>
                  <a:cubicBezTo>
                    <a:pt x="63" y="248"/>
                    <a:pt x="59" y="253"/>
                    <a:pt x="59" y="2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19"/>
            <p:cNvSpPr>
              <a:spLocks/>
            </p:cNvSpPr>
            <p:nvPr/>
          </p:nvSpPr>
          <p:spPr bwMode="auto">
            <a:xfrm>
              <a:off x="1162050" y="2641601"/>
              <a:ext cx="307975" cy="309563"/>
            </a:xfrm>
            <a:custGeom>
              <a:avLst/>
              <a:gdLst>
                <a:gd name="T0" fmla="*/ 119 w 198"/>
                <a:gd name="T1" fmla="*/ 186 h 198"/>
                <a:gd name="T2" fmla="*/ 186 w 198"/>
                <a:gd name="T3" fmla="*/ 78 h 198"/>
                <a:gd name="T4" fmla="*/ 78 w 198"/>
                <a:gd name="T5" fmla="*/ 11 h 198"/>
                <a:gd name="T6" fmla="*/ 11 w 198"/>
                <a:gd name="T7" fmla="*/ 119 h 198"/>
                <a:gd name="T8" fmla="*/ 119 w 198"/>
                <a:gd name="T9" fmla="*/ 186 h 198"/>
              </a:gdLst>
              <a:ahLst/>
              <a:cxnLst>
                <a:cxn ang="0">
                  <a:pos x="T0" y="T1"/>
                </a:cxn>
                <a:cxn ang="0">
                  <a:pos x="T2" y="T3"/>
                </a:cxn>
                <a:cxn ang="0">
                  <a:pos x="T4" y="T5"/>
                </a:cxn>
                <a:cxn ang="0">
                  <a:pos x="T6" y="T7"/>
                </a:cxn>
                <a:cxn ang="0">
                  <a:pos x="T8" y="T9"/>
                </a:cxn>
              </a:cxnLst>
              <a:rect l="0" t="0" r="r" b="b"/>
              <a:pathLst>
                <a:path w="198" h="198">
                  <a:moveTo>
                    <a:pt x="119" y="186"/>
                  </a:moveTo>
                  <a:cubicBezTo>
                    <a:pt x="167" y="175"/>
                    <a:pt x="198" y="127"/>
                    <a:pt x="186" y="78"/>
                  </a:cubicBezTo>
                  <a:cubicBezTo>
                    <a:pt x="175" y="30"/>
                    <a:pt x="127" y="0"/>
                    <a:pt x="78" y="11"/>
                  </a:cubicBezTo>
                  <a:cubicBezTo>
                    <a:pt x="30" y="22"/>
                    <a:pt x="0" y="71"/>
                    <a:pt x="11" y="119"/>
                  </a:cubicBezTo>
                  <a:cubicBezTo>
                    <a:pt x="22" y="167"/>
                    <a:pt x="71" y="198"/>
                    <a:pt x="119" y="1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20"/>
            <p:cNvSpPr>
              <a:spLocks/>
            </p:cNvSpPr>
            <p:nvPr/>
          </p:nvSpPr>
          <p:spPr bwMode="auto">
            <a:xfrm>
              <a:off x="942975" y="3032126"/>
              <a:ext cx="501650" cy="193675"/>
            </a:xfrm>
            <a:custGeom>
              <a:avLst/>
              <a:gdLst>
                <a:gd name="T0" fmla="*/ 259 w 321"/>
                <a:gd name="T1" fmla="*/ 83 h 125"/>
                <a:gd name="T2" fmla="*/ 314 w 321"/>
                <a:gd name="T3" fmla="*/ 37 h 125"/>
                <a:gd name="T4" fmla="*/ 308 w 321"/>
                <a:gd name="T5" fmla="*/ 4 h 125"/>
                <a:gd name="T6" fmla="*/ 294 w 321"/>
                <a:gd name="T7" fmla="*/ 0 h 125"/>
                <a:gd name="T8" fmla="*/ 274 w 321"/>
                <a:gd name="T9" fmla="*/ 10 h 125"/>
                <a:gd name="T10" fmla="*/ 274 w 321"/>
                <a:gd name="T11" fmla="*/ 10 h 125"/>
                <a:gd name="T12" fmla="*/ 274 w 321"/>
                <a:gd name="T13" fmla="*/ 10 h 125"/>
                <a:gd name="T14" fmla="*/ 274 w 321"/>
                <a:gd name="T15" fmla="*/ 11 h 125"/>
                <a:gd name="T16" fmla="*/ 274 w 321"/>
                <a:gd name="T17" fmla="*/ 11 h 125"/>
                <a:gd name="T18" fmla="*/ 226 w 321"/>
                <a:gd name="T19" fmla="*/ 46 h 125"/>
                <a:gd name="T20" fmla="*/ 218 w 321"/>
                <a:gd name="T21" fmla="*/ 50 h 125"/>
                <a:gd name="T22" fmla="*/ 75 w 321"/>
                <a:gd name="T23" fmla="*/ 77 h 125"/>
                <a:gd name="T24" fmla="*/ 27 w 321"/>
                <a:gd name="T25" fmla="*/ 75 h 125"/>
                <a:gd name="T26" fmla="*/ 25 w 321"/>
                <a:gd name="T27" fmla="*/ 75 h 125"/>
                <a:gd name="T28" fmla="*/ 1 w 321"/>
                <a:gd name="T29" fmla="*/ 97 h 125"/>
                <a:gd name="T30" fmla="*/ 23 w 321"/>
                <a:gd name="T31" fmla="*/ 123 h 125"/>
                <a:gd name="T32" fmla="*/ 75 w 321"/>
                <a:gd name="T33" fmla="*/ 125 h 125"/>
                <a:gd name="T34" fmla="*/ 75 w 321"/>
                <a:gd name="T35" fmla="*/ 125 h 125"/>
                <a:gd name="T36" fmla="*/ 225 w 321"/>
                <a:gd name="T37" fmla="*/ 99 h 125"/>
                <a:gd name="T38" fmla="*/ 259 w 321"/>
                <a:gd name="T39" fmla="*/ 83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1" h="125">
                  <a:moveTo>
                    <a:pt x="259" y="83"/>
                  </a:moveTo>
                  <a:cubicBezTo>
                    <a:pt x="297" y="62"/>
                    <a:pt x="312" y="40"/>
                    <a:pt x="314" y="37"/>
                  </a:cubicBezTo>
                  <a:cubicBezTo>
                    <a:pt x="321" y="26"/>
                    <a:pt x="319" y="11"/>
                    <a:pt x="308" y="4"/>
                  </a:cubicBezTo>
                  <a:cubicBezTo>
                    <a:pt x="304" y="1"/>
                    <a:pt x="299" y="0"/>
                    <a:pt x="294" y="0"/>
                  </a:cubicBezTo>
                  <a:cubicBezTo>
                    <a:pt x="286" y="0"/>
                    <a:pt x="279" y="3"/>
                    <a:pt x="274" y="10"/>
                  </a:cubicBezTo>
                  <a:cubicBezTo>
                    <a:pt x="274" y="10"/>
                    <a:pt x="274" y="10"/>
                    <a:pt x="274" y="10"/>
                  </a:cubicBezTo>
                  <a:cubicBezTo>
                    <a:pt x="274" y="10"/>
                    <a:pt x="274" y="10"/>
                    <a:pt x="274" y="10"/>
                  </a:cubicBezTo>
                  <a:cubicBezTo>
                    <a:pt x="274" y="11"/>
                    <a:pt x="274" y="11"/>
                    <a:pt x="274" y="11"/>
                  </a:cubicBezTo>
                  <a:cubicBezTo>
                    <a:pt x="274" y="11"/>
                    <a:pt x="274" y="11"/>
                    <a:pt x="274" y="11"/>
                  </a:cubicBezTo>
                  <a:cubicBezTo>
                    <a:pt x="270" y="15"/>
                    <a:pt x="256" y="31"/>
                    <a:pt x="226" y="46"/>
                  </a:cubicBezTo>
                  <a:cubicBezTo>
                    <a:pt x="223" y="48"/>
                    <a:pt x="221" y="49"/>
                    <a:pt x="218" y="50"/>
                  </a:cubicBezTo>
                  <a:cubicBezTo>
                    <a:pt x="179" y="68"/>
                    <a:pt x="131" y="77"/>
                    <a:pt x="75" y="77"/>
                  </a:cubicBezTo>
                  <a:cubicBezTo>
                    <a:pt x="60" y="77"/>
                    <a:pt x="44" y="76"/>
                    <a:pt x="27" y="75"/>
                  </a:cubicBezTo>
                  <a:cubicBezTo>
                    <a:pt x="27" y="75"/>
                    <a:pt x="26" y="75"/>
                    <a:pt x="25" y="75"/>
                  </a:cubicBezTo>
                  <a:cubicBezTo>
                    <a:pt x="13" y="75"/>
                    <a:pt x="3" y="85"/>
                    <a:pt x="1" y="97"/>
                  </a:cubicBezTo>
                  <a:cubicBezTo>
                    <a:pt x="0" y="110"/>
                    <a:pt x="10" y="122"/>
                    <a:pt x="23" y="123"/>
                  </a:cubicBezTo>
                  <a:cubicBezTo>
                    <a:pt x="41" y="124"/>
                    <a:pt x="58" y="125"/>
                    <a:pt x="75" y="125"/>
                  </a:cubicBezTo>
                  <a:cubicBezTo>
                    <a:pt x="75" y="125"/>
                    <a:pt x="75" y="125"/>
                    <a:pt x="75" y="125"/>
                  </a:cubicBezTo>
                  <a:cubicBezTo>
                    <a:pt x="142" y="125"/>
                    <a:pt x="191" y="113"/>
                    <a:pt x="225" y="99"/>
                  </a:cubicBezTo>
                  <a:cubicBezTo>
                    <a:pt x="238" y="94"/>
                    <a:pt x="250" y="88"/>
                    <a:pt x="259"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21"/>
            <p:cNvSpPr>
              <a:spLocks/>
            </p:cNvSpPr>
            <p:nvPr/>
          </p:nvSpPr>
          <p:spPr bwMode="auto">
            <a:xfrm>
              <a:off x="1238250" y="3636963"/>
              <a:ext cx="461963" cy="342900"/>
            </a:xfrm>
            <a:custGeom>
              <a:avLst/>
              <a:gdLst>
                <a:gd name="T0" fmla="*/ 0 w 291"/>
                <a:gd name="T1" fmla="*/ 216 h 216"/>
                <a:gd name="T2" fmla="*/ 291 w 291"/>
                <a:gd name="T3" fmla="*/ 216 h 216"/>
                <a:gd name="T4" fmla="*/ 253 w 291"/>
                <a:gd name="T5" fmla="*/ 0 h 216"/>
                <a:gd name="T6" fmla="*/ 37 w 291"/>
                <a:gd name="T7" fmla="*/ 0 h 216"/>
                <a:gd name="T8" fmla="*/ 0 w 291"/>
                <a:gd name="T9" fmla="*/ 216 h 216"/>
              </a:gdLst>
              <a:ahLst/>
              <a:cxnLst>
                <a:cxn ang="0">
                  <a:pos x="T0" y="T1"/>
                </a:cxn>
                <a:cxn ang="0">
                  <a:pos x="T2" y="T3"/>
                </a:cxn>
                <a:cxn ang="0">
                  <a:pos x="T4" y="T5"/>
                </a:cxn>
                <a:cxn ang="0">
                  <a:pos x="T6" y="T7"/>
                </a:cxn>
                <a:cxn ang="0">
                  <a:pos x="T8" y="T9"/>
                </a:cxn>
              </a:cxnLst>
              <a:rect l="0" t="0" r="r" b="b"/>
              <a:pathLst>
                <a:path w="291" h="216">
                  <a:moveTo>
                    <a:pt x="0" y="216"/>
                  </a:moveTo>
                  <a:lnTo>
                    <a:pt x="291" y="216"/>
                  </a:lnTo>
                  <a:lnTo>
                    <a:pt x="253" y="0"/>
                  </a:lnTo>
                  <a:lnTo>
                    <a:pt x="37" y="0"/>
                  </a:lnTo>
                  <a:lnTo>
                    <a:pt x="0" y="2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6" name="矩形 39"/>
          <p:cNvSpPr/>
          <p:nvPr/>
        </p:nvSpPr>
        <p:spPr>
          <a:xfrm>
            <a:off x="1120462" y="116560"/>
            <a:ext cx="3057247" cy="523220"/>
          </a:xfrm>
          <a:prstGeom prst="rect">
            <a:avLst/>
          </a:prstGeom>
          <a:noFill/>
        </p:spPr>
        <p:txBody>
          <a:bodyPr wrap="none" rtlCol="0">
            <a:spAutoFit/>
          </a:bodyPr>
          <a:lstStyle/>
          <a:p>
            <a:r>
              <a:rPr lang="zh-CN" altLang="en-US" sz="2800" b="1">
                <a:solidFill>
                  <a:srgbClr val="595959"/>
                </a:solidFill>
              </a:rPr>
              <a:t>阿里巴巴</a:t>
            </a:r>
            <a:r>
              <a:rPr lang="zh-CN" altLang="en-US" sz="2800" b="1" smtClean="0">
                <a:solidFill>
                  <a:srgbClr val="595959"/>
                </a:solidFill>
              </a:rPr>
              <a:t>案</a:t>
            </a:r>
            <a:r>
              <a:rPr lang="zh-CN" altLang="en-US" sz="2800" b="1">
                <a:solidFill>
                  <a:srgbClr val="595959"/>
                </a:solidFill>
              </a:rPr>
              <a:t>例分享</a:t>
            </a:r>
            <a:endParaRPr lang="zh-CN" altLang="zh-CN" sz="2800" b="1" dirty="0">
              <a:solidFill>
                <a:srgbClr val="595959"/>
              </a:solidFill>
            </a:endParaRPr>
          </a:p>
        </p:txBody>
      </p:sp>
      <p:sp>
        <p:nvSpPr>
          <p:cNvPr id="37" name="文本框 22"/>
          <p:cNvSpPr txBox="1"/>
          <p:nvPr/>
        </p:nvSpPr>
        <p:spPr>
          <a:xfrm>
            <a:off x="1146210" y="639780"/>
            <a:ext cx="3784365" cy="307777"/>
          </a:xfrm>
          <a:prstGeom prst="rect">
            <a:avLst/>
          </a:prstGeom>
          <a:noFill/>
        </p:spPr>
        <p:txBody>
          <a:bodyPr wrap="square" rtlCol="0">
            <a:spAutoFit/>
          </a:bodyPr>
          <a:lstStyle/>
          <a:p>
            <a:r>
              <a:rPr lang="zh-CN" altLang="en-US" sz="1400"/>
              <a:t>阿里巴巴</a:t>
            </a:r>
            <a:r>
              <a:rPr lang="en-US" altLang="zh-CN" sz="1400"/>
              <a:t>eHR</a:t>
            </a:r>
            <a:r>
              <a:rPr lang="zh-CN" altLang="en-US" sz="1400"/>
              <a:t>创变之路</a:t>
            </a:r>
          </a:p>
        </p:txBody>
      </p:sp>
      <p:sp>
        <p:nvSpPr>
          <p:cNvPr id="38" name="矩形 6"/>
          <p:cNvSpPr>
            <a:spLocks noChangeArrowheads="1"/>
          </p:cNvSpPr>
          <p:nvPr/>
        </p:nvSpPr>
        <p:spPr bwMode="auto">
          <a:xfrm>
            <a:off x="868957" y="1386678"/>
            <a:ext cx="7461797"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zh-CN" altLang="en-US" sz="1600">
                <a:solidFill>
                  <a:srgbClr val="595959"/>
                </a:solidFill>
              </a:rPr>
              <a:t>我对阿里企业管理信息化的总体感受可以概括为“三无</a:t>
            </a:r>
            <a:r>
              <a:rPr lang="zh-CN" altLang="en-US" sz="1600" smtClean="0">
                <a:solidFill>
                  <a:srgbClr val="595959"/>
                </a:solidFill>
              </a:rPr>
              <a:t>”：</a:t>
            </a:r>
            <a:endParaRPr lang="zh-CN" altLang="en-US" sz="1600">
              <a:solidFill>
                <a:srgbClr val="595959"/>
              </a:solidFill>
            </a:endParaRPr>
          </a:p>
          <a:p>
            <a:pPr algn="just">
              <a:lnSpc>
                <a:spcPct val="150000"/>
              </a:lnSpc>
            </a:pPr>
            <a:r>
              <a:rPr lang="zh-CN" altLang="en-US" sz="1600">
                <a:solidFill>
                  <a:srgbClr val="595959"/>
                </a:solidFill>
              </a:rPr>
              <a:t>第一是无所不包，就是阿里的整个信息化基本可以说无孔不入，无所不包，比如“找厕所神器”用厕高峰期员工通过移动应用可以快速看到哪些坑位还有空闲。</a:t>
            </a:r>
          </a:p>
          <a:p>
            <a:pPr algn="just">
              <a:lnSpc>
                <a:spcPct val="150000"/>
              </a:lnSpc>
            </a:pPr>
            <a:endParaRPr lang="zh-CN" altLang="en-US" sz="1600">
              <a:solidFill>
                <a:srgbClr val="595959"/>
              </a:solidFill>
            </a:endParaRPr>
          </a:p>
          <a:p>
            <a:pPr algn="just">
              <a:lnSpc>
                <a:spcPct val="150000"/>
              </a:lnSpc>
            </a:pPr>
            <a:r>
              <a:rPr lang="zh-CN" altLang="en-US" sz="1600">
                <a:solidFill>
                  <a:srgbClr val="595959"/>
                </a:solidFill>
              </a:rPr>
              <a:t>第二是移动无界，基本上通过阿里内外的移动端，我们的管理者不再需要</a:t>
            </a:r>
            <a:r>
              <a:rPr lang="en-US" altLang="zh-CN" sz="1600">
                <a:solidFill>
                  <a:srgbClr val="595959"/>
                </a:solidFill>
              </a:rPr>
              <a:t>PC</a:t>
            </a:r>
            <a:r>
              <a:rPr lang="zh-CN" altLang="en-US" sz="1600">
                <a:solidFill>
                  <a:srgbClr val="595959"/>
                </a:solidFill>
              </a:rPr>
              <a:t>机，通过手机就可以搞定，比如阿里所有的审批流程能够百分百地通过移动端完成。</a:t>
            </a:r>
          </a:p>
          <a:p>
            <a:pPr algn="just">
              <a:lnSpc>
                <a:spcPct val="150000"/>
              </a:lnSpc>
            </a:pPr>
            <a:endParaRPr lang="zh-CN" altLang="en-US" sz="1600">
              <a:solidFill>
                <a:srgbClr val="595959"/>
              </a:solidFill>
            </a:endParaRPr>
          </a:p>
          <a:p>
            <a:pPr algn="just">
              <a:lnSpc>
                <a:spcPct val="150000"/>
              </a:lnSpc>
            </a:pPr>
            <a:r>
              <a:rPr lang="zh-CN" altLang="en-US" sz="1600">
                <a:solidFill>
                  <a:srgbClr val="595959"/>
                </a:solidFill>
              </a:rPr>
              <a:t>第三是无师自通，因为在互联网公司要快速响应客户需求与变化，非常关注用户体验，我们不可能像过去那样用户在使用产品之前先做培训，我们对产品的要求必须是零培训的，要能做到让用户无师自通，拿过来就用</a:t>
            </a:r>
            <a:r>
              <a:rPr lang="zh-CN" altLang="en-US" sz="1600" smtClean="0">
                <a:solidFill>
                  <a:srgbClr val="595959"/>
                </a:solidFill>
              </a:rPr>
              <a:t>。</a:t>
            </a:r>
            <a:endParaRPr lang="zh-CN" altLang="en-US" sz="1600">
              <a:solidFill>
                <a:srgbClr val="595959"/>
              </a:solidFill>
            </a:endParaRPr>
          </a:p>
          <a:p>
            <a:pPr algn="just">
              <a:lnSpc>
                <a:spcPct val="150000"/>
              </a:lnSpc>
            </a:pPr>
            <a:r>
              <a:rPr lang="zh-CN" altLang="en-US" sz="1600">
                <a:solidFill>
                  <a:srgbClr val="595959"/>
                </a:solidFill>
              </a:rPr>
              <a:t> </a:t>
            </a:r>
            <a:endParaRPr lang="zh-CN" altLang="en-US" sz="1600" dirty="0">
              <a:solidFill>
                <a:srgbClr val="595959"/>
              </a:solidFill>
            </a:endParaRPr>
          </a:p>
        </p:txBody>
      </p:sp>
    </p:spTree>
    <p:extLst>
      <p:ext uri="{BB962C8B-B14F-4D97-AF65-F5344CB8AC3E}">
        <p14:creationId xmlns:p14="http://schemas.microsoft.com/office/powerpoint/2010/main" val="4020971056"/>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13"/>
          <p:cNvSpPr>
            <a:spLocks/>
          </p:cNvSpPr>
          <p:nvPr/>
        </p:nvSpPr>
        <p:spPr bwMode="auto">
          <a:xfrm>
            <a:off x="3719863" y="2183060"/>
            <a:ext cx="1793661" cy="2013452"/>
          </a:xfrm>
          <a:custGeom>
            <a:avLst/>
            <a:gdLst>
              <a:gd name="T0" fmla="*/ 1036 w 1102"/>
              <a:gd name="T1" fmla="*/ 975 h 1238"/>
              <a:gd name="T2" fmla="*/ 1102 w 1102"/>
              <a:gd name="T3" fmla="*/ 861 h 1238"/>
              <a:gd name="T4" fmla="*/ 1102 w 1102"/>
              <a:gd name="T5" fmla="*/ 377 h 1238"/>
              <a:gd name="T6" fmla="*/ 1036 w 1102"/>
              <a:gd name="T7" fmla="*/ 262 h 1238"/>
              <a:gd name="T8" fmla="*/ 617 w 1102"/>
              <a:gd name="T9" fmla="*/ 21 h 1238"/>
              <a:gd name="T10" fmla="*/ 485 w 1102"/>
              <a:gd name="T11" fmla="*/ 21 h 1238"/>
              <a:gd name="T12" fmla="*/ 66 w 1102"/>
              <a:gd name="T13" fmla="*/ 262 h 1238"/>
              <a:gd name="T14" fmla="*/ 0 w 1102"/>
              <a:gd name="T15" fmla="*/ 377 h 1238"/>
              <a:gd name="T16" fmla="*/ 0 w 1102"/>
              <a:gd name="T17" fmla="*/ 861 h 1238"/>
              <a:gd name="T18" fmla="*/ 66 w 1102"/>
              <a:gd name="T19" fmla="*/ 975 h 1238"/>
              <a:gd name="T20" fmla="*/ 485 w 1102"/>
              <a:gd name="T21" fmla="*/ 1217 h 1238"/>
              <a:gd name="T22" fmla="*/ 617 w 1102"/>
              <a:gd name="T23" fmla="*/ 1217 h 1238"/>
              <a:gd name="T24" fmla="*/ 1036 w 1102"/>
              <a:gd name="T25" fmla="*/ 975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2" h="1238">
                <a:moveTo>
                  <a:pt x="1036" y="975"/>
                </a:moveTo>
                <a:cubicBezTo>
                  <a:pt x="1073" y="954"/>
                  <a:pt x="1102" y="903"/>
                  <a:pt x="1102" y="861"/>
                </a:cubicBezTo>
                <a:cubicBezTo>
                  <a:pt x="1102" y="377"/>
                  <a:pt x="1102" y="377"/>
                  <a:pt x="1102" y="377"/>
                </a:cubicBezTo>
                <a:cubicBezTo>
                  <a:pt x="1102" y="335"/>
                  <a:pt x="1073" y="283"/>
                  <a:pt x="1036" y="262"/>
                </a:cubicBezTo>
                <a:cubicBezTo>
                  <a:pt x="617" y="21"/>
                  <a:pt x="617" y="21"/>
                  <a:pt x="617" y="21"/>
                </a:cubicBezTo>
                <a:cubicBezTo>
                  <a:pt x="581" y="0"/>
                  <a:pt x="521" y="0"/>
                  <a:pt x="485" y="21"/>
                </a:cubicBezTo>
                <a:cubicBezTo>
                  <a:pt x="66" y="262"/>
                  <a:pt x="66" y="262"/>
                  <a:pt x="66" y="262"/>
                </a:cubicBezTo>
                <a:cubicBezTo>
                  <a:pt x="30" y="283"/>
                  <a:pt x="0" y="335"/>
                  <a:pt x="0" y="377"/>
                </a:cubicBezTo>
                <a:cubicBezTo>
                  <a:pt x="0" y="861"/>
                  <a:pt x="0" y="861"/>
                  <a:pt x="0" y="861"/>
                </a:cubicBezTo>
                <a:cubicBezTo>
                  <a:pt x="0" y="903"/>
                  <a:pt x="30" y="954"/>
                  <a:pt x="66" y="975"/>
                </a:cubicBezTo>
                <a:cubicBezTo>
                  <a:pt x="485" y="1217"/>
                  <a:pt x="485" y="1217"/>
                  <a:pt x="485" y="1217"/>
                </a:cubicBezTo>
                <a:cubicBezTo>
                  <a:pt x="521" y="1238"/>
                  <a:pt x="581" y="1238"/>
                  <a:pt x="617" y="1217"/>
                </a:cubicBezTo>
                <a:lnTo>
                  <a:pt x="1036" y="975"/>
                </a:lnTo>
                <a:close/>
              </a:path>
            </a:pathLst>
          </a:custGeom>
          <a:solidFill>
            <a:srgbClr val="5EC6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1" name="Freeform 13"/>
          <p:cNvSpPr>
            <a:spLocks/>
          </p:cNvSpPr>
          <p:nvPr/>
        </p:nvSpPr>
        <p:spPr bwMode="auto">
          <a:xfrm>
            <a:off x="6193577" y="3592817"/>
            <a:ext cx="2100432" cy="2357815"/>
          </a:xfrm>
          <a:custGeom>
            <a:avLst/>
            <a:gdLst>
              <a:gd name="T0" fmla="*/ 1036 w 1102"/>
              <a:gd name="T1" fmla="*/ 975 h 1238"/>
              <a:gd name="T2" fmla="*/ 1102 w 1102"/>
              <a:gd name="T3" fmla="*/ 861 h 1238"/>
              <a:gd name="T4" fmla="*/ 1102 w 1102"/>
              <a:gd name="T5" fmla="*/ 377 h 1238"/>
              <a:gd name="T6" fmla="*/ 1036 w 1102"/>
              <a:gd name="T7" fmla="*/ 262 h 1238"/>
              <a:gd name="T8" fmla="*/ 617 w 1102"/>
              <a:gd name="T9" fmla="*/ 21 h 1238"/>
              <a:gd name="T10" fmla="*/ 485 w 1102"/>
              <a:gd name="T11" fmla="*/ 21 h 1238"/>
              <a:gd name="T12" fmla="*/ 66 w 1102"/>
              <a:gd name="T13" fmla="*/ 262 h 1238"/>
              <a:gd name="T14" fmla="*/ 0 w 1102"/>
              <a:gd name="T15" fmla="*/ 377 h 1238"/>
              <a:gd name="T16" fmla="*/ 0 w 1102"/>
              <a:gd name="T17" fmla="*/ 861 h 1238"/>
              <a:gd name="T18" fmla="*/ 66 w 1102"/>
              <a:gd name="T19" fmla="*/ 975 h 1238"/>
              <a:gd name="T20" fmla="*/ 485 w 1102"/>
              <a:gd name="T21" fmla="*/ 1217 h 1238"/>
              <a:gd name="T22" fmla="*/ 617 w 1102"/>
              <a:gd name="T23" fmla="*/ 1217 h 1238"/>
              <a:gd name="T24" fmla="*/ 1036 w 1102"/>
              <a:gd name="T25" fmla="*/ 975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2" h="1238">
                <a:moveTo>
                  <a:pt x="1036" y="975"/>
                </a:moveTo>
                <a:cubicBezTo>
                  <a:pt x="1073" y="954"/>
                  <a:pt x="1102" y="903"/>
                  <a:pt x="1102" y="861"/>
                </a:cubicBezTo>
                <a:cubicBezTo>
                  <a:pt x="1102" y="377"/>
                  <a:pt x="1102" y="377"/>
                  <a:pt x="1102" y="377"/>
                </a:cubicBezTo>
                <a:cubicBezTo>
                  <a:pt x="1102" y="335"/>
                  <a:pt x="1073" y="283"/>
                  <a:pt x="1036" y="262"/>
                </a:cubicBezTo>
                <a:cubicBezTo>
                  <a:pt x="617" y="21"/>
                  <a:pt x="617" y="21"/>
                  <a:pt x="617" y="21"/>
                </a:cubicBezTo>
                <a:cubicBezTo>
                  <a:pt x="581" y="0"/>
                  <a:pt x="521" y="0"/>
                  <a:pt x="485" y="21"/>
                </a:cubicBezTo>
                <a:cubicBezTo>
                  <a:pt x="66" y="262"/>
                  <a:pt x="66" y="262"/>
                  <a:pt x="66" y="262"/>
                </a:cubicBezTo>
                <a:cubicBezTo>
                  <a:pt x="30" y="283"/>
                  <a:pt x="0" y="335"/>
                  <a:pt x="0" y="377"/>
                </a:cubicBezTo>
                <a:cubicBezTo>
                  <a:pt x="0" y="861"/>
                  <a:pt x="0" y="861"/>
                  <a:pt x="0" y="861"/>
                </a:cubicBezTo>
                <a:cubicBezTo>
                  <a:pt x="0" y="903"/>
                  <a:pt x="30" y="954"/>
                  <a:pt x="66" y="975"/>
                </a:cubicBezTo>
                <a:cubicBezTo>
                  <a:pt x="485" y="1217"/>
                  <a:pt x="485" y="1217"/>
                  <a:pt x="485" y="1217"/>
                </a:cubicBezTo>
                <a:cubicBezTo>
                  <a:pt x="521" y="1238"/>
                  <a:pt x="581" y="1238"/>
                  <a:pt x="617" y="1217"/>
                </a:cubicBezTo>
                <a:lnTo>
                  <a:pt x="1036" y="975"/>
                </a:lnTo>
                <a:close/>
              </a:path>
            </a:pathLst>
          </a:custGeom>
          <a:solidFill>
            <a:srgbClr val="F8841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3" name="Freeform 13"/>
          <p:cNvSpPr>
            <a:spLocks/>
          </p:cNvSpPr>
          <p:nvPr/>
        </p:nvSpPr>
        <p:spPr bwMode="auto">
          <a:xfrm>
            <a:off x="6307793" y="1394673"/>
            <a:ext cx="1698885" cy="1907064"/>
          </a:xfrm>
          <a:custGeom>
            <a:avLst/>
            <a:gdLst>
              <a:gd name="T0" fmla="*/ 1036 w 1102"/>
              <a:gd name="T1" fmla="*/ 975 h 1238"/>
              <a:gd name="T2" fmla="*/ 1102 w 1102"/>
              <a:gd name="T3" fmla="*/ 861 h 1238"/>
              <a:gd name="T4" fmla="*/ 1102 w 1102"/>
              <a:gd name="T5" fmla="*/ 377 h 1238"/>
              <a:gd name="T6" fmla="*/ 1036 w 1102"/>
              <a:gd name="T7" fmla="*/ 262 h 1238"/>
              <a:gd name="T8" fmla="*/ 617 w 1102"/>
              <a:gd name="T9" fmla="*/ 21 h 1238"/>
              <a:gd name="T10" fmla="*/ 485 w 1102"/>
              <a:gd name="T11" fmla="*/ 21 h 1238"/>
              <a:gd name="T12" fmla="*/ 66 w 1102"/>
              <a:gd name="T13" fmla="*/ 262 h 1238"/>
              <a:gd name="T14" fmla="*/ 0 w 1102"/>
              <a:gd name="T15" fmla="*/ 377 h 1238"/>
              <a:gd name="T16" fmla="*/ 0 w 1102"/>
              <a:gd name="T17" fmla="*/ 861 h 1238"/>
              <a:gd name="T18" fmla="*/ 66 w 1102"/>
              <a:gd name="T19" fmla="*/ 975 h 1238"/>
              <a:gd name="T20" fmla="*/ 485 w 1102"/>
              <a:gd name="T21" fmla="*/ 1217 h 1238"/>
              <a:gd name="T22" fmla="*/ 617 w 1102"/>
              <a:gd name="T23" fmla="*/ 1217 h 1238"/>
              <a:gd name="T24" fmla="*/ 1036 w 1102"/>
              <a:gd name="T25" fmla="*/ 975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2" h="1238">
                <a:moveTo>
                  <a:pt x="1036" y="975"/>
                </a:moveTo>
                <a:cubicBezTo>
                  <a:pt x="1073" y="954"/>
                  <a:pt x="1102" y="903"/>
                  <a:pt x="1102" y="861"/>
                </a:cubicBezTo>
                <a:cubicBezTo>
                  <a:pt x="1102" y="377"/>
                  <a:pt x="1102" y="377"/>
                  <a:pt x="1102" y="377"/>
                </a:cubicBezTo>
                <a:cubicBezTo>
                  <a:pt x="1102" y="335"/>
                  <a:pt x="1073" y="283"/>
                  <a:pt x="1036" y="262"/>
                </a:cubicBezTo>
                <a:cubicBezTo>
                  <a:pt x="617" y="21"/>
                  <a:pt x="617" y="21"/>
                  <a:pt x="617" y="21"/>
                </a:cubicBezTo>
                <a:cubicBezTo>
                  <a:pt x="581" y="0"/>
                  <a:pt x="521" y="0"/>
                  <a:pt x="485" y="21"/>
                </a:cubicBezTo>
                <a:cubicBezTo>
                  <a:pt x="66" y="262"/>
                  <a:pt x="66" y="262"/>
                  <a:pt x="66" y="262"/>
                </a:cubicBezTo>
                <a:cubicBezTo>
                  <a:pt x="30" y="283"/>
                  <a:pt x="0" y="335"/>
                  <a:pt x="0" y="377"/>
                </a:cubicBezTo>
                <a:cubicBezTo>
                  <a:pt x="0" y="861"/>
                  <a:pt x="0" y="861"/>
                  <a:pt x="0" y="861"/>
                </a:cubicBezTo>
                <a:cubicBezTo>
                  <a:pt x="0" y="903"/>
                  <a:pt x="30" y="954"/>
                  <a:pt x="66" y="975"/>
                </a:cubicBezTo>
                <a:cubicBezTo>
                  <a:pt x="485" y="1217"/>
                  <a:pt x="485" y="1217"/>
                  <a:pt x="485" y="1217"/>
                </a:cubicBezTo>
                <a:cubicBezTo>
                  <a:pt x="521" y="1238"/>
                  <a:pt x="581" y="1238"/>
                  <a:pt x="617" y="1217"/>
                </a:cubicBezTo>
                <a:lnTo>
                  <a:pt x="1036" y="975"/>
                </a:lnTo>
                <a:close/>
              </a:path>
            </a:pathLst>
          </a:custGeom>
          <a:solidFill>
            <a:srgbClr val="9BBB4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4" name="Freeform 13"/>
          <p:cNvSpPr>
            <a:spLocks/>
          </p:cNvSpPr>
          <p:nvPr/>
        </p:nvSpPr>
        <p:spPr bwMode="auto">
          <a:xfrm>
            <a:off x="4376683" y="4385387"/>
            <a:ext cx="452327" cy="507755"/>
          </a:xfrm>
          <a:custGeom>
            <a:avLst/>
            <a:gdLst>
              <a:gd name="T0" fmla="*/ 1036 w 1102"/>
              <a:gd name="T1" fmla="*/ 975 h 1238"/>
              <a:gd name="T2" fmla="*/ 1102 w 1102"/>
              <a:gd name="T3" fmla="*/ 861 h 1238"/>
              <a:gd name="T4" fmla="*/ 1102 w 1102"/>
              <a:gd name="T5" fmla="*/ 377 h 1238"/>
              <a:gd name="T6" fmla="*/ 1036 w 1102"/>
              <a:gd name="T7" fmla="*/ 262 h 1238"/>
              <a:gd name="T8" fmla="*/ 617 w 1102"/>
              <a:gd name="T9" fmla="*/ 21 h 1238"/>
              <a:gd name="T10" fmla="*/ 485 w 1102"/>
              <a:gd name="T11" fmla="*/ 21 h 1238"/>
              <a:gd name="T12" fmla="*/ 66 w 1102"/>
              <a:gd name="T13" fmla="*/ 262 h 1238"/>
              <a:gd name="T14" fmla="*/ 0 w 1102"/>
              <a:gd name="T15" fmla="*/ 377 h 1238"/>
              <a:gd name="T16" fmla="*/ 0 w 1102"/>
              <a:gd name="T17" fmla="*/ 861 h 1238"/>
              <a:gd name="T18" fmla="*/ 66 w 1102"/>
              <a:gd name="T19" fmla="*/ 975 h 1238"/>
              <a:gd name="T20" fmla="*/ 485 w 1102"/>
              <a:gd name="T21" fmla="*/ 1217 h 1238"/>
              <a:gd name="T22" fmla="*/ 617 w 1102"/>
              <a:gd name="T23" fmla="*/ 1217 h 1238"/>
              <a:gd name="T24" fmla="*/ 1036 w 1102"/>
              <a:gd name="T25" fmla="*/ 975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2" h="1238">
                <a:moveTo>
                  <a:pt x="1036" y="975"/>
                </a:moveTo>
                <a:cubicBezTo>
                  <a:pt x="1073" y="954"/>
                  <a:pt x="1102" y="903"/>
                  <a:pt x="1102" y="861"/>
                </a:cubicBezTo>
                <a:cubicBezTo>
                  <a:pt x="1102" y="377"/>
                  <a:pt x="1102" y="377"/>
                  <a:pt x="1102" y="377"/>
                </a:cubicBezTo>
                <a:cubicBezTo>
                  <a:pt x="1102" y="335"/>
                  <a:pt x="1073" y="283"/>
                  <a:pt x="1036" y="262"/>
                </a:cubicBezTo>
                <a:cubicBezTo>
                  <a:pt x="617" y="21"/>
                  <a:pt x="617" y="21"/>
                  <a:pt x="617" y="21"/>
                </a:cubicBezTo>
                <a:cubicBezTo>
                  <a:pt x="581" y="0"/>
                  <a:pt x="521" y="0"/>
                  <a:pt x="485" y="21"/>
                </a:cubicBezTo>
                <a:cubicBezTo>
                  <a:pt x="66" y="262"/>
                  <a:pt x="66" y="262"/>
                  <a:pt x="66" y="262"/>
                </a:cubicBezTo>
                <a:cubicBezTo>
                  <a:pt x="30" y="283"/>
                  <a:pt x="0" y="335"/>
                  <a:pt x="0" y="377"/>
                </a:cubicBezTo>
                <a:cubicBezTo>
                  <a:pt x="0" y="861"/>
                  <a:pt x="0" y="861"/>
                  <a:pt x="0" y="861"/>
                </a:cubicBezTo>
                <a:cubicBezTo>
                  <a:pt x="0" y="903"/>
                  <a:pt x="30" y="954"/>
                  <a:pt x="66" y="975"/>
                </a:cubicBezTo>
                <a:cubicBezTo>
                  <a:pt x="485" y="1217"/>
                  <a:pt x="485" y="1217"/>
                  <a:pt x="485" y="1217"/>
                </a:cubicBezTo>
                <a:cubicBezTo>
                  <a:pt x="521" y="1238"/>
                  <a:pt x="581" y="1238"/>
                  <a:pt x="617" y="1217"/>
                </a:cubicBezTo>
                <a:lnTo>
                  <a:pt x="1036" y="975"/>
                </a:lnTo>
                <a:close/>
              </a:path>
            </a:pathLst>
          </a:custGeom>
          <a:solidFill>
            <a:srgbClr val="546E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5" name="Freeform 13"/>
          <p:cNvSpPr>
            <a:spLocks/>
          </p:cNvSpPr>
          <p:nvPr/>
        </p:nvSpPr>
        <p:spPr bwMode="auto">
          <a:xfrm>
            <a:off x="4912290" y="3883361"/>
            <a:ext cx="1164237" cy="1306903"/>
          </a:xfrm>
          <a:custGeom>
            <a:avLst/>
            <a:gdLst>
              <a:gd name="T0" fmla="*/ 1036 w 1102"/>
              <a:gd name="T1" fmla="*/ 975 h 1238"/>
              <a:gd name="T2" fmla="*/ 1102 w 1102"/>
              <a:gd name="T3" fmla="*/ 861 h 1238"/>
              <a:gd name="T4" fmla="*/ 1102 w 1102"/>
              <a:gd name="T5" fmla="*/ 377 h 1238"/>
              <a:gd name="T6" fmla="*/ 1036 w 1102"/>
              <a:gd name="T7" fmla="*/ 262 h 1238"/>
              <a:gd name="T8" fmla="*/ 617 w 1102"/>
              <a:gd name="T9" fmla="*/ 21 h 1238"/>
              <a:gd name="T10" fmla="*/ 485 w 1102"/>
              <a:gd name="T11" fmla="*/ 21 h 1238"/>
              <a:gd name="T12" fmla="*/ 66 w 1102"/>
              <a:gd name="T13" fmla="*/ 262 h 1238"/>
              <a:gd name="T14" fmla="*/ 0 w 1102"/>
              <a:gd name="T15" fmla="*/ 377 h 1238"/>
              <a:gd name="T16" fmla="*/ 0 w 1102"/>
              <a:gd name="T17" fmla="*/ 861 h 1238"/>
              <a:gd name="T18" fmla="*/ 66 w 1102"/>
              <a:gd name="T19" fmla="*/ 975 h 1238"/>
              <a:gd name="T20" fmla="*/ 485 w 1102"/>
              <a:gd name="T21" fmla="*/ 1217 h 1238"/>
              <a:gd name="T22" fmla="*/ 617 w 1102"/>
              <a:gd name="T23" fmla="*/ 1217 h 1238"/>
              <a:gd name="T24" fmla="*/ 1036 w 1102"/>
              <a:gd name="T25" fmla="*/ 975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2" h="1238">
                <a:moveTo>
                  <a:pt x="1036" y="975"/>
                </a:moveTo>
                <a:cubicBezTo>
                  <a:pt x="1073" y="954"/>
                  <a:pt x="1102" y="903"/>
                  <a:pt x="1102" y="861"/>
                </a:cubicBezTo>
                <a:cubicBezTo>
                  <a:pt x="1102" y="377"/>
                  <a:pt x="1102" y="377"/>
                  <a:pt x="1102" y="377"/>
                </a:cubicBezTo>
                <a:cubicBezTo>
                  <a:pt x="1102" y="335"/>
                  <a:pt x="1073" y="283"/>
                  <a:pt x="1036" y="262"/>
                </a:cubicBezTo>
                <a:cubicBezTo>
                  <a:pt x="617" y="21"/>
                  <a:pt x="617" y="21"/>
                  <a:pt x="617" y="21"/>
                </a:cubicBezTo>
                <a:cubicBezTo>
                  <a:pt x="581" y="0"/>
                  <a:pt x="521" y="0"/>
                  <a:pt x="485" y="21"/>
                </a:cubicBezTo>
                <a:cubicBezTo>
                  <a:pt x="66" y="262"/>
                  <a:pt x="66" y="262"/>
                  <a:pt x="66" y="262"/>
                </a:cubicBezTo>
                <a:cubicBezTo>
                  <a:pt x="30" y="283"/>
                  <a:pt x="0" y="335"/>
                  <a:pt x="0" y="377"/>
                </a:cubicBezTo>
                <a:cubicBezTo>
                  <a:pt x="0" y="861"/>
                  <a:pt x="0" y="861"/>
                  <a:pt x="0" y="861"/>
                </a:cubicBezTo>
                <a:cubicBezTo>
                  <a:pt x="0" y="903"/>
                  <a:pt x="30" y="954"/>
                  <a:pt x="66" y="975"/>
                </a:cubicBezTo>
                <a:cubicBezTo>
                  <a:pt x="485" y="1217"/>
                  <a:pt x="485" y="1217"/>
                  <a:pt x="485" y="1217"/>
                </a:cubicBezTo>
                <a:cubicBezTo>
                  <a:pt x="521" y="1238"/>
                  <a:pt x="581" y="1238"/>
                  <a:pt x="617" y="1217"/>
                </a:cubicBezTo>
                <a:lnTo>
                  <a:pt x="1036" y="975"/>
                </a:lnTo>
                <a:close/>
              </a:path>
            </a:pathLst>
          </a:custGeom>
          <a:noFill/>
          <a:ln w="28575">
            <a:solidFill>
              <a:srgbClr val="546E7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6" name="Freeform 13"/>
          <p:cNvSpPr>
            <a:spLocks/>
          </p:cNvSpPr>
          <p:nvPr/>
        </p:nvSpPr>
        <p:spPr bwMode="auto">
          <a:xfrm>
            <a:off x="5713866" y="2922594"/>
            <a:ext cx="953754" cy="1070628"/>
          </a:xfrm>
          <a:custGeom>
            <a:avLst/>
            <a:gdLst>
              <a:gd name="T0" fmla="*/ 1036 w 1102"/>
              <a:gd name="T1" fmla="*/ 975 h 1238"/>
              <a:gd name="T2" fmla="*/ 1102 w 1102"/>
              <a:gd name="T3" fmla="*/ 861 h 1238"/>
              <a:gd name="T4" fmla="*/ 1102 w 1102"/>
              <a:gd name="T5" fmla="*/ 377 h 1238"/>
              <a:gd name="T6" fmla="*/ 1036 w 1102"/>
              <a:gd name="T7" fmla="*/ 262 h 1238"/>
              <a:gd name="T8" fmla="*/ 617 w 1102"/>
              <a:gd name="T9" fmla="*/ 21 h 1238"/>
              <a:gd name="T10" fmla="*/ 485 w 1102"/>
              <a:gd name="T11" fmla="*/ 21 h 1238"/>
              <a:gd name="T12" fmla="*/ 66 w 1102"/>
              <a:gd name="T13" fmla="*/ 262 h 1238"/>
              <a:gd name="T14" fmla="*/ 0 w 1102"/>
              <a:gd name="T15" fmla="*/ 377 h 1238"/>
              <a:gd name="T16" fmla="*/ 0 w 1102"/>
              <a:gd name="T17" fmla="*/ 861 h 1238"/>
              <a:gd name="T18" fmla="*/ 66 w 1102"/>
              <a:gd name="T19" fmla="*/ 975 h 1238"/>
              <a:gd name="T20" fmla="*/ 485 w 1102"/>
              <a:gd name="T21" fmla="*/ 1217 h 1238"/>
              <a:gd name="T22" fmla="*/ 617 w 1102"/>
              <a:gd name="T23" fmla="*/ 1217 h 1238"/>
              <a:gd name="T24" fmla="*/ 1036 w 1102"/>
              <a:gd name="T25" fmla="*/ 975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2" h="1238">
                <a:moveTo>
                  <a:pt x="1036" y="975"/>
                </a:moveTo>
                <a:cubicBezTo>
                  <a:pt x="1073" y="954"/>
                  <a:pt x="1102" y="903"/>
                  <a:pt x="1102" y="861"/>
                </a:cubicBezTo>
                <a:cubicBezTo>
                  <a:pt x="1102" y="377"/>
                  <a:pt x="1102" y="377"/>
                  <a:pt x="1102" y="377"/>
                </a:cubicBezTo>
                <a:cubicBezTo>
                  <a:pt x="1102" y="335"/>
                  <a:pt x="1073" y="283"/>
                  <a:pt x="1036" y="262"/>
                </a:cubicBezTo>
                <a:cubicBezTo>
                  <a:pt x="617" y="21"/>
                  <a:pt x="617" y="21"/>
                  <a:pt x="617" y="21"/>
                </a:cubicBezTo>
                <a:cubicBezTo>
                  <a:pt x="581" y="0"/>
                  <a:pt x="521" y="0"/>
                  <a:pt x="485" y="21"/>
                </a:cubicBezTo>
                <a:cubicBezTo>
                  <a:pt x="66" y="262"/>
                  <a:pt x="66" y="262"/>
                  <a:pt x="66" y="262"/>
                </a:cubicBezTo>
                <a:cubicBezTo>
                  <a:pt x="30" y="283"/>
                  <a:pt x="0" y="335"/>
                  <a:pt x="0" y="377"/>
                </a:cubicBezTo>
                <a:cubicBezTo>
                  <a:pt x="0" y="861"/>
                  <a:pt x="0" y="861"/>
                  <a:pt x="0" y="861"/>
                </a:cubicBezTo>
                <a:cubicBezTo>
                  <a:pt x="0" y="903"/>
                  <a:pt x="30" y="954"/>
                  <a:pt x="66" y="975"/>
                </a:cubicBezTo>
                <a:cubicBezTo>
                  <a:pt x="485" y="1217"/>
                  <a:pt x="485" y="1217"/>
                  <a:pt x="485" y="1217"/>
                </a:cubicBezTo>
                <a:cubicBezTo>
                  <a:pt x="521" y="1238"/>
                  <a:pt x="581" y="1238"/>
                  <a:pt x="617" y="1217"/>
                </a:cubicBezTo>
                <a:lnTo>
                  <a:pt x="1036" y="975"/>
                </a:lnTo>
                <a:close/>
              </a:path>
            </a:pathLst>
          </a:custGeom>
          <a:solidFill>
            <a:srgbClr val="546E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7" name="Freeform 13"/>
          <p:cNvSpPr>
            <a:spLocks/>
          </p:cNvSpPr>
          <p:nvPr/>
        </p:nvSpPr>
        <p:spPr bwMode="auto">
          <a:xfrm>
            <a:off x="5436915" y="1840574"/>
            <a:ext cx="716221" cy="803988"/>
          </a:xfrm>
          <a:custGeom>
            <a:avLst/>
            <a:gdLst>
              <a:gd name="T0" fmla="*/ 1036 w 1102"/>
              <a:gd name="T1" fmla="*/ 975 h 1238"/>
              <a:gd name="T2" fmla="*/ 1102 w 1102"/>
              <a:gd name="T3" fmla="*/ 861 h 1238"/>
              <a:gd name="T4" fmla="*/ 1102 w 1102"/>
              <a:gd name="T5" fmla="*/ 377 h 1238"/>
              <a:gd name="T6" fmla="*/ 1036 w 1102"/>
              <a:gd name="T7" fmla="*/ 262 h 1238"/>
              <a:gd name="T8" fmla="*/ 617 w 1102"/>
              <a:gd name="T9" fmla="*/ 21 h 1238"/>
              <a:gd name="T10" fmla="*/ 485 w 1102"/>
              <a:gd name="T11" fmla="*/ 21 h 1238"/>
              <a:gd name="T12" fmla="*/ 66 w 1102"/>
              <a:gd name="T13" fmla="*/ 262 h 1238"/>
              <a:gd name="T14" fmla="*/ 0 w 1102"/>
              <a:gd name="T15" fmla="*/ 377 h 1238"/>
              <a:gd name="T16" fmla="*/ 0 w 1102"/>
              <a:gd name="T17" fmla="*/ 861 h 1238"/>
              <a:gd name="T18" fmla="*/ 66 w 1102"/>
              <a:gd name="T19" fmla="*/ 975 h 1238"/>
              <a:gd name="T20" fmla="*/ 485 w 1102"/>
              <a:gd name="T21" fmla="*/ 1217 h 1238"/>
              <a:gd name="T22" fmla="*/ 617 w 1102"/>
              <a:gd name="T23" fmla="*/ 1217 h 1238"/>
              <a:gd name="T24" fmla="*/ 1036 w 1102"/>
              <a:gd name="T25" fmla="*/ 975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2" h="1238">
                <a:moveTo>
                  <a:pt x="1036" y="975"/>
                </a:moveTo>
                <a:cubicBezTo>
                  <a:pt x="1073" y="954"/>
                  <a:pt x="1102" y="903"/>
                  <a:pt x="1102" y="861"/>
                </a:cubicBezTo>
                <a:cubicBezTo>
                  <a:pt x="1102" y="377"/>
                  <a:pt x="1102" y="377"/>
                  <a:pt x="1102" y="377"/>
                </a:cubicBezTo>
                <a:cubicBezTo>
                  <a:pt x="1102" y="335"/>
                  <a:pt x="1073" y="283"/>
                  <a:pt x="1036" y="262"/>
                </a:cubicBezTo>
                <a:cubicBezTo>
                  <a:pt x="617" y="21"/>
                  <a:pt x="617" y="21"/>
                  <a:pt x="617" y="21"/>
                </a:cubicBezTo>
                <a:cubicBezTo>
                  <a:pt x="581" y="0"/>
                  <a:pt x="521" y="0"/>
                  <a:pt x="485" y="21"/>
                </a:cubicBezTo>
                <a:cubicBezTo>
                  <a:pt x="66" y="262"/>
                  <a:pt x="66" y="262"/>
                  <a:pt x="66" y="262"/>
                </a:cubicBezTo>
                <a:cubicBezTo>
                  <a:pt x="30" y="283"/>
                  <a:pt x="0" y="335"/>
                  <a:pt x="0" y="377"/>
                </a:cubicBezTo>
                <a:cubicBezTo>
                  <a:pt x="0" y="861"/>
                  <a:pt x="0" y="861"/>
                  <a:pt x="0" y="861"/>
                </a:cubicBezTo>
                <a:cubicBezTo>
                  <a:pt x="0" y="903"/>
                  <a:pt x="30" y="954"/>
                  <a:pt x="66" y="975"/>
                </a:cubicBezTo>
                <a:cubicBezTo>
                  <a:pt x="485" y="1217"/>
                  <a:pt x="485" y="1217"/>
                  <a:pt x="485" y="1217"/>
                </a:cubicBezTo>
                <a:cubicBezTo>
                  <a:pt x="521" y="1238"/>
                  <a:pt x="581" y="1238"/>
                  <a:pt x="617" y="1217"/>
                </a:cubicBezTo>
                <a:lnTo>
                  <a:pt x="1036" y="975"/>
                </a:lnTo>
                <a:close/>
              </a:path>
            </a:pathLst>
          </a:custGeom>
          <a:solidFill>
            <a:srgbClr val="546E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8" name="Freeform 13"/>
          <p:cNvSpPr>
            <a:spLocks/>
          </p:cNvSpPr>
          <p:nvPr/>
        </p:nvSpPr>
        <p:spPr bwMode="auto">
          <a:xfrm>
            <a:off x="3493877" y="3964161"/>
            <a:ext cx="827571" cy="928982"/>
          </a:xfrm>
          <a:custGeom>
            <a:avLst/>
            <a:gdLst>
              <a:gd name="T0" fmla="*/ 1036 w 1102"/>
              <a:gd name="T1" fmla="*/ 975 h 1238"/>
              <a:gd name="T2" fmla="*/ 1102 w 1102"/>
              <a:gd name="T3" fmla="*/ 861 h 1238"/>
              <a:gd name="T4" fmla="*/ 1102 w 1102"/>
              <a:gd name="T5" fmla="*/ 377 h 1238"/>
              <a:gd name="T6" fmla="*/ 1036 w 1102"/>
              <a:gd name="T7" fmla="*/ 262 h 1238"/>
              <a:gd name="T8" fmla="*/ 617 w 1102"/>
              <a:gd name="T9" fmla="*/ 21 h 1238"/>
              <a:gd name="T10" fmla="*/ 485 w 1102"/>
              <a:gd name="T11" fmla="*/ 21 h 1238"/>
              <a:gd name="T12" fmla="*/ 66 w 1102"/>
              <a:gd name="T13" fmla="*/ 262 h 1238"/>
              <a:gd name="T14" fmla="*/ 0 w 1102"/>
              <a:gd name="T15" fmla="*/ 377 h 1238"/>
              <a:gd name="T16" fmla="*/ 0 w 1102"/>
              <a:gd name="T17" fmla="*/ 861 h 1238"/>
              <a:gd name="T18" fmla="*/ 66 w 1102"/>
              <a:gd name="T19" fmla="*/ 975 h 1238"/>
              <a:gd name="T20" fmla="*/ 485 w 1102"/>
              <a:gd name="T21" fmla="*/ 1217 h 1238"/>
              <a:gd name="T22" fmla="*/ 617 w 1102"/>
              <a:gd name="T23" fmla="*/ 1217 h 1238"/>
              <a:gd name="T24" fmla="*/ 1036 w 1102"/>
              <a:gd name="T25" fmla="*/ 975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2" h="1238">
                <a:moveTo>
                  <a:pt x="1036" y="975"/>
                </a:moveTo>
                <a:cubicBezTo>
                  <a:pt x="1073" y="954"/>
                  <a:pt x="1102" y="903"/>
                  <a:pt x="1102" y="861"/>
                </a:cubicBezTo>
                <a:cubicBezTo>
                  <a:pt x="1102" y="377"/>
                  <a:pt x="1102" y="377"/>
                  <a:pt x="1102" y="377"/>
                </a:cubicBezTo>
                <a:cubicBezTo>
                  <a:pt x="1102" y="335"/>
                  <a:pt x="1073" y="283"/>
                  <a:pt x="1036" y="262"/>
                </a:cubicBezTo>
                <a:cubicBezTo>
                  <a:pt x="617" y="21"/>
                  <a:pt x="617" y="21"/>
                  <a:pt x="617" y="21"/>
                </a:cubicBezTo>
                <a:cubicBezTo>
                  <a:pt x="581" y="0"/>
                  <a:pt x="521" y="0"/>
                  <a:pt x="485" y="21"/>
                </a:cubicBezTo>
                <a:cubicBezTo>
                  <a:pt x="66" y="262"/>
                  <a:pt x="66" y="262"/>
                  <a:pt x="66" y="262"/>
                </a:cubicBezTo>
                <a:cubicBezTo>
                  <a:pt x="30" y="283"/>
                  <a:pt x="0" y="335"/>
                  <a:pt x="0" y="377"/>
                </a:cubicBezTo>
                <a:cubicBezTo>
                  <a:pt x="0" y="861"/>
                  <a:pt x="0" y="861"/>
                  <a:pt x="0" y="861"/>
                </a:cubicBezTo>
                <a:cubicBezTo>
                  <a:pt x="0" y="903"/>
                  <a:pt x="30" y="954"/>
                  <a:pt x="66" y="975"/>
                </a:cubicBezTo>
                <a:cubicBezTo>
                  <a:pt x="485" y="1217"/>
                  <a:pt x="485" y="1217"/>
                  <a:pt x="485" y="1217"/>
                </a:cubicBezTo>
                <a:cubicBezTo>
                  <a:pt x="521" y="1238"/>
                  <a:pt x="581" y="1238"/>
                  <a:pt x="617" y="1217"/>
                </a:cubicBezTo>
                <a:lnTo>
                  <a:pt x="1036" y="975"/>
                </a:lnTo>
                <a:close/>
              </a:path>
            </a:pathLst>
          </a:custGeom>
          <a:noFill/>
          <a:ln w="28575">
            <a:solidFill>
              <a:srgbClr val="546E7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9" name="Freeform 13"/>
          <p:cNvSpPr>
            <a:spLocks/>
          </p:cNvSpPr>
          <p:nvPr/>
        </p:nvSpPr>
        <p:spPr bwMode="auto">
          <a:xfrm>
            <a:off x="7671989" y="3050297"/>
            <a:ext cx="622020" cy="698243"/>
          </a:xfrm>
          <a:custGeom>
            <a:avLst/>
            <a:gdLst>
              <a:gd name="T0" fmla="*/ 1036 w 1102"/>
              <a:gd name="T1" fmla="*/ 975 h 1238"/>
              <a:gd name="T2" fmla="*/ 1102 w 1102"/>
              <a:gd name="T3" fmla="*/ 861 h 1238"/>
              <a:gd name="T4" fmla="*/ 1102 w 1102"/>
              <a:gd name="T5" fmla="*/ 377 h 1238"/>
              <a:gd name="T6" fmla="*/ 1036 w 1102"/>
              <a:gd name="T7" fmla="*/ 262 h 1238"/>
              <a:gd name="T8" fmla="*/ 617 w 1102"/>
              <a:gd name="T9" fmla="*/ 21 h 1238"/>
              <a:gd name="T10" fmla="*/ 485 w 1102"/>
              <a:gd name="T11" fmla="*/ 21 h 1238"/>
              <a:gd name="T12" fmla="*/ 66 w 1102"/>
              <a:gd name="T13" fmla="*/ 262 h 1238"/>
              <a:gd name="T14" fmla="*/ 0 w 1102"/>
              <a:gd name="T15" fmla="*/ 377 h 1238"/>
              <a:gd name="T16" fmla="*/ 0 w 1102"/>
              <a:gd name="T17" fmla="*/ 861 h 1238"/>
              <a:gd name="T18" fmla="*/ 66 w 1102"/>
              <a:gd name="T19" fmla="*/ 975 h 1238"/>
              <a:gd name="T20" fmla="*/ 485 w 1102"/>
              <a:gd name="T21" fmla="*/ 1217 h 1238"/>
              <a:gd name="T22" fmla="*/ 617 w 1102"/>
              <a:gd name="T23" fmla="*/ 1217 h 1238"/>
              <a:gd name="T24" fmla="*/ 1036 w 1102"/>
              <a:gd name="T25" fmla="*/ 975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2" h="1238">
                <a:moveTo>
                  <a:pt x="1036" y="975"/>
                </a:moveTo>
                <a:cubicBezTo>
                  <a:pt x="1073" y="954"/>
                  <a:pt x="1102" y="903"/>
                  <a:pt x="1102" y="861"/>
                </a:cubicBezTo>
                <a:cubicBezTo>
                  <a:pt x="1102" y="377"/>
                  <a:pt x="1102" y="377"/>
                  <a:pt x="1102" y="377"/>
                </a:cubicBezTo>
                <a:cubicBezTo>
                  <a:pt x="1102" y="335"/>
                  <a:pt x="1073" y="283"/>
                  <a:pt x="1036" y="262"/>
                </a:cubicBezTo>
                <a:cubicBezTo>
                  <a:pt x="617" y="21"/>
                  <a:pt x="617" y="21"/>
                  <a:pt x="617" y="21"/>
                </a:cubicBezTo>
                <a:cubicBezTo>
                  <a:pt x="581" y="0"/>
                  <a:pt x="521" y="0"/>
                  <a:pt x="485" y="21"/>
                </a:cubicBezTo>
                <a:cubicBezTo>
                  <a:pt x="66" y="262"/>
                  <a:pt x="66" y="262"/>
                  <a:pt x="66" y="262"/>
                </a:cubicBezTo>
                <a:cubicBezTo>
                  <a:pt x="30" y="283"/>
                  <a:pt x="0" y="335"/>
                  <a:pt x="0" y="377"/>
                </a:cubicBezTo>
                <a:cubicBezTo>
                  <a:pt x="0" y="861"/>
                  <a:pt x="0" y="861"/>
                  <a:pt x="0" y="861"/>
                </a:cubicBezTo>
                <a:cubicBezTo>
                  <a:pt x="0" y="903"/>
                  <a:pt x="30" y="954"/>
                  <a:pt x="66" y="975"/>
                </a:cubicBezTo>
                <a:cubicBezTo>
                  <a:pt x="485" y="1217"/>
                  <a:pt x="485" y="1217"/>
                  <a:pt x="485" y="1217"/>
                </a:cubicBezTo>
                <a:cubicBezTo>
                  <a:pt x="521" y="1238"/>
                  <a:pt x="581" y="1238"/>
                  <a:pt x="617" y="1217"/>
                </a:cubicBezTo>
                <a:lnTo>
                  <a:pt x="1036" y="975"/>
                </a:lnTo>
                <a:close/>
              </a:path>
            </a:pathLst>
          </a:custGeom>
          <a:noFill/>
          <a:ln w="28575">
            <a:solidFill>
              <a:srgbClr val="546E7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3" name="矩形 6"/>
          <p:cNvSpPr>
            <a:spLocks noChangeArrowheads="1"/>
          </p:cNvSpPr>
          <p:nvPr/>
        </p:nvSpPr>
        <p:spPr bwMode="auto">
          <a:xfrm>
            <a:off x="991662" y="1455899"/>
            <a:ext cx="4803363"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30000"/>
              </a:lnSpc>
            </a:pPr>
            <a:r>
              <a:rPr lang="zh-CN" altLang="en-US" sz="1600" b="1"/>
              <a:t>整个产品画像可以分这样几个部分：</a:t>
            </a:r>
            <a:endParaRPr lang="zh-CN" altLang="en-US" sz="1600" b="1" dirty="0">
              <a:solidFill>
                <a:srgbClr val="595959"/>
              </a:solidFill>
            </a:endParaRPr>
          </a:p>
        </p:txBody>
      </p:sp>
      <p:sp>
        <p:nvSpPr>
          <p:cNvPr id="54" name="矩形 6"/>
          <p:cNvSpPr>
            <a:spLocks noChangeArrowheads="1"/>
          </p:cNvSpPr>
          <p:nvPr/>
        </p:nvSpPr>
        <p:spPr bwMode="auto">
          <a:xfrm>
            <a:off x="8524338" y="4533018"/>
            <a:ext cx="2916000" cy="10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30000"/>
              </a:lnSpc>
            </a:pPr>
            <a:r>
              <a:rPr lang="zh-CN" altLang="en-US" sz="1600"/>
              <a:t>最后介绍我们阿里味的人和事，看阿里的人和事是怎样体现出阿里的味道的。</a:t>
            </a:r>
            <a:endParaRPr lang="zh-CN" altLang="en-US" sz="1600" dirty="0">
              <a:solidFill>
                <a:srgbClr val="595959"/>
              </a:solidFill>
            </a:endParaRPr>
          </a:p>
        </p:txBody>
      </p:sp>
      <p:sp>
        <p:nvSpPr>
          <p:cNvPr id="56" name="矩形 55"/>
          <p:cNvSpPr/>
          <p:nvPr/>
        </p:nvSpPr>
        <p:spPr>
          <a:xfrm>
            <a:off x="8237006" y="2016057"/>
            <a:ext cx="2916000" cy="332148"/>
          </a:xfrm>
          <a:prstGeom prst="rect">
            <a:avLst/>
          </a:prstGeom>
          <a:solidFill>
            <a:srgbClr val="9BBB4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a:t>第二个是学习</a:t>
            </a:r>
            <a:endParaRPr lang="zh-CN" altLang="en-US" dirty="0" smtClean="0">
              <a:latin typeface="Impact" panose="020B0806030902050204" pitchFamily="34" charset="0"/>
            </a:endParaRPr>
          </a:p>
        </p:txBody>
      </p:sp>
      <p:sp>
        <p:nvSpPr>
          <p:cNvPr id="57" name="矩形 56"/>
          <p:cNvSpPr/>
          <p:nvPr/>
        </p:nvSpPr>
        <p:spPr>
          <a:xfrm>
            <a:off x="477343" y="4200870"/>
            <a:ext cx="2916000" cy="332148"/>
          </a:xfrm>
          <a:prstGeom prst="rect">
            <a:avLst/>
          </a:prstGeom>
          <a:solidFill>
            <a:srgbClr val="F26D6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a:t>第三</a:t>
            </a:r>
            <a:r>
              <a:rPr lang="zh-CN" altLang="en-US" smtClean="0"/>
              <a:t>是薪</a:t>
            </a:r>
            <a:r>
              <a:rPr lang="zh-CN" altLang="en-US"/>
              <a:t>酬</a:t>
            </a:r>
            <a:endParaRPr lang="zh-CN" altLang="en-US" dirty="0" smtClean="0">
              <a:latin typeface="Impact" panose="020B0806030902050204" pitchFamily="34" charset="0"/>
            </a:endParaRPr>
          </a:p>
        </p:txBody>
      </p:sp>
      <p:sp>
        <p:nvSpPr>
          <p:cNvPr id="71" name="矩形 70"/>
          <p:cNvSpPr/>
          <p:nvPr/>
        </p:nvSpPr>
        <p:spPr>
          <a:xfrm>
            <a:off x="635474" y="2623047"/>
            <a:ext cx="2916000" cy="332148"/>
          </a:xfrm>
          <a:prstGeom prst="rect">
            <a:avLst/>
          </a:prstGeom>
          <a:solidFill>
            <a:srgbClr val="5EC6D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a:t>第一个是招聘</a:t>
            </a:r>
            <a:endParaRPr lang="zh-CN" altLang="en-US" dirty="0" smtClean="0">
              <a:latin typeface="Impact" panose="020B0806030902050204" pitchFamily="34" charset="0"/>
            </a:endParaRPr>
          </a:p>
        </p:txBody>
      </p:sp>
      <p:grpSp>
        <p:nvGrpSpPr>
          <p:cNvPr id="72" name="组合 71"/>
          <p:cNvGrpSpPr>
            <a:grpSpLocks noChangeAspect="1"/>
          </p:cNvGrpSpPr>
          <p:nvPr/>
        </p:nvGrpSpPr>
        <p:grpSpPr>
          <a:xfrm>
            <a:off x="6792185" y="1997632"/>
            <a:ext cx="730099" cy="701145"/>
            <a:chOff x="6235701" y="4083050"/>
            <a:chExt cx="560387" cy="538163"/>
          </a:xfrm>
          <a:solidFill>
            <a:schemeClr val="bg1"/>
          </a:solidFill>
        </p:grpSpPr>
        <p:sp>
          <p:nvSpPr>
            <p:cNvPr id="73" name="Freeform 31"/>
            <p:cNvSpPr>
              <a:spLocks/>
            </p:cNvSpPr>
            <p:nvPr/>
          </p:nvSpPr>
          <p:spPr bwMode="auto">
            <a:xfrm>
              <a:off x="6637338" y="4083050"/>
              <a:ext cx="158750" cy="161925"/>
            </a:xfrm>
            <a:custGeom>
              <a:avLst/>
              <a:gdLst>
                <a:gd name="T0" fmla="*/ 33 w 42"/>
                <a:gd name="T1" fmla="*/ 10 h 43"/>
                <a:gd name="T2" fmla="*/ 2 w 42"/>
                <a:gd name="T3" fmla="*/ 6 h 43"/>
                <a:gd name="T4" fmla="*/ 2 w 42"/>
                <a:gd name="T5" fmla="*/ 13 h 43"/>
                <a:gd name="T6" fmla="*/ 29 w 42"/>
                <a:gd name="T7" fmla="*/ 41 h 43"/>
                <a:gd name="T8" fmla="*/ 36 w 42"/>
                <a:gd name="T9" fmla="*/ 40 h 43"/>
                <a:gd name="T10" fmla="*/ 33 w 42"/>
                <a:gd name="T11" fmla="*/ 10 h 43"/>
              </a:gdLst>
              <a:ahLst/>
              <a:cxnLst>
                <a:cxn ang="0">
                  <a:pos x="T0" y="T1"/>
                </a:cxn>
                <a:cxn ang="0">
                  <a:pos x="T2" y="T3"/>
                </a:cxn>
                <a:cxn ang="0">
                  <a:pos x="T4" y="T5"/>
                </a:cxn>
                <a:cxn ang="0">
                  <a:pos x="T6" y="T7"/>
                </a:cxn>
                <a:cxn ang="0">
                  <a:pos x="T8" y="T9"/>
                </a:cxn>
                <a:cxn ang="0">
                  <a:pos x="T10" y="T11"/>
                </a:cxn>
              </a:cxnLst>
              <a:rect l="0" t="0" r="r" b="b"/>
              <a:pathLst>
                <a:path w="42" h="43">
                  <a:moveTo>
                    <a:pt x="33" y="10"/>
                  </a:moveTo>
                  <a:cubicBezTo>
                    <a:pt x="24" y="2"/>
                    <a:pt x="12" y="0"/>
                    <a:pt x="2" y="6"/>
                  </a:cubicBezTo>
                  <a:cubicBezTo>
                    <a:pt x="0" y="8"/>
                    <a:pt x="0" y="11"/>
                    <a:pt x="2" y="13"/>
                  </a:cubicBezTo>
                  <a:cubicBezTo>
                    <a:pt x="29" y="41"/>
                    <a:pt x="29" y="41"/>
                    <a:pt x="29" y="41"/>
                  </a:cubicBezTo>
                  <a:cubicBezTo>
                    <a:pt x="31" y="43"/>
                    <a:pt x="34" y="42"/>
                    <a:pt x="36" y="40"/>
                  </a:cubicBezTo>
                  <a:cubicBezTo>
                    <a:pt x="42" y="31"/>
                    <a:pt x="41" y="18"/>
                    <a:pt x="33" y="10"/>
                  </a:cubicBezTo>
                  <a:close/>
                </a:path>
              </a:pathLst>
            </a:custGeom>
            <a:grp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4" name="Freeform 32"/>
            <p:cNvSpPr>
              <a:spLocks noEditPoints="1"/>
            </p:cNvSpPr>
            <p:nvPr/>
          </p:nvSpPr>
          <p:spPr bwMode="auto">
            <a:xfrm>
              <a:off x="6269038" y="4129088"/>
              <a:ext cx="481013" cy="492125"/>
            </a:xfrm>
            <a:custGeom>
              <a:avLst/>
              <a:gdLst>
                <a:gd name="T0" fmla="*/ 116 w 128"/>
                <a:gd name="T1" fmla="*/ 99 h 131"/>
                <a:gd name="T2" fmla="*/ 128 w 128"/>
                <a:gd name="T3" fmla="*/ 63 h 131"/>
                <a:gd name="T4" fmla="*/ 65 w 128"/>
                <a:gd name="T5" fmla="*/ 0 h 131"/>
                <a:gd name="T6" fmla="*/ 64 w 128"/>
                <a:gd name="T7" fmla="*/ 0 h 131"/>
                <a:gd name="T8" fmla="*/ 2 w 128"/>
                <a:gd name="T9" fmla="*/ 63 h 131"/>
                <a:gd name="T10" fmla="*/ 13 w 128"/>
                <a:gd name="T11" fmla="*/ 97 h 131"/>
                <a:gd name="T12" fmla="*/ 2 w 128"/>
                <a:gd name="T13" fmla="*/ 119 h 131"/>
                <a:gd name="T14" fmla="*/ 6 w 128"/>
                <a:gd name="T15" fmla="*/ 130 h 131"/>
                <a:gd name="T16" fmla="*/ 10 w 128"/>
                <a:gd name="T17" fmla="*/ 131 h 131"/>
                <a:gd name="T18" fmla="*/ 17 w 128"/>
                <a:gd name="T19" fmla="*/ 126 h 131"/>
                <a:gd name="T20" fmla="*/ 25 w 128"/>
                <a:gd name="T21" fmla="*/ 111 h 131"/>
                <a:gd name="T22" fmla="*/ 64 w 128"/>
                <a:gd name="T23" fmla="*/ 125 h 131"/>
                <a:gd name="T24" fmla="*/ 65 w 128"/>
                <a:gd name="T25" fmla="*/ 125 h 131"/>
                <a:gd name="T26" fmla="*/ 103 w 128"/>
                <a:gd name="T27" fmla="*/ 112 h 131"/>
                <a:gd name="T28" fmla="*/ 110 w 128"/>
                <a:gd name="T29" fmla="*/ 126 h 131"/>
                <a:gd name="T30" fmla="*/ 118 w 128"/>
                <a:gd name="T31" fmla="*/ 131 h 131"/>
                <a:gd name="T32" fmla="*/ 122 w 128"/>
                <a:gd name="T33" fmla="*/ 130 h 131"/>
                <a:gd name="T34" fmla="*/ 126 w 128"/>
                <a:gd name="T35" fmla="*/ 119 h 131"/>
                <a:gd name="T36" fmla="*/ 116 w 128"/>
                <a:gd name="T37" fmla="*/ 99 h 131"/>
                <a:gd name="T38" fmla="*/ 65 w 128"/>
                <a:gd name="T39" fmla="*/ 109 h 131"/>
                <a:gd name="T40" fmla="*/ 64 w 128"/>
                <a:gd name="T41" fmla="*/ 109 h 131"/>
                <a:gd name="T42" fmla="*/ 19 w 128"/>
                <a:gd name="T43" fmla="*/ 63 h 131"/>
                <a:gd name="T44" fmla="*/ 64 w 128"/>
                <a:gd name="T45" fmla="*/ 17 h 131"/>
                <a:gd name="T46" fmla="*/ 65 w 128"/>
                <a:gd name="T47" fmla="*/ 17 h 131"/>
                <a:gd name="T48" fmla="*/ 111 w 128"/>
                <a:gd name="T49" fmla="*/ 63 h 131"/>
                <a:gd name="T50" fmla="*/ 65 w 128"/>
                <a:gd name="T51" fmla="*/ 10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 h="131">
                  <a:moveTo>
                    <a:pt x="116" y="99"/>
                  </a:moveTo>
                  <a:cubicBezTo>
                    <a:pt x="123" y="89"/>
                    <a:pt x="128" y="77"/>
                    <a:pt x="128" y="63"/>
                  </a:cubicBezTo>
                  <a:cubicBezTo>
                    <a:pt x="128" y="28"/>
                    <a:pt x="100" y="0"/>
                    <a:pt x="65" y="0"/>
                  </a:cubicBezTo>
                  <a:cubicBezTo>
                    <a:pt x="65" y="0"/>
                    <a:pt x="65" y="0"/>
                    <a:pt x="64" y="0"/>
                  </a:cubicBezTo>
                  <a:cubicBezTo>
                    <a:pt x="30" y="1"/>
                    <a:pt x="2" y="29"/>
                    <a:pt x="2" y="63"/>
                  </a:cubicBezTo>
                  <a:cubicBezTo>
                    <a:pt x="2" y="76"/>
                    <a:pt x="6" y="88"/>
                    <a:pt x="13" y="97"/>
                  </a:cubicBezTo>
                  <a:cubicBezTo>
                    <a:pt x="2" y="119"/>
                    <a:pt x="2" y="119"/>
                    <a:pt x="2" y="119"/>
                  </a:cubicBezTo>
                  <a:cubicBezTo>
                    <a:pt x="0" y="123"/>
                    <a:pt x="2" y="128"/>
                    <a:pt x="6" y="130"/>
                  </a:cubicBezTo>
                  <a:cubicBezTo>
                    <a:pt x="7" y="131"/>
                    <a:pt x="8" y="131"/>
                    <a:pt x="10" y="131"/>
                  </a:cubicBezTo>
                  <a:cubicBezTo>
                    <a:pt x="13" y="131"/>
                    <a:pt x="16" y="129"/>
                    <a:pt x="17" y="126"/>
                  </a:cubicBezTo>
                  <a:cubicBezTo>
                    <a:pt x="25" y="111"/>
                    <a:pt x="25" y="111"/>
                    <a:pt x="25" y="111"/>
                  </a:cubicBezTo>
                  <a:cubicBezTo>
                    <a:pt x="36" y="120"/>
                    <a:pt x="49" y="125"/>
                    <a:pt x="64" y="125"/>
                  </a:cubicBezTo>
                  <a:cubicBezTo>
                    <a:pt x="65" y="125"/>
                    <a:pt x="65" y="125"/>
                    <a:pt x="65" y="125"/>
                  </a:cubicBezTo>
                  <a:cubicBezTo>
                    <a:pt x="79" y="125"/>
                    <a:pt x="93" y="121"/>
                    <a:pt x="103" y="112"/>
                  </a:cubicBezTo>
                  <a:cubicBezTo>
                    <a:pt x="110" y="126"/>
                    <a:pt x="110" y="126"/>
                    <a:pt x="110" y="126"/>
                  </a:cubicBezTo>
                  <a:cubicBezTo>
                    <a:pt x="112" y="129"/>
                    <a:pt x="115" y="131"/>
                    <a:pt x="118" y="131"/>
                  </a:cubicBezTo>
                  <a:cubicBezTo>
                    <a:pt x="119" y="131"/>
                    <a:pt x="121" y="131"/>
                    <a:pt x="122" y="130"/>
                  </a:cubicBezTo>
                  <a:cubicBezTo>
                    <a:pt x="126" y="128"/>
                    <a:pt x="128" y="123"/>
                    <a:pt x="126" y="119"/>
                  </a:cubicBezTo>
                  <a:lnTo>
                    <a:pt x="116" y="99"/>
                  </a:lnTo>
                  <a:close/>
                  <a:moveTo>
                    <a:pt x="65" y="109"/>
                  </a:moveTo>
                  <a:cubicBezTo>
                    <a:pt x="65" y="109"/>
                    <a:pt x="65" y="109"/>
                    <a:pt x="64" y="109"/>
                  </a:cubicBezTo>
                  <a:cubicBezTo>
                    <a:pt x="39" y="108"/>
                    <a:pt x="19" y="88"/>
                    <a:pt x="19" y="63"/>
                  </a:cubicBezTo>
                  <a:cubicBezTo>
                    <a:pt x="19" y="38"/>
                    <a:pt x="39" y="18"/>
                    <a:pt x="64" y="17"/>
                  </a:cubicBezTo>
                  <a:cubicBezTo>
                    <a:pt x="65" y="17"/>
                    <a:pt x="65" y="17"/>
                    <a:pt x="65" y="17"/>
                  </a:cubicBezTo>
                  <a:cubicBezTo>
                    <a:pt x="90" y="17"/>
                    <a:pt x="111" y="38"/>
                    <a:pt x="111" y="63"/>
                  </a:cubicBezTo>
                  <a:cubicBezTo>
                    <a:pt x="111" y="88"/>
                    <a:pt x="90" y="109"/>
                    <a:pt x="65" y="109"/>
                  </a:cubicBezTo>
                  <a:close/>
                </a:path>
              </a:pathLst>
            </a:custGeom>
            <a:grp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5" name="Freeform 33"/>
            <p:cNvSpPr>
              <a:spLocks/>
            </p:cNvSpPr>
            <p:nvPr/>
          </p:nvSpPr>
          <p:spPr bwMode="auto">
            <a:xfrm>
              <a:off x="6416676" y="4279900"/>
              <a:ext cx="115888" cy="198438"/>
            </a:xfrm>
            <a:custGeom>
              <a:avLst/>
              <a:gdLst>
                <a:gd name="T0" fmla="*/ 26 w 31"/>
                <a:gd name="T1" fmla="*/ 0 h 53"/>
                <a:gd name="T2" fmla="*/ 25 w 31"/>
                <a:gd name="T3" fmla="*/ 0 h 53"/>
                <a:gd name="T4" fmla="*/ 21 w 31"/>
                <a:gd name="T5" fmla="*/ 4 h 53"/>
                <a:gd name="T6" fmla="*/ 21 w 31"/>
                <a:gd name="T7" fmla="*/ 23 h 53"/>
                <a:gd name="T8" fmla="*/ 2 w 31"/>
                <a:gd name="T9" fmla="*/ 45 h 53"/>
                <a:gd name="T10" fmla="*/ 2 w 31"/>
                <a:gd name="T11" fmla="*/ 52 h 53"/>
                <a:gd name="T12" fmla="*/ 5 w 31"/>
                <a:gd name="T13" fmla="*/ 53 h 53"/>
                <a:gd name="T14" fmla="*/ 9 w 31"/>
                <a:gd name="T15" fmla="*/ 52 h 53"/>
                <a:gd name="T16" fmla="*/ 25 w 31"/>
                <a:gd name="T17" fmla="*/ 33 h 53"/>
                <a:gd name="T18" fmla="*/ 29 w 31"/>
                <a:gd name="T19" fmla="*/ 28 h 53"/>
                <a:gd name="T20" fmla="*/ 31 w 31"/>
                <a:gd name="T21" fmla="*/ 25 h 53"/>
                <a:gd name="T22" fmla="*/ 31 w 31"/>
                <a:gd name="T23" fmla="*/ 4 h 53"/>
                <a:gd name="T24" fmla="*/ 26 w 31"/>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 h="53">
                  <a:moveTo>
                    <a:pt x="26" y="0"/>
                  </a:moveTo>
                  <a:cubicBezTo>
                    <a:pt x="26" y="0"/>
                    <a:pt x="26" y="0"/>
                    <a:pt x="25" y="0"/>
                  </a:cubicBezTo>
                  <a:cubicBezTo>
                    <a:pt x="23" y="0"/>
                    <a:pt x="21" y="2"/>
                    <a:pt x="21" y="4"/>
                  </a:cubicBezTo>
                  <a:cubicBezTo>
                    <a:pt x="21" y="23"/>
                    <a:pt x="21" y="23"/>
                    <a:pt x="21" y="23"/>
                  </a:cubicBezTo>
                  <a:cubicBezTo>
                    <a:pt x="2" y="45"/>
                    <a:pt x="2" y="45"/>
                    <a:pt x="2" y="45"/>
                  </a:cubicBezTo>
                  <a:cubicBezTo>
                    <a:pt x="0" y="48"/>
                    <a:pt x="0" y="51"/>
                    <a:pt x="2" y="52"/>
                  </a:cubicBezTo>
                  <a:cubicBezTo>
                    <a:pt x="3" y="53"/>
                    <a:pt x="4" y="53"/>
                    <a:pt x="5" y="53"/>
                  </a:cubicBezTo>
                  <a:cubicBezTo>
                    <a:pt x="7" y="53"/>
                    <a:pt x="8" y="53"/>
                    <a:pt x="9" y="52"/>
                  </a:cubicBezTo>
                  <a:cubicBezTo>
                    <a:pt x="25" y="33"/>
                    <a:pt x="25" y="33"/>
                    <a:pt x="25" y="33"/>
                  </a:cubicBezTo>
                  <a:cubicBezTo>
                    <a:pt x="29" y="28"/>
                    <a:pt x="29" y="28"/>
                    <a:pt x="29" y="28"/>
                  </a:cubicBezTo>
                  <a:cubicBezTo>
                    <a:pt x="30" y="27"/>
                    <a:pt x="31" y="26"/>
                    <a:pt x="31" y="25"/>
                  </a:cubicBezTo>
                  <a:cubicBezTo>
                    <a:pt x="31" y="4"/>
                    <a:pt x="31" y="4"/>
                    <a:pt x="31" y="4"/>
                  </a:cubicBezTo>
                  <a:cubicBezTo>
                    <a:pt x="31" y="2"/>
                    <a:pt x="29" y="0"/>
                    <a:pt x="26" y="0"/>
                  </a:cubicBezTo>
                  <a:close/>
                </a:path>
              </a:pathLst>
            </a:custGeom>
            <a:grp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6" name="Freeform 34"/>
            <p:cNvSpPr>
              <a:spLocks/>
            </p:cNvSpPr>
            <p:nvPr/>
          </p:nvSpPr>
          <p:spPr bwMode="auto">
            <a:xfrm>
              <a:off x="6235701" y="4083050"/>
              <a:ext cx="157163" cy="161925"/>
            </a:xfrm>
            <a:custGeom>
              <a:avLst/>
              <a:gdLst>
                <a:gd name="T0" fmla="*/ 9 w 42"/>
                <a:gd name="T1" fmla="*/ 10 h 43"/>
                <a:gd name="T2" fmla="*/ 6 w 42"/>
                <a:gd name="T3" fmla="*/ 40 h 43"/>
                <a:gd name="T4" fmla="*/ 12 w 42"/>
                <a:gd name="T5" fmla="*/ 41 h 43"/>
                <a:gd name="T6" fmla="*/ 40 w 42"/>
                <a:gd name="T7" fmla="*/ 13 h 43"/>
                <a:gd name="T8" fmla="*/ 39 w 42"/>
                <a:gd name="T9" fmla="*/ 6 h 43"/>
                <a:gd name="T10" fmla="*/ 9 w 42"/>
                <a:gd name="T11" fmla="*/ 10 h 43"/>
              </a:gdLst>
              <a:ahLst/>
              <a:cxnLst>
                <a:cxn ang="0">
                  <a:pos x="T0" y="T1"/>
                </a:cxn>
                <a:cxn ang="0">
                  <a:pos x="T2" y="T3"/>
                </a:cxn>
                <a:cxn ang="0">
                  <a:pos x="T4" y="T5"/>
                </a:cxn>
                <a:cxn ang="0">
                  <a:pos x="T6" y="T7"/>
                </a:cxn>
                <a:cxn ang="0">
                  <a:pos x="T8" y="T9"/>
                </a:cxn>
                <a:cxn ang="0">
                  <a:pos x="T10" y="T11"/>
                </a:cxn>
              </a:cxnLst>
              <a:rect l="0" t="0" r="r" b="b"/>
              <a:pathLst>
                <a:path w="42" h="43">
                  <a:moveTo>
                    <a:pt x="9" y="10"/>
                  </a:moveTo>
                  <a:cubicBezTo>
                    <a:pt x="1" y="18"/>
                    <a:pt x="0" y="31"/>
                    <a:pt x="6" y="40"/>
                  </a:cubicBezTo>
                  <a:cubicBezTo>
                    <a:pt x="7" y="42"/>
                    <a:pt x="10" y="43"/>
                    <a:pt x="12" y="41"/>
                  </a:cubicBezTo>
                  <a:cubicBezTo>
                    <a:pt x="40" y="13"/>
                    <a:pt x="40" y="13"/>
                    <a:pt x="40" y="13"/>
                  </a:cubicBezTo>
                  <a:cubicBezTo>
                    <a:pt x="42" y="11"/>
                    <a:pt x="41" y="8"/>
                    <a:pt x="39" y="6"/>
                  </a:cubicBezTo>
                  <a:cubicBezTo>
                    <a:pt x="30" y="0"/>
                    <a:pt x="17" y="2"/>
                    <a:pt x="9" y="10"/>
                  </a:cubicBezTo>
                  <a:close/>
                </a:path>
              </a:pathLst>
            </a:custGeom>
            <a:grp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78" name="그룹 10"/>
          <p:cNvGrpSpPr/>
          <p:nvPr/>
        </p:nvGrpSpPr>
        <p:grpSpPr>
          <a:xfrm>
            <a:off x="4183603" y="2800269"/>
            <a:ext cx="693401" cy="744421"/>
            <a:chOff x="-949325" y="1254125"/>
            <a:chExt cx="949325" cy="1019175"/>
          </a:xfrm>
          <a:solidFill>
            <a:schemeClr val="bg1"/>
          </a:solidFill>
        </p:grpSpPr>
        <p:sp>
          <p:nvSpPr>
            <p:cNvPr id="79" name="Freeform 7"/>
            <p:cNvSpPr>
              <a:spLocks/>
            </p:cNvSpPr>
            <p:nvPr/>
          </p:nvSpPr>
          <p:spPr bwMode="auto">
            <a:xfrm>
              <a:off x="-517525" y="1365250"/>
              <a:ext cx="396875" cy="231775"/>
            </a:xfrm>
            <a:custGeom>
              <a:avLst/>
              <a:gdLst>
                <a:gd name="T0" fmla="*/ 250 w 250"/>
                <a:gd name="T1" fmla="*/ 146 h 146"/>
                <a:gd name="T2" fmla="*/ 250 w 250"/>
                <a:gd name="T3" fmla="*/ 146 h 146"/>
                <a:gd name="T4" fmla="*/ 250 w 250"/>
                <a:gd name="T5" fmla="*/ 134 h 146"/>
                <a:gd name="T6" fmla="*/ 250 w 250"/>
                <a:gd name="T7" fmla="*/ 120 h 146"/>
                <a:gd name="T8" fmla="*/ 250 w 250"/>
                <a:gd name="T9" fmla="*/ 120 h 146"/>
                <a:gd name="T10" fmla="*/ 250 w 250"/>
                <a:gd name="T11" fmla="*/ 108 h 146"/>
                <a:gd name="T12" fmla="*/ 246 w 250"/>
                <a:gd name="T13" fmla="*/ 94 h 146"/>
                <a:gd name="T14" fmla="*/ 242 w 250"/>
                <a:gd name="T15" fmla="*/ 82 h 146"/>
                <a:gd name="T16" fmla="*/ 238 w 250"/>
                <a:gd name="T17" fmla="*/ 72 h 146"/>
                <a:gd name="T18" fmla="*/ 230 w 250"/>
                <a:gd name="T19" fmla="*/ 60 h 146"/>
                <a:gd name="T20" fmla="*/ 224 w 250"/>
                <a:gd name="T21" fmla="*/ 50 h 146"/>
                <a:gd name="T22" fmla="*/ 206 w 250"/>
                <a:gd name="T23" fmla="*/ 32 h 146"/>
                <a:gd name="T24" fmla="*/ 186 w 250"/>
                <a:gd name="T25" fmla="*/ 16 h 146"/>
                <a:gd name="T26" fmla="*/ 176 w 250"/>
                <a:gd name="T27" fmla="*/ 12 h 146"/>
                <a:gd name="T28" fmla="*/ 164 w 250"/>
                <a:gd name="T29" fmla="*/ 6 h 146"/>
                <a:gd name="T30" fmla="*/ 152 w 250"/>
                <a:gd name="T31" fmla="*/ 2 h 146"/>
                <a:gd name="T32" fmla="*/ 138 w 250"/>
                <a:gd name="T33" fmla="*/ 0 h 146"/>
                <a:gd name="T34" fmla="*/ 126 w 250"/>
                <a:gd name="T35" fmla="*/ 0 h 146"/>
                <a:gd name="T36" fmla="*/ 112 w 250"/>
                <a:gd name="T37" fmla="*/ 0 h 146"/>
                <a:gd name="T38" fmla="*/ 112 w 250"/>
                <a:gd name="T39" fmla="*/ 0 h 146"/>
                <a:gd name="T40" fmla="*/ 94 w 250"/>
                <a:gd name="T41" fmla="*/ 2 h 146"/>
                <a:gd name="T42" fmla="*/ 76 w 250"/>
                <a:gd name="T43" fmla="*/ 8 h 146"/>
                <a:gd name="T44" fmla="*/ 58 w 250"/>
                <a:gd name="T45" fmla="*/ 14 h 146"/>
                <a:gd name="T46" fmla="*/ 44 w 250"/>
                <a:gd name="T47" fmla="*/ 24 h 146"/>
                <a:gd name="T48" fmla="*/ 30 w 250"/>
                <a:gd name="T49" fmla="*/ 36 h 146"/>
                <a:gd name="T50" fmla="*/ 18 w 250"/>
                <a:gd name="T51" fmla="*/ 50 h 146"/>
                <a:gd name="T52" fmla="*/ 8 w 250"/>
                <a:gd name="T53" fmla="*/ 64 h 146"/>
                <a:gd name="T54" fmla="*/ 0 w 250"/>
                <a:gd name="T55" fmla="*/ 80 h 146"/>
                <a:gd name="T56" fmla="*/ 0 w 250"/>
                <a:gd name="T57" fmla="*/ 80 h 146"/>
                <a:gd name="T58" fmla="*/ 10 w 250"/>
                <a:gd name="T59" fmla="*/ 72 h 146"/>
                <a:gd name="T60" fmla="*/ 20 w 250"/>
                <a:gd name="T61" fmla="*/ 62 h 146"/>
                <a:gd name="T62" fmla="*/ 32 w 250"/>
                <a:gd name="T63" fmla="*/ 56 h 146"/>
                <a:gd name="T64" fmla="*/ 44 w 250"/>
                <a:gd name="T65" fmla="*/ 48 h 146"/>
                <a:gd name="T66" fmla="*/ 56 w 250"/>
                <a:gd name="T67" fmla="*/ 44 h 146"/>
                <a:gd name="T68" fmla="*/ 70 w 250"/>
                <a:gd name="T69" fmla="*/ 40 h 146"/>
                <a:gd name="T70" fmla="*/ 84 w 250"/>
                <a:gd name="T71" fmla="*/ 36 h 146"/>
                <a:gd name="T72" fmla="*/ 98 w 250"/>
                <a:gd name="T73" fmla="*/ 34 h 146"/>
                <a:gd name="T74" fmla="*/ 98 w 250"/>
                <a:gd name="T75" fmla="*/ 34 h 146"/>
                <a:gd name="T76" fmla="*/ 110 w 250"/>
                <a:gd name="T77" fmla="*/ 34 h 146"/>
                <a:gd name="T78" fmla="*/ 124 w 250"/>
                <a:gd name="T79" fmla="*/ 36 h 146"/>
                <a:gd name="T80" fmla="*/ 150 w 250"/>
                <a:gd name="T81" fmla="*/ 40 h 146"/>
                <a:gd name="T82" fmla="*/ 174 w 250"/>
                <a:gd name="T83" fmla="*/ 50 h 146"/>
                <a:gd name="T84" fmla="*/ 194 w 250"/>
                <a:gd name="T85" fmla="*/ 64 h 146"/>
                <a:gd name="T86" fmla="*/ 214 w 250"/>
                <a:gd name="T87" fmla="*/ 80 h 146"/>
                <a:gd name="T88" fmla="*/ 230 w 250"/>
                <a:gd name="T89" fmla="*/ 100 h 146"/>
                <a:gd name="T90" fmla="*/ 242 w 250"/>
                <a:gd name="T91" fmla="*/ 122 h 146"/>
                <a:gd name="T92" fmla="*/ 250 w 250"/>
                <a:gd name="T93" fmla="*/ 146 h 146"/>
                <a:gd name="T94" fmla="*/ 250 w 250"/>
                <a:gd name="T95"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146">
                  <a:moveTo>
                    <a:pt x="250" y="146"/>
                  </a:moveTo>
                  <a:lnTo>
                    <a:pt x="250" y="146"/>
                  </a:lnTo>
                  <a:lnTo>
                    <a:pt x="250" y="134"/>
                  </a:lnTo>
                  <a:lnTo>
                    <a:pt x="250" y="120"/>
                  </a:lnTo>
                  <a:lnTo>
                    <a:pt x="250" y="120"/>
                  </a:lnTo>
                  <a:lnTo>
                    <a:pt x="250" y="108"/>
                  </a:lnTo>
                  <a:lnTo>
                    <a:pt x="246" y="94"/>
                  </a:lnTo>
                  <a:lnTo>
                    <a:pt x="242" y="82"/>
                  </a:lnTo>
                  <a:lnTo>
                    <a:pt x="238" y="72"/>
                  </a:lnTo>
                  <a:lnTo>
                    <a:pt x="230" y="60"/>
                  </a:lnTo>
                  <a:lnTo>
                    <a:pt x="224" y="50"/>
                  </a:lnTo>
                  <a:lnTo>
                    <a:pt x="206" y="32"/>
                  </a:lnTo>
                  <a:lnTo>
                    <a:pt x="186" y="16"/>
                  </a:lnTo>
                  <a:lnTo>
                    <a:pt x="176" y="12"/>
                  </a:lnTo>
                  <a:lnTo>
                    <a:pt x="164" y="6"/>
                  </a:lnTo>
                  <a:lnTo>
                    <a:pt x="152" y="2"/>
                  </a:lnTo>
                  <a:lnTo>
                    <a:pt x="138" y="0"/>
                  </a:lnTo>
                  <a:lnTo>
                    <a:pt x="126" y="0"/>
                  </a:lnTo>
                  <a:lnTo>
                    <a:pt x="112" y="0"/>
                  </a:lnTo>
                  <a:lnTo>
                    <a:pt x="112" y="0"/>
                  </a:lnTo>
                  <a:lnTo>
                    <a:pt x="94" y="2"/>
                  </a:lnTo>
                  <a:lnTo>
                    <a:pt x="76" y="8"/>
                  </a:lnTo>
                  <a:lnTo>
                    <a:pt x="58" y="14"/>
                  </a:lnTo>
                  <a:lnTo>
                    <a:pt x="44" y="24"/>
                  </a:lnTo>
                  <a:lnTo>
                    <a:pt x="30" y="36"/>
                  </a:lnTo>
                  <a:lnTo>
                    <a:pt x="18" y="50"/>
                  </a:lnTo>
                  <a:lnTo>
                    <a:pt x="8" y="64"/>
                  </a:lnTo>
                  <a:lnTo>
                    <a:pt x="0" y="80"/>
                  </a:lnTo>
                  <a:lnTo>
                    <a:pt x="0" y="80"/>
                  </a:lnTo>
                  <a:lnTo>
                    <a:pt x="10" y="72"/>
                  </a:lnTo>
                  <a:lnTo>
                    <a:pt x="20" y="62"/>
                  </a:lnTo>
                  <a:lnTo>
                    <a:pt x="32" y="56"/>
                  </a:lnTo>
                  <a:lnTo>
                    <a:pt x="44" y="48"/>
                  </a:lnTo>
                  <a:lnTo>
                    <a:pt x="56" y="44"/>
                  </a:lnTo>
                  <a:lnTo>
                    <a:pt x="70" y="40"/>
                  </a:lnTo>
                  <a:lnTo>
                    <a:pt x="84" y="36"/>
                  </a:lnTo>
                  <a:lnTo>
                    <a:pt x="98" y="34"/>
                  </a:lnTo>
                  <a:lnTo>
                    <a:pt x="98" y="34"/>
                  </a:lnTo>
                  <a:lnTo>
                    <a:pt x="110" y="34"/>
                  </a:lnTo>
                  <a:lnTo>
                    <a:pt x="124" y="36"/>
                  </a:lnTo>
                  <a:lnTo>
                    <a:pt x="150" y="40"/>
                  </a:lnTo>
                  <a:lnTo>
                    <a:pt x="174" y="50"/>
                  </a:lnTo>
                  <a:lnTo>
                    <a:pt x="194" y="64"/>
                  </a:lnTo>
                  <a:lnTo>
                    <a:pt x="214" y="80"/>
                  </a:lnTo>
                  <a:lnTo>
                    <a:pt x="230" y="100"/>
                  </a:lnTo>
                  <a:lnTo>
                    <a:pt x="242" y="122"/>
                  </a:lnTo>
                  <a:lnTo>
                    <a:pt x="250" y="146"/>
                  </a:lnTo>
                  <a:lnTo>
                    <a:pt x="250" y="1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1600"/>
            </a:p>
          </p:txBody>
        </p:sp>
        <p:sp>
          <p:nvSpPr>
            <p:cNvPr id="80" name="Freeform 8"/>
            <p:cNvSpPr>
              <a:spLocks noEditPoints="1"/>
            </p:cNvSpPr>
            <p:nvPr/>
          </p:nvSpPr>
          <p:spPr bwMode="auto">
            <a:xfrm>
              <a:off x="-949325" y="1254125"/>
              <a:ext cx="949325" cy="1019175"/>
            </a:xfrm>
            <a:custGeom>
              <a:avLst/>
              <a:gdLst>
                <a:gd name="T0" fmla="*/ 14 w 598"/>
                <a:gd name="T1" fmla="*/ 538 h 642"/>
                <a:gd name="T2" fmla="*/ 0 w 598"/>
                <a:gd name="T3" fmla="*/ 572 h 642"/>
                <a:gd name="T4" fmla="*/ 6 w 598"/>
                <a:gd name="T5" fmla="*/ 606 h 642"/>
                <a:gd name="T6" fmla="*/ 20 w 598"/>
                <a:gd name="T7" fmla="*/ 626 h 642"/>
                <a:gd name="T8" fmla="*/ 54 w 598"/>
                <a:gd name="T9" fmla="*/ 640 h 642"/>
                <a:gd name="T10" fmla="*/ 88 w 598"/>
                <a:gd name="T11" fmla="*/ 636 h 642"/>
                <a:gd name="T12" fmla="*/ 232 w 598"/>
                <a:gd name="T13" fmla="*/ 480 h 642"/>
                <a:gd name="T14" fmla="*/ 242 w 598"/>
                <a:gd name="T15" fmla="*/ 462 h 642"/>
                <a:gd name="T16" fmla="*/ 246 w 598"/>
                <a:gd name="T17" fmla="*/ 434 h 642"/>
                <a:gd name="T18" fmla="*/ 238 w 598"/>
                <a:gd name="T19" fmla="*/ 406 h 642"/>
                <a:gd name="T20" fmla="*/ 284 w 598"/>
                <a:gd name="T21" fmla="*/ 380 h 642"/>
                <a:gd name="T22" fmla="*/ 332 w 598"/>
                <a:gd name="T23" fmla="*/ 402 h 642"/>
                <a:gd name="T24" fmla="*/ 388 w 598"/>
                <a:gd name="T25" fmla="*/ 412 h 642"/>
                <a:gd name="T26" fmla="*/ 428 w 598"/>
                <a:gd name="T27" fmla="*/ 408 h 642"/>
                <a:gd name="T28" fmla="*/ 486 w 598"/>
                <a:gd name="T29" fmla="*/ 390 h 642"/>
                <a:gd name="T30" fmla="*/ 534 w 598"/>
                <a:gd name="T31" fmla="*/ 356 h 642"/>
                <a:gd name="T32" fmla="*/ 570 w 598"/>
                <a:gd name="T33" fmla="*/ 310 h 642"/>
                <a:gd name="T34" fmla="*/ 592 w 598"/>
                <a:gd name="T35" fmla="*/ 254 h 642"/>
                <a:gd name="T36" fmla="*/ 598 w 598"/>
                <a:gd name="T37" fmla="*/ 192 h 642"/>
                <a:gd name="T38" fmla="*/ 590 w 598"/>
                <a:gd name="T39" fmla="*/ 152 h 642"/>
                <a:gd name="T40" fmla="*/ 566 w 598"/>
                <a:gd name="T41" fmla="*/ 96 h 642"/>
                <a:gd name="T42" fmla="*/ 528 w 598"/>
                <a:gd name="T43" fmla="*/ 52 h 642"/>
                <a:gd name="T44" fmla="*/ 478 w 598"/>
                <a:gd name="T45" fmla="*/ 18 h 642"/>
                <a:gd name="T46" fmla="*/ 420 w 598"/>
                <a:gd name="T47" fmla="*/ 2 h 642"/>
                <a:gd name="T48" fmla="*/ 378 w 598"/>
                <a:gd name="T49" fmla="*/ 0 h 642"/>
                <a:gd name="T50" fmla="*/ 318 w 598"/>
                <a:gd name="T51" fmla="*/ 14 h 642"/>
                <a:gd name="T52" fmla="*/ 266 w 598"/>
                <a:gd name="T53" fmla="*/ 44 h 642"/>
                <a:gd name="T54" fmla="*/ 226 w 598"/>
                <a:gd name="T55" fmla="*/ 86 h 642"/>
                <a:gd name="T56" fmla="*/ 198 w 598"/>
                <a:gd name="T57" fmla="*/ 138 h 642"/>
                <a:gd name="T58" fmla="*/ 188 w 598"/>
                <a:gd name="T59" fmla="*/ 198 h 642"/>
                <a:gd name="T60" fmla="*/ 190 w 598"/>
                <a:gd name="T61" fmla="*/ 238 h 642"/>
                <a:gd name="T62" fmla="*/ 204 w 598"/>
                <a:gd name="T63" fmla="*/ 288 h 642"/>
                <a:gd name="T64" fmla="*/ 230 w 598"/>
                <a:gd name="T65" fmla="*/ 332 h 642"/>
                <a:gd name="T66" fmla="*/ 210 w 598"/>
                <a:gd name="T67" fmla="*/ 382 h 642"/>
                <a:gd name="T68" fmla="*/ 180 w 598"/>
                <a:gd name="T69" fmla="*/ 376 h 642"/>
                <a:gd name="T70" fmla="*/ 154 w 598"/>
                <a:gd name="T71" fmla="*/ 384 h 642"/>
                <a:gd name="T72" fmla="*/ 138 w 598"/>
                <a:gd name="T73" fmla="*/ 398 h 642"/>
                <a:gd name="T74" fmla="*/ 224 w 598"/>
                <a:gd name="T75" fmla="*/ 200 h 642"/>
                <a:gd name="T76" fmla="*/ 234 w 598"/>
                <a:gd name="T77" fmla="*/ 150 h 642"/>
                <a:gd name="T78" fmla="*/ 256 w 598"/>
                <a:gd name="T79" fmla="*/ 108 h 642"/>
                <a:gd name="T80" fmla="*/ 290 w 598"/>
                <a:gd name="T81" fmla="*/ 72 h 642"/>
                <a:gd name="T82" fmla="*/ 332 w 598"/>
                <a:gd name="T83" fmla="*/ 48 h 642"/>
                <a:gd name="T84" fmla="*/ 382 w 598"/>
                <a:gd name="T85" fmla="*/ 38 h 642"/>
                <a:gd name="T86" fmla="*/ 416 w 598"/>
                <a:gd name="T87" fmla="*/ 40 h 642"/>
                <a:gd name="T88" fmla="*/ 462 w 598"/>
                <a:gd name="T89" fmla="*/ 52 h 642"/>
                <a:gd name="T90" fmla="*/ 504 w 598"/>
                <a:gd name="T91" fmla="*/ 80 h 642"/>
                <a:gd name="T92" fmla="*/ 534 w 598"/>
                <a:gd name="T93" fmla="*/ 116 h 642"/>
                <a:gd name="T94" fmla="*/ 554 w 598"/>
                <a:gd name="T95" fmla="*/ 160 h 642"/>
                <a:gd name="T96" fmla="*/ 560 w 598"/>
                <a:gd name="T97" fmla="*/ 194 h 642"/>
                <a:gd name="T98" fmla="*/ 556 w 598"/>
                <a:gd name="T99" fmla="*/ 246 h 642"/>
                <a:gd name="T100" fmla="*/ 538 w 598"/>
                <a:gd name="T101" fmla="*/ 290 h 642"/>
                <a:gd name="T102" fmla="*/ 508 w 598"/>
                <a:gd name="T103" fmla="*/ 328 h 642"/>
                <a:gd name="T104" fmla="*/ 468 w 598"/>
                <a:gd name="T105" fmla="*/ 356 h 642"/>
                <a:gd name="T106" fmla="*/ 420 w 598"/>
                <a:gd name="T107" fmla="*/ 372 h 642"/>
                <a:gd name="T108" fmla="*/ 386 w 598"/>
                <a:gd name="T109" fmla="*/ 374 h 642"/>
                <a:gd name="T110" fmla="*/ 338 w 598"/>
                <a:gd name="T111" fmla="*/ 364 h 642"/>
                <a:gd name="T112" fmla="*/ 294 w 598"/>
                <a:gd name="T113" fmla="*/ 342 h 642"/>
                <a:gd name="T114" fmla="*/ 260 w 598"/>
                <a:gd name="T115" fmla="*/ 308 h 642"/>
                <a:gd name="T116" fmla="*/ 236 w 598"/>
                <a:gd name="T117" fmla="*/ 266 h 642"/>
                <a:gd name="T118" fmla="*/ 224 w 598"/>
                <a:gd name="T119" fmla="*/ 216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98" h="642">
                  <a:moveTo>
                    <a:pt x="138" y="398"/>
                  </a:moveTo>
                  <a:lnTo>
                    <a:pt x="14" y="538"/>
                  </a:lnTo>
                  <a:lnTo>
                    <a:pt x="14" y="538"/>
                  </a:lnTo>
                  <a:lnTo>
                    <a:pt x="8" y="548"/>
                  </a:lnTo>
                  <a:lnTo>
                    <a:pt x="2" y="560"/>
                  </a:lnTo>
                  <a:lnTo>
                    <a:pt x="0" y="572"/>
                  </a:lnTo>
                  <a:lnTo>
                    <a:pt x="0" y="584"/>
                  </a:lnTo>
                  <a:lnTo>
                    <a:pt x="2" y="594"/>
                  </a:lnTo>
                  <a:lnTo>
                    <a:pt x="6" y="606"/>
                  </a:lnTo>
                  <a:lnTo>
                    <a:pt x="12" y="616"/>
                  </a:lnTo>
                  <a:lnTo>
                    <a:pt x="20" y="626"/>
                  </a:lnTo>
                  <a:lnTo>
                    <a:pt x="20" y="626"/>
                  </a:lnTo>
                  <a:lnTo>
                    <a:pt x="30" y="634"/>
                  </a:lnTo>
                  <a:lnTo>
                    <a:pt x="42" y="638"/>
                  </a:lnTo>
                  <a:lnTo>
                    <a:pt x="54" y="640"/>
                  </a:lnTo>
                  <a:lnTo>
                    <a:pt x="66" y="642"/>
                  </a:lnTo>
                  <a:lnTo>
                    <a:pt x="78" y="640"/>
                  </a:lnTo>
                  <a:lnTo>
                    <a:pt x="88" y="636"/>
                  </a:lnTo>
                  <a:lnTo>
                    <a:pt x="100" y="628"/>
                  </a:lnTo>
                  <a:lnTo>
                    <a:pt x="108" y="620"/>
                  </a:lnTo>
                  <a:lnTo>
                    <a:pt x="232" y="480"/>
                  </a:lnTo>
                  <a:lnTo>
                    <a:pt x="232" y="480"/>
                  </a:lnTo>
                  <a:lnTo>
                    <a:pt x="238" y="472"/>
                  </a:lnTo>
                  <a:lnTo>
                    <a:pt x="242" y="462"/>
                  </a:lnTo>
                  <a:lnTo>
                    <a:pt x="246" y="452"/>
                  </a:lnTo>
                  <a:lnTo>
                    <a:pt x="246" y="444"/>
                  </a:lnTo>
                  <a:lnTo>
                    <a:pt x="246" y="434"/>
                  </a:lnTo>
                  <a:lnTo>
                    <a:pt x="244" y="424"/>
                  </a:lnTo>
                  <a:lnTo>
                    <a:pt x="242" y="414"/>
                  </a:lnTo>
                  <a:lnTo>
                    <a:pt x="238" y="406"/>
                  </a:lnTo>
                  <a:lnTo>
                    <a:pt x="270" y="370"/>
                  </a:lnTo>
                  <a:lnTo>
                    <a:pt x="270" y="370"/>
                  </a:lnTo>
                  <a:lnTo>
                    <a:pt x="284" y="380"/>
                  </a:lnTo>
                  <a:lnTo>
                    <a:pt x="300" y="388"/>
                  </a:lnTo>
                  <a:lnTo>
                    <a:pt x="316" y="396"/>
                  </a:lnTo>
                  <a:lnTo>
                    <a:pt x="332" y="402"/>
                  </a:lnTo>
                  <a:lnTo>
                    <a:pt x="350" y="408"/>
                  </a:lnTo>
                  <a:lnTo>
                    <a:pt x="368" y="410"/>
                  </a:lnTo>
                  <a:lnTo>
                    <a:pt x="388" y="412"/>
                  </a:lnTo>
                  <a:lnTo>
                    <a:pt x="406" y="410"/>
                  </a:lnTo>
                  <a:lnTo>
                    <a:pt x="406" y="410"/>
                  </a:lnTo>
                  <a:lnTo>
                    <a:pt x="428" y="408"/>
                  </a:lnTo>
                  <a:lnTo>
                    <a:pt x="448" y="404"/>
                  </a:lnTo>
                  <a:lnTo>
                    <a:pt x="466" y="398"/>
                  </a:lnTo>
                  <a:lnTo>
                    <a:pt x="486" y="390"/>
                  </a:lnTo>
                  <a:lnTo>
                    <a:pt x="502" y="380"/>
                  </a:lnTo>
                  <a:lnTo>
                    <a:pt x="518" y="368"/>
                  </a:lnTo>
                  <a:lnTo>
                    <a:pt x="534" y="356"/>
                  </a:lnTo>
                  <a:lnTo>
                    <a:pt x="548" y="342"/>
                  </a:lnTo>
                  <a:lnTo>
                    <a:pt x="560" y="326"/>
                  </a:lnTo>
                  <a:lnTo>
                    <a:pt x="570" y="310"/>
                  </a:lnTo>
                  <a:lnTo>
                    <a:pt x="580" y="292"/>
                  </a:lnTo>
                  <a:lnTo>
                    <a:pt x="586" y="274"/>
                  </a:lnTo>
                  <a:lnTo>
                    <a:pt x="592" y="254"/>
                  </a:lnTo>
                  <a:lnTo>
                    <a:pt x="596" y="234"/>
                  </a:lnTo>
                  <a:lnTo>
                    <a:pt x="598" y="214"/>
                  </a:lnTo>
                  <a:lnTo>
                    <a:pt x="598" y="192"/>
                  </a:lnTo>
                  <a:lnTo>
                    <a:pt x="598" y="192"/>
                  </a:lnTo>
                  <a:lnTo>
                    <a:pt x="596" y="172"/>
                  </a:lnTo>
                  <a:lnTo>
                    <a:pt x="590" y="152"/>
                  </a:lnTo>
                  <a:lnTo>
                    <a:pt x="584" y="132"/>
                  </a:lnTo>
                  <a:lnTo>
                    <a:pt x="576" y="114"/>
                  </a:lnTo>
                  <a:lnTo>
                    <a:pt x="566" y="96"/>
                  </a:lnTo>
                  <a:lnTo>
                    <a:pt x="556" y="80"/>
                  </a:lnTo>
                  <a:lnTo>
                    <a:pt x="542" y="64"/>
                  </a:lnTo>
                  <a:lnTo>
                    <a:pt x="528" y="52"/>
                  </a:lnTo>
                  <a:lnTo>
                    <a:pt x="512" y="38"/>
                  </a:lnTo>
                  <a:lnTo>
                    <a:pt x="496" y="28"/>
                  </a:lnTo>
                  <a:lnTo>
                    <a:pt x="478" y="18"/>
                  </a:lnTo>
                  <a:lnTo>
                    <a:pt x="460" y="12"/>
                  </a:lnTo>
                  <a:lnTo>
                    <a:pt x="440" y="6"/>
                  </a:lnTo>
                  <a:lnTo>
                    <a:pt x="420" y="2"/>
                  </a:lnTo>
                  <a:lnTo>
                    <a:pt x="400" y="0"/>
                  </a:lnTo>
                  <a:lnTo>
                    <a:pt x="378" y="0"/>
                  </a:lnTo>
                  <a:lnTo>
                    <a:pt x="378" y="0"/>
                  </a:lnTo>
                  <a:lnTo>
                    <a:pt x="358" y="4"/>
                  </a:lnTo>
                  <a:lnTo>
                    <a:pt x="338" y="8"/>
                  </a:lnTo>
                  <a:lnTo>
                    <a:pt x="318" y="14"/>
                  </a:lnTo>
                  <a:lnTo>
                    <a:pt x="300" y="22"/>
                  </a:lnTo>
                  <a:lnTo>
                    <a:pt x="282" y="32"/>
                  </a:lnTo>
                  <a:lnTo>
                    <a:pt x="266" y="44"/>
                  </a:lnTo>
                  <a:lnTo>
                    <a:pt x="252" y="56"/>
                  </a:lnTo>
                  <a:lnTo>
                    <a:pt x="238" y="70"/>
                  </a:lnTo>
                  <a:lnTo>
                    <a:pt x="226" y="86"/>
                  </a:lnTo>
                  <a:lnTo>
                    <a:pt x="214" y="102"/>
                  </a:lnTo>
                  <a:lnTo>
                    <a:pt x="206" y="120"/>
                  </a:lnTo>
                  <a:lnTo>
                    <a:pt x="198" y="138"/>
                  </a:lnTo>
                  <a:lnTo>
                    <a:pt x="192" y="158"/>
                  </a:lnTo>
                  <a:lnTo>
                    <a:pt x="188" y="178"/>
                  </a:lnTo>
                  <a:lnTo>
                    <a:pt x="188" y="198"/>
                  </a:lnTo>
                  <a:lnTo>
                    <a:pt x="188" y="220"/>
                  </a:lnTo>
                  <a:lnTo>
                    <a:pt x="188" y="220"/>
                  </a:lnTo>
                  <a:lnTo>
                    <a:pt x="190" y="238"/>
                  </a:lnTo>
                  <a:lnTo>
                    <a:pt x="192" y="254"/>
                  </a:lnTo>
                  <a:lnTo>
                    <a:pt x="198" y="272"/>
                  </a:lnTo>
                  <a:lnTo>
                    <a:pt x="204" y="288"/>
                  </a:lnTo>
                  <a:lnTo>
                    <a:pt x="212" y="304"/>
                  </a:lnTo>
                  <a:lnTo>
                    <a:pt x="220" y="318"/>
                  </a:lnTo>
                  <a:lnTo>
                    <a:pt x="230" y="332"/>
                  </a:lnTo>
                  <a:lnTo>
                    <a:pt x="242" y="344"/>
                  </a:lnTo>
                  <a:lnTo>
                    <a:pt x="210" y="382"/>
                  </a:lnTo>
                  <a:lnTo>
                    <a:pt x="210" y="382"/>
                  </a:lnTo>
                  <a:lnTo>
                    <a:pt x="200" y="378"/>
                  </a:lnTo>
                  <a:lnTo>
                    <a:pt x="190" y="376"/>
                  </a:lnTo>
                  <a:lnTo>
                    <a:pt x="180" y="376"/>
                  </a:lnTo>
                  <a:lnTo>
                    <a:pt x="172" y="378"/>
                  </a:lnTo>
                  <a:lnTo>
                    <a:pt x="162" y="380"/>
                  </a:lnTo>
                  <a:lnTo>
                    <a:pt x="154" y="384"/>
                  </a:lnTo>
                  <a:lnTo>
                    <a:pt x="144" y="390"/>
                  </a:lnTo>
                  <a:lnTo>
                    <a:pt x="138" y="398"/>
                  </a:lnTo>
                  <a:lnTo>
                    <a:pt x="138" y="398"/>
                  </a:lnTo>
                  <a:close/>
                  <a:moveTo>
                    <a:pt x="224" y="216"/>
                  </a:moveTo>
                  <a:lnTo>
                    <a:pt x="224" y="216"/>
                  </a:lnTo>
                  <a:lnTo>
                    <a:pt x="224" y="200"/>
                  </a:lnTo>
                  <a:lnTo>
                    <a:pt x="226" y="182"/>
                  </a:lnTo>
                  <a:lnTo>
                    <a:pt x="228" y="166"/>
                  </a:lnTo>
                  <a:lnTo>
                    <a:pt x="234" y="150"/>
                  </a:lnTo>
                  <a:lnTo>
                    <a:pt x="240" y="136"/>
                  </a:lnTo>
                  <a:lnTo>
                    <a:pt x="248" y="122"/>
                  </a:lnTo>
                  <a:lnTo>
                    <a:pt x="256" y="108"/>
                  </a:lnTo>
                  <a:lnTo>
                    <a:pt x="266" y="94"/>
                  </a:lnTo>
                  <a:lnTo>
                    <a:pt x="278" y="84"/>
                  </a:lnTo>
                  <a:lnTo>
                    <a:pt x="290" y="72"/>
                  </a:lnTo>
                  <a:lnTo>
                    <a:pt x="302" y="64"/>
                  </a:lnTo>
                  <a:lnTo>
                    <a:pt x="316" y="56"/>
                  </a:lnTo>
                  <a:lnTo>
                    <a:pt x="332" y="48"/>
                  </a:lnTo>
                  <a:lnTo>
                    <a:pt x="348" y="44"/>
                  </a:lnTo>
                  <a:lnTo>
                    <a:pt x="364" y="40"/>
                  </a:lnTo>
                  <a:lnTo>
                    <a:pt x="382" y="38"/>
                  </a:lnTo>
                  <a:lnTo>
                    <a:pt x="382" y="38"/>
                  </a:lnTo>
                  <a:lnTo>
                    <a:pt x="398" y="38"/>
                  </a:lnTo>
                  <a:lnTo>
                    <a:pt x="416" y="40"/>
                  </a:lnTo>
                  <a:lnTo>
                    <a:pt x="432" y="42"/>
                  </a:lnTo>
                  <a:lnTo>
                    <a:pt x="448" y="46"/>
                  </a:lnTo>
                  <a:lnTo>
                    <a:pt x="462" y="52"/>
                  </a:lnTo>
                  <a:lnTo>
                    <a:pt x="478" y="60"/>
                  </a:lnTo>
                  <a:lnTo>
                    <a:pt x="490" y="70"/>
                  </a:lnTo>
                  <a:lnTo>
                    <a:pt x="504" y="80"/>
                  </a:lnTo>
                  <a:lnTo>
                    <a:pt x="516" y="90"/>
                  </a:lnTo>
                  <a:lnTo>
                    <a:pt x="526" y="102"/>
                  </a:lnTo>
                  <a:lnTo>
                    <a:pt x="534" y="116"/>
                  </a:lnTo>
                  <a:lnTo>
                    <a:pt x="542" y="130"/>
                  </a:lnTo>
                  <a:lnTo>
                    <a:pt x="550" y="146"/>
                  </a:lnTo>
                  <a:lnTo>
                    <a:pt x="554" y="160"/>
                  </a:lnTo>
                  <a:lnTo>
                    <a:pt x="558" y="178"/>
                  </a:lnTo>
                  <a:lnTo>
                    <a:pt x="560" y="194"/>
                  </a:lnTo>
                  <a:lnTo>
                    <a:pt x="560" y="194"/>
                  </a:lnTo>
                  <a:lnTo>
                    <a:pt x="560" y="212"/>
                  </a:lnTo>
                  <a:lnTo>
                    <a:pt x="560" y="228"/>
                  </a:lnTo>
                  <a:lnTo>
                    <a:pt x="556" y="246"/>
                  </a:lnTo>
                  <a:lnTo>
                    <a:pt x="552" y="260"/>
                  </a:lnTo>
                  <a:lnTo>
                    <a:pt x="546" y="276"/>
                  </a:lnTo>
                  <a:lnTo>
                    <a:pt x="538" y="290"/>
                  </a:lnTo>
                  <a:lnTo>
                    <a:pt x="530" y="304"/>
                  </a:lnTo>
                  <a:lnTo>
                    <a:pt x="520" y="316"/>
                  </a:lnTo>
                  <a:lnTo>
                    <a:pt x="508" y="328"/>
                  </a:lnTo>
                  <a:lnTo>
                    <a:pt x="496" y="338"/>
                  </a:lnTo>
                  <a:lnTo>
                    <a:pt x="482" y="348"/>
                  </a:lnTo>
                  <a:lnTo>
                    <a:pt x="468" y="356"/>
                  </a:lnTo>
                  <a:lnTo>
                    <a:pt x="454" y="362"/>
                  </a:lnTo>
                  <a:lnTo>
                    <a:pt x="438" y="368"/>
                  </a:lnTo>
                  <a:lnTo>
                    <a:pt x="420" y="372"/>
                  </a:lnTo>
                  <a:lnTo>
                    <a:pt x="404" y="374"/>
                  </a:lnTo>
                  <a:lnTo>
                    <a:pt x="404" y="374"/>
                  </a:lnTo>
                  <a:lnTo>
                    <a:pt x="386" y="374"/>
                  </a:lnTo>
                  <a:lnTo>
                    <a:pt x="370" y="372"/>
                  </a:lnTo>
                  <a:lnTo>
                    <a:pt x="354" y="370"/>
                  </a:lnTo>
                  <a:lnTo>
                    <a:pt x="338" y="364"/>
                  </a:lnTo>
                  <a:lnTo>
                    <a:pt x="322" y="358"/>
                  </a:lnTo>
                  <a:lnTo>
                    <a:pt x="308" y="352"/>
                  </a:lnTo>
                  <a:lnTo>
                    <a:pt x="294" y="342"/>
                  </a:lnTo>
                  <a:lnTo>
                    <a:pt x="282" y="332"/>
                  </a:lnTo>
                  <a:lnTo>
                    <a:pt x="270" y="322"/>
                  </a:lnTo>
                  <a:lnTo>
                    <a:pt x="260" y="308"/>
                  </a:lnTo>
                  <a:lnTo>
                    <a:pt x="250" y="296"/>
                  </a:lnTo>
                  <a:lnTo>
                    <a:pt x="242" y="282"/>
                  </a:lnTo>
                  <a:lnTo>
                    <a:pt x="236" y="266"/>
                  </a:lnTo>
                  <a:lnTo>
                    <a:pt x="230" y="250"/>
                  </a:lnTo>
                  <a:lnTo>
                    <a:pt x="226" y="234"/>
                  </a:lnTo>
                  <a:lnTo>
                    <a:pt x="224" y="216"/>
                  </a:lnTo>
                  <a:lnTo>
                    <a:pt x="224" y="2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1600"/>
            </a:p>
          </p:txBody>
        </p:sp>
      </p:grpSp>
      <p:sp>
        <p:nvSpPr>
          <p:cNvPr id="51" name="Freeform 11"/>
          <p:cNvSpPr>
            <a:spLocks noEditPoints="1"/>
          </p:cNvSpPr>
          <p:nvPr/>
        </p:nvSpPr>
        <p:spPr bwMode="auto">
          <a:xfrm>
            <a:off x="6682886" y="4234469"/>
            <a:ext cx="1227634" cy="1015450"/>
          </a:xfrm>
          <a:custGeom>
            <a:avLst/>
            <a:gdLst>
              <a:gd name="T0" fmla="*/ 38 w 169"/>
              <a:gd name="T1" fmla="*/ 41 h 140"/>
              <a:gd name="T2" fmla="*/ 89 w 169"/>
              <a:gd name="T3" fmla="*/ 43 h 140"/>
              <a:gd name="T4" fmla="*/ 125 w 169"/>
              <a:gd name="T5" fmla="*/ 28 h 140"/>
              <a:gd name="T6" fmla="*/ 82 w 169"/>
              <a:gd name="T7" fmla="*/ 0 h 140"/>
              <a:gd name="T8" fmla="*/ 40 w 169"/>
              <a:gd name="T9" fmla="*/ 28 h 140"/>
              <a:gd name="T10" fmla="*/ 88 w 169"/>
              <a:gd name="T11" fmla="*/ 33 h 140"/>
              <a:gd name="T12" fmla="*/ 77 w 169"/>
              <a:gd name="T13" fmla="*/ 33 h 140"/>
              <a:gd name="T14" fmla="*/ 111 w 169"/>
              <a:gd name="T15" fmla="*/ 48 h 140"/>
              <a:gd name="T16" fmla="*/ 99 w 169"/>
              <a:gd name="T17" fmla="*/ 84 h 140"/>
              <a:gd name="T18" fmla="*/ 83 w 169"/>
              <a:gd name="T19" fmla="*/ 49 h 140"/>
              <a:gd name="T20" fmla="*/ 89 w 169"/>
              <a:gd name="T21" fmla="*/ 101 h 140"/>
              <a:gd name="T22" fmla="*/ 107 w 169"/>
              <a:gd name="T23" fmla="*/ 101 h 140"/>
              <a:gd name="T24" fmla="*/ 121 w 169"/>
              <a:gd name="T25" fmla="*/ 99 h 140"/>
              <a:gd name="T26" fmla="*/ 133 w 169"/>
              <a:gd name="T27" fmla="*/ 95 h 140"/>
              <a:gd name="T28" fmla="*/ 133 w 169"/>
              <a:gd name="T29" fmla="*/ 45 h 140"/>
              <a:gd name="T30" fmla="*/ 124 w 169"/>
              <a:gd name="T31" fmla="*/ 81 h 140"/>
              <a:gd name="T32" fmla="*/ 32 w 169"/>
              <a:gd name="T33" fmla="*/ 99 h 140"/>
              <a:gd name="T34" fmla="*/ 41 w 169"/>
              <a:gd name="T35" fmla="*/ 49 h 140"/>
              <a:gd name="T36" fmla="*/ 30 w 169"/>
              <a:gd name="T37" fmla="*/ 46 h 140"/>
              <a:gd name="T38" fmla="*/ 26 w 169"/>
              <a:gd name="T39" fmla="*/ 77 h 140"/>
              <a:gd name="T40" fmla="*/ 8 w 169"/>
              <a:gd name="T41" fmla="*/ 41 h 140"/>
              <a:gd name="T42" fmla="*/ 0 w 169"/>
              <a:gd name="T43" fmla="*/ 84 h 140"/>
              <a:gd name="T44" fmla="*/ 9 w 169"/>
              <a:gd name="T45" fmla="*/ 90 h 140"/>
              <a:gd name="T46" fmla="*/ 13 w 169"/>
              <a:gd name="T47" fmla="*/ 60 h 140"/>
              <a:gd name="T48" fmla="*/ 20 w 169"/>
              <a:gd name="T49" fmla="*/ 95 h 140"/>
              <a:gd name="T50" fmla="*/ 146 w 169"/>
              <a:gd name="T51" fmla="*/ 56 h 140"/>
              <a:gd name="T52" fmla="*/ 155 w 169"/>
              <a:gd name="T53" fmla="*/ 54 h 140"/>
              <a:gd name="T54" fmla="*/ 160 w 169"/>
              <a:gd name="T55" fmla="*/ 48 h 140"/>
              <a:gd name="T56" fmla="*/ 153 w 169"/>
              <a:gd name="T57" fmla="*/ 42 h 140"/>
              <a:gd name="T58" fmla="*/ 137 w 169"/>
              <a:gd name="T59" fmla="*/ 58 h 140"/>
              <a:gd name="T60" fmla="*/ 157 w 169"/>
              <a:gd name="T61" fmla="*/ 73 h 140"/>
              <a:gd name="T62" fmla="*/ 144 w 169"/>
              <a:gd name="T63" fmla="*/ 79 h 140"/>
              <a:gd name="T64" fmla="*/ 145 w 169"/>
              <a:gd name="T65" fmla="*/ 90 h 140"/>
              <a:gd name="T66" fmla="*/ 160 w 169"/>
              <a:gd name="T67" fmla="*/ 52 h 140"/>
              <a:gd name="T68" fmla="*/ 155 w 169"/>
              <a:gd name="T69" fmla="*/ 54 h 140"/>
              <a:gd name="T70" fmla="*/ 154 w 169"/>
              <a:gd name="T71" fmla="*/ 52 h 140"/>
              <a:gd name="T72" fmla="*/ 102 w 169"/>
              <a:gd name="T73" fmla="*/ 110 h 140"/>
              <a:gd name="T74" fmla="*/ 77 w 169"/>
              <a:gd name="T75" fmla="*/ 129 h 140"/>
              <a:gd name="T76" fmla="*/ 40 w 169"/>
              <a:gd name="T77" fmla="*/ 112 h 140"/>
              <a:gd name="T78" fmla="*/ 82 w 169"/>
              <a:gd name="T79" fmla="*/ 140 h 140"/>
              <a:gd name="T80" fmla="*/ 75 w 169"/>
              <a:gd name="T81" fmla="*/ 59 h 140"/>
              <a:gd name="T82" fmla="*/ 77 w 169"/>
              <a:gd name="T83" fmla="*/ 51 h 140"/>
              <a:gd name="T84" fmla="*/ 45 w 169"/>
              <a:gd name="T85" fmla="*/ 50 h 140"/>
              <a:gd name="T86" fmla="*/ 74 w 169"/>
              <a:gd name="T87" fmla="*/ 103 h 140"/>
              <a:gd name="T88" fmla="*/ 76 w 169"/>
              <a:gd name="T89" fmla="*/ 95 h 140"/>
              <a:gd name="T90" fmla="*/ 74 w 169"/>
              <a:gd name="T91" fmla="*/ 79 h 140"/>
              <a:gd name="T92" fmla="*/ 76 w 169"/>
              <a:gd name="T93" fmla="*/ 72 h 140"/>
              <a:gd name="T94" fmla="*/ 75 w 169"/>
              <a:gd name="T95" fmla="*/ 5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9" h="140">
                <a:moveTo>
                  <a:pt x="40" y="28"/>
                </a:moveTo>
                <a:cubicBezTo>
                  <a:pt x="46" y="23"/>
                  <a:pt x="52" y="19"/>
                  <a:pt x="59" y="16"/>
                </a:cubicBezTo>
                <a:cubicBezTo>
                  <a:pt x="55" y="22"/>
                  <a:pt x="52" y="29"/>
                  <a:pt x="49" y="37"/>
                </a:cubicBezTo>
                <a:cubicBezTo>
                  <a:pt x="45" y="38"/>
                  <a:pt x="41" y="40"/>
                  <a:pt x="38" y="41"/>
                </a:cubicBezTo>
                <a:cubicBezTo>
                  <a:pt x="49" y="42"/>
                  <a:pt x="64" y="43"/>
                  <a:pt x="79" y="43"/>
                </a:cubicBezTo>
                <a:cubicBezTo>
                  <a:pt x="82" y="43"/>
                  <a:pt x="85" y="43"/>
                  <a:pt x="88" y="43"/>
                </a:cubicBezTo>
                <a:cubicBezTo>
                  <a:pt x="88" y="43"/>
                  <a:pt x="88" y="43"/>
                  <a:pt x="88" y="43"/>
                </a:cubicBezTo>
                <a:cubicBezTo>
                  <a:pt x="88" y="43"/>
                  <a:pt x="88" y="43"/>
                  <a:pt x="89" y="43"/>
                </a:cubicBezTo>
                <a:cubicBezTo>
                  <a:pt x="103" y="43"/>
                  <a:pt x="116" y="43"/>
                  <a:pt x="128" y="41"/>
                </a:cubicBezTo>
                <a:cubicBezTo>
                  <a:pt x="124" y="40"/>
                  <a:pt x="120" y="38"/>
                  <a:pt x="116" y="37"/>
                </a:cubicBezTo>
                <a:cubicBezTo>
                  <a:pt x="113" y="29"/>
                  <a:pt x="110" y="22"/>
                  <a:pt x="106" y="16"/>
                </a:cubicBezTo>
                <a:cubicBezTo>
                  <a:pt x="113" y="19"/>
                  <a:pt x="119" y="23"/>
                  <a:pt x="125" y="28"/>
                </a:cubicBezTo>
                <a:cubicBezTo>
                  <a:pt x="128" y="32"/>
                  <a:pt x="131" y="36"/>
                  <a:pt x="134" y="41"/>
                </a:cubicBezTo>
                <a:cubicBezTo>
                  <a:pt x="138" y="40"/>
                  <a:pt x="141" y="39"/>
                  <a:pt x="144" y="38"/>
                </a:cubicBezTo>
                <a:cubicBezTo>
                  <a:pt x="141" y="32"/>
                  <a:pt x="137" y="26"/>
                  <a:pt x="132" y="21"/>
                </a:cubicBezTo>
                <a:cubicBezTo>
                  <a:pt x="119" y="8"/>
                  <a:pt x="101" y="0"/>
                  <a:pt x="82" y="0"/>
                </a:cubicBezTo>
                <a:cubicBezTo>
                  <a:pt x="64" y="0"/>
                  <a:pt x="46" y="8"/>
                  <a:pt x="33" y="21"/>
                </a:cubicBezTo>
                <a:cubicBezTo>
                  <a:pt x="27" y="27"/>
                  <a:pt x="23" y="33"/>
                  <a:pt x="19" y="40"/>
                </a:cubicBezTo>
                <a:cubicBezTo>
                  <a:pt x="22" y="40"/>
                  <a:pt x="26" y="41"/>
                  <a:pt x="31" y="41"/>
                </a:cubicBezTo>
                <a:cubicBezTo>
                  <a:pt x="33" y="36"/>
                  <a:pt x="36" y="32"/>
                  <a:pt x="40" y="28"/>
                </a:cubicBezTo>
                <a:close/>
                <a:moveTo>
                  <a:pt x="88" y="12"/>
                </a:moveTo>
                <a:cubicBezTo>
                  <a:pt x="89" y="13"/>
                  <a:pt x="91" y="14"/>
                  <a:pt x="93" y="16"/>
                </a:cubicBezTo>
                <a:cubicBezTo>
                  <a:pt x="98" y="20"/>
                  <a:pt x="101" y="27"/>
                  <a:pt x="104" y="35"/>
                </a:cubicBezTo>
                <a:cubicBezTo>
                  <a:pt x="99" y="34"/>
                  <a:pt x="93" y="33"/>
                  <a:pt x="88" y="33"/>
                </a:cubicBezTo>
                <a:lnTo>
                  <a:pt x="88" y="12"/>
                </a:lnTo>
                <a:close/>
                <a:moveTo>
                  <a:pt x="72" y="16"/>
                </a:moveTo>
                <a:cubicBezTo>
                  <a:pt x="73" y="14"/>
                  <a:pt x="75" y="13"/>
                  <a:pt x="77" y="12"/>
                </a:cubicBezTo>
                <a:cubicBezTo>
                  <a:pt x="77" y="33"/>
                  <a:pt x="77" y="33"/>
                  <a:pt x="77" y="33"/>
                </a:cubicBezTo>
                <a:cubicBezTo>
                  <a:pt x="72" y="33"/>
                  <a:pt x="66" y="34"/>
                  <a:pt x="61" y="35"/>
                </a:cubicBezTo>
                <a:cubicBezTo>
                  <a:pt x="64" y="27"/>
                  <a:pt x="67" y="20"/>
                  <a:pt x="72" y="16"/>
                </a:cubicBezTo>
                <a:close/>
                <a:moveTo>
                  <a:pt x="113" y="49"/>
                </a:moveTo>
                <a:cubicBezTo>
                  <a:pt x="113" y="48"/>
                  <a:pt x="112" y="47"/>
                  <a:pt x="111" y="48"/>
                </a:cubicBezTo>
                <a:cubicBezTo>
                  <a:pt x="106" y="48"/>
                  <a:pt x="106" y="48"/>
                  <a:pt x="106" y="48"/>
                </a:cubicBezTo>
                <a:cubicBezTo>
                  <a:pt x="105" y="48"/>
                  <a:pt x="104" y="49"/>
                  <a:pt x="104" y="50"/>
                </a:cubicBezTo>
                <a:cubicBezTo>
                  <a:pt x="104" y="50"/>
                  <a:pt x="104" y="50"/>
                  <a:pt x="104" y="51"/>
                </a:cubicBezTo>
                <a:cubicBezTo>
                  <a:pt x="103" y="55"/>
                  <a:pt x="101" y="73"/>
                  <a:pt x="99" y="84"/>
                </a:cubicBezTo>
                <a:cubicBezTo>
                  <a:pt x="97" y="74"/>
                  <a:pt x="95" y="60"/>
                  <a:pt x="93" y="51"/>
                </a:cubicBezTo>
                <a:cubicBezTo>
                  <a:pt x="93" y="51"/>
                  <a:pt x="93" y="51"/>
                  <a:pt x="93" y="50"/>
                </a:cubicBezTo>
                <a:cubicBezTo>
                  <a:pt x="93" y="49"/>
                  <a:pt x="92" y="49"/>
                  <a:pt x="91" y="49"/>
                </a:cubicBezTo>
                <a:cubicBezTo>
                  <a:pt x="83" y="49"/>
                  <a:pt x="83" y="49"/>
                  <a:pt x="83" y="49"/>
                </a:cubicBezTo>
                <a:cubicBezTo>
                  <a:pt x="82" y="49"/>
                  <a:pt x="82" y="49"/>
                  <a:pt x="81" y="50"/>
                </a:cubicBezTo>
                <a:cubicBezTo>
                  <a:pt x="81" y="50"/>
                  <a:pt x="81" y="50"/>
                  <a:pt x="81" y="51"/>
                </a:cubicBezTo>
                <a:cubicBezTo>
                  <a:pt x="81" y="51"/>
                  <a:pt x="81" y="51"/>
                  <a:pt x="81" y="51"/>
                </a:cubicBezTo>
                <a:cubicBezTo>
                  <a:pt x="89" y="101"/>
                  <a:pt x="89" y="101"/>
                  <a:pt x="89" y="101"/>
                </a:cubicBezTo>
                <a:cubicBezTo>
                  <a:pt x="89" y="102"/>
                  <a:pt x="89" y="102"/>
                  <a:pt x="90" y="102"/>
                </a:cubicBezTo>
                <a:cubicBezTo>
                  <a:pt x="90" y="103"/>
                  <a:pt x="91" y="103"/>
                  <a:pt x="91" y="103"/>
                </a:cubicBezTo>
                <a:cubicBezTo>
                  <a:pt x="106" y="101"/>
                  <a:pt x="106" y="101"/>
                  <a:pt x="106" y="101"/>
                </a:cubicBezTo>
                <a:cubicBezTo>
                  <a:pt x="106" y="101"/>
                  <a:pt x="106" y="101"/>
                  <a:pt x="107" y="101"/>
                </a:cubicBezTo>
                <a:cubicBezTo>
                  <a:pt x="107" y="101"/>
                  <a:pt x="108" y="100"/>
                  <a:pt x="108" y="100"/>
                </a:cubicBezTo>
                <a:cubicBezTo>
                  <a:pt x="108" y="100"/>
                  <a:pt x="110" y="78"/>
                  <a:pt x="111" y="67"/>
                </a:cubicBezTo>
                <a:cubicBezTo>
                  <a:pt x="114" y="77"/>
                  <a:pt x="120" y="96"/>
                  <a:pt x="121" y="98"/>
                </a:cubicBezTo>
                <a:cubicBezTo>
                  <a:pt x="121" y="98"/>
                  <a:pt x="121" y="99"/>
                  <a:pt x="121" y="99"/>
                </a:cubicBezTo>
                <a:cubicBezTo>
                  <a:pt x="121" y="100"/>
                  <a:pt x="122" y="100"/>
                  <a:pt x="123" y="100"/>
                </a:cubicBezTo>
                <a:cubicBezTo>
                  <a:pt x="132" y="97"/>
                  <a:pt x="132" y="97"/>
                  <a:pt x="132" y="97"/>
                </a:cubicBezTo>
                <a:cubicBezTo>
                  <a:pt x="133" y="97"/>
                  <a:pt x="133" y="96"/>
                  <a:pt x="133" y="96"/>
                </a:cubicBezTo>
                <a:cubicBezTo>
                  <a:pt x="133" y="95"/>
                  <a:pt x="133" y="95"/>
                  <a:pt x="133" y="95"/>
                </a:cubicBezTo>
                <a:cubicBezTo>
                  <a:pt x="135" y="48"/>
                  <a:pt x="135" y="48"/>
                  <a:pt x="135" y="48"/>
                </a:cubicBezTo>
                <a:cubicBezTo>
                  <a:pt x="135" y="47"/>
                  <a:pt x="135" y="47"/>
                  <a:pt x="135" y="47"/>
                </a:cubicBezTo>
                <a:cubicBezTo>
                  <a:pt x="135" y="47"/>
                  <a:pt x="135" y="46"/>
                  <a:pt x="134" y="46"/>
                </a:cubicBezTo>
                <a:cubicBezTo>
                  <a:pt x="134" y="45"/>
                  <a:pt x="134" y="45"/>
                  <a:pt x="133" y="45"/>
                </a:cubicBezTo>
                <a:cubicBezTo>
                  <a:pt x="125" y="46"/>
                  <a:pt x="125" y="46"/>
                  <a:pt x="125" y="46"/>
                </a:cubicBezTo>
                <a:cubicBezTo>
                  <a:pt x="124" y="46"/>
                  <a:pt x="124" y="47"/>
                  <a:pt x="124" y="48"/>
                </a:cubicBezTo>
                <a:cubicBezTo>
                  <a:pt x="124" y="48"/>
                  <a:pt x="124" y="49"/>
                  <a:pt x="124" y="50"/>
                </a:cubicBezTo>
                <a:cubicBezTo>
                  <a:pt x="124" y="55"/>
                  <a:pt x="124" y="70"/>
                  <a:pt x="124" y="81"/>
                </a:cubicBezTo>
                <a:cubicBezTo>
                  <a:pt x="121" y="71"/>
                  <a:pt x="116" y="55"/>
                  <a:pt x="114" y="50"/>
                </a:cubicBezTo>
                <a:cubicBezTo>
                  <a:pt x="114" y="49"/>
                  <a:pt x="113" y="49"/>
                  <a:pt x="113" y="49"/>
                </a:cubicBezTo>
                <a:close/>
                <a:moveTo>
                  <a:pt x="20" y="95"/>
                </a:moveTo>
                <a:cubicBezTo>
                  <a:pt x="32" y="99"/>
                  <a:pt x="32" y="99"/>
                  <a:pt x="32" y="99"/>
                </a:cubicBezTo>
                <a:cubicBezTo>
                  <a:pt x="33" y="99"/>
                  <a:pt x="33" y="99"/>
                  <a:pt x="34" y="98"/>
                </a:cubicBezTo>
                <a:cubicBezTo>
                  <a:pt x="34" y="98"/>
                  <a:pt x="35" y="97"/>
                  <a:pt x="35" y="97"/>
                </a:cubicBezTo>
                <a:cubicBezTo>
                  <a:pt x="35" y="95"/>
                  <a:pt x="35" y="95"/>
                  <a:pt x="35" y="95"/>
                </a:cubicBezTo>
                <a:cubicBezTo>
                  <a:pt x="41" y="49"/>
                  <a:pt x="41" y="49"/>
                  <a:pt x="41" y="49"/>
                </a:cubicBezTo>
                <a:cubicBezTo>
                  <a:pt x="41" y="48"/>
                  <a:pt x="41" y="48"/>
                  <a:pt x="41" y="48"/>
                </a:cubicBezTo>
                <a:cubicBezTo>
                  <a:pt x="41" y="48"/>
                  <a:pt x="41" y="47"/>
                  <a:pt x="40" y="47"/>
                </a:cubicBezTo>
                <a:cubicBezTo>
                  <a:pt x="40" y="47"/>
                  <a:pt x="40" y="46"/>
                  <a:pt x="39" y="46"/>
                </a:cubicBezTo>
                <a:cubicBezTo>
                  <a:pt x="30" y="46"/>
                  <a:pt x="30" y="46"/>
                  <a:pt x="30" y="46"/>
                </a:cubicBezTo>
                <a:cubicBezTo>
                  <a:pt x="29" y="46"/>
                  <a:pt x="29" y="46"/>
                  <a:pt x="28" y="46"/>
                </a:cubicBezTo>
                <a:cubicBezTo>
                  <a:pt x="28" y="46"/>
                  <a:pt x="28" y="47"/>
                  <a:pt x="28" y="47"/>
                </a:cubicBezTo>
                <a:cubicBezTo>
                  <a:pt x="28" y="47"/>
                  <a:pt x="28" y="48"/>
                  <a:pt x="27" y="48"/>
                </a:cubicBezTo>
                <a:cubicBezTo>
                  <a:pt x="27" y="52"/>
                  <a:pt x="27" y="66"/>
                  <a:pt x="26" y="77"/>
                </a:cubicBezTo>
                <a:cubicBezTo>
                  <a:pt x="24" y="67"/>
                  <a:pt x="21" y="53"/>
                  <a:pt x="19" y="48"/>
                </a:cubicBezTo>
                <a:cubicBezTo>
                  <a:pt x="19" y="46"/>
                  <a:pt x="19" y="45"/>
                  <a:pt x="19" y="45"/>
                </a:cubicBezTo>
                <a:cubicBezTo>
                  <a:pt x="19" y="45"/>
                  <a:pt x="18" y="44"/>
                  <a:pt x="17" y="44"/>
                </a:cubicBezTo>
                <a:cubicBezTo>
                  <a:pt x="8" y="41"/>
                  <a:pt x="8" y="41"/>
                  <a:pt x="8" y="41"/>
                </a:cubicBezTo>
                <a:cubicBezTo>
                  <a:pt x="8" y="41"/>
                  <a:pt x="8" y="41"/>
                  <a:pt x="8" y="41"/>
                </a:cubicBezTo>
                <a:cubicBezTo>
                  <a:pt x="7" y="41"/>
                  <a:pt x="7" y="41"/>
                  <a:pt x="6" y="42"/>
                </a:cubicBezTo>
                <a:cubicBezTo>
                  <a:pt x="6" y="42"/>
                  <a:pt x="5" y="42"/>
                  <a:pt x="5" y="43"/>
                </a:cubicBezTo>
                <a:cubicBezTo>
                  <a:pt x="0" y="84"/>
                  <a:pt x="0" y="84"/>
                  <a:pt x="0" y="84"/>
                </a:cubicBezTo>
                <a:cubicBezTo>
                  <a:pt x="0" y="85"/>
                  <a:pt x="0" y="86"/>
                  <a:pt x="1" y="86"/>
                </a:cubicBezTo>
                <a:cubicBezTo>
                  <a:pt x="2" y="87"/>
                  <a:pt x="2" y="87"/>
                  <a:pt x="2" y="87"/>
                </a:cubicBezTo>
                <a:cubicBezTo>
                  <a:pt x="7" y="90"/>
                  <a:pt x="7" y="90"/>
                  <a:pt x="7" y="90"/>
                </a:cubicBezTo>
                <a:cubicBezTo>
                  <a:pt x="8" y="90"/>
                  <a:pt x="9" y="90"/>
                  <a:pt x="9" y="90"/>
                </a:cubicBezTo>
                <a:cubicBezTo>
                  <a:pt x="10" y="90"/>
                  <a:pt x="10" y="89"/>
                  <a:pt x="10" y="89"/>
                </a:cubicBezTo>
                <a:cubicBezTo>
                  <a:pt x="10" y="89"/>
                  <a:pt x="10" y="88"/>
                  <a:pt x="10" y="87"/>
                </a:cubicBezTo>
                <a:cubicBezTo>
                  <a:pt x="11" y="84"/>
                  <a:pt x="11" y="76"/>
                  <a:pt x="12" y="68"/>
                </a:cubicBezTo>
                <a:cubicBezTo>
                  <a:pt x="12" y="66"/>
                  <a:pt x="12" y="63"/>
                  <a:pt x="13" y="60"/>
                </a:cubicBezTo>
                <a:cubicBezTo>
                  <a:pt x="13" y="61"/>
                  <a:pt x="13" y="61"/>
                  <a:pt x="13" y="62"/>
                </a:cubicBezTo>
                <a:cubicBezTo>
                  <a:pt x="15" y="72"/>
                  <a:pt x="17" y="85"/>
                  <a:pt x="18" y="90"/>
                </a:cubicBezTo>
                <a:cubicBezTo>
                  <a:pt x="19" y="92"/>
                  <a:pt x="19" y="93"/>
                  <a:pt x="19" y="93"/>
                </a:cubicBezTo>
                <a:cubicBezTo>
                  <a:pt x="19" y="94"/>
                  <a:pt x="20" y="95"/>
                  <a:pt x="20" y="95"/>
                </a:cubicBezTo>
                <a:close/>
                <a:moveTo>
                  <a:pt x="167" y="69"/>
                </a:moveTo>
                <a:cubicBezTo>
                  <a:pt x="165" y="62"/>
                  <a:pt x="159" y="61"/>
                  <a:pt x="154" y="60"/>
                </a:cubicBezTo>
                <a:cubicBezTo>
                  <a:pt x="154" y="60"/>
                  <a:pt x="154" y="60"/>
                  <a:pt x="154" y="60"/>
                </a:cubicBezTo>
                <a:cubicBezTo>
                  <a:pt x="149" y="59"/>
                  <a:pt x="147" y="59"/>
                  <a:pt x="146" y="56"/>
                </a:cubicBezTo>
                <a:cubicBezTo>
                  <a:pt x="146" y="55"/>
                  <a:pt x="147" y="54"/>
                  <a:pt x="148" y="53"/>
                </a:cubicBezTo>
                <a:cubicBezTo>
                  <a:pt x="149" y="52"/>
                  <a:pt x="150" y="51"/>
                  <a:pt x="152" y="52"/>
                </a:cubicBezTo>
                <a:cubicBezTo>
                  <a:pt x="152" y="52"/>
                  <a:pt x="153" y="52"/>
                  <a:pt x="154" y="53"/>
                </a:cubicBezTo>
                <a:cubicBezTo>
                  <a:pt x="154" y="53"/>
                  <a:pt x="155" y="53"/>
                  <a:pt x="155" y="54"/>
                </a:cubicBezTo>
                <a:cubicBezTo>
                  <a:pt x="156" y="54"/>
                  <a:pt x="156" y="55"/>
                  <a:pt x="157" y="55"/>
                </a:cubicBezTo>
                <a:cubicBezTo>
                  <a:pt x="158" y="55"/>
                  <a:pt x="159" y="54"/>
                  <a:pt x="160" y="52"/>
                </a:cubicBezTo>
                <a:cubicBezTo>
                  <a:pt x="160" y="52"/>
                  <a:pt x="160" y="52"/>
                  <a:pt x="160" y="52"/>
                </a:cubicBezTo>
                <a:cubicBezTo>
                  <a:pt x="160" y="52"/>
                  <a:pt x="160" y="48"/>
                  <a:pt x="160" y="48"/>
                </a:cubicBezTo>
                <a:cubicBezTo>
                  <a:pt x="160" y="48"/>
                  <a:pt x="160" y="48"/>
                  <a:pt x="160" y="47"/>
                </a:cubicBezTo>
                <a:cubicBezTo>
                  <a:pt x="160" y="47"/>
                  <a:pt x="159" y="46"/>
                  <a:pt x="159" y="45"/>
                </a:cubicBezTo>
                <a:cubicBezTo>
                  <a:pt x="158" y="44"/>
                  <a:pt x="158" y="44"/>
                  <a:pt x="158" y="44"/>
                </a:cubicBezTo>
                <a:cubicBezTo>
                  <a:pt x="156" y="44"/>
                  <a:pt x="155" y="43"/>
                  <a:pt x="153" y="42"/>
                </a:cubicBezTo>
                <a:cubicBezTo>
                  <a:pt x="152" y="42"/>
                  <a:pt x="150" y="42"/>
                  <a:pt x="149" y="42"/>
                </a:cubicBezTo>
                <a:cubicBezTo>
                  <a:pt x="145" y="42"/>
                  <a:pt x="141" y="44"/>
                  <a:pt x="139" y="47"/>
                </a:cubicBezTo>
                <a:cubicBezTo>
                  <a:pt x="139" y="47"/>
                  <a:pt x="139" y="47"/>
                  <a:pt x="139" y="47"/>
                </a:cubicBezTo>
                <a:cubicBezTo>
                  <a:pt x="137" y="50"/>
                  <a:pt x="136" y="54"/>
                  <a:pt x="137" y="58"/>
                </a:cubicBezTo>
                <a:cubicBezTo>
                  <a:pt x="138" y="64"/>
                  <a:pt x="142" y="66"/>
                  <a:pt x="147" y="67"/>
                </a:cubicBezTo>
                <a:cubicBezTo>
                  <a:pt x="148" y="68"/>
                  <a:pt x="149" y="68"/>
                  <a:pt x="150" y="68"/>
                </a:cubicBezTo>
                <a:cubicBezTo>
                  <a:pt x="152" y="69"/>
                  <a:pt x="153" y="69"/>
                  <a:pt x="155" y="70"/>
                </a:cubicBezTo>
                <a:cubicBezTo>
                  <a:pt x="157" y="70"/>
                  <a:pt x="157" y="72"/>
                  <a:pt x="157" y="73"/>
                </a:cubicBezTo>
                <a:cubicBezTo>
                  <a:pt x="157" y="76"/>
                  <a:pt x="156" y="78"/>
                  <a:pt x="155" y="79"/>
                </a:cubicBezTo>
                <a:cubicBezTo>
                  <a:pt x="155" y="79"/>
                  <a:pt x="155" y="79"/>
                  <a:pt x="154" y="79"/>
                </a:cubicBezTo>
                <a:cubicBezTo>
                  <a:pt x="152" y="80"/>
                  <a:pt x="150" y="81"/>
                  <a:pt x="147" y="80"/>
                </a:cubicBezTo>
                <a:cubicBezTo>
                  <a:pt x="146" y="80"/>
                  <a:pt x="145" y="79"/>
                  <a:pt x="144" y="79"/>
                </a:cubicBezTo>
                <a:cubicBezTo>
                  <a:pt x="143" y="79"/>
                  <a:pt x="143" y="79"/>
                  <a:pt x="143" y="79"/>
                </a:cubicBezTo>
                <a:cubicBezTo>
                  <a:pt x="140" y="79"/>
                  <a:pt x="140" y="79"/>
                  <a:pt x="140" y="86"/>
                </a:cubicBezTo>
                <a:cubicBezTo>
                  <a:pt x="140" y="87"/>
                  <a:pt x="140" y="88"/>
                  <a:pt x="141" y="88"/>
                </a:cubicBezTo>
                <a:cubicBezTo>
                  <a:pt x="142" y="89"/>
                  <a:pt x="143" y="90"/>
                  <a:pt x="145" y="90"/>
                </a:cubicBezTo>
                <a:cubicBezTo>
                  <a:pt x="148" y="91"/>
                  <a:pt x="152" y="91"/>
                  <a:pt x="156" y="89"/>
                </a:cubicBezTo>
                <a:cubicBezTo>
                  <a:pt x="157" y="89"/>
                  <a:pt x="158" y="88"/>
                  <a:pt x="160" y="87"/>
                </a:cubicBezTo>
                <a:cubicBezTo>
                  <a:pt x="166" y="83"/>
                  <a:pt x="169" y="75"/>
                  <a:pt x="167" y="69"/>
                </a:cubicBezTo>
                <a:close/>
                <a:moveTo>
                  <a:pt x="160" y="52"/>
                </a:moveTo>
                <a:cubicBezTo>
                  <a:pt x="160" y="52"/>
                  <a:pt x="160" y="52"/>
                  <a:pt x="160" y="52"/>
                </a:cubicBezTo>
                <a:cubicBezTo>
                  <a:pt x="160" y="51"/>
                  <a:pt x="159" y="51"/>
                  <a:pt x="159" y="50"/>
                </a:cubicBezTo>
                <a:cubicBezTo>
                  <a:pt x="159" y="51"/>
                  <a:pt x="160" y="51"/>
                  <a:pt x="160" y="52"/>
                </a:cubicBezTo>
                <a:close/>
                <a:moveTo>
                  <a:pt x="155" y="54"/>
                </a:moveTo>
                <a:cubicBezTo>
                  <a:pt x="155" y="53"/>
                  <a:pt x="155" y="53"/>
                  <a:pt x="155" y="53"/>
                </a:cubicBezTo>
                <a:cubicBezTo>
                  <a:pt x="155" y="53"/>
                  <a:pt x="155" y="53"/>
                  <a:pt x="155" y="54"/>
                </a:cubicBezTo>
                <a:close/>
                <a:moveTo>
                  <a:pt x="154" y="52"/>
                </a:moveTo>
                <a:cubicBezTo>
                  <a:pt x="154" y="52"/>
                  <a:pt x="154" y="52"/>
                  <a:pt x="154" y="52"/>
                </a:cubicBezTo>
                <a:cubicBezTo>
                  <a:pt x="154" y="52"/>
                  <a:pt x="154" y="52"/>
                  <a:pt x="154" y="52"/>
                </a:cubicBezTo>
                <a:close/>
                <a:moveTo>
                  <a:pt x="106" y="125"/>
                </a:moveTo>
                <a:cubicBezTo>
                  <a:pt x="109" y="120"/>
                  <a:pt x="112" y="114"/>
                  <a:pt x="114" y="108"/>
                </a:cubicBezTo>
                <a:cubicBezTo>
                  <a:pt x="110" y="109"/>
                  <a:pt x="107" y="109"/>
                  <a:pt x="102" y="110"/>
                </a:cubicBezTo>
                <a:cubicBezTo>
                  <a:pt x="98" y="119"/>
                  <a:pt x="93" y="126"/>
                  <a:pt x="88" y="129"/>
                </a:cubicBezTo>
                <a:cubicBezTo>
                  <a:pt x="88" y="110"/>
                  <a:pt x="88" y="110"/>
                  <a:pt x="88" y="110"/>
                </a:cubicBezTo>
                <a:cubicBezTo>
                  <a:pt x="84" y="111"/>
                  <a:pt x="81" y="110"/>
                  <a:pt x="77" y="110"/>
                </a:cubicBezTo>
                <a:cubicBezTo>
                  <a:pt x="77" y="129"/>
                  <a:pt x="77" y="129"/>
                  <a:pt x="77" y="129"/>
                </a:cubicBezTo>
                <a:cubicBezTo>
                  <a:pt x="72" y="126"/>
                  <a:pt x="66" y="119"/>
                  <a:pt x="62" y="109"/>
                </a:cubicBezTo>
                <a:cubicBezTo>
                  <a:pt x="58" y="108"/>
                  <a:pt x="54" y="108"/>
                  <a:pt x="50" y="107"/>
                </a:cubicBezTo>
                <a:cubicBezTo>
                  <a:pt x="53" y="114"/>
                  <a:pt x="55" y="120"/>
                  <a:pt x="59" y="125"/>
                </a:cubicBezTo>
                <a:cubicBezTo>
                  <a:pt x="52" y="122"/>
                  <a:pt x="46" y="118"/>
                  <a:pt x="40" y="112"/>
                </a:cubicBezTo>
                <a:cubicBezTo>
                  <a:pt x="37" y="109"/>
                  <a:pt x="35" y="106"/>
                  <a:pt x="33" y="103"/>
                </a:cubicBezTo>
                <a:cubicBezTo>
                  <a:pt x="28" y="102"/>
                  <a:pt x="23" y="100"/>
                  <a:pt x="18" y="99"/>
                </a:cubicBezTo>
                <a:cubicBezTo>
                  <a:pt x="22" y="106"/>
                  <a:pt x="27" y="114"/>
                  <a:pt x="33" y="120"/>
                </a:cubicBezTo>
                <a:cubicBezTo>
                  <a:pt x="46" y="133"/>
                  <a:pt x="64" y="140"/>
                  <a:pt x="82" y="140"/>
                </a:cubicBezTo>
                <a:cubicBezTo>
                  <a:pt x="111" y="140"/>
                  <a:pt x="136" y="123"/>
                  <a:pt x="147" y="98"/>
                </a:cubicBezTo>
                <a:cubicBezTo>
                  <a:pt x="143" y="99"/>
                  <a:pt x="138" y="102"/>
                  <a:pt x="132" y="104"/>
                </a:cubicBezTo>
                <a:cubicBezTo>
                  <a:pt x="125" y="113"/>
                  <a:pt x="116" y="120"/>
                  <a:pt x="106" y="125"/>
                </a:cubicBezTo>
                <a:close/>
                <a:moveTo>
                  <a:pt x="75" y="59"/>
                </a:moveTo>
                <a:cubicBezTo>
                  <a:pt x="75" y="59"/>
                  <a:pt x="76" y="59"/>
                  <a:pt x="76" y="58"/>
                </a:cubicBezTo>
                <a:cubicBezTo>
                  <a:pt x="77" y="58"/>
                  <a:pt x="77" y="57"/>
                  <a:pt x="77" y="57"/>
                </a:cubicBezTo>
                <a:cubicBezTo>
                  <a:pt x="77" y="51"/>
                  <a:pt x="77" y="51"/>
                  <a:pt x="77" y="51"/>
                </a:cubicBezTo>
                <a:cubicBezTo>
                  <a:pt x="77" y="51"/>
                  <a:pt x="77" y="51"/>
                  <a:pt x="77" y="51"/>
                </a:cubicBezTo>
                <a:cubicBezTo>
                  <a:pt x="77" y="50"/>
                  <a:pt x="76" y="49"/>
                  <a:pt x="75" y="49"/>
                </a:cubicBezTo>
                <a:cubicBezTo>
                  <a:pt x="47" y="47"/>
                  <a:pt x="47" y="47"/>
                  <a:pt x="47" y="47"/>
                </a:cubicBezTo>
                <a:cubicBezTo>
                  <a:pt x="46" y="47"/>
                  <a:pt x="45" y="48"/>
                  <a:pt x="45" y="49"/>
                </a:cubicBezTo>
                <a:cubicBezTo>
                  <a:pt x="45" y="50"/>
                  <a:pt x="45" y="50"/>
                  <a:pt x="45" y="50"/>
                </a:cubicBezTo>
                <a:cubicBezTo>
                  <a:pt x="41" y="97"/>
                  <a:pt x="41" y="97"/>
                  <a:pt x="41" y="97"/>
                </a:cubicBezTo>
                <a:cubicBezTo>
                  <a:pt x="41" y="98"/>
                  <a:pt x="41" y="98"/>
                  <a:pt x="41" y="98"/>
                </a:cubicBezTo>
                <a:cubicBezTo>
                  <a:pt x="41" y="99"/>
                  <a:pt x="42" y="100"/>
                  <a:pt x="43" y="100"/>
                </a:cubicBezTo>
                <a:cubicBezTo>
                  <a:pt x="74" y="103"/>
                  <a:pt x="74" y="103"/>
                  <a:pt x="74" y="103"/>
                </a:cubicBezTo>
                <a:cubicBezTo>
                  <a:pt x="75" y="104"/>
                  <a:pt x="75" y="103"/>
                  <a:pt x="76" y="103"/>
                </a:cubicBezTo>
                <a:cubicBezTo>
                  <a:pt x="76" y="103"/>
                  <a:pt x="76" y="103"/>
                  <a:pt x="76" y="102"/>
                </a:cubicBezTo>
                <a:cubicBezTo>
                  <a:pt x="76" y="102"/>
                  <a:pt x="76" y="102"/>
                  <a:pt x="76" y="102"/>
                </a:cubicBezTo>
                <a:cubicBezTo>
                  <a:pt x="76" y="102"/>
                  <a:pt x="76" y="95"/>
                  <a:pt x="76" y="95"/>
                </a:cubicBezTo>
                <a:cubicBezTo>
                  <a:pt x="76" y="94"/>
                  <a:pt x="75" y="94"/>
                  <a:pt x="74" y="94"/>
                </a:cubicBezTo>
                <a:cubicBezTo>
                  <a:pt x="74" y="94"/>
                  <a:pt x="58" y="92"/>
                  <a:pt x="55" y="92"/>
                </a:cubicBezTo>
                <a:cubicBezTo>
                  <a:pt x="55" y="89"/>
                  <a:pt x="56" y="81"/>
                  <a:pt x="56" y="79"/>
                </a:cubicBezTo>
                <a:cubicBezTo>
                  <a:pt x="59" y="79"/>
                  <a:pt x="74" y="79"/>
                  <a:pt x="74" y="79"/>
                </a:cubicBezTo>
                <a:cubicBezTo>
                  <a:pt x="75" y="79"/>
                  <a:pt x="75" y="79"/>
                  <a:pt x="76" y="79"/>
                </a:cubicBezTo>
                <a:cubicBezTo>
                  <a:pt x="76" y="78"/>
                  <a:pt x="76" y="78"/>
                  <a:pt x="76" y="77"/>
                </a:cubicBezTo>
                <a:cubicBezTo>
                  <a:pt x="76" y="77"/>
                  <a:pt x="76" y="77"/>
                  <a:pt x="76" y="77"/>
                </a:cubicBezTo>
                <a:cubicBezTo>
                  <a:pt x="76" y="72"/>
                  <a:pt x="76" y="72"/>
                  <a:pt x="76" y="72"/>
                </a:cubicBezTo>
                <a:cubicBezTo>
                  <a:pt x="75" y="71"/>
                  <a:pt x="75" y="70"/>
                  <a:pt x="74" y="70"/>
                </a:cubicBezTo>
                <a:cubicBezTo>
                  <a:pt x="74" y="70"/>
                  <a:pt x="59" y="69"/>
                  <a:pt x="56" y="69"/>
                </a:cubicBezTo>
                <a:cubicBezTo>
                  <a:pt x="57" y="66"/>
                  <a:pt x="57" y="60"/>
                  <a:pt x="58" y="57"/>
                </a:cubicBezTo>
                <a:cubicBezTo>
                  <a:pt x="61" y="58"/>
                  <a:pt x="75" y="59"/>
                  <a:pt x="75" y="5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0" name="矩形 39"/>
          <p:cNvSpPr/>
          <p:nvPr/>
        </p:nvSpPr>
        <p:spPr>
          <a:xfrm>
            <a:off x="1120462" y="116560"/>
            <a:ext cx="3057247" cy="523220"/>
          </a:xfrm>
          <a:prstGeom prst="rect">
            <a:avLst/>
          </a:prstGeom>
          <a:noFill/>
        </p:spPr>
        <p:txBody>
          <a:bodyPr wrap="none" rtlCol="0">
            <a:spAutoFit/>
          </a:bodyPr>
          <a:lstStyle/>
          <a:p>
            <a:r>
              <a:rPr lang="zh-CN" altLang="en-US" sz="2800" b="1">
                <a:solidFill>
                  <a:srgbClr val="595959"/>
                </a:solidFill>
              </a:rPr>
              <a:t>阿里巴巴</a:t>
            </a:r>
            <a:r>
              <a:rPr lang="zh-CN" altLang="en-US" sz="2800" b="1" smtClean="0">
                <a:solidFill>
                  <a:srgbClr val="595959"/>
                </a:solidFill>
              </a:rPr>
              <a:t>案</a:t>
            </a:r>
            <a:r>
              <a:rPr lang="zh-CN" altLang="en-US" sz="2800" b="1">
                <a:solidFill>
                  <a:srgbClr val="595959"/>
                </a:solidFill>
              </a:rPr>
              <a:t>例分享</a:t>
            </a:r>
            <a:endParaRPr lang="zh-CN" altLang="zh-CN" sz="2800" b="1" dirty="0">
              <a:solidFill>
                <a:srgbClr val="595959"/>
              </a:solidFill>
            </a:endParaRPr>
          </a:p>
        </p:txBody>
      </p:sp>
      <p:sp>
        <p:nvSpPr>
          <p:cNvPr id="52" name="文本框 22"/>
          <p:cNvSpPr txBox="1"/>
          <p:nvPr/>
        </p:nvSpPr>
        <p:spPr>
          <a:xfrm>
            <a:off x="1146210" y="639780"/>
            <a:ext cx="3784365" cy="307777"/>
          </a:xfrm>
          <a:prstGeom prst="rect">
            <a:avLst/>
          </a:prstGeom>
          <a:noFill/>
        </p:spPr>
        <p:txBody>
          <a:bodyPr wrap="square" rtlCol="0">
            <a:spAutoFit/>
          </a:bodyPr>
          <a:lstStyle/>
          <a:p>
            <a:r>
              <a:rPr lang="zh-CN" altLang="en-US" sz="1400"/>
              <a:t>阿里巴巴</a:t>
            </a:r>
            <a:r>
              <a:rPr lang="en-US" altLang="zh-CN" sz="1400"/>
              <a:t>eHR</a:t>
            </a:r>
            <a:r>
              <a:rPr lang="zh-CN" altLang="en-US" sz="1400"/>
              <a:t>创变之路</a:t>
            </a:r>
          </a:p>
        </p:txBody>
      </p:sp>
      <p:sp>
        <p:nvSpPr>
          <p:cNvPr id="58" name="矩形 57"/>
          <p:cNvSpPr/>
          <p:nvPr/>
        </p:nvSpPr>
        <p:spPr>
          <a:xfrm>
            <a:off x="8524338" y="4096504"/>
            <a:ext cx="2916000" cy="33214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a:t>第四个是</a:t>
            </a:r>
            <a:r>
              <a:rPr lang="en-US" altLang="zh-CN"/>
              <a:t>E</a:t>
            </a:r>
            <a:r>
              <a:rPr lang="zh-CN" altLang="en-US"/>
              <a:t>表人财</a:t>
            </a:r>
            <a:endParaRPr lang="zh-CN" altLang="en-US" dirty="0" smtClean="0">
              <a:latin typeface="Impact" panose="020B0806030902050204" pitchFamily="34" charset="0"/>
            </a:endParaRPr>
          </a:p>
        </p:txBody>
      </p:sp>
    </p:spTree>
    <p:extLst>
      <p:ext uri="{BB962C8B-B14F-4D97-AF65-F5344CB8AC3E}">
        <p14:creationId xmlns:p14="http://schemas.microsoft.com/office/powerpoint/2010/main" val="1119118753"/>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六边形 50"/>
          <p:cNvSpPr/>
          <p:nvPr/>
        </p:nvSpPr>
        <p:spPr>
          <a:xfrm>
            <a:off x="2153878" y="4704389"/>
            <a:ext cx="1601429" cy="1380542"/>
          </a:xfrm>
          <a:prstGeom prst="hexagon">
            <a:avLst/>
          </a:prstGeom>
          <a:solidFill>
            <a:srgbClr val="F8841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2" name="六边形 51"/>
          <p:cNvSpPr/>
          <p:nvPr/>
        </p:nvSpPr>
        <p:spPr>
          <a:xfrm>
            <a:off x="3420642" y="4005369"/>
            <a:ext cx="1601429" cy="1380542"/>
          </a:xfrm>
          <a:prstGeom prst="hexagon">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8" name="六边形 57"/>
          <p:cNvSpPr/>
          <p:nvPr/>
        </p:nvSpPr>
        <p:spPr>
          <a:xfrm>
            <a:off x="3436769" y="2607359"/>
            <a:ext cx="1601429" cy="1380542"/>
          </a:xfrm>
          <a:prstGeom prst="hexagon">
            <a:avLst/>
          </a:prstGeom>
          <a:solidFill>
            <a:srgbClr val="9BBB4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9BBB40"/>
              </a:solidFill>
            </a:endParaRPr>
          </a:p>
        </p:txBody>
      </p:sp>
      <p:sp>
        <p:nvSpPr>
          <p:cNvPr id="59" name="六边形 58"/>
          <p:cNvSpPr/>
          <p:nvPr/>
        </p:nvSpPr>
        <p:spPr>
          <a:xfrm>
            <a:off x="2170005" y="1904603"/>
            <a:ext cx="1601429" cy="1380542"/>
          </a:xfrm>
          <a:prstGeom prst="hexagon">
            <a:avLst/>
          </a:prstGeom>
          <a:blipFill dpi="0" rotWithShape="1">
            <a:blip r:embed="rId4"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0" name="六边形 59"/>
          <p:cNvSpPr/>
          <p:nvPr/>
        </p:nvSpPr>
        <p:spPr>
          <a:xfrm>
            <a:off x="903241" y="2607359"/>
            <a:ext cx="1601429" cy="1380542"/>
          </a:xfrm>
          <a:prstGeom prst="hexagon">
            <a:avLst/>
          </a:prstGeom>
          <a:solidFill>
            <a:srgbClr val="5EC6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1" name="六边形 60"/>
          <p:cNvSpPr/>
          <p:nvPr/>
        </p:nvSpPr>
        <p:spPr>
          <a:xfrm>
            <a:off x="887114" y="4005369"/>
            <a:ext cx="1601429" cy="1380542"/>
          </a:xfrm>
          <a:prstGeom prst="hexagon">
            <a:avLst/>
          </a:prstGeom>
          <a:blipFill dpi="0" rotWithShape="1">
            <a:blip r:embed="rId5"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8" name="矩形 6"/>
          <p:cNvSpPr>
            <a:spLocks noChangeArrowheads="1"/>
          </p:cNvSpPr>
          <p:nvPr/>
        </p:nvSpPr>
        <p:spPr bwMode="auto">
          <a:xfrm>
            <a:off x="1165356" y="1323408"/>
            <a:ext cx="4232100" cy="41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30000"/>
              </a:lnSpc>
            </a:pPr>
            <a:r>
              <a:rPr lang="zh-CN" altLang="en-US" sz="1600" b="1"/>
              <a:t>为</a:t>
            </a:r>
            <a:r>
              <a:rPr lang="en-US" altLang="zh-CN" sz="1600" b="1"/>
              <a:t>TL</a:t>
            </a:r>
            <a:r>
              <a:rPr lang="zh-CN" altLang="en-US" sz="1600" b="1"/>
              <a:t>管理赋能，大幅提升招聘效率</a:t>
            </a:r>
            <a:endParaRPr lang="zh-CN" altLang="en-US" sz="1600" b="1" dirty="0">
              <a:solidFill>
                <a:srgbClr val="595959"/>
              </a:solidFill>
            </a:endParaRPr>
          </a:p>
        </p:txBody>
      </p:sp>
      <p:sp>
        <p:nvSpPr>
          <p:cNvPr id="70" name="矩形 6"/>
          <p:cNvSpPr>
            <a:spLocks noChangeArrowheads="1"/>
          </p:cNvSpPr>
          <p:nvPr/>
        </p:nvSpPr>
        <p:spPr bwMode="auto">
          <a:xfrm>
            <a:off x="5803392" y="1375052"/>
            <a:ext cx="5449823"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zh-CN" altLang="en-US" sz="1600"/>
              <a:t>以前做招聘，大部分的招聘工作由</a:t>
            </a:r>
            <a:r>
              <a:rPr lang="en-US" altLang="zh-CN" sz="1600"/>
              <a:t>HR</a:t>
            </a:r>
            <a:r>
              <a:rPr lang="zh-CN" altLang="en-US" sz="1600"/>
              <a:t>去完成，找不到人是</a:t>
            </a:r>
            <a:r>
              <a:rPr lang="en-US" altLang="zh-CN" sz="1600"/>
              <a:t>HR</a:t>
            </a:r>
            <a:r>
              <a:rPr lang="zh-CN" altLang="en-US" sz="1600"/>
              <a:t>的问题，比如</a:t>
            </a:r>
            <a:r>
              <a:rPr lang="en-US" altLang="zh-CN" sz="1600"/>
              <a:t>TL</a:t>
            </a:r>
            <a:r>
              <a:rPr lang="zh-CN" altLang="en-US" sz="1600"/>
              <a:t>自己不会去找简历，面试安排也由</a:t>
            </a:r>
            <a:r>
              <a:rPr lang="en-US" altLang="zh-CN" sz="1600"/>
              <a:t>HR</a:t>
            </a:r>
            <a:r>
              <a:rPr lang="zh-CN" altLang="en-US" sz="1600"/>
              <a:t>先提前安排好，而在阿里</a:t>
            </a:r>
            <a:r>
              <a:rPr lang="en-US" altLang="zh-CN" sz="1600"/>
              <a:t>『</a:t>
            </a:r>
            <a:r>
              <a:rPr lang="zh-CN" altLang="en-US" sz="1600"/>
              <a:t>招聘是</a:t>
            </a:r>
            <a:r>
              <a:rPr lang="en-US" altLang="zh-CN" sz="1600"/>
              <a:t>TL</a:t>
            </a:r>
            <a:r>
              <a:rPr lang="zh-CN" altLang="en-US" sz="1600"/>
              <a:t>的事</a:t>
            </a:r>
            <a:r>
              <a:rPr lang="en-US" altLang="zh-CN" sz="1600"/>
              <a:t>』</a:t>
            </a:r>
            <a:r>
              <a:rPr lang="zh-CN" altLang="en-US" sz="1600"/>
              <a:t>，我们转变就是</a:t>
            </a:r>
            <a:r>
              <a:rPr lang="en-US" altLang="zh-CN" sz="1600"/>
              <a:t>TL</a:t>
            </a:r>
            <a:r>
              <a:rPr lang="zh-CN" altLang="en-US" sz="1600"/>
              <a:t>需要自主地去完成招聘相关的事情，否则配多少个</a:t>
            </a:r>
            <a:r>
              <a:rPr lang="en-US" altLang="zh-CN" sz="1600"/>
              <a:t>HRG</a:t>
            </a:r>
            <a:r>
              <a:rPr lang="zh-CN" altLang="en-US" sz="1600"/>
              <a:t>都是不够用的。基于这样的管理理念，我们为主管提供了基于移动端的</a:t>
            </a:r>
            <a:r>
              <a:rPr lang="en-US" altLang="zh-CN" sz="1600"/>
              <a:t>『</a:t>
            </a:r>
            <a:r>
              <a:rPr lang="zh-CN" altLang="en-US" sz="1600"/>
              <a:t>一站式招聘工作台</a:t>
            </a:r>
            <a:r>
              <a:rPr lang="en-US" altLang="zh-CN" sz="1600"/>
              <a:t>』</a:t>
            </a:r>
            <a:r>
              <a:rPr lang="zh-CN" altLang="en-US" sz="1600"/>
              <a:t>，从职位发布、到简历职能推荐、简历评估、面试及反馈、</a:t>
            </a:r>
            <a:r>
              <a:rPr lang="en-US" altLang="zh-CN" sz="1600"/>
              <a:t>Offer</a:t>
            </a:r>
            <a:r>
              <a:rPr lang="zh-CN" altLang="en-US" sz="1600"/>
              <a:t>审批等都可在移动端完成，特别是简历智能推荐对</a:t>
            </a:r>
            <a:r>
              <a:rPr lang="en-US" altLang="zh-CN" sz="1600"/>
              <a:t>TL</a:t>
            </a:r>
            <a:r>
              <a:rPr lang="zh-CN" altLang="en-US" sz="1600"/>
              <a:t>帮助非常大，系统第一步通过所有渠道简历自动收集，第二步是自动劣汰掉不合规的简历，第三个层面是通过能力、潜力、意愿、职位等四个维度综合得分从高到低为</a:t>
            </a:r>
            <a:r>
              <a:rPr lang="en-US" altLang="zh-CN" sz="1600"/>
              <a:t>TL</a:t>
            </a:r>
            <a:r>
              <a:rPr lang="zh-CN" altLang="en-US" sz="1600"/>
              <a:t>自动推荐最优秀的人才，从而实现为</a:t>
            </a:r>
            <a:r>
              <a:rPr lang="en-US" altLang="zh-CN" sz="1600"/>
              <a:t>TL</a:t>
            </a:r>
            <a:r>
              <a:rPr lang="zh-CN" altLang="en-US" sz="1600"/>
              <a:t>管理赋能，大幅度提高招聘效率。</a:t>
            </a:r>
            <a:endParaRPr lang="zh-CN" altLang="en-US" sz="1600" dirty="0">
              <a:solidFill>
                <a:srgbClr val="595959"/>
              </a:solidFill>
            </a:endParaRPr>
          </a:p>
        </p:txBody>
      </p:sp>
      <p:sp>
        <p:nvSpPr>
          <p:cNvPr id="102" name="文本框 101"/>
          <p:cNvSpPr txBox="1"/>
          <p:nvPr/>
        </p:nvSpPr>
        <p:spPr>
          <a:xfrm>
            <a:off x="769828" y="2951490"/>
            <a:ext cx="1836000" cy="710259"/>
          </a:xfrm>
          <a:prstGeom prst="rect">
            <a:avLst/>
          </a:prstGeom>
          <a:noFill/>
        </p:spPr>
        <p:txBody>
          <a:bodyPr wrap="square" rtlCol="0">
            <a:spAutoFit/>
          </a:bodyPr>
          <a:lstStyle/>
          <a:p>
            <a:pPr algn="ctr">
              <a:lnSpc>
                <a:spcPct val="120000"/>
              </a:lnSpc>
            </a:pPr>
            <a:r>
              <a:rPr lang="zh-CN" altLang="en-US" sz="3600" b="1">
                <a:solidFill>
                  <a:schemeClr val="bg1"/>
                </a:solidFill>
              </a:rPr>
              <a:t>招</a:t>
            </a:r>
            <a:r>
              <a:rPr lang="zh-CN" altLang="en-US" sz="3600" b="1" smtClean="0">
                <a:solidFill>
                  <a:schemeClr val="bg1"/>
                </a:solidFill>
              </a:rPr>
              <a:t>聘</a:t>
            </a:r>
            <a:endParaRPr lang="zh-CN" altLang="en-US" sz="2400" dirty="0">
              <a:solidFill>
                <a:schemeClr val="bg1"/>
              </a:solidFill>
            </a:endParaRPr>
          </a:p>
        </p:txBody>
      </p:sp>
      <p:sp>
        <p:nvSpPr>
          <p:cNvPr id="17" name="矩形 39"/>
          <p:cNvSpPr/>
          <p:nvPr/>
        </p:nvSpPr>
        <p:spPr>
          <a:xfrm>
            <a:off x="1120462" y="116560"/>
            <a:ext cx="3057247" cy="523220"/>
          </a:xfrm>
          <a:prstGeom prst="rect">
            <a:avLst/>
          </a:prstGeom>
          <a:noFill/>
        </p:spPr>
        <p:txBody>
          <a:bodyPr wrap="none" rtlCol="0">
            <a:spAutoFit/>
          </a:bodyPr>
          <a:lstStyle/>
          <a:p>
            <a:r>
              <a:rPr lang="zh-CN" altLang="en-US" sz="2800" b="1">
                <a:solidFill>
                  <a:srgbClr val="595959"/>
                </a:solidFill>
              </a:rPr>
              <a:t>阿里巴巴</a:t>
            </a:r>
            <a:r>
              <a:rPr lang="zh-CN" altLang="en-US" sz="2800" b="1" smtClean="0">
                <a:solidFill>
                  <a:srgbClr val="595959"/>
                </a:solidFill>
              </a:rPr>
              <a:t>案</a:t>
            </a:r>
            <a:r>
              <a:rPr lang="zh-CN" altLang="en-US" sz="2800" b="1">
                <a:solidFill>
                  <a:srgbClr val="595959"/>
                </a:solidFill>
              </a:rPr>
              <a:t>例分享</a:t>
            </a:r>
            <a:endParaRPr lang="zh-CN" altLang="zh-CN" sz="2800" b="1" dirty="0">
              <a:solidFill>
                <a:srgbClr val="595959"/>
              </a:solidFill>
            </a:endParaRPr>
          </a:p>
        </p:txBody>
      </p:sp>
      <p:sp>
        <p:nvSpPr>
          <p:cNvPr id="18" name="文本框 22"/>
          <p:cNvSpPr txBox="1"/>
          <p:nvPr/>
        </p:nvSpPr>
        <p:spPr>
          <a:xfrm>
            <a:off x="1146210" y="639780"/>
            <a:ext cx="3784365" cy="307777"/>
          </a:xfrm>
          <a:prstGeom prst="rect">
            <a:avLst/>
          </a:prstGeom>
          <a:noFill/>
        </p:spPr>
        <p:txBody>
          <a:bodyPr wrap="square" rtlCol="0">
            <a:spAutoFit/>
          </a:bodyPr>
          <a:lstStyle/>
          <a:p>
            <a:r>
              <a:rPr lang="zh-CN" altLang="en-US" sz="1400"/>
              <a:t>阿里巴巴</a:t>
            </a:r>
            <a:r>
              <a:rPr lang="en-US" altLang="zh-CN" sz="1400"/>
              <a:t>eHR</a:t>
            </a:r>
            <a:r>
              <a:rPr lang="zh-CN" altLang="en-US" sz="1400"/>
              <a:t>创变之路</a:t>
            </a:r>
          </a:p>
        </p:txBody>
      </p:sp>
      <p:sp>
        <p:nvSpPr>
          <p:cNvPr id="19" name="文本框 101"/>
          <p:cNvSpPr txBox="1"/>
          <p:nvPr/>
        </p:nvSpPr>
        <p:spPr>
          <a:xfrm>
            <a:off x="3335298" y="3088804"/>
            <a:ext cx="1836000" cy="435632"/>
          </a:xfrm>
          <a:prstGeom prst="rect">
            <a:avLst/>
          </a:prstGeom>
          <a:noFill/>
        </p:spPr>
        <p:txBody>
          <a:bodyPr wrap="square" rtlCol="0">
            <a:spAutoFit/>
          </a:bodyPr>
          <a:lstStyle/>
          <a:p>
            <a:pPr algn="ctr">
              <a:lnSpc>
                <a:spcPct val="120000"/>
              </a:lnSpc>
            </a:pPr>
            <a:r>
              <a:rPr lang="zh-CN" altLang="en-US" sz="2000" b="1">
                <a:solidFill>
                  <a:schemeClr val="bg1"/>
                </a:solidFill>
              </a:rPr>
              <a:t>招</a:t>
            </a:r>
            <a:r>
              <a:rPr lang="zh-CN" altLang="en-US" sz="2000" b="1" smtClean="0">
                <a:solidFill>
                  <a:schemeClr val="bg1"/>
                </a:solidFill>
              </a:rPr>
              <a:t>聘</a:t>
            </a:r>
            <a:endParaRPr lang="zh-CN" altLang="en-US" sz="1400" dirty="0">
              <a:solidFill>
                <a:schemeClr val="bg1"/>
              </a:solidFill>
            </a:endParaRPr>
          </a:p>
        </p:txBody>
      </p:sp>
      <p:sp>
        <p:nvSpPr>
          <p:cNvPr id="20" name="文本框 101"/>
          <p:cNvSpPr txBox="1"/>
          <p:nvPr/>
        </p:nvSpPr>
        <p:spPr>
          <a:xfrm>
            <a:off x="2044656" y="5142539"/>
            <a:ext cx="1836000" cy="504241"/>
          </a:xfrm>
          <a:prstGeom prst="rect">
            <a:avLst/>
          </a:prstGeom>
          <a:noFill/>
        </p:spPr>
        <p:txBody>
          <a:bodyPr wrap="square" rtlCol="0">
            <a:spAutoFit/>
          </a:bodyPr>
          <a:lstStyle/>
          <a:p>
            <a:pPr algn="ctr">
              <a:lnSpc>
                <a:spcPct val="120000"/>
              </a:lnSpc>
            </a:pPr>
            <a:r>
              <a:rPr lang="zh-CN" altLang="en-US" sz="2400" b="1">
                <a:solidFill>
                  <a:schemeClr val="bg1"/>
                </a:solidFill>
              </a:rPr>
              <a:t>招</a:t>
            </a:r>
            <a:r>
              <a:rPr lang="zh-CN" altLang="en-US" sz="2400" b="1" smtClean="0">
                <a:solidFill>
                  <a:schemeClr val="bg1"/>
                </a:solidFill>
              </a:rPr>
              <a:t>聘</a:t>
            </a:r>
            <a:endParaRPr lang="zh-CN" altLang="en-US" sz="1600" dirty="0">
              <a:solidFill>
                <a:schemeClr val="bg1"/>
              </a:solidFill>
            </a:endParaRPr>
          </a:p>
        </p:txBody>
      </p:sp>
    </p:spTree>
    <p:extLst>
      <p:ext uri="{BB962C8B-B14F-4D97-AF65-F5344CB8AC3E}">
        <p14:creationId xmlns:p14="http://schemas.microsoft.com/office/powerpoint/2010/main" val="1533095444"/>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圆角矩形 28"/>
          <p:cNvSpPr/>
          <p:nvPr/>
        </p:nvSpPr>
        <p:spPr>
          <a:xfrm>
            <a:off x="10035292" y="1595357"/>
            <a:ext cx="850232" cy="850232"/>
          </a:xfrm>
          <a:prstGeom prst="roundRect">
            <a:avLst/>
          </a:prstGeom>
          <a:solidFill>
            <a:srgbClr val="9BBB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10048739" y="2557728"/>
            <a:ext cx="850232" cy="850232"/>
          </a:xfrm>
          <a:prstGeom prst="roundRect">
            <a:avLst/>
          </a:prstGeom>
          <a:solidFill>
            <a:srgbClr val="F884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32"/>
          <p:cNvSpPr/>
          <p:nvPr/>
        </p:nvSpPr>
        <p:spPr>
          <a:xfrm>
            <a:off x="8055038" y="1539240"/>
            <a:ext cx="1808748" cy="180874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8367087" y="1746891"/>
            <a:ext cx="1184649" cy="696723"/>
            <a:chOff x="3270162" y="5998926"/>
            <a:chExt cx="855663" cy="503238"/>
          </a:xfrm>
          <a:solidFill>
            <a:schemeClr val="bg1"/>
          </a:solidFill>
        </p:grpSpPr>
        <p:sp>
          <p:nvSpPr>
            <p:cNvPr id="38" name="Freeform 55"/>
            <p:cNvSpPr>
              <a:spLocks/>
            </p:cNvSpPr>
            <p:nvPr/>
          </p:nvSpPr>
          <p:spPr bwMode="auto">
            <a:xfrm>
              <a:off x="3492412" y="5998926"/>
              <a:ext cx="428625" cy="498475"/>
            </a:xfrm>
            <a:custGeom>
              <a:avLst/>
              <a:gdLst>
                <a:gd name="T0" fmla="*/ 0 w 190"/>
                <a:gd name="T1" fmla="*/ 221 h 221"/>
                <a:gd name="T2" fmla="*/ 190 w 190"/>
                <a:gd name="T3" fmla="*/ 221 h 221"/>
                <a:gd name="T4" fmla="*/ 129 w 190"/>
                <a:gd name="T5" fmla="*/ 100 h 221"/>
                <a:gd name="T6" fmla="*/ 151 w 190"/>
                <a:gd name="T7" fmla="*/ 56 h 221"/>
                <a:gd name="T8" fmla="*/ 95 w 190"/>
                <a:gd name="T9" fmla="*/ 0 h 221"/>
                <a:gd name="T10" fmla="*/ 38 w 190"/>
                <a:gd name="T11" fmla="*/ 57 h 221"/>
                <a:gd name="T12" fmla="*/ 61 w 190"/>
                <a:gd name="T13" fmla="*/ 100 h 221"/>
                <a:gd name="T14" fmla="*/ 0 w 190"/>
                <a:gd name="T15" fmla="*/ 221 h 2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21">
                  <a:moveTo>
                    <a:pt x="0" y="221"/>
                  </a:moveTo>
                  <a:cubicBezTo>
                    <a:pt x="190" y="221"/>
                    <a:pt x="190" y="221"/>
                    <a:pt x="190" y="221"/>
                  </a:cubicBezTo>
                  <a:cubicBezTo>
                    <a:pt x="190" y="172"/>
                    <a:pt x="165" y="119"/>
                    <a:pt x="129" y="100"/>
                  </a:cubicBezTo>
                  <a:cubicBezTo>
                    <a:pt x="143" y="90"/>
                    <a:pt x="151" y="75"/>
                    <a:pt x="151" y="56"/>
                  </a:cubicBezTo>
                  <a:cubicBezTo>
                    <a:pt x="151" y="25"/>
                    <a:pt x="126" y="0"/>
                    <a:pt x="95" y="0"/>
                  </a:cubicBezTo>
                  <a:cubicBezTo>
                    <a:pt x="64" y="0"/>
                    <a:pt x="38" y="26"/>
                    <a:pt x="38" y="57"/>
                  </a:cubicBezTo>
                  <a:cubicBezTo>
                    <a:pt x="38" y="75"/>
                    <a:pt x="47" y="90"/>
                    <a:pt x="61" y="100"/>
                  </a:cubicBezTo>
                  <a:cubicBezTo>
                    <a:pt x="25" y="119"/>
                    <a:pt x="0" y="172"/>
                    <a:pt x="0" y="221"/>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56"/>
            <p:cNvSpPr>
              <a:spLocks/>
            </p:cNvSpPr>
            <p:nvPr/>
          </p:nvSpPr>
          <p:spPr bwMode="auto">
            <a:xfrm>
              <a:off x="3884525" y="6141801"/>
              <a:ext cx="241300" cy="360363"/>
            </a:xfrm>
            <a:custGeom>
              <a:avLst/>
              <a:gdLst>
                <a:gd name="T0" fmla="*/ 64 w 107"/>
                <a:gd name="T1" fmla="*/ 72 h 160"/>
                <a:gd name="T2" fmla="*/ 80 w 107"/>
                <a:gd name="T3" fmla="*/ 40 h 160"/>
                <a:gd name="T4" fmla="*/ 40 w 107"/>
                <a:gd name="T5" fmla="*/ 0 h 160"/>
                <a:gd name="T6" fmla="*/ 0 w 107"/>
                <a:gd name="T7" fmla="*/ 40 h 160"/>
                <a:gd name="T8" fmla="*/ 16 w 107"/>
                <a:gd name="T9" fmla="*/ 71 h 160"/>
                <a:gd name="T10" fmla="*/ 7 w 107"/>
                <a:gd name="T11" fmla="*/ 79 h 160"/>
                <a:gd name="T12" fmla="*/ 28 w 107"/>
                <a:gd name="T13" fmla="*/ 160 h 160"/>
                <a:gd name="T14" fmla="*/ 107 w 107"/>
                <a:gd name="T15" fmla="*/ 160 h 160"/>
                <a:gd name="T16" fmla="*/ 64 w 107"/>
                <a:gd name="T17" fmla="*/ 7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160">
                  <a:moveTo>
                    <a:pt x="64" y="72"/>
                  </a:moveTo>
                  <a:cubicBezTo>
                    <a:pt x="74" y="65"/>
                    <a:pt x="80" y="53"/>
                    <a:pt x="80" y="40"/>
                  </a:cubicBezTo>
                  <a:cubicBezTo>
                    <a:pt x="80" y="18"/>
                    <a:pt x="62" y="0"/>
                    <a:pt x="40" y="0"/>
                  </a:cubicBezTo>
                  <a:cubicBezTo>
                    <a:pt x="18" y="0"/>
                    <a:pt x="0" y="18"/>
                    <a:pt x="0" y="40"/>
                  </a:cubicBezTo>
                  <a:cubicBezTo>
                    <a:pt x="0" y="53"/>
                    <a:pt x="6" y="63"/>
                    <a:pt x="16" y="71"/>
                  </a:cubicBezTo>
                  <a:cubicBezTo>
                    <a:pt x="13" y="72"/>
                    <a:pt x="10" y="76"/>
                    <a:pt x="7" y="79"/>
                  </a:cubicBezTo>
                  <a:cubicBezTo>
                    <a:pt x="20" y="102"/>
                    <a:pt x="28" y="136"/>
                    <a:pt x="28" y="160"/>
                  </a:cubicBezTo>
                  <a:cubicBezTo>
                    <a:pt x="107" y="160"/>
                    <a:pt x="107" y="160"/>
                    <a:pt x="107" y="160"/>
                  </a:cubicBezTo>
                  <a:cubicBezTo>
                    <a:pt x="107" y="121"/>
                    <a:pt x="89" y="86"/>
                    <a:pt x="64" y="72"/>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57"/>
            <p:cNvSpPr>
              <a:spLocks/>
            </p:cNvSpPr>
            <p:nvPr/>
          </p:nvSpPr>
          <p:spPr bwMode="auto">
            <a:xfrm>
              <a:off x="3270162" y="6141801"/>
              <a:ext cx="241300" cy="360363"/>
            </a:xfrm>
            <a:custGeom>
              <a:avLst/>
              <a:gdLst>
                <a:gd name="T0" fmla="*/ 91 w 107"/>
                <a:gd name="T1" fmla="*/ 71 h 160"/>
                <a:gd name="T2" fmla="*/ 107 w 107"/>
                <a:gd name="T3" fmla="*/ 39 h 160"/>
                <a:gd name="T4" fmla="*/ 67 w 107"/>
                <a:gd name="T5" fmla="*/ 0 h 160"/>
                <a:gd name="T6" fmla="*/ 27 w 107"/>
                <a:gd name="T7" fmla="*/ 40 h 160"/>
                <a:gd name="T8" fmla="*/ 43 w 107"/>
                <a:gd name="T9" fmla="*/ 72 h 160"/>
                <a:gd name="T10" fmla="*/ 0 w 107"/>
                <a:gd name="T11" fmla="*/ 160 h 160"/>
                <a:gd name="T12" fmla="*/ 86 w 107"/>
                <a:gd name="T13" fmla="*/ 160 h 160"/>
                <a:gd name="T14" fmla="*/ 105 w 107"/>
                <a:gd name="T15" fmla="*/ 82 h 160"/>
                <a:gd name="T16" fmla="*/ 91 w 107"/>
                <a:gd name="T17" fmla="*/ 71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160">
                  <a:moveTo>
                    <a:pt x="91" y="71"/>
                  </a:moveTo>
                  <a:cubicBezTo>
                    <a:pt x="101" y="63"/>
                    <a:pt x="107" y="52"/>
                    <a:pt x="107" y="39"/>
                  </a:cubicBezTo>
                  <a:cubicBezTo>
                    <a:pt x="107" y="17"/>
                    <a:pt x="89" y="0"/>
                    <a:pt x="67" y="0"/>
                  </a:cubicBezTo>
                  <a:cubicBezTo>
                    <a:pt x="45" y="0"/>
                    <a:pt x="27" y="18"/>
                    <a:pt x="27" y="40"/>
                  </a:cubicBezTo>
                  <a:cubicBezTo>
                    <a:pt x="27" y="53"/>
                    <a:pt x="33" y="65"/>
                    <a:pt x="43" y="72"/>
                  </a:cubicBezTo>
                  <a:cubicBezTo>
                    <a:pt x="18" y="86"/>
                    <a:pt x="0" y="121"/>
                    <a:pt x="0" y="160"/>
                  </a:cubicBezTo>
                  <a:cubicBezTo>
                    <a:pt x="86" y="160"/>
                    <a:pt x="86" y="160"/>
                    <a:pt x="86" y="160"/>
                  </a:cubicBezTo>
                  <a:cubicBezTo>
                    <a:pt x="86" y="136"/>
                    <a:pt x="93" y="105"/>
                    <a:pt x="105" y="82"/>
                  </a:cubicBezTo>
                  <a:cubicBezTo>
                    <a:pt x="101" y="78"/>
                    <a:pt x="96" y="73"/>
                    <a:pt x="91" y="71"/>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58" name="文本框 57"/>
          <p:cNvSpPr txBox="1"/>
          <p:nvPr/>
        </p:nvSpPr>
        <p:spPr>
          <a:xfrm>
            <a:off x="8041412" y="2475106"/>
            <a:ext cx="1836000" cy="778868"/>
          </a:xfrm>
          <a:prstGeom prst="rect">
            <a:avLst/>
          </a:prstGeom>
          <a:noFill/>
        </p:spPr>
        <p:txBody>
          <a:bodyPr wrap="square" rtlCol="0">
            <a:spAutoFit/>
          </a:bodyPr>
          <a:lstStyle/>
          <a:p>
            <a:pPr algn="ctr">
              <a:lnSpc>
                <a:spcPct val="120000"/>
              </a:lnSpc>
            </a:pPr>
            <a:r>
              <a:rPr lang="zh-CN" altLang="en-US" sz="4000" b="1">
                <a:solidFill>
                  <a:schemeClr val="bg1"/>
                </a:solidFill>
              </a:rPr>
              <a:t>学</a:t>
            </a:r>
            <a:r>
              <a:rPr lang="zh-CN" altLang="en-US" sz="4000" b="1" smtClean="0">
                <a:solidFill>
                  <a:schemeClr val="bg1"/>
                </a:solidFill>
              </a:rPr>
              <a:t>习</a:t>
            </a:r>
            <a:endParaRPr lang="en-US" altLang="zh-CN" sz="4000" b="1" dirty="0" smtClean="0">
              <a:solidFill>
                <a:schemeClr val="bg1"/>
              </a:solidFill>
            </a:endParaRPr>
          </a:p>
        </p:txBody>
      </p:sp>
      <p:sp>
        <p:nvSpPr>
          <p:cNvPr id="61" name="文本框 60"/>
          <p:cNvSpPr txBox="1"/>
          <p:nvPr/>
        </p:nvSpPr>
        <p:spPr>
          <a:xfrm>
            <a:off x="8055038" y="3668454"/>
            <a:ext cx="3359095" cy="535531"/>
          </a:xfrm>
          <a:prstGeom prst="rect">
            <a:avLst/>
          </a:prstGeom>
          <a:noFill/>
        </p:spPr>
        <p:txBody>
          <a:bodyPr wrap="square" rtlCol="0">
            <a:spAutoFit/>
          </a:bodyPr>
          <a:lstStyle/>
          <a:p>
            <a:pPr>
              <a:lnSpc>
                <a:spcPct val="120000"/>
              </a:lnSpc>
            </a:pPr>
            <a:r>
              <a:rPr lang="zh-CN" altLang="en-US" sz="2400" b="1">
                <a:solidFill>
                  <a:srgbClr val="F8841D"/>
                </a:solidFill>
              </a:rPr>
              <a:t>体系化建设、随时随</a:t>
            </a:r>
            <a:r>
              <a:rPr lang="zh-CN" altLang="en-US" sz="2400" b="1" smtClean="0">
                <a:solidFill>
                  <a:srgbClr val="F8841D"/>
                </a:solidFill>
              </a:rPr>
              <a:t>地</a:t>
            </a:r>
            <a:endParaRPr lang="zh-CN" altLang="en-US" sz="1600" dirty="0">
              <a:solidFill>
                <a:srgbClr val="595959"/>
              </a:solidFill>
            </a:endParaRPr>
          </a:p>
        </p:txBody>
      </p:sp>
      <p:grpSp>
        <p:nvGrpSpPr>
          <p:cNvPr id="62" name="组合 61"/>
          <p:cNvGrpSpPr>
            <a:grpSpLocks noChangeAspect="1"/>
          </p:cNvGrpSpPr>
          <p:nvPr/>
        </p:nvGrpSpPr>
        <p:grpSpPr>
          <a:xfrm>
            <a:off x="10234370" y="1804899"/>
            <a:ext cx="452075" cy="434147"/>
            <a:chOff x="6235701" y="4083050"/>
            <a:chExt cx="560387" cy="538163"/>
          </a:xfrm>
          <a:solidFill>
            <a:schemeClr val="bg1"/>
          </a:solidFill>
        </p:grpSpPr>
        <p:sp>
          <p:nvSpPr>
            <p:cNvPr id="63" name="Freeform 31"/>
            <p:cNvSpPr>
              <a:spLocks/>
            </p:cNvSpPr>
            <p:nvPr/>
          </p:nvSpPr>
          <p:spPr bwMode="auto">
            <a:xfrm>
              <a:off x="6637338" y="4083050"/>
              <a:ext cx="158750" cy="161925"/>
            </a:xfrm>
            <a:custGeom>
              <a:avLst/>
              <a:gdLst>
                <a:gd name="T0" fmla="*/ 33 w 42"/>
                <a:gd name="T1" fmla="*/ 10 h 43"/>
                <a:gd name="T2" fmla="*/ 2 w 42"/>
                <a:gd name="T3" fmla="*/ 6 h 43"/>
                <a:gd name="T4" fmla="*/ 2 w 42"/>
                <a:gd name="T5" fmla="*/ 13 h 43"/>
                <a:gd name="T6" fmla="*/ 29 w 42"/>
                <a:gd name="T7" fmla="*/ 41 h 43"/>
                <a:gd name="T8" fmla="*/ 36 w 42"/>
                <a:gd name="T9" fmla="*/ 40 h 43"/>
                <a:gd name="T10" fmla="*/ 33 w 42"/>
                <a:gd name="T11" fmla="*/ 10 h 43"/>
              </a:gdLst>
              <a:ahLst/>
              <a:cxnLst>
                <a:cxn ang="0">
                  <a:pos x="T0" y="T1"/>
                </a:cxn>
                <a:cxn ang="0">
                  <a:pos x="T2" y="T3"/>
                </a:cxn>
                <a:cxn ang="0">
                  <a:pos x="T4" y="T5"/>
                </a:cxn>
                <a:cxn ang="0">
                  <a:pos x="T6" y="T7"/>
                </a:cxn>
                <a:cxn ang="0">
                  <a:pos x="T8" y="T9"/>
                </a:cxn>
                <a:cxn ang="0">
                  <a:pos x="T10" y="T11"/>
                </a:cxn>
              </a:cxnLst>
              <a:rect l="0" t="0" r="r" b="b"/>
              <a:pathLst>
                <a:path w="42" h="43">
                  <a:moveTo>
                    <a:pt x="33" y="10"/>
                  </a:moveTo>
                  <a:cubicBezTo>
                    <a:pt x="24" y="2"/>
                    <a:pt x="12" y="0"/>
                    <a:pt x="2" y="6"/>
                  </a:cubicBezTo>
                  <a:cubicBezTo>
                    <a:pt x="0" y="8"/>
                    <a:pt x="0" y="11"/>
                    <a:pt x="2" y="13"/>
                  </a:cubicBezTo>
                  <a:cubicBezTo>
                    <a:pt x="29" y="41"/>
                    <a:pt x="29" y="41"/>
                    <a:pt x="29" y="41"/>
                  </a:cubicBezTo>
                  <a:cubicBezTo>
                    <a:pt x="31" y="43"/>
                    <a:pt x="34" y="42"/>
                    <a:pt x="36" y="40"/>
                  </a:cubicBezTo>
                  <a:cubicBezTo>
                    <a:pt x="42" y="31"/>
                    <a:pt x="41" y="18"/>
                    <a:pt x="33" y="10"/>
                  </a:cubicBezTo>
                  <a:close/>
                </a:path>
              </a:pathLst>
            </a:custGeom>
            <a:grp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4" name="Freeform 32"/>
            <p:cNvSpPr>
              <a:spLocks noEditPoints="1"/>
            </p:cNvSpPr>
            <p:nvPr/>
          </p:nvSpPr>
          <p:spPr bwMode="auto">
            <a:xfrm>
              <a:off x="6269038" y="4129088"/>
              <a:ext cx="481013" cy="492125"/>
            </a:xfrm>
            <a:custGeom>
              <a:avLst/>
              <a:gdLst>
                <a:gd name="T0" fmla="*/ 116 w 128"/>
                <a:gd name="T1" fmla="*/ 99 h 131"/>
                <a:gd name="T2" fmla="*/ 128 w 128"/>
                <a:gd name="T3" fmla="*/ 63 h 131"/>
                <a:gd name="T4" fmla="*/ 65 w 128"/>
                <a:gd name="T5" fmla="*/ 0 h 131"/>
                <a:gd name="T6" fmla="*/ 64 w 128"/>
                <a:gd name="T7" fmla="*/ 0 h 131"/>
                <a:gd name="T8" fmla="*/ 2 w 128"/>
                <a:gd name="T9" fmla="*/ 63 h 131"/>
                <a:gd name="T10" fmla="*/ 13 w 128"/>
                <a:gd name="T11" fmla="*/ 97 h 131"/>
                <a:gd name="T12" fmla="*/ 2 w 128"/>
                <a:gd name="T13" fmla="*/ 119 h 131"/>
                <a:gd name="T14" fmla="*/ 6 w 128"/>
                <a:gd name="T15" fmla="*/ 130 h 131"/>
                <a:gd name="T16" fmla="*/ 10 w 128"/>
                <a:gd name="T17" fmla="*/ 131 h 131"/>
                <a:gd name="T18" fmla="*/ 17 w 128"/>
                <a:gd name="T19" fmla="*/ 126 h 131"/>
                <a:gd name="T20" fmla="*/ 25 w 128"/>
                <a:gd name="T21" fmla="*/ 111 h 131"/>
                <a:gd name="T22" fmla="*/ 64 w 128"/>
                <a:gd name="T23" fmla="*/ 125 h 131"/>
                <a:gd name="T24" fmla="*/ 65 w 128"/>
                <a:gd name="T25" fmla="*/ 125 h 131"/>
                <a:gd name="T26" fmla="*/ 103 w 128"/>
                <a:gd name="T27" fmla="*/ 112 h 131"/>
                <a:gd name="T28" fmla="*/ 110 w 128"/>
                <a:gd name="T29" fmla="*/ 126 h 131"/>
                <a:gd name="T30" fmla="*/ 118 w 128"/>
                <a:gd name="T31" fmla="*/ 131 h 131"/>
                <a:gd name="T32" fmla="*/ 122 w 128"/>
                <a:gd name="T33" fmla="*/ 130 h 131"/>
                <a:gd name="T34" fmla="*/ 126 w 128"/>
                <a:gd name="T35" fmla="*/ 119 h 131"/>
                <a:gd name="T36" fmla="*/ 116 w 128"/>
                <a:gd name="T37" fmla="*/ 99 h 131"/>
                <a:gd name="T38" fmla="*/ 65 w 128"/>
                <a:gd name="T39" fmla="*/ 109 h 131"/>
                <a:gd name="T40" fmla="*/ 64 w 128"/>
                <a:gd name="T41" fmla="*/ 109 h 131"/>
                <a:gd name="T42" fmla="*/ 19 w 128"/>
                <a:gd name="T43" fmla="*/ 63 h 131"/>
                <a:gd name="T44" fmla="*/ 64 w 128"/>
                <a:gd name="T45" fmla="*/ 17 h 131"/>
                <a:gd name="T46" fmla="*/ 65 w 128"/>
                <a:gd name="T47" fmla="*/ 17 h 131"/>
                <a:gd name="T48" fmla="*/ 111 w 128"/>
                <a:gd name="T49" fmla="*/ 63 h 131"/>
                <a:gd name="T50" fmla="*/ 65 w 128"/>
                <a:gd name="T51" fmla="*/ 10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 h="131">
                  <a:moveTo>
                    <a:pt x="116" y="99"/>
                  </a:moveTo>
                  <a:cubicBezTo>
                    <a:pt x="123" y="89"/>
                    <a:pt x="128" y="77"/>
                    <a:pt x="128" y="63"/>
                  </a:cubicBezTo>
                  <a:cubicBezTo>
                    <a:pt x="128" y="28"/>
                    <a:pt x="100" y="0"/>
                    <a:pt x="65" y="0"/>
                  </a:cubicBezTo>
                  <a:cubicBezTo>
                    <a:pt x="65" y="0"/>
                    <a:pt x="65" y="0"/>
                    <a:pt x="64" y="0"/>
                  </a:cubicBezTo>
                  <a:cubicBezTo>
                    <a:pt x="30" y="1"/>
                    <a:pt x="2" y="29"/>
                    <a:pt x="2" y="63"/>
                  </a:cubicBezTo>
                  <a:cubicBezTo>
                    <a:pt x="2" y="76"/>
                    <a:pt x="6" y="88"/>
                    <a:pt x="13" y="97"/>
                  </a:cubicBezTo>
                  <a:cubicBezTo>
                    <a:pt x="2" y="119"/>
                    <a:pt x="2" y="119"/>
                    <a:pt x="2" y="119"/>
                  </a:cubicBezTo>
                  <a:cubicBezTo>
                    <a:pt x="0" y="123"/>
                    <a:pt x="2" y="128"/>
                    <a:pt x="6" y="130"/>
                  </a:cubicBezTo>
                  <a:cubicBezTo>
                    <a:pt x="7" y="131"/>
                    <a:pt x="8" y="131"/>
                    <a:pt x="10" y="131"/>
                  </a:cubicBezTo>
                  <a:cubicBezTo>
                    <a:pt x="13" y="131"/>
                    <a:pt x="16" y="129"/>
                    <a:pt x="17" y="126"/>
                  </a:cubicBezTo>
                  <a:cubicBezTo>
                    <a:pt x="25" y="111"/>
                    <a:pt x="25" y="111"/>
                    <a:pt x="25" y="111"/>
                  </a:cubicBezTo>
                  <a:cubicBezTo>
                    <a:pt x="36" y="120"/>
                    <a:pt x="49" y="125"/>
                    <a:pt x="64" y="125"/>
                  </a:cubicBezTo>
                  <a:cubicBezTo>
                    <a:pt x="65" y="125"/>
                    <a:pt x="65" y="125"/>
                    <a:pt x="65" y="125"/>
                  </a:cubicBezTo>
                  <a:cubicBezTo>
                    <a:pt x="79" y="125"/>
                    <a:pt x="93" y="121"/>
                    <a:pt x="103" y="112"/>
                  </a:cubicBezTo>
                  <a:cubicBezTo>
                    <a:pt x="110" y="126"/>
                    <a:pt x="110" y="126"/>
                    <a:pt x="110" y="126"/>
                  </a:cubicBezTo>
                  <a:cubicBezTo>
                    <a:pt x="112" y="129"/>
                    <a:pt x="115" y="131"/>
                    <a:pt x="118" y="131"/>
                  </a:cubicBezTo>
                  <a:cubicBezTo>
                    <a:pt x="119" y="131"/>
                    <a:pt x="121" y="131"/>
                    <a:pt x="122" y="130"/>
                  </a:cubicBezTo>
                  <a:cubicBezTo>
                    <a:pt x="126" y="128"/>
                    <a:pt x="128" y="123"/>
                    <a:pt x="126" y="119"/>
                  </a:cubicBezTo>
                  <a:lnTo>
                    <a:pt x="116" y="99"/>
                  </a:lnTo>
                  <a:close/>
                  <a:moveTo>
                    <a:pt x="65" y="109"/>
                  </a:moveTo>
                  <a:cubicBezTo>
                    <a:pt x="65" y="109"/>
                    <a:pt x="65" y="109"/>
                    <a:pt x="64" y="109"/>
                  </a:cubicBezTo>
                  <a:cubicBezTo>
                    <a:pt x="39" y="108"/>
                    <a:pt x="19" y="88"/>
                    <a:pt x="19" y="63"/>
                  </a:cubicBezTo>
                  <a:cubicBezTo>
                    <a:pt x="19" y="38"/>
                    <a:pt x="39" y="18"/>
                    <a:pt x="64" y="17"/>
                  </a:cubicBezTo>
                  <a:cubicBezTo>
                    <a:pt x="65" y="17"/>
                    <a:pt x="65" y="17"/>
                    <a:pt x="65" y="17"/>
                  </a:cubicBezTo>
                  <a:cubicBezTo>
                    <a:pt x="90" y="17"/>
                    <a:pt x="111" y="38"/>
                    <a:pt x="111" y="63"/>
                  </a:cubicBezTo>
                  <a:cubicBezTo>
                    <a:pt x="111" y="88"/>
                    <a:pt x="90" y="109"/>
                    <a:pt x="65" y="109"/>
                  </a:cubicBezTo>
                  <a:close/>
                </a:path>
              </a:pathLst>
            </a:custGeom>
            <a:grp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5" name="Freeform 33"/>
            <p:cNvSpPr>
              <a:spLocks/>
            </p:cNvSpPr>
            <p:nvPr/>
          </p:nvSpPr>
          <p:spPr bwMode="auto">
            <a:xfrm>
              <a:off x="6416676" y="4279900"/>
              <a:ext cx="115888" cy="198438"/>
            </a:xfrm>
            <a:custGeom>
              <a:avLst/>
              <a:gdLst>
                <a:gd name="T0" fmla="*/ 26 w 31"/>
                <a:gd name="T1" fmla="*/ 0 h 53"/>
                <a:gd name="T2" fmla="*/ 25 w 31"/>
                <a:gd name="T3" fmla="*/ 0 h 53"/>
                <a:gd name="T4" fmla="*/ 21 w 31"/>
                <a:gd name="T5" fmla="*/ 4 h 53"/>
                <a:gd name="T6" fmla="*/ 21 w 31"/>
                <a:gd name="T7" fmla="*/ 23 h 53"/>
                <a:gd name="T8" fmla="*/ 2 w 31"/>
                <a:gd name="T9" fmla="*/ 45 h 53"/>
                <a:gd name="T10" fmla="*/ 2 w 31"/>
                <a:gd name="T11" fmla="*/ 52 h 53"/>
                <a:gd name="T12" fmla="*/ 5 w 31"/>
                <a:gd name="T13" fmla="*/ 53 h 53"/>
                <a:gd name="T14" fmla="*/ 9 w 31"/>
                <a:gd name="T15" fmla="*/ 52 h 53"/>
                <a:gd name="T16" fmla="*/ 25 w 31"/>
                <a:gd name="T17" fmla="*/ 33 h 53"/>
                <a:gd name="T18" fmla="*/ 29 w 31"/>
                <a:gd name="T19" fmla="*/ 28 h 53"/>
                <a:gd name="T20" fmla="*/ 31 w 31"/>
                <a:gd name="T21" fmla="*/ 25 h 53"/>
                <a:gd name="T22" fmla="*/ 31 w 31"/>
                <a:gd name="T23" fmla="*/ 4 h 53"/>
                <a:gd name="T24" fmla="*/ 26 w 31"/>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 h="53">
                  <a:moveTo>
                    <a:pt x="26" y="0"/>
                  </a:moveTo>
                  <a:cubicBezTo>
                    <a:pt x="26" y="0"/>
                    <a:pt x="26" y="0"/>
                    <a:pt x="25" y="0"/>
                  </a:cubicBezTo>
                  <a:cubicBezTo>
                    <a:pt x="23" y="0"/>
                    <a:pt x="21" y="2"/>
                    <a:pt x="21" y="4"/>
                  </a:cubicBezTo>
                  <a:cubicBezTo>
                    <a:pt x="21" y="23"/>
                    <a:pt x="21" y="23"/>
                    <a:pt x="21" y="23"/>
                  </a:cubicBezTo>
                  <a:cubicBezTo>
                    <a:pt x="2" y="45"/>
                    <a:pt x="2" y="45"/>
                    <a:pt x="2" y="45"/>
                  </a:cubicBezTo>
                  <a:cubicBezTo>
                    <a:pt x="0" y="48"/>
                    <a:pt x="0" y="51"/>
                    <a:pt x="2" y="52"/>
                  </a:cubicBezTo>
                  <a:cubicBezTo>
                    <a:pt x="3" y="53"/>
                    <a:pt x="4" y="53"/>
                    <a:pt x="5" y="53"/>
                  </a:cubicBezTo>
                  <a:cubicBezTo>
                    <a:pt x="7" y="53"/>
                    <a:pt x="8" y="53"/>
                    <a:pt x="9" y="52"/>
                  </a:cubicBezTo>
                  <a:cubicBezTo>
                    <a:pt x="25" y="33"/>
                    <a:pt x="25" y="33"/>
                    <a:pt x="25" y="33"/>
                  </a:cubicBezTo>
                  <a:cubicBezTo>
                    <a:pt x="29" y="28"/>
                    <a:pt x="29" y="28"/>
                    <a:pt x="29" y="28"/>
                  </a:cubicBezTo>
                  <a:cubicBezTo>
                    <a:pt x="30" y="27"/>
                    <a:pt x="31" y="26"/>
                    <a:pt x="31" y="25"/>
                  </a:cubicBezTo>
                  <a:cubicBezTo>
                    <a:pt x="31" y="4"/>
                    <a:pt x="31" y="4"/>
                    <a:pt x="31" y="4"/>
                  </a:cubicBezTo>
                  <a:cubicBezTo>
                    <a:pt x="31" y="2"/>
                    <a:pt x="29" y="0"/>
                    <a:pt x="26" y="0"/>
                  </a:cubicBezTo>
                  <a:close/>
                </a:path>
              </a:pathLst>
            </a:custGeom>
            <a:grp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6" name="Freeform 34"/>
            <p:cNvSpPr>
              <a:spLocks/>
            </p:cNvSpPr>
            <p:nvPr/>
          </p:nvSpPr>
          <p:spPr bwMode="auto">
            <a:xfrm>
              <a:off x="6235701" y="4083050"/>
              <a:ext cx="157163" cy="161925"/>
            </a:xfrm>
            <a:custGeom>
              <a:avLst/>
              <a:gdLst>
                <a:gd name="T0" fmla="*/ 9 w 42"/>
                <a:gd name="T1" fmla="*/ 10 h 43"/>
                <a:gd name="T2" fmla="*/ 6 w 42"/>
                <a:gd name="T3" fmla="*/ 40 h 43"/>
                <a:gd name="T4" fmla="*/ 12 w 42"/>
                <a:gd name="T5" fmla="*/ 41 h 43"/>
                <a:gd name="T6" fmla="*/ 40 w 42"/>
                <a:gd name="T7" fmla="*/ 13 h 43"/>
                <a:gd name="T8" fmla="*/ 39 w 42"/>
                <a:gd name="T9" fmla="*/ 6 h 43"/>
                <a:gd name="T10" fmla="*/ 9 w 42"/>
                <a:gd name="T11" fmla="*/ 10 h 43"/>
              </a:gdLst>
              <a:ahLst/>
              <a:cxnLst>
                <a:cxn ang="0">
                  <a:pos x="T0" y="T1"/>
                </a:cxn>
                <a:cxn ang="0">
                  <a:pos x="T2" y="T3"/>
                </a:cxn>
                <a:cxn ang="0">
                  <a:pos x="T4" y="T5"/>
                </a:cxn>
                <a:cxn ang="0">
                  <a:pos x="T6" y="T7"/>
                </a:cxn>
                <a:cxn ang="0">
                  <a:pos x="T8" y="T9"/>
                </a:cxn>
                <a:cxn ang="0">
                  <a:pos x="T10" y="T11"/>
                </a:cxn>
              </a:cxnLst>
              <a:rect l="0" t="0" r="r" b="b"/>
              <a:pathLst>
                <a:path w="42" h="43">
                  <a:moveTo>
                    <a:pt x="9" y="10"/>
                  </a:moveTo>
                  <a:cubicBezTo>
                    <a:pt x="1" y="18"/>
                    <a:pt x="0" y="31"/>
                    <a:pt x="6" y="40"/>
                  </a:cubicBezTo>
                  <a:cubicBezTo>
                    <a:pt x="7" y="42"/>
                    <a:pt x="10" y="43"/>
                    <a:pt x="12" y="41"/>
                  </a:cubicBezTo>
                  <a:cubicBezTo>
                    <a:pt x="40" y="13"/>
                    <a:pt x="40" y="13"/>
                    <a:pt x="40" y="13"/>
                  </a:cubicBezTo>
                  <a:cubicBezTo>
                    <a:pt x="42" y="11"/>
                    <a:pt x="41" y="8"/>
                    <a:pt x="39" y="6"/>
                  </a:cubicBezTo>
                  <a:cubicBezTo>
                    <a:pt x="30" y="0"/>
                    <a:pt x="17" y="2"/>
                    <a:pt x="9" y="10"/>
                  </a:cubicBezTo>
                  <a:close/>
                </a:path>
              </a:pathLst>
            </a:custGeom>
            <a:grp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68" name="그룹 10"/>
          <p:cNvGrpSpPr/>
          <p:nvPr/>
        </p:nvGrpSpPr>
        <p:grpSpPr>
          <a:xfrm>
            <a:off x="10230047" y="2788183"/>
            <a:ext cx="429352" cy="460943"/>
            <a:chOff x="-949325" y="1254125"/>
            <a:chExt cx="949325" cy="1019175"/>
          </a:xfrm>
          <a:solidFill>
            <a:schemeClr val="bg1"/>
          </a:solidFill>
        </p:grpSpPr>
        <p:sp>
          <p:nvSpPr>
            <p:cNvPr id="69" name="Freeform 7"/>
            <p:cNvSpPr>
              <a:spLocks/>
            </p:cNvSpPr>
            <p:nvPr/>
          </p:nvSpPr>
          <p:spPr bwMode="auto">
            <a:xfrm>
              <a:off x="-517525" y="1365250"/>
              <a:ext cx="396875" cy="231775"/>
            </a:xfrm>
            <a:custGeom>
              <a:avLst/>
              <a:gdLst>
                <a:gd name="T0" fmla="*/ 250 w 250"/>
                <a:gd name="T1" fmla="*/ 146 h 146"/>
                <a:gd name="T2" fmla="*/ 250 w 250"/>
                <a:gd name="T3" fmla="*/ 146 h 146"/>
                <a:gd name="T4" fmla="*/ 250 w 250"/>
                <a:gd name="T5" fmla="*/ 134 h 146"/>
                <a:gd name="T6" fmla="*/ 250 w 250"/>
                <a:gd name="T7" fmla="*/ 120 h 146"/>
                <a:gd name="T8" fmla="*/ 250 w 250"/>
                <a:gd name="T9" fmla="*/ 120 h 146"/>
                <a:gd name="T10" fmla="*/ 250 w 250"/>
                <a:gd name="T11" fmla="*/ 108 h 146"/>
                <a:gd name="T12" fmla="*/ 246 w 250"/>
                <a:gd name="T13" fmla="*/ 94 h 146"/>
                <a:gd name="T14" fmla="*/ 242 w 250"/>
                <a:gd name="T15" fmla="*/ 82 h 146"/>
                <a:gd name="T16" fmla="*/ 238 w 250"/>
                <a:gd name="T17" fmla="*/ 72 h 146"/>
                <a:gd name="T18" fmla="*/ 230 w 250"/>
                <a:gd name="T19" fmla="*/ 60 h 146"/>
                <a:gd name="T20" fmla="*/ 224 w 250"/>
                <a:gd name="T21" fmla="*/ 50 h 146"/>
                <a:gd name="T22" fmla="*/ 206 w 250"/>
                <a:gd name="T23" fmla="*/ 32 h 146"/>
                <a:gd name="T24" fmla="*/ 186 w 250"/>
                <a:gd name="T25" fmla="*/ 16 h 146"/>
                <a:gd name="T26" fmla="*/ 176 w 250"/>
                <a:gd name="T27" fmla="*/ 12 h 146"/>
                <a:gd name="T28" fmla="*/ 164 w 250"/>
                <a:gd name="T29" fmla="*/ 6 h 146"/>
                <a:gd name="T30" fmla="*/ 152 w 250"/>
                <a:gd name="T31" fmla="*/ 2 h 146"/>
                <a:gd name="T32" fmla="*/ 138 w 250"/>
                <a:gd name="T33" fmla="*/ 0 h 146"/>
                <a:gd name="T34" fmla="*/ 126 w 250"/>
                <a:gd name="T35" fmla="*/ 0 h 146"/>
                <a:gd name="T36" fmla="*/ 112 w 250"/>
                <a:gd name="T37" fmla="*/ 0 h 146"/>
                <a:gd name="T38" fmla="*/ 112 w 250"/>
                <a:gd name="T39" fmla="*/ 0 h 146"/>
                <a:gd name="T40" fmla="*/ 94 w 250"/>
                <a:gd name="T41" fmla="*/ 2 h 146"/>
                <a:gd name="T42" fmla="*/ 76 w 250"/>
                <a:gd name="T43" fmla="*/ 8 h 146"/>
                <a:gd name="T44" fmla="*/ 58 w 250"/>
                <a:gd name="T45" fmla="*/ 14 h 146"/>
                <a:gd name="T46" fmla="*/ 44 w 250"/>
                <a:gd name="T47" fmla="*/ 24 h 146"/>
                <a:gd name="T48" fmla="*/ 30 w 250"/>
                <a:gd name="T49" fmla="*/ 36 h 146"/>
                <a:gd name="T50" fmla="*/ 18 w 250"/>
                <a:gd name="T51" fmla="*/ 50 h 146"/>
                <a:gd name="T52" fmla="*/ 8 w 250"/>
                <a:gd name="T53" fmla="*/ 64 h 146"/>
                <a:gd name="T54" fmla="*/ 0 w 250"/>
                <a:gd name="T55" fmla="*/ 80 h 146"/>
                <a:gd name="T56" fmla="*/ 0 w 250"/>
                <a:gd name="T57" fmla="*/ 80 h 146"/>
                <a:gd name="T58" fmla="*/ 10 w 250"/>
                <a:gd name="T59" fmla="*/ 72 h 146"/>
                <a:gd name="T60" fmla="*/ 20 w 250"/>
                <a:gd name="T61" fmla="*/ 62 h 146"/>
                <a:gd name="T62" fmla="*/ 32 w 250"/>
                <a:gd name="T63" fmla="*/ 56 h 146"/>
                <a:gd name="T64" fmla="*/ 44 w 250"/>
                <a:gd name="T65" fmla="*/ 48 h 146"/>
                <a:gd name="T66" fmla="*/ 56 w 250"/>
                <a:gd name="T67" fmla="*/ 44 h 146"/>
                <a:gd name="T68" fmla="*/ 70 w 250"/>
                <a:gd name="T69" fmla="*/ 40 h 146"/>
                <a:gd name="T70" fmla="*/ 84 w 250"/>
                <a:gd name="T71" fmla="*/ 36 h 146"/>
                <a:gd name="T72" fmla="*/ 98 w 250"/>
                <a:gd name="T73" fmla="*/ 34 h 146"/>
                <a:gd name="T74" fmla="*/ 98 w 250"/>
                <a:gd name="T75" fmla="*/ 34 h 146"/>
                <a:gd name="T76" fmla="*/ 110 w 250"/>
                <a:gd name="T77" fmla="*/ 34 h 146"/>
                <a:gd name="T78" fmla="*/ 124 w 250"/>
                <a:gd name="T79" fmla="*/ 36 h 146"/>
                <a:gd name="T80" fmla="*/ 150 w 250"/>
                <a:gd name="T81" fmla="*/ 40 h 146"/>
                <a:gd name="T82" fmla="*/ 174 w 250"/>
                <a:gd name="T83" fmla="*/ 50 h 146"/>
                <a:gd name="T84" fmla="*/ 194 w 250"/>
                <a:gd name="T85" fmla="*/ 64 h 146"/>
                <a:gd name="T86" fmla="*/ 214 w 250"/>
                <a:gd name="T87" fmla="*/ 80 h 146"/>
                <a:gd name="T88" fmla="*/ 230 w 250"/>
                <a:gd name="T89" fmla="*/ 100 h 146"/>
                <a:gd name="T90" fmla="*/ 242 w 250"/>
                <a:gd name="T91" fmla="*/ 122 h 146"/>
                <a:gd name="T92" fmla="*/ 250 w 250"/>
                <a:gd name="T93" fmla="*/ 146 h 146"/>
                <a:gd name="T94" fmla="*/ 250 w 250"/>
                <a:gd name="T95"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146">
                  <a:moveTo>
                    <a:pt x="250" y="146"/>
                  </a:moveTo>
                  <a:lnTo>
                    <a:pt x="250" y="146"/>
                  </a:lnTo>
                  <a:lnTo>
                    <a:pt x="250" y="134"/>
                  </a:lnTo>
                  <a:lnTo>
                    <a:pt x="250" y="120"/>
                  </a:lnTo>
                  <a:lnTo>
                    <a:pt x="250" y="120"/>
                  </a:lnTo>
                  <a:lnTo>
                    <a:pt x="250" y="108"/>
                  </a:lnTo>
                  <a:lnTo>
                    <a:pt x="246" y="94"/>
                  </a:lnTo>
                  <a:lnTo>
                    <a:pt x="242" y="82"/>
                  </a:lnTo>
                  <a:lnTo>
                    <a:pt x="238" y="72"/>
                  </a:lnTo>
                  <a:lnTo>
                    <a:pt x="230" y="60"/>
                  </a:lnTo>
                  <a:lnTo>
                    <a:pt x="224" y="50"/>
                  </a:lnTo>
                  <a:lnTo>
                    <a:pt x="206" y="32"/>
                  </a:lnTo>
                  <a:lnTo>
                    <a:pt x="186" y="16"/>
                  </a:lnTo>
                  <a:lnTo>
                    <a:pt x="176" y="12"/>
                  </a:lnTo>
                  <a:lnTo>
                    <a:pt x="164" y="6"/>
                  </a:lnTo>
                  <a:lnTo>
                    <a:pt x="152" y="2"/>
                  </a:lnTo>
                  <a:lnTo>
                    <a:pt x="138" y="0"/>
                  </a:lnTo>
                  <a:lnTo>
                    <a:pt x="126" y="0"/>
                  </a:lnTo>
                  <a:lnTo>
                    <a:pt x="112" y="0"/>
                  </a:lnTo>
                  <a:lnTo>
                    <a:pt x="112" y="0"/>
                  </a:lnTo>
                  <a:lnTo>
                    <a:pt x="94" y="2"/>
                  </a:lnTo>
                  <a:lnTo>
                    <a:pt x="76" y="8"/>
                  </a:lnTo>
                  <a:lnTo>
                    <a:pt x="58" y="14"/>
                  </a:lnTo>
                  <a:lnTo>
                    <a:pt x="44" y="24"/>
                  </a:lnTo>
                  <a:lnTo>
                    <a:pt x="30" y="36"/>
                  </a:lnTo>
                  <a:lnTo>
                    <a:pt x="18" y="50"/>
                  </a:lnTo>
                  <a:lnTo>
                    <a:pt x="8" y="64"/>
                  </a:lnTo>
                  <a:lnTo>
                    <a:pt x="0" y="80"/>
                  </a:lnTo>
                  <a:lnTo>
                    <a:pt x="0" y="80"/>
                  </a:lnTo>
                  <a:lnTo>
                    <a:pt x="10" y="72"/>
                  </a:lnTo>
                  <a:lnTo>
                    <a:pt x="20" y="62"/>
                  </a:lnTo>
                  <a:lnTo>
                    <a:pt x="32" y="56"/>
                  </a:lnTo>
                  <a:lnTo>
                    <a:pt x="44" y="48"/>
                  </a:lnTo>
                  <a:lnTo>
                    <a:pt x="56" y="44"/>
                  </a:lnTo>
                  <a:lnTo>
                    <a:pt x="70" y="40"/>
                  </a:lnTo>
                  <a:lnTo>
                    <a:pt x="84" y="36"/>
                  </a:lnTo>
                  <a:lnTo>
                    <a:pt x="98" y="34"/>
                  </a:lnTo>
                  <a:lnTo>
                    <a:pt x="98" y="34"/>
                  </a:lnTo>
                  <a:lnTo>
                    <a:pt x="110" y="34"/>
                  </a:lnTo>
                  <a:lnTo>
                    <a:pt x="124" y="36"/>
                  </a:lnTo>
                  <a:lnTo>
                    <a:pt x="150" y="40"/>
                  </a:lnTo>
                  <a:lnTo>
                    <a:pt x="174" y="50"/>
                  </a:lnTo>
                  <a:lnTo>
                    <a:pt x="194" y="64"/>
                  </a:lnTo>
                  <a:lnTo>
                    <a:pt x="214" y="80"/>
                  </a:lnTo>
                  <a:lnTo>
                    <a:pt x="230" y="100"/>
                  </a:lnTo>
                  <a:lnTo>
                    <a:pt x="242" y="122"/>
                  </a:lnTo>
                  <a:lnTo>
                    <a:pt x="250" y="146"/>
                  </a:lnTo>
                  <a:lnTo>
                    <a:pt x="250" y="1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1600"/>
            </a:p>
          </p:txBody>
        </p:sp>
        <p:sp>
          <p:nvSpPr>
            <p:cNvPr id="70" name="Freeform 8"/>
            <p:cNvSpPr>
              <a:spLocks noEditPoints="1"/>
            </p:cNvSpPr>
            <p:nvPr/>
          </p:nvSpPr>
          <p:spPr bwMode="auto">
            <a:xfrm>
              <a:off x="-949325" y="1254125"/>
              <a:ext cx="949325" cy="1019175"/>
            </a:xfrm>
            <a:custGeom>
              <a:avLst/>
              <a:gdLst>
                <a:gd name="T0" fmla="*/ 14 w 598"/>
                <a:gd name="T1" fmla="*/ 538 h 642"/>
                <a:gd name="T2" fmla="*/ 0 w 598"/>
                <a:gd name="T3" fmla="*/ 572 h 642"/>
                <a:gd name="T4" fmla="*/ 6 w 598"/>
                <a:gd name="T5" fmla="*/ 606 h 642"/>
                <a:gd name="T6" fmla="*/ 20 w 598"/>
                <a:gd name="T7" fmla="*/ 626 h 642"/>
                <a:gd name="T8" fmla="*/ 54 w 598"/>
                <a:gd name="T9" fmla="*/ 640 h 642"/>
                <a:gd name="T10" fmla="*/ 88 w 598"/>
                <a:gd name="T11" fmla="*/ 636 h 642"/>
                <a:gd name="T12" fmla="*/ 232 w 598"/>
                <a:gd name="T13" fmla="*/ 480 h 642"/>
                <a:gd name="T14" fmla="*/ 242 w 598"/>
                <a:gd name="T15" fmla="*/ 462 h 642"/>
                <a:gd name="T16" fmla="*/ 246 w 598"/>
                <a:gd name="T17" fmla="*/ 434 h 642"/>
                <a:gd name="T18" fmla="*/ 238 w 598"/>
                <a:gd name="T19" fmla="*/ 406 h 642"/>
                <a:gd name="T20" fmla="*/ 284 w 598"/>
                <a:gd name="T21" fmla="*/ 380 h 642"/>
                <a:gd name="T22" fmla="*/ 332 w 598"/>
                <a:gd name="T23" fmla="*/ 402 h 642"/>
                <a:gd name="T24" fmla="*/ 388 w 598"/>
                <a:gd name="T25" fmla="*/ 412 h 642"/>
                <a:gd name="T26" fmla="*/ 428 w 598"/>
                <a:gd name="T27" fmla="*/ 408 h 642"/>
                <a:gd name="T28" fmla="*/ 486 w 598"/>
                <a:gd name="T29" fmla="*/ 390 h 642"/>
                <a:gd name="T30" fmla="*/ 534 w 598"/>
                <a:gd name="T31" fmla="*/ 356 h 642"/>
                <a:gd name="T32" fmla="*/ 570 w 598"/>
                <a:gd name="T33" fmla="*/ 310 h 642"/>
                <a:gd name="T34" fmla="*/ 592 w 598"/>
                <a:gd name="T35" fmla="*/ 254 h 642"/>
                <a:gd name="T36" fmla="*/ 598 w 598"/>
                <a:gd name="T37" fmla="*/ 192 h 642"/>
                <a:gd name="T38" fmla="*/ 590 w 598"/>
                <a:gd name="T39" fmla="*/ 152 h 642"/>
                <a:gd name="T40" fmla="*/ 566 w 598"/>
                <a:gd name="T41" fmla="*/ 96 h 642"/>
                <a:gd name="T42" fmla="*/ 528 w 598"/>
                <a:gd name="T43" fmla="*/ 52 h 642"/>
                <a:gd name="T44" fmla="*/ 478 w 598"/>
                <a:gd name="T45" fmla="*/ 18 h 642"/>
                <a:gd name="T46" fmla="*/ 420 w 598"/>
                <a:gd name="T47" fmla="*/ 2 h 642"/>
                <a:gd name="T48" fmla="*/ 378 w 598"/>
                <a:gd name="T49" fmla="*/ 0 h 642"/>
                <a:gd name="T50" fmla="*/ 318 w 598"/>
                <a:gd name="T51" fmla="*/ 14 h 642"/>
                <a:gd name="T52" fmla="*/ 266 w 598"/>
                <a:gd name="T53" fmla="*/ 44 h 642"/>
                <a:gd name="T54" fmla="*/ 226 w 598"/>
                <a:gd name="T55" fmla="*/ 86 h 642"/>
                <a:gd name="T56" fmla="*/ 198 w 598"/>
                <a:gd name="T57" fmla="*/ 138 h 642"/>
                <a:gd name="T58" fmla="*/ 188 w 598"/>
                <a:gd name="T59" fmla="*/ 198 h 642"/>
                <a:gd name="T60" fmla="*/ 190 w 598"/>
                <a:gd name="T61" fmla="*/ 238 h 642"/>
                <a:gd name="T62" fmla="*/ 204 w 598"/>
                <a:gd name="T63" fmla="*/ 288 h 642"/>
                <a:gd name="T64" fmla="*/ 230 w 598"/>
                <a:gd name="T65" fmla="*/ 332 h 642"/>
                <a:gd name="T66" fmla="*/ 210 w 598"/>
                <a:gd name="T67" fmla="*/ 382 h 642"/>
                <a:gd name="T68" fmla="*/ 180 w 598"/>
                <a:gd name="T69" fmla="*/ 376 h 642"/>
                <a:gd name="T70" fmla="*/ 154 w 598"/>
                <a:gd name="T71" fmla="*/ 384 h 642"/>
                <a:gd name="T72" fmla="*/ 138 w 598"/>
                <a:gd name="T73" fmla="*/ 398 h 642"/>
                <a:gd name="T74" fmla="*/ 224 w 598"/>
                <a:gd name="T75" fmla="*/ 200 h 642"/>
                <a:gd name="T76" fmla="*/ 234 w 598"/>
                <a:gd name="T77" fmla="*/ 150 h 642"/>
                <a:gd name="T78" fmla="*/ 256 w 598"/>
                <a:gd name="T79" fmla="*/ 108 h 642"/>
                <a:gd name="T80" fmla="*/ 290 w 598"/>
                <a:gd name="T81" fmla="*/ 72 h 642"/>
                <a:gd name="T82" fmla="*/ 332 w 598"/>
                <a:gd name="T83" fmla="*/ 48 h 642"/>
                <a:gd name="T84" fmla="*/ 382 w 598"/>
                <a:gd name="T85" fmla="*/ 38 h 642"/>
                <a:gd name="T86" fmla="*/ 416 w 598"/>
                <a:gd name="T87" fmla="*/ 40 h 642"/>
                <a:gd name="T88" fmla="*/ 462 w 598"/>
                <a:gd name="T89" fmla="*/ 52 h 642"/>
                <a:gd name="T90" fmla="*/ 504 w 598"/>
                <a:gd name="T91" fmla="*/ 80 h 642"/>
                <a:gd name="T92" fmla="*/ 534 w 598"/>
                <a:gd name="T93" fmla="*/ 116 h 642"/>
                <a:gd name="T94" fmla="*/ 554 w 598"/>
                <a:gd name="T95" fmla="*/ 160 h 642"/>
                <a:gd name="T96" fmla="*/ 560 w 598"/>
                <a:gd name="T97" fmla="*/ 194 h 642"/>
                <a:gd name="T98" fmla="*/ 556 w 598"/>
                <a:gd name="T99" fmla="*/ 246 h 642"/>
                <a:gd name="T100" fmla="*/ 538 w 598"/>
                <a:gd name="T101" fmla="*/ 290 h 642"/>
                <a:gd name="T102" fmla="*/ 508 w 598"/>
                <a:gd name="T103" fmla="*/ 328 h 642"/>
                <a:gd name="T104" fmla="*/ 468 w 598"/>
                <a:gd name="T105" fmla="*/ 356 h 642"/>
                <a:gd name="T106" fmla="*/ 420 w 598"/>
                <a:gd name="T107" fmla="*/ 372 h 642"/>
                <a:gd name="T108" fmla="*/ 386 w 598"/>
                <a:gd name="T109" fmla="*/ 374 h 642"/>
                <a:gd name="T110" fmla="*/ 338 w 598"/>
                <a:gd name="T111" fmla="*/ 364 h 642"/>
                <a:gd name="T112" fmla="*/ 294 w 598"/>
                <a:gd name="T113" fmla="*/ 342 h 642"/>
                <a:gd name="T114" fmla="*/ 260 w 598"/>
                <a:gd name="T115" fmla="*/ 308 h 642"/>
                <a:gd name="T116" fmla="*/ 236 w 598"/>
                <a:gd name="T117" fmla="*/ 266 h 642"/>
                <a:gd name="T118" fmla="*/ 224 w 598"/>
                <a:gd name="T119" fmla="*/ 216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98" h="642">
                  <a:moveTo>
                    <a:pt x="138" y="398"/>
                  </a:moveTo>
                  <a:lnTo>
                    <a:pt x="14" y="538"/>
                  </a:lnTo>
                  <a:lnTo>
                    <a:pt x="14" y="538"/>
                  </a:lnTo>
                  <a:lnTo>
                    <a:pt x="8" y="548"/>
                  </a:lnTo>
                  <a:lnTo>
                    <a:pt x="2" y="560"/>
                  </a:lnTo>
                  <a:lnTo>
                    <a:pt x="0" y="572"/>
                  </a:lnTo>
                  <a:lnTo>
                    <a:pt x="0" y="584"/>
                  </a:lnTo>
                  <a:lnTo>
                    <a:pt x="2" y="594"/>
                  </a:lnTo>
                  <a:lnTo>
                    <a:pt x="6" y="606"/>
                  </a:lnTo>
                  <a:lnTo>
                    <a:pt x="12" y="616"/>
                  </a:lnTo>
                  <a:lnTo>
                    <a:pt x="20" y="626"/>
                  </a:lnTo>
                  <a:lnTo>
                    <a:pt x="20" y="626"/>
                  </a:lnTo>
                  <a:lnTo>
                    <a:pt x="30" y="634"/>
                  </a:lnTo>
                  <a:lnTo>
                    <a:pt x="42" y="638"/>
                  </a:lnTo>
                  <a:lnTo>
                    <a:pt x="54" y="640"/>
                  </a:lnTo>
                  <a:lnTo>
                    <a:pt x="66" y="642"/>
                  </a:lnTo>
                  <a:lnTo>
                    <a:pt x="78" y="640"/>
                  </a:lnTo>
                  <a:lnTo>
                    <a:pt x="88" y="636"/>
                  </a:lnTo>
                  <a:lnTo>
                    <a:pt x="100" y="628"/>
                  </a:lnTo>
                  <a:lnTo>
                    <a:pt x="108" y="620"/>
                  </a:lnTo>
                  <a:lnTo>
                    <a:pt x="232" y="480"/>
                  </a:lnTo>
                  <a:lnTo>
                    <a:pt x="232" y="480"/>
                  </a:lnTo>
                  <a:lnTo>
                    <a:pt x="238" y="472"/>
                  </a:lnTo>
                  <a:lnTo>
                    <a:pt x="242" y="462"/>
                  </a:lnTo>
                  <a:lnTo>
                    <a:pt x="246" y="452"/>
                  </a:lnTo>
                  <a:lnTo>
                    <a:pt x="246" y="444"/>
                  </a:lnTo>
                  <a:lnTo>
                    <a:pt x="246" y="434"/>
                  </a:lnTo>
                  <a:lnTo>
                    <a:pt x="244" y="424"/>
                  </a:lnTo>
                  <a:lnTo>
                    <a:pt x="242" y="414"/>
                  </a:lnTo>
                  <a:lnTo>
                    <a:pt x="238" y="406"/>
                  </a:lnTo>
                  <a:lnTo>
                    <a:pt x="270" y="370"/>
                  </a:lnTo>
                  <a:lnTo>
                    <a:pt x="270" y="370"/>
                  </a:lnTo>
                  <a:lnTo>
                    <a:pt x="284" y="380"/>
                  </a:lnTo>
                  <a:lnTo>
                    <a:pt x="300" y="388"/>
                  </a:lnTo>
                  <a:lnTo>
                    <a:pt x="316" y="396"/>
                  </a:lnTo>
                  <a:lnTo>
                    <a:pt x="332" y="402"/>
                  </a:lnTo>
                  <a:lnTo>
                    <a:pt x="350" y="408"/>
                  </a:lnTo>
                  <a:lnTo>
                    <a:pt x="368" y="410"/>
                  </a:lnTo>
                  <a:lnTo>
                    <a:pt x="388" y="412"/>
                  </a:lnTo>
                  <a:lnTo>
                    <a:pt x="406" y="410"/>
                  </a:lnTo>
                  <a:lnTo>
                    <a:pt x="406" y="410"/>
                  </a:lnTo>
                  <a:lnTo>
                    <a:pt x="428" y="408"/>
                  </a:lnTo>
                  <a:lnTo>
                    <a:pt x="448" y="404"/>
                  </a:lnTo>
                  <a:lnTo>
                    <a:pt x="466" y="398"/>
                  </a:lnTo>
                  <a:lnTo>
                    <a:pt x="486" y="390"/>
                  </a:lnTo>
                  <a:lnTo>
                    <a:pt x="502" y="380"/>
                  </a:lnTo>
                  <a:lnTo>
                    <a:pt x="518" y="368"/>
                  </a:lnTo>
                  <a:lnTo>
                    <a:pt x="534" y="356"/>
                  </a:lnTo>
                  <a:lnTo>
                    <a:pt x="548" y="342"/>
                  </a:lnTo>
                  <a:lnTo>
                    <a:pt x="560" y="326"/>
                  </a:lnTo>
                  <a:lnTo>
                    <a:pt x="570" y="310"/>
                  </a:lnTo>
                  <a:lnTo>
                    <a:pt x="580" y="292"/>
                  </a:lnTo>
                  <a:lnTo>
                    <a:pt x="586" y="274"/>
                  </a:lnTo>
                  <a:lnTo>
                    <a:pt x="592" y="254"/>
                  </a:lnTo>
                  <a:lnTo>
                    <a:pt x="596" y="234"/>
                  </a:lnTo>
                  <a:lnTo>
                    <a:pt x="598" y="214"/>
                  </a:lnTo>
                  <a:lnTo>
                    <a:pt x="598" y="192"/>
                  </a:lnTo>
                  <a:lnTo>
                    <a:pt x="598" y="192"/>
                  </a:lnTo>
                  <a:lnTo>
                    <a:pt x="596" y="172"/>
                  </a:lnTo>
                  <a:lnTo>
                    <a:pt x="590" y="152"/>
                  </a:lnTo>
                  <a:lnTo>
                    <a:pt x="584" y="132"/>
                  </a:lnTo>
                  <a:lnTo>
                    <a:pt x="576" y="114"/>
                  </a:lnTo>
                  <a:lnTo>
                    <a:pt x="566" y="96"/>
                  </a:lnTo>
                  <a:lnTo>
                    <a:pt x="556" y="80"/>
                  </a:lnTo>
                  <a:lnTo>
                    <a:pt x="542" y="64"/>
                  </a:lnTo>
                  <a:lnTo>
                    <a:pt x="528" y="52"/>
                  </a:lnTo>
                  <a:lnTo>
                    <a:pt x="512" y="38"/>
                  </a:lnTo>
                  <a:lnTo>
                    <a:pt x="496" y="28"/>
                  </a:lnTo>
                  <a:lnTo>
                    <a:pt x="478" y="18"/>
                  </a:lnTo>
                  <a:lnTo>
                    <a:pt x="460" y="12"/>
                  </a:lnTo>
                  <a:lnTo>
                    <a:pt x="440" y="6"/>
                  </a:lnTo>
                  <a:lnTo>
                    <a:pt x="420" y="2"/>
                  </a:lnTo>
                  <a:lnTo>
                    <a:pt x="400" y="0"/>
                  </a:lnTo>
                  <a:lnTo>
                    <a:pt x="378" y="0"/>
                  </a:lnTo>
                  <a:lnTo>
                    <a:pt x="378" y="0"/>
                  </a:lnTo>
                  <a:lnTo>
                    <a:pt x="358" y="4"/>
                  </a:lnTo>
                  <a:lnTo>
                    <a:pt x="338" y="8"/>
                  </a:lnTo>
                  <a:lnTo>
                    <a:pt x="318" y="14"/>
                  </a:lnTo>
                  <a:lnTo>
                    <a:pt x="300" y="22"/>
                  </a:lnTo>
                  <a:lnTo>
                    <a:pt x="282" y="32"/>
                  </a:lnTo>
                  <a:lnTo>
                    <a:pt x="266" y="44"/>
                  </a:lnTo>
                  <a:lnTo>
                    <a:pt x="252" y="56"/>
                  </a:lnTo>
                  <a:lnTo>
                    <a:pt x="238" y="70"/>
                  </a:lnTo>
                  <a:lnTo>
                    <a:pt x="226" y="86"/>
                  </a:lnTo>
                  <a:lnTo>
                    <a:pt x="214" y="102"/>
                  </a:lnTo>
                  <a:lnTo>
                    <a:pt x="206" y="120"/>
                  </a:lnTo>
                  <a:lnTo>
                    <a:pt x="198" y="138"/>
                  </a:lnTo>
                  <a:lnTo>
                    <a:pt x="192" y="158"/>
                  </a:lnTo>
                  <a:lnTo>
                    <a:pt x="188" y="178"/>
                  </a:lnTo>
                  <a:lnTo>
                    <a:pt x="188" y="198"/>
                  </a:lnTo>
                  <a:lnTo>
                    <a:pt x="188" y="220"/>
                  </a:lnTo>
                  <a:lnTo>
                    <a:pt x="188" y="220"/>
                  </a:lnTo>
                  <a:lnTo>
                    <a:pt x="190" y="238"/>
                  </a:lnTo>
                  <a:lnTo>
                    <a:pt x="192" y="254"/>
                  </a:lnTo>
                  <a:lnTo>
                    <a:pt x="198" y="272"/>
                  </a:lnTo>
                  <a:lnTo>
                    <a:pt x="204" y="288"/>
                  </a:lnTo>
                  <a:lnTo>
                    <a:pt x="212" y="304"/>
                  </a:lnTo>
                  <a:lnTo>
                    <a:pt x="220" y="318"/>
                  </a:lnTo>
                  <a:lnTo>
                    <a:pt x="230" y="332"/>
                  </a:lnTo>
                  <a:lnTo>
                    <a:pt x="242" y="344"/>
                  </a:lnTo>
                  <a:lnTo>
                    <a:pt x="210" y="382"/>
                  </a:lnTo>
                  <a:lnTo>
                    <a:pt x="210" y="382"/>
                  </a:lnTo>
                  <a:lnTo>
                    <a:pt x="200" y="378"/>
                  </a:lnTo>
                  <a:lnTo>
                    <a:pt x="190" y="376"/>
                  </a:lnTo>
                  <a:lnTo>
                    <a:pt x="180" y="376"/>
                  </a:lnTo>
                  <a:lnTo>
                    <a:pt x="172" y="378"/>
                  </a:lnTo>
                  <a:lnTo>
                    <a:pt x="162" y="380"/>
                  </a:lnTo>
                  <a:lnTo>
                    <a:pt x="154" y="384"/>
                  </a:lnTo>
                  <a:lnTo>
                    <a:pt x="144" y="390"/>
                  </a:lnTo>
                  <a:lnTo>
                    <a:pt x="138" y="398"/>
                  </a:lnTo>
                  <a:lnTo>
                    <a:pt x="138" y="398"/>
                  </a:lnTo>
                  <a:close/>
                  <a:moveTo>
                    <a:pt x="224" y="216"/>
                  </a:moveTo>
                  <a:lnTo>
                    <a:pt x="224" y="216"/>
                  </a:lnTo>
                  <a:lnTo>
                    <a:pt x="224" y="200"/>
                  </a:lnTo>
                  <a:lnTo>
                    <a:pt x="226" y="182"/>
                  </a:lnTo>
                  <a:lnTo>
                    <a:pt x="228" y="166"/>
                  </a:lnTo>
                  <a:lnTo>
                    <a:pt x="234" y="150"/>
                  </a:lnTo>
                  <a:lnTo>
                    <a:pt x="240" y="136"/>
                  </a:lnTo>
                  <a:lnTo>
                    <a:pt x="248" y="122"/>
                  </a:lnTo>
                  <a:lnTo>
                    <a:pt x="256" y="108"/>
                  </a:lnTo>
                  <a:lnTo>
                    <a:pt x="266" y="94"/>
                  </a:lnTo>
                  <a:lnTo>
                    <a:pt x="278" y="84"/>
                  </a:lnTo>
                  <a:lnTo>
                    <a:pt x="290" y="72"/>
                  </a:lnTo>
                  <a:lnTo>
                    <a:pt x="302" y="64"/>
                  </a:lnTo>
                  <a:lnTo>
                    <a:pt x="316" y="56"/>
                  </a:lnTo>
                  <a:lnTo>
                    <a:pt x="332" y="48"/>
                  </a:lnTo>
                  <a:lnTo>
                    <a:pt x="348" y="44"/>
                  </a:lnTo>
                  <a:lnTo>
                    <a:pt x="364" y="40"/>
                  </a:lnTo>
                  <a:lnTo>
                    <a:pt x="382" y="38"/>
                  </a:lnTo>
                  <a:lnTo>
                    <a:pt x="382" y="38"/>
                  </a:lnTo>
                  <a:lnTo>
                    <a:pt x="398" y="38"/>
                  </a:lnTo>
                  <a:lnTo>
                    <a:pt x="416" y="40"/>
                  </a:lnTo>
                  <a:lnTo>
                    <a:pt x="432" y="42"/>
                  </a:lnTo>
                  <a:lnTo>
                    <a:pt x="448" y="46"/>
                  </a:lnTo>
                  <a:lnTo>
                    <a:pt x="462" y="52"/>
                  </a:lnTo>
                  <a:lnTo>
                    <a:pt x="478" y="60"/>
                  </a:lnTo>
                  <a:lnTo>
                    <a:pt x="490" y="70"/>
                  </a:lnTo>
                  <a:lnTo>
                    <a:pt x="504" y="80"/>
                  </a:lnTo>
                  <a:lnTo>
                    <a:pt x="516" y="90"/>
                  </a:lnTo>
                  <a:lnTo>
                    <a:pt x="526" y="102"/>
                  </a:lnTo>
                  <a:lnTo>
                    <a:pt x="534" y="116"/>
                  </a:lnTo>
                  <a:lnTo>
                    <a:pt x="542" y="130"/>
                  </a:lnTo>
                  <a:lnTo>
                    <a:pt x="550" y="146"/>
                  </a:lnTo>
                  <a:lnTo>
                    <a:pt x="554" y="160"/>
                  </a:lnTo>
                  <a:lnTo>
                    <a:pt x="558" y="178"/>
                  </a:lnTo>
                  <a:lnTo>
                    <a:pt x="560" y="194"/>
                  </a:lnTo>
                  <a:lnTo>
                    <a:pt x="560" y="194"/>
                  </a:lnTo>
                  <a:lnTo>
                    <a:pt x="560" y="212"/>
                  </a:lnTo>
                  <a:lnTo>
                    <a:pt x="560" y="228"/>
                  </a:lnTo>
                  <a:lnTo>
                    <a:pt x="556" y="246"/>
                  </a:lnTo>
                  <a:lnTo>
                    <a:pt x="552" y="260"/>
                  </a:lnTo>
                  <a:lnTo>
                    <a:pt x="546" y="276"/>
                  </a:lnTo>
                  <a:lnTo>
                    <a:pt x="538" y="290"/>
                  </a:lnTo>
                  <a:lnTo>
                    <a:pt x="530" y="304"/>
                  </a:lnTo>
                  <a:lnTo>
                    <a:pt x="520" y="316"/>
                  </a:lnTo>
                  <a:lnTo>
                    <a:pt x="508" y="328"/>
                  </a:lnTo>
                  <a:lnTo>
                    <a:pt x="496" y="338"/>
                  </a:lnTo>
                  <a:lnTo>
                    <a:pt x="482" y="348"/>
                  </a:lnTo>
                  <a:lnTo>
                    <a:pt x="468" y="356"/>
                  </a:lnTo>
                  <a:lnTo>
                    <a:pt x="454" y="362"/>
                  </a:lnTo>
                  <a:lnTo>
                    <a:pt x="438" y="368"/>
                  </a:lnTo>
                  <a:lnTo>
                    <a:pt x="420" y="372"/>
                  </a:lnTo>
                  <a:lnTo>
                    <a:pt x="404" y="374"/>
                  </a:lnTo>
                  <a:lnTo>
                    <a:pt x="404" y="374"/>
                  </a:lnTo>
                  <a:lnTo>
                    <a:pt x="386" y="374"/>
                  </a:lnTo>
                  <a:lnTo>
                    <a:pt x="370" y="372"/>
                  </a:lnTo>
                  <a:lnTo>
                    <a:pt x="354" y="370"/>
                  </a:lnTo>
                  <a:lnTo>
                    <a:pt x="338" y="364"/>
                  </a:lnTo>
                  <a:lnTo>
                    <a:pt x="322" y="358"/>
                  </a:lnTo>
                  <a:lnTo>
                    <a:pt x="308" y="352"/>
                  </a:lnTo>
                  <a:lnTo>
                    <a:pt x="294" y="342"/>
                  </a:lnTo>
                  <a:lnTo>
                    <a:pt x="282" y="332"/>
                  </a:lnTo>
                  <a:lnTo>
                    <a:pt x="270" y="322"/>
                  </a:lnTo>
                  <a:lnTo>
                    <a:pt x="260" y="308"/>
                  </a:lnTo>
                  <a:lnTo>
                    <a:pt x="250" y="296"/>
                  </a:lnTo>
                  <a:lnTo>
                    <a:pt x="242" y="282"/>
                  </a:lnTo>
                  <a:lnTo>
                    <a:pt x="236" y="266"/>
                  </a:lnTo>
                  <a:lnTo>
                    <a:pt x="230" y="250"/>
                  </a:lnTo>
                  <a:lnTo>
                    <a:pt x="226" y="234"/>
                  </a:lnTo>
                  <a:lnTo>
                    <a:pt x="224" y="216"/>
                  </a:lnTo>
                  <a:lnTo>
                    <a:pt x="224" y="2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1600"/>
            </a:p>
          </p:txBody>
        </p:sp>
      </p:grpSp>
      <p:sp>
        <p:nvSpPr>
          <p:cNvPr id="30" name="矩形 39"/>
          <p:cNvSpPr/>
          <p:nvPr/>
        </p:nvSpPr>
        <p:spPr>
          <a:xfrm>
            <a:off x="1120462" y="116560"/>
            <a:ext cx="3057247" cy="523220"/>
          </a:xfrm>
          <a:prstGeom prst="rect">
            <a:avLst/>
          </a:prstGeom>
          <a:noFill/>
        </p:spPr>
        <p:txBody>
          <a:bodyPr wrap="none" rtlCol="0">
            <a:spAutoFit/>
          </a:bodyPr>
          <a:lstStyle/>
          <a:p>
            <a:r>
              <a:rPr lang="zh-CN" altLang="en-US" sz="2800" b="1">
                <a:solidFill>
                  <a:srgbClr val="595959"/>
                </a:solidFill>
              </a:rPr>
              <a:t>阿里巴巴</a:t>
            </a:r>
            <a:r>
              <a:rPr lang="zh-CN" altLang="en-US" sz="2800" b="1" smtClean="0">
                <a:solidFill>
                  <a:srgbClr val="595959"/>
                </a:solidFill>
              </a:rPr>
              <a:t>案</a:t>
            </a:r>
            <a:r>
              <a:rPr lang="zh-CN" altLang="en-US" sz="2800" b="1">
                <a:solidFill>
                  <a:srgbClr val="595959"/>
                </a:solidFill>
              </a:rPr>
              <a:t>例分享</a:t>
            </a:r>
            <a:endParaRPr lang="zh-CN" altLang="zh-CN" sz="2800" b="1" dirty="0">
              <a:solidFill>
                <a:srgbClr val="595959"/>
              </a:solidFill>
            </a:endParaRPr>
          </a:p>
        </p:txBody>
      </p:sp>
      <p:sp>
        <p:nvSpPr>
          <p:cNvPr id="43" name="文本框 22"/>
          <p:cNvSpPr txBox="1"/>
          <p:nvPr/>
        </p:nvSpPr>
        <p:spPr>
          <a:xfrm>
            <a:off x="1146210" y="639780"/>
            <a:ext cx="3784365" cy="307777"/>
          </a:xfrm>
          <a:prstGeom prst="rect">
            <a:avLst/>
          </a:prstGeom>
          <a:noFill/>
        </p:spPr>
        <p:txBody>
          <a:bodyPr wrap="square" rtlCol="0">
            <a:spAutoFit/>
          </a:bodyPr>
          <a:lstStyle/>
          <a:p>
            <a:r>
              <a:rPr lang="zh-CN" altLang="en-US" sz="1400"/>
              <a:t>阿里巴巴</a:t>
            </a:r>
            <a:r>
              <a:rPr lang="en-US" altLang="zh-CN" sz="1400"/>
              <a:t>eHR</a:t>
            </a:r>
            <a:r>
              <a:rPr lang="zh-CN" altLang="en-US" sz="1400"/>
              <a:t>创变之路</a:t>
            </a:r>
          </a:p>
        </p:txBody>
      </p:sp>
      <p:sp>
        <p:nvSpPr>
          <p:cNvPr id="44" name="矩形 6"/>
          <p:cNvSpPr>
            <a:spLocks noChangeArrowheads="1"/>
          </p:cNvSpPr>
          <p:nvPr/>
        </p:nvSpPr>
        <p:spPr bwMode="auto">
          <a:xfrm>
            <a:off x="1015936" y="1332687"/>
            <a:ext cx="6494336"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zh-CN" altLang="en-US" sz="1600"/>
              <a:t>再说阿里人的学习，我们的学习系统有很多经久不衰的培训体系和课程，阿里培训体系从员工任职周期、层级、双元发展通道、业务方向等多纬度构建，比如阿里的“百阿”，凡事新入职员工不管是多大的腕，来到阿里的半年之内必须要参加“百阿”，还有“百湖”、“淘宝大学”、对外的“湖畔大学”、针对“组织部”头部高管针对性一些培训，马总这边有“马老师大讲堂”，定期给全员一些分享。在阿里学习的网站里面有各种各样学习品牌馆，所有的课程都能通过移动端学习。另外阿里学习更多强调自下而上，很多同学在</a:t>
            </a:r>
            <a:r>
              <a:rPr lang="en-US" altLang="zh-CN" sz="1600"/>
              <a:t>ATA</a:t>
            </a:r>
            <a:r>
              <a:rPr lang="zh-CN" altLang="en-US" sz="1600"/>
              <a:t>建立很多学习圈子，比如前端、</a:t>
            </a:r>
            <a:r>
              <a:rPr lang="en-US" altLang="zh-CN" sz="1600"/>
              <a:t>JAVA</a:t>
            </a:r>
            <a:r>
              <a:rPr lang="zh-CN" altLang="en-US" sz="1600"/>
              <a:t>、产品、营运等等，很多阿里技术大拿在圈子中吸引了粉丝频繁互动和</a:t>
            </a:r>
            <a:r>
              <a:rPr lang="en-US" altLang="zh-CN" sz="1600"/>
              <a:t>PK</a:t>
            </a:r>
            <a:r>
              <a:rPr lang="zh-CN" altLang="en-US" sz="1600"/>
              <a:t>，只有这样阿里的知识才是鲜活的，才富有生命力。</a:t>
            </a:r>
            <a:endParaRPr lang="zh-CN" altLang="en-US" sz="1600" dirty="0">
              <a:solidFill>
                <a:srgbClr val="595959"/>
              </a:solidFill>
            </a:endParaRPr>
          </a:p>
        </p:txBody>
      </p:sp>
    </p:spTree>
    <p:extLst>
      <p:ext uri="{BB962C8B-B14F-4D97-AF65-F5344CB8AC3E}">
        <p14:creationId xmlns:p14="http://schemas.microsoft.com/office/powerpoint/2010/main" val="3494605108"/>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7822149" y="4752025"/>
            <a:ext cx="4074039" cy="1265335"/>
            <a:chOff x="3125299" y="4100158"/>
            <a:chExt cx="5699125" cy="1770062"/>
          </a:xfrm>
        </p:grpSpPr>
        <p:sp>
          <p:nvSpPr>
            <p:cNvPr id="52" name="Freeform 5"/>
            <p:cNvSpPr>
              <a:spLocks/>
            </p:cNvSpPr>
            <p:nvPr/>
          </p:nvSpPr>
          <p:spPr bwMode="auto">
            <a:xfrm>
              <a:off x="3125299" y="5662257"/>
              <a:ext cx="5699125" cy="207963"/>
            </a:xfrm>
            <a:custGeom>
              <a:avLst/>
              <a:gdLst>
                <a:gd name="T0" fmla="*/ 1491 w 1517"/>
                <a:gd name="T1" fmla="*/ 0 h 55"/>
                <a:gd name="T2" fmla="*/ 1447 w 1517"/>
                <a:gd name="T3" fmla="*/ 32 h 55"/>
                <a:gd name="T4" fmla="*/ 794 w 1517"/>
                <a:gd name="T5" fmla="*/ 32 h 55"/>
                <a:gd name="T6" fmla="*/ 722 w 1517"/>
                <a:gd name="T7" fmla="*/ 32 h 55"/>
                <a:gd name="T8" fmla="*/ 70 w 1517"/>
                <a:gd name="T9" fmla="*/ 32 h 55"/>
                <a:gd name="T10" fmla="*/ 26 w 1517"/>
                <a:gd name="T11" fmla="*/ 0 h 55"/>
                <a:gd name="T12" fmla="*/ 96 w 1517"/>
                <a:gd name="T13" fmla="*/ 55 h 55"/>
                <a:gd name="T14" fmla="*/ 1420 w 1517"/>
                <a:gd name="T15" fmla="*/ 55 h 55"/>
                <a:gd name="T16" fmla="*/ 1491 w 1517"/>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7" h="55">
                  <a:moveTo>
                    <a:pt x="1491" y="0"/>
                  </a:moveTo>
                  <a:cubicBezTo>
                    <a:pt x="1491" y="0"/>
                    <a:pt x="1503" y="32"/>
                    <a:pt x="1447" y="32"/>
                  </a:cubicBezTo>
                  <a:cubicBezTo>
                    <a:pt x="1425" y="32"/>
                    <a:pt x="1116" y="32"/>
                    <a:pt x="794" y="32"/>
                  </a:cubicBezTo>
                  <a:cubicBezTo>
                    <a:pt x="722" y="32"/>
                    <a:pt x="722" y="32"/>
                    <a:pt x="722" y="32"/>
                  </a:cubicBezTo>
                  <a:cubicBezTo>
                    <a:pt x="401" y="32"/>
                    <a:pt x="92" y="32"/>
                    <a:pt x="70" y="32"/>
                  </a:cubicBezTo>
                  <a:cubicBezTo>
                    <a:pt x="14" y="32"/>
                    <a:pt x="26" y="0"/>
                    <a:pt x="26" y="0"/>
                  </a:cubicBezTo>
                  <a:cubicBezTo>
                    <a:pt x="26" y="0"/>
                    <a:pt x="0" y="34"/>
                    <a:pt x="96" y="55"/>
                  </a:cubicBezTo>
                  <a:cubicBezTo>
                    <a:pt x="1420" y="55"/>
                    <a:pt x="1420" y="55"/>
                    <a:pt x="1420" y="55"/>
                  </a:cubicBezTo>
                  <a:cubicBezTo>
                    <a:pt x="1517" y="34"/>
                    <a:pt x="1491" y="0"/>
                    <a:pt x="1491" y="0"/>
                  </a:cubicBezTo>
                  <a:close/>
                </a:path>
              </a:pathLst>
            </a:custGeom>
            <a:gradFill>
              <a:gsLst>
                <a:gs pos="0">
                  <a:srgbClr val="000000"/>
                </a:gs>
                <a:gs pos="51000">
                  <a:srgbClr val="7A7A7A"/>
                </a:gs>
                <a:gs pos="100000">
                  <a:schemeClr val="bg1">
                    <a:lumMod val="65000"/>
                  </a:schemeClr>
                </a:gs>
              </a:gsLst>
              <a:lin ang="5400000" scaled="0"/>
            </a:gradFill>
            <a:ln w="142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3" name="Freeform 6"/>
            <p:cNvSpPr>
              <a:spLocks/>
            </p:cNvSpPr>
            <p:nvPr/>
          </p:nvSpPr>
          <p:spPr bwMode="auto">
            <a:xfrm>
              <a:off x="3177686" y="4100158"/>
              <a:ext cx="5594350" cy="1682751"/>
            </a:xfrm>
            <a:custGeom>
              <a:avLst/>
              <a:gdLst>
                <a:gd name="T0" fmla="*/ 1477 w 1489"/>
                <a:gd name="T1" fmla="*/ 414 h 446"/>
                <a:gd name="T2" fmla="*/ 1207 w 1489"/>
                <a:gd name="T3" fmla="*/ 26 h 446"/>
                <a:gd name="T4" fmla="*/ 1175 w 1489"/>
                <a:gd name="T5" fmla="*/ 0 h 446"/>
                <a:gd name="T6" fmla="*/ 247 w 1489"/>
                <a:gd name="T7" fmla="*/ 0 h 446"/>
                <a:gd name="T8" fmla="*/ 215 w 1489"/>
                <a:gd name="T9" fmla="*/ 26 h 446"/>
                <a:gd name="T10" fmla="*/ 12 w 1489"/>
                <a:gd name="T11" fmla="*/ 414 h 446"/>
                <a:gd name="T12" fmla="*/ 56 w 1489"/>
                <a:gd name="T13" fmla="*/ 446 h 446"/>
                <a:gd name="T14" fmla="*/ 708 w 1489"/>
                <a:gd name="T15" fmla="*/ 446 h 446"/>
                <a:gd name="T16" fmla="*/ 708 w 1489"/>
                <a:gd name="T17" fmla="*/ 446 h 446"/>
                <a:gd name="T18" fmla="*/ 709 w 1489"/>
                <a:gd name="T19" fmla="*/ 446 h 446"/>
                <a:gd name="T20" fmla="*/ 709 w 1489"/>
                <a:gd name="T21" fmla="*/ 446 h 446"/>
                <a:gd name="T22" fmla="*/ 1433 w 1489"/>
                <a:gd name="T23" fmla="*/ 446 h 446"/>
                <a:gd name="T24" fmla="*/ 1477 w 1489"/>
                <a:gd name="T25" fmla="*/ 414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89" h="446">
                  <a:moveTo>
                    <a:pt x="1477" y="414"/>
                  </a:moveTo>
                  <a:cubicBezTo>
                    <a:pt x="1477" y="414"/>
                    <a:pt x="1218" y="44"/>
                    <a:pt x="1207" y="26"/>
                  </a:cubicBezTo>
                  <a:cubicBezTo>
                    <a:pt x="1190" y="1"/>
                    <a:pt x="1175" y="0"/>
                    <a:pt x="1175" y="0"/>
                  </a:cubicBezTo>
                  <a:cubicBezTo>
                    <a:pt x="247" y="0"/>
                    <a:pt x="247" y="0"/>
                    <a:pt x="247" y="0"/>
                  </a:cubicBezTo>
                  <a:cubicBezTo>
                    <a:pt x="247" y="0"/>
                    <a:pt x="225" y="6"/>
                    <a:pt x="215" y="26"/>
                  </a:cubicBezTo>
                  <a:cubicBezTo>
                    <a:pt x="206" y="45"/>
                    <a:pt x="12" y="414"/>
                    <a:pt x="12" y="414"/>
                  </a:cubicBezTo>
                  <a:cubicBezTo>
                    <a:pt x="12" y="414"/>
                    <a:pt x="0" y="446"/>
                    <a:pt x="56" y="446"/>
                  </a:cubicBezTo>
                  <a:cubicBezTo>
                    <a:pt x="78" y="446"/>
                    <a:pt x="387" y="446"/>
                    <a:pt x="708" y="446"/>
                  </a:cubicBezTo>
                  <a:cubicBezTo>
                    <a:pt x="708" y="446"/>
                    <a:pt x="708" y="446"/>
                    <a:pt x="708" y="446"/>
                  </a:cubicBezTo>
                  <a:cubicBezTo>
                    <a:pt x="709" y="446"/>
                    <a:pt x="709" y="446"/>
                    <a:pt x="709" y="446"/>
                  </a:cubicBezTo>
                  <a:cubicBezTo>
                    <a:pt x="709" y="446"/>
                    <a:pt x="709" y="446"/>
                    <a:pt x="709" y="446"/>
                  </a:cubicBezTo>
                  <a:cubicBezTo>
                    <a:pt x="1031" y="446"/>
                    <a:pt x="1411" y="446"/>
                    <a:pt x="1433" y="446"/>
                  </a:cubicBezTo>
                  <a:cubicBezTo>
                    <a:pt x="1489" y="446"/>
                    <a:pt x="1477" y="414"/>
                    <a:pt x="1477" y="414"/>
                  </a:cubicBezTo>
                  <a:close/>
                </a:path>
              </a:pathLst>
            </a:custGeom>
            <a:gradFill>
              <a:gsLst>
                <a:gs pos="17000">
                  <a:srgbClr val="535353"/>
                </a:gs>
                <a:gs pos="0">
                  <a:srgbClr val="7A7A7A"/>
                </a:gs>
                <a:gs pos="100000">
                  <a:srgbClr val="000000"/>
                </a:gs>
              </a:gsLst>
              <a:lin ang="2700000" scaled="0"/>
            </a:gradFill>
            <a:ln w="142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7"/>
            <p:cNvSpPr>
              <a:spLocks/>
            </p:cNvSpPr>
            <p:nvPr/>
          </p:nvSpPr>
          <p:spPr bwMode="auto">
            <a:xfrm>
              <a:off x="3779349" y="4246207"/>
              <a:ext cx="4387850" cy="1352550"/>
            </a:xfrm>
            <a:custGeom>
              <a:avLst/>
              <a:gdLst>
                <a:gd name="T0" fmla="*/ 343 w 2764"/>
                <a:gd name="T1" fmla="*/ 0 h 852"/>
                <a:gd name="T2" fmla="*/ 2284 w 2764"/>
                <a:gd name="T3" fmla="*/ 0 h 852"/>
                <a:gd name="T4" fmla="*/ 2764 w 2764"/>
                <a:gd name="T5" fmla="*/ 852 h 852"/>
                <a:gd name="T6" fmla="*/ 0 w 2764"/>
                <a:gd name="T7" fmla="*/ 852 h 852"/>
                <a:gd name="T8" fmla="*/ 343 w 2764"/>
                <a:gd name="T9" fmla="*/ 0 h 852"/>
              </a:gdLst>
              <a:ahLst/>
              <a:cxnLst>
                <a:cxn ang="0">
                  <a:pos x="T0" y="T1"/>
                </a:cxn>
                <a:cxn ang="0">
                  <a:pos x="T2" y="T3"/>
                </a:cxn>
                <a:cxn ang="0">
                  <a:pos x="T4" y="T5"/>
                </a:cxn>
                <a:cxn ang="0">
                  <a:pos x="T6" y="T7"/>
                </a:cxn>
                <a:cxn ang="0">
                  <a:pos x="T8" y="T9"/>
                </a:cxn>
              </a:cxnLst>
              <a:rect l="0" t="0" r="r" b="b"/>
              <a:pathLst>
                <a:path w="2764" h="852">
                  <a:moveTo>
                    <a:pt x="343" y="0"/>
                  </a:moveTo>
                  <a:lnTo>
                    <a:pt x="2284" y="0"/>
                  </a:lnTo>
                  <a:lnTo>
                    <a:pt x="2764" y="852"/>
                  </a:lnTo>
                  <a:lnTo>
                    <a:pt x="0" y="852"/>
                  </a:lnTo>
                  <a:lnTo>
                    <a:pt x="343" y="0"/>
                  </a:lnTo>
                  <a:close/>
                </a:path>
              </a:pathLst>
            </a:custGeom>
            <a:solidFill>
              <a:srgbClr val="5EC6D3"/>
            </a:solidFill>
            <a:ln w="142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45" name="椭圆 44"/>
          <p:cNvSpPr/>
          <p:nvPr/>
        </p:nvSpPr>
        <p:spPr>
          <a:xfrm>
            <a:off x="8365583" y="3482295"/>
            <a:ext cx="1083533" cy="1083533"/>
          </a:xfrm>
          <a:prstGeom prst="ellipse">
            <a:avLst/>
          </a:prstGeom>
          <a:solidFill>
            <a:srgbClr val="546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0143429" y="3432288"/>
            <a:ext cx="1083533" cy="1083533"/>
          </a:xfrm>
          <a:prstGeom prst="ellipse">
            <a:avLst/>
          </a:prstGeom>
          <a:solidFill>
            <a:srgbClr val="F884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2" name="그룹 10"/>
          <p:cNvGrpSpPr/>
          <p:nvPr/>
        </p:nvGrpSpPr>
        <p:grpSpPr>
          <a:xfrm>
            <a:off x="10470519" y="3743582"/>
            <a:ext cx="429352" cy="460943"/>
            <a:chOff x="-949325" y="1254125"/>
            <a:chExt cx="949325" cy="1019175"/>
          </a:xfrm>
          <a:solidFill>
            <a:schemeClr val="bg1"/>
          </a:solidFill>
        </p:grpSpPr>
        <p:sp>
          <p:nvSpPr>
            <p:cNvPr id="73" name="Freeform 7"/>
            <p:cNvSpPr>
              <a:spLocks/>
            </p:cNvSpPr>
            <p:nvPr/>
          </p:nvSpPr>
          <p:spPr bwMode="auto">
            <a:xfrm>
              <a:off x="-517525" y="1365250"/>
              <a:ext cx="396875" cy="231775"/>
            </a:xfrm>
            <a:custGeom>
              <a:avLst/>
              <a:gdLst>
                <a:gd name="T0" fmla="*/ 250 w 250"/>
                <a:gd name="T1" fmla="*/ 146 h 146"/>
                <a:gd name="T2" fmla="*/ 250 w 250"/>
                <a:gd name="T3" fmla="*/ 146 h 146"/>
                <a:gd name="T4" fmla="*/ 250 w 250"/>
                <a:gd name="T5" fmla="*/ 134 h 146"/>
                <a:gd name="T6" fmla="*/ 250 w 250"/>
                <a:gd name="T7" fmla="*/ 120 h 146"/>
                <a:gd name="T8" fmla="*/ 250 w 250"/>
                <a:gd name="T9" fmla="*/ 120 h 146"/>
                <a:gd name="T10" fmla="*/ 250 w 250"/>
                <a:gd name="T11" fmla="*/ 108 h 146"/>
                <a:gd name="T12" fmla="*/ 246 w 250"/>
                <a:gd name="T13" fmla="*/ 94 h 146"/>
                <a:gd name="T14" fmla="*/ 242 w 250"/>
                <a:gd name="T15" fmla="*/ 82 h 146"/>
                <a:gd name="T16" fmla="*/ 238 w 250"/>
                <a:gd name="T17" fmla="*/ 72 h 146"/>
                <a:gd name="T18" fmla="*/ 230 w 250"/>
                <a:gd name="T19" fmla="*/ 60 h 146"/>
                <a:gd name="T20" fmla="*/ 224 w 250"/>
                <a:gd name="T21" fmla="*/ 50 h 146"/>
                <a:gd name="T22" fmla="*/ 206 w 250"/>
                <a:gd name="T23" fmla="*/ 32 h 146"/>
                <a:gd name="T24" fmla="*/ 186 w 250"/>
                <a:gd name="T25" fmla="*/ 16 h 146"/>
                <a:gd name="T26" fmla="*/ 176 w 250"/>
                <a:gd name="T27" fmla="*/ 12 h 146"/>
                <a:gd name="T28" fmla="*/ 164 w 250"/>
                <a:gd name="T29" fmla="*/ 6 h 146"/>
                <a:gd name="T30" fmla="*/ 152 w 250"/>
                <a:gd name="T31" fmla="*/ 2 h 146"/>
                <a:gd name="T32" fmla="*/ 138 w 250"/>
                <a:gd name="T33" fmla="*/ 0 h 146"/>
                <a:gd name="T34" fmla="*/ 126 w 250"/>
                <a:gd name="T35" fmla="*/ 0 h 146"/>
                <a:gd name="T36" fmla="*/ 112 w 250"/>
                <a:gd name="T37" fmla="*/ 0 h 146"/>
                <a:gd name="T38" fmla="*/ 112 w 250"/>
                <a:gd name="T39" fmla="*/ 0 h 146"/>
                <a:gd name="T40" fmla="*/ 94 w 250"/>
                <a:gd name="T41" fmla="*/ 2 h 146"/>
                <a:gd name="T42" fmla="*/ 76 w 250"/>
                <a:gd name="T43" fmla="*/ 8 h 146"/>
                <a:gd name="T44" fmla="*/ 58 w 250"/>
                <a:gd name="T45" fmla="*/ 14 h 146"/>
                <a:gd name="T46" fmla="*/ 44 w 250"/>
                <a:gd name="T47" fmla="*/ 24 h 146"/>
                <a:gd name="T48" fmla="*/ 30 w 250"/>
                <a:gd name="T49" fmla="*/ 36 h 146"/>
                <a:gd name="T50" fmla="*/ 18 w 250"/>
                <a:gd name="T51" fmla="*/ 50 h 146"/>
                <a:gd name="T52" fmla="*/ 8 w 250"/>
                <a:gd name="T53" fmla="*/ 64 h 146"/>
                <a:gd name="T54" fmla="*/ 0 w 250"/>
                <a:gd name="T55" fmla="*/ 80 h 146"/>
                <a:gd name="T56" fmla="*/ 0 w 250"/>
                <a:gd name="T57" fmla="*/ 80 h 146"/>
                <a:gd name="T58" fmla="*/ 10 w 250"/>
                <a:gd name="T59" fmla="*/ 72 h 146"/>
                <a:gd name="T60" fmla="*/ 20 w 250"/>
                <a:gd name="T61" fmla="*/ 62 h 146"/>
                <a:gd name="T62" fmla="*/ 32 w 250"/>
                <a:gd name="T63" fmla="*/ 56 h 146"/>
                <a:gd name="T64" fmla="*/ 44 w 250"/>
                <a:gd name="T65" fmla="*/ 48 h 146"/>
                <a:gd name="T66" fmla="*/ 56 w 250"/>
                <a:gd name="T67" fmla="*/ 44 h 146"/>
                <a:gd name="T68" fmla="*/ 70 w 250"/>
                <a:gd name="T69" fmla="*/ 40 h 146"/>
                <a:gd name="T70" fmla="*/ 84 w 250"/>
                <a:gd name="T71" fmla="*/ 36 h 146"/>
                <a:gd name="T72" fmla="*/ 98 w 250"/>
                <a:gd name="T73" fmla="*/ 34 h 146"/>
                <a:gd name="T74" fmla="*/ 98 w 250"/>
                <a:gd name="T75" fmla="*/ 34 h 146"/>
                <a:gd name="T76" fmla="*/ 110 w 250"/>
                <a:gd name="T77" fmla="*/ 34 h 146"/>
                <a:gd name="T78" fmla="*/ 124 w 250"/>
                <a:gd name="T79" fmla="*/ 36 h 146"/>
                <a:gd name="T80" fmla="*/ 150 w 250"/>
                <a:gd name="T81" fmla="*/ 40 h 146"/>
                <a:gd name="T82" fmla="*/ 174 w 250"/>
                <a:gd name="T83" fmla="*/ 50 h 146"/>
                <a:gd name="T84" fmla="*/ 194 w 250"/>
                <a:gd name="T85" fmla="*/ 64 h 146"/>
                <a:gd name="T86" fmla="*/ 214 w 250"/>
                <a:gd name="T87" fmla="*/ 80 h 146"/>
                <a:gd name="T88" fmla="*/ 230 w 250"/>
                <a:gd name="T89" fmla="*/ 100 h 146"/>
                <a:gd name="T90" fmla="*/ 242 w 250"/>
                <a:gd name="T91" fmla="*/ 122 h 146"/>
                <a:gd name="T92" fmla="*/ 250 w 250"/>
                <a:gd name="T93" fmla="*/ 146 h 146"/>
                <a:gd name="T94" fmla="*/ 250 w 250"/>
                <a:gd name="T95"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146">
                  <a:moveTo>
                    <a:pt x="250" y="146"/>
                  </a:moveTo>
                  <a:lnTo>
                    <a:pt x="250" y="146"/>
                  </a:lnTo>
                  <a:lnTo>
                    <a:pt x="250" y="134"/>
                  </a:lnTo>
                  <a:lnTo>
                    <a:pt x="250" y="120"/>
                  </a:lnTo>
                  <a:lnTo>
                    <a:pt x="250" y="120"/>
                  </a:lnTo>
                  <a:lnTo>
                    <a:pt x="250" y="108"/>
                  </a:lnTo>
                  <a:lnTo>
                    <a:pt x="246" y="94"/>
                  </a:lnTo>
                  <a:lnTo>
                    <a:pt x="242" y="82"/>
                  </a:lnTo>
                  <a:lnTo>
                    <a:pt x="238" y="72"/>
                  </a:lnTo>
                  <a:lnTo>
                    <a:pt x="230" y="60"/>
                  </a:lnTo>
                  <a:lnTo>
                    <a:pt x="224" y="50"/>
                  </a:lnTo>
                  <a:lnTo>
                    <a:pt x="206" y="32"/>
                  </a:lnTo>
                  <a:lnTo>
                    <a:pt x="186" y="16"/>
                  </a:lnTo>
                  <a:lnTo>
                    <a:pt x="176" y="12"/>
                  </a:lnTo>
                  <a:lnTo>
                    <a:pt x="164" y="6"/>
                  </a:lnTo>
                  <a:lnTo>
                    <a:pt x="152" y="2"/>
                  </a:lnTo>
                  <a:lnTo>
                    <a:pt x="138" y="0"/>
                  </a:lnTo>
                  <a:lnTo>
                    <a:pt x="126" y="0"/>
                  </a:lnTo>
                  <a:lnTo>
                    <a:pt x="112" y="0"/>
                  </a:lnTo>
                  <a:lnTo>
                    <a:pt x="112" y="0"/>
                  </a:lnTo>
                  <a:lnTo>
                    <a:pt x="94" y="2"/>
                  </a:lnTo>
                  <a:lnTo>
                    <a:pt x="76" y="8"/>
                  </a:lnTo>
                  <a:lnTo>
                    <a:pt x="58" y="14"/>
                  </a:lnTo>
                  <a:lnTo>
                    <a:pt x="44" y="24"/>
                  </a:lnTo>
                  <a:lnTo>
                    <a:pt x="30" y="36"/>
                  </a:lnTo>
                  <a:lnTo>
                    <a:pt x="18" y="50"/>
                  </a:lnTo>
                  <a:lnTo>
                    <a:pt x="8" y="64"/>
                  </a:lnTo>
                  <a:lnTo>
                    <a:pt x="0" y="80"/>
                  </a:lnTo>
                  <a:lnTo>
                    <a:pt x="0" y="80"/>
                  </a:lnTo>
                  <a:lnTo>
                    <a:pt x="10" y="72"/>
                  </a:lnTo>
                  <a:lnTo>
                    <a:pt x="20" y="62"/>
                  </a:lnTo>
                  <a:lnTo>
                    <a:pt x="32" y="56"/>
                  </a:lnTo>
                  <a:lnTo>
                    <a:pt x="44" y="48"/>
                  </a:lnTo>
                  <a:lnTo>
                    <a:pt x="56" y="44"/>
                  </a:lnTo>
                  <a:lnTo>
                    <a:pt x="70" y="40"/>
                  </a:lnTo>
                  <a:lnTo>
                    <a:pt x="84" y="36"/>
                  </a:lnTo>
                  <a:lnTo>
                    <a:pt x="98" y="34"/>
                  </a:lnTo>
                  <a:lnTo>
                    <a:pt x="98" y="34"/>
                  </a:lnTo>
                  <a:lnTo>
                    <a:pt x="110" y="34"/>
                  </a:lnTo>
                  <a:lnTo>
                    <a:pt x="124" y="36"/>
                  </a:lnTo>
                  <a:lnTo>
                    <a:pt x="150" y="40"/>
                  </a:lnTo>
                  <a:lnTo>
                    <a:pt x="174" y="50"/>
                  </a:lnTo>
                  <a:lnTo>
                    <a:pt x="194" y="64"/>
                  </a:lnTo>
                  <a:lnTo>
                    <a:pt x="214" y="80"/>
                  </a:lnTo>
                  <a:lnTo>
                    <a:pt x="230" y="100"/>
                  </a:lnTo>
                  <a:lnTo>
                    <a:pt x="242" y="122"/>
                  </a:lnTo>
                  <a:lnTo>
                    <a:pt x="250" y="146"/>
                  </a:lnTo>
                  <a:lnTo>
                    <a:pt x="250" y="1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1600"/>
            </a:p>
          </p:txBody>
        </p:sp>
        <p:sp>
          <p:nvSpPr>
            <p:cNvPr id="74" name="Freeform 8"/>
            <p:cNvSpPr>
              <a:spLocks noEditPoints="1"/>
            </p:cNvSpPr>
            <p:nvPr/>
          </p:nvSpPr>
          <p:spPr bwMode="auto">
            <a:xfrm>
              <a:off x="-949325" y="1254125"/>
              <a:ext cx="949325" cy="1019175"/>
            </a:xfrm>
            <a:custGeom>
              <a:avLst/>
              <a:gdLst>
                <a:gd name="T0" fmla="*/ 14 w 598"/>
                <a:gd name="T1" fmla="*/ 538 h 642"/>
                <a:gd name="T2" fmla="*/ 0 w 598"/>
                <a:gd name="T3" fmla="*/ 572 h 642"/>
                <a:gd name="T4" fmla="*/ 6 w 598"/>
                <a:gd name="T5" fmla="*/ 606 h 642"/>
                <a:gd name="T6" fmla="*/ 20 w 598"/>
                <a:gd name="T7" fmla="*/ 626 h 642"/>
                <a:gd name="T8" fmla="*/ 54 w 598"/>
                <a:gd name="T9" fmla="*/ 640 h 642"/>
                <a:gd name="T10" fmla="*/ 88 w 598"/>
                <a:gd name="T11" fmla="*/ 636 h 642"/>
                <a:gd name="T12" fmla="*/ 232 w 598"/>
                <a:gd name="T13" fmla="*/ 480 h 642"/>
                <a:gd name="T14" fmla="*/ 242 w 598"/>
                <a:gd name="T15" fmla="*/ 462 h 642"/>
                <a:gd name="T16" fmla="*/ 246 w 598"/>
                <a:gd name="T17" fmla="*/ 434 h 642"/>
                <a:gd name="T18" fmla="*/ 238 w 598"/>
                <a:gd name="T19" fmla="*/ 406 h 642"/>
                <a:gd name="T20" fmla="*/ 284 w 598"/>
                <a:gd name="T21" fmla="*/ 380 h 642"/>
                <a:gd name="T22" fmla="*/ 332 w 598"/>
                <a:gd name="T23" fmla="*/ 402 h 642"/>
                <a:gd name="T24" fmla="*/ 388 w 598"/>
                <a:gd name="T25" fmla="*/ 412 h 642"/>
                <a:gd name="T26" fmla="*/ 428 w 598"/>
                <a:gd name="T27" fmla="*/ 408 h 642"/>
                <a:gd name="T28" fmla="*/ 486 w 598"/>
                <a:gd name="T29" fmla="*/ 390 h 642"/>
                <a:gd name="T30" fmla="*/ 534 w 598"/>
                <a:gd name="T31" fmla="*/ 356 h 642"/>
                <a:gd name="T32" fmla="*/ 570 w 598"/>
                <a:gd name="T33" fmla="*/ 310 h 642"/>
                <a:gd name="T34" fmla="*/ 592 w 598"/>
                <a:gd name="T35" fmla="*/ 254 h 642"/>
                <a:gd name="T36" fmla="*/ 598 w 598"/>
                <a:gd name="T37" fmla="*/ 192 h 642"/>
                <a:gd name="T38" fmla="*/ 590 w 598"/>
                <a:gd name="T39" fmla="*/ 152 h 642"/>
                <a:gd name="T40" fmla="*/ 566 w 598"/>
                <a:gd name="T41" fmla="*/ 96 h 642"/>
                <a:gd name="T42" fmla="*/ 528 w 598"/>
                <a:gd name="T43" fmla="*/ 52 h 642"/>
                <a:gd name="T44" fmla="*/ 478 w 598"/>
                <a:gd name="T45" fmla="*/ 18 h 642"/>
                <a:gd name="T46" fmla="*/ 420 w 598"/>
                <a:gd name="T47" fmla="*/ 2 h 642"/>
                <a:gd name="T48" fmla="*/ 378 w 598"/>
                <a:gd name="T49" fmla="*/ 0 h 642"/>
                <a:gd name="T50" fmla="*/ 318 w 598"/>
                <a:gd name="T51" fmla="*/ 14 h 642"/>
                <a:gd name="T52" fmla="*/ 266 w 598"/>
                <a:gd name="T53" fmla="*/ 44 h 642"/>
                <a:gd name="T54" fmla="*/ 226 w 598"/>
                <a:gd name="T55" fmla="*/ 86 h 642"/>
                <a:gd name="T56" fmla="*/ 198 w 598"/>
                <a:gd name="T57" fmla="*/ 138 h 642"/>
                <a:gd name="T58" fmla="*/ 188 w 598"/>
                <a:gd name="T59" fmla="*/ 198 h 642"/>
                <a:gd name="T60" fmla="*/ 190 w 598"/>
                <a:gd name="T61" fmla="*/ 238 h 642"/>
                <a:gd name="T62" fmla="*/ 204 w 598"/>
                <a:gd name="T63" fmla="*/ 288 h 642"/>
                <a:gd name="T64" fmla="*/ 230 w 598"/>
                <a:gd name="T65" fmla="*/ 332 h 642"/>
                <a:gd name="T66" fmla="*/ 210 w 598"/>
                <a:gd name="T67" fmla="*/ 382 h 642"/>
                <a:gd name="T68" fmla="*/ 180 w 598"/>
                <a:gd name="T69" fmla="*/ 376 h 642"/>
                <a:gd name="T70" fmla="*/ 154 w 598"/>
                <a:gd name="T71" fmla="*/ 384 h 642"/>
                <a:gd name="T72" fmla="*/ 138 w 598"/>
                <a:gd name="T73" fmla="*/ 398 h 642"/>
                <a:gd name="T74" fmla="*/ 224 w 598"/>
                <a:gd name="T75" fmla="*/ 200 h 642"/>
                <a:gd name="T76" fmla="*/ 234 w 598"/>
                <a:gd name="T77" fmla="*/ 150 h 642"/>
                <a:gd name="T78" fmla="*/ 256 w 598"/>
                <a:gd name="T79" fmla="*/ 108 h 642"/>
                <a:gd name="T80" fmla="*/ 290 w 598"/>
                <a:gd name="T81" fmla="*/ 72 h 642"/>
                <a:gd name="T82" fmla="*/ 332 w 598"/>
                <a:gd name="T83" fmla="*/ 48 h 642"/>
                <a:gd name="T84" fmla="*/ 382 w 598"/>
                <a:gd name="T85" fmla="*/ 38 h 642"/>
                <a:gd name="T86" fmla="*/ 416 w 598"/>
                <a:gd name="T87" fmla="*/ 40 h 642"/>
                <a:gd name="T88" fmla="*/ 462 w 598"/>
                <a:gd name="T89" fmla="*/ 52 h 642"/>
                <a:gd name="T90" fmla="*/ 504 w 598"/>
                <a:gd name="T91" fmla="*/ 80 h 642"/>
                <a:gd name="T92" fmla="*/ 534 w 598"/>
                <a:gd name="T93" fmla="*/ 116 h 642"/>
                <a:gd name="T94" fmla="*/ 554 w 598"/>
                <a:gd name="T95" fmla="*/ 160 h 642"/>
                <a:gd name="T96" fmla="*/ 560 w 598"/>
                <a:gd name="T97" fmla="*/ 194 h 642"/>
                <a:gd name="T98" fmla="*/ 556 w 598"/>
                <a:gd name="T99" fmla="*/ 246 h 642"/>
                <a:gd name="T100" fmla="*/ 538 w 598"/>
                <a:gd name="T101" fmla="*/ 290 h 642"/>
                <a:gd name="T102" fmla="*/ 508 w 598"/>
                <a:gd name="T103" fmla="*/ 328 h 642"/>
                <a:gd name="T104" fmla="*/ 468 w 598"/>
                <a:gd name="T105" fmla="*/ 356 h 642"/>
                <a:gd name="T106" fmla="*/ 420 w 598"/>
                <a:gd name="T107" fmla="*/ 372 h 642"/>
                <a:gd name="T108" fmla="*/ 386 w 598"/>
                <a:gd name="T109" fmla="*/ 374 h 642"/>
                <a:gd name="T110" fmla="*/ 338 w 598"/>
                <a:gd name="T111" fmla="*/ 364 h 642"/>
                <a:gd name="T112" fmla="*/ 294 w 598"/>
                <a:gd name="T113" fmla="*/ 342 h 642"/>
                <a:gd name="T114" fmla="*/ 260 w 598"/>
                <a:gd name="T115" fmla="*/ 308 h 642"/>
                <a:gd name="T116" fmla="*/ 236 w 598"/>
                <a:gd name="T117" fmla="*/ 266 h 642"/>
                <a:gd name="T118" fmla="*/ 224 w 598"/>
                <a:gd name="T119" fmla="*/ 216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98" h="642">
                  <a:moveTo>
                    <a:pt x="138" y="398"/>
                  </a:moveTo>
                  <a:lnTo>
                    <a:pt x="14" y="538"/>
                  </a:lnTo>
                  <a:lnTo>
                    <a:pt x="14" y="538"/>
                  </a:lnTo>
                  <a:lnTo>
                    <a:pt x="8" y="548"/>
                  </a:lnTo>
                  <a:lnTo>
                    <a:pt x="2" y="560"/>
                  </a:lnTo>
                  <a:lnTo>
                    <a:pt x="0" y="572"/>
                  </a:lnTo>
                  <a:lnTo>
                    <a:pt x="0" y="584"/>
                  </a:lnTo>
                  <a:lnTo>
                    <a:pt x="2" y="594"/>
                  </a:lnTo>
                  <a:lnTo>
                    <a:pt x="6" y="606"/>
                  </a:lnTo>
                  <a:lnTo>
                    <a:pt x="12" y="616"/>
                  </a:lnTo>
                  <a:lnTo>
                    <a:pt x="20" y="626"/>
                  </a:lnTo>
                  <a:lnTo>
                    <a:pt x="20" y="626"/>
                  </a:lnTo>
                  <a:lnTo>
                    <a:pt x="30" y="634"/>
                  </a:lnTo>
                  <a:lnTo>
                    <a:pt x="42" y="638"/>
                  </a:lnTo>
                  <a:lnTo>
                    <a:pt x="54" y="640"/>
                  </a:lnTo>
                  <a:lnTo>
                    <a:pt x="66" y="642"/>
                  </a:lnTo>
                  <a:lnTo>
                    <a:pt x="78" y="640"/>
                  </a:lnTo>
                  <a:lnTo>
                    <a:pt x="88" y="636"/>
                  </a:lnTo>
                  <a:lnTo>
                    <a:pt x="100" y="628"/>
                  </a:lnTo>
                  <a:lnTo>
                    <a:pt x="108" y="620"/>
                  </a:lnTo>
                  <a:lnTo>
                    <a:pt x="232" y="480"/>
                  </a:lnTo>
                  <a:lnTo>
                    <a:pt x="232" y="480"/>
                  </a:lnTo>
                  <a:lnTo>
                    <a:pt x="238" y="472"/>
                  </a:lnTo>
                  <a:lnTo>
                    <a:pt x="242" y="462"/>
                  </a:lnTo>
                  <a:lnTo>
                    <a:pt x="246" y="452"/>
                  </a:lnTo>
                  <a:lnTo>
                    <a:pt x="246" y="444"/>
                  </a:lnTo>
                  <a:lnTo>
                    <a:pt x="246" y="434"/>
                  </a:lnTo>
                  <a:lnTo>
                    <a:pt x="244" y="424"/>
                  </a:lnTo>
                  <a:lnTo>
                    <a:pt x="242" y="414"/>
                  </a:lnTo>
                  <a:lnTo>
                    <a:pt x="238" y="406"/>
                  </a:lnTo>
                  <a:lnTo>
                    <a:pt x="270" y="370"/>
                  </a:lnTo>
                  <a:lnTo>
                    <a:pt x="270" y="370"/>
                  </a:lnTo>
                  <a:lnTo>
                    <a:pt x="284" y="380"/>
                  </a:lnTo>
                  <a:lnTo>
                    <a:pt x="300" y="388"/>
                  </a:lnTo>
                  <a:lnTo>
                    <a:pt x="316" y="396"/>
                  </a:lnTo>
                  <a:lnTo>
                    <a:pt x="332" y="402"/>
                  </a:lnTo>
                  <a:lnTo>
                    <a:pt x="350" y="408"/>
                  </a:lnTo>
                  <a:lnTo>
                    <a:pt x="368" y="410"/>
                  </a:lnTo>
                  <a:lnTo>
                    <a:pt x="388" y="412"/>
                  </a:lnTo>
                  <a:lnTo>
                    <a:pt x="406" y="410"/>
                  </a:lnTo>
                  <a:lnTo>
                    <a:pt x="406" y="410"/>
                  </a:lnTo>
                  <a:lnTo>
                    <a:pt x="428" y="408"/>
                  </a:lnTo>
                  <a:lnTo>
                    <a:pt x="448" y="404"/>
                  </a:lnTo>
                  <a:lnTo>
                    <a:pt x="466" y="398"/>
                  </a:lnTo>
                  <a:lnTo>
                    <a:pt x="486" y="390"/>
                  </a:lnTo>
                  <a:lnTo>
                    <a:pt x="502" y="380"/>
                  </a:lnTo>
                  <a:lnTo>
                    <a:pt x="518" y="368"/>
                  </a:lnTo>
                  <a:lnTo>
                    <a:pt x="534" y="356"/>
                  </a:lnTo>
                  <a:lnTo>
                    <a:pt x="548" y="342"/>
                  </a:lnTo>
                  <a:lnTo>
                    <a:pt x="560" y="326"/>
                  </a:lnTo>
                  <a:lnTo>
                    <a:pt x="570" y="310"/>
                  </a:lnTo>
                  <a:lnTo>
                    <a:pt x="580" y="292"/>
                  </a:lnTo>
                  <a:lnTo>
                    <a:pt x="586" y="274"/>
                  </a:lnTo>
                  <a:lnTo>
                    <a:pt x="592" y="254"/>
                  </a:lnTo>
                  <a:lnTo>
                    <a:pt x="596" y="234"/>
                  </a:lnTo>
                  <a:lnTo>
                    <a:pt x="598" y="214"/>
                  </a:lnTo>
                  <a:lnTo>
                    <a:pt x="598" y="192"/>
                  </a:lnTo>
                  <a:lnTo>
                    <a:pt x="598" y="192"/>
                  </a:lnTo>
                  <a:lnTo>
                    <a:pt x="596" y="172"/>
                  </a:lnTo>
                  <a:lnTo>
                    <a:pt x="590" y="152"/>
                  </a:lnTo>
                  <a:lnTo>
                    <a:pt x="584" y="132"/>
                  </a:lnTo>
                  <a:lnTo>
                    <a:pt x="576" y="114"/>
                  </a:lnTo>
                  <a:lnTo>
                    <a:pt x="566" y="96"/>
                  </a:lnTo>
                  <a:lnTo>
                    <a:pt x="556" y="80"/>
                  </a:lnTo>
                  <a:lnTo>
                    <a:pt x="542" y="64"/>
                  </a:lnTo>
                  <a:lnTo>
                    <a:pt x="528" y="52"/>
                  </a:lnTo>
                  <a:lnTo>
                    <a:pt x="512" y="38"/>
                  </a:lnTo>
                  <a:lnTo>
                    <a:pt x="496" y="28"/>
                  </a:lnTo>
                  <a:lnTo>
                    <a:pt x="478" y="18"/>
                  </a:lnTo>
                  <a:lnTo>
                    <a:pt x="460" y="12"/>
                  </a:lnTo>
                  <a:lnTo>
                    <a:pt x="440" y="6"/>
                  </a:lnTo>
                  <a:lnTo>
                    <a:pt x="420" y="2"/>
                  </a:lnTo>
                  <a:lnTo>
                    <a:pt x="400" y="0"/>
                  </a:lnTo>
                  <a:lnTo>
                    <a:pt x="378" y="0"/>
                  </a:lnTo>
                  <a:lnTo>
                    <a:pt x="378" y="0"/>
                  </a:lnTo>
                  <a:lnTo>
                    <a:pt x="358" y="4"/>
                  </a:lnTo>
                  <a:lnTo>
                    <a:pt x="338" y="8"/>
                  </a:lnTo>
                  <a:lnTo>
                    <a:pt x="318" y="14"/>
                  </a:lnTo>
                  <a:lnTo>
                    <a:pt x="300" y="22"/>
                  </a:lnTo>
                  <a:lnTo>
                    <a:pt x="282" y="32"/>
                  </a:lnTo>
                  <a:lnTo>
                    <a:pt x="266" y="44"/>
                  </a:lnTo>
                  <a:lnTo>
                    <a:pt x="252" y="56"/>
                  </a:lnTo>
                  <a:lnTo>
                    <a:pt x="238" y="70"/>
                  </a:lnTo>
                  <a:lnTo>
                    <a:pt x="226" y="86"/>
                  </a:lnTo>
                  <a:lnTo>
                    <a:pt x="214" y="102"/>
                  </a:lnTo>
                  <a:lnTo>
                    <a:pt x="206" y="120"/>
                  </a:lnTo>
                  <a:lnTo>
                    <a:pt x="198" y="138"/>
                  </a:lnTo>
                  <a:lnTo>
                    <a:pt x="192" y="158"/>
                  </a:lnTo>
                  <a:lnTo>
                    <a:pt x="188" y="178"/>
                  </a:lnTo>
                  <a:lnTo>
                    <a:pt x="188" y="198"/>
                  </a:lnTo>
                  <a:lnTo>
                    <a:pt x="188" y="220"/>
                  </a:lnTo>
                  <a:lnTo>
                    <a:pt x="188" y="220"/>
                  </a:lnTo>
                  <a:lnTo>
                    <a:pt x="190" y="238"/>
                  </a:lnTo>
                  <a:lnTo>
                    <a:pt x="192" y="254"/>
                  </a:lnTo>
                  <a:lnTo>
                    <a:pt x="198" y="272"/>
                  </a:lnTo>
                  <a:lnTo>
                    <a:pt x="204" y="288"/>
                  </a:lnTo>
                  <a:lnTo>
                    <a:pt x="212" y="304"/>
                  </a:lnTo>
                  <a:lnTo>
                    <a:pt x="220" y="318"/>
                  </a:lnTo>
                  <a:lnTo>
                    <a:pt x="230" y="332"/>
                  </a:lnTo>
                  <a:lnTo>
                    <a:pt x="242" y="344"/>
                  </a:lnTo>
                  <a:lnTo>
                    <a:pt x="210" y="382"/>
                  </a:lnTo>
                  <a:lnTo>
                    <a:pt x="210" y="382"/>
                  </a:lnTo>
                  <a:lnTo>
                    <a:pt x="200" y="378"/>
                  </a:lnTo>
                  <a:lnTo>
                    <a:pt x="190" y="376"/>
                  </a:lnTo>
                  <a:lnTo>
                    <a:pt x="180" y="376"/>
                  </a:lnTo>
                  <a:lnTo>
                    <a:pt x="172" y="378"/>
                  </a:lnTo>
                  <a:lnTo>
                    <a:pt x="162" y="380"/>
                  </a:lnTo>
                  <a:lnTo>
                    <a:pt x="154" y="384"/>
                  </a:lnTo>
                  <a:lnTo>
                    <a:pt x="144" y="390"/>
                  </a:lnTo>
                  <a:lnTo>
                    <a:pt x="138" y="398"/>
                  </a:lnTo>
                  <a:lnTo>
                    <a:pt x="138" y="398"/>
                  </a:lnTo>
                  <a:close/>
                  <a:moveTo>
                    <a:pt x="224" y="216"/>
                  </a:moveTo>
                  <a:lnTo>
                    <a:pt x="224" y="216"/>
                  </a:lnTo>
                  <a:lnTo>
                    <a:pt x="224" y="200"/>
                  </a:lnTo>
                  <a:lnTo>
                    <a:pt x="226" y="182"/>
                  </a:lnTo>
                  <a:lnTo>
                    <a:pt x="228" y="166"/>
                  </a:lnTo>
                  <a:lnTo>
                    <a:pt x="234" y="150"/>
                  </a:lnTo>
                  <a:lnTo>
                    <a:pt x="240" y="136"/>
                  </a:lnTo>
                  <a:lnTo>
                    <a:pt x="248" y="122"/>
                  </a:lnTo>
                  <a:lnTo>
                    <a:pt x="256" y="108"/>
                  </a:lnTo>
                  <a:lnTo>
                    <a:pt x="266" y="94"/>
                  </a:lnTo>
                  <a:lnTo>
                    <a:pt x="278" y="84"/>
                  </a:lnTo>
                  <a:lnTo>
                    <a:pt x="290" y="72"/>
                  </a:lnTo>
                  <a:lnTo>
                    <a:pt x="302" y="64"/>
                  </a:lnTo>
                  <a:lnTo>
                    <a:pt x="316" y="56"/>
                  </a:lnTo>
                  <a:lnTo>
                    <a:pt x="332" y="48"/>
                  </a:lnTo>
                  <a:lnTo>
                    <a:pt x="348" y="44"/>
                  </a:lnTo>
                  <a:lnTo>
                    <a:pt x="364" y="40"/>
                  </a:lnTo>
                  <a:lnTo>
                    <a:pt x="382" y="38"/>
                  </a:lnTo>
                  <a:lnTo>
                    <a:pt x="382" y="38"/>
                  </a:lnTo>
                  <a:lnTo>
                    <a:pt x="398" y="38"/>
                  </a:lnTo>
                  <a:lnTo>
                    <a:pt x="416" y="40"/>
                  </a:lnTo>
                  <a:lnTo>
                    <a:pt x="432" y="42"/>
                  </a:lnTo>
                  <a:lnTo>
                    <a:pt x="448" y="46"/>
                  </a:lnTo>
                  <a:lnTo>
                    <a:pt x="462" y="52"/>
                  </a:lnTo>
                  <a:lnTo>
                    <a:pt x="478" y="60"/>
                  </a:lnTo>
                  <a:lnTo>
                    <a:pt x="490" y="70"/>
                  </a:lnTo>
                  <a:lnTo>
                    <a:pt x="504" y="80"/>
                  </a:lnTo>
                  <a:lnTo>
                    <a:pt x="516" y="90"/>
                  </a:lnTo>
                  <a:lnTo>
                    <a:pt x="526" y="102"/>
                  </a:lnTo>
                  <a:lnTo>
                    <a:pt x="534" y="116"/>
                  </a:lnTo>
                  <a:lnTo>
                    <a:pt x="542" y="130"/>
                  </a:lnTo>
                  <a:lnTo>
                    <a:pt x="550" y="146"/>
                  </a:lnTo>
                  <a:lnTo>
                    <a:pt x="554" y="160"/>
                  </a:lnTo>
                  <a:lnTo>
                    <a:pt x="558" y="178"/>
                  </a:lnTo>
                  <a:lnTo>
                    <a:pt x="560" y="194"/>
                  </a:lnTo>
                  <a:lnTo>
                    <a:pt x="560" y="194"/>
                  </a:lnTo>
                  <a:lnTo>
                    <a:pt x="560" y="212"/>
                  </a:lnTo>
                  <a:lnTo>
                    <a:pt x="560" y="228"/>
                  </a:lnTo>
                  <a:lnTo>
                    <a:pt x="556" y="246"/>
                  </a:lnTo>
                  <a:lnTo>
                    <a:pt x="552" y="260"/>
                  </a:lnTo>
                  <a:lnTo>
                    <a:pt x="546" y="276"/>
                  </a:lnTo>
                  <a:lnTo>
                    <a:pt x="538" y="290"/>
                  </a:lnTo>
                  <a:lnTo>
                    <a:pt x="530" y="304"/>
                  </a:lnTo>
                  <a:lnTo>
                    <a:pt x="520" y="316"/>
                  </a:lnTo>
                  <a:lnTo>
                    <a:pt x="508" y="328"/>
                  </a:lnTo>
                  <a:lnTo>
                    <a:pt x="496" y="338"/>
                  </a:lnTo>
                  <a:lnTo>
                    <a:pt x="482" y="348"/>
                  </a:lnTo>
                  <a:lnTo>
                    <a:pt x="468" y="356"/>
                  </a:lnTo>
                  <a:lnTo>
                    <a:pt x="454" y="362"/>
                  </a:lnTo>
                  <a:lnTo>
                    <a:pt x="438" y="368"/>
                  </a:lnTo>
                  <a:lnTo>
                    <a:pt x="420" y="372"/>
                  </a:lnTo>
                  <a:lnTo>
                    <a:pt x="404" y="374"/>
                  </a:lnTo>
                  <a:lnTo>
                    <a:pt x="404" y="374"/>
                  </a:lnTo>
                  <a:lnTo>
                    <a:pt x="386" y="374"/>
                  </a:lnTo>
                  <a:lnTo>
                    <a:pt x="370" y="372"/>
                  </a:lnTo>
                  <a:lnTo>
                    <a:pt x="354" y="370"/>
                  </a:lnTo>
                  <a:lnTo>
                    <a:pt x="338" y="364"/>
                  </a:lnTo>
                  <a:lnTo>
                    <a:pt x="322" y="358"/>
                  </a:lnTo>
                  <a:lnTo>
                    <a:pt x="308" y="352"/>
                  </a:lnTo>
                  <a:lnTo>
                    <a:pt x="294" y="342"/>
                  </a:lnTo>
                  <a:lnTo>
                    <a:pt x="282" y="332"/>
                  </a:lnTo>
                  <a:lnTo>
                    <a:pt x="270" y="322"/>
                  </a:lnTo>
                  <a:lnTo>
                    <a:pt x="260" y="308"/>
                  </a:lnTo>
                  <a:lnTo>
                    <a:pt x="250" y="296"/>
                  </a:lnTo>
                  <a:lnTo>
                    <a:pt x="242" y="282"/>
                  </a:lnTo>
                  <a:lnTo>
                    <a:pt x="236" y="266"/>
                  </a:lnTo>
                  <a:lnTo>
                    <a:pt x="230" y="250"/>
                  </a:lnTo>
                  <a:lnTo>
                    <a:pt x="226" y="234"/>
                  </a:lnTo>
                  <a:lnTo>
                    <a:pt x="224" y="216"/>
                  </a:lnTo>
                  <a:lnTo>
                    <a:pt x="224" y="2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1600"/>
            </a:p>
          </p:txBody>
        </p:sp>
      </p:grpSp>
      <p:sp>
        <p:nvSpPr>
          <p:cNvPr id="75" name="Freeform 101"/>
          <p:cNvSpPr>
            <a:spLocks noChangeArrowheads="1"/>
          </p:cNvSpPr>
          <p:nvPr/>
        </p:nvSpPr>
        <p:spPr bwMode="auto">
          <a:xfrm>
            <a:off x="8695842" y="3873463"/>
            <a:ext cx="423013" cy="339681"/>
          </a:xfrm>
          <a:custGeom>
            <a:avLst/>
            <a:gdLst>
              <a:gd name="T0" fmla="*/ 8958 w 567"/>
              <a:gd name="T1" fmla="*/ 410482 h 415"/>
              <a:gd name="T2" fmla="*/ 8958 w 567"/>
              <a:gd name="T3" fmla="*/ 410482 h 415"/>
              <a:gd name="T4" fmla="*/ 8958 w 567"/>
              <a:gd name="T5" fmla="*/ 363056 h 415"/>
              <a:gd name="T6" fmla="*/ 95548 w 567"/>
              <a:gd name="T7" fmla="*/ 266568 h 415"/>
              <a:gd name="T8" fmla="*/ 140336 w 567"/>
              <a:gd name="T9" fmla="*/ 266568 h 415"/>
              <a:gd name="T10" fmla="*/ 279179 w 567"/>
              <a:gd name="T11" fmla="*/ 420295 h 415"/>
              <a:gd name="T12" fmla="*/ 331432 w 567"/>
              <a:gd name="T13" fmla="*/ 420295 h 415"/>
              <a:gd name="T14" fmla="*/ 697201 w 567"/>
              <a:gd name="T15" fmla="*/ 9812 h 415"/>
              <a:gd name="T16" fmla="*/ 749453 w 567"/>
              <a:gd name="T17" fmla="*/ 9812 h 415"/>
              <a:gd name="T18" fmla="*/ 827086 w 567"/>
              <a:gd name="T19" fmla="*/ 104665 h 415"/>
              <a:gd name="T20" fmla="*/ 827086 w 567"/>
              <a:gd name="T21" fmla="*/ 152091 h 415"/>
              <a:gd name="T22" fmla="*/ 374727 w 567"/>
              <a:gd name="T23" fmla="*/ 649249 h 415"/>
              <a:gd name="T24" fmla="*/ 322474 w 567"/>
              <a:gd name="T25" fmla="*/ 677051 h 415"/>
              <a:gd name="T26" fmla="*/ 279179 w 567"/>
              <a:gd name="T27" fmla="*/ 677051 h 415"/>
              <a:gd name="T28" fmla="*/ 226926 w 567"/>
              <a:gd name="T29" fmla="*/ 649249 h 415"/>
              <a:gd name="T30" fmla="*/ 8958 w 567"/>
              <a:gd name="T31" fmla="*/ 410482 h 41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67" h="415">
                <a:moveTo>
                  <a:pt x="6" y="251"/>
                </a:moveTo>
                <a:lnTo>
                  <a:pt x="6" y="251"/>
                </a:lnTo>
                <a:cubicBezTo>
                  <a:pt x="0" y="245"/>
                  <a:pt x="0" y="233"/>
                  <a:pt x="6" y="222"/>
                </a:cubicBezTo>
                <a:cubicBezTo>
                  <a:pt x="64" y="163"/>
                  <a:pt x="64" y="163"/>
                  <a:pt x="64" y="163"/>
                </a:cubicBezTo>
                <a:cubicBezTo>
                  <a:pt x="76" y="158"/>
                  <a:pt x="88" y="158"/>
                  <a:pt x="94" y="163"/>
                </a:cubicBezTo>
                <a:cubicBezTo>
                  <a:pt x="187" y="257"/>
                  <a:pt x="187" y="257"/>
                  <a:pt x="187" y="257"/>
                </a:cubicBezTo>
                <a:cubicBezTo>
                  <a:pt x="199" y="263"/>
                  <a:pt x="210" y="263"/>
                  <a:pt x="222" y="257"/>
                </a:cubicBezTo>
                <a:cubicBezTo>
                  <a:pt x="467" y="6"/>
                  <a:pt x="467" y="6"/>
                  <a:pt x="467" y="6"/>
                </a:cubicBezTo>
                <a:cubicBezTo>
                  <a:pt x="478" y="0"/>
                  <a:pt x="490" y="0"/>
                  <a:pt x="502" y="6"/>
                </a:cubicBezTo>
                <a:cubicBezTo>
                  <a:pt x="554" y="64"/>
                  <a:pt x="554" y="64"/>
                  <a:pt x="554" y="64"/>
                </a:cubicBezTo>
                <a:cubicBezTo>
                  <a:pt x="566" y="70"/>
                  <a:pt x="566" y="88"/>
                  <a:pt x="554" y="93"/>
                </a:cubicBezTo>
                <a:cubicBezTo>
                  <a:pt x="251" y="397"/>
                  <a:pt x="251" y="397"/>
                  <a:pt x="251" y="397"/>
                </a:cubicBezTo>
                <a:cubicBezTo>
                  <a:pt x="245" y="402"/>
                  <a:pt x="228" y="414"/>
                  <a:pt x="216" y="414"/>
                </a:cubicBezTo>
                <a:cubicBezTo>
                  <a:pt x="187" y="414"/>
                  <a:pt x="187" y="414"/>
                  <a:pt x="187" y="414"/>
                </a:cubicBezTo>
                <a:cubicBezTo>
                  <a:pt x="175" y="414"/>
                  <a:pt x="158" y="402"/>
                  <a:pt x="152" y="397"/>
                </a:cubicBezTo>
                <a:lnTo>
                  <a:pt x="6" y="251"/>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76173" tIns="38087" rIns="76173" bIns="38087" anchor="ctr"/>
          <a:lstStyle/>
          <a:p>
            <a:endParaRPr lang="zh-CN" altLang="en-US" sz="1075"/>
          </a:p>
        </p:txBody>
      </p:sp>
      <p:sp>
        <p:nvSpPr>
          <p:cNvPr id="76" name="文本框 75"/>
          <p:cNvSpPr txBox="1"/>
          <p:nvPr/>
        </p:nvSpPr>
        <p:spPr>
          <a:xfrm>
            <a:off x="7912344" y="2425915"/>
            <a:ext cx="3514025" cy="710259"/>
          </a:xfrm>
          <a:prstGeom prst="rect">
            <a:avLst/>
          </a:prstGeom>
          <a:noFill/>
        </p:spPr>
        <p:txBody>
          <a:bodyPr wrap="square" rtlCol="0">
            <a:spAutoFit/>
          </a:bodyPr>
          <a:lstStyle/>
          <a:p>
            <a:pPr algn="ctr">
              <a:lnSpc>
                <a:spcPct val="120000"/>
              </a:lnSpc>
            </a:pPr>
            <a:r>
              <a:rPr lang="zh-CN" altLang="en-US" sz="3600" b="1"/>
              <a:t>薪酬核算系</a:t>
            </a:r>
            <a:r>
              <a:rPr lang="zh-CN" altLang="en-US" sz="3600" b="1" smtClean="0"/>
              <a:t>统</a:t>
            </a:r>
            <a:endParaRPr lang="zh-CN" altLang="en-US" sz="2400" b="1" dirty="0">
              <a:solidFill>
                <a:srgbClr val="595959"/>
              </a:solidFill>
            </a:endParaRPr>
          </a:p>
        </p:txBody>
      </p:sp>
      <p:sp>
        <p:nvSpPr>
          <p:cNvPr id="78" name="文本框 77"/>
          <p:cNvSpPr txBox="1"/>
          <p:nvPr/>
        </p:nvSpPr>
        <p:spPr>
          <a:xfrm>
            <a:off x="944256" y="1424488"/>
            <a:ext cx="6712320" cy="4115614"/>
          </a:xfrm>
          <a:prstGeom prst="rect">
            <a:avLst/>
          </a:prstGeom>
          <a:noFill/>
        </p:spPr>
        <p:txBody>
          <a:bodyPr wrap="square" rtlCol="0">
            <a:spAutoFit/>
          </a:bodyPr>
          <a:lstStyle/>
          <a:p>
            <a:pPr>
              <a:lnSpc>
                <a:spcPct val="150000"/>
              </a:lnSpc>
            </a:pPr>
            <a:r>
              <a:rPr lang="zh-CN" altLang="en-US" sz="1600"/>
              <a:t>我们薪资系统第一个特点是极致精细化，比如上个月涨工资了，这时候来了一张两个月前的请假单，系统能够追溯回去，分别调前、调后的基本工资重新计算并累计到当月自动实现多扣少补，从而精细化的管理。</a:t>
            </a:r>
          </a:p>
          <a:p>
            <a:pPr>
              <a:lnSpc>
                <a:spcPct val="150000"/>
              </a:lnSpc>
            </a:pPr>
            <a:r>
              <a:rPr lang="zh-CN" altLang="en-US" sz="1600"/>
              <a:t>另外一个特点是</a:t>
            </a:r>
            <a:r>
              <a:rPr lang="en-US" altLang="zh-CN" sz="1600"/>
              <a:t>easy</a:t>
            </a:r>
            <a:r>
              <a:rPr lang="zh-CN" altLang="en-US" sz="1600"/>
              <a:t>，就是要各方面都有非常好的体验。</a:t>
            </a:r>
          </a:p>
          <a:p>
            <a:pPr>
              <a:lnSpc>
                <a:spcPct val="150000"/>
              </a:lnSpc>
            </a:pPr>
            <a:r>
              <a:rPr lang="zh-CN" altLang="en-US" sz="1600"/>
              <a:t>还有非常重要的就是加密，所有的字段进入数据库都要加密，出数据库的时候解密，所有的字段都在内存里面进行计算，从而避免后台</a:t>
            </a:r>
            <a:r>
              <a:rPr lang="en-US" altLang="zh-CN" sz="1600"/>
              <a:t>IT</a:t>
            </a:r>
            <a:r>
              <a:rPr lang="zh-CN" altLang="en-US" sz="1600"/>
              <a:t>人员接触到非加密数据。</a:t>
            </a:r>
          </a:p>
          <a:p>
            <a:pPr>
              <a:lnSpc>
                <a:spcPct val="150000"/>
              </a:lnSpc>
            </a:pPr>
            <a:r>
              <a:rPr lang="zh-CN" altLang="en-US" sz="1600"/>
              <a:t>此外还实现平台化支持，不仅实现薪酬计算，还能实现社保，股权计税等业务计算。</a:t>
            </a:r>
          </a:p>
          <a:p>
            <a:pPr>
              <a:lnSpc>
                <a:spcPct val="150000"/>
              </a:lnSpc>
            </a:pPr>
            <a:r>
              <a:rPr lang="zh-CN" altLang="en-US" sz="1600"/>
              <a:t>最后还有生态化的特点，不仅实现集团薪资计算还满足阿里投资公司的差异化的并且是基于云端的薪资计算</a:t>
            </a:r>
            <a:r>
              <a:rPr lang="zh-CN" altLang="en-US" sz="1600" smtClean="0"/>
              <a:t>。</a:t>
            </a:r>
            <a:endParaRPr lang="zh-CN" altLang="en-US" sz="1600"/>
          </a:p>
        </p:txBody>
      </p:sp>
      <p:sp>
        <p:nvSpPr>
          <p:cNvPr id="29" name="矩形 39"/>
          <p:cNvSpPr/>
          <p:nvPr/>
        </p:nvSpPr>
        <p:spPr>
          <a:xfrm>
            <a:off x="1120462" y="116560"/>
            <a:ext cx="3057247" cy="523220"/>
          </a:xfrm>
          <a:prstGeom prst="rect">
            <a:avLst/>
          </a:prstGeom>
          <a:noFill/>
        </p:spPr>
        <p:txBody>
          <a:bodyPr wrap="none" rtlCol="0">
            <a:spAutoFit/>
          </a:bodyPr>
          <a:lstStyle/>
          <a:p>
            <a:r>
              <a:rPr lang="zh-CN" altLang="en-US" sz="2800" b="1">
                <a:solidFill>
                  <a:srgbClr val="595959"/>
                </a:solidFill>
              </a:rPr>
              <a:t>阿里巴巴</a:t>
            </a:r>
            <a:r>
              <a:rPr lang="zh-CN" altLang="en-US" sz="2800" b="1" smtClean="0">
                <a:solidFill>
                  <a:srgbClr val="595959"/>
                </a:solidFill>
              </a:rPr>
              <a:t>案</a:t>
            </a:r>
            <a:r>
              <a:rPr lang="zh-CN" altLang="en-US" sz="2800" b="1">
                <a:solidFill>
                  <a:srgbClr val="595959"/>
                </a:solidFill>
              </a:rPr>
              <a:t>例分享</a:t>
            </a:r>
            <a:endParaRPr lang="zh-CN" altLang="zh-CN" sz="2800" b="1" dirty="0">
              <a:solidFill>
                <a:srgbClr val="595959"/>
              </a:solidFill>
            </a:endParaRPr>
          </a:p>
        </p:txBody>
      </p:sp>
      <p:sp>
        <p:nvSpPr>
          <p:cNvPr id="30" name="文本框 22"/>
          <p:cNvSpPr txBox="1"/>
          <p:nvPr/>
        </p:nvSpPr>
        <p:spPr>
          <a:xfrm>
            <a:off x="1146210" y="639780"/>
            <a:ext cx="3784365" cy="307777"/>
          </a:xfrm>
          <a:prstGeom prst="rect">
            <a:avLst/>
          </a:prstGeom>
          <a:noFill/>
        </p:spPr>
        <p:txBody>
          <a:bodyPr wrap="square" rtlCol="0">
            <a:spAutoFit/>
          </a:bodyPr>
          <a:lstStyle/>
          <a:p>
            <a:r>
              <a:rPr lang="zh-CN" altLang="en-US" sz="1400"/>
              <a:t>阿里巴巴</a:t>
            </a:r>
            <a:r>
              <a:rPr lang="en-US" altLang="zh-CN" sz="1400"/>
              <a:t>eHR</a:t>
            </a:r>
            <a:r>
              <a:rPr lang="zh-CN" altLang="en-US" sz="1400"/>
              <a:t>创变之路</a:t>
            </a:r>
          </a:p>
        </p:txBody>
      </p:sp>
    </p:spTree>
    <p:extLst>
      <p:ext uri="{BB962C8B-B14F-4D97-AF65-F5344CB8AC3E}">
        <p14:creationId xmlns:p14="http://schemas.microsoft.com/office/powerpoint/2010/main" val="1792321582"/>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9"/>
          <p:cNvSpPr/>
          <p:nvPr/>
        </p:nvSpPr>
        <p:spPr>
          <a:xfrm>
            <a:off x="1120462" y="116560"/>
            <a:ext cx="3057247" cy="523220"/>
          </a:xfrm>
          <a:prstGeom prst="rect">
            <a:avLst/>
          </a:prstGeom>
          <a:noFill/>
        </p:spPr>
        <p:txBody>
          <a:bodyPr wrap="none" rtlCol="0">
            <a:spAutoFit/>
          </a:bodyPr>
          <a:lstStyle/>
          <a:p>
            <a:r>
              <a:rPr lang="zh-CN" altLang="en-US" sz="2800" b="1">
                <a:solidFill>
                  <a:srgbClr val="595959"/>
                </a:solidFill>
              </a:rPr>
              <a:t>阿里巴巴</a:t>
            </a:r>
            <a:r>
              <a:rPr lang="zh-CN" altLang="en-US" sz="2800" b="1" smtClean="0">
                <a:solidFill>
                  <a:srgbClr val="595959"/>
                </a:solidFill>
              </a:rPr>
              <a:t>案</a:t>
            </a:r>
            <a:r>
              <a:rPr lang="zh-CN" altLang="en-US" sz="2800" b="1">
                <a:solidFill>
                  <a:srgbClr val="595959"/>
                </a:solidFill>
              </a:rPr>
              <a:t>例分享</a:t>
            </a:r>
            <a:endParaRPr lang="zh-CN" altLang="zh-CN" sz="2800" b="1" dirty="0">
              <a:solidFill>
                <a:srgbClr val="595959"/>
              </a:solidFill>
            </a:endParaRPr>
          </a:p>
        </p:txBody>
      </p:sp>
      <p:sp>
        <p:nvSpPr>
          <p:cNvPr id="3" name="文本框 22"/>
          <p:cNvSpPr txBox="1"/>
          <p:nvPr/>
        </p:nvSpPr>
        <p:spPr>
          <a:xfrm>
            <a:off x="1146210" y="639780"/>
            <a:ext cx="3784365" cy="307777"/>
          </a:xfrm>
          <a:prstGeom prst="rect">
            <a:avLst/>
          </a:prstGeom>
          <a:noFill/>
        </p:spPr>
        <p:txBody>
          <a:bodyPr wrap="square" rtlCol="0">
            <a:spAutoFit/>
          </a:bodyPr>
          <a:lstStyle/>
          <a:p>
            <a:r>
              <a:rPr lang="zh-CN" altLang="en-US" sz="1400"/>
              <a:t>阿里巴巴</a:t>
            </a:r>
            <a:r>
              <a:rPr lang="en-US" altLang="zh-CN" sz="1400"/>
              <a:t>eHR</a:t>
            </a:r>
            <a:r>
              <a:rPr lang="zh-CN" altLang="en-US" sz="1400"/>
              <a:t>创变之路</a:t>
            </a:r>
          </a:p>
        </p:txBody>
      </p:sp>
      <p:sp>
        <p:nvSpPr>
          <p:cNvPr id="4" name="文本框 77"/>
          <p:cNvSpPr txBox="1"/>
          <p:nvPr/>
        </p:nvSpPr>
        <p:spPr>
          <a:xfrm>
            <a:off x="944256" y="1595176"/>
            <a:ext cx="6712320" cy="2268954"/>
          </a:xfrm>
          <a:prstGeom prst="rect">
            <a:avLst/>
          </a:prstGeom>
          <a:noFill/>
        </p:spPr>
        <p:txBody>
          <a:bodyPr wrap="square" rtlCol="0">
            <a:spAutoFit/>
          </a:bodyPr>
          <a:lstStyle/>
          <a:p>
            <a:pPr>
              <a:lnSpc>
                <a:spcPct val="150000"/>
              </a:lnSpc>
            </a:pPr>
            <a:r>
              <a:rPr lang="zh-CN" altLang="en-US" sz="1600"/>
              <a:t>比如产品在满足阿里组织和员工快速变化情况下实现了产品创新，本期要计算多少人，上期有多少人要计算，本月入职多少人，离职多少人，转岗多少人，界面上都一目了然，非常清晰，产品做到永不漏</a:t>
            </a:r>
            <a:r>
              <a:rPr lang="en-US" altLang="zh-CN" sz="1600"/>
              <a:t>1</a:t>
            </a:r>
            <a:r>
              <a:rPr lang="zh-CN" altLang="en-US" sz="1600"/>
              <a:t>人也不多发</a:t>
            </a:r>
            <a:r>
              <a:rPr lang="en-US" altLang="zh-CN" sz="1600"/>
              <a:t>1</a:t>
            </a:r>
            <a:r>
              <a:rPr lang="zh-CN" altLang="en-US" sz="1600"/>
              <a:t>人。当上期薪酬发生变化，同时某员工补提过去的请假单，系统自动进行追溯，通过看板为薪资专员全景呈现每月每个项目的追溯明细，快速验证系统计算逻</a:t>
            </a:r>
            <a:r>
              <a:rPr lang="zh-CN" altLang="en-US" sz="1600"/>
              <a:t>辑</a:t>
            </a:r>
            <a:r>
              <a:rPr lang="zh-CN" altLang="en-US" sz="1600" smtClean="0"/>
              <a:t>。</a:t>
            </a:r>
            <a:endParaRPr lang="zh-CN" altLang="en-US" sz="1600"/>
          </a:p>
        </p:txBody>
      </p:sp>
      <p:sp>
        <p:nvSpPr>
          <p:cNvPr id="5" name="文本框 77"/>
          <p:cNvSpPr txBox="1"/>
          <p:nvPr/>
        </p:nvSpPr>
        <p:spPr>
          <a:xfrm>
            <a:off x="944256" y="4323974"/>
            <a:ext cx="6712320" cy="1160959"/>
          </a:xfrm>
          <a:prstGeom prst="rect">
            <a:avLst/>
          </a:prstGeom>
          <a:noFill/>
        </p:spPr>
        <p:txBody>
          <a:bodyPr wrap="square" rtlCol="0">
            <a:spAutoFit/>
          </a:bodyPr>
          <a:lstStyle/>
          <a:p>
            <a:pPr>
              <a:lnSpc>
                <a:spcPct val="150000"/>
              </a:lnSpc>
            </a:pPr>
            <a:r>
              <a:rPr lang="zh-CN" altLang="en-US" sz="1600" smtClean="0"/>
              <a:t>分</a:t>
            </a:r>
            <a:r>
              <a:rPr lang="zh-CN" altLang="en-US" sz="1600"/>
              <a:t>段也是精细化管理的另外一个维度，比如员工上半月在</a:t>
            </a:r>
            <a:r>
              <a:rPr lang="en-US" altLang="zh-CN" sz="1600"/>
              <a:t>A</a:t>
            </a:r>
            <a:r>
              <a:rPr lang="zh-CN" altLang="en-US" sz="1600"/>
              <a:t>岗位，下半月在</a:t>
            </a:r>
            <a:r>
              <a:rPr lang="en-US" altLang="zh-CN" sz="1600"/>
              <a:t>B</a:t>
            </a:r>
            <a:r>
              <a:rPr lang="zh-CN" altLang="en-US" sz="1600"/>
              <a:t>岗位，薪水月中有变化，再比如月汇总从杭州调到北京出差，差旅补助根据工作地也都会按照段来进行。</a:t>
            </a:r>
            <a:endParaRPr lang="zh-CN" altLang="en-US" sz="1600"/>
          </a:p>
        </p:txBody>
      </p:sp>
      <p:sp>
        <p:nvSpPr>
          <p:cNvPr id="6" name="Freeform 5"/>
          <p:cNvSpPr>
            <a:spLocks/>
          </p:cNvSpPr>
          <p:nvPr/>
        </p:nvSpPr>
        <p:spPr bwMode="auto">
          <a:xfrm>
            <a:off x="9285230" y="955933"/>
            <a:ext cx="1120775" cy="1300163"/>
          </a:xfrm>
          <a:custGeom>
            <a:avLst/>
            <a:gdLst>
              <a:gd name="T0" fmla="*/ 0 w 505"/>
              <a:gd name="T1" fmla="*/ 252 h 586"/>
              <a:gd name="T2" fmla="*/ 252 w 505"/>
              <a:gd name="T3" fmla="*/ 0 h 586"/>
              <a:gd name="T4" fmla="*/ 505 w 505"/>
              <a:gd name="T5" fmla="*/ 252 h 586"/>
              <a:gd name="T6" fmla="*/ 292 w 505"/>
              <a:gd name="T7" fmla="*/ 501 h 586"/>
              <a:gd name="T8" fmla="*/ 248 w 505"/>
              <a:gd name="T9" fmla="*/ 586 h 586"/>
              <a:gd name="T10" fmla="*/ 206 w 505"/>
              <a:gd name="T11" fmla="*/ 500 h 586"/>
              <a:gd name="T12" fmla="*/ 0 w 505"/>
              <a:gd name="T13" fmla="*/ 252 h 586"/>
            </a:gdLst>
            <a:ahLst/>
            <a:cxnLst>
              <a:cxn ang="0">
                <a:pos x="T0" y="T1"/>
              </a:cxn>
              <a:cxn ang="0">
                <a:pos x="T2" y="T3"/>
              </a:cxn>
              <a:cxn ang="0">
                <a:pos x="T4" y="T5"/>
              </a:cxn>
              <a:cxn ang="0">
                <a:pos x="T6" y="T7"/>
              </a:cxn>
              <a:cxn ang="0">
                <a:pos x="T8" y="T9"/>
              </a:cxn>
              <a:cxn ang="0">
                <a:pos x="T10" y="T11"/>
              </a:cxn>
              <a:cxn ang="0">
                <a:pos x="T12" y="T13"/>
              </a:cxn>
            </a:cxnLst>
            <a:rect l="0" t="0" r="r" b="b"/>
            <a:pathLst>
              <a:path w="505" h="586">
                <a:moveTo>
                  <a:pt x="0" y="252"/>
                </a:moveTo>
                <a:cubicBezTo>
                  <a:pt x="0" y="113"/>
                  <a:pt x="113" y="0"/>
                  <a:pt x="252" y="0"/>
                </a:cubicBezTo>
                <a:cubicBezTo>
                  <a:pt x="392" y="0"/>
                  <a:pt x="505" y="113"/>
                  <a:pt x="505" y="252"/>
                </a:cubicBezTo>
                <a:cubicBezTo>
                  <a:pt x="505" y="378"/>
                  <a:pt x="412" y="482"/>
                  <a:pt x="292" y="501"/>
                </a:cubicBezTo>
                <a:cubicBezTo>
                  <a:pt x="248" y="586"/>
                  <a:pt x="248" y="586"/>
                  <a:pt x="248" y="586"/>
                </a:cubicBezTo>
                <a:cubicBezTo>
                  <a:pt x="206" y="500"/>
                  <a:pt x="206" y="500"/>
                  <a:pt x="206" y="500"/>
                </a:cubicBezTo>
                <a:cubicBezTo>
                  <a:pt x="89" y="478"/>
                  <a:pt x="0" y="376"/>
                  <a:pt x="0" y="252"/>
                </a:cubicBezTo>
                <a:close/>
              </a:path>
            </a:pathLst>
          </a:custGeom>
          <a:solidFill>
            <a:schemeClr val="accent2"/>
          </a:solidFill>
          <a:ln>
            <a:noFill/>
          </a:ln>
          <a:effectLst>
            <a:outerShdw blurRad="12700" dist="114299" dir="5400000" algn="ctr" rotWithShape="0">
              <a:schemeClr val="bg2">
                <a:alpha val="9000"/>
              </a:schemeClr>
            </a:outerShdw>
          </a:effectLst>
          <a:extLst>
            <a:ext uri="{91240B29-F687-4F45-9708-019B960494DF}">
              <a14:hiddenLine xmlns:a14="http://schemas.microsoft.com/office/drawing/2010/main" w="25400">
                <a:solidFill>
                  <a:srgbClr val="000000"/>
                </a:solidFill>
                <a:miter lim="800000"/>
                <a:headEnd/>
                <a:tailEnd/>
              </a14:hiddenLine>
            </a:ext>
          </a:extLst>
        </p:spPr>
        <p:txBody>
          <a:bodyPr lIns="0" tIns="0" rIns="0" bIns="0" anchor="ctr"/>
          <a:lstStyle/>
          <a:p>
            <a:endParaRPr lang="zh-CN" altLang="en-US" sz="1350">
              <a:solidFill>
                <a:srgbClr val="FFFFFF"/>
              </a:solidFill>
              <a:latin typeface="Roboto Light" charset="0"/>
            </a:endParaRPr>
          </a:p>
        </p:txBody>
      </p:sp>
      <p:sp>
        <p:nvSpPr>
          <p:cNvPr id="7" name="Freeform 37"/>
          <p:cNvSpPr>
            <a:spLocks/>
          </p:cNvSpPr>
          <p:nvPr/>
        </p:nvSpPr>
        <p:spPr bwMode="auto">
          <a:xfrm>
            <a:off x="8497433" y="1754313"/>
            <a:ext cx="1263650" cy="1282700"/>
          </a:xfrm>
          <a:custGeom>
            <a:avLst/>
            <a:gdLst>
              <a:gd name="T0" fmla="*/ 509 w 569"/>
              <a:gd name="T1" fmla="*/ 166 h 578"/>
              <a:gd name="T2" fmla="*/ 166 w 569"/>
              <a:gd name="T3" fmla="*/ 67 h 578"/>
              <a:gd name="T4" fmla="*/ 67 w 569"/>
              <a:gd name="T5" fmla="*/ 410 h 578"/>
              <a:gd name="T6" fmla="*/ 373 w 569"/>
              <a:gd name="T7" fmla="*/ 525 h 578"/>
              <a:gd name="T8" fmla="*/ 452 w 569"/>
              <a:gd name="T9" fmla="*/ 578 h 578"/>
              <a:gd name="T10" fmla="*/ 448 w 569"/>
              <a:gd name="T11" fmla="*/ 483 h 578"/>
              <a:gd name="T12" fmla="*/ 509 w 569"/>
              <a:gd name="T13" fmla="*/ 166 h 578"/>
            </a:gdLst>
            <a:ahLst/>
            <a:cxnLst>
              <a:cxn ang="0">
                <a:pos x="T0" y="T1"/>
              </a:cxn>
              <a:cxn ang="0">
                <a:pos x="T2" y="T3"/>
              </a:cxn>
              <a:cxn ang="0">
                <a:pos x="T4" y="T5"/>
              </a:cxn>
              <a:cxn ang="0">
                <a:pos x="T6" y="T7"/>
              </a:cxn>
              <a:cxn ang="0">
                <a:pos x="T8" y="T9"/>
              </a:cxn>
              <a:cxn ang="0">
                <a:pos x="T10" y="T11"/>
              </a:cxn>
              <a:cxn ang="0">
                <a:pos x="T12" y="T13"/>
              </a:cxn>
            </a:cxnLst>
            <a:rect l="0" t="0" r="r" b="b"/>
            <a:pathLst>
              <a:path w="569" h="578">
                <a:moveTo>
                  <a:pt x="509" y="166"/>
                </a:moveTo>
                <a:cubicBezTo>
                  <a:pt x="442" y="44"/>
                  <a:pt x="288" y="0"/>
                  <a:pt x="166" y="67"/>
                </a:cubicBezTo>
                <a:cubicBezTo>
                  <a:pt x="44" y="134"/>
                  <a:pt x="0" y="288"/>
                  <a:pt x="67" y="410"/>
                </a:cubicBezTo>
                <a:cubicBezTo>
                  <a:pt x="128" y="520"/>
                  <a:pt x="259" y="567"/>
                  <a:pt x="373" y="525"/>
                </a:cubicBezTo>
                <a:cubicBezTo>
                  <a:pt x="452" y="578"/>
                  <a:pt x="452" y="578"/>
                  <a:pt x="452" y="578"/>
                </a:cubicBezTo>
                <a:cubicBezTo>
                  <a:pt x="448" y="483"/>
                  <a:pt x="448" y="483"/>
                  <a:pt x="448" y="483"/>
                </a:cubicBezTo>
                <a:cubicBezTo>
                  <a:pt x="540" y="407"/>
                  <a:pt x="569" y="274"/>
                  <a:pt x="509" y="166"/>
                </a:cubicBezTo>
                <a:close/>
              </a:path>
            </a:pathLst>
          </a:custGeom>
          <a:solidFill>
            <a:schemeClr val="accent1"/>
          </a:solidFill>
          <a:ln>
            <a:noFill/>
          </a:ln>
          <a:effectLst>
            <a:outerShdw blurRad="12700" dist="114299" dir="5400000" algn="ctr" rotWithShape="0">
              <a:schemeClr val="bg2">
                <a:alpha val="9000"/>
              </a:schemeClr>
            </a:outerShdw>
          </a:effectLst>
          <a:extLst>
            <a:ext uri="{91240B29-F687-4F45-9708-019B960494DF}">
              <a14:hiddenLine xmlns:a14="http://schemas.microsoft.com/office/drawing/2010/main" w="25400">
                <a:solidFill>
                  <a:srgbClr val="000000"/>
                </a:solidFill>
                <a:miter lim="800000"/>
                <a:headEnd/>
                <a:tailEnd/>
              </a14:hiddenLine>
            </a:ext>
          </a:extLst>
        </p:spPr>
        <p:txBody>
          <a:bodyPr lIns="0" tIns="0" rIns="0" bIns="0" anchor="ctr"/>
          <a:lstStyle/>
          <a:p>
            <a:endParaRPr lang="zh-CN" altLang="en-US" sz="1350">
              <a:solidFill>
                <a:srgbClr val="FFFFFF"/>
              </a:solidFill>
              <a:latin typeface="Roboto Light" charset="0"/>
            </a:endParaRPr>
          </a:p>
        </p:txBody>
      </p:sp>
      <p:sp>
        <p:nvSpPr>
          <p:cNvPr id="8" name="Freeform 38"/>
          <p:cNvSpPr>
            <a:spLocks/>
          </p:cNvSpPr>
          <p:nvPr/>
        </p:nvSpPr>
        <p:spPr bwMode="auto">
          <a:xfrm rot="21238373">
            <a:off x="10218637" y="1374839"/>
            <a:ext cx="1263650" cy="1282700"/>
          </a:xfrm>
          <a:custGeom>
            <a:avLst/>
            <a:gdLst>
              <a:gd name="T0" fmla="*/ 60 w 569"/>
              <a:gd name="T1" fmla="*/ 166 h 578"/>
              <a:gd name="T2" fmla="*/ 402 w 569"/>
              <a:gd name="T3" fmla="*/ 67 h 578"/>
              <a:gd name="T4" fmla="*/ 501 w 569"/>
              <a:gd name="T5" fmla="*/ 410 h 578"/>
              <a:gd name="T6" fmla="*/ 195 w 569"/>
              <a:gd name="T7" fmla="*/ 525 h 578"/>
              <a:gd name="T8" fmla="*/ 116 w 569"/>
              <a:gd name="T9" fmla="*/ 578 h 578"/>
              <a:gd name="T10" fmla="*/ 121 w 569"/>
              <a:gd name="T11" fmla="*/ 483 h 578"/>
              <a:gd name="T12" fmla="*/ 60 w 569"/>
              <a:gd name="T13" fmla="*/ 166 h 578"/>
            </a:gdLst>
            <a:ahLst/>
            <a:cxnLst>
              <a:cxn ang="0">
                <a:pos x="T0" y="T1"/>
              </a:cxn>
              <a:cxn ang="0">
                <a:pos x="T2" y="T3"/>
              </a:cxn>
              <a:cxn ang="0">
                <a:pos x="T4" y="T5"/>
              </a:cxn>
              <a:cxn ang="0">
                <a:pos x="T6" y="T7"/>
              </a:cxn>
              <a:cxn ang="0">
                <a:pos x="T8" y="T9"/>
              </a:cxn>
              <a:cxn ang="0">
                <a:pos x="T10" y="T11"/>
              </a:cxn>
              <a:cxn ang="0">
                <a:pos x="T12" y="T13"/>
              </a:cxn>
            </a:cxnLst>
            <a:rect l="0" t="0" r="r" b="b"/>
            <a:pathLst>
              <a:path w="569" h="578">
                <a:moveTo>
                  <a:pt x="60" y="166"/>
                </a:moveTo>
                <a:cubicBezTo>
                  <a:pt x="127" y="44"/>
                  <a:pt x="280" y="0"/>
                  <a:pt x="402" y="67"/>
                </a:cubicBezTo>
                <a:cubicBezTo>
                  <a:pt x="524" y="134"/>
                  <a:pt x="569" y="288"/>
                  <a:pt x="501" y="410"/>
                </a:cubicBezTo>
                <a:cubicBezTo>
                  <a:pt x="441" y="520"/>
                  <a:pt x="310" y="567"/>
                  <a:pt x="195" y="525"/>
                </a:cubicBezTo>
                <a:cubicBezTo>
                  <a:pt x="116" y="578"/>
                  <a:pt x="116" y="578"/>
                  <a:pt x="116" y="578"/>
                </a:cubicBezTo>
                <a:cubicBezTo>
                  <a:pt x="121" y="483"/>
                  <a:pt x="121" y="483"/>
                  <a:pt x="121" y="483"/>
                </a:cubicBezTo>
                <a:cubicBezTo>
                  <a:pt x="28" y="407"/>
                  <a:pt x="0" y="274"/>
                  <a:pt x="60" y="166"/>
                </a:cubicBezTo>
                <a:close/>
              </a:path>
            </a:pathLst>
          </a:custGeom>
          <a:solidFill>
            <a:srgbClr val="F8841D"/>
          </a:solidFill>
          <a:ln>
            <a:noFill/>
          </a:ln>
          <a:effectLst>
            <a:outerShdw blurRad="12700" dist="114299" dir="5400000" algn="ctr" rotWithShape="0">
              <a:schemeClr val="bg2">
                <a:alpha val="9000"/>
              </a:schemeClr>
            </a:outerShdw>
          </a:effectLst>
          <a:extLst/>
        </p:spPr>
        <p:txBody>
          <a:bodyPr lIns="0" tIns="0" rIns="0" bIns="0" anchor="ctr"/>
          <a:lstStyle/>
          <a:p>
            <a:endParaRPr lang="zh-CN" altLang="en-US" sz="1350">
              <a:solidFill>
                <a:srgbClr val="FFFFFF"/>
              </a:solidFill>
              <a:latin typeface="Roboto Light" charset="0"/>
            </a:endParaRPr>
          </a:p>
        </p:txBody>
      </p:sp>
      <p:grpSp>
        <p:nvGrpSpPr>
          <p:cNvPr id="9" name="组合 8"/>
          <p:cNvGrpSpPr/>
          <p:nvPr/>
        </p:nvGrpSpPr>
        <p:grpSpPr>
          <a:xfrm>
            <a:off x="9228273" y="4250356"/>
            <a:ext cx="985838" cy="1408112"/>
            <a:chOff x="8928912" y="5105375"/>
            <a:chExt cx="985838" cy="1408112"/>
          </a:xfrm>
          <a:solidFill>
            <a:srgbClr val="546E7A"/>
          </a:solidFill>
        </p:grpSpPr>
        <p:sp>
          <p:nvSpPr>
            <p:cNvPr id="10" name="Oval 8"/>
            <p:cNvSpPr>
              <a:spLocks noChangeArrowheads="1"/>
            </p:cNvSpPr>
            <p:nvPr/>
          </p:nvSpPr>
          <p:spPr bwMode="auto">
            <a:xfrm>
              <a:off x="9163862" y="5105375"/>
              <a:ext cx="244475" cy="242888"/>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zh-CN" altLang="en-US">
                <a:solidFill>
                  <a:srgbClr val="575A5D"/>
                </a:solidFill>
              </a:endParaRPr>
            </a:p>
          </p:txBody>
        </p:sp>
        <p:sp>
          <p:nvSpPr>
            <p:cNvPr id="11" name="Freeform 35"/>
            <p:cNvSpPr>
              <a:spLocks/>
            </p:cNvSpPr>
            <p:nvPr/>
          </p:nvSpPr>
          <p:spPr bwMode="auto">
            <a:xfrm>
              <a:off x="8928912" y="5376837"/>
              <a:ext cx="985838" cy="1136650"/>
            </a:xfrm>
            <a:custGeom>
              <a:avLst/>
              <a:gdLst>
                <a:gd name="T0" fmla="*/ 437 w 444"/>
                <a:gd name="T1" fmla="*/ 25 h 512"/>
                <a:gd name="T2" fmla="*/ 401 w 444"/>
                <a:gd name="T3" fmla="*/ 16 h 512"/>
                <a:gd name="T4" fmla="*/ 326 w 444"/>
                <a:gd name="T5" fmla="*/ 62 h 512"/>
                <a:gd name="T6" fmla="*/ 239 w 444"/>
                <a:gd name="T7" fmla="*/ 4 h 512"/>
                <a:gd name="T8" fmla="*/ 230 w 444"/>
                <a:gd name="T9" fmla="*/ 1 h 512"/>
                <a:gd name="T10" fmla="*/ 230 w 444"/>
                <a:gd name="T11" fmla="*/ 0 h 512"/>
                <a:gd name="T12" fmla="*/ 224 w 444"/>
                <a:gd name="T13" fmla="*/ 0 h 512"/>
                <a:gd name="T14" fmla="*/ 224 w 444"/>
                <a:gd name="T15" fmla="*/ 0 h 512"/>
                <a:gd name="T16" fmla="*/ 94 w 444"/>
                <a:gd name="T17" fmla="*/ 0 h 512"/>
                <a:gd name="T18" fmla="*/ 94 w 444"/>
                <a:gd name="T19" fmla="*/ 0 h 512"/>
                <a:gd name="T20" fmla="*/ 89 w 444"/>
                <a:gd name="T21" fmla="*/ 0 h 512"/>
                <a:gd name="T22" fmla="*/ 89 w 444"/>
                <a:gd name="T23" fmla="*/ 0 h 512"/>
                <a:gd name="T24" fmla="*/ 72 w 444"/>
                <a:gd name="T25" fmla="*/ 11 h 512"/>
                <a:gd name="T26" fmla="*/ 5 w 444"/>
                <a:gd name="T27" fmla="*/ 109 h 512"/>
                <a:gd name="T28" fmla="*/ 1 w 444"/>
                <a:gd name="T29" fmla="*/ 124 h 512"/>
                <a:gd name="T30" fmla="*/ 4 w 444"/>
                <a:gd name="T31" fmla="*/ 139 h 512"/>
                <a:gd name="T32" fmla="*/ 55 w 444"/>
                <a:gd name="T33" fmla="*/ 229 h 512"/>
                <a:gd name="T34" fmla="*/ 91 w 444"/>
                <a:gd name="T35" fmla="*/ 238 h 512"/>
                <a:gd name="T36" fmla="*/ 100 w 444"/>
                <a:gd name="T37" fmla="*/ 203 h 512"/>
                <a:gd name="T38" fmla="*/ 56 w 444"/>
                <a:gd name="T39" fmla="*/ 126 h 512"/>
                <a:gd name="T40" fmla="*/ 89 w 444"/>
                <a:gd name="T41" fmla="*/ 78 h 512"/>
                <a:gd name="T42" fmla="*/ 89 w 444"/>
                <a:gd name="T43" fmla="*/ 149 h 512"/>
                <a:gd name="T44" fmla="*/ 114 w 444"/>
                <a:gd name="T45" fmla="*/ 192 h 512"/>
                <a:gd name="T46" fmla="*/ 97 w 444"/>
                <a:gd name="T47" fmla="*/ 253 h 512"/>
                <a:gd name="T48" fmla="*/ 89 w 444"/>
                <a:gd name="T49" fmla="*/ 256 h 512"/>
                <a:gd name="T50" fmla="*/ 89 w 444"/>
                <a:gd name="T51" fmla="*/ 268 h 512"/>
                <a:gd name="T52" fmla="*/ 89 w 444"/>
                <a:gd name="T53" fmla="*/ 275 h 512"/>
                <a:gd name="T54" fmla="*/ 89 w 444"/>
                <a:gd name="T55" fmla="*/ 485 h 512"/>
                <a:gd name="T56" fmla="*/ 116 w 444"/>
                <a:gd name="T57" fmla="*/ 512 h 512"/>
                <a:gd name="T58" fmla="*/ 143 w 444"/>
                <a:gd name="T59" fmla="*/ 485 h 512"/>
                <a:gd name="T60" fmla="*/ 143 w 444"/>
                <a:gd name="T61" fmla="*/ 275 h 512"/>
                <a:gd name="T62" fmla="*/ 159 w 444"/>
                <a:gd name="T63" fmla="*/ 259 h 512"/>
                <a:gd name="T64" fmla="*/ 177 w 444"/>
                <a:gd name="T65" fmla="*/ 275 h 512"/>
                <a:gd name="T66" fmla="*/ 177 w 444"/>
                <a:gd name="T67" fmla="*/ 485 h 512"/>
                <a:gd name="T68" fmla="*/ 203 w 444"/>
                <a:gd name="T69" fmla="*/ 512 h 512"/>
                <a:gd name="T70" fmla="*/ 230 w 444"/>
                <a:gd name="T71" fmla="*/ 485 h 512"/>
                <a:gd name="T72" fmla="*/ 230 w 444"/>
                <a:gd name="T73" fmla="*/ 275 h 512"/>
                <a:gd name="T74" fmla="*/ 230 w 444"/>
                <a:gd name="T75" fmla="*/ 268 h 512"/>
                <a:gd name="T76" fmla="*/ 230 w 444"/>
                <a:gd name="T77" fmla="*/ 60 h 512"/>
                <a:gd name="T78" fmla="*/ 309 w 444"/>
                <a:gd name="T79" fmla="*/ 113 h 512"/>
                <a:gd name="T80" fmla="*/ 325 w 444"/>
                <a:gd name="T81" fmla="*/ 117 h 512"/>
                <a:gd name="T82" fmla="*/ 339 w 444"/>
                <a:gd name="T83" fmla="*/ 114 h 512"/>
                <a:gd name="T84" fmla="*/ 428 w 444"/>
                <a:gd name="T85" fmla="*/ 61 h 512"/>
                <a:gd name="T86" fmla="*/ 437 w 444"/>
                <a:gd name="T87" fmla="*/ 2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44" h="512">
                  <a:moveTo>
                    <a:pt x="437" y="25"/>
                  </a:moveTo>
                  <a:cubicBezTo>
                    <a:pt x="430" y="13"/>
                    <a:pt x="414" y="9"/>
                    <a:pt x="401" y="16"/>
                  </a:cubicBezTo>
                  <a:cubicBezTo>
                    <a:pt x="326" y="62"/>
                    <a:pt x="326" y="62"/>
                    <a:pt x="326" y="62"/>
                  </a:cubicBezTo>
                  <a:cubicBezTo>
                    <a:pt x="239" y="4"/>
                    <a:pt x="239" y="4"/>
                    <a:pt x="239" y="4"/>
                  </a:cubicBezTo>
                  <a:cubicBezTo>
                    <a:pt x="236" y="2"/>
                    <a:pt x="233" y="1"/>
                    <a:pt x="230" y="1"/>
                  </a:cubicBezTo>
                  <a:cubicBezTo>
                    <a:pt x="230" y="0"/>
                    <a:pt x="230" y="0"/>
                    <a:pt x="230" y="0"/>
                  </a:cubicBezTo>
                  <a:cubicBezTo>
                    <a:pt x="224" y="0"/>
                    <a:pt x="224" y="0"/>
                    <a:pt x="224" y="0"/>
                  </a:cubicBezTo>
                  <a:cubicBezTo>
                    <a:pt x="224" y="0"/>
                    <a:pt x="224" y="0"/>
                    <a:pt x="224" y="0"/>
                  </a:cubicBezTo>
                  <a:cubicBezTo>
                    <a:pt x="94" y="0"/>
                    <a:pt x="94" y="0"/>
                    <a:pt x="94" y="0"/>
                  </a:cubicBezTo>
                  <a:cubicBezTo>
                    <a:pt x="94" y="0"/>
                    <a:pt x="94" y="0"/>
                    <a:pt x="94" y="0"/>
                  </a:cubicBezTo>
                  <a:cubicBezTo>
                    <a:pt x="89" y="0"/>
                    <a:pt x="89" y="0"/>
                    <a:pt x="89" y="0"/>
                  </a:cubicBezTo>
                  <a:cubicBezTo>
                    <a:pt x="89" y="0"/>
                    <a:pt x="89" y="0"/>
                    <a:pt x="89" y="0"/>
                  </a:cubicBezTo>
                  <a:cubicBezTo>
                    <a:pt x="83" y="1"/>
                    <a:pt x="77" y="5"/>
                    <a:pt x="72" y="11"/>
                  </a:cubicBezTo>
                  <a:cubicBezTo>
                    <a:pt x="5" y="109"/>
                    <a:pt x="5" y="109"/>
                    <a:pt x="5" y="109"/>
                  </a:cubicBezTo>
                  <a:cubicBezTo>
                    <a:pt x="2" y="114"/>
                    <a:pt x="1" y="119"/>
                    <a:pt x="1" y="124"/>
                  </a:cubicBezTo>
                  <a:cubicBezTo>
                    <a:pt x="0" y="129"/>
                    <a:pt x="1" y="134"/>
                    <a:pt x="4" y="139"/>
                  </a:cubicBezTo>
                  <a:cubicBezTo>
                    <a:pt x="55" y="229"/>
                    <a:pt x="55" y="229"/>
                    <a:pt x="55" y="229"/>
                  </a:cubicBezTo>
                  <a:cubicBezTo>
                    <a:pt x="62" y="241"/>
                    <a:pt x="78" y="245"/>
                    <a:pt x="91" y="238"/>
                  </a:cubicBezTo>
                  <a:cubicBezTo>
                    <a:pt x="103" y="231"/>
                    <a:pt x="107" y="215"/>
                    <a:pt x="100" y="203"/>
                  </a:cubicBezTo>
                  <a:cubicBezTo>
                    <a:pt x="56" y="126"/>
                    <a:pt x="56" y="126"/>
                    <a:pt x="56" y="126"/>
                  </a:cubicBezTo>
                  <a:cubicBezTo>
                    <a:pt x="89" y="78"/>
                    <a:pt x="89" y="78"/>
                    <a:pt x="89" y="78"/>
                  </a:cubicBezTo>
                  <a:cubicBezTo>
                    <a:pt x="89" y="149"/>
                    <a:pt x="89" y="149"/>
                    <a:pt x="89" y="149"/>
                  </a:cubicBezTo>
                  <a:cubicBezTo>
                    <a:pt x="114" y="192"/>
                    <a:pt x="114" y="192"/>
                    <a:pt x="114" y="192"/>
                  </a:cubicBezTo>
                  <a:cubicBezTo>
                    <a:pt x="126" y="213"/>
                    <a:pt x="119" y="241"/>
                    <a:pt x="97" y="253"/>
                  </a:cubicBezTo>
                  <a:cubicBezTo>
                    <a:pt x="95" y="254"/>
                    <a:pt x="92" y="255"/>
                    <a:pt x="89" y="256"/>
                  </a:cubicBezTo>
                  <a:cubicBezTo>
                    <a:pt x="89" y="268"/>
                    <a:pt x="89" y="268"/>
                    <a:pt x="89" y="268"/>
                  </a:cubicBezTo>
                  <a:cubicBezTo>
                    <a:pt x="89" y="275"/>
                    <a:pt x="89" y="275"/>
                    <a:pt x="89" y="275"/>
                  </a:cubicBezTo>
                  <a:cubicBezTo>
                    <a:pt x="89" y="485"/>
                    <a:pt x="89" y="485"/>
                    <a:pt x="89" y="485"/>
                  </a:cubicBezTo>
                  <a:cubicBezTo>
                    <a:pt x="89" y="500"/>
                    <a:pt x="101" y="512"/>
                    <a:pt x="116" y="512"/>
                  </a:cubicBezTo>
                  <a:cubicBezTo>
                    <a:pt x="131" y="512"/>
                    <a:pt x="143" y="500"/>
                    <a:pt x="143" y="485"/>
                  </a:cubicBezTo>
                  <a:cubicBezTo>
                    <a:pt x="143" y="275"/>
                    <a:pt x="143" y="275"/>
                    <a:pt x="143" y="275"/>
                  </a:cubicBezTo>
                  <a:cubicBezTo>
                    <a:pt x="143" y="266"/>
                    <a:pt x="150" y="259"/>
                    <a:pt x="159" y="259"/>
                  </a:cubicBezTo>
                  <a:cubicBezTo>
                    <a:pt x="168" y="259"/>
                    <a:pt x="177" y="266"/>
                    <a:pt x="177" y="275"/>
                  </a:cubicBezTo>
                  <a:cubicBezTo>
                    <a:pt x="177" y="485"/>
                    <a:pt x="177" y="485"/>
                    <a:pt x="177" y="485"/>
                  </a:cubicBezTo>
                  <a:cubicBezTo>
                    <a:pt x="177" y="500"/>
                    <a:pt x="188" y="512"/>
                    <a:pt x="203" y="512"/>
                  </a:cubicBezTo>
                  <a:cubicBezTo>
                    <a:pt x="218" y="512"/>
                    <a:pt x="230" y="500"/>
                    <a:pt x="230" y="485"/>
                  </a:cubicBezTo>
                  <a:cubicBezTo>
                    <a:pt x="230" y="275"/>
                    <a:pt x="230" y="275"/>
                    <a:pt x="230" y="275"/>
                  </a:cubicBezTo>
                  <a:cubicBezTo>
                    <a:pt x="230" y="268"/>
                    <a:pt x="230" y="268"/>
                    <a:pt x="230" y="268"/>
                  </a:cubicBezTo>
                  <a:cubicBezTo>
                    <a:pt x="230" y="60"/>
                    <a:pt x="230" y="60"/>
                    <a:pt x="230" y="60"/>
                  </a:cubicBezTo>
                  <a:cubicBezTo>
                    <a:pt x="309" y="113"/>
                    <a:pt x="309" y="113"/>
                    <a:pt x="309" y="113"/>
                  </a:cubicBezTo>
                  <a:cubicBezTo>
                    <a:pt x="314" y="116"/>
                    <a:pt x="319" y="117"/>
                    <a:pt x="325" y="117"/>
                  </a:cubicBezTo>
                  <a:cubicBezTo>
                    <a:pt x="330" y="117"/>
                    <a:pt x="335" y="116"/>
                    <a:pt x="339" y="114"/>
                  </a:cubicBezTo>
                  <a:cubicBezTo>
                    <a:pt x="428" y="61"/>
                    <a:pt x="428" y="61"/>
                    <a:pt x="428" y="61"/>
                  </a:cubicBezTo>
                  <a:cubicBezTo>
                    <a:pt x="440" y="53"/>
                    <a:pt x="444" y="37"/>
                    <a:pt x="437" y="25"/>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solidFill>
                  <a:srgbClr val="575A5D"/>
                </a:solidFill>
              </a:endParaRPr>
            </a:p>
          </p:txBody>
        </p:sp>
      </p:grpSp>
      <p:sp>
        <p:nvSpPr>
          <p:cNvPr id="12" name="Freeform 5"/>
          <p:cNvSpPr>
            <a:spLocks/>
          </p:cNvSpPr>
          <p:nvPr/>
        </p:nvSpPr>
        <p:spPr bwMode="auto">
          <a:xfrm rot="2216878">
            <a:off x="10527018" y="2536228"/>
            <a:ext cx="1120775" cy="1300163"/>
          </a:xfrm>
          <a:custGeom>
            <a:avLst/>
            <a:gdLst>
              <a:gd name="T0" fmla="*/ 0 w 505"/>
              <a:gd name="T1" fmla="*/ 252 h 586"/>
              <a:gd name="T2" fmla="*/ 252 w 505"/>
              <a:gd name="T3" fmla="*/ 0 h 586"/>
              <a:gd name="T4" fmla="*/ 505 w 505"/>
              <a:gd name="T5" fmla="*/ 252 h 586"/>
              <a:gd name="T6" fmla="*/ 292 w 505"/>
              <a:gd name="T7" fmla="*/ 501 h 586"/>
              <a:gd name="T8" fmla="*/ 248 w 505"/>
              <a:gd name="T9" fmla="*/ 586 h 586"/>
              <a:gd name="T10" fmla="*/ 206 w 505"/>
              <a:gd name="T11" fmla="*/ 500 h 586"/>
              <a:gd name="T12" fmla="*/ 0 w 505"/>
              <a:gd name="T13" fmla="*/ 252 h 586"/>
            </a:gdLst>
            <a:ahLst/>
            <a:cxnLst>
              <a:cxn ang="0">
                <a:pos x="T0" y="T1"/>
              </a:cxn>
              <a:cxn ang="0">
                <a:pos x="T2" y="T3"/>
              </a:cxn>
              <a:cxn ang="0">
                <a:pos x="T4" y="T5"/>
              </a:cxn>
              <a:cxn ang="0">
                <a:pos x="T6" y="T7"/>
              </a:cxn>
              <a:cxn ang="0">
                <a:pos x="T8" y="T9"/>
              </a:cxn>
              <a:cxn ang="0">
                <a:pos x="T10" y="T11"/>
              </a:cxn>
              <a:cxn ang="0">
                <a:pos x="T12" y="T13"/>
              </a:cxn>
            </a:cxnLst>
            <a:rect l="0" t="0" r="r" b="b"/>
            <a:pathLst>
              <a:path w="505" h="586">
                <a:moveTo>
                  <a:pt x="0" y="252"/>
                </a:moveTo>
                <a:cubicBezTo>
                  <a:pt x="0" y="113"/>
                  <a:pt x="113" y="0"/>
                  <a:pt x="252" y="0"/>
                </a:cubicBezTo>
                <a:cubicBezTo>
                  <a:pt x="392" y="0"/>
                  <a:pt x="505" y="113"/>
                  <a:pt x="505" y="252"/>
                </a:cubicBezTo>
                <a:cubicBezTo>
                  <a:pt x="505" y="378"/>
                  <a:pt x="412" y="482"/>
                  <a:pt x="292" y="501"/>
                </a:cubicBezTo>
                <a:cubicBezTo>
                  <a:pt x="248" y="586"/>
                  <a:pt x="248" y="586"/>
                  <a:pt x="248" y="586"/>
                </a:cubicBezTo>
                <a:cubicBezTo>
                  <a:pt x="206" y="500"/>
                  <a:pt x="206" y="500"/>
                  <a:pt x="206" y="500"/>
                </a:cubicBezTo>
                <a:cubicBezTo>
                  <a:pt x="89" y="478"/>
                  <a:pt x="0" y="376"/>
                  <a:pt x="0" y="252"/>
                </a:cubicBezTo>
                <a:close/>
              </a:path>
            </a:pathLst>
          </a:custGeom>
          <a:solidFill>
            <a:srgbClr val="F26D64"/>
          </a:solidFill>
          <a:ln>
            <a:noFill/>
          </a:ln>
          <a:effectLst>
            <a:outerShdw blurRad="12700" dist="114299" dir="5400000" algn="ctr" rotWithShape="0">
              <a:schemeClr val="bg2">
                <a:alpha val="9000"/>
              </a:schemeClr>
            </a:outerShdw>
          </a:effectLst>
          <a:extLst/>
        </p:spPr>
        <p:txBody>
          <a:bodyPr lIns="0" tIns="0" rIns="0" bIns="0" anchor="ctr"/>
          <a:lstStyle/>
          <a:p>
            <a:endParaRPr lang="zh-CN" altLang="en-US" sz="1350">
              <a:solidFill>
                <a:srgbClr val="FFFFFF"/>
              </a:solidFill>
              <a:latin typeface="Roboto Light" charset="0"/>
            </a:endParaRPr>
          </a:p>
        </p:txBody>
      </p:sp>
      <p:cxnSp>
        <p:nvCxnSpPr>
          <p:cNvPr id="13" name="直接连接符 12"/>
          <p:cNvCxnSpPr>
            <a:stCxn id="6" idx="4"/>
            <a:endCxn id="11" idx="0"/>
          </p:cNvCxnSpPr>
          <p:nvPr/>
        </p:nvCxnSpPr>
        <p:spPr>
          <a:xfrm>
            <a:off x="9835630" y="2256096"/>
            <a:ext cx="362939" cy="2321222"/>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直接连接符 13"/>
          <p:cNvCxnSpPr>
            <a:stCxn id="8" idx="4"/>
            <a:endCxn id="11" idx="0"/>
          </p:cNvCxnSpPr>
          <p:nvPr/>
        </p:nvCxnSpPr>
        <p:spPr>
          <a:xfrm flipH="1">
            <a:off x="10198569" y="2693285"/>
            <a:ext cx="347094" cy="18840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直接连接符 14"/>
          <p:cNvCxnSpPr>
            <a:stCxn id="12" idx="4"/>
            <a:endCxn id="11" idx="0"/>
          </p:cNvCxnSpPr>
          <p:nvPr/>
        </p:nvCxnSpPr>
        <p:spPr>
          <a:xfrm flipH="1">
            <a:off x="10198569" y="3699839"/>
            <a:ext cx="490098" cy="877479"/>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直接连接符 15"/>
          <p:cNvCxnSpPr>
            <a:stCxn id="7" idx="4"/>
            <a:endCxn id="11" idx="0"/>
          </p:cNvCxnSpPr>
          <p:nvPr/>
        </p:nvCxnSpPr>
        <p:spPr>
          <a:xfrm>
            <a:off x="9501246" y="3037013"/>
            <a:ext cx="697323" cy="1540305"/>
          </a:xfrm>
          <a:prstGeom prst="line">
            <a:avLst/>
          </a:prstGeom>
        </p:spPr>
        <p:style>
          <a:lnRef idx="2">
            <a:schemeClr val="accent1"/>
          </a:lnRef>
          <a:fillRef idx="0">
            <a:schemeClr val="accent1"/>
          </a:fillRef>
          <a:effectRef idx="1">
            <a:schemeClr val="accent1"/>
          </a:effectRef>
          <a:fontRef idx="minor">
            <a:schemeClr val="tx1"/>
          </a:fontRef>
        </p:style>
      </p:cxnSp>
      <p:sp>
        <p:nvSpPr>
          <p:cNvPr id="17" name="Freeform 24"/>
          <p:cNvSpPr>
            <a:spLocks noEditPoints="1"/>
          </p:cNvSpPr>
          <p:nvPr/>
        </p:nvSpPr>
        <p:spPr bwMode="auto">
          <a:xfrm flipH="1">
            <a:off x="8879313" y="2191091"/>
            <a:ext cx="499890" cy="502194"/>
          </a:xfrm>
          <a:custGeom>
            <a:avLst/>
            <a:gdLst>
              <a:gd name="T0" fmla="*/ 149 w 264"/>
              <a:gd name="T1" fmla="*/ 58 h 265"/>
              <a:gd name="T2" fmla="*/ 116 w 264"/>
              <a:gd name="T3" fmla="*/ 58 h 265"/>
              <a:gd name="T4" fmla="*/ 116 w 264"/>
              <a:gd name="T5" fmla="*/ 116 h 265"/>
              <a:gd name="T6" fmla="*/ 60 w 264"/>
              <a:gd name="T7" fmla="*/ 116 h 265"/>
              <a:gd name="T8" fmla="*/ 60 w 264"/>
              <a:gd name="T9" fmla="*/ 148 h 265"/>
              <a:gd name="T10" fmla="*/ 116 w 264"/>
              <a:gd name="T11" fmla="*/ 148 h 265"/>
              <a:gd name="T12" fmla="*/ 116 w 264"/>
              <a:gd name="T13" fmla="*/ 207 h 265"/>
              <a:gd name="T14" fmla="*/ 149 w 264"/>
              <a:gd name="T15" fmla="*/ 207 h 265"/>
              <a:gd name="T16" fmla="*/ 149 w 264"/>
              <a:gd name="T17" fmla="*/ 148 h 265"/>
              <a:gd name="T18" fmla="*/ 205 w 264"/>
              <a:gd name="T19" fmla="*/ 148 h 265"/>
              <a:gd name="T20" fmla="*/ 205 w 264"/>
              <a:gd name="T21" fmla="*/ 116 h 265"/>
              <a:gd name="T22" fmla="*/ 149 w 264"/>
              <a:gd name="T23" fmla="*/ 116 h 265"/>
              <a:gd name="T24" fmla="*/ 149 w 264"/>
              <a:gd name="T25" fmla="*/ 58 h 265"/>
              <a:gd name="T26" fmla="*/ 132 w 264"/>
              <a:gd name="T27" fmla="*/ 235 h 265"/>
              <a:gd name="T28" fmla="*/ 30 w 264"/>
              <a:gd name="T29" fmla="*/ 133 h 265"/>
              <a:gd name="T30" fmla="*/ 132 w 264"/>
              <a:gd name="T31" fmla="*/ 30 h 265"/>
              <a:gd name="T32" fmla="*/ 235 w 264"/>
              <a:gd name="T33" fmla="*/ 133 h 265"/>
              <a:gd name="T34" fmla="*/ 132 w 264"/>
              <a:gd name="T35" fmla="*/ 235 h 265"/>
              <a:gd name="T36" fmla="*/ 132 w 264"/>
              <a:gd name="T37" fmla="*/ 0 h 265"/>
              <a:gd name="T38" fmla="*/ 0 w 264"/>
              <a:gd name="T39" fmla="*/ 133 h 265"/>
              <a:gd name="T40" fmla="*/ 132 w 264"/>
              <a:gd name="T41" fmla="*/ 265 h 265"/>
              <a:gd name="T42" fmla="*/ 264 w 264"/>
              <a:gd name="T43" fmla="*/ 133 h 265"/>
              <a:gd name="T44" fmla="*/ 132 w 264"/>
              <a:gd name="T45"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4" h="265">
                <a:moveTo>
                  <a:pt x="149" y="58"/>
                </a:moveTo>
                <a:cubicBezTo>
                  <a:pt x="116" y="58"/>
                  <a:pt x="116" y="58"/>
                  <a:pt x="116" y="58"/>
                </a:cubicBezTo>
                <a:cubicBezTo>
                  <a:pt x="116" y="116"/>
                  <a:pt x="116" y="116"/>
                  <a:pt x="116" y="116"/>
                </a:cubicBezTo>
                <a:cubicBezTo>
                  <a:pt x="60" y="116"/>
                  <a:pt x="60" y="116"/>
                  <a:pt x="60" y="116"/>
                </a:cubicBezTo>
                <a:cubicBezTo>
                  <a:pt x="60" y="148"/>
                  <a:pt x="60" y="148"/>
                  <a:pt x="60" y="148"/>
                </a:cubicBezTo>
                <a:cubicBezTo>
                  <a:pt x="116" y="148"/>
                  <a:pt x="116" y="148"/>
                  <a:pt x="116" y="148"/>
                </a:cubicBezTo>
                <a:cubicBezTo>
                  <a:pt x="116" y="207"/>
                  <a:pt x="116" y="207"/>
                  <a:pt x="116" y="207"/>
                </a:cubicBezTo>
                <a:cubicBezTo>
                  <a:pt x="149" y="207"/>
                  <a:pt x="149" y="207"/>
                  <a:pt x="149" y="207"/>
                </a:cubicBezTo>
                <a:cubicBezTo>
                  <a:pt x="149" y="148"/>
                  <a:pt x="149" y="148"/>
                  <a:pt x="149" y="148"/>
                </a:cubicBezTo>
                <a:cubicBezTo>
                  <a:pt x="205" y="148"/>
                  <a:pt x="205" y="148"/>
                  <a:pt x="205" y="148"/>
                </a:cubicBezTo>
                <a:cubicBezTo>
                  <a:pt x="205" y="116"/>
                  <a:pt x="205" y="116"/>
                  <a:pt x="205" y="116"/>
                </a:cubicBezTo>
                <a:cubicBezTo>
                  <a:pt x="149" y="116"/>
                  <a:pt x="149" y="116"/>
                  <a:pt x="149" y="116"/>
                </a:cubicBezTo>
                <a:cubicBezTo>
                  <a:pt x="149" y="58"/>
                  <a:pt x="149" y="58"/>
                  <a:pt x="149" y="58"/>
                </a:cubicBezTo>
                <a:moveTo>
                  <a:pt x="132" y="235"/>
                </a:moveTo>
                <a:cubicBezTo>
                  <a:pt x="76" y="235"/>
                  <a:pt x="30" y="189"/>
                  <a:pt x="30" y="133"/>
                </a:cubicBezTo>
                <a:cubicBezTo>
                  <a:pt x="30" y="76"/>
                  <a:pt x="76" y="30"/>
                  <a:pt x="132" y="30"/>
                </a:cubicBezTo>
                <a:cubicBezTo>
                  <a:pt x="189" y="30"/>
                  <a:pt x="235" y="76"/>
                  <a:pt x="235" y="133"/>
                </a:cubicBezTo>
                <a:cubicBezTo>
                  <a:pt x="235" y="189"/>
                  <a:pt x="189" y="235"/>
                  <a:pt x="132" y="235"/>
                </a:cubicBezTo>
                <a:moveTo>
                  <a:pt x="132" y="0"/>
                </a:moveTo>
                <a:cubicBezTo>
                  <a:pt x="59" y="0"/>
                  <a:pt x="0" y="60"/>
                  <a:pt x="0" y="133"/>
                </a:cubicBezTo>
                <a:cubicBezTo>
                  <a:pt x="0" y="206"/>
                  <a:pt x="59" y="265"/>
                  <a:pt x="132" y="265"/>
                </a:cubicBezTo>
                <a:cubicBezTo>
                  <a:pt x="205" y="265"/>
                  <a:pt x="264" y="206"/>
                  <a:pt x="264" y="133"/>
                </a:cubicBezTo>
                <a:cubicBezTo>
                  <a:pt x="264" y="60"/>
                  <a:pt x="205" y="0"/>
                  <a:pt x="132" y="0"/>
                </a:cubicBezTo>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21"/>
          <p:cNvSpPr>
            <a:spLocks noEditPoints="1"/>
          </p:cNvSpPr>
          <p:nvPr/>
        </p:nvSpPr>
        <p:spPr bwMode="auto">
          <a:xfrm flipH="1">
            <a:off x="9607771" y="1203494"/>
            <a:ext cx="440173" cy="726347"/>
          </a:xfrm>
          <a:custGeom>
            <a:avLst/>
            <a:gdLst>
              <a:gd name="T0" fmla="*/ 76 w 221"/>
              <a:gd name="T1" fmla="*/ 315 h 365"/>
              <a:gd name="T2" fmla="*/ 110 w 221"/>
              <a:gd name="T3" fmla="*/ 186 h 365"/>
              <a:gd name="T4" fmla="*/ 171 w 221"/>
              <a:gd name="T5" fmla="*/ 289 h 365"/>
              <a:gd name="T6" fmla="*/ 97 w 221"/>
              <a:gd name="T7" fmla="*/ 145 h 365"/>
              <a:gd name="T8" fmla="*/ 70 w 221"/>
              <a:gd name="T9" fmla="*/ 174 h 365"/>
              <a:gd name="T10" fmla="*/ 23 w 221"/>
              <a:gd name="T11" fmla="*/ 186 h 365"/>
              <a:gd name="T12" fmla="*/ 24 w 221"/>
              <a:gd name="T13" fmla="*/ 226 h 365"/>
              <a:gd name="T14" fmla="*/ 0 w 221"/>
              <a:gd name="T15" fmla="*/ 268 h 365"/>
              <a:gd name="T16" fmla="*/ 29 w 221"/>
              <a:gd name="T17" fmla="*/ 296 h 365"/>
              <a:gd name="T18" fmla="*/ 42 w 221"/>
              <a:gd name="T19" fmla="*/ 342 h 365"/>
              <a:gd name="T20" fmla="*/ 82 w 221"/>
              <a:gd name="T21" fmla="*/ 341 h 365"/>
              <a:gd name="T22" fmla="*/ 118 w 221"/>
              <a:gd name="T23" fmla="*/ 346 h 365"/>
              <a:gd name="T24" fmla="*/ 156 w 221"/>
              <a:gd name="T25" fmla="*/ 356 h 365"/>
              <a:gd name="T26" fmla="*/ 180 w 221"/>
              <a:gd name="T27" fmla="*/ 314 h 365"/>
              <a:gd name="T28" fmla="*/ 214 w 221"/>
              <a:gd name="T29" fmla="*/ 294 h 365"/>
              <a:gd name="T30" fmla="*/ 201 w 221"/>
              <a:gd name="T31" fmla="*/ 247 h 365"/>
              <a:gd name="T32" fmla="*/ 211 w 221"/>
              <a:gd name="T33" fmla="*/ 209 h 365"/>
              <a:gd name="T34" fmla="*/ 169 w 221"/>
              <a:gd name="T35" fmla="*/ 186 h 365"/>
              <a:gd name="T36" fmla="*/ 149 w 221"/>
              <a:gd name="T37" fmla="*/ 151 h 365"/>
              <a:gd name="T38" fmla="*/ 110 w 221"/>
              <a:gd name="T39" fmla="*/ 164 h 365"/>
              <a:gd name="T40" fmla="*/ 97 w 221"/>
              <a:gd name="T41" fmla="*/ 145 h 365"/>
              <a:gd name="T42" fmla="*/ 74 w 221"/>
              <a:gd name="T43" fmla="*/ 116 h 365"/>
              <a:gd name="T44" fmla="*/ 97 w 221"/>
              <a:gd name="T45" fmla="*/ 27 h 365"/>
              <a:gd name="T46" fmla="*/ 138 w 221"/>
              <a:gd name="T47" fmla="*/ 98 h 365"/>
              <a:gd name="T48" fmla="*/ 88 w 221"/>
              <a:gd name="T49" fmla="*/ 0 h 365"/>
              <a:gd name="T50" fmla="*/ 70 w 221"/>
              <a:gd name="T51" fmla="*/ 19 h 365"/>
              <a:gd name="T52" fmla="*/ 38 w 221"/>
              <a:gd name="T53" fmla="*/ 28 h 365"/>
              <a:gd name="T54" fmla="*/ 39 w 221"/>
              <a:gd name="T55" fmla="*/ 55 h 365"/>
              <a:gd name="T56" fmla="*/ 22 w 221"/>
              <a:gd name="T57" fmla="*/ 83 h 365"/>
              <a:gd name="T58" fmla="*/ 42 w 221"/>
              <a:gd name="T59" fmla="*/ 102 h 365"/>
              <a:gd name="T60" fmla="*/ 50 w 221"/>
              <a:gd name="T61" fmla="*/ 134 h 365"/>
              <a:gd name="T62" fmla="*/ 78 w 221"/>
              <a:gd name="T63" fmla="*/ 133 h 365"/>
              <a:gd name="T64" fmla="*/ 102 w 221"/>
              <a:gd name="T65" fmla="*/ 136 h 365"/>
              <a:gd name="T66" fmla="*/ 128 w 221"/>
              <a:gd name="T67" fmla="*/ 143 h 365"/>
              <a:gd name="T68" fmla="*/ 144 w 221"/>
              <a:gd name="T69" fmla="*/ 114 h 365"/>
              <a:gd name="T70" fmla="*/ 168 w 221"/>
              <a:gd name="T71" fmla="*/ 101 h 365"/>
              <a:gd name="T72" fmla="*/ 159 w 221"/>
              <a:gd name="T73" fmla="*/ 69 h 365"/>
              <a:gd name="T74" fmla="*/ 166 w 221"/>
              <a:gd name="T75" fmla="*/ 43 h 365"/>
              <a:gd name="T76" fmla="*/ 137 w 221"/>
              <a:gd name="T77" fmla="*/ 27 h 365"/>
              <a:gd name="T78" fmla="*/ 123 w 221"/>
              <a:gd name="T79" fmla="*/ 4 h 365"/>
              <a:gd name="T80" fmla="*/ 97 w 221"/>
              <a:gd name="T81" fmla="*/ 13 h 365"/>
              <a:gd name="T82" fmla="*/ 88 w 221"/>
              <a:gd name="T83" fmla="*/ 0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1" h="365">
                <a:moveTo>
                  <a:pt x="110" y="324"/>
                </a:moveTo>
                <a:cubicBezTo>
                  <a:pt x="99" y="324"/>
                  <a:pt x="87" y="321"/>
                  <a:pt x="76" y="315"/>
                </a:cubicBezTo>
                <a:cubicBezTo>
                  <a:pt x="43" y="297"/>
                  <a:pt x="31" y="254"/>
                  <a:pt x="50" y="221"/>
                </a:cubicBezTo>
                <a:cubicBezTo>
                  <a:pt x="63" y="198"/>
                  <a:pt x="86" y="186"/>
                  <a:pt x="110" y="186"/>
                </a:cubicBezTo>
                <a:cubicBezTo>
                  <a:pt x="122" y="186"/>
                  <a:pt x="134" y="188"/>
                  <a:pt x="144" y="194"/>
                </a:cubicBezTo>
                <a:cubicBezTo>
                  <a:pt x="178" y="213"/>
                  <a:pt x="190" y="256"/>
                  <a:pt x="171" y="289"/>
                </a:cubicBezTo>
                <a:cubicBezTo>
                  <a:pt x="158" y="312"/>
                  <a:pt x="135" y="324"/>
                  <a:pt x="110" y="324"/>
                </a:cubicBezTo>
                <a:moveTo>
                  <a:pt x="97" y="145"/>
                </a:moveTo>
                <a:cubicBezTo>
                  <a:pt x="64" y="154"/>
                  <a:pt x="64" y="154"/>
                  <a:pt x="64" y="154"/>
                </a:cubicBezTo>
                <a:cubicBezTo>
                  <a:pt x="70" y="174"/>
                  <a:pt x="70" y="174"/>
                  <a:pt x="70" y="174"/>
                </a:cubicBezTo>
                <a:cubicBezTo>
                  <a:pt x="59" y="179"/>
                  <a:pt x="49" y="187"/>
                  <a:pt x="41" y="196"/>
                </a:cubicBezTo>
                <a:cubicBezTo>
                  <a:pt x="23" y="186"/>
                  <a:pt x="23" y="186"/>
                  <a:pt x="23" y="186"/>
                </a:cubicBezTo>
                <a:cubicBezTo>
                  <a:pt x="6" y="216"/>
                  <a:pt x="6" y="216"/>
                  <a:pt x="6" y="216"/>
                </a:cubicBezTo>
                <a:cubicBezTo>
                  <a:pt x="24" y="226"/>
                  <a:pt x="24" y="226"/>
                  <a:pt x="24" y="226"/>
                </a:cubicBezTo>
                <a:cubicBezTo>
                  <a:pt x="20" y="238"/>
                  <a:pt x="19" y="250"/>
                  <a:pt x="20" y="263"/>
                </a:cubicBezTo>
                <a:cubicBezTo>
                  <a:pt x="0" y="268"/>
                  <a:pt x="0" y="268"/>
                  <a:pt x="0" y="268"/>
                </a:cubicBezTo>
                <a:cubicBezTo>
                  <a:pt x="9" y="301"/>
                  <a:pt x="9" y="301"/>
                  <a:pt x="9" y="301"/>
                </a:cubicBezTo>
                <a:cubicBezTo>
                  <a:pt x="29" y="296"/>
                  <a:pt x="29" y="296"/>
                  <a:pt x="29" y="296"/>
                </a:cubicBezTo>
                <a:cubicBezTo>
                  <a:pt x="34" y="306"/>
                  <a:pt x="42" y="316"/>
                  <a:pt x="52" y="324"/>
                </a:cubicBezTo>
                <a:cubicBezTo>
                  <a:pt x="42" y="342"/>
                  <a:pt x="42" y="342"/>
                  <a:pt x="42" y="342"/>
                </a:cubicBezTo>
                <a:cubicBezTo>
                  <a:pt x="72" y="359"/>
                  <a:pt x="72" y="359"/>
                  <a:pt x="72" y="359"/>
                </a:cubicBezTo>
                <a:cubicBezTo>
                  <a:pt x="82" y="341"/>
                  <a:pt x="82" y="341"/>
                  <a:pt x="82" y="341"/>
                </a:cubicBezTo>
                <a:cubicBezTo>
                  <a:pt x="91" y="344"/>
                  <a:pt x="101" y="346"/>
                  <a:pt x="110" y="346"/>
                </a:cubicBezTo>
                <a:cubicBezTo>
                  <a:pt x="113" y="346"/>
                  <a:pt x="115" y="346"/>
                  <a:pt x="118" y="346"/>
                </a:cubicBezTo>
                <a:cubicBezTo>
                  <a:pt x="123" y="365"/>
                  <a:pt x="123" y="365"/>
                  <a:pt x="123" y="365"/>
                </a:cubicBezTo>
                <a:cubicBezTo>
                  <a:pt x="156" y="356"/>
                  <a:pt x="156" y="356"/>
                  <a:pt x="156" y="356"/>
                </a:cubicBezTo>
                <a:cubicBezTo>
                  <a:pt x="151" y="336"/>
                  <a:pt x="151" y="336"/>
                  <a:pt x="151" y="336"/>
                </a:cubicBezTo>
                <a:cubicBezTo>
                  <a:pt x="162" y="331"/>
                  <a:pt x="172" y="323"/>
                  <a:pt x="180" y="314"/>
                </a:cubicBezTo>
                <a:cubicBezTo>
                  <a:pt x="198" y="324"/>
                  <a:pt x="198" y="324"/>
                  <a:pt x="198" y="324"/>
                </a:cubicBezTo>
                <a:cubicBezTo>
                  <a:pt x="214" y="294"/>
                  <a:pt x="214" y="294"/>
                  <a:pt x="214" y="294"/>
                </a:cubicBezTo>
                <a:cubicBezTo>
                  <a:pt x="197" y="284"/>
                  <a:pt x="197" y="284"/>
                  <a:pt x="197" y="284"/>
                </a:cubicBezTo>
                <a:cubicBezTo>
                  <a:pt x="201" y="272"/>
                  <a:pt x="202" y="259"/>
                  <a:pt x="201" y="247"/>
                </a:cubicBezTo>
                <a:cubicBezTo>
                  <a:pt x="221" y="242"/>
                  <a:pt x="221" y="242"/>
                  <a:pt x="221" y="242"/>
                </a:cubicBezTo>
                <a:cubicBezTo>
                  <a:pt x="211" y="209"/>
                  <a:pt x="211" y="209"/>
                  <a:pt x="211" y="209"/>
                </a:cubicBezTo>
                <a:cubicBezTo>
                  <a:pt x="192" y="214"/>
                  <a:pt x="192" y="214"/>
                  <a:pt x="192" y="214"/>
                </a:cubicBezTo>
                <a:cubicBezTo>
                  <a:pt x="186" y="203"/>
                  <a:pt x="179" y="194"/>
                  <a:pt x="169" y="186"/>
                </a:cubicBezTo>
                <a:cubicBezTo>
                  <a:pt x="179" y="168"/>
                  <a:pt x="179" y="168"/>
                  <a:pt x="179" y="168"/>
                </a:cubicBezTo>
                <a:cubicBezTo>
                  <a:pt x="149" y="151"/>
                  <a:pt x="149" y="151"/>
                  <a:pt x="149" y="151"/>
                </a:cubicBezTo>
                <a:cubicBezTo>
                  <a:pt x="139" y="169"/>
                  <a:pt x="139" y="169"/>
                  <a:pt x="139" y="169"/>
                </a:cubicBezTo>
                <a:cubicBezTo>
                  <a:pt x="130" y="166"/>
                  <a:pt x="120" y="164"/>
                  <a:pt x="110" y="164"/>
                </a:cubicBezTo>
                <a:cubicBezTo>
                  <a:pt x="108" y="164"/>
                  <a:pt x="105" y="164"/>
                  <a:pt x="103" y="164"/>
                </a:cubicBezTo>
                <a:cubicBezTo>
                  <a:pt x="97" y="145"/>
                  <a:pt x="97" y="145"/>
                  <a:pt x="97" y="145"/>
                </a:cubicBezTo>
                <a:moveTo>
                  <a:pt x="97" y="122"/>
                </a:moveTo>
                <a:cubicBezTo>
                  <a:pt x="89" y="122"/>
                  <a:pt x="81" y="120"/>
                  <a:pt x="74" y="116"/>
                </a:cubicBezTo>
                <a:cubicBezTo>
                  <a:pt x="51" y="103"/>
                  <a:pt x="43" y="74"/>
                  <a:pt x="56" y="51"/>
                </a:cubicBezTo>
                <a:cubicBezTo>
                  <a:pt x="65" y="36"/>
                  <a:pt x="81" y="27"/>
                  <a:pt x="97" y="27"/>
                </a:cubicBezTo>
                <a:cubicBezTo>
                  <a:pt x="105" y="27"/>
                  <a:pt x="113" y="29"/>
                  <a:pt x="120" y="34"/>
                </a:cubicBezTo>
                <a:cubicBezTo>
                  <a:pt x="143" y="46"/>
                  <a:pt x="151" y="75"/>
                  <a:pt x="138" y="98"/>
                </a:cubicBezTo>
                <a:cubicBezTo>
                  <a:pt x="130" y="113"/>
                  <a:pt x="114" y="122"/>
                  <a:pt x="97" y="122"/>
                </a:cubicBezTo>
                <a:moveTo>
                  <a:pt x="88" y="0"/>
                </a:moveTo>
                <a:cubicBezTo>
                  <a:pt x="66" y="6"/>
                  <a:pt x="66" y="6"/>
                  <a:pt x="66" y="6"/>
                </a:cubicBezTo>
                <a:cubicBezTo>
                  <a:pt x="70" y="19"/>
                  <a:pt x="70" y="19"/>
                  <a:pt x="70" y="19"/>
                </a:cubicBezTo>
                <a:cubicBezTo>
                  <a:pt x="62" y="23"/>
                  <a:pt x="55" y="28"/>
                  <a:pt x="50" y="35"/>
                </a:cubicBezTo>
                <a:cubicBezTo>
                  <a:pt x="38" y="28"/>
                  <a:pt x="38" y="28"/>
                  <a:pt x="38" y="28"/>
                </a:cubicBezTo>
                <a:cubicBezTo>
                  <a:pt x="26" y="48"/>
                  <a:pt x="26" y="48"/>
                  <a:pt x="26" y="48"/>
                </a:cubicBezTo>
                <a:cubicBezTo>
                  <a:pt x="39" y="55"/>
                  <a:pt x="39" y="55"/>
                  <a:pt x="39" y="55"/>
                </a:cubicBezTo>
                <a:cubicBezTo>
                  <a:pt x="36" y="63"/>
                  <a:pt x="35" y="72"/>
                  <a:pt x="36" y="80"/>
                </a:cubicBezTo>
                <a:cubicBezTo>
                  <a:pt x="22" y="83"/>
                  <a:pt x="22" y="83"/>
                  <a:pt x="22" y="83"/>
                </a:cubicBezTo>
                <a:cubicBezTo>
                  <a:pt x="29" y="106"/>
                  <a:pt x="29" y="106"/>
                  <a:pt x="29" y="106"/>
                </a:cubicBezTo>
                <a:cubicBezTo>
                  <a:pt x="42" y="102"/>
                  <a:pt x="42" y="102"/>
                  <a:pt x="42" y="102"/>
                </a:cubicBezTo>
                <a:cubicBezTo>
                  <a:pt x="45" y="110"/>
                  <a:pt x="51" y="116"/>
                  <a:pt x="57" y="122"/>
                </a:cubicBezTo>
                <a:cubicBezTo>
                  <a:pt x="50" y="134"/>
                  <a:pt x="50" y="134"/>
                  <a:pt x="50" y="134"/>
                </a:cubicBezTo>
                <a:cubicBezTo>
                  <a:pt x="71" y="145"/>
                  <a:pt x="71" y="145"/>
                  <a:pt x="71" y="145"/>
                </a:cubicBezTo>
                <a:cubicBezTo>
                  <a:pt x="78" y="133"/>
                  <a:pt x="78" y="133"/>
                  <a:pt x="78" y="133"/>
                </a:cubicBezTo>
                <a:cubicBezTo>
                  <a:pt x="84" y="135"/>
                  <a:pt x="91" y="136"/>
                  <a:pt x="97" y="136"/>
                </a:cubicBezTo>
                <a:cubicBezTo>
                  <a:pt x="99" y="136"/>
                  <a:pt x="101" y="136"/>
                  <a:pt x="102" y="136"/>
                </a:cubicBezTo>
                <a:cubicBezTo>
                  <a:pt x="106" y="149"/>
                  <a:pt x="106" y="149"/>
                  <a:pt x="106" y="149"/>
                </a:cubicBezTo>
                <a:cubicBezTo>
                  <a:pt x="128" y="143"/>
                  <a:pt x="128" y="143"/>
                  <a:pt x="128" y="143"/>
                </a:cubicBezTo>
                <a:cubicBezTo>
                  <a:pt x="125" y="130"/>
                  <a:pt x="125" y="130"/>
                  <a:pt x="125" y="130"/>
                </a:cubicBezTo>
                <a:cubicBezTo>
                  <a:pt x="132" y="126"/>
                  <a:pt x="139" y="121"/>
                  <a:pt x="144" y="114"/>
                </a:cubicBezTo>
                <a:cubicBezTo>
                  <a:pt x="156" y="121"/>
                  <a:pt x="156" y="121"/>
                  <a:pt x="156" y="121"/>
                </a:cubicBezTo>
                <a:cubicBezTo>
                  <a:pt x="168" y="101"/>
                  <a:pt x="168" y="101"/>
                  <a:pt x="168" y="101"/>
                </a:cubicBezTo>
                <a:cubicBezTo>
                  <a:pt x="156" y="94"/>
                  <a:pt x="156" y="94"/>
                  <a:pt x="156" y="94"/>
                </a:cubicBezTo>
                <a:cubicBezTo>
                  <a:pt x="158" y="86"/>
                  <a:pt x="159" y="78"/>
                  <a:pt x="159" y="69"/>
                </a:cubicBezTo>
                <a:cubicBezTo>
                  <a:pt x="172" y="66"/>
                  <a:pt x="172" y="66"/>
                  <a:pt x="172" y="66"/>
                </a:cubicBezTo>
                <a:cubicBezTo>
                  <a:pt x="166" y="43"/>
                  <a:pt x="166" y="43"/>
                  <a:pt x="166" y="43"/>
                </a:cubicBezTo>
                <a:cubicBezTo>
                  <a:pt x="152" y="47"/>
                  <a:pt x="152" y="47"/>
                  <a:pt x="152" y="47"/>
                </a:cubicBezTo>
                <a:cubicBezTo>
                  <a:pt x="149" y="40"/>
                  <a:pt x="144" y="33"/>
                  <a:pt x="137" y="27"/>
                </a:cubicBezTo>
                <a:cubicBezTo>
                  <a:pt x="144" y="15"/>
                  <a:pt x="144" y="15"/>
                  <a:pt x="144" y="15"/>
                </a:cubicBezTo>
                <a:cubicBezTo>
                  <a:pt x="123" y="4"/>
                  <a:pt x="123" y="4"/>
                  <a:pt x="123" y="4"/>
                </a:cubicBezTo>
                <a:cubicBezTo>
                  <a:pt x="117" y="16"/>
                  <a:pt x="117" y="16"/>
                  <a:pt x="117" y="16"/>
                </a:cubicBezTo>
                <a:cubicBezTo>
                  <a:pt x="110" y="14"/>
                  <a:pt x="104" y="13"/>
                  <a:pt x="97" y="13"/>
                </a:cubicBezTo>
                <a:cubicBezTo>
                  <a:pt x="95" y="13"/>
                  <a:pt x="94" y="13"/>
                  <a:pt x="92" y="13"/>
                </a:cubicBezTo>
                <a:cubicBezTo>
                  <a:pt x="88" y="0"/>
                  <a:pt x="88" y="0"/>
                  <a:pt x="88" y="0"/>
                </a:cubicBezTo>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22"/>
          <p:cNvSpPr>
            <a:spLocks noEditPoints="1"/>
          </p:cNvSpPr>
          <p:nvPr/>
        </p:nvSpPr>
        <p:spPr bwMode="auto">
          <a:xfrm flipH="1">
            <a:off x="10583043" y="1775857"/>
            <a:ext cx="534837" cy="555730"/>
          </a:xfrm>
          <a:custGeom>
            <a:avLst/>
            <a:gdLst>
              <a:gd name="T0" fmla="*/ 117 w 234"/>
              <a:gd name="T1" fmla="*/ 89 h 243"/>
              <a:gd name="T2" fmla="*/ 85 w 234"/>
              <a:gd name="T3" fmla="*/ 121 h 243"/>
              <a:gd name="T4" fmla="*/ 117 w 234"/>
              <a:gd name="T5" fmla="*/ 153 h 243"/>
              <a:gd name="T6" fmla="*/ 149 w 234"/>
              <a:gd name="T7" fmla="*/ 121 h 243"/>
              <a:gd name="T8" fmla="*/ 117 w 234"/>
              <a:gd name="T9" fmla="*/ 89 h 243"/>
              <a:gd name="T10" fmla="*/ 90 w 234"/>
              <a:gd name="T11" fmla="*/ 7 h 243"/>
              <a:gd name="T12" fmla="*/ 0 w 234"/>
              <a:gd name="T13" fmla="*/ 121 h 243"/>
              <a:gd name="T14" fmla="*/ 34 w 234"/>
              <a:gd name="T15" fmla="*/ 204 h 243"/>
              <a:gd name="T16" fmla="*/ 44 w 234"/>
              <a:gd name="T17" fmla="*/ 213 h 243"/>
              <a:gd name="T18" fmla="*/ 33 w 234"/>
              <a:gd name="T19" fmla="*/ 243 h 243"/>
              <a:gd name="T20" fmla="*/ 117 w 234"/>
              <a:gd name="T21" fmla="*/ 232 h 243"/>
              <a:gd name="T22" fmla="*/ 60 w 234"/>
              <a:gd name="T23" fmla="*/ 169 h 243"/>
              <a:gd name="T24" fmla="*/ 49 w 234"/>
              <a:gd name="T25" fmla="*/ 200 h 243"/>
              <a:gd name="T26" fmla="*/ 44 w 234"/>
              <a:gd name="T27" fmla="*/ 194 h 243"/>
              <a:gd name="T28" fmla="*/ 13 w 234"/>
              <a:gd name="T29" fmla="*/ 121 h 243"/>
              <a:gd name="T30" fmla="*/ 94 w 234"/>
              <a:gd name="T31" fmla="*/ 21 h 243"/>
              <a:gd name="T32" fmla="*/ 90 w 234"/>
              <a:gd name="T33" fmla="*/ 7 h 243"/>
              <a:gd name="T34" fmla="*/ 200 w 234"/>
              <a:gd name="T35" fmla="*/ 0 h 243"/>
              <a:gd name="T36" fmla="*/ 117 w 234"/>
              <a:gd name="T37" fmla="*/ 11 h 243"/>
              <a:gd name="T38" fmla="*/ 173 w 234"/>
              <a:gd name="T39" fmla="*/ 73 h 243"/>
              <a:gd name="T40" fmla="*/ 184 w 234"/>
              <a:gd name="T41" fmla="*/ 43 h 243"/>
              <a:gd name="T42" fmla="*/ 220 w 234"/>
              <a:gd name="T43" fmla="*/ 121 h 243"/>
              <a:gd name="T44" fmla="*/ 190 w 234"/>
              <a:gd name="T45" fmla="*/ 194 h 243"/>
              <a:gd name="T46" fmla="*/ 140 w 234"/>
              <a:gd name="T47" fmla="*/ 222 h 243"/>
              <a:gd name="T48" fmla="*/ 143 w 234"/>
              <a:gd name="T49" fmla="*/ 235 h 243"/>
              <a:gd name="T50" fmla="*/ 200 w 234"/>
              <a:gd name="T51" fmla="*/ 204 h 243"/>
              <a:gd name="T52" fmla="*/ 234 w 234"/>
              <a:gd name="T53" fmla="*/ 121 h 243"/>
              <a:gd name="T54" fmla="*/ 189 w 234"/>
              <a:gd name="T55" fmla="*/ 29 h 243"/>
              <a:gd name="T56" fmla="*/ 200 w 234"/>
              <a:gd name="T57"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4" h="243">
                <a:moveTo>
                  <a:pt x="117" y="89"/>
                </a:moveTo>
                <a:cubicBezTo>
                  <a:pt x="99" y="89"/>
                  <a:pt x="85" y="104"/>
                  <a:pt x="85" y="121"/>
                </a:cubicBezTo>
                <a:cubicBezTo>
                  <a:pt x="85" y="139"/>
                  <a:pt x="99" y="153"/>
                  <a:pt x="117" y="153"/>
                </a:cubicBezTo>
                <a:cubicBezTo>
                  <a:pt x="135" y="153"/>
                  <a:pt x="149" y="139"/>
                  <a:pt x="149" y="121"/>
                </a:cubicBezTo>
                <a:cubicBezTo>
                  <a:pt x="149" y="104"/>
                  <a:pt x="135" y="89"/>
                  <a:pt x="117" y="89"/>
                </a:cubicBezTo>
                <a:moveTo>
                  <a:pt x="90" y="7"/>
                </a:moveTo>
                <a:cubicBezTo>
                  <a:pt x="38" y="19"/>
                  <a:pt x="0" y="66"/>
                  <a:pt x="0" y="121"/>
                </a:cubicBezTo>
                <a:cubicBezTo>
                  <a:pt x="0" y="153"/>
                  <a:pt x="12" y="182"/>
                  <a:pt x="34" y="204"/>
                </a:cubicBezTo>
                <a:cubicBezTo>
                  <a:pt x="37" y="207"/>
                  <a:pt x="41" y="210"/>
                  <a:pt x="44" y="213"/>
                </a:cubicBezTo>
                <a:cubicBezTo>
                  <a:pt x="33" y="243"/>
                  <a:pt x="33" y="243"/>
                  <a:pt x="33" y="243"/>
                </a:cubicBezTo>
                <a:cubicBezTo>
                  <a:pt x="117" y="232"/>
                  <a:pt x="117" y="232"/>
                  <a:pt x="117" y="232"/>
                </a:cubicBezTo>
                <a:cubicBezTo>
                  <a:pt x="60" y="169"/>
                  <a:pt x="60" y="169"/>
                  <a:pt x="60" y="169"/>
                </a:cubicBezTo>
                <a:cubicBezTo>
                  <a:pt x="49" y="200"/>
                  <a:pt x="49" y="200"/>
                  <a:pt x="49" y="200"/>
                </a:cubicBezTo>
                <a:cubicBezTo>
                  <a:pt x="47" y="198"/>
                  <a:pt x="46" y="196"/>
                  <a:pt x="44" y="194"/>
                </a:cubicBezTo>
                <a:cubicBezTo>
                  <a:pt x="24" y="175"/>
                  <a:pt x="13" y="149"/>
                  <a:pt x="13" y="121"/>
                </a:cubicBezTo>
                <a:cubicBezTo>
                  <a:pt x="13" y="72"/>
                  <a:pt x="48" y="31"/>
                  <a:pt x="94" y="21"/>
                </a:cubicBezTo>
                <a:cubicBezTo>
                  <a:pt x="90" y="7"/>
                  <a:pt x="90" y="7"/>
                  <a:pt x="90" y="7"/>
                </a:cubicBezTo>
                <a:moveTo>
                  <a:pt x="200" y="0"/>
                </a:moveTo>
                <a:cubicBezTo>
                  <a:pt x="117" y="11"/>
                  <a:pt x="117" y="11"/>
                  <a:pt x="117" y="11"/>
                </a:cubicBezTo>
                <a:cubicBezTo>
                  <a:pt x="173" y="73"/>
                  <a:pt x="173" y="73"/>
                  <a:pt x="173" y="73"/>
                </a:cubicBezTo>
                <a:cubicBezTo>
                  <a:pt x="184" y="43"/>
                  <a:pt x="184" y="43"/>
                  <a:pt x="184" y="43"/>
                </a:cubicBezTo>
                <a:cubicBezTo>
                  <a:pt x="206" y="62"/>
                  <a:pt x="220" y="90"/>
                  <a:pt x="220" y="121"/>
                </a:cubicBezTo>
                <a:cubicBezTo>
                  <a:pt x="220" y="149"/>
                  <a:pt x="209" y="175"/>
                  <a:pt x="190" y="194"/>
                </a:cubicBezTo>
                <a:cubicBezTo>
                  <a:pt x="176" y="208"/>
                  <a:pt x="159" y="218"/>
                  <a:pt x="140" y="222"/>
                </a:cubicBezTo>
                <a:cubicBezTo>
                  <a:pt x="143" y="235"/>
                  <a:pt x="143" y="235"/>
                  <a:pt x="143" y="235"/>
                </a:cubicBezTo>
                <a:cubicBezTo>
                  <a:pt x="164" y="231"/>
                  <a:pt x="184" y="220"/>
                  <a:pt x="200" y="204"/>
                </a:cubicBezTo>
                <a:cubicBezTo>
                  <a:pt x="222" y="182"/>
                  <a:pt x="234" y="153"/>
                  <a:pt x="234" y="121"/>
                </a:cubicBezTo>
                <a:cubicBezTo>
                  <a:pt x="234" y="84"/>
                  <a:pt x="216" y="51"/>
                  <a:pt x="189" y="29"/>
                </a:cubicBezTo>
                <a:cubicBezTo>
                  <a:pt x="200" y="0"/>
                  <a:pt x="200" y="0"/>
                  <a:pt x="200" y="0"/>
                </a:cubicBezTo>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23"/>
          <p:cNvSpPr>
            <a:spLocks noEditPoints="1"/>
          </p:cNvSpPr>
          <p:nvPr/>
        </p:nvSpPr>
        <p:spPr bwMode="auto">
          <a:xfrm flipH="1">
            <a:off x="10862331" y="2783788"/>
            <a:ext cx="544587" cy="618405"/>
          </a:xfrm>
          <a:custGeom>
            <a:avLst/>
            <a:gdLst>
              <a:gd name="T0" fmla="*/ 122 w 238"/>
              <a:gd name="T1" fmla="*/ 76 h 270"/>
              <a:gd name="T2" fmla="*/ 116 w 238"/>
              <a:gd name="T3" fmla="*/ 76 h 270"/>
              <a:gd name="T4" fmla="*/ 116 w 238"/>
              <a:gd name="T5" fmla="*/ 150 h 270"/>
              <a:gd name="T6" fmla="*/ 110 w 238"/>
              <a:gd name="T7" fmla="*/ 156 h 270"/>
              <a:gd name="T8" fmla="*/ 114 w 238"/>
              <a:gd name="T9" fmla="*/ 160 h 270"/>
              <a:gd name="T10" fmla="*/ 116 w 238"/>
              <a:gd name="T11" fmla="*/ 158 h 270"/>
              <a:gd name="T12" fmla="*/ 116 w 238"/>
              <a:gd name="T13" fmla="*/ 166 h 270"/>
              <a:gd name="T14" fmla="*/ 122 w 238"/>
              <a:gd name="T15" fmla="*/ 166 h 270"/>
              <a:gd name="T16" fmla="*/ 122 w 238"/>
              <a:gd name="T17" fmla="*/ 152 h 270"/>
              <a:gd name="T18" fmla="*/ 163 w 238"/>
              <a:gd name="T19" fmla="*/ 111 h 270"/>
              <a:gd name="T20" fmla="*/ 160 w 238"/>
              <a:gd name="T21" fmla="*/ 107 h 270"/>
              <a:gd name="T22" fmla="*/ 122 w 238"/>
              <a:gd name="T23" fmla="*/ 144 h 270"/>
              <a:gd name="T24" fmla="*/ 122 w 238"/>
              <a:gd name="T25" fmla="*/ 76 h 270"/>
              <a:gd name="T26" fmla="*/ 116 w 238"/>
              <a:gd name="T27" fmla="*/ 70 h 270"/>
              <a:gd name="T28" fmla="*/ 122 w 238"/>
              <a:gd name="T29" fmla="*/ 70 h 270"/>
              <a:gd name="T30" fmla="*/ 122 w 238"/>
              <a:gd name="T31" fmla="*/ 48 h 270"/>
              <a:gd name="T32" fmla="*/ 189 w 238"/>
              <a:gd name="T33" fmla="*/ 76 h 270"/>
              <a:gd name="T34" fmla="*/ 174 w 238"/>
              <a:gd name="T35" fmla="*/ 92 h 270"/>
              <a:gd name="T36" fmla="*/ 179 w 238"/>
              <a:gd name="T37" fmla="*/ 96 h 270"/>
              <a:gd name="T38" fmla="*/ 194 w 238"/>
              <a:gd name="T39" fmla="*/ 81 h 270"/>
              <a:gd name="T40" fmla="*/ 222 w 238"/>
              <a:gd name="T41" fmla="*/ 148 h 270"/>
              <a:gd name="T42" fmla="*/ 200 w 238"/>
              <a:gd name="T43" fmla="*/ 148 h 270"/>
              <a:gd name="T44" fmla="*/ 200 w 238"/>
              <a:gd name="T45" fmla="*/ 154 h 270"/>
              <a:gd name="T46" fmla="*/ 222 w 238"/>
              <a:gd name="T47" fmla="*/ 154 h 270"/>
              <a:gd name="T48" fmla="*/ 194 w 238"/>
              <a:gd name="T49" fmla="*/ 221 h 270"/>
              <a:gd name="T50" fmla="*/ 179 w 238"/>
              <a:gd name="T51" fmla="*/ 206 h 270"/>
              <a:gd name="T52" fmla="*/ 174 w 238"/>
              <a:gd name="T53" fmla="*/ 210 h 270"/>
              <a:gd name="T54" fmla="*/ 189 w 238"/>
              <a:gd name="T55" fmla="*/ 226 h 270"/>
              <a:gd name="T56" fmla="*/ 122 w 238"/>
              <a:gd name="T57" fmla="*/ 254 h 270"/>
              <a:gd name="T58" fmla="*/ 122 w 238"/>
              <a:gd name="T59" fmla="*/ 232 h 270"/>
              <a:gd name="T60" fmla="*/ 116 w 238"/>
              <a:gd name="T61" fmla="*/ 232 h 270"/>
              <a:gd name="T62" fmla="*/ 116 w 238"/>
              <a:gd name="T63" fmla="*/ 254 h 270"/>
              <a:gd name="T64" fmla="*/ 49 w 238"/>
              <a:gd name="T65" fmla="*/ 226 h 270"/>
              <a:gd name="T66" fmla="*/ 64 w 238"/>
              <a:gd name="T67" fmla="*/ 210 h 270"/>
              <a:gd name="T68" fmla="*/ 60 w 238"/>
              <a:gd name="T69" fmla="*/ 206 h 270"/>
              <a:gd name="T70" fmla="*/ 44 w 238"/>
              <a:gd name="T71" fmla="*/ 221 h 270"/>
              <a:gd name="T72" fmla="*/ 17 w 238"/>
              <a:gd name="T73" fmla="*/ 154 h 270"/>
              <a:gd name="T74" fmla="*/ 38 w 238"/>
              <a:gd name="T75" fmla="*/ 154 h 270"/>
              <a:gd name="T76" fmla="*/ 38 w 238"/>
              <a:gd name="T77" fmla="*/ 148 h 270"/>
              <a:gd name="T78" fmla="*/ 17 w 238"/>
              <a:gd name="T79" fmla="*/ 148 h 270"/>
              <a:gd name="T80" fmla="*/ 44 w 238"/>
              <a:gd name="T81" fmla="*/ 81 h 270"/>
              <a:gd name="T82" fmla="*/ 60 w 238"/>
              <a:gd name="T83" fmla="*/ 96 h 270"/>
              <a:gd name="T84" fmla="*/ 64 w 238"/>
              <a:gd name="T85" fmla="*/ 92 h 270"/>
              <a:gd name="T86" fmla="*/ 49 w 238"/>
              <a:gd name="T87" fmla="*/ 76 h 270"/>
              <a:gd name="T88" fmla="*/ 116 w 238"/>
              <a:gd name="T89" fmla="*/ 48 h 270"/>
              <a:gd name="T90" fmla="*/ 116 w 238"/>
              <a:gd name="T91" fmla="*/ 70 h 270"/>
              <a:gd name="T92" fmla="*/ 147 w 238"/>
              <a:gd name="T93" fmla="*/ 0 h 270"/>
              <a:gd name="T94" fmla="*/ 91 w 238"/>
              <a:gd name="T95" fmla="*/ 0 h 270"/>
              <a:gd name="T96" fmla="*/ 91 w 238"/>
              <a:gd name="T97" fmla="*/ 23 h 270"/>
              <a:gd name="T98" fmla="*/ 112 w 238"/>
              <a:gd name="T99" fmla="*/ 23 h 270"/>
              <a:gd name="T100" fmla="*/ 112 w 238"/>
              <a:gd name="T101" fmla="*/ 32 h 270"/>
              <a:gd name="T102" fmla="*/ 0 w 238"/>
              <a:gd name="T103" fmla="*/ 151 h 270"/>
              <a:gd name="T104" fmla="*/ 119 w 238"/>
              <a:gd name="T105" fmla="*/ 270 h 270"/>
              <a:gd name="T106" fmla="*/ 238 w 238"/>
              <a:gd name="T107" fmla="*/ 151 h 270"/>
              <a:gd name="T108" fmla="*/ 126 w 238"/>
              <a:gd name="T109" fmla="*/ 32 h 270"/>
              <a:gd name="T110" fmla="*/ 126 w 238"/>
              <a:gd name="T111" fmla="*/ 23 h 270"/>
              <a:gd name="T112" fmla="*/ 147 w 238"/>
              <a:gd name="T113" fmla="*/ 23 h 270"/>
              <a:gd name="T114" fmla="*/ 147 w 238"/>
              <a:gd name="T115"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8" h="270">
                <a:moveTo>
                  <a:pt x="122" y="76"/>
                </a:moveTo>
                <a:cubicBezTo>
                  <a:pt x="116" y="76"/>
                  <a:pt x="116" y="76"/>
                  <a:pt x="116" y="76"/>
                </a:cubicBezTo>
                <a:cubicBezTo>
                  <a:pt x="116" y="150"/>
                  <a:pt x="116" y="150"/>
                  <a:pt x="116" y="150"/>
                </a:cubicBezTo>
                <a:cubicBezTo>
                  <a:pt x="110" y="156"/>
                  <a:pt x="110" y="156"/>
                  <a:pt x="110" y="156"/>
                </a:cubicBezTo>
                <a:cubicBezTo>
                  <a:pt x="114" y="160"/>
                  <a:pt x="114" y="160"/>
                  <a:pt x="114" y="160"/>
                </a:cubicBezTo>
                <a:cubicBezTo>
                  <a:pt x="116" y="158"/>
                  <a:pt x="116" y="158"/>
                  <a:pt x="116" y="158"/>
                </a:cubicBezTo>
                <a:cubicBezTo>
                  <a:pt x="116" y="166"/>
                  <a:pt x="116" y="166"/>
                  <a:pt x="116" y="166"/>
                </a:cubicBezTo>
                <a:cubicBezTo>
                  <a:pt x="122" y="166"/>
                  <a:pt x="122" y="166"/>
                  <a:pt x="122" y="166"/>
                </a:cubicBezTo>
                <a:cubicBezTo>
                  <a:pt x="122" y="152"/>
                  <a:pt x="122" y="152"/>
                  <a:pt x="122" y="152"/>
                </a:cubicBezTo>
                <a:cubicBezTo>
                  <a:pt x="163" y="111"/>
                  <a:pt x="163" y="111"/>
                  <a:pt x="163" y="111"/>
                </a:cubicBezTo>
                <a:cubicBezTo>
                  <a:pt x="160" y="107"/>
                  <a:pt x="160" y="107"/>
                  <a:pt x="160" y="107"/>
                </a:cubicBezTo>
                <a:cubicBezTo>
                  <a:pt x="122" y="144"/>
                  <a:pt x="122" y="144"/>
                  <a:pt x="122" y="144"/>
                </a:cubicBezTo>
                <a:cubicBezTo>
                  <a:pt x="122" y="76"/>
                  <a:pt x="122" y="76"/>
                  <a:pt x="122" y="76"/>
                </a:cubicBezTo>
                <a:moveTo>
                  <a:pt x="116" y="70"/>
                </a:moveTo>
                <a:cubicBezTo>
                  <a:pt x="122" y="70"/>
                  <a:pt x="122" y="70"/>
                  <a:pt x="122" y="70"/>
                </a:cubicBezTo>
                <a:cubicBezTo>
                  <a:pt x="122" y="48"/>
                  <a:pt x="122" y="48"/>
                  <a:pt x="122" y="48"/>
                </a:cubicBezTo>
                <a:cubicBezTo>
                  <a:pt x="148" y="49"/>
                  <a:pt x="172" y="60"/>
                  <a:pt x="189" y="76"/>
                </a:cubicBezTo>
                <a:cubicBezTo>
                  <a:pt x="174" y="92"/>
                  <a:pt x="174" y="92"/>
                  <a:pt x="174" y="92"/>
                </a:cubicBezTo>
                <a:cubicBezTo>
                  <a:pt x="179" y="96"/>
                  <a:pt x="179" y="96"/>
                  <a:pt x="179" y="96"/>
                </a:cubicBezTo>
                <a:cubicBezTo>
                  <a:pt x="194" y="81"/>
                  <a:pt x="194" y="81"/>
                  <a:pt x="194" y="81"/>
                </a:cubicBezTo>
                <a:cubicBezTo>
                  <a:pt x="210" y="98"/>
                  <a:pt x="221" y="122"/>
                  <a:pt x="222" y="148"/>
                </a:cubicBezTo>
                <a:cubicBezTo>
                  <a:pt x="200" y="148"/>
                  <a:pt x="200" y="148"/>
                  <a:pt x="200" y="148"/>
                </a:cubicBezTo>
                <a:cubicBezTo>
                  <a:pt x="200" y="154"/>
                  <a:pt x="200" y="154"/>
                  <a:pt x="200" y="154"/>
                </a:cubicBezTo>
                <a:cubicBezTo>
                  <a:pt x="222" y="154"/>
                  <a:pt x="222" y="154"/>
                  <a:pt x="222" y="154"/>
                </a:cubicBezTo>
                <a:cubicBezTo>
                  <a:pt x="221" y="180"/>
                  <a:pt x="210" y="204"/>
                  <a:pt x="194" y="221"/>
                </a:cubicBezTo>
                <a:cubicBezTo>
                  <a:pt x="179" y="206"/>
                  <a:pt x="179" y="206"/>
                  <a:pt x="179" y="206"/>
                </a:cubicBezTo>
                <a:cubicBezTo>
                  <a:pt x="174" y="210"/>
                  <a:pt x="174" y="210"/>
                  <a:pt x="174" y="210"/>
                </a:cubicBezTo>
                <a:cubicBezTo>
                  <a:pt x="189" y="226"/>
                  <a:pt x="189" y="226"/>
                  <a:pt x="189" y="226"/>
                </a:cubicBezTo>
                <a:cubicBezTo>
                  <a:pt x="172" y="242"/>
                  <a:pt x="148" y="253"/>
                  <a:pt x="122" y="254"/>
                </a:cubicBezTo>
                <a:cubicBezTo>
                  <a:pt x="122" y="232"/>
                  <a:pt x="122" y="232"/>
                  <a:pt x="122" y="232"/>
                </a:cubicBezTo>
                <a:cubicBezTo>
                  <a:pt x="116" y="232"/>
                  <a:pt x="116" y="232"/>
                  <a:pt x="116" y="232"/>
                </a:cubicBezTo>
                <a:cubicBezTo>
                  <a:pt x="116" y="254"/>
                  <a:pt x="116" y="254"/>
                  <a:pt x="116" y="254"/>
                </a:cubicBezTo>
                <a:cubicBezTo>
                  <a:pt x="90" y="253"/>
                  <a:pt x="67" y="242"/>
                  <a:pt x="49" y="226"/>
                </a:cubicBezTo>
                <a:cubicBezTo>
                  <a:pt x="64" y="210"/>
                  <a:pt x="64" y="210"/>
                  <a:pt x="64" y="210"/>
                </a:cubicBezTo>
                <a:cubicBezTo>
                  <a:pt x="60" y="206"/>
                  <a:pt x="60" y="206"/>
                  <a:pt x="60" y="206"/>
                </a:cubicBezTo>
                <a:cubicBezTo>
                  <a:pt x="44" y="221"/>
                  <a:pt x="44" y="221"/>
                  <a:pt x="44" y="221"/>
                </a:cubicBezTo>
                <a:cubicBezTo>
                  <a:pt x="28" y="204"/>
                  <a:pt x="17" y="180"/>
                  <a:pt x="17" y="154"/>
                </a:cubicBezTo>
                <a:cubicBezTo>
                  <a:pt x="38" y="154"/>
                  <a:pt x="38" y="154"/>
                  <a:pt x="38" y="154"/>
                </a:cubicBezTo>
                <a:cubicBezTo>
                  <a:pt x="38" y="148"/>
                  <a:pt x="38" y="148"/>
                  <a:pt x="38" y="148"/>
                </a:cubicBezTo>
                <a:cubicBezTo>
                  <a:pt x="17" y="148"/>
                  <a:pt x="17" y="148"/>
                  <a:pt x="17" y="148"/>
                </a:cubicBezTo>
                <a:cubicBezTo>
                  <a:pt x="17" y="122"/>
                  <a:pt x="28" y="98"/>
                  <a:pt x="44" y="81"/>
                </a:cubicBezTo>
                <a:cubicBezTo>
                  <a:pt x="60" y="96"/>
                  <a:pt x="60" y="96"/>
                  <a:pt x="60" y="96"/>
                </a:cubicBezTo>
                <a:cubicBezTo>
                  <a:pt x="64" y="92"/>
                  <a:pt x="64" y="92"/>
                  <a:pt x="64" y="92"/>
                </a:cubicBezTo>
                <a:cubicBezTo>
                  <a:pt x="49" y="76"/>
                  <a:pt x="49" y="76"/>
                  <a:pt x="49" y="76"/>
                </a:cubicBezTo>
                <a:cubicBezTo>
                  <a:pt x="67" y="60"/>
                  <a:pt x="90" y="49"/>
                  <a:pt x="116" y="48"/>
                </a:cubicBezTo>
                <a:cubicBezTo>
                  <a:pt x="116" y="70"/>
                  <a:pt x="116" y="70"/>
                  <a:pt x="116" y="70"/>
                </a:cubicBezTo>
                <a:moveTo>
                  <a:pt x="147" y="0"/>
                </a:moveTo>
                <a:cubicBezTo>
                  <a:pt x="91" y="0"/>
                  <a:pt x="91" y="0"/>
                  <a:pt x="91" y="0"/>
                </a:cubicBezTo>
                <a:cubicBezTo>
                  <a:pt x="91" y="23"/>
                  <a:pt x="91" y="23"/>
                  <a:pt x="91" y="23"/>
                </a:cubicBezTo>
                <a:cubicBezTo>
                  <a:pt x="112" y="23"/>
                  <a:pt x="112" y="23"/>
                  <a:pt x="112" y="23"/>
                </a:cubicBezTo>
                <a:cubicBezTo>
                  <a:pt x="112" y="32"/>
                  <a:pt x="112" y="32"/>
                  <a:pt x="112" y="32"/>
                </a:cubicBezTo>
                <a:cubicBezTo>
                  <a:pt x="50" y="36"/>
                  <a:pt x="0" y="88"/>
                  <a:pt x="0" y="151"/>
                </a:cubicBezTo>
                <a:cubicBezTo>
                  <a:pt x="0" y="217"/>
                  <a:pt x="54" y="270"/>
                  <a:pt x="119" y="270"/>
                </a:cubicBezTo>
                <a:cubicBezTo>
                  <a:pt x="185" y="270"/>
                  <a:pt x="238" y="217"/>
                  <a:pt x="238" y="151"/>
                </a:cubicBezTo>
                <a:cubicBezTo>
                  <a:pt x="238" y="88"/>
                  <a:pt x="189" y="36"/>
                  <a:pt x="126" y="32"/>
                </a:cubicBezTo>
                <a:cubicBezTo>
                  <a:pt x="126" y="23"/>
                  <a:pt x="126" y="23"/>
                  <a:pt x="126" y="23"/>
                </a:cubicBezTo>
                <a:cubicBezTo>
                  <a:pt x="147" y="23"/>
                  <a:pt x="147" y="23"/>
                  <a:pt x="147" y="23"/>
                </a:cubicBezTo>
                <a:cubicBezTo>
                  <a:pt x="147" y="0"/>
                  <a:pt x="147" y="0"/>
                  <a:pt x="147" y="0"/>
                </a:cubicBezTo>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Tree>
    <p:extLst>
      <p:ext uri="{BB962C8B-B14F-4D97-AF65-F5344CB8AC3E}">
        <p14:creationId xmlns:p14="http://schemas.microsoft.com/office/powerpoint/2010/main" val="2920734627"/>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AutoShape 4"/>
          <p:cNvSpPr>
            <a:spLocks/>
          </p:cNvSpPr>
          <p:nvPr/>
        </p:nvSpPr>
        <p:spPr bwMode="auto">
          <a:xfrm rot="5400000">
            <a:off x="5767944" y="208469"/>
            <a:ext cx="767274" cy="1985279"/>
          </a:xfrm>
          <a:prstGeom prst="rightArrow">
            <a:avLst>
              <a:gd name="adj1" fmla="val 100000"/>
              <a:gd name="adj2" fmla="val 27547"/>
            </a:avLst>
          </a:prstGeom>
          <a:solidFill>
            <a:srgbClr val="F8841D"/>
          </a:solidFill>
          <a:ln w="88900">
            <a:solidFill>
              <a:srgbClr val="546E7A"/>
            </a:solidFill>
            <a:miter lim="800000"/>
            <a:headEnd/>
            <a:tailEnd/>
          </a:ln>
        </p:spPr>
        <p:txBody>
          <a:bodyPr lIns="0" tIns="0" rIns="0" bIns="0"/>
          <a:lstStyle>
            <a:lvl1pPr>
              <a:defRPr sz="4300">
                <a:solidFill>
                  <a:schemeClr val="tx1"/>
                </a:solidFill>
                <a:latin typeface="Calibri" panose="020F0502020204030204" pitchFamily="34" charset="0"/>
                <a:ea typeface="MS PGothic" panose="020B0600070205080204" pitchFamily="34" charset="-128"/>
              </a:defRPr>
            </a:lvl1pPr>
            <a:lvl2pPr marL="742950" indent="-285750">
              <a:defRPr sz="4300">
                <a:solidFill>
                  <a:schemeClr val="tx1"/>
                </a:solidFill>
                <a:latin typeface="Calibri" panose="020F0502020204030204" pitchFamily="34" charset="0"/>
                <a:ea typeface="MS PGothic" panose="020B0600070205080204" pitchFamily="34" charset="-128"/>
              </a:defRPr>
            </a:lvl2pPr>
            <a:lvl3pPr marL="1143000" indent="-228600">
              <a:defRPr sz="4300">
                <a:solidFill>
                  <a:schemeClr val="tx1"/>
                </a:solidFill>
                <a:latin typeface="Calibri" panose="020F0502020204030204" pitchFamily="34" charset="0"/>
                <a:ea typeface="MS PGothic" panose="020B0600070205080204" pitchFamily="34" charset="-128"/>
              </a:defRPr>
            </a:lvl3pPr>
            <a:lvl4pPr marL="1600200" indent="-228600">
              <a:defRPr sz="4300">
                <a:solidFill>
                  <a:schemeClr val="tx1"/>
                </a:solidFill>
                <a:latin typeface="Calibri" panose="020F0502020204030204" pitchFamily="34" charset="0"/>
                <a:ea typeface="MS PGothic" panose="020B0600070205080204" pitchFamily="34" charset="-128"/>
              </a:defRPr>
            </a:lvl4pPr>
            <a:lvl5pPr marL="2057400" indent="-228600">
              <a:defRPr sz="4300">
                <a:solidFill>
                  <a:schemeClr val="tx1"/>
                </a:solidFill>
                <a:latin typeface="Calibri" panose="020F0502020204030204" pitchFamily="34" charset="0"/>
                <a:ea typeface="MS PGothic" panose="020B0600070205080204" pitchFamily="34" charset="-128"/>
              </a:defRPr>
            </a:lvl5pPr>
            <a:lvl6pPr marL="25146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6pPr>
            <a:lvl7pPr marL="29718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7pPr>
            <a:lvl8pPr marL="34290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8pPr>
            <a:lvl9pPr marL="38862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9pPr>
          </a:lstStyle>
          <a:p>
            <a:endParaRPr lang="zh-CN" altLang="zh-CN" sz="2150"/>
          </a:p>
        </p:txBody>
      </p:sp>
      <p:sp>
        <p:nvSpPr>
          <p:cNvPr id="57" name="文本框 56"/>
          <p:cNvSpPr txBox="1"/>
          <p:nvPr/>
        </p:nvSpPr>
        <p:spPr>
          <a:xfrm>
            <a:off x="4194898" y="902814"/>
            <a:ext cx="3913366" cy="504241"/>
          </a:xfrm>
          <a:prstGeom prst="rect">
            <a:avLst/>
          </a:prstGeom>
          <a:noFill/>
        </p:spPr>
        <p:txBody>
          <a:bodyPr wrap="square" rtlCol="0">
            <a:spAutoFit/>
          </a:bodyPr>
          <a:lstStyle/>
          <a:p>
            <a:pPr algn="ctr">
              <a:lnSpc>
                <a:spcPct val="120000"/>
              </a:lnSpc>
            </a:pPr>
            <a:r>
              <a:rPr lang="en-US" altLang="zh-CN" sz="2400" b="1">
                <a:solidFill>
                  <a:srgbClr val="595959"/>
                </a:solidFill>
              </a:rPr>
              <a:t>E</a:t>
            </a:r>
            <a:r>
              <a:rPr lang="zh-CN" altLang="en-US" sz="2400" b="1">
                <a:solidFill>
                  <a:srgbClr val="595959"/>
                </a:solidFill>
              </a:rPr>
              <a:t>表人财</a:t>
            </a:r>
            <a:endParaRPr lang="en-US" altLang="zh-CN" sz="2400" b="1" dirty="0" smtClean="0">
              <a:solidFill>
                <a:srgbClr val="595959"/>
              </a:solidFill>
            </a:endParaRPr>
          </a:p>
        </p:txBody>
      </p:sp>
      <p:cxnSp>
        <p:nvCxnSpPr>
          <p:cNvPr id="73" name="直接连接符 72"/>
          <p:cNvCxnSpPr/>
          <p:nvPr/>
        </p:nvCxnSpPr>
        <p:spPr>
          <a:xfrm>
            <a:off x="6144768" y="1739668"/>
            <a:ext cx="0" cy="4181890"/>
          </a:xfrm>
          <a:prstGeom prst="line">
            <a:avLst/>
          </a:prstGeom>
          <a:ln w="28575">
            <a:solidFill>
              <a:srgbClr val="5EC6D3"/>
            </a:solidFill>
            <a:prstDash val="dash"/>
          </a:ln>
        </p:spPr>
        <p:style>
          <a:lnRef idx="1">
            <a:schemeClr val="accent1"/>
          </a:lnRef>
          <a:fillRef idx="0">
            <a:schemeClr val="accent1"/>
          </a:fillRef>
          <a:effectRef idx="0">
            <a:schemeClr val="accent1"/>
          </a:effectRef>
          <a:fontRef idx="minor">
            <a:schemeClr val="tx1"/>
          </a:fontRef>
        </p:style>
      </p:cxnSp>
      <p:grpSp>
        <p:nvGrpSpPr>
          <p:cNvPr id="74" name="Group 67"/>
          <p:cNvGrpSpPr>
            <a:grpSpLocks noChangeAspect="1"/>
          </p:cNvGrpSpPr>
          <p:nvPr/>
        </p:nvGrpSpPr>
        <p:grpSpPr>
          <a:xfrm>
            <a:off x="5874768" y="3632037"/>
            <a:ext cx="540000" cy="190788"/>
            <a:chOff x="1441430" y="4357700"/>
            <a:chExt cx="503238" cy="177800"/>
          </a:xfrm>
          <a:solidFill>
            <a:schemeClr val="accent6"/>
          </a:solidFill>
        </p:grpSpPr>
        <p:sp>
          <p:nvSpPr>
            <p:cNvPr id="75" name="Freeform 19"/>
            <p:cNvSpPr>
              <a:spLocks/>
            </p:cNvSpPr>
            <p:nvPr/>
          </p:nvSpPr>
          <p:spPr bwMode="auto">
            <a:xfrm>
              <a:off x="1441430" y="4357700"/>
              <a:ext cx="231775" cy="177800"/>
            </a:xfrm>
            <a:custGeom>
              <a:avLst/>
              <a:gdLst/>
              <a:ahLst/>
              <a:cxnLst>
                <a:cxn ang="0">
                  <a:pos x="192" y="0"/>
                </a:cxn>
                <a:cxn ang="0">
                  <a:pos x="203" y="0"/>
                </a:cxn>
                <a:cxn ang="0">
                  <a:pos x="225" y="5"/>
                </a:cxn>
                <a:cxn ang="0">
                  <a:pos x="245" y="13"/>
                </a:cxn>
                <a:cxn ang="0">
                  <a:pos x="262" y="26"/>
                </a:cxn>
                <a:cxn ang="0">
                  <a:pos x="271" y="32"/>
                </a:cxn>
                <a:cxn ang="0">
                  <a:pos x="282" y="47"/>
                </a:cxn>
                <a:cxn ang="0">
                  <a:pos x="292" y="63"/>
                </a:cxn>
                <a:cxn ang="0">
                  <a:pos x="232" y="63"/>
                </a:cxn>
                <a:cxn ang="0">
                  <a:pos x="213" y="53"/>
                </a:cxn>
                <a:cxn ang="0">
                  <a:pos x="192" y="49"/>
                </a:cxn>
                <a:cxn ang="0">
                  <a:pos x="112" y="49"/>
                </a:cxn>
                <a:cxn ang="0">
                  <a:pos x="88" y="54"/>
                </a:cxn>
                <a:cxn ang="0">
                  <a:pos x="68" y="68"/>
                </a:cxn>
                <a:cxn ang="0">
                  <a:pos x="61" y="77"/>
                </a:cxn>
                <a:cxn ang="0">
                  <a:pos x="51" y="99"/>
                </a:cxn>
                <a:cxn ang="0">
                  <a:pos x="50" y="111"/>
                </a:cxn>
                <a:cxn ang="0">
                  <a:pos x="51" y="124"/>
                </a:cxn>
                <a:cxn ang="0">
                  <a:pos x="61" y="146"/>
                </a:cxn>
                <a:cxn ang="0">
                  <a:pos x="68" y="154"/>
                </a:cxn>
                <a:cxn ang="0">
                  <a:pos x="88" y="168"/>
                </a:cxn>
                <a:cxn ang="0">
                  <a:pos x="112" y="173"/>
                </a:cxn>
                <a:cxn ang="0">
                  <a:pos x="192" y="173"/>
                </a:cxn>
                <a:cxn ang="0">
                  <a:pos x="213" y="169"/>
                </a:cxn>
                <a:cxn ang="0">
                  <a:pos x="232" y="158"/>
                </a:cxn>
                <a:cxn ang="0">
                  <a:pos x="292" y="158"/>
                </a:cxn>
                <a:cxn ang="0">
                  <a:pos x="282" y="175"/>
                </a:cxn>
                <a:cxn ang="0">
                  <a:pos x="271" y="189"/>
                </a:cxn>
                <a:cxn ang="0">
                  <a:pos x="262" y="196"/>
                </a:cxn>
                <a:cxn ang="0">
                  <a:pos x="245" y="209"/>
                </a:cxn>
                <a:cxn ang="0">
                  <a:pos x="225" y="217"/>
                </a:cxn>
                <a:cxn ang="0">
                  <a:pos x="203" y="221"/>
                </a:cxn>
                <a:cxn ang="0">
                  <a:pos x="112" y="222"/>
                </a:cxn>
                <a:cxn ang="0">
                  <a:pos x="100" y="221"/>
                </a:cxn>
                <a:cxn ang="0">
                  <a:pos x="78" y="217"/>
                </a:cxn>
                <a:cxn ang="0">
                  <a:pos x="58" y="209"/>
                </a:cxn>
                <a:cxn ang="0">
                  <a:pos x="41" y="196"/>
                </a:cxn>
                <a:cxn ang="0">
                  <a:pos x="34" y="189"/>
                </a:cxn>
                <a:cxn ang="0">
                  <a:pos x="20" y="173"/>
                </a:cxn>
                <a:cxn ang="0">
                  <a:pos x="9" y="154"/>
                </a:cxn>
                <a:cxn ang="0">
                  <a:pos x="3" y="133"/>
                </a:cxn>
                <a:cxn ang="0">
                  <a:pos x="0" y="111"/>
                </a:cxn>
                <a:cxn ang="0">
                  <a:pos x="0" y="111"/>
                </a:cxn>
                <a:cxn ang="0">
                  <a:pos x="3" y="89"/>
                </a:cxn>
                <a:cxn ang="0">
                  <a:pos x="9" y="68"/>
                </a:cxn>
                <a:cxn ang="0">
                  <a:pos x="20" y="49"/>
                </a:cxn>
                <a:cxn ang="0">
                  <a:pos x="34" y="32"/>
                </a:cxn>
                <a:cxn ang="0">
                  <a:pos x="41" y="26"/>
                </a:cxn>
                <a:cxn ang="0">
                  <a:pos x="58" y="13"/>
                </a:cxn>
                <a:cxn ang="0">
                  <a:pos x="78" y="5"/>
                </a:cxn>
                <a:cxn ang="0">
                  <a:pos x="100" y="0"/>
                </a:cxn>
                <a:cxn ang="0">
                  <a:pos x="112" y="0"/>
                </a:cxn>
              </a:cxnLst>
              <a:rect l="0" t="0" r="r" b="b"/>
              <a:pathLst>
                <a:path w="292" h="222">
                  <a:moveTo>
                    <a:pt x="112" y="0"/>
                  </a:moveTo>
                  <a:lnTo>
                    <a:pt x="192" y="0"/>
                  </a:lnTo>
                  <a:lnTo>
                    <a:pt x="192" y="0"/>
                  </a:lnTo>
                  <a:lnTo>
                    <a:pt x="203" y="0"/>
                  </a:lnTo>
                  <a:lnTo>
                    <a:pt x="214" y="2"/>
                  </a:lnTo>
                  <a:lnTo>
                    <a:pt x="225" y="5"/>
                  </a:lnTo>
                  <a:lnTo>
                    <a:pt x="235" y="9"/>
                  </a:lnTo>
                  <a:lnTo>
                    <a:pt x="245" y="13"/>
                  </a:lnTo>
                  <a:lnTo>
                    <a:pt x="254" y="18"/>
                  </a:lnTo>
                  <a:lnTo>
                    <a:pt x="262" y="26"/>
                  </a:lnTo>
                  <a:lnTo>
                    <a:pt x="271" y="32"/>
                  </a:lnTo>
                  <a:lnTo>
                    <a:pt x="271" y="32"/>
                  </a:lnTo>
                  <a:lnTo>
                    <a:pt x="277" y="39"/>
                  </a:lnTo>
                  <a:lnTo>
                    <a:pt x="282" y="47"/>
                  </a:lnTo>
                  <a:lnTo>
                    <a:pt x="288" y="56"/>
                  </a:lnTo>
                  <a:lnTo>
                    <a:pt x="292" y="63"/>
                  </a:lnTo>
                  <a:lnTo>
                    <a:pt x="232" y="63"/>
                  </a:lnTo>
                  <a:lnTo>
                    <a:pt x="232" y="63"/>
                  </a:lnTo>
                  <a:lnTo>
                    <a:pt x="223" y="58"/>
                  </a:lnTo>
                  <a:lnTo>
                    <a:pt x="213" y="53"/>
                  </a:lnTo>
                  <a:lnTo>
                    <a:pt x="203" y="51"/>
                  </a:lnTo>
                  <a:lnTo>
                    <a:pt x="192" y="49"/>
                  </a:lnTo>
                  <a:lnTo>
                    <a:pt x="112" y="49"/>
                  </a:lnTo>
                  <a:lnTo>
                    <a:pt x="112" y="49"/>
                  </a:lnTo>
                  <a:lnTo>
                    <a:pt x="99" y="51"/>
                  </a:lnTo>
                  <a:lnTo>
                    <a:pt x="88" y="54"/>
                  </a:lnTo>
                  <a:lnTo>
                    <a:pt x="77" y="60"/>
                  </a:lnTo>
                  <a:lnTo>
                    <a:pt x="68" y="68"/>
                  </a:lnTo>
                  <a:lnTo>
                    <a:pt x="68" y="68"/>
                  </a:lnTo>
                  <a:lnTo>
                    <a:pt x="61" y="77"/>
                  </a:lnTo>
                  <a:lnTo>
                    <a:pt x="55" y="86"/>
                  </a:lnTo>
                  <a:lnTo>
                    <a:pt x="51" y="99"/>
                  </a:lnTo>
                  <a:lnTo>
                    <a:pt x="50" y="111"/>
                  </a:lnTo>
                  <a:lnTo>
                    <a:pt x="50" y="111"/>
                  </a:lnTo>
                  <a:lnTo>
                    <a:pt x="50" y="111"/>
                  </a:lnTo>
                  <a:lnTo>
                    <a:pt x="51" y="124"/>
                  </a:lnTo>
                  <a:lnTo>
                    <a:pt x="55" y="135"/>
                  </a:lnTo>
                  <a:lnTo>
                    <a:pt x="61" y="146"/>
                  </a:lnTo>
                  <a:lnTo>
                    <a:pt x="68" y="154"/>
                  </a:lnTo>
                  <a:lnTo>
                    <a:pt x="68" y="154"/>
                  </a:lnTo>
                  <a:lnTo>
                    <a:pt x="77" y="162"/>
                  </a:lnTo>
                  <a:lnTo>
                    <a:pt x="88" y="168"/>
                  </a:lnTo>
                  <a:lnTo>
                    <a:pt x="99" y="172"/>
                  </a:lnTo>
                  <a:lnTo>
                    <a:pt x="112" y="173"/>
                  </a:lnTo>
                  <a:lnTo>
                    <a:pt x="192" y="173"/>
                  </a:lnTo>
                  <a:lnTo>
                    <a:pt x="192" y="173"/>
                  </a:lnTo>
                  <a:lnTo>
                    <a:pt x="203" y="172"/>
                  </a:lnTo>
                  <a:lnTo>
                    <a:pt x="213" y="169"/>
                  </a:lnTo>
                  <a:lnTo>
                    <a:pt x="223" y="164"/>
                  </a:lnTo>
                  <a:lnTo>
                    <a:pt x="232" y="158"/>
                  </a:lnTo>
                  <a:lnTo>
                    <a:pt x="292" y="158"/>
                  </a:lnTo>
                  <a:lnTo>
                    <a:pt x="292" y="158"/>
                  </a:lnTo>
                  <a:lnTo>
                    <a:pt x="288" y="167"/>
                  </a:lnTo>
                  <a:lnTo>
                    <a:pt x="282" y="175"/>
                  </a:lnTo>
                  <a:lnTo>
                    <a:pt x="277" y="183"/>
                  </a:lnTo>
                  <a:lnTo>
                    <a:pt x="271" y="189"/>
                  </a:lnTo>
                  <a:lnTo>
                    <a:pt x="271" y="189"/>
                  </a:lnTo>
                  <a:lnTo>
                    <a:pt x="262" y="196"/>
                  </a:lnTo>
                  <a:lnTo>
                    <a:pt x="254" y="203"/>
                  </a:lnTo>
                  <a:lnTo>
                    <a:pt x="245" y="209"/>
                  </a:lnTo>
                  <a:lnTo>
                    <a:pt x="235" y="214"/>
                  </a:lnTo>
                  <a:lnTo>
                    <a:pt x="225" y="217"/>
                  </a:lnTo>
                  <a:lnTo>
                    <a:pt x="214" y="220"/>
                  </a:lnTo>
                  <a:lnTo>
                    <a:pt x="203" y="221"/>
                  </a:lnTo>
                  <a:lnTo>
                    <a:pt x="192" y="222"/>
                  </a:lnTo>
                  <a:lnTo>
                    <a:pt x="112" y="222"/>
                  </a:lnTo>
                  <a:lnTo>
                    <a:pt x="112" y="222"/>
                  </a:lnTo>
                  <a:lnTo>
                    <a:pt x="100" y="221"/>
                  </a:lnTo>
                  <a:lnTo>
                    <a:pt x="89" y="220"/>
                  </a:lnTo>
                  <a:lnTo>
                    <a:pt x="78" y="217"/>
                  </a:lnTo>
                  <a:lnTo>
                    <a:pt x="68" y="214"/>
                  </a:lnTo>
                  <a:lnTo>
                    <a:pt x="58" y="209"/>
                  </a:lnTo>
                  <a:lnTo>
                    <a:pt x="50" y="203"/>
                  </a:lnTo>
                  <a:lnTo>
                    <a:pt x="41" y="196"/>
                  </a:lnTo>
                  <a:lnTo>
                    <a:pt x="34" y="189"/>
                  </a:lnTo>
                  <a:lnTo>
                    <a:pt x="34" y="189"/>
                  </a:lnTo>
                  <a:lnTo>
                    <a:pt x="26" y="182"/>
                  </a:lnTo>
                  <a:lnTo>
                    <a:pt x="20" y="173"/>
                  </a:lnTo>
                  <a:lnTo>
                    <a:pt x="14" y="164"/>
                  </a:lnTo>
                  <a:lnTo>
                    <a:pt x="9" y="154"/>
                  </a:lnTo>
                  <a:lnTo>
                    <a:pt x="5" y="143"/>
                  </a:lnTo>
                  <a:lnTo>
                    <a:pt x="3" y="133"/>
                  </a:lnTo>
                  <a:lnTo>
                    <a:pt x="2" y="122"/>
                  </a:lnTo>
                  <a:lnTo>
                    <a:pt x="0" y="111"/>
                  </a:lnTo>
                  <a:lnTo>
                    <a:pt x="0" y="111"/>
                  </a:lnTo>
                  <a:lnTo>
                    <a:pt x="0" y="111"/>
                  </a:lnTo>
                  <a:lnTo>
                    <a:pt x="2" y="100"/>
                  </a:lnTo>
                  <a:lnTo>
                    <a:pt x="3" y="89"/>
                  </a:lnTo>
                  <a:lnTo>
                    <a:pt x="5" y="78"/>
                  </a:lnTo>
                  <a:lnTo>
                    <a:pt x="9" y="68"/>
                  </a:lnTo>
                  <a:lnTo>
                    <a:pt x="14" y="58"/>
                  </a:lnTo>
                  <a:lnTo>
                    <a:pt x="20" y="49"/>
                  </a:lnTo>
                  <a:lnTo>
                    <a:pt x="26" y="41"/>
                  </a:lnTo>
                  <a:lnTo>
                    <a:pt x="34" y="32"/>
                  </a:lnTo>
                  <a:lnTo>
                    <a:pt x="34" y="32"/>
                  </a:lnTo>
                  <a:lnTo>
                    <a:pt x="41" y="26"/>
                  </a:lnTo>
                  <a:lnTo>
                    <a:pt x="50" y="18"/>
                  </a:lnTo>
                  <a:lnTo>
                    <a:pt x="58" y="13"/>
                  </a:lnTo>
                  <a:lnTo>
                    <a:pt x="68" y="9"/>
                  </a:lnTo>
                  <a:lnTo>
                    <a:pt x="78" y="5"/>
                  </a:lnTo>
                  <a:lnTo>
                    <a:pt x="89" y="2"/>
                  </a:lnTo>
                  <a:lnTo>
                    <a:pt x="100" y="0"/>
                  </a:lnTo>
                  <a:lnTo>
                    <a:pt x="112" y="0"/>
                  </a:lnTo>
                  <a:lnTo>
                    <a:pt x="112"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solidFill>
                  <a:srgbClr val="595959"/>
                </a:solidFill>
              </a:endParaRPr>
            </a:p>
          </p:txBody>
        </p:sp>
        <p:sp>
          <p:nvSpPr>
            <p:cNvPr id="76" name="Freeform 20"/>
            <p:cNvSpPr>
              <a:spLocks/>
            </p:cNvSpPr>
            <p:nvPr/>
          </p:nvSpPr>
          <p:spPr bwMode="auto">
            <a:xfrm>
              <a:off x="1714480" y="4357700"/>
              <a:ext cx="230188" cy="177800"/>
            </a:xfrm>
            <a:custGeom>
              <a:avLst/>
              <a:gdLst/>
              <a:ahLst/>
              <a:cxnLst>
                <a:cxn ang="0">
                  <a:pos x="181" y="0"/>
                </a:cxn>
                <a:cxn ang="0">
                  <a:pos x="192" y="0"/>
                </a:cxn>
                <a:cxn ang="0">
                  <a:pos x="213" y="5"/>
                </a:cxn>
                <a:cxn ang="0">
                  <a:pos x="234" y="13"/>
                </a:cxn>
                <a:cxn ang="0">
                  <a:pos x="251" y="26"/>
                </a:cxn>
                <a:cxn ang="0">
                  <a:pos x="258" y="32"/>
                </a:cxn>
                <a:cxn ang="0">
                  <a:pos x="272" y="49"/>
                </a:cxn>
                <a:cxn ang="0">
                  <a:pos x="283" y="68"/>
                </a:cxn>
                <a:cxn ang="0">
                  <a:pos x="289" y="89"/>
                </a:cxn>
                <a:cxn ang="0">
                  <a:pos x="292" y="111"/>
                </a:cxn>
                <a:cxn ang="0">
                  <a:pos x="292" y="111"/>
                </a:cxn>
                <a:cxn ang="0">
                  <a:pos x="289" y="133"/>
                </a:cxn>
                <a:cxn ang="0">
                  <a:pos x="283" y="154"/>
                </a:cxn>
                <a:cxn ang="0">
                  <a:pos x="272" y="173"/>
                </a:cxn>
                <a:cxn ang="0">
                  <a:pos x="258" y="189"/>
                </a:cxn>
                <a:cxn ang="0">
                  <a:pos x="251" y="196"/>
                </a:cxn>
                <a:cxn ang="0">
                  <a:pos x="234" y="209"/>
                </a:cxn>
                <a:cxn ang="0">
                  <a:pos x="213" y="217"/>
                </a:cxn>
                <a:cxn ang="0">
                  <a:pos x="192" y="221"/>
                </a:cxn>
                <a:cxn ang="0">
                  <a:pos x="100" y="222"/>
                </a:cxn>
                <a:cxn ang="0">
                  <a:pos x="89" y="221"/>
                </a:cxn>
                <a:cxn ang="0">
                  <a:pos x="67" y="217"/>
                </a:cxn>
                <a:cxn ang="0">
                  <a:pos x="47" y="209"/>
                </a:cxn>
                <a:cxn ang="0">
                  <a:pos x="30" y="196"/>
                </a:cxn>
                <a:cxn ang="0">
                  <a:pos x="21" y="189"/>
                </a:cxn>
                <a:cxn ang="0">
                  <a:pos x="9" y="175"/>
                </a:cxn>
                <a:cxn ang="0">
                  <a:pos x="0" y="158"/>
                </a:cxn>
                <a:cxn ang="0">
                  <a:pos x="61" y="158"/>
                </a:cxn>
                <a:cxn ang="0">
                  <a:pos x="79" y="169"/>
                </a:cxn>
                <a:cxn ang="0">
                  <a:pos x="100" y="173"/>
                </a:cxn>
                <a:cxn ang="0">
                  <a:pos x="181" y="173"/>
                </a:cxn>
                <a:cxn ang="0">
                  <a:pos x="204" y="168"/>
                </a:cxn>
                <a:cxn ang="0">
                  <a:pos x="224" y="154"/>
                </a:cxn>
                <a:cxn ang="0">
                  <a:pos x="231" y="146"/>
                </a:cxn>
                <a:cxn ang="0">
                  <a:pos x="241" y="124"/>
                </a:cxn>
                <a:cxn ang="0">
                  <a:pos x="242" y="111"/>
                </a:cxn>
                <a:cxn ang="0">
                  <a:pos x="241" y="99"/>
                </a:cxn>
                <a:cxn ang="0">
                  <a:pos x="231" y="77"/>
                </a:cxn>
                <a:cxn ang="0">
                  <a:pos x="224" y="68"/>
                </a:cxn>
                <a:cxn ang="0">
                  <a:pos x="204" y="54"/>
                </a:cxn>
                <a:cxn ang="0">
                  <a:pos x="181" y="49"/>
                </a:cxn>
                <a:cxn ang="0">
                  <a:pos x="100" y="49"/>
                </a:cxn>
                <a:cxn ang="0">
                  <a:pos x="79" y="53"/>
                </a:cxn>
                <a:cxn ang="0">
                  <a:pos x="61" y="63"/>
                </a:cxn>
                <a:cxn ang="0">
                  <a:pos x="0" y="63"/>
                </a:cxn>
                <a:cxn ang="0">
                  <a:pos x="9" y="47"/>
                </a:cxn>
                <a:cxn ang="0">
                  <a:pos x="21" y="32"/>
                </a:cxn>
                <a:cxn ang="0">
                  <a:pos x="30" y="26"/>
                </a:cxn>
                <a:cxn ang="0">
                  <a:pos x="47" y="13"/>
                </a:cxn>
                <a:cxn ang="0">
                  <a:pos x="67" y="5"/>
                </a:cxn>
                <a:cxn ang="0">
                  <a:pos x="89" y="0"/>
                </a:cxn>
                <a:cxn ang="0">
                  <a:pos x="100" y="0"/>
                </a:cxn>
              </a:cxnLst>
              <a:rect l="0" t="0" r="r" b="b"/>
              <a:pathLst>
                <a:path w="292" h="222">
                  <a:moveTo>
                    <a:pt x="100" y="0"/>
                  </a:moveTo>
                  <a:lnTo>
                    <a:pt x="181" y="0"/>
                  </a:lnTo>
                  <a:lnTo>
                    <a:pt x="181" y="0"/>
                  </a:lnTo>
                  <a:lnTo>
                    <a:pt x="192" y="0"/>
                  </a:lnTo>
                  <a:lnTo>
                    <a:pt x="203" y="2"/>
                  </a:lnTo>
                  <a:lnTo>
                    <a:pt x="213" y="5"/>
                  </a:lnTo>
                  <a:lnTo>
                    <a:pt x="224" y="9"/>
                  </a:lnTo>
                  <a:lnTo>
                    <a:pt x="234" y="13"/>
                  </a:lnTo>
                  <a:lnTo>
                    <a:pt x="242" y="18"/>
                  </a:lnTo>
                  <a:lnTo>
                    <a:pt x="251" y="26"/>
                  </a:lnTo>
                  <a:lnTo>
                    <a:pt x="258" y="32"/>
                  </a:lnTo>
                  <a:lnTo>
                    <a:pt x="258" y="32"/>
                  </a:lnTo>
                  <a:lnTo>
                    <a:pt x="266" y="41"/>
                  </a:lnTo>
                  <a:lnTo>
                    <a:pt x="272" y="49"/>
                  </a:lnTo>
                  <a:lnTo>
                    <a:pt x="278" y="58"/>
                  </a:lnTo>
                  <a:lnTo>
                    <a:pt x="283" y="68"/>
                  </a:lnTo>
                  <a:lnTo>
                    <a:pt x="287" y="78"/>
                  </a:lnTo>
                  <a:lnTo>
                    <a:pt x="289" y="89"/>
                  </a:lnTo>
                  <a:lnTo>
                    <a:pt x="291" y="100"/>
                  </a:lnTo>
                  <a:lnTo>
                    <a:pt x="292" y="111"/>
                  </a:lnTo>
                  <a:lnTo>
                    <a:pt x="292" y="111"/>
                  </a:lnTo>
                  <a:lnTo>
                    <a:pt x="292" y="111"/>
                  </a:lnTo>
                  <a:lnTo>
                    <a:pt x="291" y="122"/>
                  </a:lnTo>
                  <a:lnTo>
                    <a:pt x="289" y="133"/>
                  </a:lnTo>
                  <a:lnTo>
                    <a:pt x="287" y="143"/>
                  </a:lnTo>
                  <a:lnTo>
                    <a:pt x="283" y="154"/>
                  </a:lnTo>
                  <a:lnTo>
                    <a:pt x="278" y="164"/>
                  </a:lnTo>
                  <a:lnTo>
                    <a:pt x="272" y="173"/>
                  </a:lnTo>
                  <a:lnTo>
                    <a:pt x="266" y="182"/>
                  </a:lnTo>
                  <a:lnTo>
                    <a:pt x="258" y="189"/>
                  </a:lnTo>
                  <a:lnTo>
                    <a:pt x="258" y="189"/>
                  </a:lnTo>
                  <a:lnTo>
                    <a:pt x="251" y="196"/>
                  </a:lnTo>
                  <a:lnTo>
                    <a:pt x="242" y="203"/>
                  </a:lnTo>
                  <a:lnTo>
                    <a:pt x="234" y="209"/>
                  </a:lnTo>
                  <a:lnTo>
                    <a:pt x="224" y="214"/>
                  </a:lnTo>
                  <a:lnTo>
                    <a:pt x="213" y="217"/>
                  </a:lnTo>
                  <a:lnTo>
                    <a:pt x="203" y="220"/>
                  </a:lnTo>
                  <a:lnTo>
                    <a:pt x="192" y="221"/>
                  </a:lnTo>
                  <a:lnTo>
                    <a:pt x="181" y="222"/>
                  </a:lnTo>
                  <a:lnTo>
                    <a:pt x="100" y="222"/>
                  </a:lnTo>
                  <a:lnTo>
                    <a:pt x="100" y="222"/>
                  </a:lnTo>
                  <a:lnTo>
                    <a:pt x="89" y="221"/>
                  </a:lnTo>
                  <a:lnTo>
                    <a:pt x="78" y="220"/>
                  </a:lnTo>
                  <a:lnTo>
                    <a:pt x="67" y="217"/>
                  </a:lnTo>
                  <a:lnTo>
                    <a:pt x="57" y="214"/>
                  </a:lnTo>
                  <a:lnTo>
                    <a:pt x="47" y="209"/>
                  </a:lnTo>
                  <a:lnTo>
                    <a:pt x="38" y="203"/>
                  </a:lnTo>
                  <a:lnTo>
                    <a:pt x="30" y="196"/>
                  </a:lnTo>
                  <a:lnTo>
                    <a:pt x="21" y="189"/>
                  </a:lnTo>
                  <a:lnTo>
                    <a:pt x="21" y="189"/>
                  </a:lnTo>
                  <a:lnTo>
                    <a:pt x="15" y="183"/>
                  </a:lnTo>
                  <a:lnTo>
                    <a:pt x="9" y="175"/>
                  </a:lnTo>
                  <a:lnTo>
                    <a:pt x="4" y="167"/>
                  </a:lnTo>
                  <a:lnTo>
                    <a:pt x="0" y="158"/>
                  </a:lnTo>
                  <a:lnTo>
                    <a:pt x="61" y="158"/>
                  </a:lnTo>
                  <a:lnTo>
                    <a:pt x="61" y="158"/>
                  </a:lnTo>
                  <a:lnTo>
                    <a:pt x="69" y="164"/>
                  </a:lnTo>
                  <a:lnTo>
                    <a:pt x="79" y="169"/>
                  </a:lnTo>
                  <a:lnTo>
                    <a:pt x="89" y="172"/>
                  </a:lnTo>
                  <a:lnTo>
                    <a:pt x="100" y="173"/>
                  </a:lnTo>
                  <a:lnTo>
                    <a:pt x="181" y="173"/>
                  </a:lnTo>
                  <a:lnTo>
                    <a:pt x="181" y="173"/>
                  </a:lnTo>
                  <a:lnTo>
                    <a:pt x="193" y="172"/>
                  </a:lnTo>
                  <a:lnTo>
                    <a:pt x="204" y="168"/>
                  </a:lnTo>
                  <a:lnTo>
                    <a:pt x="215" y="162"/>
                  </a:lnTo>
                  <a:lnTo>
                    <a:pt x="224" y="154"/>
                  </a:lnTo>
                  <a:lnTo>
                    <a:pt x="224" y="154"/>
                  </a:lnTo>
                  <a:lnTo>
                    <a:pt x="231" y="146"/>
                  </a:lnTo>
                  <a:lnTo>
                    <a:pt x="237" y="135"/>
                  </a:lnTo>
                  <a:lnTo>
                    <a:pt x="241" y="124"/>
                  </a:lnTo>
                  <a:lnTo>
                    <a:pt x="242" y="111"/>
                  </a:lnTo>
                  <a:lnTo>
                    <a:pt x="242" y="111"/>
                  </a:lnTo>
                  <a:lnTo>
                    <a:pt x="242" y="111"/>
                  </a:lnTo>
                  <a:lnTo>
                    <a:pt x="241" y="99"/>
                  </a:lnTo>
                  <a:lnTo>
                    <a:pt x="237" y="86"/>
                  </a:lnTo>
                  <a:lnTo>
                    <a:pt x="231" y="77"/>
                  </a:lnTo>
                  <a:lnTo>
                    <a:pt x="224" y="68"/>
                  </a:lnTo>
                  <a:lnTo>
                    <a:pt x="224" y="68"/>
                  </a:lnTo>
                  <a:lnTo>
                    <a:pt x="215" y="60"/>
                  </a:lnTo>
                  <a:lnTo>
                    <a:pt x="204" y="54"/>
                  </a:lnTo>
                  <a:lnTo>
                    <a:pt x="193" y="51"/>
                  </a:lnTo>
                  <a:lnTo>
                    <a:pt x="181" y="49"/>
                  </a:lnTo>
                  <a:lnTo>
                    <a:pt x="100" y="49"/>
                  </a:lnTo>
                  <a:lnTo>
                    <a:pt x="100" y="49"/>
                  </a:lnTo>
                  <a:lnTo>
                    <a:pt x="89" y="51"/>
                  </a:lnTo>
                  <a:lnTo>
                    <a:pt x="79" y="53"/>
                  </a:lnTo>
                  <a:lnTo>
                    <a:pt x="69" y="58"/>
                  </a:lnTo>
                  <a:lnTo>
                    <a:pt x="61" y="63"/>
                  </a:lnTo>
                  <a:lnTo>
                    <a:pt x="0" y="63"/>
                  </a:lnTo>
                  <a:lnTo>
                    <a:pt x="0" y="63"/>
                  </a:lnTo>
                  <a:lnTo>
                    <a:pt x="4" y="56"/>
                  </a:lnTo>
                  <a:lnTo>
                    <a:pt x="9" y="47"/>
                  </a:lnTo>
                  <a:lnTo>
                    <a:pt x="15" y="39"/>
                  </a:lnTo>
                  <a:lnTo>
                    <a:pt x="21" y="32"/>
                  </a:lnTo>
                  <a:lnTo>
                    <a:pt x="21" y="32"/>
                  </a:lnTo>
                  <a:lnTo>
                    <a:pt x="30" y="26"/>
                  </a:lnTo>
                  <a:lnTo>
                    <a:pt x="38" y="18"/>
                  </a:lnTo>
                  <a:lnTo>
                    <a:pt x="47" y="13"/>
                  </a:lnTo>
                  <a:lnTo>
                    <a:pt x="57" y="9"/>
                  </a:lnTo>
                  <a:lnTo>
                    <a:pt x="67" y="5"/>
                  </a:lnTo>
                  <a:lnTo>
                    <a:pt x="78" y="2"/>
                  </a:lnTo>
                  <a:lnTo>
                    <a:pt x="89" y="0"/>
                  </a:lnTo>
                  <a:lnTo>
                    <a:pt x="100" y="0"/>
                  </a:lnTo>
                  <a:lnTo>
                    <a:pt x="100"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solidFill>
                  <a:srgbClr val="595959"/>
                </a:solidFill>
              </a:endParaRPr>
            </a:p>
          </p:txBody>
        </p:sp>
        <p:sp>
          <p:nvSpPr>
            <p:cNvPr id="77" name="Freeform 21"/>
            <p:cNvSpPr>
              <a:spLocks/>
            </p:cNvSpPr>
            <p:nvPr/>
          </p:nvSpPr>
          <p:spPr bwMode="auto">
            <a:xfrm>
              <a:off x="1601767" y="4427550"/>
              <a:ext cx="195263" cy="36513"/>
            </a:xfrm>
            <a:custGeom>
              <a:avLst/>
              <a:gdLst/>
              <a:ahLst/>
              <a:cxnLst>
                <a:cxn ang="0">
                  <a:pos x="24" y="0"/>
                </a:cxn>
                <a:cxn ang="0">
                  <a:pos x="224" y="0"/>
                </a:cxn>
                <a:cxn ang="0">
                  <a:pos x="224" y="0"/>
                </a:cxn>
                <a:cxn ang="0">
                  <a:pos x="229" y="1"/>
                </a:cxn>
                <a:cxn ang="0">
                  <a:pos x="233" y="2"/>
                </a:cxn>
                <a:cxn ang="0">
                  <a:pos x="236" y="5"/>
                </a:cxn>
                <a:cxn ang="0">
                  <a:pos x="240" y="7"/>
                </a:cxn>
                <a:cxn ang="0">
                  <a:pos x="242" y="11"/>
                </a:cxn>
                <a:cxn ang="0">
                  <a:pos x="245" y="14"/>
                </a:cxn>
                <a:cxn ang="0">
                  <a:pos x="246" y="18"/>
                </a:cxn>
                <a:cxn ang="0">
                  <a:pos x="246" y="23"/>
                </a:cxn>
                <a:cxn ang="0">
                  <a:pos x="246" y="23"/>
                </a:cxn>
                <a:cxn ang="0">
                  <a:pos x="246" y="23"/>
                </a:cxn>
                <a:cxn ang="0">
                  <a:pos x="246" y="28"/>
                </a:cxn>
                <a:cxn ang="0">
                  <a:pos x="245" y="32"/>
                </a:cxn>
                <a:cxn ang="0">
                  <a:pos x="242" y="36"/>
                </a:cxn>
                <a:cxn ang="0">
                  <a:pos x="240" y="39"/>
                </a:cxn>
                <a:cxn ang="0">
                  <a:pos x="236" y="42"/>
                </a:cxn>
                <a:cxn ang="0">
                  <a:pos x="233" y="44"/>
                </a:cxn>
                <a:cxn ang="0">
                  <a:pos x="229" y="45"/>
                </a:cxn>
                <a:cxn ang="0">
                  <a:pos x="224" y="45"/>
                </a:cxn>
                <a:cxn ang="0">
                  <a:pos x="24" y="45"/>
                </a:cxn>
                <a:cxn ang="0">
                  <a:pos x="24" y="45"/>
                </a:cxn>
                <a:cxn ang="0">
                  <a:pos x="19" y="45"/>
                </a:cxn>
                <a:cxn ang="0">
                  <a:pos x="14" y="44"/>
                </a:cxn>
                <a:cxn ang="0">
                  <a:pos x="10" y="42"/>
                </a:cxn>
                <a:cxn ang="0">
                  <a:pos x="6" y="39"/>
                </a:cxn>
                <a:cxn ang="0">
                  <a:pos x="4" y="36"/>
                </a:cxn>
                <a:cxn ang="0">
                  <a:pos x="3" y="32"/>
                </a:cxn>
                <a:cxn ang="0">
                  <a:pos x="0" y="28"/>
                </a:cxn>
                <a:cxn ang="0">
                  <a:pos x="0" y="23"/>
                </a:cxn>
                <a:cxn ang="0">
                  <a:pos x="0" y="23"/>
                </a:cxn>
                <a:cxn ang="0">
                  <a:pos x="0" y="23"/>
                </a:cxn>
                <a:cxn ang="0">
                  <a:pos x="0" y="18"/>
                </a:cxn>
                <a:cxn ang="0">
                  <a:pos x="3" y="14"/>
                </a:cxn>
                <a:cxn ang="0">
                  <a:pos x="4" y="11"/>
                </a:cxn>
                <a:cxn ang="0">
                  <a:pos x="6" y="7"/>
                </a:cxn>
                <a:cxn ang="0">
                  <a:pos x="10" y="5"/>
                </a:cxn>
                <a:cxn ang="0">
                  <a:pos x="14" y="2"/>
                </a:cxn>
                <a:cxn ang="0">
                  <a:pos x="19" y="1"/>
                </a:cxn>
                <a:cxn ang="0">
                  <a:pos x="24" y="0"/>
                </a:cxn>
                <a:cxn ang="0">
                  <a:pos x="24" y="0"/>
                </a:cxn>
              </a:cxnLst>
              <a:rect l="0" t="0" r="r" b="b"/>
              <a:pathLst>
                <a:path w="246" h="45">
                  <a:moveTo>
                    <a:pt x="24" y="0"/>
                  </a:moveTo>
                  <a:lnTo>
                    <a:pt x="224" y="0"/>
                  </a:lnTo>
                  <a:lnTo>
                    <a:pt x="224" y="0"/>
                  </a:lnTo>
                  <a:lnTo>
                    <a:pt x="229" y="1"/>
                  </a:lnTo>
                  <a:lnTo>
                    <a:pt x="233" y="2"/>
                  </a:lnTo>
                  <a:lnTo>
                    <a:pt x="236" y="5"/>
                  </a:lnTo>
                  <a:lnTo>
                    <a:pt x="240" y="7"/>
                  </a:lnTo>
                  <a:lnTo>
                    <a:pt x="242" y="11"/>
                  </a:lnTo>
                  <a:lnTo>
                    <a:pt x="245" y="14"/>
                  </a:lnTo>
                  <a:lnTo>
                    <a:pt x="246" y="18"/>
                  </a:lnTo>
                  <a:lnTo>
                    <a:pt x="246" y="23"/>
                  </a:lnTo>
                  <a:lnTo>
                    <a:pt x="246" y="23"/>
                  </a:lnTo>
                  <a:lnTo>
                    <a:pt x="246" y="23"/>
                  </a:lnTo>
                  <a:lnTo>
                    <a:pt x="246" y="28"/>
                  </a:lnTo>
                  <a:lnTo>
                    <a:pt x="245" y="32"/>
                  </a:lnTo>
                  <a:lnTo>
                    <a:pt x="242" y="36"/>
                  </a:lnTo>
                  <a:lnTo>
                    <a:pt x="240" y="39"/>
                  </a:lnTo>
                  <a:lnTo>
                    <a:pt x="236" y="42"/>
                  </a:lnTo>
                  <a:lnTo>
                    <a:pt x="233" y="44"/>
                  </a:lnTo>
                  <a:lnTo>
                    <a:pt x="229" y="45"/>
                  </a:lnTo>
                  <a:lnTo>
                    <a:pt x="224" y="45"/>
                  </a:lnTo>
                  <a:lnTo>
                    <a:pt x="24" y="45"/>
                  </a:lnTo>
                  <a:lnTo>
                    <a:pt x="24" y="45"/>
                  </a:lnTo>
                  <a:lnTo>
                    <a:pt x="19" y="45"/>
                  </a:lnTo>
                  <a:lnTo>
                    <a:pt x="14" y="44"/>
                  </a:lnTo>
                  <a:lnTo>
                    <a:pt x="10" y="42"/>
                  </a:lnTo>
                  <a:lnTo>
                    <a:pt x="6" y="39"/>
                  </a:lnTo>
                  <a:lnTo>
                    <a:pt x="4" y="36"/>
                  </a:lnTo>
                  <a:lnTo>
                    <a:pt x="3" y="32"/>
                  </a:lnTo>
                  <a:lnTo>
                    <a:pt x="0" y="28"/>
                  </a:lnTo>
                  <a:lnTo>
                    <a:pt x="0" y="23"/>
                  </a:lnTo>
                  <a:lnTo>
                    <a:pt x="0" y="23"/>
                  </a:lnTo>
                  <a:lnTo>
                    <a:pt x="0" y="23"/>
                  </a:lnTo>
                  <a:lnTo>
                    <a:pt x="0" y="18"/>
                  </a:lnTo>
                  <a:lnTo>
                    <a:pt x="3" y="14"/>
                  </a:lnTo>
                  <a:lnTo>
                    <a:pt x="4" y="11"/>
                  </a:lnTo>
                  <a:lnTo>
                    <a:pt x="6" y="7"/>
                  </a:lnTo>
                  <a:lnTo>
                    <a:pt x="10" y="5"/>
                  </a:lnTo>
                  <a:lnTo>
                    <a:pt x="14" y="2"/>
                  </a:lnTo>
                  <a:lnTo>
                    <a:pt x="19" y="1"/>
                  </a:lnTo>
                  <a:lnTo>
                    <a:pt x="24" y="0"/>
                  </a:lnTo>
                  <a:lnTo>
                    <a:pt x="24"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solidFill>
                  <a:srgbClr val="595959"/>
                </a:solidFill>
              </a:endParaRPr>
            </a:p>
          </p:txBody>
        </p:sp>
      </p:grpSp>
      <p:sp>
        <p:nvSpPr>
          <p:cNvPr id="78" name="矩形 6"/>
          <p:cNvSpPr>
            <a:spLocks noChangeArrowheads="1"/>
          </p:cNvSpPr>
          <p:nvPr/>
        </p:nvSpPr>
        <p:spPr bwMode="auto">
          <a:xfrm>
            <a:off x="582777" y="1768625"/>
            <a:ext cx="5171845" cy="4253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30000"/>
              </a:lnSpc>
            </a:pPr>
            <a:r>
              <a:rPr lang="zh-CN" altLang="en-US" sz="1600"/>
              <a:t>一站式人才管理，这个概念是业内</a:t>
            </a:r>
            <a:r>
              <a:rPr lang="en-US" altLang="zh-CN" sz="1600"/>
              <a:t>HR</a:t>
            </a:r>
            <a:r>
              <a:rPr lang="zh-CN" altLang="en-US" sz="1600"/>
              <a:t>管理的首创。</a:t>
            </a:r>
            <a:r>
              <a:rPr lang="en-US" altLang="zh-CN" sz="1600"/>
              <a:t>E</a:t>
            </a:r>
            <a:r>
              <a:rPr lang="zh-CN" altLang="en-US" sz="1600"/>
              <a:t>表人财的意思是，人和财在一个系统里面把所有事情一次性做掉，在没有“</a:t>
            </a:r>
            <a:r>
              <a:rPr lang="en-US" altLang="zh-CN" sz="1600"/>
              <a:t>E</a:t>
            </a:r>
            <a:r>
              <a:rPr lang="zh-CN" altLang="en-US" sz="1600"/>
              <a:t>表人财”之前，从绩效员工自评开始到邀评、主管评估、人力盘点、年奖、调薪、股权分配、员工晋升、招聘计划，业务部门和</a:t>
            </a:r>
            <a:r>
              <a:rPr lang="en-US" altLang="zh-CN" sz="1600"/>
              <a:t>HR</a:t>
            </a:r>
            <a:r>
              <a:rPr lang="zh-CN" altLang="en-US" sz="1600"/>
              <a:t>要花费</a:t>
            </a:r>
            <a:r>
              <a:rPr lang="en-US" altLang="zh-CN" sz="1600"/>
              <a:t>6</a:t>
            </a:r>
            <a:r>
              <a:rPr lang="zh-CN" altLang="en-US" sz="1600"/>
              <a:t>个月时间，现在有了这样的产品，这些都变成了一次性搞掉，就能一个半月时间全部结束，其中还包括半个月时间给大佬们审批、</a:t>
            </a:r>
            <a:r>
              <a:rPr lang="en-US" altLang="zh-CN" sz="1600"/>
              <a:t>review</a:t>
            </a:r>
            <a:r>
              <a:rPr lang="zh-CN" altLang="en-US" sz="1600"/>
              <a:t>，调整，所以实际时间还不到一个月。这个变化对我们整个人力资源的理念、业务的理念、技术理念是非常大的挑战。我们</a:t>
            </a:r>
            <a:r>
              <a:rPr lang="en-US" altLang="zh-CN" sz="1600"/>
              <a:t>E</a:t>
            </a:r>
            <a:r>
              <a:rPr lang="zh-CN" altLang="en-US" sz="1600"/>
              <a:t>表人财项目整合了有</a:t>
            </a:r>
            <a:r>
              <a:rPr lang="en-US" altLang="zh-CN" sz="1600"/>
              <a:t>11</a:t>
            </a:r>
            <a:r>
              <a:rPr lang="zh-CN" altLang="en-US" sz="1600"/>
              <a:t>个系统之多，业务挑战和系统复杂度前所未有。所以我们自豪地讲，</a:t>
            </a:r>
            <a:r>
              <a:rPr lang="en-US" altLang="zh-CN" sz="1600"/>
              <a:t>E</a:t>
            </a:r>
            <a:r>
              <a:rPr lang="zh-CN" altLang="en-US" sz="1600"/>
              <a:t>表人财堪比天猫双</a:t>
            </a:r>
            <a:r>
              <a:rPr lang="en-US" altLang="zh-CN" sz="1600"/>
              <a:t>11</a:t>
            </a:r>
            <a:r>
              <a:rPr lang="zh-CN" altLang="en-US" sz="1600"/>
              <a:t>，它是我们阿里人力资源的年度盛典，是对我们内部人力资源系统的年度大考。</a:t>
            </a:r>
            <a:endParaRPr lang="zh-CN" altLang="en-US" sz="1600" dirty="0">
              <a:solidFill>
                <a:schemeClr val="bg1"/>
              </a:solidFill>
            </a:endParaRPr>
          </a:p>
        </p:txBody>
      </p:sp>
      <p:sp>
        <p:nvSpPr>
          <p:cNvPr id="82" name="矩形 6"/>
          <p:cNvSpPr>
            <a:spLocks noChangeArrowheads="1"/>
          </p:cNvSpPr>
          <p:nvPr/>
        </p:nvSpPr>
        <p:spPr bwMode="auto">
          <a:xfrm>
            <a:off x="6706184" y="1768625"/>
            <a:ext cx="4876800" cy="2973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30000"/>
              </a:lnSpc>
            </a:pPr>
            <a:r>
              <a:rPr lang="zh-CN" altLang="en-US" sz="1600"/>
              <a:t>从产品上看，“年度回顾”里面可以看到员工全年做了哪些事情，周边同学有没有日常给你评分。“年度总结”里面包括业绩</a:t>
            </a:r>
            <a:r>
              <a:rPr lang="en-US" altLang="zh-CN" sz="1600"/>
              <a:t>+</a:t>
            </a:r>
            <a:r>
              <a:rPr lang="zh-CN" altLang="en-US" sz="1600"/>
              <a:t>价值观，包括能力的盘点和发展的规划。另外，薪酬激励分配，涉及到调薪、年终奖、股权，阿里的股权有很多种类型。最后通过嵌入调薪环节的</a:t>
            </a:r>
            <a:r>
              <a:rPr lang="en-US" altLang="zh-CN" sz="1600"/>
              <a:t>BI</a:t>
            </a:r>
            <a:r>
              <a:rPr lang="zh-CN" altLang="en-US" sz="1600"/>
              <a:t>分析，让各级管理者主动事前管理好薪酬分配的合理性、差异性、激励性，比如股权、调薪是否更多分配给双高人才，而不是吃大锅饭，从而做到对“有情有义有结果的人有回报”。</a:t>
            </a:r>
            <a:endParaRPr lang="zh-CN" altLang="en-US" sz="1600" dirty="0">
              <a:solidFill>
                <a:schemeClr val="bg1"/>
              </a:solidFill>
            </a:endParaRPr>
          </a:p>
        </p:txBody>
      </p:sp>
      <p:sp>
        <p:nvSpPr>
          <p:cNvPr id="28" name="矩形 39"/>
          <p:cNvSpPr/>
          <p:nvPr/>
        </p:nvSpPr>
        <p:spPr>
          <a:xfrm>
            <a:off x="1120462" y="116560"/>
            <a:ext cx="3057247" cy="523220"/>
          </a:xfrm>
          <a:prstGeom prst="rect">
            <a:avLst/>
          </a:prstGeom>
          <a:noFill/>
        </p:spPr>
        <p:txBody>
          <a:bodyPr wrap="none" rtlCol="0">
            <a:spAutoFit/>
          </a:bodyPr>
          <a:lstStyle/>
          <a:p>
            <a:r>
              <a:rPr lang="zh-CN" altLang="en-US" sz="2800" b="1">
                <a:solidFill>
                  <a:srgbClr val="595959"/>
                </a:solidFill>
              </a:rPr>
              <a:t>阿里巴巴</a:t>
            </a:r>
            <a:r>
              <a:rPr lang="zh-CN" altLang="en-US" sz="2800" b="1" smtClean="0">
                <a:solidFill>
                  <a:srgbClr val="595959"/>
                </a:solidFill>
              </a:rPr>
              <a:t>案</a:t>
            </a:r>
            <a:r>
              <a:rPr lang="zh-CN" altLang="en-US" sz="2800" b="1">
                <a:solidFill>
                  <a:srgbClr val="595959"/>
                </a:solidFill>
              </a:rPr>
              <a:t>例分享</a:t>
            </a:r>
            <a:endParaRPr lang="zh-CN" altLang="zh-CN" sz="2800" b="1" dirty="0">
              <a:solidFill>
                <a:srgbClr val="595959"/>
              </a:solidFill>
            </a:endParaRPr>
          </a:p>
        </p:txBody>
      </p:sp>
      <p:sp>
        <p:nvSpPr>
          <p:cNvPr id="29" name="文本框 22"/>
          <p:cNvSpPr txBox="1"/>
          <p:nvPr/>
        </p:nvSpPr>
        <p:spPr>
          <a:xfrm>
            <a:off x="1146210" y="639780"/>
            <a:ext cx="3784365" cy="307777"/>
          </a:xfrm>
          <a:prstGeom prst="rect">
            <a:avLst/>
          </a:prstGeom>
          <a:noFill/>
        </p:spPr>
        <p:txBody>
          <a:bodyPr wrap="square" rtlCol="0">
            <a:spAutoFit/>
          </a:bodyPr>
          <a:lstStyle/>
          <a:p>
            <a:r>
              <a:rPr lang="zh-CN" altLang="en-US" sz="1400"/>
              <a:t>阿里巴巴</a:t>
            </a:r>
            <a:r>
              <a:rPr lang="en-US" altLang="zh-CN" sz="1400"/>
              <a:t>eHR</a:t>
            </a:r>
            <a:r>
              <a:rPr lang="zh-CN" altLang="en-US" sz="1400"/>
              <a:t>创变之路</a:t>
            </a:r>
          </a:p>
        </p:txBody>
      </p:sp>
    </p:spTree>
    <p:extLst>
      <p:ext uri="{BB962C8B-B14F-4D97-AF65-F5344CB8AC3E}">
        <p14:creationId xmlns:p14="http://schemas.microsoft.com/office/powerpoint/2010/main" val="2296115778"/>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967886" y="1748584"/>
            <a:ext cx="3968347" cy="400110"/>
          </a:xfrm>
          <a:prstGeom prst="rect">
            <a:avLst/>
          </a:prstGeom>
          <a:noFill/>
        </p:spPr>
        <p:txBody>
          <a:bodyPr wrap="square">
            <a:spAutoFit/>
          </a:bodyPr>
          <a:lstStyle/>
          <a:p>
            <a:pPr algn="ctr"/>
            <a:r>
              <a:rPr lang="zh-CN" altLang="en-US" sz="2000"/>
              <a:t>阿里味的人和事</a:t>
            </a:r>
          </a:p>
        </p:txBody>
      </p:sp>
      <p:cxnSp>
        <p:nvCxnSpPr>
          <p:cNvPr id="23" name="直接连接符 22"/>
          <p:cNvCxnSpPr/>
          <p:nvPr/>
        </p:nvCxnSpPr>
        <p:spPr>
          <a:xfrm>
            <a:off x="688497" y="6382932"/>
            <a:ext cx="10989612" cy="0"/>
          </a:xfrm>
          <a:prstGeom prst="line">
            <a:avLst/>
          </a:prstGeom>
          <a:ln w="28575">
            <a:solidFill>
              <a:srgbClr val="5EC6D3"/>
            </a:solidFill>
            <a:prstDash val="dash"/>
          </a:ln>
        </p:spPr>
        <p:style>
          <a:lnRef idx="1">
            <a:schemeClr val="accent1"/>
          </a:lnRef>
          <a:fillRef idx="0">
            <a:schemeClr val="accent1"/>
          </a:fillRef>
          <a:effectRef idx="0">
            <a:schemeClr val="accent1"/>
          </a:effectRef>
          <a:fontRef idx="minor">
            <a:schemeClr val="tx1"/>
          </a:fontRef>
        </p:style>
      </p:cxnSp>
      <p:grpSp>
        <p:nvGrpSpPr>
          <p:cNvPr id="41" name="组合 40"/>
          <p:cNvGrpSpPr/>
          <p:nvPr/>
        </p:nvGrpSpPr>
        <p:grpSpPr>
          <a:xfrm>
            <a:off x="6851904" y="861540"/>
            <a:ext cx="4097108" cy="5248881"/>
            <a:chOff x="1542385" y="310824"/>
            <a:chExt cx="5094367" cy="6526489"/>
          </a:xfrm>
        </p:grpSpPr>
        <p:sp>
          <p:nvSpPr>
            <p:cNvPr id="42" name="Freeform 127"/>
            <p:cNvSpPr>
              <a:spLocks/>
            </p:cNvSpPr>
            <p:nvPr/>
          </p:nvSpPr>
          <p:spPr bwMode="auto">
            <a:xfrm flipH="1">
              <a:off x="1542385" y="1503614"/>
              <a:ext cx="5094367" cy="5333699"/>
            </a:xfrm>
            <a:custGeom>
              <a:avLst/>
              <a:gdLst>
                <a:gd name="T0" fmla="*/ 1818 w 1818"/>
                <a:gd name="T1" fmla="*/ 132 h 665"/>
                <a:gd name="T2" fmla="*/ 1676 w 1818"/>
                <a:gd name="T3" fmla="*/ 71 h 665"/>
                <a:gd name="T4" fmla="*/ 1676 w 1818"/>
                <a:gd name="T5" fmla="*/ 0 h 665"/>
                <a:gd name="T6" fmla="*/ 0 w 1818"/>
                <a:gd name="T7" fmla="*/ 0 h 665"/>
                <a:gd name="T8" fmla="*/ 0 w 1818"/>
                <a:gd name="T9" fmla="*/ 665 h 665"/>
                <a:gd name="T10" fmla="*/ 1676 w 1818"/>
                <a:gd name="T11" fmla="*/ 665 h 665"/>
                <a:gd name="T12" fmla="*/ 1676 w 1818"/>
                <a:gd name="T13" fmla="*/ 191 h 665"/>
                <a:gd name="T14" fmla="*/ 1818 w 1818"/>
                <a:gd name="T15" fmla="*/ 132 h 6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18" h="665">
                  <a:moveTo>
                    <a:pt x="1818" y="132"/>
                  </a:moveTo>
                  <a:lnTo>
                    <a:pt x="1676" y="71"/>
                  </a:lnTo>
                  <a:lnTo>
                    <a:pt x="1676" y="0"/>
                  </a:lnTo>
                  <a:lnTo>
                    <a:pt x="0" y="0"/>
                  </a:lnTo>
                  <a:lnTo>
                    <a:pt x="0" y="665"/>
                  </a:lnTo>
                  <a:lnTo>
                    <a:pt x="1676" y="665"/>
                  </a:lnTo>
                  <a:lnTo>
                    <a:pt x="1676" y="191"/>
                  </a:lnTo>
                  <a:lnTo>
                    <a:pt x="1818" y="132"/>
                  </a:lnTo>
                  <a:close/>
                </a:path>
              </a:pathLst>
            </a:custGeom>
            <a:solidFill>
              <a:srgbClr val="546E7A"/>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3" name="Rectangle 128"/>
            <p:cNvSpPr>
              <a:spLocks noChangeArrowheads="1"/>
            </p:cNvSpPr>
            <p:nvPr/>
          </p:nvSpPr>
          <p:spPr bwMode="auto">
            <a:xfrm>
              <a:off x="2913848" y="310824"/>
              <a:ext cx="2563676" cy="1053226"/>
            </a:xfrm>
            <a:prstGeom prst="rect">
              <a:avLst/>
            </a:prstGeom>
            <a:solidFill>
              <a:srgbClr val="546E7A"/>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22" name="组合 121"/>
          <p:cNvGrpSpPr/>
          <p:nvPr/>
        </p:nvGrpSpPr>
        <p:grpSpPr>
          <a:xfrm>
            <a:off x="118320" y="2626994"/>
            <a:ext cx="5674839" cy="3691009"/>
            <a:chOff x="8226426" y="3833813"/>
            <a:chExt cx="3810000" cy="2478087"/>
          </a:xfrm>
          <a:solidFill>
            <a:srgbClr val="595959"/>
          </a:solidFill>
        </p:grpSpPr>
        <p:sp>
          <p:nvSpPr>
            <p:cNvPr id="123" name="Freeform 211"/>
            <p:cNvSpPr>
              <a:spLocks noEditPoints="1"/>
            </p:cNvSpPr>
            <p:nvPr/>
          </p:nvSpPr>
          <p:spPr bwMode="auto">
            <a:xfrm>
              <a:off x="10152063" y="3906838"/>
              <a:ext cx="836613" cy="2400300"/>
            </a:xfrm>
            <a:custGeom>
              <a:avLst/>
              <a:gdLst>
                <a:gd name="T0" fmla="*/ 461 w 511"/>
                <a:gd name="T1" fmla="*/ 509 h 1467"/>
                <a:gd name="T2" fmla="*/ 447 w 511"/>
                <a:gd name="T3" fmla="*/ 461 h 1467"/>
                <a:gd name="T4" fmla="*/ 411 w 511"/>
                <a:gd name="T5" fmla="*/ 425 h 1467"/>
                <a:gd name="T6" fmla="*/ 511 w 511"/>
                <a:gd name="T7" fmla="*/ 237 h 1467"/>
                <a:gd name="T8" fmla="*/ 25 w 511"/>
                <a:gd name="T9" fmla="*/ 232 h 1467"/>
                <a:gd name="T10" fmla="*/ 324 w 511"/>
                <a:gd name="T11" fmla="*/ 353 h 1467"/>
                <a:gd name="T12" fmla="*/ 328 w 511"/>
                <a:gd name="T13" fmla="*/ 659 h 1467"/>
                <a:gd name="T14" fmla="*/ 282 w 511"/>
                <a:gd name="T15" fmla="*/ 720 h 1467"/>
                <a:gd name="T16" fmla="*/ 123 w 511"/>
                <a:gd name="T17" fmla="*/ 721 h 1467"/>
                <a:gd name="T18" fmla="*/ 89 w 511"/>
                <a:gd name="T19" fmla="*/ 730 h 1467"/>
                <a:gd name="T20" fmla="*/ 0 w 511"/>
                <a:gd name="T21" fmla="*/ 997 h 1467"/>
                <a:gd name="T22" fmla="*/ 35 w 511"/>
                <a:gd name="T23" fmla="*/ 1104 h 1467"/>
                <a:gd name="T24" fmla="*/ 67 w 511"/>
                <a:gd name="T25" fmla="*/ 1070 h 1467"/>
                <a:gd name="T26" fmla="*/ 92 w 511"/>
                <a:gd name="T27" fmla="*/ 818 h 1467"/>
                <a:gd name="T28" fmla="*/ 142 w 511"/>
                <a:gd name="T29" fmla="*/ 1467 h 1467"/>
                <a:gd name="T30" fmla="*/ 191 w 511"/>
                <a:gd name="T31" fmla="*/ 1057 h 1467"/>
                <a:gd name="T32" fmla="*/ 210 w 511"/>
                <a:gd name="T33" fmla="*/ 1418 h 1467"/>
                <a:gd name="T34" fmla="*/ 308 w 511"/>
                <a:gd name="T35" fmla="*/ 1418 h 1467"/>
                <a:gd name="T36" fmla="*/ 311 w 511"/>
                <a:gd name="T37" fmla="*/ 776 h 1467"/>
                <a:gd name="T38" fmla="*/ 411 w 511"/>
                <a:gd name="T39" fmla="*/ 622 h 1467"/>
                <a:gd name="T40" fmla="*/ 188 w 511"/>
                <a:gd name="T41" fmla="*/ 414 h 1467"/>
                <a:gd name="T42" fmla="*/ 357 w 511"/>
                <a:gd name="T43" fmla="*/ 39 h 1467"/>
                <a:gd name="T44" fmla="*/ 188 w 511"/>
                <a:gd name="T45" fmla="*/ 414 h 1467"/>
                <a:gd name="T46" fmla="*/ 200 w 511"/>
                <a:gd name="T47" fmla="*/ 754 h 1467"/>
                <a:gd name="T48" fmla="*/ 223 w 511"/>
                <a:gd name="T49" fmla="*/ 784 h 1467"/>
                <a:gd name="T50" fmla="*/ 200 w 511"/>
                <a:gd name="T51" fmla="*/ 794 h 1467"/>
                <a:gd name="T52" fmla="*/ 177 w 511"/>
                <a:gd name="T53" fmla="*/ 784 h 1467"/>
                <a:gd name="T54" fmla="*/ 200 w 511"/>
                <a:gd name="T55" fmla="*/ 1012 h 1467"/>
                <a:gd name="T56" fmla="*/ 184 w 511"/>
                <a:gd name="T57" fmla="*/ 803 h 1467"/>
                <a:gd name="T58" fmla="*/ 200 w 511"/>
                <a:gd name="T59" fmla="*/ 806 h 1467"/>
                <a:gd name="T60" fmla="*/ 216 w 511"/>
                <a:gd name="T61" fmla="*/ 803 h 1467"/>
                <a:gd name="T62" fmla="*/ 200 w 511"/>
                <a:gd name="T63" fmla="*/ 1012 h 1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1" h="1467">
                  <a:moveTo>
                    <a:pt x="437" y="524"/>
                  </a:moveTo>
                  <a:cubicBezTo>
                    <a:pt x="461" y="509"/>
                    <a:pt x="461" y="509"/>
                    <a:pt x="461" y="509"/>
                  </a:cubicBezTo>
                  <a:cubicBezTo>
                    <a:pt x="444" y="480"/>
                    <a:pt x="444" y="480"/>
                    <a:pt x="444" y="480"/>
                  </a:cubicBezTo>
                  <a:cubicBezTo>
                    <a:pt x="445" y="474"/>
                    <a:pt x="446" y="467"/>
                    <a:pt x="447" y="461"/>
                  </a:cubicBezTo>
                  <a:cubicBezTo>
                    <a:pt x="449" y="443"/>
                    <a:pt x="437" y="427"/>
                    <a:pt x="419" y="425"/>
                  </a:cubicBezTo>
                  <a:cubicBezTo>
                    <a:pt x="417" y="424"/>
                    <a:pt x="414" y="425"/>
                    <a:pt x="411" y="425"/>
                  </a:cubicBezTo>
                  <a:cubicBezTo>
                    <a:pt x="356" y="333"/>
                    <a:pt x="356" y="333"/>
                    <a:pt x="356" y="333"/>
                  </a:cubicBezTo>
                  <a:cubicBezTo>
                    <a:pt x="511" y="237"/>
                    <a:pt x="511" y="237"/>
                    <a:pt x="511" y="237"/>
                  </a:cubicBezTo>
                  <a:cubicBezTo>
                    <a:pt x="369" y="0"/>
                    <a:pt x="369" y="0"/>
                    <a:pt x="369" y="0"/>
                  </a:cubicBezTo>
                  <a:cubicBezTo>
                    <a:pt x="25" y="232"/>
                    <a:pt x="25" y="232"/>
                    <a:pt x="25" y="232"/>
                  </a:cubicBezTo>
                  <a:cubicBezTo>
                    <a:pt x="178" y="445"/>
                    <a:pt x="178" y="445"/>
                    <a:pt x="178" y="445"/>
                  </a:cubicBezTo>
                  <a:cubicBezTo>
                    <a:pt x="324" y="353"/>
                    <a:pt x="324" y="353"/>
                    <a:pt x="324" y="353"/>
                  </a:cubicBezTo>
                  <a:cubicBezTo>
                    <a:pt x="383" y="453"/>
                    <a:pt x="383" y="453"/>
                    <a:pt x="383" y="453"/>
                  </a:cubicBezTo>
                  <a:cubicBezTo>
                    <a:pt x="372" y="541"/>
                    <a:pt x="351" y="612"/>
                    <a:pt x="328" y="659"/>
                  </a:cubicBezTo>
                  <a:cubicBezTo>
                    <a:pt x="316" y="683"/>
                    <a:pt x="304" y="700"/>
                    <a:pt x="294" y="710"/>
                  </a:cubicBezTo>
                  <a:cubicBezTo>
                    <a:pt x="289" y="715"/>
                    <a:pt x="285" y="718"/>
                    <a:pt x="282" y="720"/>
                  </a:cubicBezTo>
                  <a:cubicBezTo>
                    <a:pt x="280" y="721"/>
                    <a:pt x="278" y="721"/>
                    <a:pt x="278" y="721"/>
                  </a:cubicBezTo>
                  <a:cubicBezTo>
                    <a:pt x="123" y="721"/>
                    <a:pt x="123" y="721"/>
                    <a:pt x="123" y="721"/>
                  </a:cubicBezTo>
                  <a:cubicBezTo>
                    <a:pt x="123" y="721"/>
                    <a:pt x="122" y="721"/>
                    <a:pt x="122" y="721"/>
                  </a:cubicBezTo>
                  <a:cubicBezTo>
                    <a:pt x="115" y="721"/>
                    <a:pt x="103" y="723"/>
                    <a:pt x="89" y="730"/>
                  </a:cubicBezTo>
                  <a:cubicBezTo>
                    <a:pt x="67" y="740"/>
                    <a:pt x="44" y="764"/>
                    <a:pt x="28" y="805"/>
                  </a:cubicBezTo>
                  <a:cubicBezTo>
                    <a:pt x="11" y="847"/>
                    <a:pt x="0" y="907"/>
                    <a:pt x="0" y="997"/>
                  </a:cubicBezTo>
                  <a:cubicBezTo>
                    <a:pt x="0" y="1021"/>
                    <a:pt x="1" y="1046"/>
                    <a:pt x="3" y="1074"/>
                  </a:cubicBezTo>
                  <a:cubicBezTo>
                    <a:pt x="4" y="1091"/>
                    <a:pt x="18" y="1104"/>
                    <a:pt x="35" y="1104"/>
                  </a:cubicBezTo>
                  <a:cubicBezTo>
                    <a:pt x="35" y="1104"/>
                    <a:pt x="36" y="1104"/>
                    <a:pt x="36" y="1104"/>
                  </a:cubicBezTo>
                  <a:cubicBezTo>
                    <a:pt x="54" y="1103"/>
                    <a:pt x="68" y="1088"/>
                    <a:pt x="67" y="1070"/>
                  </a:cubicBezTo>
                  <a:cubicBezTo>
                    <a:pt x="65" y="1044"/>
                    <a:pt x="64" y="1019"/>
                    <a:pt x="64" y="997"/>
                  </a:cubicBezTo>
                  <a:cubicBezTo>
                    <a:pt x="64" y="900"/>
                    <a:pt x="78" y="846"/>
                    <a:pt x="92" y="818"/>
                  </a:cubicBezTo>
                  <a:cubicBezTo>
                    <a:pt x="92" y="1418"/>
                    <a:pt x="92" y="1418"/>
                    <a:pt x="92" y="1418"/>
                  </a:cubicBezTo>
                  <a:cubicBezTo>
                    <a:pt x="92" y="1445"/>
                    <a:pt x="114" y="1467"/>
                    <a:pt x="142" y="1467"/>
                  </a:cubicBezTo>
                  <a:cubicBezTo>
                    <a:pt x="169" y="1467"/>
                    <a:pt x="191" y="1445"/>
                    <a:pt x="191" y="1418"/>
                  </a:cubicBezTo>
                  <a:cubicBezTo>
                    <a:pt x="191" y="1057"/>
                    <a:pt x="191" y="1057"/>
                    <a:pt x="191" y="1057"/>
                  </a:cubicBezTo>
                  <a:cubicBezTo>
                    <a:pt x="210" y="1057"/>
                    <a:pt x="210" y="1057"/>
                    <a:pt x="210" y="1057"/>
                  </a:cubicBezTo>
                  <a:cubicBezTo>
                    <a:pt x="210" y="1418"/>
                    <a:pt x="210" y="1418"/>
                    <a:pt x="210" y="1418"/>
                  </a:cubicBezTo>
                  <a:cubicBezTo>
                    <a:pt x="210" y="1445"/>
                    <a:pt x="232" y="1467"/>
                    <a:pt x="259" y="1467"/>
                  </a:cubicBezTo>
                  <a:cubicBezTo>
                    <a:pt x="286" y="1467"/>
                    <a:pt x="308" y="1445"/>
                    <a:pt x="308" y="1418"/>
                  </a:cubicBezTo>
                  <a:cubicBezTo>
                    <a:pt x="308" y="778"/>
                    <a:pt x="308" y="778"/>
                    <a:pt x="308" y="778"/>
                  </a:cubicBezTo>
                  <a:cubicBezTo>
                    <a:pt x="309" y="777"/>
                    <a:pt x="310" y="777"/>
                    <a:pt x="311" y="776"/>
                  </a:cubicBezTo>
                  <a:cubicBezTo>
                    <a:pt x="330" y="767"/>
                    <a:pt x="344" y="752"/>
                    <a:pt x="358" y="733"/>
                  </a:cubicBezTo>
                  <a:cubicBezTo>
                    <a:pt x="378" y="705"/>
                    <a:pt x="396" y="668"/>
                    <a:pt x="411" y="622"/>
                  </a:cubicBezTo>
                  <a:cubicBezTo>
                    <a:pt x="421" y="593"/>
                    <a:pt x="430" y="560"/>
                    <a:pt x="437" y="524"/>
                  </a:cubicBezTo>
                  <a:close/>
                  <a:moveTo>
                    <a:pt x="188" y="414"/>
                  </a:moveTo>
                  <a:cubicBezTo>
                    <a:pt x="57" y="239"/>
                    <a:pt x="57" y="239"/>
                    <a:pt x="57" y="239"/>
                  </a:cubicBezTo>
                  <a:cubicBezTo>
                    <a:pt x="357" y="39"/>
                    <a:pt x="357" y="39"/>
                    <a:pt x="357" y="39"/>
                  </a:cubicBezTo>
                  <a:cubicBezTo>
                    <a:pt x="471" y="231"/>
                    <a:pt x="471" y="231"/>
                    <a:pt x="471" y="231"/>
                  </a:cubicBezTo>
                  <a:lnTo>
                    <a:pt x="188" y="414"/>
                  </a:lnTo>
                  <a:close/>
                  <a:moveTo>
                    <a:pt x="185" y="754"/>
                  </a:moveTo>
                  <a:cubicBezTo>
                    <a:pt x="200" y="754"/>
                    <a:pt x="200" y="754"/>
                    <a:pt x="200" y="754"/>
                  </a:cubicBezTo>
                  <a:cubicBezTo>
                    <a:pt x="215" y="754"/>
                    <a:pt x="215" y="754"/>
                    <a:pt x="215" y="754"/>
                  </a:cubicBezTo>
                  <a:cubicBezTo>
                    <a:pt x="223" y="784"/>
                    <a:pt x="223" y="784"/>
                    <a:pt x="223" y="784"/>
                  </a:cubicBezTo>
                  <a:cubicBezTo>
                    <a:pt x="222" y="786"/>
                    <a:pt x="222" y="786"/>
                    <a:pt x="222" y="786"/>
                  </a:cubicBezTo>
                  <a:cubicBezTo>
                    <a:pt x="216" y="791"/>
                    <a:pt x="208" y="794"/>
                    <a:pt x="200" y="794"/>
                  </a:cubicBezTo>
                  <a:cubicBezTo>
                    <a:pt x="193" y="794"/>
                    <a:pt x="185" y="791"/>
                    <a:pt x="179" y="786"/>
                  </a:cubicBezTo>
                  <a:cubicBezTo>
                    <a:pt x="177" y="784"/>
                    <a:pt x="177" y="784"/>
                    <a:pt x="177" y="784"/>
                  </a:cubicBezTo>
                  <a:lnTo>
                    <a:pt x="185" y="754"/>
                  </a:lnTo>
                  <a:close/>
                  <a:moveTo>
                    <a:pt x="200" y="1012"/>
                  </a:moveTo>
                  <a:cubicBezTo>
                    <a:pt x="162" y="964"/>
                    <a:pt x="162" y="964"/>
                    <a:pt x="162" y="964"/>
                  </a:cubicBezTo>
                  <a:cubicBezTo>
                    <a:pt x="184" y="803"/>
                    <a:pt x="184" y="803"/>
                    <a:pt x="184" y="803"/>
                  </a:cubicBezTo>
                  <a:cubicBezTo>
                    <a:pt x="189" y="805"/>
                    <a:pt x="195" y="806"/>
                    <a:pt x="200" y="806"/>
                  </a:cubicBezTo>
                  <a:cubicBezTo>
                    <a:pt x="200" y="806"/>
                    <a:pt x="200" y="806"/>
                    <a:pt x="200" y="806"/>
                  </a:cubicBezTo>
                  <a:cubicBezTo>
                    <a:pt x="200" y="806"/>
                    <a:pt x="200" y="806"/>
                    <a:pt x="200" y="806"/>
                  </a:cubicBezTo>
                  <a:cubicBezTo>
                    <a:pt x="206" y="806"/>
                    <a:pt x="211" y="805"/>
                    <a:pt x="216" y="803"/>
                  </a:cubicBezTo>
                  <a:cubicBezTo>
                    <a:pt x="238" y="964"/>
                    <a:pt x="238" y="964"/>
                    <a:pt x="238" y="964"/>
                  </a:cubicBezTo>
                  <a:lnTo>
                    <a:pt x="200" y="10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Oval 212"/>
            <p:cNvSpPr>
              <a:spLocks noChangeArrowheads="1"/>
            </p:cNvSpPr>
            <p:nvPr/>
          </p:nvSpPr>
          <p:spPr bwMode="auto">
            <a:xfrm>
              <a:off x="10333038" y="4754563"/>
              <a:ext cx="293688" cy="2952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227"/>
            <p:cNvSpPr>
              <a:spLocks noEditPoints="1"/>
            </p:cNvSpPr>
            <p:nvPr/>
          </p:nvSpPr>
          <p:spPr bwMode="auto">
            <a:xfrm>
              <a:off x="9329738" y="3946525"/>
              <a:ext cx="889000" cy="2365375"/>
            </a:xfrm>
            <a:custGeom>
              <a:avLst/>
              <a:gdLst>
                <a:gd name="T0" fmla="*/ 513 w 543"/>
                <a:gd name="T1" fmla="*/ 635 h 1446"/>
                <a:gd name="T2" fmla="*/ 455 w 543"/>
                <a:gd name="T3" fmla="*/ 754 h 1446"/>
                <a:gd name="T4" fmla="*/ 415 w 543"/>
                <a:gd name="T5" fmla="*/ 731 h 1446"/>
                <a:gd name="T6" fmla="*/ 358 w 543"/>
                <a:gd name="T7" fmla="*/ 700 h 1446"/>
                <a:gd name="T8" fmla="*/ 204 w 543"/>
                <a:gd name="T9" fmla="*/ 700 h 1446"/>
                <a:gd name="T10" fmla="*/ 135 w 543"/>
                <a:gd name="T11" fmla="*/ 521 h 1446"/>
                <a:gd name="T12" fmla="*/ 179 w 543"/>
                <a:gd name="T13" fmla="*/ 342 h 1446"/>
                <a:gd name="T14" fmla="*/ 483 w 543"/>
                <a:gd name="T15" fmla="*/ 206 h 1446"/>
                <a:gd name="T16" fmla="*/ 0 w 543"/>
                <a:gd name="T17" fmla="*/ 232 h 1446"/>
                <a:gd name="T18" fmla="*/ 130 w 543"/>
                <a:gd name="T19" fmla="*/ 348 h 1446"/>
                <a:gd name="T20" fmla="*/ 87 w 543"/>
                <a:gd name="T21" fmla="*/ 372 h 1446"/>
                <a:gd name="T22" fmla="*/ 36 w 543"/>
                <a:gd name="T23" fmla="*/ 494 h 1446"/>
                <a:gd name="T24" fmla="*/ 72 w 543"/>
                <a:gd name="T25" fmla="*/ 509 h 1446"/>
                <a:gd name="T26" fmla="*/ 126 w 543"/>
                <a:gd name="T27" fmla="*/ 715 h 1446"/>
                <a:gd name="T28" fmla="*/ 166 w 543"/>
                <a:gd name="T29" fmla="*/ 1396 h 1446"/>
                <a:gd name="T30" fmla="*/ 265 w 543"/>
                <a:gd name="T31" fmla="*/ 1396 h 1446"/>
                <a:gd name="T32" fmla="*/ 284 w 543"/>
                <a:gd name="T33" fmla="*/ 1035 h 1446"/>
                <a:gd name="T34" fmla="*/ 333 w 543"/>
                <a:gd name="T35" fmla="*/ 1446 h 1446"/>
                <a:gd name="T36" fmla="*/ 383 w 543"/>
                <a:gd name="T37" fmla="*/ 788 h 1446"/>
                <a:gd name="T38" fmla="*/ 416 w 543"/>
                <a:gd name="T39" fmla="*/ 815 h 1446"/>
                <a:gd name="T40" fmla="*/ 454 w 543"/>
                <a:gd name="T41" fmla="*/ 827 h 1446"/>
                <a:gd name="T42" fmla="*/ 521 w 543"/>
                <a:gd name="T43" fmla="*/ 761 h 1446"/>
                <a:gd name="T44" fmla="*/ 32 w 543"/>
                <a:gd name="T45" fmla="*/ 227 h 1446"/>
                <a:gd name="T46" fmla="*/ 443 w 543"/>
                <a:gd name="T47" fmla="*/ 212 h 1446"/>
                <a:gd name="T48" fmla="*/ 32 w 543"/>
                <a:gd name="T49" fmla="*/ 227 h 1446"/>
                <a:gd name="T50" fmla="*/ 274 w 543"/>
                <a:gd name="T51" fmla="*/ 732 h 1446"/>
                <a:gd name="T52" fmla="*/ 297 w 543"/>
                <a:gd name="T53" fmla="*/ 762 h 1446"/>
                <a:gd name="T54" fmla="*/ 274 w 543"/>
                <a:gd name="T55" fmla="*/ 772 h 1446"/>
                <a:gd name="T56" fmla="*/ 252 w 543"/>
                <a:gd name="T57" fmla="*/ 762 h 1446"/>
                <a:gd name="T58" fmla="*/ 274 w 543"/>
                <a:gd name="T59" fmla="*/ 990 h 1446"/>
                <a:gd name="T60" fmla="*/ 258 w 543"/>
                <a:gd name="T61" fmla="*/ 781 h 1446"/>
                <a:gd name="T62" fmla="*/ 274 w 543"/>
                <a:gd name="T63" fmla="*/ 784 h 1446"/>
                <a:gd name="T64" fmla="*/ 291 w 543"/>
                <a:gd name="T65" fmla="*/ 781 h 1446"/>
                <a:gd name="T66" fmla="*/ 274 w 543"/>
                <a:gd name="T67" fmla="*/ 990 h 1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3" h="1446">
                  <a:moveTo>
                    <a:pt x="540" y="671"/>
                  </a:moveTo>
                  <a:cubicBezTo>
                    <a:pt x="543" y="654"/>
                    <a:pt x="531" y="637"/>
                    <a:pt x="513" y="635"/>
                  </a:cubicBezTo>
                  <a:cubicBezTo>
                    <a:pt x="496" y="632"/>
                    <a:pt x="480" y="644"/>
                    <a:pt x="477" y="662"/>
                  </a:cubicBezTo>
                  <a:cubicBezTo>
                    <a:pt x="470" y="710"/>
                    <a:pt x="462" y="740"/>
                    <a:pt x="455" y="754"/>
                  </a:cubicBezTo>
                  <a:cubicBezTo>
                    <a:pt x="453" y="757"/>
                    <a:pt x="452" y="760"/>
                    <a:pt x="451" y="761"/>
                  </a:cubicBezTo>
                  <a:cubicBezTo>
                    <a:pt x="443" y="757"/>
                    <a:pt x="430" y="744"/>
                    <a:pt x="415" y="731"/>
                  </a:cubicBezTo>
                  <a:cubicBezTo>
                    <a:pt x="407" y="724"/>
                    <a:pt x="398" y="717"/>
                    <a:pt x="388" y="711"/>
                  </a:cubicBezTo>
                  <a:cubicBezTo>
                    <a:pt x="380" y="706"/>
                    <a:pt x="370" y="702"/>
                    <a:pt x="358" y="700"/>
                  </a:cubicBezTo>
                  <a:cubicBezTo>
                    <a:pt x="356" y="700"/>
                    <a:pt x="354" y="700"/>
                    <a:pt x="352" y="700"/>
                  </a:cubicBezTo>
                  <a:cubicBezTo>
                    <a:pt x="204" y="700"/>
                    <a:pt x="204" y="700"/>
                    <a:pt x="204" y="700"/>
                  </a:cubicBezTo>
                  <a:cubicBezTo>
                    <a:pt x="198" y="697"/>
                    <a:pt x="185" y="689"/>
                    <a:pt x="172" y="670"/>
                  </a:cubicBezTo>
                  <a:cubicBezTo>
                    <a:pt x="155" y="646"/>
                    <a:pt x="135" y="602"/>
                    <a:pt x="135" y="521"/>
                  </a:cubicBezTo>
                  <a:cubicBezTo>
                    <a:pt x="135" y="485"/>
                    <a:pt x="139" y="440"/>
                    <a:pt x="150" y="387"/>
                  </a:cubicBezTo>
                  <a:cubicBezTo>
                    <a:pt x="179" y="342"/>
                    <a:pt x="179" y="342"/>
                    <a:pt x="179" y="342"/>
                  </a:cubicBezTo>
                  <a:cubicBezTo>
                    <a:pt x="333" y="438"/>
                    <a:pt x="333" y="438"/>
                    <a:pt x="333" y="438"/>
                  </a:cubicBezTo>
                  <a:cubicBezTo>
                    <a:pt x="483" y="206"/>
                    <a:pt x="483" y="206"/>
                    <a:pt x="483" y="206"/>
                  </a:cubicBezTo>
                  <a:cubicBezTo>
                    <a:pt x="122" y="0"/>
                    <a:pt x="122" y="0"/>
                    <a:pt x="122" y="0"/>
                  </a:cubicBezTo>
                  <a:cubicBezTo>
                    <a:pt x="0" y="232"/>
                    <a:pt x="0" y="232"/>
                    <a:pt x="0" y="232"/>
                  </a:cubicBezTo>
                  <a:cubicBezTo>
                    <a:pt x="146" y="322"/>
                    <a:pt x="146" y="322"/>
                    <a:pt x="146" y="322"/>
                  </a:cubicBezTo>
                  <a:cubicBezTo>
                    <a:pt x="130" y="348"/>
                    <a:pt x="130" y="348"/>
                    <a:pt x="130" y="348"/>
                  </a:cubicBezTo>
                  <a:cubicBezTo>
                    <a:pt x="128" y="348"/>
                    <a:pt x="127" y="347"/>
                    <a:pt x="125" y="347"/>
                  </a:cubicBezTo>
                  <a:cubicBezTo>
                    <a:pt x="108" y="344"/>
                    <a:pt x="91" y="355"/>
                    <a:pt x="87" y="372"/>
                  </a:cubicBezTo>
                  <a:cubicBezTo>
                    <a:pt x="84" y="392"/>
                    <a:pt x="81" y="411"/>
                    <a:pt x="78" y="428"/>
                  </a:cubicBezTo>
                  <a:cubicBezTo>
                    <a:pt x="36" y="494"/>
                    <a:pt x="36" y="494"/>
                    <a:pt x="36" y="494"/>
                  </a:cubicBezTo>
                  <a:cubicBezTo>
                    <a:pt x="68" y="515"/>
                    <a:pt x="68" y="515"/>
                    <a:pt x="68" y="515"/>
                  </a:cubicBezTo>
                  <a:cubicBezTo>
                    <a:pt x="72" y="509"/>
                    <a:pt x="72" y="509"/>
                    <a:pt x="72" y="509"/>
                  </a:cubicBezTo>
                  <a:cubicBezTo>
                    <a:pt x="71" y="513"/>
                    <a:pt x="71" y="517"/>
                    <a:pt x="71" y="521"/>
                  </a:cubicBezTo>
                  <a:cubicBezTo>
                    <a:pt x="71" y="618"/>
                    <a:pt x="97" y="679"/>
                    <a:pt x="126" y="715"/>
                  </a:cubicBezTo>
                  <a:cubicBezTo>
                    <a:pt x="140" y="733"/>
                    <a:pt x="155" y="744"/>
                    <a:pt x="166" y="752"/>
                  </a:cubicBezTo>
                  <a:cubicBezTo>
                    <a:pt x="166" y="1396"/>
                    <a:pt x="166" y="1396"/>
                    <a:pt x="166" y="1396"/>
                  </a:cubicBezTo>
                  <a:cubicBezTo>
                    <a:pt x="166" y="1423"/>
                    <a:pt x="188" y="1446"/>
                    <a:pt x="216" y="1446"/>
                  </a:cubicBezTo>
                  <a:cubicBezTo>
                    <a:pt x="243" y="1446"/>
                    <a:pt x="265" y="1423"/>
                    <a:pt x="265" y="1396"/>
                  </a:cubicBezTo>
                  <a:cubicBezTo>
                    <a:pt x="265" y="1035"/>
                    <a:pt x="265" y="1035"/>
                    <a:pt x="265" y="1035"/>
                  </a:cubicBezTo>
                  <a:cubicBezTo>
                    <a:pt x="284" y="1035"/>
                    <a:pt x="284" y="1035"/>
                    <a:pt x="284" y="1035"/>
                  </a:cubicBezTo>
                  <a:cubicBezTo>
                    <a:pt x="284" y="1396"/>
                    <a:pt x="284" y="1396"/>
                    <a:pt x="284" y="1396"/>
                  </a:cubicBezTo>
                  <a:cubicBezTo>
                    <a:pt x="284" y="1423"/>
                    <a:pt x="306" y="1446"/>
                    <a:pt x="333" y="1446"/>
                  </a:cubicBezTo>
                  <a:cubicBezTo>
                    <a:pt x="360" y="1446"/>
                    <a:pt x="383" y="1423"/>
                    <a:pt x="383" y="1396"/>
                  </a:cubicBezTo>
                  <a:cubicBezTo>
                    <a:pt x="383" y="788"/>
                    <a:pt x="383" y="788"/>
                    <a:pt x="383" y="788"/>
                  </a:cubicBezTo>
                  <a:cubicBezTo>
                    <a:pt x="385" y="790"/>
                    <a:pt x="387" y="792"/>
                    <a:pt x="390" y="794"/>
                  </a:cubicBezTo>
                  <a:cubicBezTo>
                    <a:pt x="398" y="801"/>
                    <a:pt x="406" y="808"/>
                    <a:pt x="416" y="815"/>
                  </a:cubicBezTo>
                  <a:cubicBezTo>
                    <a:pt x="425" y="821"/>
                    <a:pt x="437" y="827"/>
                    <a:pt x="453" y="827"/>
                  </a:cubicBezTo>
                  <a:cubicBezTo>
                    <a:pt x="454" y="827"/>
                    <a:pt x="454" y="827"/>
                    <a:pt x="454" y="827"/>
                  </a:cubicBezTo>
                  <a:cubicBezTo>
                    <a:pt x="467" y="827"/>
                    <a:pt x="480" y="822"/>
                    <a:pt x="490" y="813"/>
                  </a:cubicBezTo>
                  <a:cubicBezTo>
                    <a:pt x="505" y="800"/>
                    <a:pt x="513" y="783"/>
                    <a:pt x="521" y="761"/>
                  </a:cubicBezTo>
                  <a:cubicBezTo>
                    <a:pt x="528" y="738"/>
                    <a:pt x="535" y="710"/>
                    <a:pt x="540" y="671"/>
                  </a:cubicBezTo>
                  <a:close/>
                  <a:moveTo>
                    <a:pt x="32" y="227"/>
                  </a:moveTo>
                  <a:cubicBezTo>
                    <a:pt x="130" y="32"/>
                    <a:pt x="130" y="32"/>
                    <a:pt x="130" y="32"/>
                  </a:cubicBezTo>
                  <a:cubicBezTo>
                    <a:pt x="443" y="212"/>
                    <a:pt x="443" y="212"/>
                    <a:pt x="443" y="212"/>
                  </a:cubicBezTo>
                  <a:cubicBezTo>
                    <a:pt x="321" y="399"/>
                    <a:pt x="321" y="399"/>
                    <a:pt x="321" y="399"/>
                  </a:cubicBezTo>
                  <a:lnTo>
                    <a:pt x="32" y="227"/>
                  </a:lnTo>
                  <a:close/>
                  <a:moveTo>
                    <a:pt x="259" y="732"/>
                  </a:moveTo>
                  <a:cubicBezTo>
                    <a:pt x="274" y="732"/>
                    <a:pt x="274" y="732"/>
                    <a:pt x="274" y="732"/>
                  </a:cubicBezTo>
                  <a:cubicBezTo>
                    <a:pt x="290" y="732"/>
                    <a:pt x="290" y="732"/>
                    <a:pt x="290" y="732"/>
                  </a:cubicBezTo>
                  <a:cubicBezTo>
                    <a:pt x="297" y="762"/>
                    <a:pt x="297" y="762"/>
                    <a:pt x="297" y="762"/>
                  </a:cubicBezTo>
                  <a:cubicBezTo>
                    <a:pt x="296" y="764"/>
                    <a:pt x="296" y="764"/>
                    <a:pt x="296" y="764"/>
                  </a:cubicBezTo>
                  <a:cubicBezTo>
                    <a:pt x="290" y="769"/>
                    <a:pt x="282" y="772"/>
                    <a:pt x="274" y="772"/>
                  </a:cubicBezTo>
                  <a:cubicBezTo>
                    <a:pt x="267" y="772"/>
                    <a:pt x="259" y="769"/>
                    <a:pt x="253" y="764"/>
                  </a:cubicBezTo>
                  <a:cubicBezTo>
                    <a:pt x="252" y="762"/>
                    <a:pt x="252" y="762"/>
                    <a:pt x="252" y="762"/>
                  </a:cubicBezTo>
                  <a:lnTo>
                    <a:pt x="259" y="732"/>
                  </a:lnTo>
                  <a:close/>
                  <a:moveTo>
                    <a:pt x="274" y="990"/>
                  </a:moveTo>
                  <a:cubicBezTo>
                    <a:pt x="236" y="942"/>
                    <a:pt x="236" y="942"/>
                    <a:pt x="236" y="942"/>
                  </a:cubicBezTo>
                  <a:cubicBezTo>
                    <a:pt x="258" y="781"/>
                    <a:pt x="258" y="781"/>
                    <a:pt x="258" y="781"/>
                  </a:cubicBezTo>
                  <a:cubicBezTo>
                    <a:pt x="263" y="783"/>
                    <a:pt x="269" y="784"/>
                    <a:pt x="274" y="784"/>
                  </a:cubicBezTo>
                  <a:cubicBezTo>
                    <a:pt x="274" y="784"/>
                    <a:pt x="274" y="784"/>
                    <a:pt x="274" y="784"/>
                  </a:cubicBezTo>
                  <a:cubicBezTo>
                    <a:pt x="274" y="784"/>
                    <a:pt x="274" y="784"/>
                    <a:pt x="274" y="784"/>
                  </a:cubicBezTo>
                  <a:cubicBezTo>
                    <a:pt x="280" y="784"/>
                    <a:pt x="285" y="783"/>
                    <a:pt x="291" y="781"/>
                  </a:cubicBezTo>
                  <a:cubicBezTo>
                    <a:pt x="312" y="942"/>
                    <a:pt x="312" y="942"/>
                    <a:pt x="312" y="942"/>
                  </a:cubicBezTo>
                  <a:lnTo>
                    <a:pt x="274" y="9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Oval 228"/>
            <p:cNvSpPr>
              <a:spLocks noChangeArrowheads="1"/>
            </p:cNvSpPr>
            <p:nvPr/>
          </p:nvSpPr>
          <p:spPr bwMode="auto">
            <a:xfrm>
              <a:off x="9631363" y="4759325"/>
              <a:ext cx="293688" cy="2952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Oval 229"/>
            <p:cNvSpPr>
              <a:spLocks noChangeArrowheads="1"/>
            </p:cNvSpPr>
            <p:nvPr/>
          </p:nvSpPr>
          <p:spPr bwMode="auto">
            <a:xfrm>
              <a:off x="9952038" y="4629150"/>
              <a:ext cx="293688" cy="2936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230"/>
            <p:cNvSpPr>
              <a:spLocks noEditPoints="1"/>
            </p:cNvSpPr>
            <p:nvPr/>
          </p:nvSpPr>
          <p:spPr bwMode="auto">
            <a:xfrm>
              <a:off x="8299451" y="4337050"/>
              <a:ext cx="1220788" cy="1970088"/>
            </a:xfrm>
            <a:custGeom>
              <a:avLst/>
              <a:gdLst>
                <a:gd name="T0" fmla="*/ 624 w 746"/>
                <a:gd name="T1" fmla="*/ 458 h 1204"/>
                <a:gd name="T2" fmla="*/ 468 w 746"/>
                <a:gd name="T3" fmla="*/ 458 h 1204"/>
                <a:gd name="T4" fmla="*/ 450 w 746"/>
                <a:gd name="T5" fmla="*/ 462 h 1204"/>
                <a:gd name="T6" fmla="*/ 407 w 746"/>
                <a:gd name="T7" fmla="*/ 484 h 1204"/>
                <a:gd name="T8" fmla="*/ 368 w 746"/>
                <a:gd name="T9" fmla="*/ 396 h 1204"/>
                <a:gd name="T10" fmla="*/ 340 w 746"/>
                <a:gd name="T11" fmla="*/ 358 h 1204"/>
                <a:gd name="T12" fmla="*/ 485 w 746"/>
                <a:gd name="T13" fmla="*/ 244 h 1204"/>
                <a:gd name="T14" fmla="*/ 0 w 746"/>
                <a:gd name="T15" fmla="*/ 216 h 1204"/>
                <a:gd name="T16" fmla="*/ 293 w 746"/>
                <a:gd name="T17" fmla="*/ 352 h 1204"/>
                <a:gd name="T18" fmla="*/ 305 w 746"/>
                <a:gd name="T19" fmla="*/ 384 h 1204"/>
                <a:gd name="T20" fmla="*/ 312 w 746"/>
                <a:gd name="T21" fmla="*/ 537 h 1204"/>
                <a:gd name="T22" fmla="*/ 364 w 746"/>
                <a:gd name="T23" fmla="*/ 564 h 1204"/>
                <a:gd name="T24" fmla="*/ 403 w 746"/>
                <a:gd name="T25" fmla="*/ 556 h 1204"/>
                <a:gd name="T26" fmla="*/ 438 w 746"/>
                <a:gd name="T27" fmla="*/ 1154 h 1204"/>
                <a:gd name="T28" fmla="*/ 536 w 746"/>
                <a:gd name="T29" fmla="*/ 1154 h 1204"/>
                <a:gd name="T30" fmla="*/ 555 w 746"/>
                <a:gd name="T31" fmla="*/ 793 h 1204"/>
                <a:gd name="T32" fmla="*/ 604 w 746"/>
                <a:gd name="T33" fmla="*/ 1204 h 1204"/>
                <a:gd name="T34" fmla="*/ 654 w 746"/>
                <a:gd name="T35" fmla="*/ 555 h 1204"/>
                <a:gd name="T36" fmla="*/ 682 w 746"/>
                <a:gd name="T37" fmla="*/ 734 h 1204"/>
                <a:gd name="T38" fmla="*/ 710 w 746"/>
                <a:gd name="T39" fmla="*/ 841 h 1204"/>
                <a:gd name="T40" fmla="*/ 743 w 746"/>
                <a:gd name="T41" fmla="*/ 811 h 1204"/>
                <a:gd name="T42" fmla="*/ 700 w 746"/>
                <a:gd name="T43" fmla="*/ 506 h 1204"/>
                <a:gd name="T44" fmla="*/ 154 w 746"/>
                <a:gd name="T45" fmla="*/ 406 h 1204"/>
                <a:gd name="T46" fmla="*/ 341 w 746"/>
                <a:gd name="T47" fmla="*/ 39 h 1204"/>
                <a:gd name="T48" fmla="*/ 154 w 746"/>
                <a:gd name="T49" fmla="*/ 406 h 1204"/>
                <a:gd name="T50" fmla="*/ 546 w 746"/>
                <a:gd name="T51" fmla="*/ 491 h 1204"/>
                <a:gd name="T52" fmla="*/ 569 w 746"/>
                <a:gd name="T53" fmla="*/ 521 h 1204"/>
                <a:gd name="T54" fmla="*/ 546 w 746"/>
                <a:gd name="T55" fmla="*/ 530 h 1204"/>
                <a:gd name="T56" fmla="*/ 523 w 746"/>
                <a:gd name="T57" fmla="*/ 521 h 1204"/>
                <a:gd name="T58" fmla="*/ 364 w 746"/>
                <a:gd name="T59" fmla="*/ 500 h 1204"/>
                <a:gd name="T60" fmla="*/ 360 w 746"/>
                <a:gd name="T61" fmla="*/ 476 h 1204"/>
                <a:gd name="T62" fmla="*/ 364 w 746"/>
                <a:gd name="T63" fmla="*/ 500 h 1204"/>
                <a:gd name="T64" fmla="*/ 508 w 746"/>
                <a:gd name="T65" fmla="*/ 701 h 1204"/>
                <a:gd name="T66" fmla="*/ 546 w 746"/>
                <a:gd name="T67" fmla="*/ 542 h 1204"/>
                <a:gd name="T68" fmla="*/ 546 w 746"/>
                <a:gd name="T69" fmla="*/ 542 h 1204"/>
                <a:gd name="T70" fmla="*/ 584 w 746"/>
                <a:gd name="T71" fmla="*/ 701 h 1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6" h="1204">
                  <a:moveTo>
                    <a:pt x="657" y="467"/>
                  </a:moveTo>
                  <a:cubicBezTo>
                    <a:pt x="644" y="460"/>
                    <a:pt x="631" y="458"/>
                    <a:pt x="624" y="458"/>
                  </a:cubicBezTo>
                  <a:cubicBezTo>
                    <a:pt x="624" y="458"/>
                    <a:pt x="623" y="458"/>
                    <a:pt x="623" y="458"/>
                  </a:cubicBezTo>
                  <a:cubicBezTo>
                    <a:pt x="468" y="458"/>
                    <a:pt x="468" y="458"/>
                    <a:pt x="468" y="458"/>
                  </a:cubicBezTo>
                  <a:cubicBezTo>
                    <a:pt x="466" y="458"/>
                    <a:pt x="464" y="458"/>
                    <a:pt x="462" y="459"/>
                  </a:cubicBezTo>
                  <a:cubicBezTo>
                    <a:pt x="457" y="459"/>
                    <a:pt x="454" y="461"/>
                    <a:pt x="450" y="462"/>
                  </a:cubicBezTo>
                  <a:cubicBezTo>
                    <a:pt x="441" y="465"/>
                    <a:pt x="434" y="469"/>
                    <a:pt x="425" y="473"/>
                  </a:cubicBezTo>
                  <a:cubicBezTo>
                    <a:pt x="419" y="477"/>
                    <a:pt x="413" y="480"/>
                    <a:pt x="407" y="484"/>
                  </a:cubicBezTo>
                  <a:cubicBezTo>
                    <a:pt x="366" y="408"/>
                    <a:pt x="366" y="408"/>
                    <a:pt x="366" y="408"/>
                  </a:cubicBezTo>
                  <a:cubicBezTo>
                    <a:pt x="367" y="404"/>
                    <a:pt x="368" y="400"/>
                    <a:pt x="368" y="396"/>
                  </a:cubicBezTo>
                  <a:cubicBezTo>
                    <a:pt x="372" y="379"/>
                    <a:pt x="360" y="362"/>
                    <a:pt x="343" y="359"/>
                  </a:cubicBezTo>
                  <a:cubicBezTo>
                    <a:pt x="342" y="359"/>
                    <a:pt x="341" y="358"/>
                    <a:pt x="340" y="358"/>
                  </a:cubicBezTo>
                  <a:cubicBezTo>
                    <a:pt x="326" y="333"/>
                    <a:pt x="326" y="333"/>
                    <a:pt x="326" y="333"/>
                  </a:cubicBezTo>
                  <a:cubicBezTo>
                    <a:pt x="485" y="244"/>
                    <a:pt x="485" y="244"/>
                    <a:pt x="485" y="244"/>
                  </a:cubicBezTo>
                  <a:cubicBezTo>
                    <a:pt x="354" y="0"/>
                    <a:pt x="354" y="0"/>
                    <a:pt x="354" y="0"/>
                  </a:cubicBezTo>
                  <a:cubicBezTo>
                    <a:pt x="0" y="216"/>
                    <a:pt x="0" y="216"/>
                    <a:pt x="0" y="216"/>
                  </a:cubicBezTo>
                  <a:cubicBezTo>
                    <a:pt x="143" y="436"/>
                    <a:pt x="143" y="436"/>
                    <a:pt x="143" y="436"/>
                  </a:cubicBezTo>
                  <a:cubicBezTo>
                    <a:pt x="293" y="352"/>
                    <a:pt x="293" y="352"/>
                    <a:pt x="293" y="352"/>
                  </a:cubicBezTo>
                  <a:cubicBezTo>
                    <a:pt x="307" y="378"/>
                    <a:pt x="307" y="378"/>
                    <a:pt x="307" y="378"/>
                  </a:cubicBezTo>
                  <a:cubicBezTo>
                    <a:pt x="306" y="380"/>
                    <a:pt x="306" y="382"/>
                    <a:pt x="305" y="384"/>
                  </a:cubicBezTo>
                  <a:cubicBezTo>
                    <a:pt x="299" y="419"/>
                    <a:pt x="296" y="447"/>
                    <a:pt x="296" y="470"/>
                  </a:cubicBezTo>
                  <a:cubicBezTo>
                    <a:pt x="296" y="497"/>
                    <a:pt x="300" y="518"/>
                    <a:pt x="312" y="537"/>
                  </a:cubicBezTo>
                  <a:cubicBezTo>
                    <a:pt x="318" y="546"/>
                    <a:pt x="326" y="553"/>
                    <a:pt x="336" y="558"/>
                  </a:cubicBezTo>
                  <a:cubicBezTo>
                    <a:pt x="345" y="563"/>
                    <a:pt x="355" y="564"/>
                    <a:pt x="364" y="564"/>
                  </a:cubicBezTo>
                  <a:cubicBezTo>
                    <a:pt x="364" y="564"/>
                    <a:pt x="364" y="564"/>
                    <a:pt x="364" y="564"/>
                  </a:cubicBezTo>
                  <a:cubicBezTo>
                    <a:pt x="379" y="564"/>
                    <a:pt x="391" y="561"/>
                    <a:pt x="403" y="556"/>
                  </a:cubicBezTo>
                  <a:cubicBezTo>
                    <a:pt x="438" y="621"/>
                    <a:pt x="438" y="621"/>
                    <a:pt x="438" y="621"/>
                  </a:cubicBezTo>
                  <a:cubicBezTo>
                    <a:pt x="438" y="1154"/>
                    <a:pt x="438" y="1154"/>
                    <a:pt x="438" y="1154"/>
                  </a:cubicBezTo>
                  <a:cubicBezTo>
                    <a:pt x="438" y="1182"/>
                    <a:pt x="460" y="1204"/>
                    <a:pt x="487" y="1204"/>
                  </a:cubicBezTo>
                  <a:cubicBezTo>
                    <a:pt x="514" y="1204"/>
                    <a:pt x="536" y="1182"/>
                    <a:pt x="536" y="1154"/>
                  </a:cubicBezTo>
                  <a:cubicBezTo>
                    <a:pt x="536" y="793"/>
                    <a:pt x="536" y="793"/>
                    <a:pt x="536" y="793"/>
                  </a:cubicBezTo>
                  <a:cubicBezTo>
                    <a:pt x="555" y="793"/>
                    <a:pt x="555" y="793"/>
                    <a:pt x="555" y="793"/>
                  </a:cubicBezTo>
                  <a:cubicBezTo>
                    <a:pt x="555" y="1154"/>
                    <a:pt x="555" y="1154"/>
                    <a:pt x="555" y="1154"/>
                  </a:cubicBezTo>
                  <a:cubicBezTo>
                    <a:pt x="555" y="1182"/>
                    <a:pt x="577" y="1204"/>
                    <a:pt x="604" y="1204"/>
                  </a:cubicBezTo>
                  <a:cubicBezTo>
                    <a:pt x="632" y="1204"/>
                    <a:pt x="654" y="1182"/>
                    <a:pt x="654" y="1154"/>
                  </a:cubicBezTo>
                  <a:cubicBezTo>
                    <a:pt x="654" y="555"/>
                    <a:pt x="654" y="555"/>
                    <a:pt x="654" y="555"/>
                  </a:cubicBezTo>
                  <a:cubicBezTo>
                    <a:pt x="656" y="559"/>
                    <a:pt x="659" y="565"/>
                    <a:pt x="661" y="572"/>
                  </a:cubicBezTo>
                  <a:cubicBezTo>
                    <a:pt x="672" y="603"/>
                    <a:pt x="682" y="654"/>
                    <a:pt x="682" y="734"/>
                  </a:cubicBezTo>
                  <a:cubicBezTo>
                    <a:pt x="682" y="756"/>
                    <a:pt x="681" y="780"/>
                    <a:pt x="679" y="807"/>
                  </a:cubicBezTo>
                  <a:cubicBezTo>
                    <a:pt x="678" y="825"/>
                    <a:pt x="692" y="840"/>
                    <a:pt x="710" y="841"/>
                  </a:cubicBezTo>
                  <a:cubicBezTo>
                    <a:pt x="710" y="841"/>
                    <a:pt x="711" y="841"/>
                    <a:pt x="711" y="841"/>
                  </a:cubicBezTo>
                  <a:cubicBezTo>
                    <a:pt x="728" y="841"/>
                    <a:pt x="742" y="828"/>
                    <a:pt x="743" y="811"/>
                  </a:cubicBezTo>
                  <a:cubicBezTo>
                    <a:pt x="745" y="783"/>
                    <a:pt x="746" y="758"/>
                    <a:pt x="746" y="734"/>
                  </a:cubicBezTo>
                  <a:cubicBezTo>
                    <a:pt x="746" y="613"/>
                    <a:pt x="726" y="547"/>
                    <a:pt x="700" y="506"/>
                  </a:cubicBezTo>
                  <a:cubicBezTo>
                    <a:pt x="687" y="486"/>
                    <a:pt x="672" y="474"/>
                    <a:pt x="657" y="467"/>
                  </a:cubicBezTo>
                  <a:close/>
                  <a:moveTo>
                    <a:pt x="154" y="406"/>
                  </a:moveTo>
                  <a:cubicBezTo>
                    <a:pt x="31" y="225"/>
                    <a:pt x="31" y="225"/>
                    <a:pt x="31" y="225"/>
                  </a:cubicBezTo>
                  <a:cubicBezTo>
                    <a:pt x="341" y="39"/>
                    <a:pt x="341" y="39"/>
                    <a:pt x="341" y="39"/>
                  </a:cubicBezTo>
                  <a:cubicBezTo>
                    <a:pt x="445" y="236"/>
                    <a:pt x="445" y="236"/>
                    <a:pt x="445" y="236"/>
                  </a:cubicBezTo>
                  <a:lnTo>
                    <a:pt x="154" y="406"/>
                  </a:lnTo>
                  <a:close/>
                  <a:moveTo>
                    <a:pt x="531" y="491"/>
                  </a:moveTo>
                  <a:cubicBezTo>
                    <a:pt x="546" y="491"/>
                    <a:pt x="546" y="491"/>
                    <a:pt x="546" y="491"/>
                  </a:cubicBezTo>
                  <a:cubicBezTo>
                    <a:pt x="561" y="491"/>
                    <a:pt x="561" y="491"/>
                    <a:pt x="561" y="491"/>
                  </a:cubicBezTo>
                  <a:cubicBezTo>
                    <a:pt x="569" y="521"/>
                    <a:pt x="569" y="521"/>
                    <a:pt x="569" y="521"/>
                  </a:cubicBezTo>
                  <a:cubicBezTo>
                    <a:pt x="567" y="523"/>
                    <a:pt x="567" y="523"/>
                    <a:pt x="567" y="523"/>
                  </a:cubicBezTo>
                  <a:cubicBezTo>
                    <a:pt x="561" y="528"/>
                    <a:pt x="553" y="530"/>
                    <a:pt x="546" y="530"/>
                  </a:cubicBezTo>
                  <a:cubicBezTo>
                    <a:pt x="538" y="530"/>
                    <a:pt x="530" y="528"/>
                    <a:pt x="524" y="523"/>
                  </a:cubicBezTo>
                  <a:cubicBezTo>
                    <a:pt x="523" y="521"/>
                    <a:pt x="523" y="521"/>
                    <a:pt x="523" y="521"/>
                  </a:cubicBezTo>
                  <a:lnTo>
                    <a:pt x="531" y="491"/>
                  </a:lnTo>
                  <a:close/>
                  <a:moveTo>
                    <a:pt x="364" y="500"/>
                  </a:moveTo>
                  <a:cubicBezTo>
                    <a:pt x="364" y="500"/>
                    <a:pt x="364" y="500"/>
                    <a:pt x="364" y="500"/>
                  </a:cubicBezTo>
                  <a:cubicBezTo>
                    <a:pt x="363" y="498"/>
                    <a:pt x="360" y="490"/>
                    <a:pt x="360" y="476"/>
                  </a:cubicBezTo>
                  <a:cubicBezTo>
                    <a:pt x="372" y="499"/>
                    <a:pt x="372" y="499"/>
                    <a:pt x="372" y="499"/>
                  </a:cubicBezTo>
                  <a:cubicBezTo>
                    <a:pt x="369" y="500"/>
                    <a:pt x="366" y="500"/>
                    <a:pt x="364" y="500"/>
                  </a:cubicBezTo>
                  <a:close/>
                  <a:moveTo>
                    <a:pt x="546" y="749"/>
                  </a:moveTo>
                  <a:cubicBezTo>
                    <a:pt x="508" y="701"/>
                    <a:pt x="508" y="701"/>
                    <a:pt x="508" y="701"/>
                  </a:cubicBezTo>
                  <a:cubicBezTo>
                    <a:pt x="530" y="539"/>
                    <a:pt x="530" y="539"/>
                    <a:pt x="530" y="539"/>
                  </a:cubicBezTo>
                  <a:cubicBezTo>
                    <a:pt x="535" y="541"/>
                    <a:pt x="540" y="542"/>
                    <a:pt x="546" y="542"/>
                  </a:cubicBezTo>
                  <a:cubicBezTo>
                    <a:pt x="546" y="542"/>
                    <a:pt x="546" y="542"/>
                    <a:pt x="546" y="542"/>
                  </a:cubicBezTo>
                  <a:cubicBezTo>
                    <a:pt x="546" y="542"/>
                    <a:pt x="546" y="542"/>
                    <a:pt x="546" y="542"/>
                  </a:cubicBezTo>
                  <a:cubicBezTo>
                    <a:pt x="551" y="542"/>
                    <a:pt x="557" y="541"/>
                    <a:pt x="562" y="539"/>
                  </a:cubicBezTo>
                  <a:cubicBezTo>
                    <a:pt x="584" y="701"/>
                    <a:pt x="584" y="701"/>
                    <a:pt x="584" y="701"/>
                  </a:cubicBezTo>
                  <a:lnTo>
                    <a:pt x="546" y="7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Oval 231"/>
            <p:cNvSpPr>
              <a:spLocks noChangeArrowheads="1"/>
            </p:cNvSpPr>
            <p:nvPr/>
          </p:nvSpPr>
          <p:spPr bwMode="auto">
            <a:xfrm>
              <a:off x="9045576" y="4754563"/>
              <a:ext cx="293688" cy="2952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232"/>
            <p:cNvSpPr>
              <a:spLocks noEditPoints="1"/>
            </p:cNvSpPr>
            <p:nvPr/>
          </p:nvSpPr>
          <p:spPr bwMode="auto">
            <a:xfrm>
              <a:off x="10739438" y="4337050"/>
              <a:ext cx="1220788" cy="1970088"/>
            </a:xfrm>
            <a:custGeom>
              <a:avLst/>
              <a:gdLst>
                <a:gd name="T0" fmla="*/ 420 w 746"/>
                <a:gd name="T1" fmla="*/ 333 h 1204"/>
                <a:gd name="T2" fmla="*/ 403 w 746"/>
                <a:gd name="T3" fmla="*/ 359 h 1204"/>
                <a:gd name="T4" fmla="*/ 380 w 746"/>
                <a:gd name="T5" fmla="*/ 408 h 1204"/>
                <a:gd name="T6" fmla="*/ 324 w 746"/>
                <a:gd name="T7" fmla="*/ 475 h 1204"/>
                <a:gd name="T8" fmla="*/ 285 w 746"/>
                <a:gd name="T9" fmla="*/ 459 h 1204"/>
                <a:gd name="T10" fmla="*/ 123 w 746"/>
                <a:gd name="T11" fmla="*/ 458 h 1204"/>
                <a:gd name="T12" fmla="*/ 89 w 746"/>
                <a:gd name="T13" fmla="*/ 467 h 1204"/>
                <a:gd name="T14" fmla="*/ 0 w 746"/>
                <a:gd name="T15" fmla="*/ 734 h 1204"/>
                <a:gd name="T16" fmla="*/ 34 w 746"/>
                <a:gd name="T17" fmla="*/ 841 h 1204"/>
                <a:gd name="T18" fmla="*/ 66 w 746"/>
                <a:gd name="T19" fmla="*/ 807 h 1204"/>
                <a:gd name="T20" fmla="*/ 92 w 746"/>
                <a:gd name="T21" fmla="*/ 554 h 1204"/>
                <a:gd name="T22" fmla="*/ 141 w 746"/>
                <a:gd name="T23" fmla="*/ 1204 h 1204"/>
                <a:gd name="T24" fmla="*/ 191 w 746"/>
                <a:gd name="T25" fmla="*/ 793 h 1204"/>
                <a:gd name="T26" fmla="*/ 209 w 746"/>
                <a:gd name="T27" fmla="*/ 1154 h 1204"/>
                <a:gd name="T28" fmla="*/ 308 w 746"/>
                <a:gd name="T29" fmla="*/ 1154 h 1204"/>
                <a:gd name="T30" fmla="*/ 343 w 746"/>
                <a:gd name="T31" fmla="*/ 556 h 1204"/>
                <a:gd name="T32" fmla="*/ 382 w 746"/>
                <a:gd name="T33" fmla="*/ 564 h 1204"/>
                <a:gd name="T34" fmla="*/ 442 w 746"/>
                <a:gd name="T35" fmla="*/ 522 h 1204"/>
                <a:gd name="T36" fmla="*/ 441 w 746"/>
                <a:gd name="T37" fmla="*/ 384 h 1204"/>
                <a:gd name="T38" fmla="*/ 453 w 746"/>
                <a:gd name="T39" fmla="*/ 352 h 1204"/>
                <a:gd name="T40" fmla="*/ 746 w 746"/>
                <a:gd name="T41" fmla="*/ 216 h 1204"/>
                <a:gd name="T42" fmla="*/ 261 w 746"/>
                <a:gd name="T43" fmla="*/ 244 h 1204"/>
                <a:gd name="T44" fmla="*/ 200 w 746"/>
                <a:gd name="T45" fmla="*/ 491 h 1204"/>
                <a:gd name="T46" fmla="*/ 223 w 746"/>
                <a:gd name="T47" fmla="*/ 521 h 1204"/>
                <a:gd name="T48" fmla="*/ 200 w 746"/>
                <a:gd name="T49" fmla="*/ 530 h 1204"/>
                <a:gd name="T50" fmla="*/ 177 w 746"/>
                <a:gd name="T51" fmla="*/ 521 h 1204"/>
                <a:gd name="T52" fmla="*/ 162 w 746"/>
                <a:gd name="T53" fmla="*/ 701 h 1204"/>
                <a:gd name="T54" fmla="*/ 200 w 746"/>
                <a:gd name="T55" fmla="*/ 542 h 1204"/>
                <a:gd name="T56" fmla="*/ 200 w 746"/>
                <a:gd name="T57" fmla="*/ 542 h 1204"/>
                <a:gd name="T58" fmla="*/ 238 w 746"/>
                <a:gd name="T59" fmla="*/ 701 h 1204"/>
                <a:gd name="T60" fmla="*/ 162 w 746"/>
                <a:gd name="T61" fmla="*/ 701 h 1204"/>
                <a:gd name="T62" fmla="*/ 374 w 746"/>
                <a:gd name="T63" fmla="*/ 499 h 1204"/>
                <a:gd name="T64" fmla="*/ 382 w 746"/>
                <a:gd name="T65" fmla="*/ 500 h 1204"/>
                <a:gd name="T66" fmla="*/ 592 w 746"/>
                <a:gd name="T67" fmla="*/ 406 h 1204"/>
                <a:gd name="T68" fmla="*/ 405 w 746"/>
                <a:gd name="T69" fmla="*/ 39 h 1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46" h="1204">
                  <a:moveTo>
                    <a:pt x="261" y="244"/>
                  </a:moveTo>
                  <a:cubicBezTo>
                    <a:pt x="420" y="333"/>
                    <a:pt x="420" y="333"/>
                    <a:pt x="420" y="333"/>
                  </a:cubicBezTo>
                  <a:cubicBezTo>
                    <a:pt x="406" y="358"/>
                    <a:pt x="406" y="358"/>
                    <a:pt x="406" y="358"/>
                  </a:cubicBezTo>
                  <a:cubicBezTo>
                    <a:pt x="405" y="358"/>
                    <a:pt x="404" y="359"/>
                    <a:pt x="403" y="359"/>
                  </a:cubicBezTo>
                  <a:cubicBezTo>
                    <a:pt x="386" y="362"/>
                    <a:pt x="374" y="379"/>
                    <a:pt x="378" y="396"/>
                  </a:cubicBezTo>
                  <a:cubicBezTo>
                    <a:pt x="378" y="400"/>
                    <a:pt x="379" y="404"/>
                    <a:pt x="380" y="408"/>
                  </a:cubicBezTo>
                  <a:cubicBezTo>
                    <a:pt x="339" y="484"/>
                    <a:pt x="339" y="484"/>
                    <a:pt x="339" y="484"/>
                  </a:cubicBezTo>
                  <a:cubicBezTo>
                    <a:pt x="334" y="481"/>
                    <a:pt x="329" y="478"/>
                    <a:pt x="324" y="475"/>
                  </a:cubicBezTo>
                  <a:cubicBezTo>
                    <a:pt x="317" y="472"/>
                    <a:pt x="310" y="468"/>
                    <a:pt x="303" y="465"/>
                  </a:cubicBezTo>
                  <a:cubicBezTo>
                    <a:pt x="297" y="462"/>
                    <a:pt x="292" y="460"/>
                    <a:pt x="285" y="459"/>
                  </a:cubicBezTo>
                  <a:cubicBezTo>
                    <a:pt x="282" y="458"/>
                    <a:pt x="280" y="458"/>
                    <a:pt x="277" y="458"/>
                  </a:cubicBezTo>
                  <a:cubicBezTo>
                    <a:pt x="123" y="458"/>
                    <a:pt x="123" y="458"/>
                    <a:pt x="123" y="458"/>
                  </a:cubicBezTo>
                  <a:cubicBezTo>
                    <a:pt x="122" y="458"/>
                    <a:pt x="122" y="458"/>
                    <a:pt x="122" y="458"/>
                  </a:cubicBezTo>
                  <a:cubicBezTo>
                    <a:pt x="114" y="458"/>
                    <a:pt x="102" y="460"/>
                    <a:pt x="89" y="467"/>
                  </a:cubicBezTo>
                  <a:cubicBezTo>
                    <a:pt x="67" y="477"/>
                    <a:pt x="44" y="501"/>
                    <a:pt x="28" y="542"/>
                  </a:cubicBezTo>
                  <a:cubicBezTo>
                    <a:pt x="11" y="583"/>
                    <a:pt x="0" y="643"/>
                    <a:pt x="0" y="734"/>
                  </a:cubicBezTo>
                  <a:cubicBezTo>
                    <a:pt x="0" y="758"/>
                    <a:pt x="1" y="783"/>
                    <a:pt x="2" y="811"/>
                  </a:cubicBezTo>
                  <a:cubicBezTo>
                    <a:pt x="3" y="828"/>
                    <a:pt x="18" y="841"/>
                    <a:pt x="34" y="841"/>
                  </a:cubicBezTo>
                  <a:cubicBezTo>
                    <a:pt x="35" y="841"/>
                    <a:pt x="36" y="841"/>
                    <a:pt x="36" y="841"/>
                  </a:cubicBezTo>
                  <a:cubicBezTo>
                    <a:pt x="54" y="840"/>
                    <a:pt x="67" y="825"/>
                    <a:pt x="66" y="807"/>
                  </a:cubicBezTo>
                  <a:cubicBezTo>
                    <a:pt x="65" y="780"/>
                    <a:pt x="64" y="756"/>
                    <a:pt x="64" y="734"/>
                  </a:cubicBezTo>
                  <a:cubicBezTo>
                    <a:pt x="64" y="637"/>
                    <a:pt x="78" y="583"/>
                    <a:pt x="92" y="554"/>
                  </a:cubicBezTo>
                  <a:cubicBezTo>
                    <a:pt x="92" y="1154"/>
                    <a:pt x="92" y="1154"/>
                    <a:pt x="92" y="1154"/>
                  </a:cubicBezTo>
                  <a:cubicBezTo>
                    <a:pt x="92" y="1182"/>
                    <a:pt x="114" y="1204"/>
                    <a:pt x="141" y="1204"/>
                  </a:cubicBezTo>
                  <a:cubicBezTo>
                    <a:pt x="169" y="1204"/>
                    <a:pt x="191" y="1182"/>
                    <a:pt x="191" y="1154"/>
                  </a:cubicBezTo>
                  <a:cubicBezTo>
                    <a:pt x="191" y="793"/>
                    <a:pt x="191" y="793"/>
                    <a:pt x="191" y="793"/>
                  </a:cubicBezTo>
                  <a:cubicBezTo>
                    <a:pt x="209" y="793"/>
                    <a:pt x="209" y="793"/>
                    <a:pt x="209" y="793"/>
                  </a:cubicBezTo>
                  <a:cubicBezTo>
                    <a:pt x="209" y="1154"/>
                    <a:pt x="209" y="1154"/>
                    <a:pt x="209" y="1154"/>
                  </a:cubicBezTo>
                  <a:cubicBezTo>
                    <a:pt x="209" y="1182"/>
                    <a:pt x="232" y="1204"/>
                    <a:pt x="259" y="1204"/>
                  </a:cubicBezTo>
                  <a:cubicBezTo>
                    <a:pt x="286" y="1204"/>
                    <a:pt x="308" y="1182"/>
                    <a:pt x="308" y="1154"/>
                  </a:cubicBezTo>
                  <a:cubicBezTo>
                    <a:pt x="308" y="621"/>
                    <a:pt x="308" y="621"/>
                    <a:pt x="308" y="621"/>
                  </a:cubicBezTo>
                  <a:cubicBezTo>
                    <a:pt x="343" y="556"/>
                    <a:pt x="343" y="556"/>
                    <a:pt x="343" y="556"/>
                  </a:cubicBezTo>
                  <a:cubicBezTo>
                    <a:pt x="355" y="561"/>
                    <a:pt x="367" y="564"/>
                    <a:pt x="382" y="564"/>
                  </a:cubicBezTo>
                  <a:cubicBezTo>
                    <a:pt x="382" y="564"/>
                    <a:pt x="382" y="564"/>
                    <a:pt x="382" y="564"/>
                  </a:cubicBezTo>
                  <a:cubicBezTo>
                    <a:pt x="391" y="564"/>
                    <a:pt x="401" y="563"/>
                    <a:pt x="410" y="558"/>
                  </a:cubicBezTo>
                  <a:cubicBezTo>
                    <a:pt x="425" y="551"/>
                    <a:pt x="436" y="537"/>
                    <a:pt x="442" y="522"/>
                  </a:cubicBezTo>
                  <a:cubicBezTo>
                    <a:pt x="448" y="507"/>
                    <a:pt x="450" y="490"/>
                    <a:pt x="450" y="470"/>
                  </a:cubicBezTo>
                  <a:cubicBezTo>
                    <a:pt x="450" y="447"/>
                    <a:pt x="447" y="419"/>
                    <a:pt x="441" y="384"/>
                  </a:cubicBezTo>
                  <a:cubicBezTo>
                    <a:pt x="440" y="382"/>
                    <a:pt x="439" y="380"/>
                    <a:pt x="439" y="378"/>
                  </a:cubicBezTo>
                  <a:cubicBezTo>
                    <a:pt x="453" y="352"/>
                    <a:pt x="453" y="352"/>
                    <a:pt x="453" y="352"/>
                  </a:cubicBezTo>
                  <a:cubicBezTo>
                    <a:pt x="603" y="436"/>
                    <a:pt x="603" y="436"/>
                    <a:pt x="603" y="436"/>
                  </a:cubicBezTo>
                  <a:cubicBezTo>
                    <a:pt x="746" y="216"/>
                    <a:pt x="746" y="216"/>
                    <a:pt x="746" y="216"/>
                  </a:cubicBezTo>
                  <a:cubicBezTo>
                    <a:pt x="391" y="0"/>
                    <a:pt x="391" y="0"/>
                    <a:pt x="391" y="0"/>
                  </a:cubicBezTo>
                  <a:lnTo>
                    <a:pt x="261" y="244"/>
                  </a:lnTo>
                  <a:close/>
                  <a:moveTo>
                    <a:pt x="185" y="491"/>
                  </a:moveTo>
                  <a:cubicBezTo>
                    <a:pt x="200" y="491"/>
                    <a:pt x="200" y="491"/>
                    <a:pt x="200" y="491"/>
                  </a:cubicBezTo>
                  <a:cubicBezTo>
                    <a:pt x="215" y="491"/>
                    <a:pt x="215" y="491"/>
                    <a:pt x="215" y="491"/>
                  </a:cubicBezTo>
                  <a:cubicBezTo>
                    <a:pt x="223" y="521"/>
                    <a:pt x="223" y="521"/>
                    <a:pt x="223" y="521"/>
                  </a:cubicBezTo>
                  <a:cubicBezTo>
                    <a:pt x="222" y="523"/>
                    <a:pt x="222" y="523"/>
                    <a:pt x="222" y="523"/>
                  </a:cubicBezTo>
                  <a:cubicBezTo>
                    <a:pt x="216" y="528"/>
                    <a:pt x="208" y="530"/>
                    <a:pt x="200" y="530"/>
                  </a:cubicBezTo>
                  <a:cubicBezTo>
                    <a:pt x="192" y="530"/>
                    <a:pt x="185" y="528"/>
                    <a:pt x="179" y="523"/>
                  </a:cubicBezTo>
                  <a:cubicBezTo>
                    <a:pt x="177" y="521"/>
                    <a:pt x="177" y="521"/>
                    <a:pt x="177" y="521"/>
                  </a:cubicBezTo>
                  <a:lnTo>
                    <a:pt x="185" y="491"/>
                  </a:lnTo>
                  <a:close/>
                  <a:moveTo>
                    <a:pt x="162" y="701"/>
                  </a:moveTo>
                  <a:cubicBezTo>
                    <a:pt x="184" y="539"/>
                    <a:pt x="184" y="539"/>
                    <a:pt x="184" y="539"/>
                  </a:cubicBezTo>
                  <a:cubicBezTo>
                    <a:pt x="189" y="541"/>
                    <a:pt x="195" y="542"/>
                    <a:pt x="200" y="542"/>
                  </a:cubicBezTo>
                  <a:cubicBezTo>
                    <a:pt x="200" y="542"/>
                    <a:pt x="200" y="542"/>
                    <a:pt x="200" y="542"/>
                  </a:cubicBezTo>
                  <a:cubicBezTo>
                    <a:pt x="200" y="542"/>
                    <a:pt x="200" y="542"/>
                    <a:pt x="200" y="542"/>
                  </a:cubicBezTo>
                  <a:cubicBezTo>
                    <a:pt x="206" y="542"/>
                    <a:pt x="211" y="541"/>
                    <a:pt x="216" y="539"/>
                  </a:cubicBezTo>
                  <a:cubicBezTo>
                    <a:pt x="238" y="701"/>
                    <a:pt x="238" y="701"/>
                    <a:pt x="238" y="701"/>
                  </a:cubicBezTo>
                  <a:cubicBezTo>
                    <a:pt x="200" y="749"/>
                    <a:pt x="200" y="749"/>
                    <a:pt x="200" y="749"/>
                  </a:cubicBezTo>
                  <a:lnTo>
                    <a:pt x="162" y="701"/>
                  </a:lnTo>
                  <a:close/>
                  <a:moveTo>
                    <a:pt x="382" y="500"/>
                  </a:moveTo>
                  <a:cubicBezTo>
                    <a:pt x="380" y="500"/>
                    <a:pt x="377" y="500"/>
                    <a:pt x="374" y="499"/>
                  </a:cubicBezTo>
                  <a:cubicBezTo>
                    <a:pt x="386" y="476"/>
                    <a:pt x="386" y="476"/>
                    <a:pt x="386" y="476"/>
                  </a:cubicBezTo>
                  <a:cubicBezTo>
                    <a:pt x="385" y="490"/>
                    <a:pt x="383" y="498"/>
                    <a:pt x="382" y="500"/>
                  </a:cubicBezTo>
                  <a:close/>
                  <a:moveTo>
                    <a:pt x="714" y="225"/>
                  </a:moveTo>
                  <a:cubicBezTo>
                    <a:pt x="592" y="406"/>
                    <a:pt x="592" y="406"/>
                    <a:pt x="592" y="406"/>
                  </a:cubicBezTo>
                  <a:cubicBezTo>
                    <a:pt x="301" y="236"/>
                    <a:pt x="301" y="236"/>
                    <a:pt x="301" y="236"/>
                  </a:cubicBezTo>
                  <a:cubicBezTo>
                    <a:pt x="405" y="39"/>
                    <a:pt x="405" y="39"/>
                    <a:pt x="405" y="39"/>
                  </a:cubicBezTo>
                  <a:lnTo>
                    <a:pt x="714" y="2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Oval 233"/>
            <p:cNvSpPr>
              <a:spLocks noChangeArrowheads="1"/>
            </p:cNvSpPr>
            <p:nvPr/>
          </p:nvSpPr>
          <p:spPr bwMode="auto">
            <a:xfrm>
              <a:off x="10918826" y="4754563"/>
              <a:ext cx="295275" cy="2952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236"/>
            <p:cNvSpPr>
              <a:spLocks/>
            </p:cNvSpPr>
            <p:nvPr/>
          </p:nvSpPr>
          <p:spPr bwMode="auto">
            <a:xfrm>
              <a:off x="9121776" y="4465638"/>
              <a:ext cx="76200" cy="120650"/>
            </a:xfrm>
            <a:custGeom>
              <a:avLst/>
              <a:gdLst>
                <a:gd name="T0" fmla="*/ 13 w 46"/>
                <a:gd name="T1" fmla="*/ 73 h 74"/>
                <a:gd name="T2" fmla="*/ 44 w 46"/>
                <a:gd name="T3" fmla="*/ 28 h 74"/>
                <a:gd name="T4" fmla="*/ 33 w 46"/>
                <a:gd name="T5" fmla="*/ 3 h 74"/>
                <a:gd name="T6" fmla="*/ 23 w 46"/>
                <a:gd name="T7" fmla="*/ 3 h 74"/>
                <a:gd name="T8" fmla="*/ 33 w 46"/>
                <a:gd name="T9" fmla="*/ 22 h 74"/>
                <a:gd name="T10" fmla="*/ 4 w 46"/>
                <a:gd name="T11" fmla="*/ 68 h 74"/>
                <a:gd name="T12" fmla="*/ 13 w 46"/>
                <a:gd name="T13" fmla="*/ 73 h 74"/>
              </a:gdLst>
              <a:ahLst/>
              <a:cxnLst>
                <a:cxn ang="0">
                  <a:pos x="T0" y="T1"/>
                </a:cxn>
                <a:cxn ang="0">
                  <a:pos x="T2" y="T3"/>
                </a:cxn>
                <a:cxn ang="0">
                  <a:pos x="T4" y="T5"/>
                </a:cxn>
                <a:cxn ang="0">
                  <a:pos x="T6" y="T7"/>
                </a:cxn>
                <a:cxn ang="0">
                  <a:pos x="T8" y="T9"/>
                </a:cxn>
                <a:cxn ang="0">
                  <a:pos x="T10" y="T11"/>
                </a:cxn>
                <a:cxn ang="0">
                  <a:pos x="T12" y="T13"/>
                </a:cxn>
              </a:cxnLst>
              <a:rect l="0" t="0" r="r" b="b"/>
              <a:pathLst>
                <a:path w="46" h="74">
                  <a:moveTo>
                    <a:pt x="13" y="73"/>
                  </a:moveTo>
                  <a:cubicBezTo>
                    <a:pt x="30" y="63"/>
                    <a:pt x="46" y="49"/>
                    <a:pt x="44" y="28"/>
                  </a:cubicBezTo>
                  <a:cubicBezTo>
                    <a:pt x="44" y="19"/>
                    <a:pt x="39" y="10"/>
                    <a:pt x="33" y="3"/>
                  </a:cubicBezTo>
                  <a:cubicBezTo>
                    <a:pt x="31" y="1"/>
                    <a:pt x="20" y="0"/>
                    <a:pt x="23" y="3"/>
                  </a:cubicBezTo>
                  <a:cubicBezTo>
                    <a:pt x="28" y="9"/>
                    <a:pt x="31" y="15"/>
                    <a:pt x="33" y="22"/>
                  </a:cubicBezTo>
                  <a:cubicBezTo>
                    <a:pt x="38" y="43"/>
                    <a:pt x="20" y="59"/>
                    <a:pt x="4" y="68"/>
                  </a:cubicBezTo>
                  <a:cubicBezTo>
                    <a:pt x="0" y="71"/>
                    <a:pt x="11" y="74"/>
                    <a:pt x="13"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237"/>
            <p:cNvSpPr>
              <a:spLocks/>
            </p:cNvSpPr>
            <p:nvPr/>
          </p:nvSpPr>
          <p:spPr bwMode="auto">
            <a:xfrm>
              <a:off x="9205913" y="4446588"/>
              <a:ext cx="115888" cy="85725"/>
            </a:xfrm>
            <a:custGeom>
              <a:avLst/>
              <a:gdLst>
                <a:gd name="T0" fmla="*/ 65 w 71"/>
                <a:gd name="T1" fmla="*/ 41 h 52"/>
                <a:gd name="T2" fmla="*/ 58 w 71"/>
                <a:gd name="T3" fmla="*/ 35 h 52"/>
                <a:gd name="T4" fmla="*/ 15 w 71"/>
                <a:gd name="T5" fmla="*/ 27 h 52"/>
                <a:gd name="T6" fmla="*/ 11 w 71"/>
                <a:gd name="T7" fmla="*/ 6 h 52"/>
                <a:gd name="T8" fmla="*/ 0 w 71"/>
                <a:gd name="T9" fmla="*/ 4 h 52"/>
                <a:gd name="T10" fmla="*/ 9 w 71"/>
                <a:gd name="T11" fmla="*/ 33 h 52"/>
                <a:gd name="T12" fmla="*/ 65 w 71"/>
                <a:gd name="T13" fmla="*/ 41 h 52"/>
              </a:gdLst>
              <a:ahLst/>
              <a:cxnLst>
                <a:cxn ang="0">
                  <a:pos x="T0" y="T1"/>
                </a:cxn>
                <a:cxn ang="0">
                  <a:pos x="T2" y="T3"/>
                </a:cxn>
                <a:cxn ang="0">
                  <a:pos x="T4" y="T5"/>
                </a:cxn>
                <a:cxn ang="0">
                  <a:pos x="T6" y="T7"/>
                </a:cxn>
                <a:cxn ang="0">
                  <a:pos x="T8" y="T9"/>
                </a:cxn>
                <a:cxn ang="0">
                  <a:pos x="T10" y="T11"/>
                </a:cxn>
                <a:cxn ang="0">
                  <a:pos x="T12" y="T13"/>
                </a:cxn>
              </a:cxnLst>
              <a:rect l="0" t="0" r="r" b="b"/>
              <a:pathLst>
                <a:path w="71" h="52">
                  <a:moveTo>
                    <a:pt x="65" y="41"/>
                  </a:moveTo>
                  <a:cubicBezTo>
                    <a:pt x="71" y="39"/>
                    <a:pt x="62" y="34"/>
                    <a:pt x="58" y="35"/>
                  </a:cubicBezTo>
                  <a:cubicBezTo>
                    <a:pt x="42" y="42"/>
                    <a:pt x="24" y="45"/>
                    <a:pt x="15" y="27"/>
                  </a:cubicBezTo>
                  <a:cubicBezTo>
                    <a:pt x="12" y="21"/>
                    <a:pt x="11" y="13"/>
                    <a:pt x="11" y="6"/>
                  </a:cubicBezTo>
                  <a:cubicBezTo>
                    <a:pt x="11" y="2"/>
                    <a:pt x="0" y="0"/>
                    <a:pt x="0" y="4"/>
                  </a:cubicBezTo>
                  <a:cubicBezTo>
                    <a:pt x="0" y="14"/>
                    <a:pt x="3" y="25"/>
                    <a:pt x="9" y="33"/>
                  </a:cubicBezTo>
                  <a:cubicBezTo>
                    <a:pt x="22" y="52"/>
                    <a:pt x="47" y="48"/>
                    <a:pt x="65"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238"/>
            <p:cNvSpPr>
              <a:spLocks/>
            </p:cNvSpPr>
            <p:nvPr/>
          </p:nvSpPr>
          <p:spPr bwMode="auto">
            <a:xfrm>
              <a:off x="9259888" y="4535488"/>
              <a:ext cx="71438" cy="122238"/>
            </a:xfrm>
            <a:custGeom>
              <a:avLst/>
              <a:gdLst>
                <a:gd name="T0" fmla="*/ 34 w 44"/>
                <a:gd name="T1" fmla="*/ 1 h 75"/>
                <a:gd name="T2" fmla="*/ 12 w 44"/>
                <a:gd name="T3" fmla="*/ 17 h 75"/>
                <a:gd name="T4" fmla="*/ 12 w 44"/>
                <a:gd name="T5" fmla="*/ 69 h 75"/>
                <a:gd name="T6" fmla="*/ 18 w 44"/>
                <a:gd name="T7" fmla="*/ 68 h 75"/>
                <a:gd name="T8" fmla="*/ 41 w 44"/>
                <a:gd name="T9" fmla="*/ 11 h 75"/>
                <a:gd name="T10" fmla="*/ 34 w 44"/>
                <a:gd name="T11" fmla="*/ 1 h 75"/>
              </a:gdLst>
              <a:ahLst/>
              <a:cxnLst>
                <a:cxn ang="0">
                  <a:pos x="T0" y="T1"/>
                </a:cxn>
                <a:cxn ang="0">
                  <a:pos x="T2" y="T3"/>
                </a:cxn>
                <a:cxn ang="0">
                  <a:pos x="T4" y="T5"/>
                </a:cxn>
                <a:cxn ang="0">
                  <a:pos x="T6" y="T7"/>
                </a:cxn>
                <a:cxn ang="0">
                  <a:pos x="T8" y="T9"/>
                </a:cxn>
                <a:cxn ang="0">
                  <a:pos x="T10" y="T11"/>
                </a:cxn>
              </a:cxnLst>
              <a:rect l="0" t="0" r="r" b="b"/>
              <a:pathLst>
                <a:path w="44" h="75">
                  <a:moveTo>
                    <a:pt x="34" y="1"/>
                  </a:moveTo>
                  <a:cubicBezTo>
                    <a:pt x="26" y="4"/>
                    <a:pt x="18" y="10"/>
                    <a:pt x="12" y="17"/>
                  </a:cubicBezTo>
                  <a:cubicBezTo>
                    <a:pt x="0" y="32"/>
                    <a:pt x="4" y="53"/>
                    <a:pt x="12" y="69"/>
                  </a:cubicBezTo>
                  <a:cubicBezTo>
                    <a:pt x="15" y="73"/>
                    <a:pt x="22" y="75"/>
                    <a:pt x="18" y="68"/>
                  </a:cubicBezTo>
                  <a:cubicBezTo>
                    <a:pt x="6" y="44"/>
                    <a:pt x="15" y="20"/>
                    <a:pt x="41" y="11"/>
                  </a:cubicBezTo>
                  <a:cubicBezTo>
                    <a:pt x="44" y="9"/>
                    <a:pt x="38" y="0"/>
                    <a:pt x="3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239"/>
            <p:cNvSpPr>
              <a:spLocks/>
            </p:cNvSpPr>
            <p:nvPr/>
          </p:nvSpPr>
          <p:spPr bwMode="auto">
            <a:xfrm>
              <a:off x="9131301" y="4592638"/>
              <a:ext cx="115888" cy="80963"/>
            </a:xfrm>
            <a:custGeom>
              <a:avLst/>
              <a:gdLst>
                <a:gd name="T0" fmla="*/ 6 w 71"/>
                <a:gd name="T1" fmla="*/ 13 h 49"/>
                <a:gd name="T2" fmla="*/ 13 w 71"/>
                <a:gd name="T3" fmla="*/ 21 h 49"/>
                <a:gd name="T4" fmla="*/ 55 w 71"/>
                <a:gd name="T5" fmla="*/ 25 h 49"/>
                <a:gd name="T6" fmla="*/ 60 w 71"/>
                <a:gd name="T7" fmla="*/ 43 h 49"/>
                <a:gd name="T8" fmla="*/ 71 w 71"/>
                <a:gd name="T9" fmla="*/ 43 h 49"/>
                <a:gd name="T10" fmla="*/ 62 w 71"/>
                <a:gd name="T11" fmla="*/ 17 h 49"/>
                <a:gd name="T12" fmla="*/ 6 w 71"/>
                <a:gd name="T13" fmla="*/ 13 h 49"/>
              </a:gdLst>
              <a:ahLst/>
              <a:cxnLst>
                <a:cxn ang="0">
                  <a:pos x="T0" y="T1"/>
                </a:cxn>
                <a:cxn ang="0">
                  <a:pos x="T2" y="T3"/>
                </a:cxn>
                <a:cxn ang="0">
                  <a:pos x="T4" y="T5"/>
                </a:cxn>
                <a:cxn ang="0">
                  <a:pos x="T6" y="T7"/>
                </a:cxn>
                <a:cxn ang="0">
                  <a:pos x="T8" y="T9"/>
                </a:cxn>
                <a:cxn ang="0">
                  <a:pos x="T10" y="T11"/>
                </a:cxn>
                <a:cxn ang="0">
                  <a:pos x="T12" y="T13"/>
                </a:cxn>
              </a:cxnLst>
              <a:rect l="0" t="0" r="r" b="b"/>
              <a:pathLst>
                <a:path w="71" h="49">
                  <a:moveTo>
                    <a:pt x="6" y="13"/>
                  </a:moveTo>
                  <a:cubicBezTo>
                    <a:pt x="0" y="16"/>
                    <a:pt x="8" y="23"/>
                    <a:pt x="13" y="21"/>
                  </a:cubicBezTo>
                  <a:cubicBezTo>
                    <a:pt x="27" y="15"/>
                    <a:pt x="46" y="9"/>
                    <a:pt x="55" y="25"/>
                  </a:cubicBezTo>
                  <a:cubicBezTo>
                    <a:pt x="59" y="30"/>
                    <a:pt x="60" y="37"/>
                    <a:pt x="60" y="43"/>
                  </a:cubicBezTo>
                  <a:cubicBezTo>
                    <a:pt x="60" y="49"/>
                    <a:pt x="71" y="49"/>
                    <a:pt x="71" y="43"/>
                  </a:cubicBezTo>
                  <a:cubicBezTo>
                    <a:pt x="71" y="34"/>
                    <a:pt x="68" y="24"/>
                    <a:pt x="62" y="17"/>
                  </a:cubicBezTo>
                  <a:cubicBezTo>
                    <a:pt x="48" y="0"/>
                    <a:pt x="23" y="6"/>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240"/>
            <p:cNvSpPr>
              <a:spLocks/>
            </p:cNvSpPr>
            <p:nvPr/>
          </p:nvSpPr>
          <p:spPr bwMode="auto">
            <a:xfrm>
              <a:off x="10942638" y="4397375"/>
              <a:ext cx="122238" cy="96838"/>
            </a:xfrm>
            <a:custGeom>
              <a:avLst/>
              <a:gdLst>
                <a:gd name="T0" fmla="*/ 5 w 75"/>
                <a:gd name="T1" fmla="*/ 46 h 59"/>
                <a:gd name="T2" fmla="*/ 9 w 75"/>
                <a:gd name="T3" fmla="*/ 56 h 59"/>
                <a:gd name="T4" fmla="*/ 66 w 75"/>
                <a:gd name="T5" fmla="*/ 40 h 59"/>
                <a:gd name="T6" fmla="*/ 74 w 75"/>
                <a:gd name="T7" fmla="*/ 11 h 59"/>
                <a:gd name="T8" fmla="*/ 65 w 75"/>
                <a:gd name="T9" fmla="*/ 5 h 59"/>
                <a:gd name="T10" fmla="*/ 61 w 75"/>
                <a:gd name="T11" fmla="*/ 27 h 59"/>
                <a:gd name="T12" fmla="*/ 5 w 75"/>
                <a:gd name="T13" fmla="*/ 46 h 59"/>
              </a:gdLst>
              <a:ahLst/>
              <a:cxnLst>
                <a:cxn ang="0">
                  <a:pos x="T0" y="T1"/>
                </a:cxn>
                <a:cxn ang="0">
                  <a:pos x="T2" y="T3"/>
                </a:cxn>
                <a:cxn ang="0">
                  <a:pos x="T4" y="T5"/>
                </a:cxn>
                <a:cxn ang="0">
                  <a:pos x="T6" y="T7"/>
                </a:cxn>
                <a:cxn ang="0">
                  <a:pos x="T8" y="T9"/>
                </a:cxn>
                <a:cxn ang="0">
                  <a:pos x="T10" y="T11"/>
                </a:cxn>
                <a:cxn ang="0">
                  <a:pos x="T12" y="T13"/>
                </a:cxn>
              </a:cxnLst>
              <a:rect l="0" t="0" r="r" b="b"/>
              <a:pathLst>
                <a:path w="75" h="59">
                  <a:moveTo>
                    <a:pt x="5" y="46"/>
                  </a:moveTo>
                  <a:cubicBezTo>
                    <a:pt x="0" y="45"/>
                    <a:pt x="6" y="56"/>
                    <a:pt x="9" y="56"/>
                  </a:cubicBezTo>
                  <a:cubicBezTo>
                    <a:pt x="30" y="59"/>
                    <a:pt x="53" y="59"/>
                    <a:pt x="66" y="40"/>
                  </a:cubicBezTo>
                  <a:cubicBezTo>
                    <a:pt x="72" y="32"/>
                    <a:pt x="75" y="21"/>
                    <a:pt x="74" y="11"/>
                  </a:cubicBezTo>
                  <a:cubicBezTo>
                    <a:pt x="74" y="8"/>
                    <a:pt x="65" y="0"/>
                    <a:pt x="65" y="5"/>
                  </a:cubicBezTo>
                  <a:cubicBezTo>
                    <a:pt x="66" y="12"/>
                    <a:pt x="64" y="20"/>
                    <a:pt x="61" y="27"/>
                  </a:cubicBezTo>
                  <a:cubicBezTo>
                    <a:pt x="51" y="48"/>
                    <a:pt x="25" y="49"/>
                    <a:pt x="5"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241"/>
            <p:cNvSpPr>
              <a:spLocks/>
            </p:cNvSpPr>
            <p:nvPr/>
          </p:nvSpPr>
          <p:spPr bwMode="auto">
            <a:xfrm>
              <a:off x="11074401" y="4418013"/>
              <a:ext cx="84138" cy="131763"/>
            </a:xfrm>
            <a:custGeom>
              <a:avLst/>
              <a:gdLst>
                <a:gd name="T0" fmla="*/ 42 w 51"/>
                <a:gd name="T1" fmla="*/ 70 h 81"/>
                <a:gd name="T2" fmla="*/ 12 w 51"/>
                <a:gd name="T3" fmla="*/ 33 h 81"/>
                <a:gd name="T4" fmla="*/ 22 w 51"/>
                <a:gd name="T5" fmla="*/ 12 h 81"/>
                <a:gd name="T6" fmla="*/ 15 w 51"/>
                <a:gd name="T7" fmla="*/ 3 h 81"/>
                <a:gd name="T8" fmla="*/ 2 w 51"/>
                <a:gd name="T9" fmla="*/ 34 h 81"/>
                <a:gd name="T10" fmla="*/ 44 w 51"/>
                <a:gd name="T11" fmla="*/ 79 h 81"/>
                <a:gd name="T12" fmla="*/ 42 w 51"/>
                <a:gd name="T13" fmla="*/ 70 h 81"/>
              </a:gdLst>
              <a:ahLst/>
              <a:cxnLst>
                <a:cxn ang="0">
                  <a:pos x="T0" y="T1"/>
                </a:cxn>
                <a:cxn ang="0">
                  <a:pos x="T2" y="T3"/>
                </a:cxn>
                <a:cxn ang="0">
                  <a:pos x="T4" y="T5"/>
                </a:cxn>
                <a:cxn ang="0">
                  <a:pos x="T6" y="T7"/>
                </a:cxn>
                <a:cxn ang="0">
                  <a:pos x="T8" y="T9"/>
                </a:cxn>
                <a:cxn ang="0">
                  <a:pos x="T10" y="T11"/>
                </a:cxn>
                <a:cxn ang="0">
                  <a:pos x="T12" y="T13"/>
                </a:cxn>
              </a:cxnLst>
              <a:rect l="0" t="0" r="r" b="b"/>
              <a:pathLst>
                <a:path w="51" h="81">
                  <a:moveTo>
                    <a:pt x="42" y="70"/>
                  </a:moveTo>
                  <a:cubicBezTo>
                    <a:pt x="24" y="64"/>
                    <a:pt x="7" y="54"/>
                    <a:pt x="12" y="33"/>
                  </a:cubicBezTo>
                  <a:cubicBezTo>
                    <a:pt x="14" y="26"/>
                    <a:pt x="18" y="18"/>
                    <a:pt x="22" y="12"/>
                  </a:cubicBezTo>
                  <a:cubicBezTo>
                    <a:pt x="25" y="9"/>
                    <a:pt x="17" y="0"/>
                    <a:pt x="15" y="3"/>
                  </a:cubicBezTo>
                  <a:cubicBezTo>
                    <a:pt x="8" y="11"/>
                    <a:pt x="3" y="23"/>
                    <a:pt x="2" y="34"/>
                  </a:cubicBezTo>
                  <a:cubicBezTo>
                    <a:pt x="0" y="58"/>
                    <a:pt x="24" y="73"/>
                    <a:pt x="44" y="79"/>
                  </a:cubicBezTo>
                  <a:cubicBezTo>
                    <a:pt x="51" y="81"/>
                    <a:pt x="46" y="71"/>
                    <a:pt x="42"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242"/>
            <p:cNvSpPr>
              <a:spLocks/>
            </p:cNvSpPr>
            <p:nvPr/>
          </p:nvSpPr>
          <p:spPr bwMode="auto">
            <a:xfrm>
              <a:off x="11025188" y="4564063"/>
              <a:ext cx="115888" cy="92075"/>
            </a:xfrm>
            <a:custGeom>
              <a:avLst/>
              <a:gdLst>
                <a:gd name="T0" fmla="*/ 1 w 70"/>
                <a:gd name="T1" fmla="*/ 45 h 57"/>
                <a:gd name="T2" fmla="*/ 6 w 70"/>
                <a:gd name="T3" fmla="*/ 49 h 57"/>
                <a:gd name="T4" fmla="*/ 65 w 70"/>
                <a:gd name="T5" fmla="*/ 16 h 57"/>
                <a:gd name="T6" fmla="*/ 66 w 70"/>
                <a:gd name="T7" fmla="*/ 3 h 57"/>
                <a:gd name="T8" fmla="*/ 37 w 70"/>
                <a:gd name="T9" fmla="*/ 2 h 57"/>
                <a:gd name="T10" fmla="*/ 1 w 70"/>
                <a:gd name="T11" fmla="*/ 45 h 57"/>
              </a:gdLst>
              <a:ahLst/>
              <a:cxnLst>
                <a:cxn ang="0">
                  <a:pos x="T0" y="T1"/>
                </a:cxn>
                <a:cxn ang="0">
                  <a:pos x="T2" y="T3"/>
                </a:cxn>
                <a:cxn ang="0">
                  <a:pos x="T4" y="T5"/>
                </a:cxn>
                <a:cxn ang="0">
                  <a:pos x="T6" y="T7"/>
                </a:cxn>
                <a:cxn ang="0">
                  <a:pos x="T8" y="T9"/>
                </a:cxn>
                <a:cxn ang="0">
                  <a:pos x="T10" y="T11"/>
                </a:cxn>
              </a:cxnLst>
              <a:rect l="0" t="0" r="r" b="b"/>
              <a:pathLst>
                <a:path w="70" h="57">
                  <a:moveTo>
                    <a:pt x="1" y="45"/>
                  </a:moveTo>
                  <a:cubicBezTo>
                    <a:pt x="0" y="50"/>
                    <a:pt x="5" y="57"/>
                    <a:pt x="6" y="49"/>
                  </a:cubicBezTo>
                  <a:cubicBezTo>
                    <a:pt x="13" y="20"/>
                    <a:pt x="37" y="6"/>
                    <a:pt x="65" y="16"/>
                  </a:cubicBezTo>
                  <a:cubicBezTo>
                    <a:pt x="68" y="17"/>
                    <a:pt x="70" y="5"/>
                    <a:pt x="66" y="3"/>
                  </a:cubicBezTo>
                  <a:cubicBezTo>
                    <a:pt x="57" y="0"/>
                    <a:pt x="46" y="0"/>
                    <a:pt x="37" y="2"/>
                  </a:cubicBezTo>
                  <a:cubicBezTo>
                    <a:pt x="16" y="6"/>
                    <a:pt x="5" y="26"/>
                    <a:pt x="1"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243"/>
            <p:cNvSpPr>
              <a:spLocks/>
            </p:cNvSpPr>
            <p:nvPr/>
          </p:nvSpPr>
          <p:spPr bwMode="auto">
            <a:xfrm>
              <a:off x="10920413" y="4510088"/>
              <a:ext cx="85725" cy="125413"/>
            </a:xfrm>
            <a:custGeom>
              <a:avLst/>
              <a:gdLst>
                <a:gd name="T0" fmla="*/ 8 w 52"/>
                <a:gd name="T1" fmla="*/ 13 h 77"/>
                <a:gd name="T2" fmla="*/ 41 w 52"/>
                <a:gd name="T3" fmla="*/ 46 h 77"/>
                <a:gd name="T4" fmla="*/ 32 w 52"/>
                <a:gd name="T5" fmla="*/ 64 h 77"/>
                <a:gd name="T6" fmla="*/ 42 w 52"/>
                <a:gd name="T7" fmla="*/ 72 h 77"/>
                <a:gd name="T8" fmla="*/ 52 w 52"/>
                <a:gd name="T9" fmla="*/ 43 h 77"/>
                <a:gd name="T10" fmla="*/ 8 w 52"/>
                <a:gd name="T11" fmla="*/ 2 h 77"/>
                <a:gd name="T12" fmla="*/ 8 w 52"/>
                <a:gd name="T13" fmla="*/ 13 h 77"/>
              </a:gdLst>
              <a:ahLst/>
              <a:cxnLst>
                <a:cxn ang="0">
                  <a:pos x="T0" y="T1"/>
                </a:cxn>
                <a:cxn ang="0">
                  <a:pos x="T2" y="T3"/>
                </a:cxn>
                <a:cxn ang="0">
                  <a:pos x="T4" y="T5"/>
                </a:cxn>
                <a:cxn ang="0">
                  <a:pos x="T6" y="T7"/>
                </a:cxn>
                <a:cxn ang="0">
                  <a:pos x="T8" y="T9"/>
                </a:cxn>
                <a:cxn ang="0">
                  <a:pos x="T10" y="T11"/>
                </a:cxn>
                <a:cxn ang="0">
                  <a:pos x="T12" y="T13"/>
                </a:cxn>
              </a:cxnLst>
              <a:rect l="0" t="0" r="r" b="b"/>
              <a:pathLst>
                <a:path w="52" h="77">
                  <a:moveTo>
                    <a:pt x="8" y="13"/>
                  </a:moveTo>
                  <a:cubicBezTo>
                    <a:pt x="24" y="18"/>
                    <a:pt x="44" y="26"/>
                    <a:pt x="41" y="46"/>
                  </a:cubicBezTo>
                  <a:cubicBezTo>
                    <a:pt x="40" y="53"/>
                    <a:pt x="37" y="59"/>
                    <a:pt x="32" y="64"/>
                  </a:cubicBezTo>
                  <a:cubicBezTo>
                    <a:pt x="29" y="69"/>
                    <a:pt x="38" y="77"/>
                    <a:pt x="42" y="72"/>
                  </a:cubicBezTo>
                  <a:cubicBezTo>
                    <a:pt x="48" y="64"/>
                    <a:pt x="52" y="54"/>
                    <a:pt x="52" y="43"/>
                  </a:cubicBezTo>
                  <a:cubicBezTo>
                    <a:pt x="52" y="20"/>
                    <a:pt x="27" y="8"/>
                    <a:pt x="8" y="2"/>
                  </a:cubicBezTo>
                  <a:cubicBezTo>
                    <a:pt x="0" y="0"/>
                    <a:pt x="3" y="11"/>
                    <a:pt x="8"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244"/>
            <p:cNvSpPr>
              <a:spLocks/>
            </p:cNvSpPr>
            <p:nvPr/>
          </p:nvSpPr>
          <p:spPr bwMode="auto">
            <a:xfrm>
              <a:off x="10047288" y="3967163"/>
              <a:ext cx="115888" cy="92075"/>
            </a:xfrm>
            <a:custGeom>
              <a:avLst/>
              <a:gdLst>
                <a:gd name="T0" fmla="*/ 9 w 70"/>
                <a:gd name="T1" fmla="*/ 53 h 56"/>
                <a:gd name="T2" fmla="*/ 62 w 70"/>
                <a:gd name="T3" fmla="*/ 38 h 56"/>
                <a:gd name="T4" fmla="*/ 69 w 70"/>
                <a:gd name="T5" fmla="*/ 11 h 56"/>
                <a:gd name="T6" fmla="*/ 61 w 70"/>
                <a:gd name="T7" fmla="*/ 5 h 56"/>
                <a:gd name="T8" fmla="*/ 57 w 70"/>
                <a:gd name="T9" fmla="*/ 26 h 56"/>
                <a:gd name="T10" fmla="*/ 4 w 70"/>
                <a:gd name="T11" fmla="*/ 44 h 56"/>
                <a:gd name="T12" fmla="*/ 9 w 70"/>
                <a:gd name="T13" fmla="*/ 53 h 56"/>
              </a:gdLst>
              <a:ahLst/>
              <a:cxnLst>
                <a:cxn ang="0">
                  <a:pos x="T0" y="T1"/>
                </a:cxn>
                <a:cxn ang="0">
                  <a:pos x="T2" y="T3"/>
                </a:cxn>
                <a:cxn ang="0">
                  <a:pos x="T4" y="T5"/>
                </a:cxn>
                <a:cxn ang="0">
                  <a:pos x="T6" y="T7"/>
                </a:cxn>
                <a:cxn ang="0">
                  <a:pos x="T8" y="T9"/>
                </a:cxn>
                <a:cxn ang="0">
                  <a:pos x="T10" y="T11"/>
                </a:cxn>
                <a:cxn ang="0">
                  <a:pos x="T12" y="T13"/>
                </a:cxn>
              </a:cxnLst>
              <a:rect l="0" t="0" r="r" b="b"/>
              <a:pathLst>
                <a:path w="70" h="56">
                  <a:moveTo>
                    <a:pt x="9" y="53"/>
                  </a:moveTo>
                  <a:cubicBezTo>
                    <a:pt x="28" y="56"/>
                    <a:pt x="50" y="56"/>
                    <a:pt x="62" y="38"/>
                  </a:cubicBezTo>
                  <a:cubicBezTo>
                    <a:pt x="67" y="30"/>
                    <a:pt x="70" y="20"/>
                    <a:pt x="69" y="11"/>
                  </a:cubicBezTo>
                  <a:cubicBezTo>
                    <a:pt x="69" y="8"/>
                    <a:pt x="61" y="0"/>
                    <a:pt x="61" y="5"/>
                  </a:cubicBezTo>
                  <a:cubicBezTo>
                    <a:pt x="62" y="12"/>
                    <a:pt x="60" y="19"/>
                    <a:pt x="57" y="26"/>
                  </a:cubicBezTo>
                  <a:cubicBezTo>
                    <a:pt x="47" y="46"/>
                    <a:pt x="23" y="47"/>
                    <a:pt x="4" y="44"/>
                  </a:cubicBezTo>
                  <a:cubicBezTo>
                    <a:pt x="0" y="43"/>
                    <a:pt x="6" y="53"/>
                    <a:pt x="9"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245"/>
            <p:cNvSpPr>
              <a:spLocks/>
            </p:cNvSpPr>
            <p:nvPr/>
          </p:nvSpPr>
          <p:spPr bwMode="auto">
            <a:xfrm>
              <a:off x="10172701" y="3986213"/>
              <a:ext cx="76200" cy="125413"/>
            </a:xfrm>
            <a:custGeom>
              <a:avLst/>
              <a:gdLst>
                <a:gd name="T0" fmla="*/ 39 w 47"/>
                <a:gd name="T1" fmla="*/ 66 h 77"/>
                <a:gd name="T2" fmla="*/ 11 w 47"/>
                <a:gd name="T3" fmla="*/ 32 h 77"/>
                <a:gd name="T4" fmla="*/ 21 w 47"/>
                <a:gd name="T5" fmla="*/ 12 h 77"/>
                <a:gd name="T6" fmla="*/ 14 w 47"/>
                <a:gd name="T7" fmla="*/ 3 h 77"/>
                <a:gd name="T8" fmla="*/ 2 w 47"/>
                <a:gd name="T9" fmla="*/ 33 h 77"/>
                <a:gd name="T10" fmla="*/ 41 w 47"/>
                <a:gd name="T11" fmla="*/ 75 h 77"/>
                <a:gd name="T12" fmla="*/ 39 w 47"/>
                <a:gd name="T13" fmla="*/ 66 h 77"/>
              </a:gdLst>
              <a:ahLst/>
              <a:cxnLst>
                <a:cxn ang="0">
                  <a:pos x="T0" y="T1"/>
                </a:cxn>
                <a:cxn ang="0">
                  <a:pos x="T2" y="T3"/>
                </a:cxn>
                <a:cxn ang="0">
                  <a:pos x="T4" y="T5"/>
                </a:cxn>
                <a:cxn ang="0">
                  <a:pos x="T6" y="T7"/>
                </a:cxn>
                <a:cxn ang="0">
                  <a:pos x="T8" y="T9"/>
                </a:cxn>
                <a:cxn ang="0">
                  <a:pos x="T10" y="T11"/>
                </a:cxn>
                <a:cxn ang="0">
                  <a:pos x="T12" y="T13"/>
                </a:cxn>
              </a:cxnLst>
              <a:rect l="0" t="0" r="r" b="b"/>
              <a:pathLst>
                <a:path w="47" h="77">
                  <a:moveTo>
                    <a:pt x="39" y="66"/>
                  </a:moveTo>
                  <a:cubicBezTo>
                    <a:pt x="22" y="61"/>
                    <a:pt x="6" y="52"/>
                    <a:pt x="11" y="32"/>
                  </a:cubicBezTo>
                  <a:cubicBezTo>
                    <a:pt x="13" y="25"/>
                    <a:pt x="16" y="18"/>
                    <a:pt x="21" y="12"/>
                  </a:cubicBezTo>
                  <a:cubicBezTo>
                    <a:pt x="24" y="9"/>
                    <a:pt x="16" y="0"/>
                    <a:pt x="14" y="3"/>
                  </a:cubicBezTo>
                  <a:cubicBezTo>
                    <a:pt x="7" y="12"/>
                    <a:pt x="2" y="22"/>
                    <a:pt x="2" y="33"/>
                  </a:cubicBezTo>
                  <a:cubicBezTo>
                    <a:pt x="0" y="55"/>
                    <a:pt x="22" y="69"/>
                    <a:pt x="41" y="75"/>
                  </a:cubicBezTo>
                  <a:cubicBezTo>
                    <a:pt x="47" y="77"/>
                    <a:pt x="43" y="67"/>
                    <a:pt x="39"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246"/>
            <p:cNvSpPr>
              <a:spLocks/>
            </p:cNvSpPr>
            <p:nvPr/>
          </p:nvSpPr>
          <p:spPr bwMode="auto">
            <a:xfrm>
              <a:off x="10126663" y="4122738"/>
              <a:ext cx="107950" cy="87313"/>
            </a:xfrm>
            <a:custGeom>
              <a:avLst/>
              <a:gdLst>
                <a:gd name="T0" fmla="*/ 61 w 66"/>
                <a:gd name="T1" fmla="*/ 15 h 53"/>
                <a:gd name="T2" fmla="*/ 62 w 66"/>
                <a:gd name="T3" fmla="*/ 3 h 53"/>
                <a:gd name="T4" fmla="*/ 34 w 66"/>
                <a:gd name="T5" fmla="*/ 2 h 53"/>
                <a:gd name="T6" fmla="*/ 1 w 66"/>
                <a:gd name="T7" fmla="*/ 42 h 53"/>
                <a:gd name="T8" fmla="*/ 6 w 66"/>
                <a:gd name="T9" fmla="*/ 46 h 53"/>
                <a:gd name="T10" fmla="*/ 61 w 66"/>
                <a:gd name="T11" fmla="*/ 15 h 53"/>
              </a:gdLst>
              <a:ahLst/>
              <a:cxnLst>
                <a:cxn ang="0">
                  <a:pos x="T0" y="T1"/>
                </a:cxn>
                <a:cxn ang="0">
                  <a:pos x="T2" y="T3"/>
                </a:cxn>
                <a:cxn ang="0">
                  <a:pos x="T4" y="T5"/>
                </a:cxn>
                <a:cxn ang="0">
                  <a:pos x="T6" y="T7"/>
                </a:cxn>
                <a:cxn ang="0">
                  <a:pos x="T8" y="T9"/>
                </a:cxn>
                <a:cxn ang="0">
                  <a:pos x="T10" y="T11"/>
                </a:cxn>
              </a:cxnLst>
              <a:rect l="0" t="0" r="r" b="b"/>
              <a:pathLst>
                <a:path w="66" h="53">
                  <a:moveTo>
                    <a:pt x="61" y="15"/>
                  </a:moveTo>
                  <a:cubicBezTo>
                    <a:pt x="64" y="16"/>
                    <a:pt x="66" y="5"/>
                    <a:pt x="62" y="3"/>
                  </a:cubicBezTo>
                  <a:cubicBezTo>
                    <a:pt x="53" y="0"/>
                    <a:pt x="43" y="0"/>
                    <a:pt x="34" y="2"/>
                  </a:cubicBezTo>
                  <a:cubicBezTo>
                    <a:pt x="14" y="5"/>
                    <a:pt x="5" y="24"/>
                    <a:pt x="1" y="42"/>
                  </a:cubicBezTo>
                  <a:cubicBezTo>
                    <a:pt x="0" y="47"/>
                    <a:pt x="4" y="53"/>
                    <a:pt x="6" y="46"/>
                  </a:cubicBezTo>
                  <a:cubicBezTo>
                    <a:pt x="12" y="19"/>
                    <a:pt x="35" y="6"/>
                    <a:pt x="61"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247"/>
            <p:cNvSpPr>
              <a:spLocks/>
            </p:cNvSpPr>
            <p:nvPr/>
          </p:nvSpPr>
          <p:spPr bwMode="auto">
            <a:xfrm>
              <a:off x="10028238" y="4071938"/>
              <a:ext cx="80963" cy="119063"/>
            </a:xfrm>
            <a:custGeom>
              <a:avLst/>
              <a:gdLst>
                <a:gd name="T0" fmla="*/ 8 w 49"/>
                <a:gd name="T1" fmla="*/ 12 h 72"/>
                <a:gd name="T2" fmla="*/ 38 w 49"/>
                <a:gd name="T3" fmla="*/ 43 h 72"/>
                <a:gd name="T4" fmla="*/ 30 w 49"/>
                <a:gd name="T5" fmla="*/ 61 h 72"/>
                <a:gd name="T6" fmla="*/ 39 w 49"/>
                <a:gd name="T7" fmla="*/ 68 h 72"/>
                <a:gd name="T8" fmla="*/ 49 w 49"/>
                <a:gd name="T9" fmla="*/ 41 h 72"/>
                <a:gd name="T10" fmla="*/ 7 w 49"/>
                <a:gd name="T11" fmla="*/ 2 h 72"/>
                <a:gd name="T12" fmla="*/ 8 w 49"/>
                <a:gd name="T13" fmla="*/ 12 h 72"/>
              </a:gdLst>
              <a:ahLst/>
              <a:cxnLst>
                <a:cxn ang="0">
                  <a:pos x="T0" y="T1"/>
                </a:cxn>
                <a:cxn ang="0">
                  <a:pos x="T2" y="T3"/>
                </a:cxn>
                <a:cxn ang="0">
                  <a:pos x="T4" y="T5"/>
                </a:cxn>
                <a:cxn ang="0">
                  <a:pos x="T6" y="T7"/>
                </a:cxn>
                <a:cxn ang="0">
                  <a:pos x="T8" y="T9"/>
                </a:cxn>
                <a:cxn ang="0">
                  <a:pos x="T10" y="T11"/>
                </a:cxn>
                <a:cxn ang="0">
                  <a:pos x="T12" y="T13"/>
                </a:cxn>
              </a:cxnLst>
              <a:rect l="0" t="0" r="r" b="b"/>
              <a:pathLst>
                <a:path w="49" h="72">
                  <a:moveTo>
                    <a:pt x="8" y="12"/>
                  </a:moveTo>
                  <a:cubicBezTo>
                    <a:pt x="22" y="17"/>
                    <a:pt x="41" y="25"/>
                    <a:pt x="38" y="43"/>
                  </a:cubicBezTo>
                  <a:cubicBezTo>
                    <a:pt x="37" y="50"/>
                    <a:pt x="34" y="56"/>
                    <a:pt x="30" y="61"/>
                  </a:cubicBezTo>
                  <a:cubicBezTo>
                    <a:pt x="27" y="65"/>
                    <a:pt x="35" y="72"/>
                    <a:pt x="39" y="68"/>
                  </a:cubicBezTo>
                  <a:cubicBezTo>
                    <a:pt x="45" y="60"/>
                    <a:pt x="49" y="50"/>
                    <a:pt x="49" y="41"/>
                  </a:cubicBezTo>
                  <a:cubicBezTo>
                    <a:pt x="49" y="19"/>
                    <a:pt x="25" y="8"/>
                    <a:pt x="7" y="2"/>
                  </a:cubicBezTo>
                  <a:cubicBezTo>
                    <a:pt x="0" y="0"/>
                    <a:pt x="2" y="11"/>
                    <a:pt x="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250"/>
            <p:cNvSpPr>
              <a:spLocks/>
            </p:cNvSpPr>
            <p:nvPr/>
          </p:nvSpPr>
          <p:spPr bwMode="auto">
            <a:xfrm>
              <a:off x="11966576" y="4648200"/>
              <a:ext cx="38100" cy="68263"/>
            </a:xfrm>
            <a:custGeom>
              <a:avLst/>
              <a:gdLst>
                <a:gd name="T0" fmla="*/ 15 w 24"/>
                <a:gd name="T1" fmla="*/ 6 h 42"/>
                <a:gd name="T2" fmla="*/ 5 w 24"/>
                <a:gd name="T3" fmla="*/ 0 h 42"/>
                <a:gd name="T4" fmla="*/ 0 w 24"/>
                <a:gd name="T5" fmla="*/ 3 h 42"/>
                <a:gd name="T6" fmla="*/ 3 w 24"/>
                <a:gd name="T7" fmla="*/ 8 h 42"/>
                <a:gd name="T8" fmla="*/ 3 w 24"/>
                <a:gd name="T9" fmla="*/ 8 h 42"/>
                <a:gd name="T10" fmla="*/ 5 w 24"/>
                <a:gd name="T11" fmla="*/ 9 h 42"/>
                <a:gd name="T12" fmla="*/ 16 w 24"/>
                <a:gd name="T13" fmla="*/ 26 h 42"/>
                <a:gd name="T14" fmla="*/ 14 w 24"/>
                <a:gd name="T15" fmla="*/ 36 h 42"/>
                <a:gd name="T16" fmla="*/ 16 w 24"/>
                <a:gd name="T17" fmla="*/ 41 h 42"/>
                <a:gd name="T18" fmla="*/ 18 w 24"/>
                <a:gd name="T19" fmla="*/ 42 h 42"/>
                <a:gd name="T20" fmla="*/ 21 w 24"/>
                <a:gd name="T21" fmla="*/ 39 h 42"/>
                <a:gd name="T22" fmla="*/ 24 w 24"/>
                <a:gd name="T23" fmla="*/ 26 h 42"/>
                <a:gd name="T24" fmla="*/ 15 w 24"/>
                <a:gd name="T25" fmla="*/ 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42">
                  <a:moveTo>
                    <a:pt x="15" y="6"/>
                  </a:moveTo>
                  <a:cubicBezTo>
                    <a:pt x="10" y="2"/>
                    <a:pt x="6" y="1"/>
                    <a:pt x="5" y="0"/>
                  </a:cubicBezTo>
                  <a:cubicBezTo>
                    <a:pt x="3" y="0"/>
                    <a:pt x="1" y="1"/>
                    <a:pt x="0" y="3"/>
                  </a:cubicBezTo>
                  <a:cubicBezTo>
                    <a:pt x="0" y="5"/>
                    <a:pt x="1" y="7"/>
                    <a:pt x="3" y="8"/>
                  </a:cubicBezTo>
                  <a:cubicBezTo>
                    <a:pt x="3" y="8"/>
                    <a:pt x="3" y="8"/>
                    <a:pt x="3" y="8"/>
                  </a:cubicBezTo>
                  <a:cubicBezTo>
                    <a:pt x="3" y="8"/>
                    <a:pt x="3" y="8"/>
                    <a:pt x="5" y="9"/>
                  </a:cubicBezTo>
                  <a:cubicBezTo>
                    <a:pt x="9" y="11"/>
                    <a:pt x="16" y="16"/>
                    <a:pt x="16" y="26"/>
                  </a:cubicBezTo>
                  <a:cubicBezTo>
                    <a:pt x="16" y="29"/>
                    <a:pt x="16" y="32"/>
                    <a:pt x="14" y="36"/>
                  </a:cubicBezTo>
                  <a:cubicBezTo>
                    <a:pt x="13" y="38"/>
                    <a:pt x="14" y="41"/>
                    <a:pt x="16" y="41"/>
                  </a:cubicBezTo>
                  <a:cubicBezTo>
                    <a:pt x="17" y="42"/>
                    <a:pt x="17" y="42"/>
                    <a:pt x="18" y="42"/>
                  </a:cubicBezTo>
                  <a:cubicBezTo>
                    <a:pt x="19" y="42"/>
                    <a:pt x="21" y="41"/>
                    <a:pt x="21" y="39"/>
                  </a:cubicBezTo>
                  <a:cubicBezTo>
                    <a:pt x="23" y="34"/>
                    <a:pt x="24" y="30"/>
                    <a:pt x="24" y="26"/>
                  </a:cubicBezTo>
                  <a:cubicBezTo>
                    <a:pt x="24" y="16"/>
                    <a:pt x="19" y="10"/>
                    <a:pt x="1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251"/>
            <p:cNvSpPr>
              <a:spLocks/>
            </p:cNvSpPr>
            <p:nvPr/>
          </p:nvSpPr>
          <p:spPr bwMode="auto">
            <a:xfrm>
              <a:off x="11985626" y="4624388"/>
              <a:ext cx="50800" cy="100013"/>
            </a:xfrm>
            <a:custGeom>
              <a:avLst/>
              <a:gdLst>
                <a:gd name="T0" fmla="*/ 19 w 31"/>
                <a:gd name="T1" fmla="*/ 9 h 61"/>
                <a:gd name="T2" fmla="*/ 6 w 31"/>
                <a:gd name="T3" fmla="*/ 1 h 61"/>
                <a:gd name="T4" fmla="*/ 1 w 31"/>
                <a:gd name="T5" fmla="*/ 3 h 61"/>
                <a:gd name="T6" fmla="*/ 3 w 31"/>
                <a:gd name="T7" fmla="*/ 8 h 61"/>
                <a:gd name="T8" fmla="*/ 6 w 31"/>
                <a:gd name="T9" fmla="*/ 10 h 61"/>
                <a:gd name="T10" fmla="*/ 23 w 31"/>
                <a:gd name="T11" fmla="*/ 38 h 61"/>
                <a:gd name="T12" fmla="*/ 19 w 31"/>
                <a:gd name="T13" fmla="*/ 56 h 61"/>
                <a:gd name="T14" fmla="*/ 21 w 31"/>
                <a:gd name="T15" fmla="*/ 61 h 61"/>
                <a:gd name="T16" fmla="*/ 23 w 31"/>
                <a:gd name="T17" fmla="*/ 61 h 61"/>
                <a:gd name="T18" fmla="*/ 27 w 31"/>
                <a:gd name="T19" fmla="*/ 59 h 61"/>
                <a:gd name="T20" fmla="*/ 31 w 31"/>
                <a:gd name="T21" fmla="*/ 38 h 61"/>
                <a:gd name="T22" fmla="*/ 19 w 31"/>
                <a:gd name="T23" fmla="*/ 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61">
                  <a:moveTo>
                    <a:pt x="19" y="9"/>
                  </a:moveTo>
                  <a:cubicBezTo>
                    <a:pt x="12" y="4"/>
                    <a:pt x="6" y="1"/>
                    <a:pt x="6" y="1"/>
                  </a:cubicBezTo>
                  <a:cubicBezTo>
                    <a:pt x="4" y="0"/>
                    <a:pt x="2" y="1"/>
                    <a:pt x="1" y="3"/>
                  </a:cubicBezTo>
                  <a:cubicBezTo>
                    <a:pt x="0" y="5"/>
                    <a:pt x="1" y="8"/>
                    <a:pt x="3" y="8"/>
                  </a:cubicBezTo>
                  <a:cubicBezTo>
                    <a:pt x="3" y="8"/>
                    <a:pt x="4" y="9"/>
                    <a:pt x="6" y="10"/>
                  </a:cubicBezTo>
                  <a:cubicBezTo>
                    <a:pt x="12" y="14"/>
                    <a:pt x="24" y="22"/>
                    <a:pt x="23" y="38"/>
                  </a:cubicBezTo>
                  <a:cubicBezTo>
                    <a:pt x="23" y="43"/>
                    <a:pt x="22" y="49"/>
                    <a:pt x="19" y="56"/>
                  </a:cubicBezTo>
                  <a:cubicBezTo>
                    <a:pt x="18" y="58"/>
                    <a:pt x="19" y="60"/>
                    <a:pt x="21" y="61"/>
                  </a:cubicBezTo>
                  <a:cubicBezTo>
                    <a:pt x="22" y="61"/>
                    <a:pt x="22" y="61"/>
                    <a:pt x="23" y="61"/>
                  </a:cubicBezTo>
                  <a:cubicBezTo>
                    <a:pt x="24" y="61"/>
                    <a:pt x="26" y="60"/>
                    <a:pt x="27" y="59"/>
                  </a:cubicBezTo>
                  <a:cubicBezTo>
                    <a:pt x="30" y="51"/>
                    <a:pt x="31" y="44"/>
                    <a:pt x="31" y="38"/>
                  </a:cubicBezTo>
                  <a:cubicBezTo>
                    <a:pt x="31" y="25"/>
                    <a:pt x="25" y="15"/>
                    <a:pt x="19"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252"/>
            <p:cNvSpPr>
              <a:spLocks/>
            </p:cNvSpPr>
            <p:nvPr/>
          </p:nvSpPr>
          <p:spPr bwMode="auto">
            <a:xfrm>
              <a:off x="11688763" y="5065713"/>
              <a:ext cx="73025" cy="31750"/>
            </a:xfrm>
            <a:custGeom>
              <a:avLst/>
              <a:gdLst>
                <a:gd name="T0" fmla="*/ 20 w 45"/>
                <a:gd name="T1" fmla="*/ 20 h 20"/>
                <a:gd name="T2" fmla="*/ 44 w 45"/>
                <a:gd name="T3" fmla="*/ 7 h 20"/>
                <a:gd name="T4" fmla="*/ 42 w 45"/>
                <a:gd name="T5" fmla="*/ 1 h 20"/>
                <a:gd name="T6" fmla="*/ 37 w 45"/>
                <a:gd name="T7" fmla="*/ 2 h 20"/>
                <a:gd name="T8" fmla="*/ 37 w 45"/>
                <a:gd name="T9" fmla="*/ 2 h 20"/>
                <a:gd name="T10" fmla="*/ 36 w 45"/>
                <a:gd name="T11" fmla="*/ 4 h 20"/>
                <a:gd name="T12" fmla="*/ 20 w 45"/>
                <a:gd name="T13" fmla="*/ 12 h 20"/>
                <a:gd name="T14" fmla="*/ 7 w 45"/>
                <a:gd name="T15" fmla="*/ 8 h 20"/>
                <a:gd name="T16" fmla="*/ 1 w 45"/>
                <a:gd name="T17" fmla="*/ 9 h 20"/>
                <a:gd name="T18" fmla="*/ 3 w 45"/>
                <a:gd name="T19" fmla="*/ 15 h 20"/>
                <a:gd name="T20" fmla="*/ 20 w 45"/>
                <a:gd name="T2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0">
                  <a:moveTo>
                    <a:pt x="20" y="20"/>
                  </a:moveTo>
                  <a:cubicBezTo>
                    <a:pt x="36" y="20"/>
                    <a:pt x="43" y="7"/>
                    <a:pt x="44" y="7"/>
                  </a:cubicBezTo>
                  <a:cubicBezTo>
                    <a:pt x="45" y="5"/>
                    <a:pt x="44" y="2"/>
                    <a:pt x="42" y="1"/>
                  </a:cubicBezTo>
                  <a:cubicBezTo>
                    <a:pt x="40" y="0"/>
                    <a:pt x="38" y="1"/>
                    <a:pt x="37" y="2"/>
                  </a:cubicBezTo>
                  <a:cubicBezTo>
                    <a:pt x="37" y="2"/>
                    <a:pt x="37" y="2"/>
                    <a:pt x="37" y="2"/>
                  </a:cubicBezTo>
                  <a:cubicBezTo>
                    <a:pt x="37" y="2"/>
                    <a:pt x="36" y="3"/>
                    <a:pt x="36" y="4"/>
                  </a:cubicBezTo>
                  <a:cubicBezTo>
                    <a:pt x="33" y="7"/>
                    <a:pt x="28" y="13"/>
                    <a:pt x="20" y="12"/>
                  </a:cubicBezTo>
                  <a:cubicBezTo>
                    <a:pt x="17" y="12"/>
                    <a:pt x="12" y="11"/>
                    <a:pt x="7" y="8"/>
                  </a:cubicBezTo>
                  <a:cubicBezTo>
                    <a:pt x="5" y="7"/>
                    <a:pt x="3" y="7"/>
                    <a:pt x="1" y="9"/>
                  </a:cubicBezTo>
                  <a:cubicBezTo>
                    <a:pt x="0" y="11"/>
                    <a:pt x="1" y="13"/>
                    <a:pt x="3" y="15"/>
                  </a:cubicBezTo>
                  <a:cubicBezTo>
                    <a:pt x="9" y="19"/>
                    <a:pt x="15" y="20"/>
                    <a:pt x="2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253"/>
            <p:cNvSpPr>
              <a:spLocks/>
            </p:cNvSpPr>
            <p:nvPr/>
          </p:nvSpPr>
          <p:spPr bwMode="auto">
            <a:xfrm>
              <a:off x="11674476" y="5089525"/>
              <a:ext cx="104775" cy="41275"/>
            </a:xfrm>
            <a:custGeom>
              <a:avLst/>
              <a:gdLst>
                <a:gd name="T0" fmla="*/ 62 w 64"/>
                <a:gd name="T1" fmla="*/ 1 h 25"/>
                <a:gd name="T2" fmla="*/ 57 w 64"/>
                <a:gd name="T3" fmla="*/ 2 h 25"/>
                <a:gd name="T4" fmla="*/ 57 w 64"/>
                <a:gd name="T5" fmla="*/ 2 h 25"/>
                <a:gd name="T6" fmla="*/ 55 w 64"/>
                <a:gd name="T7" fmla="*/ 5 h 25"/>
                <a:gd name="T8" fmla="*/ 30 w 64"/>
                <a:gd name="T9" fmla="*/ 17 h 25"/>
                <a:gd name="T10" fmla="*/ 7 w 64"/>
                <a:gd name="T11" fmla="*/ 9 h 25"/>
                <a:gd name="T12" fmla="*/ 1 w 64"/>
                <a:gd name="T13" fmla="*/ 10 h 25"/>
                <a:gd name="T14" fmla="*/ 2 w 64"/>
                <a:gd name="T15" fmla="*/ 16 h 25"/>
                <a:gd name="T16" fmla="*/ 30 w 64"/>
                <a:gd name="T17" fmla="*/ 25 h 25"/>
                <a:gd name="T18" fmla="*/ 63 w 64"/>
                <a:gd name="T19" fmla="*/ 7 h 25"/>
                <a:gd name="T20" fmla="*/ 62 w 64"/>
                <a:gd name="T21"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25">
                  <a:moveTo>
                    <a:pt x="62" y="1"/>
                  </a:moveTo>
                  <a:cubicBezTo>
                    <a:pt x="60" y="0"/>
                    <a:pt x="58" y="1"/>
                    <a:pt x="57" y="2"/>
                  </a:cubicBezTo>
                  <a:cubicBezTo>
                    <a:pt x="57" y="2"/>
                    <a:pt x="57" y="2"/>
                    <a:pt x="57" y="2"/>
                  </a:cubicBezTo>
                  <a:cubicBezTo>
                    <a:pt x="57" y="2"/>
                    <a:pt x="56" y="3"/>
                    <a:pt x="55" y="5"/>
                  </a:cubicBezTo>
                  <a:cubicBezTo>
                    <a:pt x="51" y="9"/>
                    <a:pt x="42" y="17"/>
                    <a:pt x="30" y="17"/>
                  </a:cubicBezTo>
                  <a:cubicBezTo>
                    <a:pt x="23" y="17"/>
                    <a:pt x="16" y="15"/>
                    <a:pt x="7" y="9"/>
                  </a:cubicBezTo>
                  <a:cubicBezTo>
                    <a:pt x="5" y="8"/>
                    <a:pt x="3" y="8"/>
                    <a:pt x="1" y="10"/>
                  </a:cubicBezTo>
                  <a:cubicBezTo>
                    <a:pt x="0" y="12"/>
                    <a:pt x="1" y="14"/>
                    <a:pt x="2" y="16"/>
                  </a:cubicBezTo>
                  <a:cubicBezTo>
                    <a:pt x="12" y="23"/>
                    <a:pt x="22" y="25"/>
                    <a:pt x="30" y="25"/>
                  </a:cubicBezTo>
                  <a:cubicBezTo>
                    <a:pt x="51" y="25"/>
                    <a:pt x="63" y="7"/>
                    <a:pt x="63" y="7"/>
                  </a:cubicBezTo>
                  <a:cubicBezTo>
                    <a:pt x="64" y="5"/>
                    <a:pt x="64" y="3"/>
                    <a:pt x="6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254"/>
            <p:cNvSpPr>
              <a:spLocks/>
            </p:cNvSpPr>
            <p:nvPr/>
          </p:nvSpPr>
          <p:spPr bwMode="auto">
            <a:xfrm>
              <a:off x="11309351" y="4281488"/>
              <a:ext cx="63500" cy="47625"/>
            </a:xfrm>
            <a:custGeom>
              <a:avLst/>
              <a:gdLst>
                <a:gd name="T0" fmla="*/ 28 w 39"/>
                <a:gd name="T1" fmla="*/ 1 h 29"/>
                <a:gd name="T2" fmla="*/ 5 w 39"/>
                <a:gd name="T3" fmla="*/ 12 h 29"/>
                <a:gd name="T4" fmla="*/ 1 w 39"/>
                <a:gd name="T5" fmla="*/ 24 h 29"/>
                <a:gd name="T6" fmla="*/ 4 w 39"/>
                <a:gd name="T7" fmla="*/ 29 h 29"/>
                <a:gd name="T8" fmla="*/ 5 w 39"/>
                <a:gd name="T9" fmla="*/ 29 h 29"/>
                <a:gd name="T10" fmla="*/ 9 w 39"/>
                <a:gd name="T11" fmla="*/ 25 h 29"/>
                <a:gd name="T12" fmla="*/ 9 w 39"/>
                <a:gd name="T13" fmla="*/ 23 h 29"/>
                <a:gd name="T14" fmla="*/ 28 w 39"/>
                <a:gd name="T15" fmla="*/ 9 h 29"/>
                <a:gd name="T16" fmla="*/ 34 w 39"/>
                <a:gd name="T17" fmla="*/ 9 h 29"/>
                <a:gd name="T18" fmla="*/ 39 w 39"/>
                <a:gd name="T19" fmla="*/ 6 h 29"/>
                <a:gd name="T20" fmla="*/ 36 w 39"/>
                <a:gd name="T21" fmla="*/ 1 h 29"/>
                <a:gd name="T22" fmla="*/ 28 w 39"/>
                <a:gd name="T23"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29">
                  <a:moveTo>
                    <a:pt x="28" y="1"/>
                  </a:moveTo>
                  <a:cubicBezTo>
                    <a:pt x="16" y="0"/>
                    <a:pt x="9" y="7"/>
                    <a:pt x="5" y="12"/>
                  </a:cubicBezTo>
                  <a:cubicBezTo>
                    <a:pt x="2" y="18"/>
                    <a:pt x="1" y="24"/>
                    <a:pt x="1" y="24"/>
                  </a:cubicBezTo>
                  <a:cubicBezTo>
                    <a:pt x="0" y="26"/>
                    <a:pt x="2" y="28"/>
                    <a:pt x="4" y="29"/>
                  </a:cubicBezTo>
                  <a:cubicBezTo>
                    <a:pt x="4" y="29"/>
                    <a:pt x="4" y="29"/>
                    <a:pt x="5" y="29"/>
                  </a:cubicBezTo>
                  <a:cubicBezTo>
                    <a:pt x="7" y="29"/>
                    <a:pt x="8" y="27"/>
                    <a:pt x="9" y="25"/>
                  </a:cubicBezTo>
                  <a:cubicBezTo>
                    <a:pt x="9" y="25"/>
                    <a:pt x="9" y="24"/>
                    <a:pt x="9" y="23"/>
                  </a:cubicBezTo>
                  <a:cubicBezTo>
                    <a:pt x="11" y="18"/>
                    <a:pt x="15" y="9"/>
                    <a:pt x="28" y="9"/>
                  </a:cubicBezTo>
                  <a:cubicBezTo>
                    <a:pt x="30" y="9"/>
                    <a:pt x="32" y="9"/>
                    <a:pt x="34" y="9"/>
                  </a:cubicBezTo>
                  <a:cubicBezTo>
                    <a:pt x="36" y="10"/>
                    <a:pt x="38" y="8"/>
                    <a:pt x="39" y="6"/>
                  </a:cubicBezTo>
                  <a:cubicBezTo>
                    <a:pt x="39" y="4"/>
                    <a:pt x="38" y="2"/>
                    <a:pt x="36" y="1"/>
                  </a:cubicBezTo>
                  <a:cubicBezTo>
                    <a:pt x="33" y="1"/>
                    <a:pt x="30" y="1"/>
                    <a:pt x="2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255"/>
            <p:cNvSpPr>
              <a:spLocks/>
            </p:cNvSpPr>
            <p:nvPr/>
          </p:nvSpPr>
          <p:spPr bwMode="auto">
            <a:xfrm>
              <a:off x="11282363" y="4252913"/>
              <a:ext cx="93663" cy="60325"/>
            </a:xfrm>
            <a:custGeom>
              <a:avLst/>
              <a:gdLst>
                <a:gd name="T0" fmla="*/ 56 w 57"/>
                <a:gd name="T1" fmla="*/ 6 h 37"/>
                <a:gd name="T2" fmla="*/ 53 w 57"/>
                <a:gd name="T3" fmla="*/ 2 h 37"/>
                <a:gd name="T4" fmla="*/ 40 w 57"/>
                <a:gd name="T5" fmla="*/ 0 h 37"/>
                <a:gd name="T6" fmla="*/ 8 w 57"/>
                <a:gd name="T7" fmla="*/ 16 h 37"/>
                <a:gd name="T8" fmla="*/ 0 w 57"/>
                <a:gd name="T9" fmla="*/ 32 h 37"/>
                <a:gd name="T10" fmla="*/ 3 w 57"/>
                <a:gd name="T11" fmla="*/ 37 h 37"/>
                <a:gd name="T12" fmla="*/ 4 w 57"/>
                <a:gd name="T13" fmla="*/ 37 h 37"/>
                <a:gd name="T14" fmla="*/ 8 w 57"/>
                <a:gd name="T15" fmla="*/ 34 h 37"/>
                <a:gd name="T16" fmla="*/ 8 w 57"/>
                <a:gd name="T17" fmla="*/ 34 h 37"/>
                <a:gd name="T18" fmla="*/ 9 w 57"/>
                <a:gd name="T19" fmla="*/ 30 h 37"/>
                <a:gd name="T20" fmla="*/ 40 w 57"/>
                <a:gd name="T21" fmla="*/ 8 h 37"/>
                <a:gd name="T22" fmla="*/ 52 w 57"/>
                <a:gd name="T23" fmla="*/ 9 h 37"/>
                <a:gd name="T24" fmla="*/ 56 w 57"/>
                <a:gd name="T25" fmla="*/ 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37">
                  <a:moveTo>
                    <a:pt x="56" y="6"/>
                  </a:moveTo>
                  <a:cubicBezTo>
                    <a:pt x="57" y="4"/>
                    <a:pt x="56" y="2"/>
                    <a:pt x="53" y="2"/>
                  </a:cubicBezTo>
                  <a:cubicBezTo>
                    <a:pt x="49" y="0"/>
                    <a:pt x="44" y="0"/>
                    <a:pt x="40" y="0"/>
                  </a:cubicBezTo>
                  <a:cubicBezTo>
                    <a:pt x="24" y="0"/>
                    <a:pt x="13" y="8"/>
                    <a:pt x="8" y="16"/>
                  </a:cubicBezTo>
                  <a:cubicBezTo>
                    <a:pt x="2" y="24"/>
                    <a:pt x="0" y="32"/>
                    <a:pt x="0" y="32"/>
                  </a:cubicBezTo>
                  <a:cubicBezTo>
                    <a:pt x="0" y="34"/>
                    <a:pt x="1" y="36"/>
                    <a:pt x="3" y="37"/>
                  </a:cubicBezTo>
                  <a:cubicBezTo>
                    <a:pt x="4" y="37"/>
                    <a:pt x="4" y="37"/>
                    <a:pt x="4" y="37"/>
                  </a:cubicBezTo>
                  <a:cubicBezTo>
                    <a:pt x="6" y="37"/>
                    <a:pt x="8" y="36"/>
                    <a:pt x="8" y="34"/>
                  </a:cubicBezTo>
                  <a:cubicBezTo>
                    <a:pt x="8" y="34"/>
                    <a:pt x="8" y="34"/>
                    <a:pt x="8" y="34"/>
                  </a:cubicBezTo>
                  <a:cubicBezTo>
                    <a:pt x="8" y="34"/>
                    <a:pt x="8" y="32"/>
                    <a:pt x="9" y="30"/>
                  </a:cubicBezTo>
                  <a:cubicBezTo>
                    <a:pt x="12" y="22"/>
                    <a:pt x="20" y="8"/>
                    <a:pt x="40" y="8"/>
                  </a:cubicBezTo>
                  <a:cubicBezTo>
                    <a:pt x="43" y="8"/>
                    <a:pt x="47" y="8"/>
                    <a:pt x="52" y="9"/>
                  </a:cubicBezTo>
                  <a:cubicBezTo>
                    <a:pt x="54" y="10"/>
                    <a:pt x="56" y="9"/>
                    <a:pt x="5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256"/>
            <p:cNvSpPr>
              <a:spLocks/>
            </p:cNvSpPr>
            <p:nvPr/>
          </p:nvSpPr>
          <p:spPr bwMode="auto">
            <a:xfrm>
              <a:off x="8856663" y="4294188"/>
              <a:ext cx="71438" cy="36513"/>
            </a:xfrm>
            <a:custGeom>
              <a:avLst/>
              <a:gdLst>
                <a:gd name="T0" fmla="*/ 18 w 44"/>
                <a:gd name="T1" fmla="*/ 0 h 23"/>
                <a:gd name="T2" fmla="*/ 3 w 44"/>
                <a:gd name="T3" fmla="*/ 4 h 23"/>
                <a:gd name="T4" fmla="*/ 1 w 44"/>
                <a:gd name="T5" fmla="*/ 9 h 23"/>
                <a:gd name="T6" fmla="*/ 7 w 44"/>
                <a:gd name="T7" fmla="*/ 11 h 23"/>
                <a:gd name="T8" fmla="*/ 8 w 44"/>
                <a:gd name="T9" fmla="*/ 10 h 23"/>
                <a:gd name="T10" fmla="*/ 18 w 44"/>
                <a:gd name="T11" fmla="*/ 8 h 23"/>
                <a:gd name="T12" fmla="*/ 35 w 44"/>
                <a:gd name="T13" fmla="*/ 20 h 23"/>
                <a:gd name="T14" fmla="*/ 39 w 44"/>
                <a:gd name="T15" fmla="*/ 23 h 23"/>
                <a:gd name="T16" fmla="*/ 41 w 44"/>
                <a:gd name="T17" fmla="*/ 22 h 23"/>
                <a:gd name="T18" fmla="*/ 43 w 44"/>
                <a:gd name="T19" fmla="*/ 17 h 23"/>
                <a:gd name="T20" fmla="*/ 18 w 44"/>
                <a:gd name="T2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23">
                  <a:moveTo>
                    <a:pt x="18" y="0"/>
                  </a:moveTo>
                  <a:cubicBezTo>
                    <a:pt x="9" y="0"/>
                    <a:pt x="3" y="3"/>
                    <a:pt x="3" y="4"/>
                  </a:cubicBezTo>
                  <a:cubicBezTo>
                    <a:pt x="1" y="5"/>
                    <a:pt x="0" y="7"/>
                    <a:pt x="1" y="9"/>
                  </a:cubicBezTo>
                  <a:cubicBezTo>
                    <a:pt x="2" y="11"/>
                    <a:pt x="5" y="12"/>
                    <a:pt x="7" y="11"/>
                  </a:cubicBezTo>
                  <a:cubicBezTo>
                    <a:pt x="7" y="11"/>
                    <a:pt x="7" y="10"/>
                    <a:pt x="8" y="10"/>
                  </a:cubicBezTo>
                  <a:cubicBezTo>
                    <a:pt x="9" y="9"/>
                    <a:pt x="13" y="8"/>
                    <a:pt x="18" y="8"/>
                  </a:cubicBezTo>
                  <a:cubicBezTo>
                    <a:pt x="23" y="8"/>
                    <a:pt x="30" y="10"/>
                    <a:pt x="35" y="20"/>
                  </a:cubicBezTo>
                  <a:cubicBezTo>
                    <a:pt x="36" y="22"/>
                    <a:pt x="38" y="23"/>
                    <a:pt x="39" y="23"/>
                  </a:cubicBezTo>
                  <a:cubicBezTo>
                    <a:pt x="40" y="23"/>
                    <a:pt x="40" y="22"/>
                    <a:pt x="41" y="22"/>
                  </a:cubicBezTo>
                  <a:cubicBezTo>
                    <a:pt x="43" y="21"/>
                    <a:pt x="44" y="19"/>
                    <a:pt x="43" y="17"/>
                  </a:cubicBezTo>
                  <a:cubicBezTo>
                    <a:pt x="36" y="4"/>
                    <a:pt x="26"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257"/>
            <p:cNvSpPr>
              <a:spLocks/>
            </p:cNvSpPr>
            <p:nvPr/>
          </p:nvSpPr>
          <p:spPr bwMode="auto">
            <a:xfrm>
              <a:off x="8851901" y="4260850"/>
              <a:ext cx="98425" cy="53975"/>
            </a:xfrm>
            <a:custGeom>
              <a:avLst/>
              <a:gdLst>
                <a:gd name="T0" fmla="*/ 56 w 60"/>
                <a:gd name="T1" fmla="*/ 33 h 33"/>
                <a:gd name="T2" fmla="*/ 58 w 60"/>
                <a:gd name="T3" fmla="*/ 32 h 33"/>
                <a:gd name="T4" fmla="*/ 59 w 60"/>
                <a:gd name="T5" fmla="*/ 27 h 33"/>
                <a:gd name="T6" fmla="*/ 22 w 60"/>
                <a:gd name="T7" fmla="*/ 0 h 33"/>
                <a:gd name="T8" fmla="*/ 2 w 60"/>
                <a:gd name="T9" fmla="*/ 5 h 33"/>
                <a:gd name="T10" fmla="*/ 1 w 60"/>
                <a:gd name="T11" fmla="*/ 10 h 33"/>
                <a:gd name="T12" fmla="*/ 6 w 60"/>
                <a:gd name="T13" fmla="*/ 12 h 33"/>
                <a:gd name="T14" fmla="*/ 6 w 60"/>
                <a:gd name="T15" fmla="*/ 12 h 33"/>
                <a:gd name="T16" fmla="*/ 7 w 60"/>
                <a:gd name="T17" fmla="*/ 11 h 33"/>
                <a:gd name="T18" fmla="*/ 22 w 60"/>
                <a:gd name="T19" fmla="*/ 8 h 33"/>
                <a:gd name="T20" fmla="*/ 52 w 60"/>
                <a:gd name="T21" fmla="*/ 30 h 33"/>
                <a:gd name="T22" fmla="*/ 56 w 60"/>
                <a:gd name="T2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 h="33">
                  <a:moveTo>
                    <a:pt x="56" y="33"/>
                  </a:moveTo>
                  <a:cubicBezTo>
                    <a:pt x="56" y="33"/>
                    <a:pt x="57" y="33"/>
                    <a:pt x="58" y="32"/>
                  </a:cubicBezTo>
                  <a:cubicBezTo>
                    <a:pt x="60" y="31"/>
                    <a:pt x="60" y="29"/>
                    <a:pt x="59" y="27"/>
                  </a:cubicBezTo>
                  <a:cubicBezTo>
                    <a:pt x="50" y="6"/>
                    <a:pt x="34" y="0"/>
                    <a:pt x="22" y="0"/>
                  </a:cubicBezTo>
                  <a:cubicBezTo>
                    <a:pt x="11" y="0"/>
                    <a:pt x="3" y="4"/>
                    <a:pt x="2" y="5"/>
                  </a:cubicBezTo>
                  <a:cubicBezTo>
                    <a:pt x="0" y="6"/>
                    <a:pt x="0" y="8"/>
                    <a:pt x="1" y="10"/>
                  </a:cubicBezTo>
                  <a:cubicBezTo>
                    <a:pt x="2" y="12"/>
                    <a:pt x="4" y="13"/>
                    <a:pt x="6" y="12"/>
                  </a:cubicBezTo>
                  <a:cubicBezTo>
                    <a:pt x="6" y="12"/>
                    <a:pt x="6" y="12"/>
                    <a:pt x="6" y="12"/>
                  </a:cubicBezTo>
                  <a:cubicBezTo>
                    <a:pt x="6" y="12"/>
                    <a:pt x="6" y="11"/>
                    <a:pt x="7" y="11"/>
                  </a:cubicBezTo>
                  <a:cubicBezTo>
                    <a:pt x="9" y="10"/>
                    <a:pt x="15" y="8"/>
                    <a:pt x="22" y="8"/>
                  </a:cubicBezTo>
                  <a:cubicBezTo>
                    <a:pt x="32" y="8"/>
                    <a:pt x="43" y="12"/>
                    <a:pt x="52" y="30"/>
                  </a:cubicBezTo>
                  <a:cubicBezTo>
                    <a:pt x="53" y="32"/>
                    <a:pt x="54" y="33"/>
                    <a:pt x="56"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258"/>
            <p:cNvSpPr>
              <a:spLocks/>
            </p:cNvSpPr>
            <p:nvPr/>
          </p:nvSpPr>
          <p:spPr bwMode="auto">
            <a:xfrm>
              <a:off x="10726738" y="3865563"/>
              <a:ext cx="71438" cy="36513"/>
            </a:xfrm>
            <a:custGeom>
              <a:avLst/>
              <a:gdLst>
                <a:gd name="T0" fmla="*/ 18 w 44"/>
                <a:gd name="T1" fmla="*/ 8 h 23"/>
                <a:gd name="T2" fmla="*/ 35 w 44"/>
                <a:gd name="T3" fmla="*/ 21 h 23"/>
                <a:gd name="T4" fmla="*/ 39 w 44"/>
                <a:gd name="T5" fmla="*/ 23 h 23"/>
                <a:gd name="T6" fmla="*/ 41 w 44"/>
                <a:gd name="T7" fmla="*/ 23 h 23"/>
                <a:gd name="T8" fmla="*/ 43 w 44"/>
                <a:gd name="T9" fmla="*/ 17 h 23"/>
                <a:gd name="T10" fmla="*/ 18 w 44"/>
                <a:gd name="T11" fmla="*/ 0 h 23"/>
                <a:gd name="T12" fmla="*/ 3 w 44"/>
                <a:gd name="T13" fmla="*/ 4 h 23"/>
                <a:gd name="T14" fmla="*/ 1 w 44"/>
                <a:gd name="T15" fmla="*/ 10 h 23"/>
                <a:gd name="T16" fmla="*/ 7 w 44"/>
                <a:gd name="T17" fmla="*/ 11 h 23"/>
                <a:gd name="T18" fmla="*/ 7 w 44"/>
                <a:gd name="T19" fmla="*/ 11 h 23"/>
                <a:gd name="T20" fmla="*/ 8 w 44"/>
                <a:gd name="T21" fmla="*/ 11 h 23"/>
                <a:gd name="T22" fmla="*/ 18 w 44"/>
                <a:gd name="T23"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 h="23">
                  <a:moveTo>
                    <a:pt x="18" y="8"/>
                  </a:moveTo>
                  <a:cubicBezTo>
                    <a:pt x="23" y="9"/>
                    <a:pt x="30" y="10"/>
                    <a:pt x="35" y="21"/>
                  </a:cubicBezTo>
                  <a:cubicBezTo>
                    <a:pt x="36" y="22"/>
                    <a:pt x="38" y="23"/>
                    <a:pt x="39" y="23"/>
                  </a:cubicBezTo>
                  <a:cubicBezTo>
                    <a:pt x="40" y="23"/>
                    <a:pt x="40" y="23"/>
                    <a:pt x="41" y="23"/>
                  </a:cubicBezTo>
                  <a:cubicBezTo>
                    <a:pt x="43" y="22"/>
                    <a:pt x="44" y="19"/>
                    <a:pt x="43" y="17"/>
                  </a:cubicBezTo>
                  <a:cubicBezTo>
                    <a:pt x="36" y="4"/>
                    <a:pt x="26" y="0"/>
                    <a:pt x="18" y="0"/>
                  </a:cubicBezTo>
                  <a:cubicBezTo>
                    <a:pt x="9" y="1"/>
                    <a:pt x="3" y="4"/>
                    <a:pt x="3" y="4"/>
                  </a:cubicBezTo>
                  <a:cubicBezTo>
                    <a:pt x="1" y="5"/>
                    <a:pt x="0" y="8"/>
                    <a:pt x="1" y="10"/>
                  </a:cubicBezTo>
                  <a:cubicBezTo>
                    <a:pt x="2" y="12"/>
                    <a:pt x="5" y="12"/>
                    <a:pt x="7" y="11"/>
                  </a:cubicBezTo>
                  <a:cubicBezTo>
                    <a:pt x="7" y="11"/>
                    <a:pt x="7" y="11"/>
                    <a:pt x="7" y="11"/>
                  </a:cubicBezTo>
                  <a:cubicBezTo>
                    <a:pt x="7" y="11"/>
                    <a:pt x="7" y="11"/>
                    <a:pt x="8" y="11"/>
                  </a:cubicBezTo>
                  <a:cubicBezTo>
                    <a:pt x="9" y="10"/>
                    <a:pt x="13" y="8"/>
                    <a:pt x="1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259"/>
            <p:cNvSpPr>
              <a:spLocks/>
            </p:cNvSpPr>
            <p:nvPr/>
          </p:nvSpPr>
          <p:spPr bwMode="auto">
            <a:xfrm>
              <a:off x="10723563" y="3833813"/>
              <a:ext cx="98425" cy="52388"/>
            </a:xfrm>
            <a:custGeom>
              <a:avLst/>
              <a:gdLst>
                <a:gd name="T0" fmla="*/ 56 w 60"/>
                <a:gd name="T1" fmla="*/ 32 h 32"/>
                <a:gd name="T2" fmla="*/ 58 w 60"/>
                <a:gd name="T3" fmla="*/ 32 h 32"/>
                <a:gd name="T4" fmla="*/ 59 w 60"/>
                <a:gd name="T5" fmla="*/ 27 h 32"/>
                <a:gd name="T6" fmla="*/ 22 w 60"/>
                <a:gd name="T7" fmla="*/ 0 h 32"/>
                <a:gd name="T8" fmla="*/ 2 w 60"/>
                <a:gd name="T9" fmla="*/ 4 h 32"/>
                <a:gd name="T10" fmla="*/ 1 w 60"/>
                <a:gd name="T11" fmla="*/ 10 h 32"/>
                <a:gd name="T12" fmla="*/ 6 w 60"/>
                <a:gd name="T13" fmla="*/ 11 h 32"/>
                <a:gd name="T14" fmla="*/ 6 w 60"/>
                <a:gd name="T15" fmla="*/ 11 h 32"/>
                <a:gd name="T16" fmla="*/ 7 w 60"/>
                <a:gd name="T17" fmla="*/ 11 h 32"/>
                <a:gd name="T18" fmla="*/ 22 w 60"/>
                <a:gd name="T19" fmla="*/ 8 h 32"/>
                <a:gd name="T20" fmla="*/ 52 w 60"/>
                <a:gd name="T21" fmla="*/ 30 h 32"/>
                <a:gd name="T22" fmla="*/ 56 w 60"/>
                <a:gd name="T23"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 h="32">
                  <a:moveTo>
                    <a:pt x="56" y="32"/>
                  </a:moveTo>
                  <a:cubicBezTo>
                    <a:pt x="56" y="32"/>
                    <a:pt x="57" y="32"/>
                    <a:pt x="58" y="32"/>
                  </a:cubicBezTo>
                  <a:cubicBezTo>
                    <a:pt x="60" y="31"/>
                    <a:pt x="60" y="29"/>
                    <a:pt x="59" y="27"/>
                  </a:cubicBezTo>
                  <a:cubicBezTo>
                    <a:pt x="50" y="6"/>
                    <a:pt x="34" y="0"/>
                    <a:pt x="22" y="0"/>
                  </a:cubicBezTo>
                  <a:cubicBezTo>
                    <a:pt x="11" y="0"/>
                    <a:pt x="3" y="4"/>
                    <a:pt x="2" y="4"/>
                  </a:cubicBezTo>
                  <a:cubicBezTo>
                    <a:pt x="0" y="5"/>
                    <a:pt x="0" y="8"/>
                    <a:pt x="1" y="10"/>
                  </a:cubicBezTo>
                  <a:cubicBezTo>
                    <a:pt x="2" y="12"/>
                    <a:pt x="4" y="12"/>
                    <a:pt x="6" y="11"/>
                  </a:cubicBezTo>
                  <a:cubicBezTo>
                    <a:pt x="6" y="11"/>
                    <a:pt x="6" y="11"/>
                    <a:pt x="6" y="11"/>
                  </a:cubicBezTo>
                  <a:cubicBezTo>
                    <a:pt x="6" y="11"/>
                    <a:pt x="6" y="11"/>
                    <a:pt x="7" y="11"/>
                  </a:cubicBezTo>
                  <a:cubicBezTo>
                    <a:pt x="9" y="10"/>
                    <a:pt x="15" y="8"/>
                    <a:pt x="22" y="8"/>
                  </a:cubicBezTo>
                  <a:cubicBezTo>
                    <a:pt x="32" y="8"/>
                    <a:pt x="43" y="12"/>
                    <a:pt x="52" y="30"/>
                  </a:cubicBezTo>
                  <a:cubicBezTo>
                    <a:pt x="53" y="31"/>
                    <a:pt x="54" y="32"/>
                    <a:pt x="56"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260"/>
            <p:cNvSpPr>
              <a:spLocks/>
            </p:cNvSpPr>
            <p:nvPr/>
          </p:nvSpPr>
          <p:spPr bwMode="auto">
            <a:xfrm>
              <a:off x="9485313" y="3898900"/>
              <a:ext cx="61913" cy="47625"/>
            </a:xfrm>
            <a:custGeom>
              <a:avLst/>
              <a:gdLst>
                <a:gd name="T0" fmla="*/ 28 w 38"/>
                <a:gd name="T1" fmla="*/ 8 h 29"/>
                <a:gd name="T2" fmla="*/ 33 w 38"/>
                <a:gd name="T3" fmla="*/ 9 h 29"/>
                <a:gd name="T4" fmla="*/ 38 w 38"/>
                <a:gd name="T5" fmla="*/ 6 h 29"/>
                <a:gd name="T6" fmla="*/ 35 w 38"/>
                <a:gd name="T7" fmla="*/ 1 h 29"/>
                <a:gd name="T8" fmla="*/ 28 w 38"/>
                <a:gd name="T9" fmla="*/ 0 h 29"/>
                <a:gd name="T10" fmla="*/ 5 w 38"/>
                <a:gd name="T11" fmla="*/ 13 h 29"/>
                <a:gd name="T12" fmla="*/ 0 w 38"/>
                <a:gd name="T13" fmla="*/ 25 h 29"/>
                <a:gd name="T14" fmla="*/ 4 w 38"/>
                <a:gd name="T15" fmla="*/ 29 h 29"/>
                <a:gd name="T16" fmla="*/ 4 w 38"/>
                <a:gd name="T17" fmla="*/ 29 h 29"/>
                <a:gd name="T18" fmla="*/ 8 w 38"/>
                <a:gd name="T19" fmla="*/ 26 h 29"/>
                <a:gd name="T20" fmla="*/ 8 w 38"/>
                <a:gd name="T21" fmla="*/ 26 h 29"/>
                <a:gd name="T22" fmla="*/ 9 w 38"/>
                <a:gd name="T23" fmla="*/ 23 h 29"/>
                <a:gd name="T24" fmla="*/ 28 w 38"/>
                <a:gd name="T25" fmla="*/ 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29">
                  <a:moveTo>
                    <a:pt x="28" y="8"/>
                  </a:moveTo>
                  <a:cubicBezTo>
                    <a:pt x="29" y="8"/>
                    <a:pt x="31" y="8"/>
                    <a:pt x="33" y="9"/>
                  </a:cubicBezTo>
                  <a:cubicBezTo>
                    <a:pt x="35" y="9"/>
                    <a:pt x="38" y="8"/>
                    <a:pt x="38" y="6"/>
                  </a:cubicBezTo>
                  <a:cubicBezTo>
                    <a:pt x="38" y="3"/>
                    <a:pt x="37" y="1"/>
                    <a:pt x="35" y="1"/>
                  </a:cubicBezTo>
                  <a:cubicBezTo>
                    <a:pt x="32" y="1"/>
                    <a:pt x="30" y="0"/>
                    <a:pt x="28" y="0"/>
                  </a:cubicBezTo>
                  <a:cubicBezTo>
                    <a:pt x="16" y="0"/>
                    <a:pt x="8" y="7"/>
                    <a:pt x="5" y="13"/>
                  </a:cubicBezTo>
                  <a:cubicBezTo>
                    <a:pt x="1" y="19"/>
                    <a:pt x="0" y="24"/>
                    <a:pt x="0" y="25"/>
                  </a:cubicBezTo>
                  <a:cubicBezTo>
                    <a:pt x="0" y="27"/>
                    <a:pt x="1" y="29"/>
                    <a:pt x="4" y="29"/>
                  </a:cubicBezTo>
                  <a:cubicBezTo>
                    <a:pt x="4" y="29"/>
                    <a:pt x="4" y="29"/>
                    <a:pt x="4" y="29"/>
                  </a:cubicBezTo>
                  <a:cubicBezTo>
                    <a:pt x="6" y="29"/>
                    <a:pt x="8" y="28"/>
                    <a:pt x="8" y="26"/>
                  </a:cubicBezTo>
                  <a:cubicBezTo>
                    <a:pt x="8" y="26"/>
                    <a:pt x="8" y="26"/>
                    <a:pt x="8" y="26"/>
                  </a:cubicBezTo>
                  <a:cubicBezTo>
                    <a:pt x="8" y="26"/>
                    <a:pt x="8" y="25"/>
                    <a:pt x="9" y="23"/>
                  </a:cubicBezTo>
                  <a:cubicBezTo>
                    <a:pt x="10" y="18"/>
                    <a:pt x="14" y="8"/>
                    <a:pt x="2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261"/>
            <p:cNvSpPr>
              <a:spLocks/>
            </p:cNvSpPr>
            <p:nvPr/>
          </p:nvSpPr>
          <p:spPr bwMode="auto">
            <a:xfrm>
              <a:off x="9458326" y="3870325"/>
              <a:ext cx="90488" cy="61913"/>
            </a:xfrm>
            <a:custGeom>
              <a:avLst/>
              <a:gdLst>
                <a:gd name="T0" fmla="*/ 56 w 56"/>
                <a:gd name="T1" fmla="*/ 6 h 38"/>
                <a:gd name="T2" fmla="*/ 53 w 56"/>
                <a:gd name="T3" fmla="*/ 1 h 38"/>
                <a:gd name="T4" fmla="*/ 40 w 56"/>
                <a:gd name="T5" fmla="*/ 0 h 38"/>
                <a:gd name="T6" fmla="*/ 8 w 56"/>
                <a:gd name="T7" fmla="*/ 16 h 38"/>
                <a:gd name="T8" fmla="*/ 0 w 56"/>
                <a:gd name="T9" fmla="*/ 33 h 38"/>
                <a:gd name="T10" fmla="*/ 4 w 56"/>
                <a:gd name="T11" fmla="*/ 38 h 38"/>
                <a:gd name="T12" fmla="*/ 4 w 56"/>
                <a:gd name="T13" fmla="*/ 38 h 38"/>
                <a:gd name="T14" fmla="*/ 8 w 56"/>
                <a:gd name="T15" fmla="*/ 34 h 38"/>
                <a:gd name="T16" fmla="*/ 8 w 56"/>
                <a:gd name="T17" fmla="*/ 34 h 38"/>
                <a:gd name="T18" fmla="*/ 9 w 56"/>
                <a:gd name="T19" fmla="*/ 30 h 38"/>
                <a:gd name="T20" fmla="*/ 40 w 56"/>
                <a:gd name="T21" fmla="*/ 8 h 38"/>
                <a:gd name="T22" fmla="*/ 51 w 56"/>
                <a:gd name="T23" fmla="*/ 9 h 38"/>
                <a:gd name="T24" fmla="*/ 56 w 56"/>
                <a:gd name="T2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38">
                  <a:moveTo>
                    <a:pt x="56" y="6"/>
                  </a:moveTo>
                  <a:cubicBezTo>
                    <a:pt x="56" y="4"/>
                    <a:pt x="55" y="2"/>
                    <a:pt x="53" y="1"/>
                  </a:cubicBezTo>
                  <a:cubicBezTo>
                    <a:pt x="48" y="0"/>
                    <a:pt x="44" y="0"/>
                    <a:pt x="40" y="0"/>
                  </a:cubicBezTo>
                  <a:cubicBezTo>
                    <a:pt x="24" y="0"/>
                    <a:pt x="13" y="8"/>
                    <a:pt x="8" y="16"/>
                  </a:cubicBezTo>
                  <a:cubicBezTo>
                    <a:pt x="2" y="25"/>
                    <a:pt x="0" y="33"/>
                    <a:pt x="0" y="33"/>
                  </a:cubicBezTo>
                  <a:cubicBezTo>
                    <a:pt x="0" y="35"/>
                    <a:pt x="1" y="37"/>
                    <a:pt x="4" y="38"/>
                  </a:cubicBezTo>
                  <a:cubicBezTo>
                    <a:pt x="4" y="38"/>
                    <a:pt x="4" y="38"/>
                    <a:pt x="4" y="38"/>
                  </a:cubicBezTo>
                  <a:cubicBezTo>
                    <a:pt x="6" y="38"/>
                    <a:pt x="8" y="36"/>
                    <a:pt x="8" y="34"/>
                  </a:cubicBezTo>
                  <a:cubicBezTo>
                    <a:pt x="8" y="34"/>
                    <a:pt x="8" y="34"/>
                    <a:pt x="8" y="34"/>
                  </a:cubicBezTo>
                  <a:cubicBezTo>
                    <a:pt x="8" y="34"/>
                    <a:pt x="9" y="33"/>
                    <a:pt x="9" y="30"/>
                  </a:cubicBezTo>
                  <a:cubicBezTo>
                    <a:pt x="12" y="22"/>
                    <a:pt x="20" y="8"/>
                    <a:pt x="40" y="8"/>
                  </a:cubicBezTo>
                  <a:cubicBezTo>
                    <a:pt x="44" y="8"/>
                    <a:pt x="47" y="8"/>
                    <a:pt x="51" y="9"/>
                  </a:cubicBezTo>
                  <a:cubicBezTo>
                    <a:pt x="53" y="9"/>
                    <a:pt x="56" y="8"/>
                    <a:pt x="5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262"/>
            <p:cNvSpPr>
              <a:spLocks/>
            </p:cNvSpPr>
            <p:nvPr/>
          </p:nvSpPr>
          <p:spPr bwMode="auto">
            <a:xfrm>
              <a:off x="9272588" y="4295775"/>
              <a:ext cx="46038" cy="63500"/>
            </a:xfrm>
            <a:custGeom>
              <a:avLst/>
              <a:gdLst>
                <a:gd name="T0" fmla="*/ 6 w 28"/>
                <a:gd name="T1" fmla="*/ 1 h 39"/>
                <a:gd name="T2" fmla="*/ 1 w 28"/>
                <a:gd name="T3" fmla="*/ 4 h 39"/>
                <a:gd name="T4" fmla="*/ 0 w 28"/>
                <a:gd name="T5" fmla="*/ 12 h 39"/>
                <a:gd name="T6" fmla="*/ 12 w 28"/>
                <a:gd name="T7" fmla="*/ 34 h 39"/>
                <a:gd name="T8" fmla="*/ 23 w 28"/>
                <a:gd name="T9" fmla="*/ 39 h 39"/>
                <a:gd name="T10" fmla="*/ 24 w 28"/>
                <a:gd name="T11" fmla="*/ 39 h 39"/>
                <a:gd name="T12" fmla="*/ 28 w 28"/>
                <a:gd name="T13" fmla="*/ 36 h 39"/>
                <a:gd name="T14" fmla="*/ 25 w 28"/>
                <a:gd name="T15" fmla="*/ 31 h 39"/>
                <a:gd name="T16" fmla="*/ 25 w 28"/>
                <a:gd name="T17" fmla="*/ 31 h 39"/>
                <a:gd name="T18" fmla="*/ 22 w 28"/>
                <a:gd name="T19" fmla="*/ 31 h 39"/>
                <a:gd name="T20" fmla="*/ 8 w 28"/>
                <a:gd name="T21" fmla="*/ 12 h 39"/>
                <a:gd name="T22" fmla="*/ 9 w 28"/>
                <a:gd name="T23" fmla="*/ 5 h 39"/>
                <a:gd name="T24" fmla="*/ 6 w 28"/>
                <a:gd name="T25"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39">
                  <a:moveTo>
                    <a:pt x="6" y="1"/>
                  </a:moveTo>
                  <a:cubicBezTo>
                    <a:pt x="4" y="0"/>
                    <a:pt x="2" y="1"/>
                    <a:pt x="1" y="4"/>
                  </a:cubicBezTo>
                  <a:cubicBezTo>
                    <a:pt x="1" y="7"/>
                    <a:pt x="0" y="10"/>
                    <a:pt x="0" y="12"/>
                  </a:cubicBezTo>
                  <a:cubicBezTo>
                    <a:pt x="0" y="23"/>
                    <a:pt x="6" y="31"/>
                    <a:pt x="12" y="34"/>
                  </a:cubicBezTo>
                  <a:cubicBezTo>
                    <a:pt x="18" y="38"/>
                    <a:pt x="23" y="39"/>
                    <a:pt x="23" y="39"/>
                  </a:cubicBezTo>
                  <a:cubicBezTo>
                    <a:pt x="24" y="39"/>
                    <a:pt x="24" y="39"/>
                    <a:pt x="24" y="39"/>
                  </a:cubicBezTo>
                  <a:cubicBezTo>
                    <a:pt x="26" y="39"/>
                    <a:pt x="28" y="38"/>
                    <a:pt x="28" y="36"/>
                  </a:cubicBezTo>
                  <a:cubicBezTo>
                    <a:pt x="28" y="34"/>
                    <a:pt x="27" y="32"/>
                    <a:pt x="25" y="31"/>
                  </a:cubicBezTo>
                  <a:cubicBezTo>
                    <a:pt x="25" y="31"/>
                    <a:pt x="25" y="31"/>
                    <a:pt x="25" y="31"/>
                  </a:cubicBezTo>
                  <a:cubicBezTo>
                    <a:pt x="25" y="31"/>
                    <a:pt x="24" y="31"/>
                    <a:pt x="22" y="31"/>
                  </a:cubicBezTo>
                  <a:cubicBezTo>
                    <a:pt x="17" y="29"/>
                    <a:pt x="8" y="24"/>
                    <a:pt x="8" y="12"/>
                  </a:cubicBezTo>
                  <a:cubicBezTo>
                    <a:pt x="8" y="10"/>
                    <a:pt x="9" y="8"/>
                    <a:pt x="9" y="5"/>
                  </a:cubicBezTo>
                  <a:cubicBezTo>
                    <a:pt x="10" y="3"/>
                    <a:pt x="8" y="1"/>
                    <a:pt x="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263"/>
            <p:cNvSpPr>
              <a:spLocks/>
            </p:cNvSpPr>
            <p:nvPr/>
          </p:nvSpPr>
          <p:spPr bwMode="auto">
            <a:xfrm>
              <a:off x="9244013" y="4291013"/>
              <a:ext cx="58738" cy="95250"/>
            </a:xfrm>
            <a:custGeom>
              <a:avLst/>
              <a:gdLst>
                <a:gd name="T0" fmla="*/ 6 w 36"/>
                <a:gd name="T1" fmla="*/ 1 h 58"/>
                <a:gd name="T2" fmla="*/ 2 w 36"/>
                <a:gd name="T3" fmla="*/ 4 h 58"/>
                <a:gd name="T4" fmla="*/ 0 w 36"/>
                <a:gd name="T5" fmla="*/ 18 h 58"/>
                <a:gd name="T6" fmla="*/ 15 w 36"/>
                <a:gd name="T7" fmla="*/ 50 h 58"/>
                <a:gd name="T8" fmla="*/ 31 w 36"/>
                <a:gd name="T9" fmla="*/ 57 h 58"/>
                <a:gd name="T10" fmla="*/ 32 w 36"/>
                <a:gd name="T11" fmla="*/ 58 h 58"/>
                <a:gd name="T12" fmla="*/ 36 w 36"/>
                <a:gd name="T13" fmla="*/ 54 h 58"/>
                <a:gd name="T14" fmla="*/ 33 w 36"/>
                <a:gd name="T15" fmla="*/ 50 h 58"/>
                <a:gd name="T16" fmla="*/ 29 w 36"/>
                <a:gd name="T17" fmla="*/ 48 h 58"/>
                <a:gd name="T18" fmla="*/ 8 w 36"/>
                <a:gd name="T19" fmla="*/ 18 h 58"/>
                <a:gd name="T20" fmla="*/ 9 w 36"/>
                <a:gd name="T21" fmla="*/ 6 h 58"/>
                <a:gd name="T22" fmla="*/ 6 w 36"/>
                <a:gd name="T23" fmla="*/ 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58">
                  <a:moveTo>
                    <a:pt x="6" y="1"/>
                  </a:moveTo>
                  <a:cubicBezTo>
                    <a:pt x="4" y="0"/>
                    <a:pt x="2" y="1"/>
                    <a:pt x="2" y="4"/>
                  </a:cubicBezTo>
                  <a:cubicBezTo>
                    <a:pt x="0" y="9"/>
                    <a:pt x="0" y="14"/>
                    <a:pt x="0" y="18"/>
                  </a:cubicBezTo>
                  <a:cubicBezTo>
                    <a:pt x="0" y="34"/>
                    <a:pt x="8" y="44"/>
                    <a:pt x="15" y="50"/>
                  </a:cubicBezTo>
                  <a:cubicBezTo>
                    <a:pt x="23" y="56"/>
                    <a:pt x="31" y="57"/>
                    <a:pt x="31" y="57"/>
                  </a:cubicBezTo>
                  <a:cubicBezTo>
                    <a:pt x="31" y="58"/>
                    <a:pt x="32" y="58"/>
                    <a:pt x="32" y="58"/>
                  </a:cubicBezTo>
                  <a:cubicBezTo>
                    <a:pt x="34" y="58"/>
                    <a:pt x="35" y="56"/>
                    <a:pt x="36" y="54"/>
                  </a:cubicBezTo>
                  <a:cubicBezTo>
                    <a:pt x="36" y="52"/>
                    <a:pt x="35" y="50"/>
                    <a:pt x="33" y="50"/>
                  </a:cubicBezTo>
                  <a:cubicBezTo>
                    <a:pt x="33" y="50"/>
                    <a:pt x="31" y="49"/>
                    <a:pt x="29" y="48"/>
                  </a:cubicBezTo>
                  <a:cubicBezTo>
                    <a:pt x="22" y="45"/>
                    <a:pt x="8" y="38"/>
                    <a:pt x="8" y="18"/>
                  </a:cubicBezTo>
                  <a:cubicBezTo>
                    <a:pt x="8" y="15"/>
                    <a:pt x="8" y="10"/>
                    <a:pt x="9" y="6"/>
                  </a:cubicBezTo>
                  <a:cubicBezTo>
                    <a:pt x="10" y="4"/>
                    <a:pt x="9" y="1"/>
                    <a:pt x="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264"/>
            <p:cNvSpPr>
              <a:spLocks/>
            </p:cNvSpPr>
            <p:nvPr/>
          </p:nvSpPr>
          <p:spPr bwMode="auto">
            <a:xfrm>
              <a:off x="8770938" y="5241925"/>
              <a:ext cx="57150" cy="52388"/>
            </a:xfrm>
            <a:custGeom>
              <a:avLst/>
              <a:gdLst>
                <a:gd name="T0" fmla="*/ 30 w 35"/>
                <a:gd name="T1" fmla="*/ 24 h 32"/>
                <a:gd name="T2" fmla="*/ 29 w 35"/>
                <a:gd name="T3" fmla="*/ 24 h 32"/>
                <a:gd name="T4" fmla="*/ 17 w 35"/>
                <a:gd name="T5" fmla="*/ 21 h 32"/>
                <a:gd name="T6" fmla="*/ 8 w 35"/>
                <a:gd name="T7" fmla="*/ 3 h 32"/>
                <a:gd name="T8" fmla="*/ 4 w 35"/>
                <a:gd name="T9" fmla="*/ 0 h 32"/>
                <a:gd name="T10" fmla="*/ 0 w 35"/>
                <a:gd name="T11" fmla="*/ 4 h 32"/>
                <a:gd name="T12" fmla="*/ 13 w 35"/>
                <a:gd name="T13" fmla="*/ 28 h 32"/>
                <a:gd name="T14" fmla="*/ 29 w 35"/>
                <a:gd name="T15" fmla="*/ 32 h 32"/>
                <a:gd name="T16" fmla="*/ 31 w 35"/>
                <a:gd name="T17" fmla="*/ 32 h 32"/>
                <a:gd name="T18" fmla="*/ 34 w 35"/>
                <a:gd name="T19" fmla="*/ 28 h 32"/>
                <a:gd name="T20" fmla="*/ 30 w 35"/>
                <a:gd name="T21" fmla="*/ 2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2">
                  <a:moveTo>
                    <a:pt x="30" y="24"/>
                  </a:moveTo>
                  <a:cubicBezTo>
                    <a:pt x="30" y="24"/>
                    <a:pt x="30" y="24"/>
                    <a:pt x="29" y="24"/>
                  </a:cubicBezTo>
                  <a:cubicBezTo>
                    <a:pt x="27" y="24"/>
                    <a:pt x="22" y="24"/>
                    <a:pt x="17" y="21"/>
                  </a:cubicBezTo>
                  <a:cubicBezTo>
                    <a:pt x="13" y="19"/>
                    <a:pt x="9" y="14"/>
                    <a:pt x="8" y="3"/>
                  </a:cubicBezTo>
                  <a:cubicBezTo>
                    <a:pt x="8" y="1"/>
                    <a:pt x="6" y="0"/>
                    <a:pt x="4" y="0"/>
                  </a:cubicBezTo>
                  <a:cubicBezTo>
                    <a:pt x="2" y="0"/>
                    <a:pt x="0" y="2"/>
                    <a:pt x="0" y="4"/>
                  </a:cubicBezTo>
                  <a:cubicBezTo>
                    <a:pt x="1" y="16"/>
                    <a:pt x="6" y="24"/>
                    <a:pt x="13" y="28"/>
                  </a:cubicBezTo>
                  <a:cubicBezTo>
                    <a:pt x="19" y="32"/>
                    <a:pt x="26" y="32"/>
                    <a:pt x="29" y="32"/>
                  </a:cubicBezTo>
                  <a:cubicBezTo>
                    <a:pt x="30" y="32"/>
                    <a:pt x="31" y="32"/>
                    <a:pt x="31" y="32"/>
                  </a:cubicBezTo>
                  <a:cubicBezTo>
                    <a:pt x="33" y="32"/>
                    <a:pt x="35" y="30"/>
                    <a:pt x="34" y="28"/>
                  </a:cubicBezTo>
                  <a:cubicBezTo>
                    <a:pt x="34" y="26"/>
                    <a:pt x="32" y="24"/>
                    <a:pt x="30"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265"/>
            <p:cNvSpPr>
              <a:spLocks/>
            </p:cNvSpPr>
            <p:nvPr/>
          </p:nvSpPr>
          <p:spPr bwMode="auto">
            <a:xfrm>
              <a:off x="8742363" y="5245100"/>
              <a:ext cx="76200" cy="80963"/>
            </a:xfrm>
            <a:custGeom>
              <a:avLst/>
              <a:gdLst>
                <a:gd name="T0" fmla="*/ 42 w 46"/>
                <a:gd name="T1" fmla="*/ 41 h 49"/>
                <a:gd name="T2" fmla="*/ 42 w 46"/>
                <a:gd name="T3" fmla="*/ 41 h 49"/>
                <a:gd name="T4" fmla="*/ 41 w 46"/>
                <a:gd name="T5" fmla="*/ 41 h 49"/>
                <a:gd name="T6" fmla="*/ 23 w 46"/>
                <a:gd name="T7" fmla="*/ 36 h 49"/>
                <a:gd name="T8" fmla="*/ 8 w 46"/>
                <a:gd name="T9" fmla="*/ 4 h 49"/>
                <a:gd name="T10" fmla="*/ 4 w 46"/>
                <a:gd name="T11" fmla="*/ 0 h 49"/>
                <a:gd name="T12" fmla="*/ 0 w 46"/>
                <a:gd name="T13" fmla="*/ 4 h 49"/>
                <a:gd name="T14" fmla="*/ 19 w 46"/>
                <a:gd name="T15" fmla="*/ 43 h 49"/>
                <a:gd name="T16" fmla="*/ 41 w 46"/>
                <a:gd name="T17" fmla="*/ 49 h 49"/>
                <a:gd name="T18" fmla="*/ 42 w 46"/>
                <a:gd name="T19" fmla="*/ 49 h 49"/>
                <a:gd name="T20" fmla="*/ 46 w 46"/>
                <a:gd name="T21" fmla="*/ 45 h 49"/>
                <a:gd name="T22" fmla="*/ 42 w 46"/>
                <a:gd name="T23" fmla="*/ 4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49">
                  <a:moveTo>
                    <a:pt x="42" y="41"/>
                  </a:moveTo>
                  <a:cubicBezTo>
                    <a:pt x="42" y="41"/>
                    <a:pt x="42" y="41"/>
                    <a:pt x="42" y="41"/>
                  </a:cubicBezTo>
                  <a:cubicBezTo>
                    <a:pt x="42" y="41"/>
                    <a:pt x="42" y="41"/>
                    <a:pt x="41" y="41"/>
                  </a:cubicBezTo>
                  <a:cubicBezTo>
                    <a:pt x="40" y="41"/>
                    <a:pt x="31" y="40"/>
                    <a:pt x="23" y="36"/>
                  </a:cubicBezTo>
                  <a:cubicBezTo>
                    <a:pt x="15" y="31"/>
                    <a:pt x="8" y="23"/>
                    <a:pt x="8" y="4"/>
                  </a:cubicBezTo>
                  <a:cubicBezTo>
                    <a:pt x="8" y="2"/>
                    <a:pt x="6" y="0"/>
                    <a:pt x="4" y="0"/>
                  </a:cubicBezTo>
                  <a:cubicBezTo>
                    <a:pt x="1" y="0"/>
                    <a:pt x="0" y="2"/>
                    <a:pt x="0" y="4"/>
                  </a:cubicBezTo>
                  <a:cubicBezTo>
                    <a:pt x="0" y="25"/>
                    <a:pt x="9" y="37"/>
                    <a:pt x="19" y="43"/>
                  </a:cubicBezTo>
                  <a:cubicBezTo>
                    <a:pt x="29" y="49"/>
                    <a:pt x="39" y="49"/>
                    <a:pt x="41" y="49"/>
                  </a:cubicBezTo>
                  <a:cubicBezTo>
                    <a:pt x="42" y="49"/>
                    <a:pt x="42" y="49"/>
                    <a:pt x="42" y="49"/>
                  </a:cubicBezTo>
                  <a:cubicBezTo>
                    <a:pt x="44" y="49"/>
                    <a:pt x="46" y="47"/>
                    <a:pt x="46" y="45"/>
                  </a:cubicBezTo>
                  <a:cubicBezTo>
                    <a:pt x="46" y="43"/>
                    <a:pt x="44" y="41"/>
                    <a:pt x="42"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248"/>
            <p:cNvSpPr>
              <a:spLocks/>
            </p:cNvSpPr>
            <p:nvPr/>
          </p:nvSpPr>
          <p:spPr bwMode="auto">
            <a:xfrm>
              <a:off x="8259763" y="4648200"/>
              <a:ext cx="36513" cy="69850"/>
            </a:xfrm>
            <a:custGeom>
              <a:avLst/>
              <a:gdLst>
                <a:gd name="T0" fmla="*/ 16 w 23"/>
                <a:gd name="T1" fmla="*/ 1 h 43"/>
                <a:gd name="T2" fmla="*/ 0 w 23"/>
                <a:gd name="T3" fmla="*/ 26 h 43"/>
                <a:gd name="T4" fmla="*/ 4 w 23"/>
                <a:gd name="T5" fmla="*/ 41 h 43"/>
                <a:gd name="T6" fmla="*/ 7 w 23"/>
                <a:gd name="T7" fmla="*/ 43 h 43"/>
                <a:gd name="T8" fmla="*/ 9 w 23"/>
                <a:gd name="T9" fmla="*/ 42 h 43"/>
                <a:gd name="T10" fmla="*/ 11 w 23"/>
                <a:gd name="T11" fmla="*/ 37 h 43"/>
                <a:gd name="T12" fmla="*/ 10 w 23"/>
                <a:gd name="T13" fmla="*/ 36 h 43"/>
                <a:gd name="T14" fmla="*/ 8 w 23"/>
                <a:gd name="T15" fmla="*/ 26 h 43"/>
                <a:gd name="T16" fmla="*/ 20 w 23"/>
                <a:gd name="T17" fmla="*/ 8 h 43"/>
                <a:gd name="T18" fmla="*/ 22 w 23"/>
                <a:gd name="T19" fmla="*/ 3 h 43"/>
                <a:gd name="T20" fmla="*/ 16 w 23"/>
                <a:gd name="T21"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43">
                  <a:moveTo>
                    <a:pt x="16" y="1"/>
                  </a:moveTo>
                  <a:cubicBezTo>
                    <a:pt x="4" y="8"/>
                    <a:pt x="0" y="18"/>
                    <a:pt x="0" y="26"/>
                  </a:cubicBezTo>
                  <a:cubicBezTo>
                    <a:pt x="0" y="34"/>
                    <a:pt x="4" y="41"/>
                    <a:pt x="4" y="41"/>
                  </a:cubicBezTo>
                  <a:cubicBezTo>
                    <a:pt x="5" y="42"/>
                    <a:pt x="6" y="43"/>
                    <a:pt x="7" y="43"/>
                  </a:cubicBezTo>
                  <a:cubicBezTo>
                    <a:pt x="8" y="43"/>
                    <a:pt x="9" y="43"/>
                    <a:pt x="9" y="42"/>
                  </a:cubicBezTo>
                  <a:cubicBezTo>
                    <a:pt x="11" y="41"/>
                    <a:pt x="12" y="39"/>
                    <a:pt x="11" y="37"/>
                  </a:cubicBezTo>
                  <a:cubicBezTo>
                    <a:pt x="11" y="37"/>
                    <a:pt x="11" y="37"/>
                    <a:pt x="10" y="36"/>
                  </a:cubicBezTo>
                  <a:cubicBezTo>
                    <a:pt x="9" y="34"/>
                    <a:pt x="8" y="30"/>
                    <a:pt x="8" y="26"/>
                  </a:cubicBezTo>
                  <a:cubicBezTo>
                    <a:pt x="8" y="20"/>
                    <a:pt x="10" y="14"/>
                    <a:pt x="20" y="8"/>
                  </a:cubicBezTo>
                  <a:cubicBezTo>
                    <a:pt x="22" y="7"/>
                    <a:pt x="23" y="4"/>
                    <a:pt x="22" y="3"/>
                  </a:cubicBezTo>
                  <a:cubicBezTo>
                    <a:pt x="20" y="1"/>
                    <a:pt x="18" y="0"/>
                    <a:pt x="1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249"/>
            <p:cNvSpPr>
              <a:spLocks/>
            </p:cNvSpPr>
            <p:nvPr/>
          </p:nvSpPr>
          <p:spPr bwMode="auto">
            <a:xfrm>
              <a:off x="8226426" y="4624388"/>
              <a:ext cx="52388" cy="100013"/>
            </a:xfrm>
            <a:custGeom>
              <a:avLst/>
              <a:gdLst>
                <a:gd name="T0" fmla="*/ 30 w 32"/>
                <a:gd name="T1" fmla="*/ 8 h 61"/>
                <a:gd name="T2" fmla="*/ 31 w 32"/>
                <a:gd name="T3" fmla="*/ 3 h 61"/>
                <a:gd name="T4" fmla="*/ 26 w 32"/>
                <a:gd name="T5" fmla="*/ 1 h 61"/>
                <a:gd name="T6" fmla="*/ 0 w 32"/>
                <a:gd name="T7" fmla="*/ 39 h 61"/>
                <a:gd name="T8" fmla="*/ 5 w 32"/>
                <a:gd name="T9" fmla="*/ 59 h 61"/>
                <a:gd name="T10" fmla="*/ 8 w 32"/>
                <a:gd name="T11" fmla="*/ 61 h 61"/>
                <a:gd name="T12" fmla="*/ 10 w 32"/>
                <a:gd name="T13" fmla="*/ 61 h 61"/>
                <a:gd name="T14" fmla="*/ 12 w 32"/>
                <a:gd name="T15" fmla="*/ 55 h 61"/>
                <a:gd name="T16" fmla="*/ 12 w 32"/>
                <a:gd name="T17" fmla="*/ 55 h 61"/>
                <a:gd name="T18" fmla="*/ 11 w 32"/>
                <a:gd name="T19" fmla="*/ 54 h 61"/>
                <a:gd name="T20" fmla="*/ 8 w 32"/>
                <a:gd name="T21" fmla="*/ 39 h 61"/>
                <a:gd name="T22" fmla="*/ 30 w 32"/>
                <a:gd name="T23" fmla="*/ 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61">
                  <a:moveTo>
                    <a:pt x="30" y="8"/>
                  </a:moveTo>
                  <a:cubicBezTo>
                    <a:pt x="32" y="7"/>
                    <a:pt x="32" y="5"/>
                    <a:pt x="31" y="3"/>
                  </a:cubicBezTo>
                  <a:cubicBezTo>
                    <a:pt x="30" y="1"/>
                    <a:pt x="28" y="0"/>
                    <a:pt x="26" y="1"/>
                  </a:cubicBezTo>
                  <a:cubicBezTo>
                    <a:pt x="6" y="11"/>
                    <a:pt x="0" y="27"/>
                    <a:pt x="0" y="39"/>
                  </a:cubicBezTo>
                  <a:cubicBezTo>
                    <a:pt x="0" y="50"/>
                    <a:pt x="5" y="59"/>
                    <a:pt x="5" y="59"/>
                  </a:cubicBezTo>
                  <a:cubicBezTo>
                    <a:pt x="5" y="60"/>
                    <a:pt x="7" y="61"/>
                    <a:pt x="8" y="61"/>
                  </a:cubicBezTo>
                  <a:cubicBezTo>
                    <a:pt x="9" y="61"/>
                    <a:pt x="10" y="61"/>
                    <a:pt x="10" y="61"/>
                  </a:cubicBezTo>
                  <a:cubicBezTo>
                    <a:pt x="12" y="59"/>
                    <a:pt x="13" y="57"/>
                    <a:pt x="12" y="55"/>
                  </a:cubicBezTo>
                  <a:cubicBezTo>
                    <a:pt x="12" y="55"/>
                    <a:pt x="12" y="55"/>
                    <a:pt x="12" y="55"/>
                  </a:cubicBezTo>
                  <a:cubicBezTo>
                    <a:pt x="12" y="55"/>
                    <a:pt x="12" y="55"/>
                    <a:pt x="11" y="54"/>
                  </a:cubicBezTo>
                  <a:cubicBezTo>
                    <a:pt x="10" y="52"/>
                    <a:pt x="8" y="46"/>
                    <a:pt x="8" y="39"/>
                  </a:cubicBezTo>
                  <a:cubicBezTo>
                    <a:pt x="8" y="29"/>
                    <a:pt x="12" y="18"/>
                    <a:pt x="3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78" name="文本框 177"/>
          <p:cNvSpPr txBox="1"/>
          <p:nvPr/>
        </p:nvSpPr>
        <p:spPr>
          <a:xfrm>
            <a:off x="7315200" y="1872344"/>
            <a:ext cx="3500165" cy="3933384"/>
          </a:xfrm>
          <a:prstGeom prst="rect">
            <a:avLst/>
          </a:prstGeom>
          <a:noFill/>
        </p:spPr>
        <p:txBody>
          <a:bodyPr wrap="square" rtlCol="0">
            <a:spAutoFit/>
          </a:bodyPr>
          <a:lstStyle/>
          <a:p>
            <a:pPr algn="just">
              <a:lnSpc>
                <a:spcPct val="120000"/>
              </a:lnSpc>
            </a:pPr>
            <a:r>
              <a:rPr lang="zh-CN" altLang="en-US" sz="1600">
                <a:solidFill>
                  <a:schemeClr val="bg1"/>
                </a:solidFill>
              </a:rPr>
              <a:t>它是倾听员工各种声音并与员工即时互动的平台，通过这个平台，员工的任何所想都可以表达，每当热点议题出现的时候，马总和</a:t>
            </a:r>
            <a:r>
              <a:rPr lang="en-US" altLang="zh-CN" sz="1600">
                <a:solidFill>
                  <a:schemeClr val="bg1"/>
                </a:solidFill>
              </a:rPr>
              <a:t>Lucy</a:t>
            </a:r>
            <a:r>
              <a:rPr lang="zh-CN" altLang="en-US" sz="1600">
                <a:solidFill>
                  <a:schemeClr val="bg1"/>
                </a:solidFill>
              </a:rPr>
              <a:t>会在“阿里味”平台上直接对员工进行回复和沟通。通过这个平台真的是让我们的高管、员工以及中层管理者完全融合在一</a:t>
            </a:r>
            <a:r>
              <a:rPr lang="zh-CN" altLang="en-US" sz="1600">
                <a:solidFill>
                  <a:schemeClr val="bg1"/>
                </a:solidFill>
              </a:rPr>
              <a:t>起</a:t>
            </a:r>
            <a:r>
              <a:rPr lang="zh-CN" altLang="en-US" sz="1600" smtClean="0">
                <a:solidFill>
                  <a:schemeClr val="bg1"/>
                </a:solidFill>
              </a:rPr>
              <a:t>。</a:t>
            </a:r>
            <a:endParaRPr lang="en-US" altLang="zh-CN" sz="1600" smtClean="0">
              <a:solidFill>
                <a:schemeClr val="bg1"/>
              </a:solidFill>
            </a:endParaRPr>
          </a:p>
          <a:p>
            <a:pPr algn="just">
              <a:lnSpc>
                <a:spcPct val="120000"/>
              </a:lnSpc>
            </a:pPr>
            <a:r>
              <a:rPr lang="zh-CN" altLang="en-US" sz="1600">
                <a:solidFill>
                  <a:schemeClr val="bg1"/>
                </a:solidFill>
              </a:rPr>
              <a:t>阿里的员工积极响应马总的号召来承担更多社会责任，每年每个员工至少做三个小时公益，所以我们搭建了一个平台叫“益起来”，可以在平台上上传一些图片，去申报公益时。</a:t>
            </a:r>
            <a:endParaRPr lang="zh-CN" altLang="en-US" sz="1600" dirty="0">
              <a:solidFill>
                <a:schemeClr val="bg1"/>
              </a:solidFill>
            </a:endParaRPr>
          </a:p>
        </p:txBody>
      </p:sp>
      <p:sp>
        <p:nvSpPr>
          <p:cNvPr id="181" name="文本框 180"/>
          <p:cNvSpPr txBox="1"/>
          <p:nvPr/>
        </p:nvSpPr>
        <p:spPr>
          <a:xfrm>
            <a:off x="8034210" y="1096679"/>
            <a:ext cx="1872773" cy="366895"/>
          </a:xfrm>
          <a:prstGeom prst="rect">
            <a:avLst/>
          </a:prstGeom>
          <a:noFill/>
        </p:spPr>
        <p:txBody>
          <a:bodyPr wrap="square" rtlCol="0">
            <a:spAutoFit/>
          </a:bodyPr>
          <a:lstStyle/>
          <a:p>
            <a:pPr algn="just">
              <a:lnSpc>
                <a:spcPct val="120000"/>
              </a:lnSpc>
            </a:pPr>
            <a:r>
              <a:rPr lang="zh-CN" altLang="en-US" sz="1600" b="1">
                <a:solidFill>
                  <a:schemeClr val="bg1"/>
                </a:solidFill>
              </a:rPr>
              <a:t> “阿里味”平台</a:t>
            </a:r>
            <a:endParaRPr lang="zh-CN" altLang="en-US" sz="1600" b="1" dirty="0">
              <a:solidFill>
                <a:schemeClr val="bg1"/>
              </a:solidFill>
            </a:endParaRPr>
          </a:p>
        </p:txBody>
      </p:sp>
      <p:sp>
        <p:nvSpPr>
          <p:cNvPr id="70" name="Freeform 130"/>
          <p:cNvSpPr>
            <a:spLocks noEditPoints="1"/>
          </p:cNvSpPr>
          <p:nvPr/>
        </p:nvSpPr>
        <p:spPr bwMode="auto">
          <a:xfrm>
            <a:off x="600624" y="3690386"/>
            <a:ext cx="476960" cy="476961"/>
          </a:xfrm>
          <a:custGeom>
            <a:avLst/>
            <a:gdLst>
              <a:gd name="T0" fmla="*/ 92 w 102"/>
              <a:gd name="T1" fmla="*/ 42 h 102"/>
              <a:gd name="T2" fmla="*/ 102 w 102"/>
              <a:gd name="T3" fmla="*/ 38 h 102"/>
              <a:gd name="T4" fmla="*/ 97 w 102"/>
              <a:gd name="T5" fmla="*/ 24 h 102"/>
              <a:gd name="T6" fmla="*/ 87 w 102"/>
              <a:gd name="T7" fmla="*/ 28 h 102"/>
              <a:gd name="T8" fmla="*/ 74 w 102"/>
              <a:gd name="T9" fmla="*/ 16 h 102"/>
              <a:gd name="T10" fmla="*/ 78 w 102"/>
              <a:gd name="T11" fmla="*/ 5 h 102"/>
              <a:gd name="T12" fmla="*/ 65 w 102"/>
              <a:gd name="T13" fmla="*/ 0 h 102"/>
              <a:gd name="T14" fmla="*/ 60 w 102"/>
              <a:gd name="T15" fmla="*/ 10 h 102"/>
              <a:gd name="T16" fmla="*/ 42 w 102"/>
              <a:gd name="T17" fmla="*/ 9 h 102"/>
              <a:gd name="T18" fmla="*/ 38 w 102"/>
              <a:gd name="T19" fmla="*/ 0 h 102"/>
              <a:gd name="T20" fmla="*/ 24 w 102"/>
              <a:gd name="T21" fmla="*/ 5 h 102"/>
              <a:gd name="T22" fmla="*/ 28 w 102"/>
              <a:gd name="T23" fmla="*/ 15 h 102"/>
              <a:gd name="T24" fmla="*/ 15 w 102"/>
              <a:gd name="T25" fmla="*/ 28 h 102"/>
              <a:gd name="T26" fmla="*/ 5 w 102"/>
              <a:gd name="T27" fmla="*/ 24 h 102"/>
              <a:gd name="T28" fmla="*/ 0 w 102"/>
              <a:gd name="T29" fmla="*/ 37 h 102"/>
              <a:gd name="T30" fmla="*/ 10 w 102"/>
              <a:gd name="T31" fmla="*/ 42 h 102"/>
              <a:gd name="T32" fmla="*/ 9 w 102"/>
              <a:gd name="T33" fmla="*/ 60 h 102"/>
              <a:gd name="T34" fmla="*/ 0 w 102"/>
              <a:gd name="T35" fmla="*/ 64 h 102"/>
              <a:gd name="T36" fmla="*/ 5 w 102"/>
              <a:gd name="T37" fmla="*/ 78 h 102"/>
              <a:gd name="T38" fmla="*/ 15 w 102"/>
              <a:gd name="T39" fmla="*/ 74 h 102"/>
              <a:gd name="T40" fmla="*/ 28 w 102"/>
              <a:gd name="T41" fmla="*/ 86 h 102"/>
              <a:gd name="T42" fmla="*/ 24 w 102"/>
              <a:gd name="T43" fmla="*/ 97 h 102"/>
              <a:gd name="T44" fmla="*/ 37 w 102"/>
              <a:gd name="T45" fmla="*/ 102 h 102"/>
              <a:gd name="T46" fmla="*/ 42 w 102"/>
              <a:gd name="T47" fmla="*/ 92 h 102"/>
              <a:gd name="T48" fmla="*/ 60 w 102"/>
              <a:gd name="T49" fmla="*/ 92 h 102"/>
              <a:gd name="T50" fmla="*/ 64 w 102"/>
              <a:gd name="T51" fmla="*/ 102 h 102"/>
              <a:gd name="T52" fmla="*/ 78 w 102"/>
              <a:gd name="T53" fmla="*/ 97 h 102"/>
              <a:gd name="T54" fmla="*/ 74 w 102"/>
              <a:gd name="T55" fmla="*/ 87 h 102"/>
              <a:gd name="T56" fmla="*/ 86 w 102"/>
              <a:gd name="T57" fmla="*/ 74 h 102"/>
              <a:gd name="T58" fmla="*/ 97 w 102"/>
              <a:gd name="T59" fmla="*/ 78 h 102"/>
              <a:gd name="T60" fmla="*/ 102 w 102"/>
              <a:gd name="T61" fmla="*/ 65 h 102"/>
              <a:gd name="T62" fmla="*/ 92 w 102"/>
              <a:gd name="T63" fmla="*/ 60 h 102"/>
              <a:gd name="T64" fmla="*/ 92 w 102"/>
              <a:gd name="T65" fmla="*/ 42 h 102"/>
              <a:gd name="T66" fmla="*/ 51 w 102"/>
              <a:gd name="T67" fmla="*/ 71 h 102"/>
              <a:gd name="T68" fmla="*/ 31 w 102"/>
              <a:gd name="T69" fmla="*/ 51 h 102"/>
              <a:gd name="T70" fmla="*/ 46 w 102"/>
              <a:gd name="T71" fmla="*/ 32 h 102"/>
              <a:gd name="T72" fmla="*/ 46 w 102"/>
              <a:gd name="T73" fmla="*/ 28 h 102"/>
              <a:gd name="T74" fmla="*/ 56 w 102"/>
              <a:gd name="T75" fmla="*/ 28 h 102"/>
              <a:gd name="T76" fmla="*/ 56 w 102"/>
              <a:gd name="T77" fmla="*/ 32 h 102"/>
              <a:gd name="T78" fmla="*/ 71 w 102"/>
              <a:gd name="T79" fmla="*/ 51 h 102"/>
              <a:gd name="T80" fmla="*/ 51 w 102"/>
              <a:gd name="T81" fmla="*/ 7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 h="102">
                <a:moveTo>
                  <a:pt x="92" y="42"/>
                </a:moveTo>
                <a:cubicBezTo>
                  <a:pt x="102" y="38"/>
                  <a:pt x="102" y="38"/>
                  <a:pt x="102" y="38"/>
                </a:cubicBezTo>
                <a:cubicBezTo>
                  <a:pt x="97" y="24"/>
                  <a:pt x="97" y="24"/>
                  <a:pt x="97" y="24"/>
                </a:cubicBezTo>
                <a:cubicBezTo>
                  <a:pt x="87" y="28"/>
                  <a:pt x="87" y="28"/>
                  <a:pt x="87" y="28"/>
                </a:cubicBezTo>
                <a:cubicBezTo>
                  <a:pt x="83" y="23"/>
                  <a:pt x="79" y="19"/>
                  <a:pt x="74" y="16"/>
                </a:cubicBezTo>
                <a:cubicBezTo>
                  <a:pt x="78" y="5"/>
                  <a:pt x="78" y="5"/>
                  <a:pt x="78" y="5"/>
                </a:cubicBezTo>
                <a:cubicBezTo>
                  <a:pt x="65" y="0"/>
                  <a:pt x="65" y="0"/>
                  <a:pt x="65" y="0"/>
                </a:cubicBezTo>
                <a:cubicBezTo>
                  <a:pt x="60" y="10"/>
                  <a:pt x="60" y="10"/>
                  <a:pt x="60" y="10"/>
                </a:cubicBezTo>
                <a:cubicBezTo>
                  <a:pt x="54" y="8"/>
                  <a:pt x="48" y="8"/>
                  <a:pt x="42" y="9"/>
                </a:cubicBezTo>
                <a:cubicBezTo>
                  <a:pt x="38" y="0"/>
                  <a:pt x="38" y="0"/>
                  <a:pt x="38" y="0"/>
                </a:cubicBezTo>
                <a:cubicBezTo>
                  <a:pt x="24" y="5"/>
                  <a:pt x="24" y="5"/>
                  <a:pt x="24" y="5"/>
                </a:cubicBezTo>
                <a:cubicBezTo>
                  <a:pt x="28" y="15"/>
                  <a:pt x="28" y="15"/>
                  <a:pt x="28" y="15"/>
                </a:cubicBezTo>
                <a:cubicBezTo>
                  <a:pt x="23" y="19"/>
                  <a:pt x="19" y="23"/>
                  <a:pt x="15" y="28"/>
                </a:cubicBezTo>
                <a:cubicBezTo>
                  <a:pt x="5" y="24"/>
                  <a:pt x="5" y="24"/>
                  <a:pt x="5" y="24"/>
                </a:cubicBezTo>
                <a:cubicBezTo>
                  <a:pt x="0" y="37"/>
                  <a:pt x="0" y="37"/>
                  <a:pt x="0" y="37"/>
                </a:cubicBezTo>
                <a:cubicBezTo>
                  <a:pt x="10" y="42"/>
                  <a:pt x="10" y="42"/>
                  <a:pt x="10" y="42"/>
                </a:cubicBezTo>
                <a:cubicBezTo>
                  <a:pt x="8" y="48"/>
                  <a:pt x="8" y="54"/>
                  <a:pt x="9" y="60"/>
                </a:cubicBezTo>
                <a:cubicBezTo>
                  <a:pt x="0" y="64"/>
                  <a:pt x="0" y="64"/>
                  <a:pt x="0" y="64"/>
                </a:cubicBezTo>
                <a:cubicBezTo>
                  <a:pt x="5" y="78"/>
                  <a:pt x="5" y="78"/>
                  <a:pt x="5" y="78"/>
                </a:cubicBezTo>
                <a:cubicBezTo>
                  <a:pt x="15" y="74"/>
                  <a:pt x="15" y="74"/>
                  <a:pt x="15" y="74"/>
                </a:cubicBezTo>
                <a:cubicBezTo>
                  <a:pt x="19" y="79"/>
                  <a:pt x="23" y="83"/>
                  <a:pt x="28" y="86"/>
                </a:cubicBezTo>
                <a:cubicBezTo>
                  <a:pt x="24" y="97"/>
                  <a:pt x="24" y="97"/>
                  <a:pt x="24" y="97"/>
                </a:cubicBezTo>
                <a:cubicBezTo>
                  <a:pt x="37" y="102"/>
                  <a:pt x="37" y="102"/>
                  <a:pt x="37" y="102"/>
                </a:cubicBezTo>
                <a:cubicBezTo>
                  <a:pt x="42" y="92"/>
                  <a:pt x="42" y="92"/>
                  <a:pt x="42" y="92"/>
                </a:cubicBezTo>
                <a:cubicBezTo>
                  <a:pt x="48" y="94"/>
                  <a:pt x="54" y="94"/>
                  <a:pt x="60" y="92"/>
                </a:cubicBezTo>
                <a:cubicBezTo>
                  <a:pt x="64" y="102"/>
                  <a:pt x="64" y="102"/>
                  <a:pt x="64" y="102"/>
                </a:cubicBezTo>
                <a:cubicBezTo>
                  <a:pt x="78" y="97"/>
                  <a:pt x="78" y="97"/>
                  <a:pt x="78" y="97"/>
                </a:cubicBezTo>
                <a:cubicBezTo>
                  <a:pt x="74" y="87"/>
                  <a:pt x="74" y="87"/>
                  <a:pt x="74" y="87"/>
                </a:cubicBezTo>
                <a:cubicBezTo>
                  <a:pt x="79" y="83"/>
                  <a:pt x="83" y="79"/>
                  <a:pt x="86" y="74"/>
                </a:cubicBezTo>
                <a:cubicBezTo>
                  <a:pt x="97" y="78"/>
                  <a:pt x="97" y="78"/>
                  <a:pt x="97" y="78"/>
                </a:cubicBezTo>
                <a:cubicBezTo>
                  <a:pt x="102" y="65"/>
                  <a:pt x="102" y="65"/>
                  <a:pt x="102" y="65"/>
                </a:cubicBezTo>
                <a:cubicBezTo>
                  <a:pt x="92" y="60"/>
                  <a:pt x="92" y="60"/>
                  <a:pt x="92" y="60"/>
                </a:cubicBezTo>
                <a:cubicBezTo>
                  <a:pt x="94" y="54"/>
                  <a:pt x="94" y="48"/>
                  <a:pt x="92" y="42"/>
                </a:cubicBezTo>
                <a:close/>
                <a:moveTo>
                  <a:pt x="51" y="71"/>
                </a:moveTo>
                <a:cubicBezTo>
                  <a:pt x="40" y="71"/>
                  <a:pt x="31" y="62"/>
                  <a:pt x="31" y="51"/>
                </a:cubicBezTo>
                <a:cubicBezTo>
                  <a:pt x="31" y="42"/>
                  <a:pt x="38" y="34"/>
                  <a:pt x="46" y="32"/>
                </a:cubicBezTo>
                <a:cubicBezTo>
                  <a:pt x="46" y="28"/>
                  <a:pt x="46" y="28"/>
                  <a:pt x="46" y="28"/>
                </a:cubicBezTo>
                <a:cubicBezTo>
                  <a:pt x="56" y="28"/>
                  <a:pt x="56" y="28"/>
                  <a:pt x="56" y="28"/>
                </a:cubicBezTo>
                <a:cubicBezTo>
                  <a:pt x="56" y="32"/>
                  <a:pt x="56" y="32"/>
                  <a:pt x="56" y="32"/>
                </a:cubicBezTo>
                <a:cubicBezTo>
                  <a:pt x="64" y="34"/>
                  <a:pt x="71" y="42"/>
                  <a:pt x="71" y="51"/>
                </a:cubicBezTo>
                <a:cubicBezTo>
                  <a:pt x="71" y="62"/>
                  <a:pt x="62" y="71"/>
                  <a:pt x="51" y="71"/>
                </a:cubicBezTo>
                <a:close/>
              </a:path>
            </a:pathLst>
          </a:custGeom>
          <a:solidFill>
            <a:srgbClr val="546E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35"/>
          <p:cNvSpPr>
            <a:spLocks/>
          </p:cNvSpPr>
          <p:nvPr/>
        </p:nvSpPr>
        <p:spPr bwMode="auto">
          <a:xfrm rot="1502859">
            <a:off x="2086574" y="3144684"/>
            <a:ext cx="558103" cy="342382"/>
          </a:xfrm>
          <a:custGeom>
            <a:avLst/>
            <a:gdLst>
              <a:gd name="T0" fmla="*/ 109 w 119"/>
              <a:gd name="T1" fmla="*/ 36 h 73"/>
              <a:gd name="T2" fmla="*/ 87 w 119"/>
              <a:gd name="T3" fmla="*/ 14 h 73"/>
              <a:gd name="T4" fmla="*/ 85 w 119"/>
              <a:gd name="T5" fmla="*/ 15 h 73"/>
              <a:gd name="T6" fmla="*/ 60 w 119"/>
              <a:gd name="T7" fmla="*/ 0 h 73"/>
              <a:gd name="T8" fmla="*/ 32 w 119"/>
              <a:gd name="T9" fmla="*/ 23 h 73"/>
              <a:gd name="T10" fmla="*/ 30 w 119"/>
              <a:gd name="T11" fmla="*/ 22 h 73"/>
              <a:gd name="T12" fmla="*/ 14 w 119"/>
              <a:gd name="T13" fmla="*/ 34 h 73"/>
              <a:gd name="T14" fmla="*/ 0 w 119"/>
              <a:gd name="T15" fmla="*/ 53 h 73"/>
              <a:gd name="T16" fmla="*/ 19 w 119"/>
              <a:gd name="T17" fmla="*/ 73 h 73"/>
              <a:gd name="T18" fmla="*/ 100 w 119"/>
              <a:gd name="T19" fmla="*/ 73 h 73"/>
              <a:gd name="T20" fmla="*/ 119 w 119"/>
              <a:gd name="T21" fmla="*/ 53 h 73"/>
              <a:gd name="T22" fmla="*/ 109 w 119"/>
              <a:gd name="T23" fmla="*/ 3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9" h="73">
                <a:moveTo>
                  <a:pt x="109" y="36"/>
                </a:moveTo>
                <a:cubicBezTo>
                  <a:pt x="109" y="24"/>
                  <a:pt x="99" y="14"/>
                  <a:pt x="87" y="14"/>
                </a:cubicBezTo>
                <a:cubicBezTo>
                  <a:pt x="86" y="14"/>
                  <a:pt x="85" y="14"/>
                  <a:pt x="85" y="15"/>
                </a:cubicBezTo>
                <a:cubicBezTo>
                  <a:pt x="80" y="6"/>
                  <a:pt x="70" y="0"/>
                  <a:pt x="60" y="0"/>
                </a:cubicBezTo>
                <a:cubicBezTo>
                  <a:pt x="46" y="0"/>
                  <a:pt x="35" y="10"/>
                  <a:pt x="32" y="23"/>
                </a:cubicBezTo>
                <a:cubicBezTo>
                  <a:pt x="31" y="22"/>
                  <a:pt x="30" y="22"/>
                  <a:pt x="30" y="22"/>
                </a:cubicBezTo>
                <a:cubicBezTo>
                  <a:pt x="22" y="22"/>
                  <a:pt x="16" y="28"/>
                  <a:pt x="14" y="34"/>
                </a:cubicBezTo>
                <a:cubicBezTo>
                  <a:pt x="6" y="37"/>
                  <a:pt x="0" y="44"/>
                  <a:pt x="0" y="53"/>
                </a:cubicBezTo>
                <a:cubicBezTo>
                  <a:pt x="0" y="64"/>
                  <a:pt x="8" y="73"/>
                  <a:pt x="19" y="73"/>
                </a:cubicBezTo>
                <a:cubicBezTo>
                  <a:pt x="100" y="73"/>
                  <a:pt x="100" y="73"/>
                  <a:pt x="100" y="73"/>
                </a:cubicBezTo>
                <a:cubicBezTo>
                  <a:pt x="111" y="73"/>
                  <a:pt x="119" y="64"/>
                  <a:pt x="119" y="53"/>
                </a:cubicBezTo>
                <a:cubicBezTo>
                  <a:pt x="119" y="46"/>
                  <a:pt x="115" y="40"/>
                  <a:pt x="109" y="36"/>
                </a:cubicBezTo>
                <a:close/>
              </a:path>
            </a:pathLst>
          </a:custGeom>
          <a:solidFill>
            <a:srgbClr val="5EC6D3"/>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40"/>
          <p:cNvSpPr>
            <a:spLocks noEditPoints="1"/>
          </p:cNvSpPr>
          <p:nvPr/>
        </p:nvSpPr>
        <p:spPr bwMode="auto">
          <a:xfrm rot="19714315">
            <a:off x="3381802" y="3088383"/>
            <a:ext cx="542270" cy="459149"/>
          </a:xfrm>
          <a:custGeom>
            <a:avLst/>
            <a:gdLst>
              <a:gd name="T0" fmla="*/ 89 w 116"/>
              <a:gd name="T1" fmla="*/ 35 h 98"/>
              <a:gd name="T2" fmla="*/ 45 w 116"/>
              <a:gd name="T3" fmla="*/ 0 h 98"/>
              <a:gd name="T4" fmla="*/ 0 w 116"/>
              <a:gd name="T5" fmla="*/ 35 h 98"/>
              <a:gd name="T6" fmla="*/ 14 w 116"/>
              <a:gd name="T7" fmla="*/ 61 h 98"/>
              <a:gd name="T8" fmla="*/ 15 w 116"/>
              <a:gd name="T9" fmla="*/ 84 h 98"/>
              <a:gd name="T10" fmla="*/ 33 w 116"/>
              <a:gd name="T11" fmla="*/ 70 h 98"/>
              <a:gd name="T12" fmla="*/ 45 w 116"/>
              <a:gd name="T13" fmla="*/ 71 h 98"/>
              <a:gd name="T14" fmla="*/ 89 w 116"/>
              <a:gd name="T15" fmla="*/ 35 h 98"/>
              <a:gd name="T16" fmla="*/ 45 w 116"/>
              <a:gd name="T17" fmla="*/ 64 h 98"/>
              <a:gd name="T18" fmla="*/ 32 w 116"/>
              <a:gd name="T19" fmla="*/ 62 h 98"/>
              <a:gd name="T20" fmla="*/ 20 w 116"/>
              <a:gd name="T21" fmla="*/ 73 h 98"/>
              <a:gd name="T22" fmla="*/ 20 w 116"/>
              <a:gd name="T23" fmla="*/ 57 h 98"/>
              <a:gd name="T24" fmla="*/ 7 w 116"/>
              <a:gd name="T25" fmla="*/ 35 h 98"/>
              <a:gd name="T26" fmla="*/ 45 w 116"/>
              <a:gd name="T27" fmla="*/ 7 h 98"/>
              <a:gd name="T28" fmla="*/ 82 w 116"/>
              <a:gd name="T29" fmla="*/ 35 h 98"/>
              <a:gd name="T30" fmla="*/ 45 w 116"/>
              <a:gd name="T31" fmla="*/ 64 h 98"/>
              <a:gd name="T32" fmla="*/ 93 w 116"/>
              <a:gd name="T33" fmla="*/ 23 h 98"/>
              <a:gd name="T34" fmla="*/ 96 w 116"/>
              <a:gd name="T35" fmla="*/ 37 h 98"/>
              <a:gd name="T36" fmla="*/ 82 w 116"/>
              <a:gd name="T37" fmla="*/ 66 h 98"/>
              <a:gd name="T38" fmla="*/ 48 w 116"/>
              <a:gd name="T39" fmla="*/ 77 h 98"/>
              <a:gd name="T40" fmla="*/ 47 w 116"/>
              <a:gd name="T41" fmla="*/ 77 h 98"/>
              <a:gd name="T42" fmla="*/ 75 w 116"/>
              <a:gd name="T43" fmla="*/ 86 h 98"/>
              <a:gd name="T44" fmla="*/ 86 w 116"/>
              <a:gd name="T45" fmla="*/ 85 h 98"/>
              <a:gd name="T46" fmla="*/ 103 w 116"/>
              <a:gd name="T47" fmla="*/ 98 h 98"/>
              <a:gd name="T48" fmla="*/ 104 w 116"/>
              <a:gd name="T49" fmla="*/ 77 h 98"/>
              <a:gd name="T50" fmla="*/ 116 w 116"/>
              <a:gd name="T51" fmla="*/ 53 h 98"/>
              <a:gd name="T52" fmla="*/ 93 w 116"/>
              <a:gd name="T53" fmla="*/ 2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6" h="98">
                <a:moveTo>
                  <a:pt x="89" y="35"/>
                </a:moveTo>
                <a:cubicBezTo>
                  <a:pt x="89" y="16"/>
                  <a:pt x="69" y="0"/>
                  <a:pt x="45" y="0"/>
                </a:cubicBezTo>
                <a:cubicBezTo>
                  <a:pt x="20" y="0"/>
                  <a:pt x="0" y="16"/>
                  <a:pt x="0" y="35"/>
                </a:cubicBezTo>
                <a:cubicBezTo>
                  <a:pt x="0" y="45"/>
                  <a:pt x="5" y="55"/>
                  <a:pt x="14" y="61"/>
                </a:cubicBezTo>
                <a:cubicBezTo>
                  <a:pt x="15" y="84"/>
                  <a:pt x="15" y="84"/>
                  <a:pt x="15" y="84"/>
                </a:cubicBezTo>
                <a:cubicBezTo>
                  <a:pt x="33" y="70"/>
                  <a:pt x="33" y="70"/>
                  <a:pt x="33" y="70"/>
                </a:cubicBezTo>
                <a:cubicBezTo>
                  <a:pt x="37" y="71"/>
                  <a:pt x="41" y="71"/>
                  <a:pt x="45" y="71"/>
                </a:cubicBezTo>
                <a:cubicBezTo>
                  <a:pt x="69" y="71"/>
                  <a:pt x="89" y="55"/>
                  <a:pt x="89" y="35"/>
                </a:cubicBezTo>
                <a:close/>
                <a:moveTo>
                  <a:pt x="45" y="64"/>
                </a:moveTo>
                <a:cubicBezTo>
                  <a:pt x="40" y="64"/>
                  <a:pt x="36" y="63"/>
                  <a:pt x="32" y="62"/>
                </a:cubicBezTo>
                <a:cubicBezTo>
                  <a:pt x="20" y="73"/>
                  <a:pt x="20" y="73"/>
                  <a:pt x="20" y="73"/>
                </a:cubicBezTo>
                <a:cubicBezTo>
                  <a:pt x="20" y="57"/>
                  <a:pt x="20" y="57"/>
                  <a:pt x="20" y="57"/>
                </a:cubicBezTo>
                <a:cubicBezTo>
                  <a:pt x="12" y="52"/>
                  <a:pt x="7" y="44"/>
                  <a:pt x="7" y="35"/>
                </a:cubicBezTo>
                <a:cubicBezTo>
                  <a:pt x="7" y="20"/>
                  <a:pt x="24" y="7"/>
                  <a:pt x="45" y="7"/>
                </a:cubicBezTo>
                <a:cubicBezTo>
                  <a:pt x="65" y="7"/>
                  <a:pt x="82" y="20"/>
                  <a:pt x="82" y="35"/>
                </a:cubicBezTo>
                <a:cubicBezTo>
                  <a:pt x="82" y="51"/>
                  <a:pt x="65" y="64"/>
                  <a:pt x="45" y="64"/>
                </a:cubicBezTo>
                <a:close/>
                <a:moveTo>
                  <a:pt x="93" y="23"/>
                </a:moveTo>
                <a:cubicBezTo>
                  <a:pt x="95" y="28"/>
                  <a:pt x="96" y="32"/>
                  <a:pt x="96" y="37"/>
                </a:cubicBezTo>
                <a:cubicBezTo>
                  <a:pt x="96" y="49"/>
                  <a:pt x="90" y="59"/>
                  <a:pt x="82" y="66"/>
                </a:cubicBezTo>
                <a:cubicBezTo>
                  <a:pt x="73" y="73"/>
                  <a:pt x="61" y="77"/>
                  <a:pt x="48" y="77"/>
                </a:cubicBezTo>
                <a:cubicBezTo>
                  <a:pt x="48" y="77"/>
                  <a:pt x="47" y="77"/>
                  <a:pt x="47" y="77"/>
                </a:cubicBezTo>
                <a:cubicBezTo>
                  <a:pt x="54" y="82"/>
                  <a:pt x="64" y="86"/>
                  <a:pt x="75" y="86"/>
                </a:cubicBezTo>
                <a:cubicBezTo>
                  <a:pt x="79" y="86"/>
                  <a:pt x="82" y="86"/>
                  <a:pt x="86" y="85"/>
                </a:cubicBezTo>
                <a:cubicBezTo>
                  <a:pt x="103" y="98"/>
                  <a:pt x="103" y="98"/>
                  <a:pt x="103" y="98"/>
                </a:cubicBezTo>
                <a:cubicBezTo>
                  <a:pt x="104" y="77"/>
                  <a:pt x="104" y="77"/>
                  <a:pt x="104" y="77"/>
                </a:cubicBezTo>
                <a:cubicBezTo>
                  <a:pt x="112" y="71"/>
                  <a:pt x="116" y="62"/>
                  <a:pt x="116" y="53"/>
                </a:cubicBezTo>
                <a:cubicBezTo>
                  <a:pt x="116" y="40"/>
                  <a:pt x="107" y="29"/>
                  <a:pt x="93" y="23"/>
                </a:cubicBezTo>
                <a:close/>
              </a:path>
            </a:pathLst>
          </a:custGeom>
          <a:solidFill>
            <a:srgbClr val="F8841D"/>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46"/>
          <p:cNvSpPr>
            <a:spLocks/>
          </p:cNvSpPr>
          <p:nvPr/>
        </p:nvSpPr>
        <p:spPr bwMode="auto">
          <a:xfrm rot="1888600">
            <a:off x="4817151" y="3631328"/>
            <a:ext cx="525327" cy="521362"/>
          </a:xfrm>
          <a:custGeom>
            <a:avLst/>
            <a:gdLst>
              <a:gd name="T0" fmla="*/ 56 w 112"/>
              <a:gd name="T1" fmla="*/ 37 h 111"/>
              <a:gd name="T2" fmla="*/ 56 w 112"/>
              <a:gd name="T3" fmla="*/ 37 h 111"/>
              <a:gd name="T4" fmla="*/ 56 w 112"/>
              <a:gd name="T5" fmla="*/ 37 h 111"/>
              <a:gd name="T6" fmla="*/ 0 w 112"/>
              <a:gd name="T7" fmla="*/ 44 h 111"/>
              <a:gd name="T8" fmla="*/ 56 w 112"/>
              <a:gd name="T9" fmla="*/ 111 h 111"/>
              <a:gd name="T10" fmla="*/ 56 w 112"/>
              <a:gd name="T11" fmla="*/ 111 h 111"/>
              <a:gd name="T12" fmla="*/ 56 w 112"/>
              <a:gd name="T13" fmla="*/ 111 h 111"/>
              <a:gd name="T14" fmla="*/ 112 w 112"/>
              <a:gd name="T15" fmla="*/ 44 h 111"/>
              <a:gd name="T16" fmla="*/ 56 w 112"/>
              <a:gd name="T17" fmla="*/ 37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11">
                <a:moveTo>
                  <a:pt x="56" y="37"/>
                </a:moveTo>
                <a:cubicBezTo>
                  <a:pt x="56" y="37"/>
                  <a:pt x="56" y="37"/>
                  <a:pt x="56" y="37"/>
                </a:cubicBezTo>
                <a:cubicBezTo>
                  <a:pt x="56" y="37"/>
                  <a:pt x="56" y="37"/>
                  <a:pt x="56" y="37"/>
                </a:cubicBezTo>
                <a:cubicBezTo>
                  <a:pt x="48" y="0"/>
                  <a:pt x="0" y="11"/>
                  <a:pt x="0" y="44"/>
                </a:cubicBezTo>
                <a:cubicBezTo>
                  <a:pt x="0" y="78"/>
                  <a:pt x="56" y="111"/>
                  <a:pt x="56" y="111"/>
                </a:cubicBezTo>
                <a:cubicBezTo>
                  <a:pt x="56" y="111"/>
                  <a:pt x="56" y="111"/>
                  <a:pt x="56" y="111"/>
                </a:cubicBezTo>
                <a:cubicBezTo>
                  <a:pt x="56" y="111"/>
                  <a:pt x="56" y="111"/>
                  <a:pt x="56" y="111"/>
                </a:cubicBezTo>
                <a:cubicBezTo>
                  <a:pt x="56" y="111"/>
                  <a:pt x="112" y="78"/>
                  <a:pt x="112" y="44"/>
                </a:cubicBezTo>
                <a:cubicBezTo>
                  <a:pt x="112" y="11"/>
                  <a:pt x="64" y="0"/>
                  <a:pt x="56" y="37"/>
                </a:cubicBezTo>
                <a:close/>
              </a:path>
            </a:pathLst>
          </a:custGeom>
          <a:solidFill>
            <a:srgbClr val="F26D6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73" name="矩形 39"/>
          <p:cNvSpPr/>
          <p:nvPr/>
        </p:nvSpPr>
        <p:spPr>
          <a:xfrm>
            <a:off x="1120462" y="116560"/>
            <a:ext cx="3057247" cy="523220"/>
          </a:xfrm>
          <a:prstGeom prst="rect">
            <a:avLst/>
          </a:prstGeom>
          <a:noFill/>
        </p:spPr>
        <p:txBody>
          <a:bodyPr wrap="none" rtlCol="0">
            <a:spAutoFit/>
          </a:bodyPr>
          <a:lstStyle/>
          <a:p>
            <a:r>
              <a:rPr lang="zh-CN" altLang="en-US" sz="2800" b="1">
                <a:solidFill>
                  <a:srgbClr val="595959"/>
                </a:solidFill>
              </a:rPr>
              <a:t>阿里巴巴</a:t>
            </a:r>
            <a:r>
              <a:rPr lang="zh-CN" altLang="en-US" sz="2800" b="1" smtClean="0">
                <a:solidFill>
                  <a:srgbClr val="595959"/>
                </a:solidFill>
              </a:rPr>
              <a:t>案</a:t>
            </a:r>
            <a:r>
              <a:rPr lang="zh-CN" altLang="en-US" sz="2800" b="1">
                <a:solidFill>
                  <a:srgbClr val="595959"/>
                </a:solidFill>
              </a:rPr>
              <a:t>例分享</a:t>
            </a:r>
            <a:endParaRPr lang="zh-CN" altLang="zh-CN" sz="2800" b="1" dirty="0">
              <a:solidFill>
                <a:srgbClr val="595959"/>
              </a:solidFill>
            </a:endParaRPr>
          </a:p>
        </p:txBody>
      </p:sp>
      <p:sp>
        <p:nvSpPr>
          <p:cNvPr id="75" name="文本框 22"/>
          <p:cNvSpPr txBox="1"/>
          <p:nvPr/>
        </p:nvSpPr>
        <p:spPr>
          <a:xfrm>
            <a:off x="1146210" y="639780"/>
            <a:ext cx="3784365" cy="307777"/>
          </a:xfrm>
          <a:prstGeom prst="rect">
            <a:avLst/>
          </a:prstGeom>
          <a:noFill/>
        </p:spPr>
        <p:txBody>
          <a:bodyPr wrap="square" rtlCol="0">
            <a:spAutoFit/>
          </a:bodyPr>
          <a:lstStyle/>
          <a:p>
            <a:r>
              <a:rPr lang="zh-CN" altLang="en-US" sz="1400"/>
              <a:t>阿里巴巴</a:t>
            </a:r>
            <a:r>
              <a:rPr lang="en-US" altLang="zh-CN" sz="1400"/>
              <a:t>eHR</a:t>
            </a:r>
            <a:r>
              <a:rPr lang="zh-CN" altLang="en-US" sz="1400"/>
              <a:t>创变之路</a:t>
            </a:r>
          </a:p>
        </p:txBody>
      </p:sp>
    </p:spTree>
    <p:extLst>
      <p:ext uri="{BB962C8B-B14F-4D97-AF65-F5344CB8AC3E}">
        <p14:creationId xmlns:p14="http://schemas.microsoft.com/office/powerpoint/2010/main" val="2466548966"/>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42"/>
          <p:cNvSpPr>
            <a:spLocks/>
          </p:cNvSpPr>
          <p:nvPr/>
        </p:nvSpPr>
        <p:spPr bwMode="auto">
          <a:xfrm flipH="1">
            <a:off x="6025708" y="3808521"/>
            <a:ext cx="5983407" cy="991272"/>
          </a:xfrm>
          <a:custGeom>
            <a:avLst/>
            <a:gdLst>
              <a:gd name="T0" fmla="*/ 1818 w 1818"/>
              <a:gd name="T1" fmla="*/ 131 h 663"/>
              <a:gd name="T2" fmla="*/ 1676 w 1818"/>
              <a:gd name="T3" fmla="*/ 72 h 663"/>
              <a:gd name="T4" fmla="*/ 1676 w 1818"/>
              <a:gd name="T5" fmla="*/ 0 h 663"/>
              <a:gd name="T6" fmla="*/ 0 w 1818"/>
              <a:gd name="T7" fmla="*/ 0 h 663"/>
              <a:gd name="T8" fmla="*/ 0 w 1818"/>
              <a:gd name="T9" fmla="*/ 663 h 663"/>
              <a:gd name="T10" fmla="*/ 1676 w 1818"/>
              <a:gd name="T11" fmla="*/ 663 h 663"/>
              <a:gd name="T12" fmla="*/ 1676 w 1818"/>
              <a:gd name="T13" fmla="*/ 192 h 663"/>
              <a:gd name="T14" fmla="*/ 1818 w 1818"/>
              <a:gd name="T15" fmla="*/ 131 h 6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18" h="663">
                <a:moveTo>
                  <a:pt x="1818" y="131"/>
                </a:moveTo>
                <a:lnTo>
                  <a:pt x="1676" y="72"/>
                </a:lnTo>
                <a:lnTo>
                  <a:pt x="1676" y="0"/>
                </a:lnTo>
                <a:lnTo>
                  <a:pt x="0" y="0"/>
                </a:lnTo>
                <a:lnTo>
                  <a:pt x="0" y="663"/>
                </a:lnTo>
                <a:lnTo>
                  <a:pt x="1676" y="663"/>
                </a:lnTo>
                <a:lnTo>
                  <a:pt x="1676" y="192"/>
                </a:lnTo>
                <a:lnTo>
                  <a:pt x="1818" y="131"/>
                </a:lnTo>
                <a:close/>
              </a:path>
            </a:pathLst>
          </a:custGeom>
          <a:solidFill>
            <a:srgbClr val="F26D6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 name="Rectangle 143"/>
          <p:cNvSpPr>
            <a:spLocks noChangeArrowheads="1"/>
          </p:cNvSpPr>
          <p:nvPr/>
        </p:nvSpPr>
        <p:spPr bwMode="auto">
          <a:xfrm>
            <a:off x="4238669" y="3687207"/>
            <a:ext cx="1702014" cy="850434"/>
          </a:xfrm>
          <a:prstGeom prst="rect">
            <a:avLst/>
          </a:prstGeom>
          <a:solidFill>
            <a:srgbClr val="F26D64"/>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4" name="文本框 178"/>
          <p:cNvSpPr txBox="1"/>
          <p:nvPr/>
        </p:nvSpPr>
        <p:spPr>
          <a:xfrm>
            <a:off x="6600831" y="3821064"/>
            <a:ext cx="5347872" cy="978729"/>
          </a:xfrm>
          <a:prstGeom prst="rect">
            <a:avLst/>
          </a:prstGeom>
          <a:noFill/>
        </p:spPr>
        <p:txBody>
          <a:bodyPr wrap="square" rtlCol="0">
            <a:spAutoFit/>
          </a:bodyPr>
          <a:lstStyle/>
          <a:p>
            <a:pPr algn="just">
              <a:lnSpc>
                <a:spcPct val="120000"/>
              </a:lnSpc>
            </a:pPr>
            <a:r>
              <a:rPr lang="zh-CN" altLang="en-US" sz="1600">
                <a:solidFill>
                  <a:schemeClr val="bg1"/>
                </a:solidFill>
              </a:rPr>
              <a:t>是我们近期在做的，类似于微信的朋友圈，但它的应用环境是在企业内部，让大家在项目、任务的工作之余，能够对管理上的包括身边工作上的人和事进行分享。</a:t>
            </a:r>
            <a:endParaRPr lang="zh-CN" altLang="en-US" sz="1600" dirty="0">
              <a:solidFill>
                <a:schemeClr val="bg1"/>
              </a:solidFill>
            </a:endParaRPr>
          </a:p>
        </p:txBody>
      </p:sp>
      <p:sp>
        <p:nvSpPr>
          <p:cNvPr id="5" name="Freeform 137"/>
          <p:cNvSpPr>
            <a:spLocks/>
          </p:cNvSpPr>
          <p:nvPr/>
        </p:nvSpPr>
        <p:spPr bwMode="auto">
          <a:xfrm flipH="1">
            <a:off x="6040292" y="1986990"/>
            <a:ext cx="5968825" cy="1652542"/>
          </a:xfrm>
          <a:custGeom>
            <a:avLst/>
            <a:gdLst>
              <a:gd name="T0" fmla="*/ 1818 w 1818"/>
              <a:gd name="T1" fmla="*/ 133 h 665"/>
              <a:gd name="T2" fmla="*/ 1676 w 1818"/>
              <a:gd name="T3" fmla="*/ 71 h 665"/>
              <a:gd name="T4" fmla="*/ 1676 w 1818"/>
              <a:gd name="T5" fmla="*/ 0 h 665"/>
              <a:gd name="T6" fmla="*/ 0 w 1818"/>
              <a:gd name="T7" fmla="*/ 0 h 665"/>
              <a:gd name="T8" fmla="*/ 0 w 1818"/>
              <a:gd name="T9" fmla="*/ 665 h 665"/>
              <a:gd name="T10" fmla="*/ 1676 w 1818"/>
              <a:gd name="T11" fmla="*/ 665 h 665"/>
              <a:gd name="T12" fmla="*/ 1676 w 1818"/>
              <a:gd name="T13" fmla="*/ 192 h 665"/>
              <a:gd name="T14" fmla="*/ 1818 w 1818"/>
              <a:gd name="T15" fmla="*/ 133 h 6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18" h="665">
                <a:moveTo>
                  <a:pt x="1818" y="133"/>
                </a:moveTo>
                <a:lnTo>
                  <a:pt x="1676" y="71"/>
                </a:lnTo>
                <a:lnTo>
                  <a:pt x="1676" y="0"/>
                </a:lnTo>
                <a:lnTo>
                  <a:pt x="0" y="0"/>
                </a:lnTo>
                <a:lnTo>
                  <a:pt x="0" y="665"/>
                </a:lnTo>
                <a:lnTo>
                  <a:pt x="1676" y="665"/>
                </a:lnTo>
                <a:lnTo>
                  <a:pt x="1676" y="192"/>
                </a:lnTo>
                <a:lnTo>
                  <a:pt x="1818" y="133"/>
                </a:lnTo>
                <a:close/>
              </a:path>
            </a:pathLst>
          </a:custGeom>
          <a:solidFill>
            <a:srgbClr val="F8841D"/>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138"/>
          <p:cNvSpPr>
            <a:spLocks noChangeArrowheads="1"/>
          </p:cNvSpPr>
          <p:nvPr/>
        </p:nvSpPr>
        <p:spPr bwMode="auto">
          <a:xfrm>
            <a:off x="4238669" y="2026339"/>
            <a:ext cx="1702014" cy="849029"/>
          </a:xfrm>
          <a:prstGeom prst="rect">
            <a:avLst/>
          </a:prstGeom>
          <a:solidFill>
            <a:srgbClr val="F8841D"/>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132"/>
          <p:cNvSpPr>
            <a:spLocks/>
          </p:cNvSpPr>
          <p:nvPr/>
        </p:nvSpPr>
        <p:spPr bwMode="auto">
          <a:xfrm flipH="1">
            <a:off x="6040292" y="749725"/>
            <a:ext cx="5968823" cy="1010372"/>
          </a:xfrm>
          <a:custGeom>
            <a:avLst/>
            <a:gdLst>
              <a:gd name="T0" fmla="*/ 1818 w 1818"/>
              <a:gd name="T1" fmla="*/ 130 h 663"/>
              <a:gd name="T2" fmla="*/ 1676 w 1818"/>
              <a:gd name="T3" fmla="*/ 71 h 663"/>
              <a:gd name="T4" fmla="*/ 1676 w 1818"/>
              <a:gd name="T5" fmla="*/ 0 h 663"/>
              <a:gd name="T6" fmla="*/ 0 w 1818"/>
              <a:gd name="T7" fmla="*/ 0 h 663"/>
              <a:gd name="T8" fmla="*/ 0 w 1818"/>
              <a:gd name="T9" fmla="*/ 663 h 663"/>
              <a:gd name="T10" fmla="*/ 1676 w 1818"/>
              <a:gd name="T11" fmla="*/ 663 h 663"/>
              <a:gd name="T12" fmla="*/ 1676 w 1818"/>
              <a:gd name="T13" fmla="*/ 192 h 663"/>
              <a:gd name="T14" fmla="*/ 1818 w 1818"/>
              <a:gd name="T15" fmla="*/ 130 h 6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18" h="663">
                <a:moveTo>
                  <a:pt x="1818" y="130"/>
                </a:moveTo>
                <a:lnTo>
                  <a:pt x="1676" y="71"/>
                </a:lnTo>
                <a:lnTo>
                  <a:pt x="1676" y="0"/>
                </a:lnTo>
                <a:lnTo>
                  <a:pt x="0" y="0"/>
                </a:lnTo>
                <a:lnTo>
                  <a:pt x="0" y="663"/>
                </a:lnTo>
                <a:lnTo>
                  <a:pt x="1676" y="663"/>
                </a:lnTo>
                <a:lnTo>
                  <a:pt x="1676" y="192"/>
                </a:lnTo>
                <a:lnTo>
                  <a:pt x="1818" y="130"/>
                </a:lnTo>
                <a:close/>
              </a:path>
            </a:pathLst>
          </a:custGeom>
          <a:solidFill>
            <a:srgbClr val="5EC6D3"/>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133"/>
          <p:cNvSpPr>
            <a:spLocks noChangeArrowheads="1"/>
          </p:cNvSpPr>
          <p:nvPr/>
        </p:nvSpPr>
        <p:spPr bwMode="auto">
          <a:xfrm>
            <a:off x="4238669" y="668243"/>
            <a:ext cx="1702014" cy="849028"/>
          </a:xfrm>
          <a:prstGeom prst="rect">
            <a:avLst/>
          </a:prstGeom>
          <a:solidFill>
            <a:srgbClr val="5EC6D3"/>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 name="文本框 178"/>
          <p:cNvSpPr txBox="1"/>
          <p:nvPr/>
        </p:nvSpPr>
        <p:spPr>
          <a:xfrm>
            <a:off x="4290617" y="909309"/>
            <a:ext cx="1637874" cy="366895"/>
          </a:xfrm>
          <a:prstGeom prst="rect">
            <a:avLst/>
          </a:prstGeom>
          <a:noFill/>
        </p:spPr>
        <p:txBody>
          <a:bodyPr wrap="square" rtlCol="0">
            <a:spAutoFit/>
          </a:bodyPr>
          <a:lstStyle/>
          <a:p>
            <a:pPr algn="ctr">
              <a:lnSpc>
                <a:spcPct val="120000"/>
              </a:lnSpc>
            </a:pPr>
            <a:r>
              <a:rPr lang="zh-CN" altLang="en-US" sz="1600">
                <a:solidFill>
                  <a:schemeClr val="bg1"/>
                </a:solidFill>
              </a:rPr>
              <a:t>“顺风车”</a:t>
            </a:r>
            <a:endParaRPr lang="zh-CN" altLang="en-US" sz="1600" dirty="0">
              <a:solidFill>
                <a:schemeClr val="bg1"/>
              </a:solidFill>
            </a:endParaRPr>
          </a:p>
        </p:txBody>
      </p:sp>
      <p:sp>
        <p:nvSpPr>
          <p:cNvPr id="10" name="文本框 178"/>
          <p:cNvSpPr txBox="1"/>
          <p:nvPr/>
        </p:nvSpPr>
        <p:spPr>
          <a:xfrm>
            <a:off x="6600831" y="2008911"/>
            <a:ext cx="5213299" cy="1569660"/>
          </a:xfrm>
          <a:prstGeom prst="rect">
            <a:avLst/>
          </a:prstGeom>
          <a:noFill/>
        </p:spPr>
        <p:txBody>
          <a:bodyPr wrap="square" rtlCol="0">
            <a:spAutoFit/>
          </a:bodyPr>
          <a:lstStyle/>
          <a:p>
            <a:pPr algn="just">
              <a:lnSpc>
                <a:spcPct val="120000"/>
              </a:lnSpc>
            </a:pPr>
            <a:r>
              <a:rPr lang="zh-CN" altLang="en-US" sz="1600">
                <a:solidFill>
                  <a:schemeClr val="bg1"/>
                </a:solidFill>
              </a:rPr>
              <a:t>从阿里走出去的员工有去创业的，有成为其他企业高管的，希望让离开阿里的员工还跟阿里能够有情义相连、资源共享，业务互通。比如说离开阿里之后去创业的同学，当需要在阿里云上做一些云的应用部署，阿里将以最低折扣给到这些离职的同学，尽量还能帮助到他们。</a:t>
            </a:r>
            <a:endParaRPr lang="zh-CN" altLang="en-US" sz="1600" dirty="0">
              <a:solidFill>
                <a:schemeClr val="bg1"/>
              </a:solidFill>
            </a:endParaRPr>
          </a:p>
        </p:txBody>
      </p:sp>
      <p:sp>
        <p:nvSpPr>
          <p:cNvPr id="11" name="文本框 178"/>
          <p:cNvSpPr txBox="1"/>
          <p:nvPr/>
        </p:nvSpPr>
        <p:spPr>
          <a:xfrm>
            <a:off x="6584394" y="744791"/>
            <a:ext cx="5343707" cy="978729"/>
          </a:xfrm>
          <a:prstGeom prst="rect">
            <a:avLst/>
          </a:prstGeom>
          <a:noFill/>
        </p:spPr>
        <p:txBody>
          <a:bodyPr wrap="square" rtlCol="0">
            <a:spAutoFit/>
          </a:bodyPr>
          <a:lstStyle/>
          <a:p>
            <a:pPr algn="just">
              <a:lnSpc>
                <a:spcPct val="120000"/>
              </a:lnSpc>
            </a:pPr>
            <a:r>
              <a:rPr lang="zh-CN" altLang="en-US" sz="1600">
                <a:solidFill>
                  <a:schemeClr val="bg1"/>
                </a:solidFill>
              </a:rPr>
              <a:t>是我们自主研发的一个应对阿里上下班路途远、交通拥挤问题的应用，希望员工能够搭顺风车来上班，节省资源，减少拥堵。</a:t>
            </a:r>
            <a:endParaRPr lang="zh-CN" altLang="en-US" sz="1600" dirty="0">
              <a:solidFill>
                <a:schemeClr val="bg1"/>
              </a:solidFill>
            </a:endParaRPr>
          </a:p>
        </p:txBody>
      </p:sp>
      <p:sp>
        <p:nvSpPr>
          <p:cNvPr id="12" name="文本框 178"/>
          <p:cNvSpPr txBox="1"/>
          <p:nvPr/>
        </p:nvSpPr>
        <p:spPr>
          <a:xfrm>
            <a:off x="4043175" y="2256954"/>
            <a:ext cx="2061818" cy="387798"/>
          </a:xfrm>
          <a:prstGeom prst="rect">
            <a:avLst/>
          </a:prstGeom>
          <a:noFill/>
        </p:spPr>
        <p:txBody>
          <a:bodyPr wrap="square" rtlCol="0">
            <a:spAutoFit/>
          </a:bodyPr>
          <a:lstStyle/>
          <a:p>
            <a:pPr algn="ctr">
              <a:lnSpc>
                <a:spcPct val="120000"/>
              </a:lnSpc>
            </a:pPr>
            <a:r>
              <a:rPr lang="zh-CN" altLang="en-US" sz="1600">
                <a:solidFill>
                  <a:schemeClr val="bg1"/>
                </a:solidFill>
              </a:rPr>
              <a:t>“离职校友会”</a:t>
            </a:r>
            <a:endParaRPr lang="zh-CN" altLang="en-US" sz="1600" dirty="0">
              <a:solidFill>
                <a:schemeClr val="bg1"/>
              </a:solidFill>
            </a:endParaRPr>
          </a:p>
        </p:txBody>
      </p:sp>
      <p:sp>
        <p:nvSpPr>
          <p:cNvPr id="13" name="文本框 178"/>
          <p:cNvSpPr txBox="1"/>
          <p:nvPr/>
        </p:nvSpPr>
        <p:spPr>
          <a:xfrm>
            <a:off x="4078645" y="3913631"/>
            <a:ext cx="2061818" cy="366895"/>
          </a:xfrm>
          <a:prstGeom prst="rect">
            <a:avLst/>
          </a:prstGeom>
          <a:noFill/>
        </p:spPr>
        <p:txBody>
          <a:bodyPr wrap="square" rtlCol="0">
            <a:spAutoFit/>
          </a:bodyPr>
          <a:lstStyle/>
          <a:p>
            <a:pPr algn="ctr">
              <a:lnSpc>
                <a:spcPct val="120000"/>
              </a:lnSpc>
            </a:pPr>
            <a:r>
              <a:rPr lang="zh-CN" altLang="en-US" sz="1600">
                <a:solidFill>
                  <a:schemeClr val="bg1"/>
                </a:solidFill>
              </a:rPr>
              <a:t>“工作圈”</a:t>
            </a:r>
            <a:endParaRPr lang="zh-CN" altLang="en-US" sz="1600" dirty="0">
              <a:solidFill>
                <a:schemeClr val="bg1"/>
              </a:solidFill>
            </a:endParaRPr>
          </a:p>
        </p:txBody>
      </p:sp>
      <p:sp>
        <p:nvSpPr>
          <p:cNvPr id="14" name="Rectangle 133"/>
          <p:cNvSpPr>
            <a:spLocks noChangeArrowheads="1"/>
          </p:cNvSpPr>
          <p:nvPr/>
        </p:nvSpPr>
        <p:spPr bwMode="auto">
          <a:xfrm>
            <a:off x="4238669" y="5006178"/>
            <a:ext cx="1686220" cy="849028"/>
          </a:xfrm>
          <a:prstGeom prst="rect">
            <a:avLst/>
          </a:prstGeom>
          <a:solidFill>
            <a:schemeClr val="tx2">
              <a:lumMod val="40000"/>
              <a:lumOff val="60000"/>
            </a:schemeClr>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15" name="文本框 178"/>
          <p:cNvSpPr txBox="1"/>
          <p:nvPr/>
        </p:nvSpPr>
        <p:spPr>
          <a:xfrm>
            <a:off x="4255147" y="5253063"/>
            <a:ext cx="1637874" cy="366895"/>
          </a:xfrm>
          <a:prstGeom prst="rect">
            <a:avLst/>
          </a:prstGeom>
          <a:noFill/>
        </p:spPr>
        <p:txBody>
          <a:bodyPr wrap="square" rtlCol="0">
            <a:spAutoFit/>
          </a:bodyPr>
          <a:lstStyle/>
          <a:p>
            <a:pPr algn="ctr">
              <a:lnSpc>
                <a:spcPct val="120000"/>
              </a:lnSpc>
            </a:pPr>
            <a:r>
              <a:rPr lang="zh-CN" altLang="en-US" sz="1600">
                <a:solidFill>
                  <a:schemeClr val="bg1"/>
                </a:solidFill>
              </a:rPr>
              <a:t>“时光机”</a:t>
            </a:r>
            <a:endParaRPr lang="zh-CN" altLang="en-US" sz="1600" dirty="0">
              <a:solidFill>
                <a:schemeClr val="bg1"/>
              </a:solidFill>
            </a:endParaRPr>
          </a:p>
        </p:txBody>
      </p:sp>
      <p:sp>
        <p:nvSpPr>
          <p:cNvPr id="16" name="Freeform 132"/>
          <p:cNvSpPr>
            <a:spLocks/>
          </p:cNvSpPr>
          <p:nvPr/>
        </p:nvSpPr>
        <p:spPr bwMode="auto">
          <a:xfrm flipH="1">
            <a:off x="6015909" y="5011810"/>
            <a:ext cx="5968821" cy="1374151"/>
          </a:xfrm>
          <a:custGeom>
            <a:avLst/>
            <a:gdLst>
              <a:gd name="T0" fmla="*/ 1818 w 1818"/>
              <a:gd name="T1" fmla="*/ 130 h 663"/>
              <a:gd name="T2" fmla="*/ 1676 w 1818"/>
              <a:gd name="T3" fmla="*/ 71 h 663"/>
              <a:gd name="T4" fmla="*/ 1676 w 1818"/>
              <a:gd name="T5" fmla="*/ 0 h 663"/>
              <a:gd name="T6" fmla="*/ 0 w 1818"/>
              <a:gd name="T7" fmla="*/ 0 h 663"/>
              <a:gd name="T8" fmla="*/ 0 w 1818"/>
              <a:gd name="T9" fmla="*/ 663 h 663"/>
              <a:gd name="T10" fmla="*/ 1676 w 1818"/>
              <a:gd name="T11" fmla="*/ 663 h 663"/>
              <a:gd name="T12" fmla="*/ 1676 w 1818"/>
              <a:gd name="T13" fmla="*/ 192 h 663"/>
              <a:gd name="T14" fmla="*/ 1818 w 1818"/>
              <a:gd name="T15" fmla="*/ 130 h 6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18" h="663">
                <a:moveTo>
                  <a:pt x="1818" y="130"/>
                </a:moveTo>
                <a:lnTo>
                  <a:pt x="1676" y="71"/>
                </a:lnTo>
                <a:lnTo>
                  <a:pt x="1676" y="0"/>
                </a:lnTo>
                <a:lnTo>
                  <a:pt x="0" y="0"/>
                </a:lnTo>
                <a:lnTo>
                  <a:pt x="0" y="663"/>
                </a:lnTo>
                <a:lnTo>
                  <a:pt x="1676" y="663"/>
                </a:lnTo>
                <a:lnTo>
                  <a:pt x="1676" y="192"/>
                </a:lnTo>
                <a:lnTo>
                  <a:pt x="1818" y="130"/>
                </a:lnTo>
                <a:close/>
              </a:path>
            </a:pathLst>
          </a:custGeom>
          <a:solidFill>
            <a:schemeClr val="tx2">
              <a:lumMod val="40000"/>
              <a:lumOff val="6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7" name="文本框 178"/>
          <p:cNvSpPr txBox="1"/>
          <p:nvPr/>
        </p:nvSpPr>
        <p:spPr>
          <a:xfrm>
            <a:off x="6531301" y="5088748"/>
            <a:ext cx="5380365" cy="1274195"/>
          </a:xfrm>
          <a:prstGeom prst="rect">
            <a:avLst/>
          </a:prstGeom>
          <a:noFill/>
        </p:spPr>
        <p:txBody>
          <a:bodyPr wrap="square" rtlCol="0">
            <a:spAutoFit/>
          </a:bodyPr>
          <a:lstStyle/>
          <a:p>
            <a:pPr algn="just">
              <a:lnSpc>
                <a:spcPct val="120000"/>
              </a:lnSpc>
            </a:pPr>
            <a:r>
              <a:rPr lang="zh-CN" altLang="en-US" sz="1600">
                <a:solidFill>
                  <a:schemeClr val="bg1"/>
                </a:solidFill>
              </a:rPr>
              <a:t>会把员工在阿里的一年的工作篇、社交篇、生活篇所有的数据做一个呈现，比如喜欢哪家餐厅，去哪家小卖部购物，甚至去星巴克喝咖啡等，实际是对员工行为的各种各样数据做一个体现，让员工认真生活、快乐工作。</a:t>
            </a:r>
            <a:endParaRPr lang="zh-CN" altLang="en-US" sz="1600" dirty="0">
              <a:solidFill>
                <a:schemeClr val="bg1"/>
              </a:solidFill>
            </a:endParaRPr>
          </a:p>
        </p:txBody>
      </p:sp>
      <p:sp>
        <p:nvSpPr>
          <p:cNvPr id="18" name="矩形 39"/>
          <p:cNvSpPr/>
          <p:nvPr/>
        </p:nvSpPr>
        <p:spPr>
          <a:xfrm>
            <a:off x="1120462" y="116560"/>
            <a:ext cx="3057247" cy="523220"/>
          </a:xfrm>
          <a:prstGeom prst="rect">
            <a:avLst/>
          </a:prstGeom>
          <a:noFill/>
        </p:spPr>
        <p:txBody>
          <a:bodyPr wrap="none" rtlCol="0">
            <a:spAutoFit/>
          </a:bodyPr>
          <a:lstStyle/>
          <a:p>
            <a:r>
              <a:rPr lang="zh-CN" altLang="en-US" sz="2800" b="1">
                <a:solidFill>
                  <a:srgbClr val="595959"/>
                </a:solidFill>
              </a:rPr>
              <a:t>阿里巴巴</a:t>
            </a:r>
            <a:r>
              <a:rPr lang="zh-CN" altLang="en-US" sz="2800" b="1" smtClean="0">
                <a:solidFill>
                  <a:srgbClr val="595959"/>
                </a:solidFill>
              </a:rPr>
              <a:t>案</a:t>
            </a:r>
            <a:r>
              <a:rPr lang="zh-CN" altLang="en-US" sz="2800" b="1">
                <a:solidFill>
                  <a:srgbClr val="595959"/>
                </a:solidFill>
              </a:rPr>
              <a:t>例分享</a:t>
            </a:r>
            <a:endParaRPr lang="zh-CN" altLang="zh-CN" sz="2800" b="1" dirty="0">
              <a:solidFill>
                <a:srgbClr val="595959"/>
              </a:solidFill>
            </a:endParaRPr>
          </a:p>
        </p:txBody>
      </p:sp>
      <p:sp>
        <p:nvSpPr>
          <p:cNvPr id="19" name="文本框 22"/>
          <p:cNvSpPr txBox="1"/>
          <p:nvPr/>
        </p:nvSpPr>
        <p:spPr>
          <a:xfrm>
            <a:off x="1146210" y="639780"/>
            <a:ext cx="3784365" cy="307777"/>
          </a:xfrm>
          <a:prstGeom prst="rect">
            <a:avLst/>
          </a:prstGeom>
          <a:noFill/>
        </p:spPr>
        <p:txBody>
          <a:bodyPr wrap="square" rtlCol="0">
            <a:spAutoFit/>
          </a:bodyPr>
          <a:lstStyle/>
          <a:p>
            <a:r>
              <a:rPr lang="zh-CN" altLang="en-US" sz="1400"/>
              <a:t>阿里巴巴</a:t>
            </a:r>
            <a:r>
              <a:rPr lang="en-US" altLang="zh-CN" sz="1400"/>
              <a:t>eHR</a:t>
            </a:r>
            <a:r>
              <a:rPr lang="zh-CN" altLang="en-US" sz="1400"/>
              <a:t>创变之路</a:t>
            </a:r>
          </a:p>
        </p:txBody>
      </p:sp>
    </p:spTree>
    <p:extLst>
      <p:ext uri="{BB962C8B-B14F-4D97-AF65-F5344CB8AC3E}">
        <p14:creationId xmlns:p14="http://schemas.microsoft.com/office/powerpoint/2010/main" val="2005329524"/>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6"/>
          <p:cNvSpPr>
            <a:spLocks noChangeArrowheads="1"/>
          </p:cNvSpPr>
          <p:nvPr/>
        </p:nvSpPr>
        <p:spPr bwMode="auto">
          <a:xfrm>
            <a:off x="6254496" y="456940"/>
            <a:ext cx="5437632" cy="5533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30000"/>
              </a:lnSpc>
            </a:pPr>
            <a:r>
              <a:rPr lang="zh-CN" altLang="en-US" sz="1600">
                <a:solidFill>
                  <a:srgbClr val="595959"/>
                </a:solidFill>
              </a:rPr>
              <a:t>首先分享一个概念：一般企业</a:t>
            </a:r>
            <a:r>
              <a:rPr lang="en-US" altLang="zh-CN" sz="1600">
                <a:solidFill>
                  <a:srgbClr val="595959"/>
                </a:solidFill>
              </a:rPr>
              <a:t>HR</a:t>
            </a:r>
            <a:r>
              <a:rPr lang="zh-CN" altLang="en-US" sz="1600">
                <a:solidFill>
                  <a:srgbClr val="595959"/>
                </a:solidFill>
              </a:rPr>
              <a:t>成长体系都是从无到有，之后再想办法让</a:t>
            </a:r>
            <a:r>
              <a:rPr lang="en-US" altLang="zh-CN" sz="1600">
                <a:solidFill>
                  <a:srgbClr val="595959"/>
                </a:solidFill>
              </a:rPr>
              <a:t>HR</a:t>
            </a:r>
            <a:r>
              <a:rPr lang="zh-CN" altLang="en-US" sz="1600">
                <a:solidFill>
                  <a:srgbClr val="595959"/>
                </a:solidFill>
              </a:rPr>
              <a:t>体系对企业起到作用，而真正帮助业务成功的</a:t>
            </a:r>
            <a:r>
              <a:rPr lang="en-US" altLang="zh-CN" sz="1600">
                <a:solidFill>
                  <a:srgbClr val="595959"/>
                </a:solidFill>
              </a:rPr>
              <a:t>HR</a:t>
            </a:r>
            <a:r>
              <a:rPr lang="zh-CN" altLang="en-US" sz="1600">
                <a:solidFill>
                  <a:srgbClr val="595959"/>
                </a:solidFill>
              </a:rPr>
              <a:t>才是“很有用”的</a:t>
            </a:r>
            <a:r>
              <a:rPr lang="en-US" altLang="zh-CN" sz="1600">
                <a:solidFill>
                  <a:srgbClr val="595959"/>
                </a:solidFill>
              </a:rPr>
              <a:t>HR</a:t>
            </a:r>
            <a:r>
              <a:rPr lang="zh-CN" altLang="en-US" sz="1600">
                <a:solidFill>
                  <a:srgbClr val="595959"/>
                </a:solidFill>
              </a:rPr>
              <a:t>，这个阶段的</a:t>
            </a:r>
            <a:r>
              <a:rPr lang="en-US" altLang="zh-CN" sz="1600">
                <a:solidFill>
                  <a:srgbClr val="595959"/>
                </a:solidFill>
              </a:rPr>
              <a:t>HR</a:t>
            </a:r>
            <a:r>
              <a:rPr lang="zh-CN" altLang="en-US" sz="1600">
                <a:solidFill>
                  <a:srgbClr val="595959"/>
                </a:solidFill>
              </a:rPr>
              <a:t>体系显性影响力可能已经很淡了，这时候</a:t>
            </a:r>
            <a:r>
              <a:rPr lang="en-US" altLang="zh-CN" sz="1600">
                <a:solidFill>
                  <a:srgbClr val="595959"/>
                </a:solidFill>
              </a:rPr>
              <a:t>HR</a:t>
            </a:r>
            <a:r>
              <a:rPr lang="zh-CN" altLang="en-US" sz="1600">
                <a:solidFill>
                  <a:srgbClr val="595959"/>
                </a:solidFill>
              </a:rPr>
              <a:t>帮助业务成功都是在润物细无声的进行中，业务上可能并没有感觉到</a:t>
            </a:r>
            <a:r>
              <a:rPr lang="en-US" altLang="zh-CN" sz="1600">
                <a:solidFill>
                  <a:srgbClr val="595959"/>
                </a:solidFill>
              </a:rPr>
              <a:t>HR</a:t>
            </a:r>
            <a:r>
              <a:rPr lang="zh-CN" altLang="en-US" sz="1600">
                <a:solidFill>
                  <a:srgbClr val="595959"/>
                </a:solidFill>
              </a:rPr>
              <a:t>的存在了。当然，如果很多业务管理者对</a:t>
            </a:r>
            <a:r>
              <a:rPr lang="en-US" altLang="zh-CN" sz="1600">
                <a:solidFill>
                  <a:srgbClr val="595959"/>
                </a:solidFill>
              </a:rPr>
              <a:t>HR</a:t>
            </a:r>
            <a:r>
              <a:rPr lang="zh-CN" altLang="en-US" sz="1600">
                <a:solidFill>
                  <a:srgbClr val="595959"/>
                </a:solidFill>
              </a:rPr>
              <a:t>的思路很熟，</a:t>
            </a:r>
            <a:r>
              <a:rPr lang="en-US" altLang="zh-CN" sz="1600">
                <a:solidFill>
                  <a:srgbClr val="595959"/>
                </a:solidFill>
              </a:rPr>
              <a:t>HR</a:t>
            </a:r>
            <a:r>
              <a:rPr lang="zh-CN" altLang="en-US" sz="1600">
                <a:solidFill>
                  <a:srgbClr val="595959"/>
                </a:solidFill>
              </a:rPr>
              <a:t>的工具、模板用得也很熟，这时候他可能已经很少需要</a:t>
            </a:r>
            <a:r>
              <a:rPr lang="en-US" altLang="zh-CN" sz="1600">
                <a:solidFill>
                  <a:srgbClr val="595959"/>
                </a:solidFill>
              </a:rPr>
              <a:t>HR</a:t>
            </a:r>
            <a:r>
              <a:rPr lang="zh-CN" altLang="en-US" sz="1600">
                <a:solidFill>
                  <a:srgbClr val="595959"/>
                </a:solidFill>
              </a:rPr>
              <a:t>的支持和帮助，就能把团队做好，把业绩做好。这种情况下，这就是个成熟的团队。</a:t>
            </a:r>
            <a:r>
              <a:rPr lang="en-US" altLang="zh-CN" sz="1600">
                <a:solidFill>
                  <a:srgbClr val="595959"/>
                </a:solidFill>
              </a:rPr>
              <a:t>HR</a:t>
            </a:r>
            <a:r>
              <a:rPr lang="zh-CN" altLang="en-US" sz="1600">
                <a:solidFill>
                  <a:srgbClr val="595959"/>
                </a:solidFill>
              </a:rPr>
              <a:t>对他的支持其实就变得不是必须的了，也没必要非要强调</a:t>
            </a:r>
            <a:r>
              <a:rPr lang="en-US" altLang="zh-CN" sz="1600">
                <a:solidFill>
                  <a:srgbClr val="595959"/>
                </a:solidFill>
              </a:rPr>
              <a:t>HR</a:t>
            </a:r>
            <a:r>
              <a:rPr lang="zh-CN" altLang="en-US" sz="1600">
                <a:solidFill>
                  <a:srgbClr val="595959"/>
                </a:solidFill>
              </a:rPr>
              <a:t>的存在和价值。好比很多创业团队，即使没有</a:t>
            </a:r>
            <a:r>
              <a:rPr lang="en-US" altLang="zh-CN" sz="1600">
                <a:solidFill>
                  <a:srgbClr val="595959"/>
                </a:solidFill>
              </a:rPr>
              <a:t>HR</a:t>
            </a:r>
            <a:r>
              <a:rPr lang="zh-CN" altLang="en-US" sz="1600">
                <a:solidFill>
                  <a:srgbClr val="595959"/>
                </a:solidFill>
              </a:rPr>
              <a:t>团队的帮助，也能做得很成功。腾讯这几年也在倡导大公司的平台，小公司的运作模式，就是希望小团队能按照一个创业公司的方式去运作，完全自由地去发挥，对这样的团队我们的</a:t>
            </a:r>
            <a:r>
              <a:rPr lang="en-US" altLang="zh-CN" sz="1600">
                <a:solidFill>
                  <a:srgbClr val="595959"/>
                </a:solidFill>
              </a:rPr>
              <a:t>HR</a:t>
            </a:r>
            <a:r>
              <a:rPr lang="zh-CN" altLang="en-US" sz="1600">
                <a:solidFill>
                  <a:srgbClr val="595959"/>
                </a:solidFill>
              </a:rPr>
              <a:t>体系会有很大的灵活性。所以要做到“很有用”的话，</a:t>
            </a:r>
            <a:r>
              <a:rPr lang="en-US" altLang="zh-CN" sz="1600">
                <a:solidFill>
                  <a:srgbClr val="595959"/>
                </a:solidFill>
              </a:rPr>
              <a:t>HR</a:t>
            </a:r>
            <a:r>
              <a:rPr lang="zh-CN" altLang="en-US" sz="1600">
                <a:solidFill>
                  <a:srgbClr val="595959"/>
                </a:solidFill>
              </a:rPr>
              <a:t>不一定要凸显自己的存在价值，“去</a:t>
            </a:r>
            <a:r>
              <a:rPr lang="en-US" altLang="zh-CN" sz="1600">
                <a:solidFill>
                  <a:srgbClr val="595959"/>
                </a:solidFill>
              </a:rPr>
              <a:t>HR”</a:t>
            </a:r>
            <a:r>
              <a:rPr lang="zh-CN" altLang="en-US" sz="1600">
                <a:solidFill>
                  <a:srgbClr val="595959"/>
                </a:solidFill>
              </a:rPr>
              <a:t>并不是真正的去掉，而是使</a:t>
            </a:r>
            <a:r>
              <a:rPr lang="en-US" altLang="zh-CN" sz="1600">
                <a:solidFill>
                  <a:srgbClr val="595959"/>
                </a:solidFill>
              </a:rPr>
              <a:t>HR</a:t>
            </a:r>
            <a:r>
              <a:rPr lang="zh-CN" altLang="en-US" sz="1600">
                <a:solidFill>
                  <a:srgbClr val="595959"/>
                </a:solidFill>
              </a:rPr>
              <a:t>的影响力已经融入在业务运营之中了。</a:t>
            </a:r>
            <a:endParaRPr lang="zh-CN" altLang="en-US" sz="1600" dirty="0">
              <a:solidFill>
                <a:srgbClr val="595959"/>
              </a:solidFill>
            </a:endParaRPr>
          </a:p>
        </p:txBody>
      </p:sp>
      <p:sp>
        <p:nvSpPr>
          <p:cNvPr id="34" name="矩形 33"/>
          <p:cNvSpPr/>
          <p:nvPr/>
        </p:nvSpPr>
        <p:spPr>
          <a:xfrm>
            <a:off x="892389" y="4144264"/>
            <a:ext cx="2916000" cy="332148"/>
          </a:xfrm>
          <a:prstGeom prst="rect">
            <a:avLst/>
          </a:prstGeom>
          <a:solidFill>
            <a:srgbClr val="9BBB4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a:latin typeface="Impact" panose="020B0806030902050204" pitchFamily="34" charset="0"/>
              </a:rPr>
              <a:t>HR</a:t>
            </a:r>
            <a:r>
              <a:rPr lang="zh-CN" altLang="en-US">
                <a:latin typeface="Impact" panose="020B0806030902050204" pitchFamily="34" charset="0"/>
              </a:rPr>
              <a:t>如何“很有用”</a:t>
            </a:r>
            <a:endParaRPr lang="zh-CN" altLang="en-US" dirty="0" smtClean="0">
              <a:latin typeface="Impact" panose="020B0806030902050204" pitchFamily="34" charset="0"/>
            </a:endParaRPr>
          </a:p>
        </p:txBody>
      </p:sp>
      <p:grpSp>
        <p:nvGrpSpPr>
          <p:cNvPr id="40" name="组合 39"/>
          <p:cNvGrpSpPr>
            <a:grpSpLocks noChangeAspect="1"/>
          </p:cNvGrpSpPr>
          <p:nvPr/>
        </p:nvGrpSpPr>
        <p:grpSpPr>
          <a:xfrm>
            <a:off x="937455" y="2014729"/>
            <a:ext cx="2880000" cy="1889808"/>
            <a:chOff x="1329788" y="1556568"/>
            <a:chExt cx="2180328" cy="1430695"/>
          </a:xfrm>
        </p:grpSpPr>
        <p:grpSp>
          <p:nvGrpSpPr>
            <p:cNvPr id="41" name="组合 40"/>
            <p:cNvGrpSpPr>
              <a:grpSpLocks noChangeAspect="1"/>
            </p:cNvGrpSpPr>
            <p:nvPr/>
          </p:nvGrpSpPr>
          <p:grpSpPr>
            <a:xfrm>
              <a:off x="3236516" y="2285857"/>
              <a:ext cx="273600" cy="701406"/>
              <a:chOff x="4364037" y="4620418"/>
              <a:chExt cx="261938" cy="671513"/>
            </a:xfrm>
            <a:solidFill>
              <a:srgbClr val="D9D9D9"/>
            </a:solidFill>
          </p:grpSpPr>
          <p:sp>
            <p:nvSpPr>
              <p:cNvPr id="87" name="Oval 390"/>
              <p:cNvSpPr>
                <a:spLocks noChangeArrowheads="1"/>
              </p:cNvSpPr>
              <p:nvPr/>
            </p:nvSpPr>
            <p:spPr bwMode="auto">
              <a:xfrm>
                <a:off x="4438650" y="4620418"/>
                <a:ext cx="112713" cy="1095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Line 391"/>
              <p:cNvSpPr>
                <a:spLocks noChangeShapeType="1"/>
              </p:cNvSpPr>
              <p:nvPr/>
            </p:nvSpPr>
            <p:spPr bwMode="auto">
              <a:xfrm>
                <a:off x="4495800" y="467280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Line 392"/>
              <p:cNvSpPr>
                <a:spLocks noChangeShapeType="1"/>
              </p:cNvSpPr>
              <p:nvPr/>
            </p:nvSpPr>
            <p:spPr bwMode="auto">
              <a:xfrm>
                <a:off x="4495800" y="467280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393"/>
              <p:cNvSpPr>
                <a:spLocks/>
              </p:cNvSpPr>
              <p:nvPr/>
            </p:nvSpPr>
            <p:spPr bwMode="auto">
              <a:xfrm>
                <a:off x="4364037" y="4741068"/>
                <a:ext cx="261938" cy="550863"/>
              </a:xfrm>
              <a:custGeom>
                <a:avLst/>
                <a:gdLst>
                  <a:gd name="T0" fmla="*/ 51 w 70"/>
                  <a:gd name="T1" fmla="*/ 0 h 147"/>
                  <a:gd name="T2" fmla="*/ 35 w 70"/>
                  <a:gd name="T3" fmla="*/ 0 h 147"/>
                  <a:gd name="T4" fmla="*/ 19 w 70"/>
                  <a:gd name="T5" fmla="*/ 0 h 147"/>
                  <a:gd name="T6" fmla="*/ 0 w 70"/>
                  <a:gd name="T7" fmla="*/ 19 h 147"/>
                  <a:gd name="T8" fmla="*/ 0 w 70"/>
                  <a:gd name="T9" fmla="*/ 64 h 147"/>
                  <a:gd name="T10" fmla="*/ 12 w 70"/>
                  <a:gd name="T11" fmla="*/ 64 h 147"/>
                  <a:gd name="T12" fmla="*/ 13 w 70"/>
                  <a:gd name="T13" fmla="*/ 23 h 147"/>
                  <a:gd name="T14" fmla="*/ 16 w 70"/>
                  <a:gd name="T15" fmla="*/ 23 h 147"/>
                  <a:gd name="T16" fmla="*/ 16 w 70"/>
                  <a:gd name="T17" fmla="*/ 136 h 147"/>
                  <a:gd name="T18" fmla="*/ 32 w 70"/>
                  <a:gd name="T19" fmla="*/ 136 h 147"/>
                  <a:gd name="T20" fmla="*/ 33 w 70"/>
                  <a:gd name="T21" fmla="*/ 70 h 147"/>
                  <a:gd name="T22" fmla="*/ 37 w 70"/>
                  <a:gd name="T23" fmla="*/ 70 h 147"/>
                  <a:gd name="T24" fmla="*/ 38 w 70"/>
                  <a:gd name="T25" fmla="*/ 136 h 147"/>
                  <a:gd name="T26" fmla="*/ 54 w 70"/>
                  <a:gd name="T27" fmla="*/ 136 h 147"/>
                  <a:gd name="T28" fmla="*/ 54 w 70"/>
                  <a:gd name="T29" fmla="*/ 23 h 147"/>
                  <a:gd name="T30" fmla="*/ 57 w 70"/>
                  <a:gd name="T31" fmla="*/ 23 h 147"/>
                  <a:gd name="T32" fmla="*/ 58 w 70"/>
                  <a:gd name="T33" fmla="*/ 64 h 147"/>
                  <a:gd name="T34" fmla="*/ 70 w 70"/>
                  <a:gd name="T35" fmla="*/ 64 h 147"/>
                  <a:gd name="T36" fmla="*/ 70 w 70"/>
                  <a:gd name="T37" fmla="*/ 19 h 147"/>
                  <a:gd name="T38" fmla="*/ 51 w 70"/>
                  <a:gd name="T39"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147">
                    <a:moveTo>
                      <a:pt x="51" y="0"/>
                    </a:moveTo>
                    <a:cubicBezTo>
                      <a:pt x="35" y="0"/>
                      <a:pt x="35" y="0"/>
                      <a:pt x="35" y="0"/>
                    </a:cubicBezTo>
                    <a:cubicBezTo>
                      <a:pt x="19" y="0"/>
                      <a:pt x="19" y="0"/>
                      <a:pt x="19" y="0"/>
                    </a:cubicBezTo>
                    <a:cubicBezTo>
                      <a:pt x="5" y="0"/>
                      <a:pt x="0" y="4"/>
                      <a:pt x="0" y="19"/>
                    </a:cubicBezTo>
                    <a:cubicBezTo>
                      <a:pt x="0" y="64"/>
                      <a:pt x="0" y="64"/>
                      <a:pt x="0" y="64"/>
                    </a:cubicBezTo>
                    <a:cubicBezTo>
                      <a:pt x="0" y="73"/>
                      <a:pt x="12" y="73"/>
                      <a:pt x="12" y="64"/>
                    </a:cubicBezTo>
                    <a:cubicBezTo>
                      <a:pt x="13" y="23"/>
                      <a:pt x="13" y="23"/>
                      <a:pt x="13" y="23"/>
                    </a:cubicBezTo>
                    <a:cubicBezTo>
                      <a:pt x="16" y="23"/>
                      <a:pt x="16" y="23"/>
                      <a:pt x="16" y="23"/>
                    </a:cubicBezTo>
                    <a:cubicBezTo>
                      <a:pt x="16" y="136"/>
                      <a:pt x="16" y="136"/>
                      <a:pt x="16" y="136"/>
                    </a:cubicBezTo>
                    <a:cubicBezTo>
                      <a:pt x="16" y="147"/>
                      <a:pt x="32" y="147"/>
                      <a:pt x="32" y="136"/>
                    </a:cubicBezTo>
                    <a:cubicBezTo>
                      <a:pt x="33" y="70"/>
                      <a:pt x="33" y="70"/>
                      <a:pt x="33" y="70"/>
                    </a:cubicBezTo>
                    <a:cubicBezTo>
                      <a:pt x="37" y="70"/>
                      <a:pt x="37" y="70"/>
                      <a:pt x="37" y="70"/>
                    </a:cubicBezTo>
                    <a:cubicBezTo>
                      <a:pt x="38" y="136"/>
                      <a:pt x="38" y="136"/>
                      <a:pt x="38" y="136"/>
                    </a:cubicBezTo>
                    <a:cubicBezTo>
                      <a:pt x="38" y="147"/>
                      <a:pt x="54" y="147"/>
                      <a:pt x="54" y="136"/>
                    </a:cubicBezTo>
                    <a:cubicBezTo>
                      <a:pt x="54" y="23"/>
                      <a:pt x="54" y="23"/>
                      <a:pt x="54" y="23"/>
                    </a:cubicBezTo>
                    <a:cubicBezTo>
                      <a:pt x="57" y="23"/>
                      <a:pt x="57" y="23"/>
                      <a:pt x="57" y="23"/>
                    </a:cubicBezTo>
                    <a:cubicBezTo>
                      <a:pt x="58" y="64"/>
                      <a:pt x="58" y="64"/>
                      <a:pt x="58" y="64"/>
                    </a:cubicBezTo>
                    <a:cubicBezTo>
                      <a:pt x="58" y="73"/>
                      <a:pt x="70" y="73"/>
                      <a:pt x="70" y="64"/>
                    </a:cubicBezTo>
                    <a:cubicBezTo>
                      <a:pt x="70" y="19"/>
                      <a:pt x="70" y="19"/>
                      <a:pt x="70" y="19"/>
                    </a:cubicBezTo>
                    <a:cubicBezTo>
                      <a:pt x="70" y="4"/>
                      <a:pt x="65" y="0"/>
                      <a:pt x="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2" name="组合 41"/>
            <p:cNvGrpSpPr>
              <a:grpSpLocks noChangeAspect="1"/>
            </p:cNvGrpSpPr>
            <p:nvPr/>
          </p:nvGrpSpPr>
          <p:grpSpPr>
            <a:xfrm>
              <a:off x="2759834" y="2285857"/>
              <a:ext cx="273600" cy="701406"/>
              <a:chOff x="4364037" y="4620418"/>
              <a:chExt cx="261938" cy="671513"/>
            </a:xfrm>
            <a:solidFill>
              <a:srgbClr val="D9D9D9"/>
            </a:solidFill>
          </p:grpSpPr>
          <p:sp>
            <p:nvSpPr>
              <p:cNvPr id="83" name="Oval 390"/>
              <p:cNvSpPr>
                <a:spLocks noChangeArrowheads="1"/>
              </p:cNvSpPr>
              <p:nvPr/>
            </p:nvSpPr>
            <p:spPr bwMode="auto">
              <a:xfrm>
                <a:off x="4438650" y="4620418"/>
                <a:ext cx="112713" cy="1095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Line 391"/>
              <p:cNvSpPr>
                <a:spLocks noChangeShapeType="1"/>
              </p:cNvSpPr>
              <p:nvPr/>
            </p:nvSpPr>
            <p:spPr bwMode="auto">
              <a:xfrm>
                <a:off x="4495800" y="467280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Line 392"/>
              <p:cNvSpPr>
                <a:spLocks noChangeShapeType="1"/>
              </p:cNvSpPr>
              <p:nvPr/>
            </p:nvSpPr>
            <p:spPr bwMode="auto">
              <a:xfrm>
                <a:off x="4495800" y="467280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393"/>
              <p:cNvSpPr>
                <a:spLocks/>
              </p:cNvSpPr>
              <p:nvPr/>
            </p:nvSpPr>
            <p:spPr bwMode="auto">
              <a:xfrm>
                <a:off x="4364037" y="4741068"/>
                <a:ext cx="261938" cy="550863"/>
              </a:xfrm>
              <a:custGeom>
                <a:avLst/>
                <a:gdLst>
                  <a:gd name="T0" fmla="*/ 51 w 70"/>
                  <a:gd name="T1" fmla="*/ 0 h 147"/>
                  <a:gd name="T2" fmla="*/ 35 w 70"/>
                  <a:gd name="T3" fmla="*/ 0 h 147"/>
                  <a:gd name="T4" fmla="*/ 19 w 70"/>
                  <a:gd name="T5" fmla="*/ 0 h 147"/>
                  <a:gd name="T6" fmla="*/ 0 w 70"/>
                  <a:gd name="T7" fmla="*/ 19 h 147"/>
                  <a:gd name="T8" fmla="*/ 0 w 70"/>
                  <a:gd name="T9" fmla="*/ 64 h 147"/>
                  <a:gd name="T10" fmla="*/ 12 w 70"/>
                  <a:gd name="T11" fmla="*/ 64 h 147"/>
                  <a:gd name="T12" fmla="*/ 13 w 70"/>
                  <a:gd name="T13" fmla="*/ 23 h 147"/>
                  <a:gd name="T14" fmla="*/ 16 w 70"/>
                  <a:gd name="T15" fmla="*/ 23 h 147"/>
                  <a:gd name="T16" fmla="*/ 16 w 70"/>
                  <a:gd name="T17" fmla="*/ 136 h 147"/>
                  <a:gd name="T18" fmla="*/ 32 w 70"/>
                  <a:gd name="T19" fmla="*/ 136 h 147"/>
                  <a:gd name="T20" fmla="*/ 33 w 70"/>
                  <a:gd name="T21" fmla="*/ 70 h 147"/>
                  <a:gd name="T22" fmla="*/ 37 w 70"/>
                  <a:gd name="T23" fmla="*/ 70 h 147"/>
                  <a:gd name="T24" fmla="*/ 38 w 70"/>
                  <a:gd name="T25" fmla="*/ 136 h 147"/>
                  <a:gd name="T26" fmla="*/ 54 w 70"/>
                  <a:gd name="T27" fmla="*/ 136 h 147"/>
                  <a:gd name="T28" fmla="*/ 54 w 70"/>
                  <a:gd name="T29" fmla="*/ 23 h 147"/>
                  <a:gd name="T30" fmla="*/ 57 w 70"/>
                  <a:gd name="T31" fmla="*/ 23 h 147"/>
                  <a:gd name="T32" fmla="*/ 58 w 70"/>
                  <a:gd name="T33" fmla="*/ 64 h 147"/>
                  <a:gd name="T34" fmla="*/ 70 w 70"/>
                  <a:gd name="T35" fmla="*/ 64 h 147"/>
                  <a:gd name="T36" fmla="*/ 70 w 70"/>
                  <a:gd name="T37" fmla="*/ 19 h 147"/>
                  <a:gd name="T38" fmla="*/ 51 w 70"/>
                  <a:gd name="T39"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147">
                    <a:moveTo>
                      <a:pt x="51" y="0"/>
                    </a:moveTo>
                    <a:cubicBezTo>
                      <a:pt x="35" y="0"/>
                      <a:pt x="35" y="0"/>
                      <a:pt x="35" y="0"/>
                    </a:cubicBezTo>
                    <a:cubicBezTo>
                      <a:pt x="19" y="0"/>
                      <a:pt x="19" y="0"/>
                      <a:pt x="19" y="0"/>
                    </a:cubicBezTo>
                    <a:cubicBezTo>
                      <a:pt x="5" y="0"/>
                      <a:pt x="0" y="4"/>
                      <a:pt x="0" y="19"/>
                    </a:cubicBezTo>
                    <a:cubicBezTo>
                      <a:pt x="0" y="64"/>
                      <a:pt x="0" y="64"/>
                      <a:pt x="0" y="64"/>
                    </a:cubicBezTo>
                    <a:cubicBezTo>
                      <a:pt x="0" y="73"/>
                      <a:pt x="12" y="73"/>
                      <a:pt x="12" y="64"/>
                    </a:cubicBezTo>
                    <a:cubicBezTo>
                      <a:pt x="13" y="23"/>
                      <a:pt x="13" y="23"/>
                      <a:pt x="13" y="23"/>
                    </a:cubicBezTo>
                    <a:cubicBezTo>
                      <a:pt x="16" y="23"/>
                      <a:pt x="16" y="23"/>
                      <a:pt x="16" y="23"/>
                    </a:cubicBezTo>
                    <a:cubicBezTo>
                      <a:pt x="16" y="136"/>
                      <a:pt x="16" y="136"/>
                      <a:pt x="16" y="136"/>
                    </a:cubicBezTo>
                    <a:cubicBezTo>
                      <a:pt x="16" y="147"/>
                      <a:pt x="32" y="147"/>
                      <a:pt x="32" y="136"/>
                    </a:cubicBezTo>
                    <a:cubicBezTo>
                      <a:pt x="33" y="70"/>
                      <a:pt x="33" y="70"/>
                      <a:pt x="33" y="70"/>
                    </a:cubicBezTo>
                    <a:cubicBezTo>
                      <a:pt x="37" y="70"/>
                      <a:pt x="37" y="70"/>
                      <a:pt x="37" y="70"/>
                    </a:cubicBezTo>
                    <a:cubicBezTo>
                      <a:pt x="38" y="136"/>
                      <a:pt x="38" y="136"/>
                      <a:pt x="38" y="136"/>
                    </a:cubicBezTo>
                    <a:cubicBezTo>
                      <a:pt x="38" y="147"/>
                      <a:pt x="54" y="147"/>
                      <a:pt x="54" y="136"/>
                    </a:cubicBezTo>
                    <a:cubicBezTo>
                      <a:pt x="54" y="23"/>
                      <a:pt x="54" y="23"/>
                      <a:pt x="54" y="23"/>
                    </a:cubicBezTo>
                    <a:cubicBezTo>
                      <a:pt x="57" y="23"/>
                      <a:pt x="57" y="23"/>
                      <a:pt x="57" y="23"/>
                    </a:cubicBezTo>
                    <a:cubicBezTo>
                      <a:pt x="58" y="64"/>
                      <a:pt x="58" y="64"/>
                      <a:pt x="58" y="64"/>
                    </a:cubicBezTo>
                    <a:cubicBezTo>
                      <a:pt x="58" y="73"/>
                      <a:pt x="70" y="73"/>
                      <a:pt x="70" y="64"/>
                    </a:cubicBezTo>
                    <a:cubicBezTo>
                      <a:pt x="70" y="19"/>
                      <a:pt x="70" y="19"/>
                      <a:pt x="70" y="19"/>
                    </a:cubicBezTo>
                    <a:cubicBezTo>
                      <a:pt x="70" y="4"/>
                      <a:pt x="65" y="0"/>
                      <a:pt x="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3" name="组合 42"/>
            <p:cNvGrpSpPr>
              <a:grpSpLocks noChangeAspect="1"/>
            </p:cNvGrpSpPr>
            <p:nvPr/>
          </p:nvGrpSpPr>
          <p:grpSpPr>
            <a:xfrm>
              <a:off x="2283152" y="2285857"/>
              <a:ext cx="273600" cy="701406"/>
              <a:chOff x="4364037" y="4620418"/>
              <a:chExt cx="261938" cy="671513"/>
            </a:xfrm>
            <a:solidFill>
              <a:srgbClr val="D9D9D9"/>
            </a:solidFill>
          </p:grpSpPr>
          <p:sp>
            <p:nvSpPr>
              <p:cNvPr id="79" name="Oval 390"/>
              <p:cNvSpPr>
                <a:spLocks noChangeArrowheads="1"/>
              </p:cNvSpPr>
              <p:nvPr/>
            </p:nvSpPr>
            <p:spPr bwMode="auto">
              <a:xfrm>
                <a:off x="4438650" y="4620418"/>
                <a:ext cx="112713" cy="1095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Line 391"/>
              <p:cNvSpPr>
                <a:spLocks noChangeShapeType="1"/>
              </p:cNvSpPr>
              <p:nvPr/>
            </p:nvSpPr>
            <p:spPr bwMode="auto">
              <a:xfrm>
                <a:off x="4495800" y="467280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Line 392"/>
              <p:cNvSpPr>
                <a:spLocks noChangeShapeType="1"/>
              </p:cNvSpPr>
              <p:nvPr/>
            </p:nvSpPr>
            <p:spPr bwMode="auto">
              <a:xfrm>
                <a:off x="4495800" y="467280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393"/>
              <p:cNvSpPr>
                <a:spLocks/>
              </p:cNvSpPr>
              <p:nvPr/>
            </p:nvSpPr>
            <p:spPr bwMode="auto">
              <a:xfrm>
                <a:off x="4364037" y="4741068"/>
                <a:ext cx="261938" cy="550863"/>
              </a:xfrm>
              <a:custGeom>
                <a:avLst/>
                <a:gdLst>
                  <a:gd name="T0" fmla="*/ 51 w 70"/>
                  <a:gd name="T1" fmla="*/ 0 h 147"/>
                  <a:gd name="T2" fmla="*/ 35 w 70"/>
                  <a:gd name="T3" fmla="*/ 0 h 147"/>
                  <a:gd name="T4" fmla="*/ 19 w 70"/>
                  <a:gd name="T5" fmla="*/ 0 h 147"/>
                  <a:gd name="T6" fmla="*/ 0 w 70"/>
                  <a:gd name="T7" fmla="*/ 19 h 147"/>
                  <a:gd name="T8" fmla="*/ 0 w 70"/>
                  <a:gd name="T9" fmla="*/ 64 h 147"/>
                  <a:gd name="T10" fmla="*/ 12 w 70"/>
                  <a:gd name="T11" fmla="*/ 64 h 147"/>
                  <a:gd name="T12" fmla="*/ 13 w 70"/>
                  <a:gd name="T13" fmla="*/ 23 h 147"/>
                  <a:gd name="T14" fmla="*/ 16 w 70"/>
                  <a:gd name="T15" fmla="*/ 23 h 147"/>
                  <a:gd name="T16" fmla="*/ 16 w 70"/>
                  <a:gd name="T17" fmla="*/ 136 h 147"/>
                  <a:gd name="T18" fmla="*/ 32 w 70"/>
                  <a:gd name="T19" fmla="*/ 136 h 147"/>
                  <a:gd name="T20" fmla="*/ 33 w 70"/>
                  <a:gd name="T21" fmla="*/ 70 h 147"/>
                  <a:gd name="T22" fmla="*/ 37 w 70"/>
                  <a:gd name="T23" fmla="*/ 70 h 147"/>
                  <a:gd name="T24" fmla="*/ 38 w 70"/>
                  <a:gd name="T25" fmla="*/ 136 h 147"/>
                  <a:gd name="T26" fmla="*/ 54 w 70"/>
                  <a:gd name="T27" fmla="*/ 136 h 147"/>
                  <a:gd name="T28" fmla="*/ 54 w 70"/>
                  <a:gd name="T29" fmla="*/ 23 h 147"/>
                  <a:gd name="T30" fmla="*/ 57 w 70"/>
                  <a:gd name="T31" fmla="*/ 23 h 147"/>
                  <a:gd name="T32" fmla="*/ 58 w 70"/>
                  <a:gd name="T33" fmla="*/ 64 h 147"/>
                  <a:gd name="T34" fmla="*/ 70 w 70"/>
                  <a:gd name="T35" fmla="*/ 64 h 147"/>
                  <a:gd name="T36" fmla="*/ 70 w 70"/>
                  <a:gd name="T37" fmla="*/ 19 h 147"/>
                  <a:gd name="T38" fmla="*/ 51 w 70"/>
                  <a:gd name="T39"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147">
                    <a:moveTo>
                      <a:pt x="51" y="0"/>
                    </a:moveTo>
                    <a:cubicBezTo>
                      <a:pt x="35" y="0"/>
                      <a:pt x="35" y="0"/>
                      <a:pt x="35" y="0"/>
                    </a:cubicBezTo>
                    <a:cubicBezTo>
                      <a:pt x="19" y="0"/>
                      <a:pt x="19" y="0"/>
                      <a:pt x="19" y="0"/>
                    </a:cubicBezTo>
                    <a:cubicBezTo>
                      <a:pt x="5" y="0"/>
                      <a:pt x="0" y="4"/>
                      <a:pt x="0" y="19"/>
                    </a:cubicBezTo>
                    <a:cubicBezTo>
                      <a:pt x="0" y="64"/>
                      <a:pt x="0" y="64"/>
                      <a:pt x="0" y="64"/>
                    </a:cubicBezTo>
                    <a:cubicBezTo>
                      <a:pt x="0" y="73"/>
                      <a:pt x="12" y="73"/>
                      <a:pt x="12" y="64"/>
                    </a:cubicBezTo>
                    <a:cubicBezTo>
                      <a:pt x="13" y="23"/>
                      <a:pt x="13" y="23"/>
                      <a:pt x="13" y="23"/>
                    </a:cubicBezTo>
                    <a:cubicBezTo>
                      <a:pt x="16" y="23"/>
                      <a:pt x="16" y="23"/>
                      <a:pt x="16" y="23"/>
                    </a:cubicBezTo>
                    <a:cubicBezTo>
                      <a:pt x="16" y="136"/>
                      <a:pt x="16" y="136"/>
                      <a:pt x="16" y="136"/>
                    </a:cubicBezTo>
                    <a:cubicBezTo>
                      <a:pt x="16" y="147"/>
                      <a:pt x="32" y="147"/>
                      <a:pt x="32" y="136"/>
                    </a:cubicBezTo>
                    <a:cubicBezTo>
                      <a:pt x="33" y="70"/>
                      <a:pt x="33" y="70"/>
                      <a:pt x="33" y="70"/>
                    </a:cubicBezTo>
                    <a:cubicBezTo>
                      <a:pt x="37" y="70"/>
                      <a:pt x="37" y="70"/>
                      <a:pt x="37" y="70"/>
                    </a:cubicBezTo>
                    <a:cubicBezTo>
                      <a:pt x="38" y="136"/>
                      <a:pt x="38" y="136"/>
                      <a:pt x="38" y="136"/>
                    </a:cubicBezTo>
                    <a:cubicBezTo>
                      <a:pt x="38" y="147"/>
                      <a:pt x="54" y="147"/>
                      <a:pt x="54" y="136"/>
                    </a:cubicBezTo>
                    <a:cubicBezTo>
                      <a:pt x="54" y="23"/>
                      <a:pt x="54" y="23"/>
                      <a:pt x="54" y="23"/>
                    </a:cubicBezTo>
                    <a:cubicBezTo>
                      <a:pt x="57" y="23"/>
                      <a:pt x="57" y="23"/>
                      <a:pt x="57" y="23"/>
                    </a:cubicBezTo>
                    <a:cubicBezTo>
                      <a:pt x="58" y="64"/>
                      <a:pt x="58" y="64"/>
                      <a:pt x="58" y="64"/>
                    </a:cubicBezTo>
                    <a:cubicBezTo>
                      <a:pt x="58" y="73"/>
                      <a:pt x="70" y="73"/>
                      <a:pt x="70" y="64"/>
                    </a:cubicBezTo>
                    <a:cubicBezTo>
                      <a:pt x="70" y="19"/>
                      <a:pt x="70" y="19"/>
                      <a:pt x="70" y="19"/>
                    </a:cubicBezTo>
                    <a:cubicBezTo>
                      <a:pt x="70" y="4"/>
                      <a:pt x="65" y="0"/>
                      <a:pt x="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4" name="组合 43"/>
            <p:cNvGrpSpPr>
              <a:grpSpLocks noChangeAspect="1"/>
            </p:cNvGrpSpPr>
            <p:nvPr/>
          </p:nvGrpSpPr>
          <p:grpSpPr>
            <a:xfrm>
              <a:off x="1806470" y="2285857"/>
              <a:ext cx="273600" cy="701406"/>
              <a:chOff x="4364037" y="4620418"/>
              <a:chExt cx="261938" cy="671513"/>
            </a:xfrm>
            <a:solidFill>
              <a:srgbClr val="D9D9D9"/>
            </a:solidFill>
          </p:grpSpPr>
          <p:sp>
            <p:nvSpPr>
              <p:cNvPr id="75" name="Oval 390"/>
              <p:cNvSpPr>
                <a:spLocks noChangeArrowheads="1"/>
              </p:cNvSpPr>
              <p:nvPr/>
            </p:nvSpPr>
            <p:spPr bwMode="auto">
              <a:xfrm>
                <a:off x="4438650" y="4620418"/>
                <a:ext cx="112713" cy="1095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Line 391"/>
              <p:cNvSpPr>
                <a:spLocks noChangeShapeType="1"/>
              </p:cNvSpPr>
              <p:nvPr/>
            </p:nvSpPr>
            <p:spPr bwMode="auto">
              <a:xfrm>
                <a:off x="4495800" y="467280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Line 392"/>
              <p:cNvSpPr>
                <a:spLocks noChangeShapeType="1"/>
              </p:cNvSpPr>
              <p:nvPr/>
            </p:nvSpPr>
            <p:spPr bwMode="auto">
              <a:xfrm>
                <a:off x="4495800" y="467280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393"/>
              <p:cNvSpPr>
                <a:spLocks/>
              </p:cNvSpPr>
              <p:nvPr/>
            </p:nvSpPr>
            <p:spPr bwMode="auto">
              <a:xfrm>
                <a:off x="4364037" y="4741068"/>
                <a:ext cx="261938" cy="550863"/>
              </a:xfrm>
              <a:custGeom>
                <a:avLst/>
                <a:gdLst>
                  <a:gd name="T0" fmla="*/ 51 w 70"/>
                  <a:gd name="T1" fmla="*/ 0 h 147"/>
                  <a:gd name="T2" fmla="*/ 35 w 70"/>
                  <a:gd name="T3" fmla="*/ 0 h 147"/>
                  <a:gd name="T4" fmla="*/ 19 w 70"/>
                  <a:gd name="T5" fmla="*/ 0 h 147"/>
                  <a:gd name="T6" fmla="*/ 0 w 70"/>
                  <a:gd name="T7" fmla="*/ 19 h 147"/>
                  <a:gd name="T8" fmla="*/ 0 w 70"/>
                  <a:gd name="T9" fmla="*/ 64 h 147"/>
                  <a:gd name="T10" fmla="*/ 12 w 70"/>
                  <a:gd name="T11" fmla="*/ 64 h 147"/>
                  <a:gd name="T12" fmla="*/ 13 w 70"/>
                  <a:gd name="T13" fmla="*/ 23 h 147"/>
                  <a:gd name="T14" fmla="*/ 16 w 70"/>
                  <a:gd name="T15" fmla="*/ 23 h 147"/>
                  <a:gd name="T16" fmla="*/ 16 w 70"/>
                  <a:gd name="T17" fmla="*/ 136 h 147"/>
                  <a:gd name="T18" fmla="*/ 32 w 70"/>
                  <a:gd name="T19" fmla="*/ 136 h 147"/>
                  <a:gd name="T20" fmla="*/ 33 w 70"/>
                  <a:gd name="T21" fmla="*/ 70 h 147"/>
                  <a:gd name="T22" fmla="*/ 37 w 70"/>
                  <a:gd name="T23" fmla="*/ 70 h 147"/>
                  <a:gd name="T24" fmla="*/ 38 w 70"/>
                  <a:gd name="T25" fmla="*/ 136 h 147"/>
                  <a:gd name="T26" fmla="*/ 54 w 70"/>
                  <a:gd name="T27" fmla="*/ 136 h 147"/>
                  <a:gd name="T28" fmla="*/ 54 w 70"/>
                  <a:gd name="T29" fmla="*/ 23 h 147"/>
                  <a:gd name="T30" fmla="*/ 57 w 70"/>
                  <a:gd name="T31" fmla="*/ 23 h 147"/>
                  <a:gd name="T32" fmla="*/ 58 w 70"/>
                  <a:gd name="T33" fmla="*/ 64 h 147"/>
                  <a:gd name="T34" fmla="*/ 70 w 70"/>
                  <a:gd name="T35" fmla="*/ 64 h 147"/>
                  <a:gd name="T36" fmla="*/ 70 w 70"/>
                  <a:gd name="T37" fmla="*/ 19 h 147"/>
                  <a:gd name="T38" fmla="*/ 51 w 70"/>
                  <a:gd name="T39"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147">
                    <a:moveTo>
                      <a:pt x="51" y="0"/>
                    </a:moveTo>
                    <a:cubicBezTo>
                      <a:pt x="35" y="0"/>
                      <a:pt x="35" y="0"/>
                      <a:pt x="35" y="0"/>
                    </a:cubicBezTo>
                    <a:cubicBezTo>
                      <a:pt x="19" y="0"/>
                      <a:pt x="19" y="0"/>
                      <a:pt x="19" y="0"/>
                    </a:cubicBezTo>
                    <a:cubicBezTo>
                      <a:pt x="5" y="0"/>
                      <a:pt x="0" y="4"/>
                      <a:pt x="0" y="19"/>
                    </a:cubicBezTo>
                    <a:cubicBezTo>
                      <a:pt x="0" y="64"/>
                      <a:pt x="0" y="64"/>
                      <a:pt x="0" y="64"/>
                    </a:cubicBezTo>
                    <a:cubicBezTo>
                      <a:pt x="0" y="73"/>
                      <a:pt x="12" y="73"/>
                      <a:pt x="12" y="64"/>
                    </a:cubicBezTo>
                    <a:cubicBezTo>
                      <a:pt x="13" y="23"/>
                      <a:pt x="13" y="23"/>
                      <a:pt x="13" y="23"/>
                    </a:cubicBezTo>
                    <a:cubicBezTo>
                      <a:pt x="16" y="23"/>
                      <a:pt x="16" y="23"/>
                      <a:pt x="16" y="23"/>
                    </a:cubicBezTo>
                    <a:cubicBezTo>
                      <a:pt x="16" y="136"/>
                      <a:pt x="16" y="136"/>
                      <a:pt x="16" y="136"/>
                    </a:cubicBezTo>
                    <a:cubicBezTo>
                      <a:pt x="16" y="147"/>
                      <a:pt x="32" y="147"/>
                      <a:pt x="32" y="136"/>
                    </a:cubicBezTo>
                    <a:cubicBezTo>
                      <a:pt x="33" y="70"/>
                      <a:pt x="33" y="70"/>
                      <a:pt x="33" y="70"/>
                    </a:cubicBezTo>
                    <a:cubicBezTo>
                      <a:pt x="37" y="70"/>
                      <a:pt x="37" y="70"/>
                      <a:pt x="37" y="70"/>
                    </a:cubicBezTo>
                    <a:cubicBezTo>
                      <a:pt x="38" y="136"/>
                      <a:pt x="38" y="136"/>
                      <a:pt x="38" y="136"/>
                    </a:cubicBezTo>
                    <a:cubicBezTo>
                      <a:pt x="38" y="147"/>
                      <a:pt x="54" y="147"/>
                      <a:pt x="54" y="136"/>
                    </a:cubicBezTo>
                    <a:cubicBezTo>
                      <a:pt x="54" y="23"/>
                      <a:pt x="54" y="23"/>
                      <a:pt x="54" y="23"/>
                    </a:cubicBezTo>
                    <a:cubicBezTo>
                      <a:pt x="57" y="23"/>
                      <a:pt x="57" y="23"/>
                      <a:pt x="57" y="23"/>
                    </a:cubicBezTo>
                    <a:cubicBezTo>
                      <a:pt x="58" y="64"/>
                      <a:pt x="58" y="64"/>
                      <a:pt x="58" y="64"/>
                    </a:cubicBezTo>
                    <a:cubicBezTo>
                      <a:pt x="58" y="73"/>
                      <a:pt x="70" y="73"/>
                      <a:pt x="70" y="64"/>
                    </a:cubicBezTo>
                    <a:cubicBezTo>
                      <a:pt x="70" y="19"/>
                      <a:pt x="70" y="19"/>
                      <a:pt x="70" y="19"/>
                    </a:cubicBezTo>
                    <a:cubicBezTo>
                      <a:pt x="70" y="4"/>
                      <a:pt x="65" y="0"/>
                      <a:pt x="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5" name="组合 44"/>
            <p:cNvGrpSpPr>
              <a:grpSpLocks noChangeAspect="1"/>
            </p:cNvGrpSpPr>
            <p:nvPr/>
          </p:nvGrpSpPr>
          <p:grpSpPr>
            <a:xfrm>
              <a:off x="1329788" y="2285857"/>
              <a:ext cx="273600" cy="701406"/>
              <a:chOff x="4364037" y="4620418"/>
              <a:chExt cx="261938" cy="671513"/>
            </a:xfrm>
            <a:solidFill>
              <a:srgbClr val="D9D9D9"/>
            </a:solidFill>
          </p:grpSpPr>
          <p:sp>
            <p:nvSpPr>
              <p:cNvPr id="71" name="Oval 390"/>
              <p:cNvSpPr>
                <a:spLocks noChangeArrowheads="1"/>
              </p:cNvSpPr>
              <p:nvPr/>
            </p:nvSpPr>
            <p:spPr bwMode="auto">
              <a:xfrm>
                <a:off x="4438650" y="4620418"/>
                <a:ext cx="112713" cy="1095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Line 391"/>
              <p:cNvSpPr>
                <a:spLocks noChangeShapeType="1"/>
              </p:cNvSpPr>
              <p:nvPr/>
            </p:nvSpPr>
            <p:spPr bwMode="auto">
              <a:xfrm>
                <a:off x="4495800" y="467280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Line 392"/>
              <p:cNvSpPr>
                <a:spLocks noChangeShapeType="1"/>
              </p:cNvSpPr>
              <p:nvPr/>
            </p:nvSpPr>
            <p:spPr bwMode="auto">
              <a:xfrm>
                <a:off x="4495800" y="467280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393"/>
              <p:cNvSpPr>
                <a:spLocks/>
              </p:cNvSpPr>
              <p:nvPr/>
            </p:nvSpPr>
            <p:spPr bwMode="auto">
              <a:xfrm>
                <a:off x="4364037" y="4741068"/>
                <a:ext cx="261938" cy="550863"/>
              </a:xfrm>
              <a:custGeom>
                <a:avLst/>
                <a:gdLst>
                  <a:gd name="T0" fmla="*/ 51 w 70"/>
                  <a:gd name="T1" fmla="*/ 0 h 147"/>
                  <a:gd name="T2" fmla="*/ 35 w 70"/>
                  <a:gd name="T3" fmla="*/ 0 h 147"/>
                  <a:gd name="T4" fmla="*/ 19 w 70"/>
                  <a:gd name="T5" fmla="*/ 0 h 147"/>
                  <a:gd name="T6" fmla="*/ 0 w 70"/>
                  <a:gd name="T7" fmla="*/ 19 h 147"/>
                  <a:gd name="T8" fmla="*/ 0 w 70"/>
                  <a:gd name="T9" fmla="*/ 64 h 147"/>
                  <a:gd name="T10" fmla="*/ 12 w 70"/>
                  <a:gd name="T11" fmla="*/ 64 h 147"/>
                  <a:gd name="T12" fmla="*/ 13 w 70"/>
                  <a:gd name="T13" fmla="*/ 23 h 147"/>
                  <a:gd name="T14" fmla="*/ 16 w 70"/>
                  <a:gd name="T15" fmla="*/ 23 h 147"/>
                  <a:gd name="T16" fmla="*/ 16 w 70"/>
                  <a:gd name="T17" fmla="*/ 136 h 147"/>
                  <a:gd name="T18" fmla="*/ 32 w 70"/>
                  <a:gd name="T19" fmla="*/ 136 h 147"/>
                  <a:gd name="T20" fmla="*/ 33 w 70"/>
                  <a:gd name="T21" fmla="*/ 70 h 147"/>
                  <a:gd name="T22" fmla="*/ 37 w 70"/>
                  <a:gd name="T23" fmla="*/ 70 h 147"/>
                  <a:gd name="T24" fmla="*/ 38 w 70"/>
                  <a:gd name="T25" fmla="*/ 136 h 147"/>
                  <a:gd name="T26" fmla="*/ 54 w 70"/>
                  <a:gd name="T27" fmla="*/ 136 h 147"/>
                  <a:gd name="T28" fmla="*/ 54 w 70"/>
                  <a:gd name="T29" fmla="*/ 23 h 147"/>
                  <a:gd name="T30" fmla="*/ 57 w 70"/>
                  <a:gd name="T31" fmla="*/ 23 h 147"/>
                  <a:gd name="T32" fmla="*/ 58 w 70"/>
                  <a:gd name="T33" fmla="*/ 64 h 147"/>
                  <a:gd name="T34" fmla="*/ 70 w 70"/>
                  <a:gd name="T35" fmla="*/ 64 h 147"/>
                  <a:gd name="T36" fmla="*/ 70 w 70"/>
                  <a:gd name="T37" fmla="*/ 19 h 147"/>
                  <a:gd name="T38" fmla="*/ 51 w 70"/>
                  <a:gd name="T39"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147">
                    <a:moveTo>
                      <a:pt x="51" y="0"/>
                    </a:moveTo>
                    <a:cubicBezTo>
                      <a:pt x="35" y="0"/>
                      <a:pt x="35" y="0"/>
                      <a:pt x="35" y="0"/>
                    </a:cubicBezTo>
                    <a:cubicBezTo>
                      <a:pt x="19" y="0"/>
                      <a:pt x="19" y="0"/>
                      <a:pt x="19" y="0"/>
                    </a:cubicBezTo>
                    <a:cubicBezTo>
                      <a:pt x="5" y="0"/>
                      <a:pt x="0" y="4"/>
                      <a:pt x="0" y="19"/>
                    </a:cubicBezTo>
                    <a:cubicBezTo>
                      <a:pt x="0" y="64"/>
                      <a:pt x="0" y="64"/>
                      <a:pt x="0" y="64"/>
                    </a:cubicBezTo>
                    <a:cubicBezTo>
                      <a:pt x="0" y="73"/>
                      <a:pt x="12" y="73"/>
                      <a:pt x="12" y="64"/>
                    </a:cubicBezTo>
                    <a:cubicBezTo>
                      <a:pt x="13" y="23"/>
                      <a:pt x="13" y="23"/>
                      <a:pt x="13" y="23"/>
                    </a:cubicBezTo>
                    <a:cubicBezTo>
                      <a:pt x="16" y="23"/>
                      <a:pt x="16" y="23"/>
                      <a:pt x="16" y="23"/>
                    </a:cubicBezTo>
                    <a:cubicBezTo>
                      <a:pt x="16" y="136"/>
                      <a:pt x="16" y="136"/>
                      <a:pt x="16" y="136"/>
                    </a:cubicBezTo>
                    <a:cubicBezTo>
                      <a:pt x="16" y="147"/>
                      <a:pt x="32" y="147"/>
                      <a:pt x="32" y="136"/>
                    </a:cubicBezTo>
                    <a:cubicBezTo>
                      <a:pt x="33" y="70"/>
                      <a:pt x="33" y="70"/>
                      <a:pt x="33" y="70"/>
                    </a:cubicBezTo>
                    <a:cubicBezTo>
                      <a:pt x="37" y="70"/>
                      <a:pt x="37" y="70"/>
                      <a:pt x="37" y="70"/>
                    </a:cubicBezTo>
                    <a:cubicBezTo>
                      <a:pt x="38" y="136"/>
                      <a:pt x="38" y="136"/>
                      <a:pt x="38" y="136"/>
                    </a:cubicBezTo>
                    <a:cubicBezTo>
                      <a:pt x="38" y="147"/>
                      <a:pt x="54" y="147"/>
                      <a:pt x="54" y="136"/>
                    </a:cubicBezTo>
                    <a:cubicBezTo>
                      <a:pt x="54" y="23"/>
                      <a:pt x="54" y="23"/>
                      <a:pt x="54" y="23"/>
                    </a:cubicBezTo>
                    <a:cubicBezTo>
                      <a:pt x="57" y="23"/>
                      <a:pt x="57" y="23"/>
                      <a:pt x="57" y="23"/>
                    </a:cubicBezTo>
                    <a:cubicBezTo>
                      <a:pt x="58" y="64"/>
                      <a:pt x="58" y="64"/>
                      <a:pt x="58" y="64"/>
                    </a:cubicBezTo>
                    <a:cubicBezTo>
                      <a:pt x="58" y="73"/>
                      <a:pt x="70" y="73"/>
                      <a:pt x="70" y="64"/>
                    </a:cubicBezTo>
                    <a:cubicBezTo>
                      <a:pt x="70" y="19"/>
                      <a:pt x="70" y="19"/>
                      <a:pt x="70" y="19"/>
                    </a:cubicBezTo>
                    <a:cubicBezTo>
                      <a:pt x="70" y="4"/>
                      <a:pt x="65" y="0"/>
                      <a:pt x="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6" name="组合 45"/>
            <p:cNvGrpSpPr>
              <a:grpSpLocks noChangeAspect="1"/>
            </p:cNvGrpSpPr>
            <p:nvPr/>
          </p:nvGrpSpPr>
          <p:grpSpPr>
            <a:xfrm>
              <a:off x="3236516" y="1556568"/>
              <a:ext cx="273600" cy="701406"/>
              <a:chOff x="4364037" y="4620418"/>
              <a:chExt cx="261938" cy="671513"/>
            </a:xfrm>
            <a:solidFill>
              <a:srgbClr val="D9D9D9"/>
            </a:solidFill>
          </p:grpSpPr>
          <p:sp>
            <p:nvSpPr>
              <p:cNvPr id="67" name="Oval 390"/>
              <p:cNvSpPr>
                <a:spLocks noChangeArrowheads="1"/>
              </p:cNvSpPr>
              <p:nvPr/>
            </p:nvSpPr>
            <p:spPr bwMode="auto">
              <a:xfrm>
                <a:off x="4438650" y="4620418"/>
                <a:ext cx="112713" cy="1095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Line 391"/>
              <p:cNvSpPr>
                <a:spLocks noChangeShapeType="1"/>
              </p:cNvSpPr>
              <p:nvPr/>
            </p:nvSpPr>
            <p:spPr bwMode="auto">
              <a:xfrm>
                <a:off x="4495800" y="467280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Line 392"/>
              <p:cNvSpPr>
                <a:spLocks noChangeShapeType="1"/>
              </p:cNvSpPr>
              <p:nvPr/>
            </p:nvSpPr>
            <p:spPr bwMode="auto">
              <a:xfrm>
                <a:off x="4495800" y="467280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393"/>
              <p:cNvSpPr>
                <a:spLocks/>
              </p:cNvSpPr>
              <p:nvPr/>
            </p:nvSpPr>
            <p:spPr bwMode="auto">
              <a:xfrm>
                <a:off x="4364037" y="4741068"/>
                <a:ext cx="261938" cy="550863"/>
              </a:xfrm>
              <a:custGeom>
                <a:avLst/>
                <a:gdLst>
                  <a:gd name="T0" fmla="*/ 51 w 70"/>
                  <a:gd name="T1" fmla="*/ 0 h 147"/>
                  <a:gd name="T2" fmla="*/ 35 w 70"/>
                  <a:gd name="T3" fmla="*/ 0 h 147"/>
                  <a:gd name="T4" fmla="*/ 19 w 70"/>
                  <a:gd name="T5" fmla="*/ 0 h 147"/>
                  <a:gd name="T6" fmla="*/ 0 w 70"/>
                  <a:gd name="T7" fmla="*/ 19 h 147"/>
                  <a:gd name="T8" fmla="*/ 0 w 70"/>
                  <a:gd name="T9" fmla="*/ 64 h 147"/>
                  <a:gd name="T10" fmla="*/ 12 w 70"/>
                  <a:gd name="T11" fmla="*/ 64 h 147"/>
                  <a:gd name="T12" fmla="*/ 13 w 70"/>
                  <a:gd name="T13" fmla="*/ 23 h 147"/>
                  <a:gd name="T14" fmla="*/ 16 w 70"/>
                  <a:gd name="T15" fmla="*/ 23 h 147"/>
                  <a:gd name="T16" fmla="*/ 16 w 70"/>
                  <a:gd name="T17" fmla="*/ 136 h 147"/>
                  <a:gd name="T18" fmla="*/ 32 w 70"/>
                  <a:gd name="T19" fmla="*/ 136 h 147"/>
                  <a:gd name="T20" fmla="*/ 33 w 70"/>
                  <a:gd name="T21" fmla="*/ 70 h 147"/>
                  <a:gd name="T22" fmla="*/ 37 w 70"/>
                  <a:gd name="T23" fmla="*/ 70 h 147"/>
                  <a:gd name="T24" fmla="*/ 38 w 70"/>
                  <a:gd name="T25" fmla="*/ 136 h 147"/>
                  <a:gd name="T26" fmla="*/ 54 w 70"/>
                  <a:gd name="T27" fmla="*/ 136 h 147"/>
                  <a:gd name="T28" fmla="*/ 54 w 70"/>
                  <a:gd name="T29" fmla="*/ 23 h 147"/>
                  <a:gd name="T30" fmla="*/ 57 w 70"/>
                  <a:gd name="T31" fmla="*/ 23 h 147"/>
                  <a:gd name="T32" fmla="*/ 58 w 70"/>
                  <a:gd name="T33" fmla="*/ 64 h 147"/>
                  <a:gd name="T34" fmla="*/ 70 w 70"/>
                  <a:gd name="T35" fmla="*/ 64 h 147"/>
                  <a:gd name="T36" fmla="*/ 70 w 70"/>
                  <a:gd name="T37" fmla="*/ 19 h 147"/>
                  <a:gd name="T38" fmla="*/ 51 w 70"/>
                  <a:gd name="T39"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147">
                    <a:moveTo>
                      <a:pt x="51" y="0"/>
                    </a:moveTo>
                    <a:cubicBezTo>
                      <a:pt x="35" y="0"/>
                      <a:pt x="35" y="0"/>
                      <a:pt x="35" y="0"/>
                    </a:cubicBezTo>
                    <a:cubicBezTo>
                      <a:pt x="19" y="0"/>
                      <a:pt x="19" y="0"/>
                      <a:pt x="19" y="0"/>
                    </a:cubicBezTo>
                    <a:cubicBezTo>
                      <a:pt x="5" y="0"/>
                      <a:pt x="0" y="4"/>
                      <a:pt x="0" y="19"/>
                    </a:cubicBezTo>
                    <a:cubicBezTo>
                      <a:pt x="0" y="64"/>
                      <a:pt x="0" y="64"/>
                      <a:pt x="0" y="64"/>
                    </a:cubicBezTo>
                    <a:cubicBezTo>
                      <a:pt x="0" y="73"/>
                      <a:pt x="12" y="73"/>
                      <a:pt x="12" y="64"/>
                    </a:cubicBezTo>
                    <a:cubicBezTo>
                      <a:pt x="13" y="23"/>
                      <a:pt x="13" y="23"/>
                      <a:pt x="13" y="23"/>
                    </a:cubicBezTo>
                    <a:cubicBezTo>
                      <a:pt x="16" y="23"/>
                      <a:pt x="16" y="23"/>
                      <a:pt x="16" y="23"/>
                    </a:cubicBezTo>
                    <a:cubicBezTo>
                      <a:pt x="16" y="136"/>
                      <a:pt x="16" y="136"/>
                      <a:pt x="16" y="136"/>
                    </a:cubicBezTo>
                    <a:cubicBezTo>
                      <a:pt x="16" y="147"/>
                      <a:pt x="32" y="147"/>
                      <a:pt x="32" y="136"/>
                    </a:cubicBezTo>
                    <a:cubicBezTo>
                      <a:pt x="33" y="70"/>
                      <a:pt x="33" y="70"/>
                      <a:pt x="33" y="70"/>
                    </a:cubicBezTo>
                    <a:cubicBezTo>
                      <a:pt x="37" y="70"/>
                      <a:pt x="37" y="70"/>
                      <a:pt x="37" y="70"/>
                    </a:cubicBezTo>
                    <a:cubicBezTo>
                      <a:pt x="38" y="136"/>
                      <a:pt x="38" y="136"/>
                      <a:pt x="38" y="136"/>
                    </a:cubicBezTo>
                    <a:cubicBezTo>
                      <a:pt x="38" y="147"/>
                      <a:pt x="54" y="147"/>
                      <a:pt x="54" y="136"/>
                    </a:cubicBezTo>
                    <a:cubicBezTo>
                      <a:pt x="54" y="23"/>
                      <a:pt x="54" y="23"/>
                      <a:pt x="54" y="23"/>
                    </a:cubicBezTo>
                    <a:cubicBezTo>
                      <a:pt x="57" y="23"/>
                      <a:pt x="57" y="23"/>
                      <a:pt x="57" y="23"/>
                    </a:cubicBezTo>
                    <a:cubicBezTo>
                      <a:pt x="58" y="64"/>
                      <a:pt x="58" y="64"/>
                      <a:pt x="58" y="64"/>
                    </a:cubicBezTo>
                    <a:cubicBezTo>
                      <a:pt x="58" y="73"/>
                      <a:pt x="70" y="73"/>
                      <a:pt x="70" y="64"/>
                    </a:cubicBezTo>
                    <a:cubicBezTo>
                      <a:pt x="70" y="19"/>
                      <a:pt x="70" y="19"/>
                      <a:pt x="70" y="19"/>
                    </a:cubicBezTo>
                    <a:cubicBezTo>
                      <a:pt x="70" y="4"/>
                      <a:pt x="65" y="0"/>
                      <a:pt x="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7" name="组合 46"/>
            <p:cNvGrpSpPr>
              <a:grpSpLocks noChangeAspect="1"/>
            </p:cNvGrpSpPr>
            <p:nvPr/>
          </p:nvGrpSpPr>
          <p:grpSpPr>
            <a:xfrm>
              <a:off x="2759834" y="1556568"/>
              <a:ext cx="273600" cy="701406"/>
              <a:chOff x="4364037" y="4620418"/>
              <a:chExt cx="261938" cy="671513"/>
            </a:xfrm>
            <a:solidFill>
              <a:srgbClr val="9BBB40"/>
            </a:solidFill>
          </p:grpSpPr>
          <p:sp>
            <p:nvSpPr>
              <p:cNvPr id="63" name="Oval 390"/>
              <p:cNvSpPr>
                <a:spLocks noChangeArrowheads="1"/>
              </p:cNvSpPr>
              <p:nvPr/>
            </p:nvSpPr>
            <p:spPr bwMode="auto">
              <a:xfrm>
                <a:off x="4438650" y="4620418"/>
                <a:ext cx="112713" cy="1095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Line 391"/>
              <p:cNvSpPr>
                <a:spLocks noChangeShapeType="1"/>
              </p:cNvSpPr>
              <p:nvPr/>
            </p:nvSpPr>
            <p:spPr bwMode="auto">
              <a:xfrm>
                <a:off x="4495800" y="467280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Line 392"/>
              <p:cNvSpPr>
                <a:spLocks noChangeShapeType="1"/>
              </p:cNvSpPr>
              <p:nvPr/>
            </p:nvSpPr>
            <p:spPr bwMode="auto">
              <a:xfrm>
                <a:off x="4495800" y="467280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393"/>
              <p:cNvSpPr>
                <a:spLocks/>
              </p:cNvSpPr>
              <p:nvPr/>
            </p:nvSpPr>
            <p:spPr bwMode="auto">
              <a:xfrm>
                <a:off x="4364037" y="4741068"/>
                <a:ext cx="261938" cy="550863"/>
              </a:xfrm>
              <a:custGeom>
                <a:avLst/>
                <a:gdLst>
                  <a:gd name="T0" fmla="*/ 51 w 70"/>
                  <a:gd name="T1" fmla="*/ 0 h 147"/>
                  <a:gd name="T2" fmla="*/ 35 w 70"/>
                  <a:gd name="T3" fmla="*/ 0 h 147"/>
                  <a:gd name="T4" fmla="*/ 19 w 70"/>
                  <a:gd name="T5" fmla="*/ 0 h 147"/>
                  <a:gd name="T6" fmla="*/ 0 w 70"/>
                  <a:gd name="T7" fmla="*/ 19 h 147"/>
                  <a:gd name="T8" fmla="*/ 0 w 70"/>
                  <a:gd name="T9" fmla="*/ 64 h 147"/>
                  <a:gd name="T10" fmla="*/ 12 w 70"/>
                  <a:gd name="T11" fmla="*/ 64 h 147"/>
                  <a:gd name="T12" fmla="*/ 13 w 70"/>
                  <a:gd name="T13" fmla="*/ 23 h 147"/>
                  <a:gd name="T14" fmla="*/ 16 w 70"/>
                  <a:gd name="T15" fmla="*/ 23 h 147"/>
                  <a:gd name="T16" fmla="*/ 16 w 70"/>
                  <a:gd name="T17" fmla="*/ 136 h 147"/>
                  <a:gd name="T18" fmla="*/ 32 w 70"/>
                  <a:gd name="T19" fmla="*/ 136 h 147"/>
                  <a:gd name="T20" fmla="*/ 33 w 70"/>
                  <a:gd name="T21" fmla="*/ 70 h 147"/>
                  <a:gd name="T22" fmla="*/ 37 w 70"/>
                  <a:gd name="T23" fmla="*/ 70 h 147"/>
                  <a:gd name="T24" fmla="*/ 38 w 70"/>
                  <a:gd name="T25" fmla="*/ 136 h 147"/>
                  <a:gd name="T26" fmla="*/ 54 w 70"/>
                  <a:gd name="T27" fmla="*/ 136 h 147"/>
                  <a:gd name="T28" fmla="*/ 54 w 70"/>
                  <a:gd name="T29" fmla="*/ 23 h 147"/>
                  <a:gd name="T30" fmla="*/ 57 w 70"/>
                  <a:gd name="T31" fmla="*/ 23 h 147"/>
                  <a:gd name="T32" fmla="*/ 58 w 70"/>
                  <a:gd name="T33" fmla="*/ 64 h 147"/>
                  <a:gd name="T34" fmla="*/ 70 w 70"/>
                  <a:gd name="T35" fmla="*/ 64 h 147"/>
                  <a:gd name="T36" fmla="*/ 70 w 70"/>
                  <a:gd name="T37" fmla="*/ 19 h 147"/>
                  <a:gd name="T38" fmla="*/ 51 w 70"/>
                  <a:gd name="T39"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147">
                    <a:moveTo>
                      <a:pt x="51" y="0"/>
                    </a:moveTo>
                    <a:cubicBezTo>
                      <a:pt x="35" y="0"/>
                      <a:pt x="35" y="0"/>
                      <a:pt x="35" y="0"/>
                    </a:cubicBezTo>
                    <a:cubicBezTo>
                      <a:pt x="19" y="0"/>
                      <a:pt x="19" y="0"/>
                      <a:pt x="19" y="0"/>
                    </a:cubicBezTo>
                    <a:cubicBezTo>
                      <a:pt x="5" y="0"/>
                      <a:pt x="0" y="4"/>
                      <a:pt x="0" y="19"/>
                    </a:cubicBezTo>
                    <a:cubicBezTo>
                      <a:pt x="0" y="64"/>
                      <a:pt x="0" y="64"/>
                      <a:pt x="0" y="64"/>
                    </a:cubicBezTo>
                    <a:cubicBezTo>
                      <a:pt x="0" y="73"/>
                      <a:pt x="12" y="73"/>
                      <a:pt x="12" y="64"/>
                    </a:cubicBezTo>
                    <a:cubicBezTo>
                      <a:pt x="13" y="23"/>
                      <a:pt x="13" y="23"/>
                      <a:pt x="13" y="23"/>
                    </a:cubicBezTo>
                    <a:cubicBezTo>
                      <a:pt x="16" y="23"/>
                      <a:pt x="16" y="23"/>
                      <a:pt x="16" y="23"/>
                    </a:cubicBezTo>
                    <a:cubicBezTo>
                      <a:pt x="16" y="136"/>
                      <a:pt x="16" y="136"/>
                      <a:pt x="16" y="136"/>
                    </a:cubicBezTo>
                    <a:cubicBezTo>
                      <a:pt x="16" y="147"/>
                      <a:pt x="32" y="147"/>
                      <a:pt x="32" y="136"/>
                    </a:cubicBezTo>
                    <a:cubicBezTo>
                      <a:pt x="33" y="70"/>
                      <a:pt x="33" y="70"/>
                      <a:pt x="33" y="70"/>
                    </a:cubicBezTo>
                    <a:cubicBezTo>
                      <a:pt x="37" y="70"/>
                      <a:pt x="37" y="70"/>
                      <a:pt x="37" y="70"/>
                    </a:cubicBezTo>
                    <a:cubicBezTo>
                      <a:pt x="38" y="136"/>
                      <a:pt x="38" y="136"/>
                      <a:pt x="38" y="136"/>
                    </a:cubicBezTo>
                    <a:cubicBezTo>
                      <a:pt x="38" y="147"/>
                      <a:pt x="54" y="147"/>
                      <a:pt x="54" y="136"/>
                    </a:cubicBezTo>
                    <a:cubicBezTo>
                      <a:pt x="54" y="23"/>
                      <a:pt x="54" y="23"/>
                      <a:pt x="54" y="23"/>
                    </a:cubicBezTo>
                    <a:cubicBezTo>
                      <a:pt x="57" y="23"/>
                      <a:pt x="57" y="23"/>
                      <a:pt x="57" y="23"/>
                    </a:cubicBezTo>
                    <a:cubicBezTo>
                      <a:pt x="58" y="64"/>
                      <a:pt x="58" y="64"/>
                      <a:pt x="58" y="64"/>
                    </a:cubicBezTo>
                    <a:cubicBezTo>
                      <a:pt x="58" y="73"/>
                      <a:pt x="70" y="73"/>
                      <a:pt x="70" y="64"/>
                    </a:cubicBezTo>
                    <a:cubicBezTo>
                      <a:pt x="70" y="19"/>
                      <a:pt x="70" y="19"/>
                      <a:pt x="70" y="19"/>
                    </a:cubicBezTo>
                    <a:cubicBezTo>
                      <a:pt x="70" y="4"/>
                      <a:pt x="65" y="0"/>
                      <a:pt x="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8" name="组合 47"/>
            <p:cNvGrpSpPr>
              <a:grpSpLocks noChangeAspect="1"/>
            </p:cNvGrpSpPr>
            <p:nvPr/>
          </p:nvGrpSpPr>
          <p:grpSpPr>
            <a:xfrm>
              <a:off x="2283152" y="1556568"/>
              <a:ext cx="273600" cy="701406"/>
              <a:chOff x="4364037" y="4620418"/>
              <a:chExt cx="261938" cy="671513"/>
            </a:xfrm>
            <a:solidFill>
              <a:srgbClr val="9BBB40"/>
            </a:solidFill>
          </p:grpSpPr>
          <p:sp>
            <p:nvSpPr>
              <p:cNvPr id="59" name="Oval 390"/>
              <p:cNvSpPr>
                <a:spLocks noChangeArrowheads="1"/>
              </p:cNvSpPr>
              <p:nvPr/>
            </p:nvSpPr>
            <p:spPr bwMode="auto">
              <a:xfrm>
                <a:off x="4438650" y="4620418"/>
                <a:ext cx="112713" cy="1095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Line 391"/>
              <p:cNvSpPr>
                <a:spLocks noChangeShapeType="1"/>
              </p:cNvSpPr>
              <p:nvPr/>
            </p:nvSpPr>
            <p:spPr bwMode="auto">
              <a:xfrm>
                <a:off x="4495800" y="467280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Line 392"/>
              <p:cNvSpPr>
                <a:spLocks noChangeShapeType="1"/>
              </p:cNvSpPr>
              <p:nvPr/>
            </p:nvSpPr>
            <p:spPr bwMode="auto">
              <a:xfrm>
                <a:off x="4495800" y="467280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393"/>
              <p:cNvSpPr>
                <a:spLocks/>
              </p:cNvSpPr>
              <p:nvPr/>
            </p:nvSpPr>
            <p:spPr bwMode="auto">
              <a:xfrm>
                <a:off x="4364037" y="4741068"/>
                <a:ext cx="261938" cy="550863"/>
              </a:xfrm>
              <a:custGeom>
                <a:avLst/>
                <a:gdLst>
                  <a:gd name="T0" fmla="*/ 51 w 70"/>
                  <a:gd name="T1" fmla="*/ 0 h 147"/>
                  <a:gd name="T2" fmla="*/ 35 w 70"/>
                  <a:gd name="T3" fmla="*/ 0 h 147"/>
                  <a:gd name="T4" fmla="*/ 19 w 70"/>
                  <a:gd name="T5" fmla="*/ 0 h 147"/>
                  <a:gd name="T6" fmla="*/ 0 w 70"/>
                  <a:gd name="T7" fmla="*/ 19 h 147"/>
                  <a:gd name="T8" fmla="*/ 0 w 70"/>
                  <a:gd name="T9" fmla="*/ 64 h 147"/>
                  <a:gd name="T10" fmla="*/ 12 w 70"/>
                  <a:gd name="T11" fmla="*/ 64 h 147"/>
                  <a:gd name="T12" fmla="*/ 13 w 70"/>
                  <a:gd name="T13" fmla="*/ 23 h 147"/>
                  <a:gd name="T14" fmla="*/ 16 w 70"/>
                  <a:gd name="T15" fmla="*/ 23 h 147"/>
                  <a:gd name="T16" fmla="*/ 16 w 70"/>
                  <a:gd name="T17" fmla="*/ 136 h 147"/>
                  <a:gd name="T18" fmla="*/ 32 w 70"/>
                  <a:gd name="T19" fmla="*/ 136 h 147"/>
                  <a:gd name="T20" fmla="*/ 33 w 70"/>
                  <a:gd name="T21" fmla="*/ 70 h 147"/>
                  <a:gd name="T22" fmla="*/ 37 w 70"/>
                  <a:gd name="T23" fmla="*/ 70 h 147"/>
                  <a:gd name="T24" fmla="*/ 38 w 70"/>
                  <a:gd name="T25" fmla="*/ 136 h 147"/>
                  <a:gd name="T26" fmla="*/ 54 w 70"/>
                  <a:gd name="T27" fmla="*/ 136 h 147"/>
                  <a:gd name="T28" fmla="*/ 54 w 70"/>
                  <a:gd name="T29" fmla="*/ 23 h 147"/>
                  <a:gd name="T30" fmla="*/ 57 w 70"/>
                  <a:gd name="T31" fmla="*/ 23 h 147"/>
                  <a:gd name="T32" fmla="*/ 58 w 70"/>
                  <a:gd name="T33" fmla="*/ 64 h 147"/>
                  <a:gd name="T34" fmla="*/ 70 w 70"/>
                  <a:gd name="T35" fmla="*/ 64 h 147"/>
                  <a:gd name="T36" fmla="*/ 70 w 70"/>
                  <a:gd name="T37" fmla="*/ 19 h 147"/>
                  <a:gd name="T38" fmla="*/ 51 w 70"/>
                  <a:gd name="T39"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147">
                    <a:moveTo>
                      <a:pt x="51" y="0"/>
                    </a:moveTo>
                    <a:cubicBezTo>
                      <a:pt x="35" y="0"/>
                      <a:pt x="35" y="0"/>
                      <a:pt x="35" y="0"/>
                    </a:cubicBezTo>
                    <a:cubicBezTo>
                      <a:pt x="19" y="0"/>
                      <a:pt x="19" y="0"/>
                      <a:pt x="19" y="0"/>
                    </a:cubicBezTo>
                    <a:cubicBezTo>
                      <a:pt x="5" y="0"/>
                      <a:pt x="0" y="4"/>
                      <a:pt x="0" y="19"/>
                    </a:cubicBezTo>
                    <a:cubicBezTo>
                      <a:pt x="0" y="64"/>
                      <a:pt x="0" y="64"/>
                      <a:pt x="0" y="64"/>
                    </a:cubicBezTo>
                    <a:cubicBezTo>
                      <a:pt x="0" y="73"/>
                      <a:pt x="12" y="73"/>
                      <a:pt x="12" y="64"/>
                    </a:cubicBezTo>
                    <a:cubicBezTo>
                      <a:pt x="13" y="23"/>
                      <a:pt x="13" y="23"/>
                      <a:pt x="13" y="23"/>
                    </a:cubicBezTo>
                    <a:cubicBezTo>
                      <a:pt x="16" y="23"/>
                      <a:pt x="16" y="23"/>
                      <a:pt x="16" y="23"/>
                    </a:cubicBezTo>
                    <a:cubicBezTo>
                      <a:pt x="16" y="136"/>
                      <a:pt x="16" y="136"/>
                      <a:pt x="16" y="136"/>
                    </a:cubicBezTo>
                    <a:cubicBezTo>
                      <a:pt x="16" y="147"/>
                      <a:pt x="32" y="147"/>
                      <a:pt x="32" y="136"/>
                    </a:cubicBezTo>
                    <a:cubicBezTo>
                      <a:pt x="33" y="70"/>
                      <a:pt x="33" y="70"/>
                      <a:pt x="33" y="70"/>
                    </a:cubicBezTo>
                    <a:cubicBezTo>
                      <a:pt x="37" y="70"/>
                      <a:pt x="37" y="70"/>
                      <a:pt x="37" y="70"/>
                    </a:cubicBezTo>
                    <a:cubicBezTo>
                      <a:pt x="38" y="136"/>
                      <a:pt x="38" y="136"/>
                      <a:pt x="38" y="136"/>
                    </a:cubicBezTo>
                    <a:cubicBezTo>
                      <a:pt x="38" y="147"/>
                      <a:pt x="54" y="147"/>
                      <a:pt x="54" y="136"/>
                    </a:cubicBezTo>
                    <a:cubicBezTo>
                      <a:pt x="54" y="23"/>
                      <a:pt x="54" y="23"/>
                      <a:pt x="54" y="23"/>
                    </a:cubicBezTo>
                    <a:cubicBezTo>
                      <a:pt x="57" y="23"/>
                      <a:pt x="57" y="23"/>
                      <a:pt x="57" y="23"/>
                    </a:cubicBezTo>
                    <a:cubicBezTo>
                      <a:pt x="58" y="64"/>
                      <a:pt x="58" y="64"/>
                      <a:pt x="58" y="64"/>
                    </a:cubicBezTo>
                    <a:cubicBezTo>
                      <a:pt x="58" y="73"/>
                      <a:pt x="70" y="73"/>
                      <a:pt x="70" y="64"/>
                    </a:cubicBezTo>
                    <a:cubicBezTo>
                      <a:pt x="70" y="19"/>
                      <a:pt x="70" y="19"/>
                      <a:pt x="70" y="19"/>
                    </a:cubicBezTo>
                    <a:cubicBezTo>
                      <a:pt x="70" y="4"/>
                      <a:pt x="65" y="0"/>
                      <a:pt x="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9" name="组合 48"/>
            <p:cNvGrpSpPr>
              <a:grpSpLocks noChangeAspect="1"/>
            </p:cNvGrpSpPr>
            <p:nvPr/>
          </p:nvGrpSpPr>
          <p:grpSpPr>
            <a:xfrm>
              <a:off x="1806470" y="1556568"/>
              <a:ext cx="273600" cy="701406"/>
              <a:chOff x="4364037" y="4620418"/>
              <a:chExt cx="261938" cy="671513"/>
            </a:xfrm>
            <a:solidFill>
              <a:srgbClr val="9BBB40"/>
            </a:solidFill>
          </p:grpSpPr>
          <p:sp>
            <p:nvSpPr>
              <p:cNvPr id="55" name="Oval 390"/>
              <p:cNvSpPr>
                <a:spLocks noChangeArrowheads="1"/>
              </p:cNvSpPr>
              <p:nvPr/>
            </p:nvSpPr>
            <p:spPr bwMode="auto">
              <a:xfrm>
                <a:off x="4438650" y="4620418"/>
                <a:ext cx="112713" cy="1095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Line 391"/>
              <p:cNvSpPr>
                <a:spLocks noChangeShapeType="1"/>
              </p:cNvSpPr>
              <p:nvPr/>
            </p:nvSpPr>
            <p:spPr bwMode="auto">
              <a:xfrm>
                <a:off x="4495800" y="467280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Line 392"/>
              <p:cNvSpPr>
                <a:spLocks noChangeShapeType="1"/>
              </p:cNvSpPr>
              <p:nvPr/>
            </p:nvSpPr>
            <p:spPr bwMode="auto">
              <a:xfrm>
                <a:off x="4495800" y="467280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393"/>
              <p:cNvSpPr>
                <a:spLocks/>
              </p:cNvSpPr>
              <p:nvPr/>
            </p:nvSpPr>
            <p:spPr bwMode="auto">
              <a:xfrm>
                <a:off x="4364037" y="4741068"/>
                <a:ext cx="261938" cy="550863"/>
              </a:xfrm>
              <a:custGeom>
                <a:avLst/>
                <a:gdLst>
                  <a:gd name="T0" fmla="*/ 51 w 70"/>
                  <a:gd name="T1" fmla="*/ 0 h 147"/>
                  <a:gd name="T2" fmla="*/ 35 w 70"/>
                  <a:gd name="T3" fmla="*/ 0 h 147"/>
                  <a:gd name="T4" fmla="*/ 19 w 70"/>
                  <a:gd name="T5" fmla="*/ 0 h 147"/>
                  <a:gd name="T6" fmla="*/ 0 w 70"/>
                  <a:gd name="T7" fmla="*/ 19 h 147"/>
                  <a:gd name="T8" fmla="*/ 0 w 70"/>
                  <a:gd name="T9" fmla="*/ 64 h 147"/>
                  <a:gd name="T10" fmla="*/ 12 w 70"/>
                  <a:gd name="T11" fmla="*/ 64 h 147"/>
                  <a:gd name="T12" fmla="*/ 13 w 70"/>
                  <a:gd name="T13" fmla="*/ 23 h 147"/>
                  <a:gd name="T14" fmla="*/ 16 w 70"/>
                  <a:gd name="T15" fmla="*/ 23 h 147"/>
                  <a:gd name="T16" fmla="*/ 16 w 70"/>
                  <a:gd name="T17" fmla="*/ 136 h 147"/>
                  <a:gd name="T18" fmla="*/ 32 w 70"/>
                  <a:gd name="T19" fmla="*/ 136 h 147"/>
                  <a:gd name="T20" fmla="*/ 33 w 70"/>
                  <a:gd name="T21" fmla="*/ 70 h 147"/>
                  <a:gd name="T22" fmla="*/ 37 w 70"/>
                  <a:gd name="T23" fmla="*/ 70 h 147"/>
                  <a:gd name="T24" fmla="*/ 38 w 70"/>
                  <a:gd name="T25" fmla="*/ 136 h 147"/>
                  <a:gd name="T26" fmla="*/ 54 w 70"/>
                  <a:gd name="T27" fmla="*/ 136 h 147"/>
                  <a:gd name="T28" fmla="*/ 54 w 70"/>
                  <a:gd name="T29" fmla="*/ 23 h 147"/>
                  <a:gd name="T30" fmla="*/ 57 w 70"/>
                  <a:gd name="T31" fmla="*/ 23 h 147"/>
                  <a:gd name="T32" fmla="*/ 58 w 70"/>
                  <a:gd name="T33" fmla="*/ 64 h 147"/>
                  <a:gd name="T34" fmla="*/ 70 w 70"/>
                  <a:gd name="T35" fmla="*/ 64 h 147"/>
                  <a:gd name="T36" fmla="*/ 70 w 70"/>
                  <a:gd name="T37" fmla="*/ 19 h 147"/>
                  <a:gd name="T38" fmla="*/ 51 w 70"/>
                  <a:gd name="T39"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147">
                    <a:moveTo>
                      <a:pt x="51" y="0"/>
                    </a:moveTo>
                    <a:cubicBezTo>
                      <a:pt x="35" y="0"/>
                      <a:pt x="35" y="0"/>
                      <a:pt x="35" y="0"/>
                    </a:cubicBezTo>
                    <a:cubicBezTo>
                      <a:pt x="19" y="0"/>
                      <a:pt x="19" y="0"/>
                      <a:pt x="19" y="0"/>
                    </a:cubicBezTo>
                    <a:cubicBezTo>
                      <a:pt x="5" y="0"/>
                      <a:pt x="0" y="4"/>
                      <a:pt x="0" y="19"/>
                    </a:cubicBezTo>
                    <a:cubicBezTo>
                      <a:pt x="0" y="64"/>
                      <a:pt x="0" y="64"/>
                      <a:pt x="0" y="64"/>
                    </a:cubicBezTo>
                    <a:cubicBezTo>
                      <a:pt x="0" y="73"/>
                      <a:pt x="12" y="73"/>
                      <a:pt x="12" y="64"/>
                    </a:cubicBezTo>
                    <a:cubicBezTo>
                      <a:pt x="13" y="23"/>
                      <a:pt x="13" y="23"/>
                      <a:pt x="13" y="23"/>
                    </a:cubicBezTo>
                    <a:cubicBezTo>
                      <a:pt x="16" y="23"/>
                      <a:pt x="16" y="23"/>
                      <a:pt x="16" y="23"/>
                    </a:cubicBezTo>
                    <a:cubicBezTo>
                      <a:pt x="16" y="136"/>
                      <a:pt x="16" y="136"/>
                      <a:pt x="16" y="136"/>
                    </a:cubicBezTo>
                    <a:cubicBezTo>
                      <a:pt x="16" y="147"/>
                      <a:pt x="32" y="147"/>
                      <a:pt x="32" y="136"/>
                    </a:cubicBezTo>
                    <a:cubicBezTo>
                      <a:pt x="33" y="70"/>
                      <a:pt x="33" y="70"/>
                      <a:pt x="33" y="70"/>
                    </a:cubicBezTo>
                    <a:cubicBezTo>
                      <a:pt x="37" y="70"/>
                      <a:pt x="37" y="70"/>
                      <a:pt x="37" y="70"/>
                    </a:cubicBezTo>
                    <a:cubicBezTo>
                      <a:pt x="38" y="136"/>
                      <a:pt x="38" y="136"/>
                      <a:pt x="38" y="136"/>
                    </a:cubicBezTo>
                    <a:cubicBezTo>
                      <a:pt x="38" y="147"/>
                      <a:pt x="54" y="147"/>
                      <a:pt x="54" y="136"/>
                    </a:cubicBezTo>
                    <a:cubicBezTo>
                      <a:pt x="54" y="23"/>
                      <a:pt x="54" y="23"/>
                      <a:pt x="54" y="23"/>
                    </a:cubicBezTo>
                    <a:cubicBezTo>
                      <a:pt x="57" y="23"/>
                      <a:pt x="57" y="23"/>
                      <a:pt x="57" y="23"/>
                    </a:cubicBezTo>
                    <a:cubicBezTo>
                      <a:pt x="58" y="64"/>
                      <a:pt x="58" y="64"/>
                      <a:pt x="58" y="64"/>
                    </a:cubicBezTo>
                    <a:cubicBezTo>
                      <a:pt x="58" y="73"/>
                      <a:pt x="70" y="73"/>
                      <a:pt x="70" y="64"/>
                    </a:cubicBezTo>
                    <a:cubicBezTo>
                      <a:pt x="70" y="19"/>
                      <a:pt x="70" y="19"/>
                      <a:pt x="70" y="19"/>
                    </a:cubicBezTo>
                    <a:cubicBezTo>
                      <a:pt x="70" y="4"/>
                      <a:pt x="65" y="0"/>
                      <a:pt x="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0" name="组合 49"/>
            <p:cNvGrpSpPr>
              <a:grpSpLocks noChangeAspect="1"/>
            </p:cNvGrpSpPr>
            <p:nvPr/>
          </p:nvGrpSpPr>
          <p:grpSpPr>
            <a:xfrm>
              <a:off x="1329788" y="1556568"/>
              <a:ext cx="273600" cy="701406"/>
              <a:chOff x="4364037" y="4620418"/>
              <a:chExt cx="261938" cy="671513"/>
            </a:xfrm>
            <a:solidFill>
              <a:srgbClr val="9BBB40"/>
            </a:solidFill>
          </p:grpSpPr>
          <p:sp>
            <p:nvSpPr>
              <p:cNvPr id="51" name="Oval 390"/>
              <p:cNvSpPr>
                <a:spLocks noChangeArrowheads="1"/>
              </p:cNvSpPr>
              <p:nvPr/>
            </p:nvSpPr>
            <p:spPr bwMode="auto">
              <a:xfrm>
                <a:off x="4438650" y="4620418"/>
                <a:ext cx="112713" cy="1095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Line 391"/>
              <p:cNvSpPr>
                <a:spLocks noChangeShapeType="1"/>
              </p:cNvSpPr>
              <p:nvPr/>
            </p:nvSpPr>
            <p:spPr bwMode="auto">
              <a:xfrm>
                <a:off x="4495800" y="467280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Line 392"/>
              <p:cNvSpPr>
                <a:spLocks noChangeShapeType="1"/>
              </p:cNvSpPr>
              <p:nvPr/>
            </p:nvSpPr>
            <p:spPr bwMode="auto">
              <a:xfrm>
                <a:off x="4495800" y="467280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393"/>
              <p:cNvSpPr>
                <a:spLocks/>
              </p:cNvSpPr>
              <p:nvPr/>
            </p:nvSpPr>
            <p:spPr bwMode="auto">
              <a:xfrm>
                <a:off x="4364037" y="4741068"/>
                <a:ext cx="261938" cy="550863"/>
              </a:xfrm>
              <a:custGeom>
                <a:avLst/>
                <a:gdLst>
                  <a:gd name="T0" fmla="*/ 51 w 70"/>
                  <a:gd name="T1" fmla="*/ 0 h 147"/>
                  <a:gd name="T2" fmla="*/ 35 w 70"/>
                  <a:gd name="T3" fmla="*/ 0 h 147"/>
                  <a:gd name="T4" fmla="*/ 19 w 70"/>
                  <a:gd name="T5" fmla="*/ 0 h 147"/>
                  <a:gd name="T6" fmla="*/ 0 w 70"/>
                  <a:gd name="T7" fmla="*/ 19 h 147"/>
                  <a:gd name="T8" fmla="*/ 0 w 70"/>
                  <a:gd name="T9" fmla="*/ 64 h 147"/>
                  <a:gd name="T10" fmla="*/ 12 w 70"/>
                  <a:gd name="T11" fmla="*/ 64 h 147"/>
                  <a:gd name="T12" fmla="*/ 13 w 70"/>
                  <a:gd name="T13" fmla="*/ 23 h 147"/>
                  <a:gd name="T14" fmla="*/ 16 w 70"/>
                  <a:gd name="T15" fmla="*/ 23 h 147"/>
                  <a:gd name="T16" fmla="*/ 16 w 70"/>
                  <a:gd name="T17" fmla="*/ 136 h 147"/>
                  <a:gd name="T18" fmla="*/ 32 w 70"/>
                  <a:gd name="T19" fmla="*/ 136 h 147"/>
                  <a:gd name="T20" fmla="*/ 33 w 70"/>
                  <a:gd name="T21" fmla="*/ 70 h 147"/>
                  <a:gd name="T22" fmla="*/ 37 w 70"/>
                  <a:gd name="T23" fmla="*/ 70 h 147"/>
                  <a:gd name="T24" fmla="*/ 38 w 70"/>
                  <a:gd name="T25" fmla="*/ 136 h 147"/>
                  <a:gd name="T26" fmla="*/ 54 w 70"/>
                  <a:gd name="T27" fmla="*/ 136 h 147"/>
                  <a:gd name="T28" fmla="*/ 54 w 70"/>
                  <a:gd name="T29" fmla="*/ 23 h 147"/>
                  <a:gd name="T30" fmla="*/ 57 w 70"/>
                  <a:gd name="T31" fmla="*/ 23 h 147"/>
                  <a:gd name="T32" fmla="*/ 58 w 70"/>
                  <a:gd name="T33" fmla="*/ 64 h 147"/>
                  <a:gd name="T34" fmla="*/ 70 w 70"/>
                  <a:gd name="T35" fmla="*/ 64 h 147"/>
                  <a:gd name="T36" fmla="*/ 70 w 70"/>
                  <a:gd name="T37" fmla="*/ 19 h 147"/>
                  <a:gd name="T38" fmla="*/ 51 w 70"/>
                  <a:gd name="T39"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147">
                    <a:moveTo>
                      <a:pt x="51" y="0"/>
                    </a:moveTo>
                    <a:cubicBezTo>
                      <a:pt x="35" y="0"/>
                      <a:pt x="35" y="0"/>
                      <a:pt x="35" y="0"/>
                    </a:cubicBezTo>
                    <a:cubicBezTo>
                      <a:pt x="19" y="0"/>
                      <a:pt x="19" y="0"/>
                      <a:pt x="19" y="0"/>
                    </a:cubicBezTo>
                    <a:cubicBezTo>
                      <a:pt x="5" y="0"/>
                      <a:pt x="0" y="4"/>
                      <a:pt x="0" y="19"/>
                    </a:cubicBezTo>
                    <a:cubicBezTo>
                      <a:pt x="0" y="64"/>
                      <a:pt x="0" y="64"/>
                      <a:pt x="0" y="64"/>
                    </a:cubicBezTo>
                    <a:cubicBezTo>
                      <a:pt x="0" y="73"/>
                      <a:pt x="12" y="73"/>
                      <a:pt x="12" y="64"/>
                    </a:cubicBezTo>
                    <a:cubicBezTo>
                      <a:pt x="13" y="23"/>
                      <a:pt x="13" y="23"/>
                      <a:pt x="13" y="23"/>
                    </a:cubicBezTo>
                    <a:cubicBezTo>
                      <a:pt x="16" y="23"/>
                      <a:pt x="16" y="23"/>
                      <a:pt x="16" y="23"/>
                    </a:cubicBezTo>
                    <a:cubicBezTo>
                      <a:pt x="16" y="136"/>
                      <a:pt x="16" y="136"/>
                      <a:pt x="16" y="136"/>
                    </a:cubicBezTo>
                    <a:cubicBezTo>
                      <a:pt x="16" y="147"/>
                      <a:pt x="32" y="147"/>
                      <a:pt x="32" y="136"/>
                    </a:cubicBezTo>
                    <a:cubicBezTo>
                      <a:pt x="33" y="70"/>
                      <a:pt x="33" y="70"/>
                      <a:pt x="33" y="70"/>
                    </a:cubicBezTo>
                    <a:cubicBezTo>
                      <a:pt x="37" y="70"/>
                      <a:pt x="37" y="70"/>
                      <a:pt x="37" y="70"/>
                    </a:cubicBezTo>
                    <a:cubicBezTo>
                      <a:pt x="38" y="136"/>
                      <a:pt x="38" y="136"/>
                      <a:pt x="38" y="136"/>
                    </a:cubicBezTo>
                    <a:cubicBezTo>
                      <a:pt x="38" y="147"/>
                      <a:pt x="54" y="147"/>
                      <a:pt x="54" y="136"/>
                    </a:cubicBezTo>
                    <a:cubicBezTo>
                      <a:pt x="54" y="23"/>
                      <a:pt x="54" y="23"/>
                      <a:pt x="54" y="23"/>
                    </a:cubicBezTo>
                    <a:cubicBezTo>
                      <a:pt x="57" y="23"/>
                      <a:pt x="57" y="23"/>
                      <a:pt x="57" y="23"/>
                    </a:cubicBezTo>
                    <a:cubicBezTo>
                      <a:pt x="58" y="64"/>
                      <a:pt x="58" y="64"/>
                      <a:pt x="58" y="64"/>
                    </a:cubicBezTo>
                    <a:cubicBezTo>
                      <a:pt x="58" y="73"/>
                      <a:pt x="70" y="73"/>
                      <a:pt x="70" y="64"/>
                    </a:cubicBezTo>
                    <a:cubicBezTo>
                      <a:pt x="70" y="19"/>
                      <a:pt x="70" y="19"/>
                      <a:pt x="70" y="19"/>
                    </a:cubicBezTo>
                    <a:cubicBezTo>
                      <a:pt x="70" y="4"/>
                      <a:pt x="65" y="0"/>
                      <a:pt x="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42" name="矩形 39"/>
          <p:cNvSpPr/>
          <p:nvPr/>
        </p:nvSpPr>
        <p:spPr>
          <a:xfrm>
            <a:off x="1120462" y="116560"/>
            <a:ext cx="2339102" cy="523220"/>
          </a:xfrm>
          <a:prstGeom prst="rect">
            <a:avLst/>
          </a:prstGeom>
          <a:noFill/>
        </p:spPr>
        <p:txBody>
          <a:bodyPr wrap="none" rtlCol="0">
            <a:spAutoFit/>
          </a:bodyPr>
          <a:lstStyle/>
          <a:p>
            <a:r>
              <a:rPr lang="zh-CN" altLang="en-US" sz="2800" b="1">
                <a:solidFill>
                  <a:srgbClr val="595959"/>
                </a:solidFill>
              </a:rPr>
              <a:t>腾讯案例分享</a:t>
            </a:r>
            <a:endParaRPr lang="zh-CN" altLang="zh-CN" sz="2800" b="1" dirty="0">
              <a:solidFill>
                <a:srgbClr val="595959"/>
              </a:solidFill>
            </a:endParaRPr>
          </a:p>
        </p:txBody>
      </p:sp>
      <p:sp>
        <p:nvSpPr>
          <p:cNvPr id="143" name="文本框 22"/>
          <p:cNvSpPr txBox="1"/>
          <p:nvPr/>
        </p:nvSpPr>
        <p:spPr>
          <a:xfrm>
            <a:off x="1146210" y="639780"/>
            <a:ext cx="3784365" cy="307777"/>
          </a:xfrm>
          <a:prstGeom prst="rect">
            <a:avLst/>
          </a:prstGeom>
          <a:noFill/>
        </p:spPr>
        <p:txBody>
          <a:bodyPr wrap="square" rtlCol="0">
            <a:spAutoFit/>
          </a:bodyPr>
          <a:lstStyle/>
          <a:p>
            <a:r>
              <a:rPr lang="en-US" altLang="zh-CN" sz="1400"/>
              <a:t>IT</a:t>
            </a:r>
            <a:r>
              <a:rPr lang="zh-CN" altLang="en-US" sz="1400"/>
              <a:t>技术变革</a:t>
            </a:r>
            <a:r>
              <a:rPr lang="en-US" altLang="zh-CN" sz="1400"/>
              <a:t>HR</a:t>
            </a:r>
            <a:r>
              <a:rPr lang="zh-CN" altLang="en-US" sz="1400"/>
              <a:t>业务模式：重新定义</a:t>
            </a:r>
            <a:r>
              <a:rPr lang="en-US" altLang="zh-CN" sz="1400"/>
              <a:t>HR</a:t>
            </a:r>
          </a:p>
        </p:txBody>
      </p:sp>
      <p:sp>
        <p:nvSpPr>
          <p:cNvPr id="144" name="任意多边形 143"/>
          <p:cNvSpPr/>
          <p:nvPr/>
        </p:nvSpPr>
        <p:spPr>
          <a:xfrm flipH="1">
            <a:off x="4365180" y="1545283"/>
            <a:ext cx="1332000" cy="3357139"/>
          </a:xfrm>
          <a:custGeom>
            <a:avLst/>
            <a:gdLst>
              <a:gd name="connsiteX0" fmla="*/ 666000 w 1332000"/>
              <a:gd name="connsiteY0" fmla="*/ 0 h 3357139"/>
              <a:gd name="connsiteX1" fmla="*/ 0 w 1332000"/>
              <a:gd name="connsiteY1" fmla="*/ 666000 h 3357139"/>
              <a:gd name="connsiteX2" fmla="*/ 0 w 1332000"/>
              <a:gd name="connsiteY2" fmla="*/ 2017841 h 3357139"/>
              <a:gd name="connsiteX3" fmla="*/ 0 w 1332000"/>
              <a:gd name="connsiteY3" fmla="*/ 2203724 h 3357139"/>
              <a:gd name="connsiteX4" fmla="*/ 0 w 1332000"/>
              <a:gd name="connsiteY4" fmla="*/ 3357139 h 3357139"/>
              <a:gd name="connsiteX5" fmla="*/ 669876 w 1332000"/>
              <a:gd name="connsiteY5" fmla="*/ 3357139 h 3357139"/>
              <a:gd name="connsiteX6" fmla="*/ 1332000 w 1332000"/>
              <a:gd name="connsiteY6" fmla="*/ 2695015 h 3357139"/>
              <a:gd name="connsiteX7" fmla="*/ 1332000 w 1332000"/>
              <a:gd name="connsiteY7" fmla="*/ 2203724 h 3357139"/>
              <a:gd name="connsiteX8" fmla="*/ 1332000 w 1332000"/>
              <a:gd name="connsiteY8" fmla="*/ 1355717 h 3357139"/>
              <a:gd name="connsiteX9" fmla="*/ 1332000 w 1332000"/>
              <a:gd name="connsiteY9" fmla="*/ 666000 h 3357139"/>
              <a:gd name="connsiteX10" fmla="*/ 666000 w 1332000"/>
              <a:gd name="connsiteY10" fmla="*/ 0 h 3357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2000" h="3357139">
                <a:moveTo>
                  <a:pt x="666000" y="0"/>
                </a:moveTo>
                <a:cubicBezTo>
                  <a:pt x="298178" y="0"/>
                  <a:pt x="0" y="298178"/>
                  <a:pt x="0" y="666000"/>
                </a:cubicBezTo>
                <a:lnTo>
                  <a:pt x="0" y="2017841"/>
                </a:lnTo>
                <a:lnTo>
                  <a:pt x="0" y="2203724"/>
                </a:lnTo>
                <a:lnTo>
                  <a:pt x="0" y="3357139"/>
                </a:lnTo>
                <a:lnTo>
                  <a:pt x="669876" y="3357139"/>
                </a:lnTo>
                <a:cubicBezTo>
                  <a:pt x="1035557" y="3357139"/>
                  <a:pt x="1332000" y="3060696"/>
                  <a:pt x="1332000" y="2695015"/>
                </a:cubicBezTo>
                <a:lnTo>
                  <a:pt x="1332000" y="2203724"/>
                </a:lnTo>
                <a:lnTo>
                  <a:pt x="1332000" y="1355717"/>
                </a:lnTo>
                <a:lnTo>
                  <a:pt x="1332000" y="666000"/>
                </a:lnTo>
                <a:cubicBezTo>
                  <a:pt x="1332000" y="298178"/>
                  <a:pt x="1033822" y="0"/>
                  <a:pt x="666000" y="0"/>
                </a:cubicBezTo>
                <a:close/>
              </a:path>
            </a:pathLst>
          </a:custGeom>
          <a:solidFill>
            <a:srgbClr val="9BBB4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5" name="Freeform 13"/>
          <p:cNvSpPr>
            <a:spLocks noEditPoints="1"/>
          </p:cNvSpPr>
          <p:nvPr/>
        </p:nvSpPr>
        <p:spPr bwMode="auto">
          <a:xfrm>
            <a:off x="4440384" y="2406541"/>
            <a:ext cx="1181100" cy="1222375"/>
          </a:xfrm>
          <a:custGeom>
            <a:avLst/>
            <a:gdLst>
              <a:gd name="T0" fmla="*/ 481 w 633"/>
              <a:gd name="T1" fmla="*/ 171 h 653"/>
              <a:gd name="T2" fmla="*/ 482 w 633"/>
              <a:gd name="T3" fmla="*/ 302 h 653"/>
              <a:gd name="T4" fmla="*/ 483 w 633"/>
              <a:gd name="T5" fmla="*/ 226 h 653"/>
              <a:gd name="T6" fmla="*/ 465 w 633"/>
              <a:gd name="T7" fmla="*/ 461 h 653"/>
              <a:gd name="T8" fmla="*/ 465 w 633"/>
              <a:gd name="T9" fmla="*/ 653 h 653"/>
              <a:gd name="T10" fmla="*/ 465 w 633"/>
              <a:gd name="T11" fmla="*/ 535 h 653"/>
              <a:gd name="T12" fmla="*/ 465 w 633"/>
              <a:gd name="T13" fmla="*/ 94 h 653"/>
              <a:gd name="T14" fmla="*/ 447 w 633"/>
              <a:gd name="T15" fmla="*/ 305 h 653"/>
              <a:gd name="T16" fmla="*/ 458 w 633"/>
              <a:gd name="T17" fmla="*/ 321 h 653"/>
              <a:gd name="T18" fmla="*/ 437 w 633"/>
              <a:gd name="T19" fmla="*/ 185 h 653"/>
              <a:gd name="T20" fmla="*/ 408 w 633"/>
              <a:gd name="T21" fmla="*/ 25 h 653"/>
              <a:gd name="T22" fmla="*/ 465 w 633"/>
              <a:gd name="T23" fmla="*/ 461 h 653"/>
              <a:gd name="T24" fmla="*/ 465 w 633"/>
              <a:gd name="T25" fmla="*/ 571 h 653"/>
              <a:gd name="T26" fmla="*/ 411 w 633"/>
              <a:gd name="T27" fmla="*/ 459 h 653"/>
              <a:gd name="T28" fmla="*/ 465 w 633"/>
              <a:gd name="T29" fmla="*/ 653 h 653"/>
              <a:gd name="T30" fmla="*/ 418 w 633"/>
              <a:gd name="T31" fmla="*/ 652 h 653"/>
              <a:gd name="T32" fmla="*/ 465 w 633"/>
              <a:gd name="T33" fmla="*/ 653 h 653"/>
              <a:gd name="T34" fmla="*/ 408 w 633"/>
              <a:gd name="T35" fmla="*/ 125 h 653"/>
              <a:gd name="T36" fmla="*/ 316 w 633"/>
              <a:gd name="T37" fmla="*/ 0 h 653"/>
              <a:gd name="T38" fmla="*/ 406 w 633"/>
              <a:gd name="T39" fmla="*/ 392 h 653"/>
              <a:gd name="T40" fmla="*/ 408 w 633"/>
              <a:gd name="T41" fmla="*/ 456 h 653"/>
              <a:gd name="T42" fmla="*/ 316 w 633"/>
              <a:gd name="T43" fmla="*/ 371 h 653"/>
              <a:gd name="T44" fmla="*/ 408 w 633"/>
              <a:gd name="T45" fmla="*/ 340 h 653"/>
              <a:gd name="T46" fmla="*/ 316 w 633"/>
              <a:gd name="T47" fmla="*/ 653 h 653"/>
              <a:gd name="T48" fmla="*/ 331 w 633"/>
              <a:gd name="T49" fmla="*/ 652 h 653"/>
              <a:gd name="T50" fmla="*/ 370 w 633"/>
              <a:gd name="T51" fmla="*/ 549 h 653"/>
              <a:gd name="T52" fmla="*/ 330 w 633"/>
              <a:gd name="T53" fmla="*/ 562 h 653"/>
              <a:gd name="T54" fmla="*/ 408 w 633"/>
              <a:gd name="T55" fmla="*/ 473 h 653"/>
              <a:gd name="T56" fmla="*/ 408 w 633"/>
              <a:gd name="T57" fmla="*/ 604 h 653"/>
              <a:gd name="T58" fmla="*/ 227 w 633"/>
              <a:gd name="T59" fmla="*/ 395 h 653"/>
              <a:gd name="T60" fmla="*/ 225 w 633"/>
              <a:gd name="T61" fmla="*/ 343 h 653"/>
              <a:gd name="T62" fmla="*/ 315 w 633"/>
              <a:gd name="T63" fmla="*/ 371 h 653"/>
              <a:gd name="T64" fmla="*/ 245 w 633"/>
              <a:gd name="T65" fmla="*/ 415 h 653"/>
              <a:gd name="T66" fmla="*/ 225 w 633"/>
              <a:gd name="T67" fmla="*/ 28 h 653"/>
              <a:gd name="T68" fmla="*/ 225 w 633"/>
              <a:gd name="T69" fmla="*/ 136 h 653"/>
              <a:gd name="T70" fmla="*/ 225 w 633"/>
              <a:gd name="T71" fmla="*/ 653 h 653"/>
              <a:gd name="T72" fmla="*/ 225 w 633"/>
              <a:gd name="T73" fmla="*/ 589 h 653"/>
              <a:gd name="T74" fmla="*/ 299 w 633"/>
              <a:gd name="T75" fmla="*/ 598 h 653"/>
              <a:gd name="T76" fmla="*/ 263 w 633"/>
              <a:gd name="T77" fmla="*/ 551 h 653"/>
              <a:gd name="T78" fmla="*/ 316 w 633"/>
              <a:gd name="T79" fmla="*/ 464 h 653"/>
              <a:gd name="T80" fmla="*/ 302 w 633"/>
              <a:gd name="T81" fmla="*/ 652 h 653"/>
              <a:gd name="T82" fmla="*/ 166 w 633"/>
              <a:gd name="T83" fmla="*/ 462 h 653"/>
              <a:gd name="T84" fmla="*/ 225 w 633"/>
              <a:gd name="T85" fmla="*/ 454 h 653"/>
              <a:gd name="T86" fmla="*/ 225 w 633"/>
              <a:gd name="T87" fmla="*/ 589 h 653"/>
              <a:gd name="T88" fmla="*/ 166 w 633"/>
              <a:gd name="T89" fmla="*/ 540 h 653"/>
              <a:gd name="T90" fmla="*/ 221 w 633"/>
              <a:gd name="T91" fmla="*/ 386 h 653"/>
              <a:gd name="T92" fmla="*/ 166 w 633"/>
              <a:gd name="T93" fmla="*/ 291 h 653"/>
              <a:gd name="T94" fmla="*/ 166 w 633"/>
              <a:gd name="T95" fmla="*/ 194 h 653"/>
              <a:gd name="T96" fmla="*/ 225 w 633"/>
              <a:gd name="T97" fmla="*/ 136 h 653"/>
              <a:gd name="T98" fmla="*/ 194 w 633"/>
              <a:gd name="T99" fmla="*/ 179 h 653"/>
              <a:gd name="T100" fmla="*/ 225 w 633"/>
              <a:gd name="T101" fmla="*/ 343 h 653"/>
              <a:gd name="T102" fmla="*/ 225 w 633"/>
              <a:gd name="T103" fmla="*/ 605 h 653"/>
              <a:gd name="T104" fmla="*/ 166 w 633"/>
              <a:gd name="T105" fmla="*/ 585 h 653"/>
              <a:gd name="T106" fmla="*/ 23 w 633"/>
              <a:gd name="T107" fmla="*/ 653 h 653"/>
              <a:gd name="T108" fmla="*/ 166 w 633"/>
              <a:gd name="T109" fmla="*/ 540 h 653"/>
              <a:gd name="T110" fmla="*/ 166 w 633"/>
              <a:gd name="T111" fmla="*/ 653 h 653"/>
              <a:gd name="T112" fmla="*/ 150 w 633"/>
              <a:gd name="T113" fmla="*/ 302 h 653"/>
              <a:gd name="T114" fmla="*/ 151 w 633"/>
              <a:gd name="T115" fmla="*/ 171 h 653"/>
              <a:gd name="T116" fmla="*/ 166 w 633"/>
              <a:gd name="T117" fmla="*/ 194 h 653"/>
              <a:gd name="T118" fmla="*/ 166 w 633"/>
              <a:gd name="T119" fmla="*/ 316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3" h="653">
                <a:moveTo>
                  <a:pt x="465" y="94"/>
                </a:moveTo>
                <a:cubicBezTo>
                  <a:pt x="471" y="108"/>
                  <a:pt x="475" y="123"/>
                  <a:pt x="476" y="141"/>
                </a:cubicBezTo>
                <a:cubicBezTo>
                  <a:pt x="479" y="151"/>
                  <a:pt x="480" y="161"/>
                  <a:pt x="481" y="171"/>
                </a:cubicBezTo>
                <a:cubicBezTo>
                  <a:pt x="492" y="182"/>
                  <a:pt x="498" y="198"/>
                  <a:pt x="501" y="215"/>
                </a:cubicBezTo>
                <a:cubicBezTo>
                  <a:pt x="503" y="230"/>
                  <a:pt x="503" y="246"/>
                  <a:pt x="500" y="261"/>
                </a:cubicBezTo>
                <a:cubicBezTo>
                  <a:pt x="497" y="277"/>
                  <a:pt x="491" y="291"/>
                  <a:pt x="482" y="302"/>
                </a:cubicBezTo>
                <a:cubicBezTo>
                  <a:pt x="478" y="309"/>
                  <a:pt x="472" y="314"/>
                  <a:pt x="465" y="318"/>
                </a:cubicBezTo>
                <a:cubicBezTo>
                  <a:pt x="465" y="293"/>
                  <a:pt x="465" y="293"/>
                  <a:pt x="465" y="293"/>
                </a:cubicBezTo>
                <a:cubicBezTo>
                  <a:pt x="479" y="278"/>
                  <a:pt x="485" y="251"/>
                  <a:pt x="483" y="226"/>
                </a:cubicBezTo>
                <a:cubicBezTo>
                  <a:pt x="482" y="203"/>
                  <a:pt x="472" y="192"/>
                  <a:pt x="465" y="198"/>
                </a:cubicBezTo>
                <a:cubicBezTo>
                  <a:pt x="465" y="94"/>
                  <a:pt x="465" y="94"/>
                  <a:pt x="465" y="94"/>
                </a:cubicBezTo>
                <a:close/>
                <a:moveTo>
                  <a:pt x="465" y="461"/>
                </a:moveTo>
                <a:cubicBezTo>
                  <a:pt x="539" y="489"/>
                  <a:pt x="633" y="501"/>
                  <a:pt x="631" y="590"/>
                </a:cubicBezTo>
                <a:cubicBezTo>
                  <a:pt x="630" y="610"/>
                  <a:pt x="622" y="632"/>
                  <a:pt x="609" y="653"/>
                </a:cubicBezTo>
                <a:cubicBezTo>
                  <a:pt x="465" y="653"/>
                  <a:pt x="465" y="653"/>
                  <a:pt x="465" y="653"/>
                </a:cubicBezTo>
                <a:cubicBezTo>
                  <a:pt x="465" y="586"/>
                  <a:pt x="465" y="586"/>
                  <a:pt x="465" y="586"/>
                </a:cubicBezTo>
                <a:cubicBezTo>
                  <a:pt x="479" y="581"/>
                  <a:pt x="479" y="581"/>
                  <a:pt x="479" y="581"/>
                </a:cubicBezTo>
                <a:cubicBezTo>
                  <a:pt x="465" y="535"/>
                  <a:pt x="465" y="535"/>
                  <a:pt x="465" y="535"/>
                </a:cubicBezTo>
                <a:lnTo>
                  <a:pt x="465" y="461"/>
                </a:lnTo>
                <a:close/>
                <a:moveTo>
                  <a:pt x="408" y="25"/>
                </a:moveTo>
                <a:cubicBezTo>
                  <a:pt x="433" y="41"/>
                  <a:pt x="453" y="64"/>
                  <a:pt x="465" y="94"/>
                </a:cubicBezTo>
                <a:cubicBezTo>
                  <a:pt x="465" y="198"/>
                  <a:pt x="465" y="198"/>
                  <a:pt x="465" y="198"/>
                </a:cubicBezTo>
                <a:cubicBezTo>
                  <a:pt x="461" y="202"/>
                  <a:pt x="458" y="211"/>
                  <a:pt x="458" y="227"/>
                </a:cubicBezTo>
                <a:cubicBezTo>
                  <a:pt x="459" y="256"/>
                  <a:pt x="453" y="282"/>
                  <a:pt x="447" y="305"/>
                </a:cubicBezTo>
                <a:cubicBezTo>
                  <a:pt x="454" y="304"/>
                  <a:pt x="460" y="299"/>
                  <a:pt x="465" y="293"/>
                </a:cubicBezTo>
                <a:cubicBezTo>
                  <a:pt x="465" y="318"/>
                  <a:pt x="465" y="318"/>
                  <a:pt x="465" y="318"/>
                </a:cubicBezTo>
                <a:cubicBezTo>
                  <a:pt x="463" y="319"/>
                  <a:pt x="460" y="320"/>
                  <a:pt x="458" y="321"/>
                </a:cubicBezTo>
                <a:cubicBezTo>
                  <a:pt x="445" y="348"/>
                  <a:pt x="429" y="372"/>
                  <a:pt x="408" y="390"/>
                </a:cubicBezTo>
                <a:cubicBezTo>
                  <a:pt x="408" y="340"/>
                  <a:pt x="408" y="340"/>
                  <a:pt x="408" y="340"/>
                </a:cubicBezTo>
                <a:cubicBezTo>
                  <a:pt x="437" y="287"/>
                  <a:pt x="436" y="210"/>
                  <a:pt x="437" y="185"/>
                </a:cubicBezTo>
                <a:cubicBezTo>
                  <a:pt x="437" y="183"/>
                  <a:pt x="437" y="182"/>
                  <a:pt x="437" y="180"/>
                </a:cubicBezTo>
                <a:cubicBezTo>
                  <a:pt x="434" y="161"/>
                  <a:pt x="423" y="142"/>
                  <a:pt x="408" y="125"/>
                </a:cubicBezTo>
                <a:cubicBezTo>
                  <a:pt x="408" y="25"/>
                  <a:pt x="408" y="25"/>
                  <a:pt x="408" y="25"/>
                </a:cubicBezTo>
                <a:close/>
                <a:moveTo>
                  <a:pt x="408" y="409"/>
                </a:moveTo>
                <a:cubicBezTo>
                  <a:pt x="414" y="429"/>
                  <a:pt x="426" y="445"/>
                  <a:pt x="453" y="456"/>
                </a:cubicBezTo>
                <a:cubicBezTo>
                  <a:pt x="457" y="458"/>
                  <a:pt x="461" y="460"/>
                  <a:pt x="465" y="461"/>
                </a:cubicBezTo>
                <a:cubicBezTo>
                  <a:pt x="465" y="535"/>
                  <a:pt x="465" y="535"/>
                  <a:pt x="465" y="535"/>
                </a:cubicBezTo>
                <a:cubicBezTo>
                  <a:pt x="446" y="472"/>
                  <a:pt x="446" y="472"/>
                  <a:pt x="446" y="472"/>
                </a:cubicBezTo>
                <a:cubicBezTo>
                  <a:pt x="465" y="571"/>
                  <a:pt x="465" y="571"/>
                  <a:pt x="465" y="571"/>
                </a:cubicBezTo>
                <a:cubicBezTo>
                  <a:pt x="408" y="589"/>
                  <a:pt x="408" y="589"/>
                  <a:pt x="408" y="589"/>
                </a:cubicBezTo>
                <a:cubicBezTo>
                  <a:pt x="408" y="473"/>
                  <a:pt x="408" y="473"/>
                  <a:pt x="408" y="473"/>
                </a:cubicBezTo>
                <a:cubicBezTo>
                  <a:pt x="409" y="468"/>
                  <a:pt x="410" y="464"/>
                  <a:pt x="411" y="459"/>
                </a:cubicBezTo>
                <a:cubicBezTo>
                  <a:pt x="410" y="458"/>
                  <a:pt x="409" y="457"/>
                  <a:pt x="408" y="456"/>
                </a:cubicBezTo>
                <a:cubicBezTo>
                  <a:pt x="408" y="409"/>
                  <a:pt x="408" y="409"/>
                  <a:pt x="408" y="409"/>
                </a:cubicBezTo>
                <a:close/>
                <a:moveTo>
                  <a:pt x="465" y="653"/>
                </a:moveTo>
                <a:cubicBezTo>
                  <a:pt x="465" y="586"/>
                  <a:pt x="465" y="586"/>
                  <a:pt x="465" y="586"/>
                </a:cubicBezTo>
                <a:cubicBezTo>
                  <a:pt x="420" y="601"/>
                  <a:pt x="420" y="601"/>
                  <a:pt x="420" y="601"/>
                </a:cubicBezTo>
                <a:cubicBezTo>
                  <a:pt x="418" y="652"/>
                  <a:pt x="418" y="652"/>
                  <a:pt x="418" y="652"/>
                </a:cubicBezTo>
                <a:cubicBezTo>
                  <a:pt x="408" y="604"/>
                  <a:pt x="408" y="604"/>
                  <a:pt x="408" y="604"/>
                </a:cubicBezTo>
                <a:cubicBezTo>
                  <a:pt x="408" y="653"/>
                  <a:pt x="408" y="653"/>
                  <a:pt x="408" y="653"/>
                </a:cubicBezTo>
                <a:lnTo>
                  <a:pt x="465" y="653"/>
                </a:lnTo>
                <a:close/>
                <a:moveTo>
                  <a:pt x="316" y="0"/>
                </a:moveTo>
                <a:cubicBezTo>
                  <a:pt x="349" y="0"/>
                  <a:pt x="381" y="8"/>
                  <a:pt x="408" y="25"/>
                </a:cubicBezTo>
                <a:cubicBezTo>
                  <a:pt x="408" y="125"/>
                  <a:pt x="408" y="125"/>
                  <a:pt x="408" y="125"/>
                </a:cubicBezTo>
                <a:cubicBezTo>
                  <a:pt x="398" y="114"/>
                  <a:pt x="386" y="104"/>
                  <a:pt x="373" y="96"/>
                </a:cubicBezTo>
                <a:cubicBezTo>
                  <a:pt x="356" y="110"/>
                  <a:pt x="336" y="118"/>
                  <a:pt x="316" y="123"/>
                </a:cubicBezTo>
                <a:cubicBezTo>
                  <a:pt x="316" y="0"/>
                  <a:pt x="316" y="0"/>
                  <a:pt x="316" y="0"/>
                </a:cubicBezTo>
                <a:close/>
                <a:moveTo>
                  <a:pt x="408" y="390"/>
                </a:moveTo>
                <a:cubicBezTo>
                  <a:pt x="406" y="392"/>
                  <a:pt x="406" y="392"/>
                  <a:pt x="406" y="392"/>
                </a:cubicBezTo>
                <a:cubicBezTo>
                  <a:pt x="406" y="392"/>
                  <a:pt x="406" y="392"/>
                  <a:pt x="406" y="392"/>
                </a:cubicBezTo>
                <a:cubicBezTo>
                  <a:pt x="405" y="393"/>
                  <a:pt x="405" y="393"/>
                  <a:pt x="405" y="393"/>
                </a:cubicBezTo>
                <a:cubicBezTo>
                  <a:pt x="406" y="398"/>
                  <a:pt x="407" y="404"/>
                  <a:pt x="408" y="409"/>
                </a:cubicBezTo>
                <a:cubicBezTo>
                  <a:pt x="408" y="456"/>
                  <a:pt x="408" y="456"/>
                  <a:pt x="408" y="456"/>
                </a:cubicBezTo>
                <a:cubicBezTo>
                  <a:pt x="398" y="444"/>
                  <a:pt x="392" y="431"/>
                  <a:pt x="387" y="415"/>
                </a:cubicBezTo>
                <a:cubicBezTo>
                  <a:pt x="366" y="437"/>
                  <a:pt x="340" y="447"/>
                  <a:pt x="316" y="447"/>
                </a:cubicBezTo>
                <a:cubicBezTo>
                  <a:pt x="316" y="371"/>
                  <a:pt x="316" y="371"/>
                  <a:pt x="316" y="371"/>
                </a:cubicBezTo>
                <a:cubicBezTo>
                  <a:pt x="329" y="372"/>
                  <a:pt x="331" y="393"/>
                  <a:pt x="339" y="394"/>
                </a:cubicBezTo>
                <a:cubicBezTo>
                  <a:pt x="356" y="393"/>
                  <a:pt x="379" y="376"/>
                  <a:pt x="391" y="364"/>
                </a:cubicBezTo>
                <a:cubicBezTo>
                  <a:pt x="398" y="357"/>
                  <a:pt x="403" y="349"/>
                  <a:pt x="408" y="340"/>
                </a:cubicBezTo>
                <a:cubicBezTo>
                  <a:pt x="408" y="390"/>
                  <a:pt x="408" y="390"/>
                  <a:pt x="408" y="390"/>
                </a:cubicBezTo>
                <a:close/>
                <a:moveTo>
                  <a:pt x="408" y="653"/>
                </a:moveTo>
                <a:cubicBezTo>
                  <a:pt x="316" y="653"/>
                  <a:pt x="316" y="653"/>
                  <a:pt x="316" y="653"/>
                </a:cubicBezTo>
                <a:cubicBezTo>
                  <a:pt x="316" y="652"/>
                  <a:pt x="316" y="652"/>
                  <a:pt x="316" y="652"/>
                </a:cubicBezTo>
                <a:cubicBezTo>
                  <a:pt x="331" y="652"/>
                  <a:pt x="331" y="652"/>
                  <a:pt x="331" y="652"/>
                </a:cubicBezTo>
                <a:cubicBezTo>
                  <a:pt x="331" y="652"/>
                  <a:pt x="331" y="652"/>
                  <a:pt x="331" y="652"/>
                </a:cubicBezTo>
                <a:cubicBezTo>
                  <a:pt x="316" y="652"/>
                  <a:pt x="316" y="652"/>
                  <a:pt x="316" y="652"/>
                </a:cubicBezTo>
                <a:cubicBezTo>
                  <a:pt x="316" y="464"/>
                  <a:pt x="316" y="464"/>
                  <a:pt x="316" y="464"/>
                </a:cubicBezTo>
                <a:cubicBezTo>
                  <a:pt x="370" y="549"/>
                  <a:pt x="370" y="549"/>
                  <a:pt x="370" y="549"/>
                </a:cubicBezTo>
                <a:cubicBezTo>
                  <a:pt x="370" y="550"/>
                  <a:pt x="369" y="550"/>
                  <a:pt x="369" y="548"/>
                </a:cubicBezTo>
                <a:cubicBezTo>
                  <a:pt x="361" y="537"/>
                  <a:pt x="354" y="533"/>
                  <a:pt x="348" y="534"/>
                </a:cubicBezTo>
                <a:cubicBezTo>
                  <a:pt x="341" y="548"/>
                  <a:pt x="335" y="557"/>
                  <a:pt x="330" y="562"/>
                </a:cubicBezTo>
                <a:cubicBezTo>
                  <a:pt x="336" y="567"/>
                  <a:pt x="338" y="588"/>
                  <a:pt x="331" y="598"/>
                </a:cubicBezTo>
                <a:cubicBezTo>
                  <a:pt x="334" y="610"/>
                  <a:pt x="341" y="620"/>
                  <a:pt x="343" y="641"/>
                </a:cubicBezTo>
                <a:cubicBezTo>
                  <a:pt x="376" y="600"/>
                  <a:pt x="397" y="527"/>
                  <a:pt x="408" y="473"/>
                </a:cubicBezTo>
                <a:cubicBezTo>
                  <a:pt x="408" y="589"/>
                  <a:pt x="408" y="589"/>
                  <a:pt x="408" y="589"/>
                </a:cubicBezTo>
                <a:cubicBezTo>
                  <a:pt x="405" y="590"/>
                  <a:pt x="405" y="590"/>
                  <a:pt x="405" y="590"/>
                </a:cubicBezTo>
                <a:cubicBezTo>
                  <a:pt x="408" y="604"/>
                  <a:pt x="408" y="604"/>
                  <a:pt x="408" y="604"/>
                </a:cubicBezTo>
                <a:lnTo>
                  <a:pt x="408" y="653"/>
                </a:lnTo>
                <a:close/>
                <a:moveTo>
                  <a:pt x="225" y="409"/>
                </a:moveTo>
                <a:cubicBezTo>
                  <a:pt x="226" y="405"/>
                  <a:pt x="227" y="400"/>
                  <a:pt x="227" y="395"/>
                </a:cubicBezTo>
                <a:cubicBezTo>
                  <a:pt x="227" y="394"/>
                  <a:pt x="226" y="393"/>
                  <a:pt x="225" y="392"/>
                </a:cubicBezTo>
                <a:cubicBezTo>
                  <a:pt x="225" y="392"/>
                  <a:pt x="225" y="392"/>
                  <a:pt x="225" y="392"/>
                </a:cubicBezTo>
                <a:cubicBezTo>
                  <a:pt x="225" y="343"/>
                  <a:pt x="225" y="343"/>
                  <a:pt x="225" y="343"/>
                </a:cubicBezTo>
                <a:cubicBezTo>
                  <a:pt x="229" y="351"/>
                  <a:pt x="234" y="358"/>
                  <a:pt x="240" y="364"/>
                </a:cubicBezTo>
                <a:cubicBezTo>
                  <a:pt x="251" y="376"/>
                  <a:pt x="274" y="393"/>
                  <a:pt x="292" y="394"/>
                </a:cubicBezTo>
                <a:cubicBezTo>
                  <a:pt x="300" y="393"/>
                  <a:pt x="302" y="371"/>
                  <a:pt x="315" y="371"/>
                </a:cubicBezTo>
                <a:cubicBezTo>
                  <a:pt x="316" y="371"/>
                  <a:pt x="316" y="371"/>
                  <a:pt x="316" y="371"/>
                </a:cubicBezTo>
                <a:cubicBezTo>
                  <a:pt x="316" y="447"/>
                  <a:pt x="316" y="447"/>
                  <a:pt x="316" y="447"/>
                </a:cubicBezTo>
                <a:cubicBezTo>
                  <a:pt x="288" y="447"/>
                  <a:pt x="262" y="435"/>
                  <a:pt x="245" y="415"/>
                </a:cubicBezTo>
                <a:cubicBezTo>
                  <a:pt x="241" y="430"/>
                  <a:pt x="235" y="442"/>
                  <a:pt x="225" y="454"/>
                </a:cubicBezTo>
                <a:cubicBezTo>
                  <a:pt x="225" y="409"/>
                  <a:pt x="225" y="409"/>
                  <a:pt x="225" y="409"/>
                </a:cubicBezTo>
                <a:close/>
                <a:moveTo>
                  <a:pt x="225" y="28"/>
                </a:moveTo>
                <a:cubicBezTo>
                  <a:pt x="252" y="10"/>
                  <a:pt x="284" y="1"/>
                  <a:pt x="316" y="0"/>
                </a:cubicBezTo>
                <a:cubicBezTo>
                  <a:pt x="316" y="123"/>
                  <a:pt x="316" y="123"/>
                  <a:pt x="316" y="123"/>
                </a:cubicBezTo>
                <a:cubicBezTo>
                  <a:pt x="282" y="132"/>
                  <a:pt x="248" y="130"/>
                  <a:pt x="225" y="136"/>
                </a:cubicBezTo>
                <a:cubicBezTo>
                  <a:pt x="225" y="28"/>
                  <a:pt x="225" y="28"/>
                  <a:pt x="225" y="28"/>
                </a:cubicBezTo>
                <a:close/>
                <a:moveTo>
                  <a:pt x="316" y="653"/>
                </a:moveTo>
                <a:cubicBezTo>
                  <a:pt x="225" y="653"/>
                  <a:pt x="225" y="653"/>
                  <a:pt x="225" y="653"/>
                </a:cubicBezTo>
                <a:cubicBezTo>
                  <a:pt x="225" y="605"/>
                  <a:pt x="225" y="605"/>
                  <a:pt x="225" y="605"/>
                </a:cubicBezTo>
                <a:cubicBezTo>
                  <a:pt x="228" y="590"/>
                  <a:pt x="228" y="590"/>
                  <a:pt x="228" y="590"/>
                </a:cubicBezTo>
                <a:cubicBezTo>
                  <a:pt x="225" y="589"/>
                  <a:pt x="225" y="589"/>
                  <a:pt x="225" y="589"/>
                </a:cubicBezTo>
                <a:cubicBezTo>
                  <a:pt x="225" y="472"/>
                  <a:pt x="225" y="472"/>
                  <a:pt x="225" y="472"/>
                </a:cubicBezTo>
                <a:cubicBezTo>
                  <a:pt x="236" y="525"/>
                  <a:pt x="255" y="596"/>
                  <a:pt x="288" y="637"/>
                </a:cubicBezTo>
                <a:cubicBezTo>
                  <a:pt x="290" y="619"/>
                  <a:pt x="296" y="609"/>
                  <a:pt x="299" y="598"/>
                </a:cubicBezTo>
                <a:cubicBezTo>
                  <a:pt x="292" y="588"/>
                  <a:pt x="294" y="567"/>
                  <a:pt x="300" y="562"/>
                </a:cubicBezTo>
                <a:cubicBezTo>
                  <a:pt x="295" y="555"/>
                  <a:pt x="288" y="547"/>
                  <a:pt x="283" y="536"/>
                </a:cubicBezTo>
                <a:cubicBezTo>
                  <a:pt x="277" y="536"/>
                  <a:pt x="270" y="540"/>
                  <a:pt x="263" y="551"/>
                </a:cubicBezTo>
                <a:cubicBezTo>
                  <a:pt x="263" y="551"/>
                  <a:pt x="262" y="552"/>
                  <a:pt x="262" y="552"/>
                </a:cubicBezTo>
                <a:cubicBezTo>
                  <a:pt x="314" y="460"/>
                  <a:pt x="314" y="460"/>
                  <a:pt x="314" y="460"/>
                </a:cubicBezTo>
                <a:cubicBezTo>
                  <a:pt x="316" y="464"/>
                  <a:pt x="316" y="464"/>
                  <a:pt x="316" y="464"/>
                </a:cubicBezTo>
                <a:cubicBezTo>
                  <a:pt x="316" y="652"/>
                  <a:pt x="316" y="652"/>
                  <a:pt x="316" y="652"/>
                </a:cubicBezTo>
                <a:cubicBezTo>
                  <a:pt x="301" y="652"/>
                  <a:pt x="301" y="652"/>
                  <a:pt x="301" y="652"/>
                </a:cubicBezTo>
                <a:cubicBezTo>
                  <a:pt x="302" y="652"/>
                  <a:pt x="302" y="652"/>
                  <a:pt x="302" y="652"/>
                </a:cubicBezTo>
                <a:cubicBezTo>
                  <a:pt x="316" y="652"/>
                  <a:pt x="316" y="652"/>
                  <a:pt x="316" y="652"/>
                </a:cubicBezTo>
                <a:lnTo>
                  <a:pt x="316" y="653"/>
                </a:lnTo>
                <a:close/>
                <a:moveTo>
                  <a:pt x="166" y="462"/>
                </a:moveTo>
                <a:cubicBezTo>
                  <a:pt x="171" y="460"/>
                  <a:pt x="175" y="458"/>
                  <a:pt x="180" y="456"/>
                </a:cubicBezTo>
                <a:cubicBezTo>
                  <a:pt x="206" y="445"/>
                  <a:pt x="219" y="429"/>
                  <a:pt x="225" y="409"/>
                </a:cubicBezTo>
                <a:cubicBezTo>
                  <a:pt x="225" y="454"/>
                  <a:pt x="225" y="454"/>
                  <a:pt x="225" y="454"/>
                </a:cubicBezTo>
                <a:cubicBezTo>
                  <a:pt x="224" y="455"/>
                  <a:pt x="223" y="456"/>
                  <a:pt x="222" y="457"/>
                </a:cubicBezTo>
                <a:cubicBezTo>
                  <a:pt x="223" y="462"/>
                  <a:pt x="224" y="467"/>
                  <a:pt x="225" y="472"/>
                </a:cubicBezTo>
                <a:cubicBezTo>
                  <a:pt x="225" y="589"/>
                  <a:pt x="225" y="589"/>
                  <a:pt x="225" y="589"/>
                </a:cubicBezTo>
                <a:cubicBezTo>
                  <a:pt x="168" y="571"/>
                  <a:pt x="168" y="571"/>
                  <a:pt x="168" y="571"/>
                </a:cubicBezTo>
                <a:cubicBezTo>
                  <a:pt x="183" y="478"/>
                  <a:pt x="183" y="478"/>
                  <a:pt x="183" y="478"/>
                </a:cubicBezTo>
                <a:cubicBezTo>
                  <a:pt x="166" y="540"/>
                  <a:pt x="166" y="540"/>
                  <a:pt x="166" y="540"/>
                </a:cubicBezTo>
                <a:cubicBezTo>
                  <a:pt x="166" y="462"/>
                  <a:pt x="166" y="462"/>
                  <a:pt x="166" y="462"/>
                </a:cubicBezTo>
                <a:close/>
                <a:moveTo>
                  <a:pt x="225" y="392"/>
                </a:moveTo>
                <a:cubicBezTo>
                  <a:pt x="223" y="390"/>
                  <a:pt x="222" y="388"/>
                  <a:pt x="221" y="386"/>
                </a:cubicBezTo>
                <a:cubicBezTo>
                  <a:pt x="202" y="369"/>
                  <a:pt x="187" y="346"/>
                  <a:pt x="175" y="321"/>
                </a:cubicBezTo>
                <a:cubicBezTo>
                  <a:pt x="172" y="320"/>
                  <a:pt x="169" y="318"/>
                  <a:pt x="166" y="316"/>
                </a:cubicBezTo>
                <a:cubicBezTo>
                  <a:pt x="166" y="291"/>
                  <a:pt x="166" y="291"/>
                  <a:pt x="166" y="291"/>
                </a:cubicBezTo>
                <a:cubicBezTo>
                  <a:pt x="170" y="297"/>
                  <a:pt x="176" y="301"/>
                  <a:pt x="182" y="304"/>
                </a:cubicBezTo>
                <a:cubicBezTo>
                  <a:pt x="177" y="281"/>
                  <a:pt x="176" y="255"/>
                  <a:pt x="176" y="225"/>
                </a:cubicBezTo>
                <a:cubicBezTo>
                  <a:pt x="177" y="200"/>
                  <a:pt x="171" y="192"/>
                  <a:pt x="166" y="194"/>
                </a:cubicBezTo>
                <a:cubicBezTo>
                  <a:pt x="166" y="99"/>
                  <a:pt x="166" y="99"/>
                  <a:pt x="166" y="99"/>
                </a:cubicBezTo>
                <a:cubicBezTo>
                  <a:pt x="178" y="68"/>
                  <a:pt x="199" y="44"/>
                  <a:pt x="225" y="28"/>
                </a:cubicBezTo>
                <a:cubicBezTo>
                  <a:pt x="225" y="136"/>
                  <a:pt x="225" y="136"/>
                  <a:pt x="225" y="136"/>
                </a:cubicBezTo>
                <a:cubicBezTo>
                  <a:pt x="207" y="141"/>
                  <a:pt x="196" y="149"/>
                  <a:pt x="194" y="168"/>
                </a:cubicBezTo>
                <a:cubicBezTo>
                  <a:pt x="194" y="170"/>
                  <a:pt x="194" y="173"/>
                  <a:pt x="193" y="175"/>
                </a:cubicBezTo>
                <a:cubicBezTo>
                  <a:pt x="193" y="177"/>
                  <a:pt x="194" y="178"/>
                  <a:pt x="194" y="179"/>
                </a:cubicBezTo>
                <a:cubicBezTo>
                  <a:pt x="193" y="178"/>
                  <a:pt x="193" y="178"/>
                  <a:pt x="193" y="178"/>
                </a:cubicBezTo>
                <a:cubicBezTo>
                  <a:pt x="193" y="181"/>
                  <a:pt x="193" y="183"/>
                  <a:pt x="193" y="185"/>
                </a:cubicBezTo>
                <a:cubicBezTo>
                  <a:pt x="194" y="211"/>
                  <a:pt x="193" y="290"/>
                  <a:pt x="225" y="343"/>
                </a:cubicBezTo>
                <a:cubicBezTo>
                  <a:pt x="225" y="392"/>
                  <a:pt x="225" y="392"/>
                  <a:pt x="225" y="392"/>
                </a:cubicBezTo>
                <a:close/>
                <a:moveTo>
                  <a:pt x="225" y="653"/>
                </a:moveTo>
                <a:cubicBezTo>
                  <a:pt x="225" y="605"/>
                  <a:pt x="225" y="605"/>
                  <a:pt x="225" y="605"/>
                </a:cubicBezTo>
                <a:cubicBezTo>
                  <a:pt x="215" y="652"/>
                  <a:pt x="215" y="652"/>
                  <a:pt x="215" y="652"/>
                </a:cubicBezTo>
                <a:cubicBezTo>
                  <a:pt x="213" y="601"/>
                  <a:pt x="213" y="601"/>
                  <a:pt x="213" y="601"/>
                </a:cubicBezTo>
                <a:cubicBezTo>
                  <a:pt x="166" y="585"/>
                  <a:pt x="166" y="585"/>
                  <a:pt x="166" y="585"/>
                </a:cubicBezTo>
                <a:cubicBezTo>
                  <a:pt x="166" y="653"/>
                  <a:pt x="166" y="653"/>
                  <a:pt x="166" y="653"/>
                </a:cubicBezTo>
                <a:lnTo>
                  <a:pt x="225" y="653"/>
                </a:lnTo>
                <a:close/>
                <a:moveTo>
                  <a:pt x="23" y="653"/>
                </a:moveTo>
                <a:cubicBezTo>
                  <a:pt x="11" y="632"/>
                  <a:pt x="3" y="610"/>
                  <a:pt x="2" y="590"/>
                </a:cubicBezTo>
                <a:cubicBezTo>
                  <a:pt x="0" y="502"/>
                  <a:pt x="92" y="489"/>
                  <a:pt x="166" y="462"/>
                </a:cubicBezTo>
                <a:cubicBezTo>
                  <a:pt x="166" y="540"/>
                  <a:pt x="166" y="540"/>
                  <a:pt x="166" y="540"/>
                </a:cubicBezTo>
                <a:cubicBezTo>
                  <a:pt x="154" y="581"/>
                  <a:pt x="154" y="581"/>
                  <a:pt x="154" y="581"/>
                </a:cubicBezTo>
                <a:cubicBezTo>
                  <a:pt x="166" y="585"/>
                  <a:pt x="166" y="585"/>
                  <a:pt x="166" y="585"/>
                </a:cubicBezTo>
                <a:cubicBezTo>
                  <a:pt x="166" y="653"/>
                  <a:pt x="166" y="653"/>
                  <a:pt x="166" y="653"/>
                </a:cubicBezTo>
                <a:cubicBezTo>
                  <a:pt x="23" y="653"/>
                  <a:pt x="23" y="653"/>
                  <a:pt x="23" y="653"/>
                </a:cubicBezTo>
                <a:close/>
                <a:moveTo>
                  <a:pt x="166" y="316"/>
                </a:moveTo>
                <a:cubicBezTo>
                  <a:pt x="160" y="313"/>
                  <a:pt x="155" y="308"/>
                  <a:pt x="150" y="302"/>
                </a:cubicBezTo>
                <a:cubicBezTo>
                  <a:pt x="142" y="291"/>
                  <a:pt x="136" y="277"/>
                  <a:pt x="133" y="261"/>
                </a:cubicBezTo>
                <a:cubicBezTo>
                  <a:pt x="130" y="246"/>
                  <a:pt x="129" y="230"/>
                  <a:pt x="132" y="215"/>
                </a:cubicBezTo>
                <a:cubicBezTo>
                  <a:pt x="134" y="198"/>
                  <a:pt x="141" y="182"/>
                  <a:pt x="151" y="171"/>
                </a:cubicBezTo>
                <a:cubicBezTo>
                  <a:pt x="152" y="168"/>
                  <a:pt x="152" y="165"/>
                  <a:pt x="152" y="163"/>
                </a:cubicBezTo>
                <a:cubicBezTo>
                  <a:pt x="153" y="139"/>
                  <a:pt x="158" y="118"/>
                  <a:pt x="166" y="99"/>
                </a:cubicBezTo>
                <a:cubicBezTo>
                  <a:pt x="166" y="194"/>
                  <a:pt x="166" y="194"/>
                  <a:pt x="166" y="194"/>
                </a:cubicBezTo>
                <a:cubicBezTo>
                  <a:pt x="159" y="196"/>
                  <a:pt x="151" y="211"/>
                  <a:pt x="150" y="225"/>
                </a:cubicBezTo>
                <a:cubicBezTo>
                  <a:pt x="147" y="251"/>
                  <a:pt x="153" y="276"/>
                  <a:pt x="166" y="291"/>
                </a:cubicBezTo>
                <a:lnTo>
                  <a:pt x="166" y="316"/>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959766038"/>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Oval 14"/>
          <p:cNvSpPr/>
          <p:nvPr/>
        </p:nvSpPr>
        <p:spPr>
          <a:xfrm>
            <a:off x="10433409" y="5023129"/>
            <a:ext cx="1262432" cy="1338281"/>
          </a:xfrm>
          <a:prstGeom prst="ellipse">
            <a:avLst/>
          </a:prstGeom>
          <a:solidFill>
            <a:srgbClr val="F26D64">
              <a:alpha val="90000"/>
            </a:srgbClr>
          </a:solidFill>
          <a:ln w="38100" cmpd="sng">
            <a:noFill/>
          </a:ln>
          <a:effectLst/>
        </p:spPr>
        <p:style>
          <a:lnRef idx="1">
            <a:schemeClr val="accent1"/>
          </a:lnRef>
          <a:fillRef idx="3">
            <a:schemeClr val="accent1"/>
          </a:fillRef>
          <a:effectRef idx="2">
            <a:schemeClr val="accent1"/>
          </a:effectRef>
          <a:fontRef idx="minor">
            <a:schemeClr val="lt1"/>
          </a:fontRef>
        </p:style>
        <p:txBody>
          <a:bodyPr lIns="121910" tIns="60955" rIns="121910" bIns="60955" anchor="ctr"/>
          <a:lstStyle/>
          <a:p>
            <a:pPr algn="ctr"/>
            <a:endParaRPr lang="zh-CN" altLang="zh-CN" sz="2150">
              <a:solidFill>
                <a:srgbClr val="FFFFFF"/>
              </a:solidFill>
              <a:latin typeface="Calibri" panose="020F0502020204030204" pitchFamily="34" charset="0"/>
              <a:ea typeface="MS PGothic" panose="020B0600070205080204" pitchFamily="34" charset="-128"/>
            </a:endParaRPr>
          </a:p>
        </p:txBody>
      </p:sp>
      <p:sp>
        <p:nvSpPr>
          <p:cNvPr id="36" name="Oval 14"/>
          <p:cNvSpPr/>
          <p:nvPr/>
        </p:nvSpPr>
        <p:spPr>
          <a:xfrm>
            <a:off x="10400032" y="3491842"/>
            <a:ext cx="1262432" cy="1338281"/>
          </a:xfrm>
          <a:prstGeom prst="ellipse">
            <a:avLst/>
          </a:prstGeom>
          <a:solidFill>
            <a:srgbClr val="5EC6D3"/>
          </a:solidFill>
          <a:ln w="38100" cmpd="sng">
            <a:noFill/>
          </a:ln>
          <a:effectLst/>
        </p:spPr>
        <p:style>
          <a:lnRef idx="1">
            <a:schemeClr val="accent1"/>
          </a:lnRef>
          <a:fillRef idx="3">
            <a:schemeClr val="accent1"/>
          </a:fillRef>
          <a:effectRef idx="2">
            <a:schemeClr val="accent1"/>
          </a:effectRef>
          <a:fontRef idx="minor">
            <a:schemeClr val="lt1"/>
          </a:fontRef>
        </p:style>
        <p:txBody>
          <a:bodyPr lIns="121910" tIns="60955" rIns="121910" bIns="60955" anchor="ctr"/>
          <a:lstStyle/>
          <a:p>
            <a:pPr algn="ctr"/>
            <a:endParaRPr lang="zh-CN" altLang="zh-CN" sz="2150">
              <a:solidFill>
                <a:srgbClr val="FFFFFF"/>
              </a:solidFill>
              <a:latin typeface="Calibri" panose="020F0502020204030204" pitchFamily="34" charset="0"/>
              <a:ea typeface="MS PGothic" panose="020B0600070205080204" pitchFamily="34" charset="-128"/>
            </a:endParaRPr>
          </a:p>
        </p:txBody>
      </p:sp>
      <p:sp>
        <p:nvSpPr>
          <p:cNvPr id="41" name="Oval 14"/>
          <p:cNvSpPr/>
          <p:nvPr/>
        </p:nvSpPr>
        <p:spPr>
          <a:xfrm>
            <a:off x="10361285" y="551479"/>
            <a:ext cx="1262432" cy="1338281"/>
          </a:xfrm>
          <a:prstGeom prst="ellipse">
            <a:avLst/>
          </a:prstGeom>
          <a:solidFill>
            <a:srgbClr val="E1B805">
              <a:alpha val="90000"/>
            </a:srgbClr>
          </a:solidFill>
          <a:ln w="38100" cmpd="sng">
            <a:noFill/>
          </a:ln>
          <a:effectLst/>
        </p:spPr>
        <p:style>
          <a:lnRef idx="1">
            <a:schemeClr val="accent1"/>
          </a:lnRef>
          <a:fillRef idx="3">
            <a:schemeClr val="accent1"/>
          </a:fillRef>
          <a:effectRef idx="2">
            <a:schemeClr val="accent1"/>
          </a:effectRef>
          <a:fontRef idx="minor">
            <a:schemeClr val="lt1"/>
          </a:fontRef>
        </p:style>
        <p:txBody>
          <a:bodyPr lIns="121910" tIns="60955" rIns="121910" bIns="60955" anchor="ctr"/>
          <a:lstStyle>
            <a:lvl1pPr>
              <a:defRPr sz="4300">
                <a:solidFill>
                  <a:schemeClr val="tx1"/>
                </a:solidFill>
                <a:latin typeface="Calibri" panose="020F0502020204030204" pitchFamily="34" charset="0"/>
                <a:ea typeface="MS PGothic" panose="020B0600070205080204" pitchFamily="34" charset="-128"/>
              </a:defRPr>
            </a:lvl1pPr>
            <a:lvl2pPr marL="742950" indent="-285750">
              <a:defRPr sz="4300">
                <a:solidFill>
                  <a:schemeClr val="tx1"/>
                </a:solidFill>
                <a:latin typeface="Calibri" panose="020F0502020204030204" pitchFamily="34" charset="0"/>
                <a:ea typeface="MS PGothic" panose="020B0600070205080204" pitchFamily="34" charset="-128"/>
              </a:defRPr>
            </a:lvl2pPr>
            <a:lvl3pPr marL="1143000" indent="-228600">
              <a:defRPr sz="4300">
                <a:solidFill>
                  <a:schemeClr val="tx1"/>
                </a:solidFill>
                <a:latin typeface="Calibri" panose="020F0502020204030204" pitchFamily="34" charset="0"/>
                <a:ea typeface="MS PGothic" panose="020B0600070205080204" pitchFamily="34" charset="-128"/>
              </a:defRPr>
            </a:lvl3pPr>
            <a:lvl4pPr marL="1600200" indent="-228600">
              <a:defRPr sz="4300">
                <a:solidFill>
                  <a:schemeClr val="tx1"/>
                </a:solidFill>
                <a:latin typeface="Calibri" panose="020F0502020204030204" pitchFamily="34" charset="0"/>
                <a:ea typeface="MS PGothic" panose="020B0600070205080204" pitchFamily="34" charset="-128"/>
              </a:defRPr>
            </a:lvl4pPr>
            <a:lvl5pPr marL="2057400" indent="-228600">
              <a:defRPr sz="4300">
                <a:solidFill>
                  <a:schemeClr val="tx1"/>
                </a:solidFill>
                <a:latin typeface="Calibri" panose="020F0502020204030204" pitchFamily="34" charset="0"/>
                <a:ea typeface="MS PGothic" panose="020B0600070205080204" pitchFamily="34" charset="-128"/>
              </a:defRPr>
            </a:lvl5pPr>
            <a:lvl6pPr marL="25146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6pPr>
            <a:lvl7pPr marL="29718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7pPr>
            <a:lvl8pPr marL="34290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8pPr>
            <a:lvl9pPr marL="38862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9pPr>
          </a:lstStyle>
          <a:p>
            <a:pPr algn="ctr"/>
            <a:endParaRPr lang="zh-CN" altLang="zh-CN" sz="2150">
              <a:solidFill>
                <a:srgbClr val="FFFFFF"/>
              </a:solidFill>
            </a:endParaRPr>
          </a:p>
        </p:txBody>
      </p:sp>
      <p:sp>
        <p:nvSpPr>
          <p:cNvPr id="48" name="Freeform 124"/>
          <p:cNvSpPr>
            <a:spLocks noChangeArrowheads="1"/>
          </p:cNvSpPr>
          <p:nvPr/>
        </p:nvSpPr>
        <p:spPr bwMode="auto">
          <a:xfrm>
            <a:off x="10670670" y="5355277"/>
            <a:ext cx="787910" cy="840285"/>
          </a:xfrm>
          <a:custGeom>
            <a:avLst/>
            <a:gdLst>
              <a:gd name="T0" fmla="*/ 359495 w 515"/>
              <a:gd name="T1" fmla="*/ 1531667 h 498"/>
              <a:gd name="T2" fmla="*/ 359495 w 515"/>
              <a:gd name="T3" fmla="*/ 1531667 h 498"/>
              <a:gd name="T4" fmla="*/ 81910 w 515"/>
              <a:gd name="T5" fmla="*/ 2136153 h 498"/>
              <a:gd name="T6" fmla="*/ 769047 w 515"/>
              <a:gd name="T7" fmla="*/ 1972533 h 498"/>
              <a:gd name="T8" fmla="*/ 728092 w 515"/>
              <a:gd name="T9" fmla="*/ 1572572 h 498"/>
              <a:gd name="T10" fmla="*/ 359495 w 515"/>
              <a:gd name="T11" fmla="*/ 1531667 h 498"/>
              <a:gd name="T12" fmla="*/ 2257084 w 515"/>
              <a:gd name="T13" fmla="*/ 81810 h 498"/>
              <a:gd name="T14" fmla="*/ 2257084 w 515"/>
              <a:gd name="T15" fmla="*/ 81810 h 498"/>
              <a:gd name="T16" fmla="*/ 887362 w 515"/>
              <a:gd name="T17" fmla="*/ 1049896 h 498"/>
              <a:gd name="T18" fmla="*/ 641631 w 515"/>
              <a:gd name="T19" fmla="*/ 1331687 h 498"/>
              <a:gd name="T20" fmla="*/ 682586 w 515"/>
              <a:gd name="T21" fmla="*/ 1368047 h 498"/>
              <a:gd name="T22" fmla="*/ 846407 w 515"/>
              <a:gd name="T23" fmla="*/ 1490762 h 498"/>
              <a:gd name="T24" fmla="*/ 928317 w 515"/>
              <a:gd name="T25" fmla="*/ 1608932 h 498"/>
              <a:gd name="T26" fmla="*/ 969272 w 515"/>
              <a:gd name="T27" fmla="*/ 1649837 h 498"/>
              <a:gd name="T28" fmla="*/ 1251408 w 515"/>
              <a:gd name="T29" fmla="*/ 1408952 h 498"/>
              <a:gd name="T30" fmla="*/ 2257084 w 515"/>
              <a:gd name="T31" fmla="*/ 81810 h 4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15" h="498">
                <a:moveTo>
                  <a:pt x="79" y="337"/>
                </a:moveTo>
                <a:lnTo>
                  <a:pt x="79" y="337"/>
                </a:lnTo>
                <a:cubicBezTo>
                  <a:pt x="44" y="372"/>
                  <a:pt x="71" y="416"/>
                  <a:pt x="18" y="470"/>
                </a:cubicBezTo>
                <a:cubicBezTo>
                  <a:pt x="0" y="497"/>
                  <a:pt x="116" y="487"/>
                  <a:pt x="169" y="434"/>
                </a:cubicBezTo>
                <a:cubicBezTo>
                  <a:pt x="195" y="407"/>
                  <a:pt x="186" y="372"/>
                  <a:pt x="160" y="346"/>
                </a:cubicBezTo>
                <a:cubicBezTo>
                  <a:pt x="132" y="319"/>
                  <a:pt x="97" y="319"/>
                  <a:pt x="79" y="337"/>
                </a:cubicBezTo>
                <a:close/>
                <a:moveTo>
                  <a:pt x="496" y="18"/>
                </a:moveTo>
                <a:lnTo>
                  <a:pt x="496" y="18"/>
                </a:lnTo>
                <a:cubicBezTo>
                  <a:pt x="479" y="0"/>
                  <a:pt x="257" y="168"/>
                  <a:pt x="195" y="231"/>
                </a:cubicBezTo>
                <a:cubicBezTo>
                  <a:pt x="169" y="266"/>
                  <a:pt x="160" y="284"/>
                  <a:pt x="141" y="293"/>
                </a:cubicBezTo>
                <a:cubicBezTo>
                  <a:pt x="141" y="301"/>
                  <a:pt x="150" y="301"/>
                  <a:pt x="150" y="301"/>
                </a:cubicBezTo>
                <a:cubicBezTo>
                  <a:pt x="160" y="310"/>
                  <a:pt x="169" y="310"/>
                  <a:pt x="186" y="328"/>
                </a:cubicBezTo>
                <a:cubicBezTo>
                  <a:pt x="195" y="337"/>
                  <a:pt x="204" y="346"/>
                  <a:pt x="204" y="354"/>
                </a:cubicBezTo>
                <a:cubicBezTo>
                  <a:pt x="204" y="363"/>
                  <a:pt x="213" y="363"/>
                  <a:pt x="213" y="363"/>
                </a:cubicBezTo>
                <a:cubicBezTo>
                  <a:pt x="230" y="354"/>
                  <a:pt x="248" y="337"/>
                  <a:pt x="275" y="310"/>
                </a:cubicBezTo>
                <a:cubicBezTo>
                  <a:pt x="336" y="248"/>
                  <a:pt x="514" y="35"/>
                  <a:pt x="496" y="18"/>
                </a:cubicBez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zh-CN" altLang="en-US" sz="1075"/>
          </a:p>
        </p:txBody>
      </p:sp>
      <p:sp>
        <p:nvSpPr>
          <p:cNvPr id="50" name="Freeform 28"/>
          <p:cNvSpPr>
            <a:spLocks noChangeArrowheads="1"/>
          </p:cNvSpPr>
          <p:nvPr/>
        </p:nvSpPr>
        <p:spPr bwMode="auto">
          <a:xfrm>
            <a:off x="10584659" y="880507"/>
            <a:ext cx="893179" cy="680223"/>
          </a:xfrm>
          <a:custGeom>
            <a:avLst/>
            <a:gdLst>
              <a:gd name="T0" fmla="*/ 563581 w 498"/>
              <a:gd name="T1" fmla="*/ 368737 h 418"/>
              <a:gd name="T2" fmla="*/ 563581 w 498"/>
              <a:gd name="T3" fmla="*/ 368737 h 418"/>
              <a:gd name="T4" fmla="*/ 163620 w 498"/>
              <a:gd name="T5" fmla="*/ 1174496 h 418"/>
              <a:gd name="T6" fmla="*/ 1572572 w 498"/>
              <a:gd name="T7" fmla="*/ 528068 h 418"/>
              <a:gd name="T8" fmla="*/ 40905 w 498"/>
              <a:gd name="T9" fmla="*/ 1738982 h 418"/>
              <a:gd name="T10" fmla="*/ 199980 w 498"/>
              <a:gd name="T11" fmla="*/ 1820923 h 418"/>
              <a:gd name="T12" fmla="*/ 440866 w 498"/>
              <a:gd name="T13" fmla="*/ 1415768 h 418"/>
              <a:gd name="T14" fmla="*/ 1331687 w 498"/>
              <a:gd name="T15" fmla="*/ 1415768 h 418"/>
              <a:gd name="T16" fmla="*/ 2131608 w 498"/>
              <a:gd name="T17" fmla="*/ 327766 h 418"/>
              <a:gd name="T18" fmla="*/ 563581 w 498"/>
              <a:gd name="T19" fmla="*/ 368737 h 4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98" h="418">
                <a:moveTo>
                  <a:pt x="124" y="81"/>
                </a:moveTo>
                <a:lnTo>
                  <a:pt x="124" y="81"/>
                </a:lnTo>
                <a:cubicBezTo>
                  <a:pt x="27" y="134"/>
                  <a:pt x="36" y="222"/>
                  <a:pt x="36" y="258"/>
                </a:cubicBezTo>
                <a:cubicBezTo>
                  <a:pt x="159" y="107"/>
                  <a:pt x="346" y="116"/>
                  <a:pt x="346" y="116"/>
                </a:cubicBezTo>
                <a:cubicBezTo>
                  <a:pt x="346" y="116"/>
                  <a:pt x="80" y="204"/>
                  <a:pt x="9" y="382"/>
                </a:cubicBezTo>
                <a:cubicBezTo>
                  <a:pt x="0" y="400"/>
                  <a:pt x="36" y="417"/>
                  <a:pt x="44" y="400"/>
                </a:cubicBezTo>
                <a:cubicBezTo>
                  <a:pt x="62" y="355"/>
                  <a:pt x="97" y="311"/>
                  <a:pt x="97" y="311"/>
                </a:cubicBezTo>
                <a:cubicBezTo>
                  <a:pt x="151" y="329"/>
                  <a:pt x="230" y="355"/>
                  <a:pt x="293" y="311"/>
                </a:cubicBezTo>
                <a:cubicBezTo>
                  <a:pt x="363" y="258"/>
                  <a:pt x="363" y="134"/>
                  <a:pt x="469" y="72"/>
                </a:cubicBezTo>
                <a:cubicBezTo>
                  <a:pt x="497" y="63"/>
                  <a:pt x="249" y="0"/>
                  <a:pt x="124" y="81"/>
                </a:cubicBez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zh-CN" altLang="en-US" sz="1075"/>
          </a:p>
        </p:txBody>
      </p:sp>
      <p:grpSp>
        <p:nvGrpSpPr>
          <p:cNvPr id="57" name="组合 56"/>
          <p:cNvGrpSpPr/>
          <p:nvPr/>
        </p:nvGrpSpPr>
        <p:grpSpPr>
          <a:xfrm>
            <a:off x="10746144" y="3778080"/>
            <a:ext cx="594593" cy="692651"/>
            <a:chOff x="7470775" y="5710238"/>
            <a:chExt cx="1120776" cy="1144588"/>
          </a:xfrm>
          <a:solidFill>
            <a:srgbClr val="7A8592"/>
          </a:solidFill>
        </p:grpSpPr>
        <p:sp>
          <p:nvSpPr>
            <p:cNvPr id="71" name="Freeform 103"/>
            <p:cNvSpPr>
              <a:spLocks noEditPoints="1"/>
            </p:cNvSpPr>
            <p:nvPr/>
          </p:nvSpPr>
          <p:spPr bwMode="auto">
            <a:xfrm>
              <a:off x="7481888" y="6024563"/>
              <a:ext cx="1109663" cy="830263"/>
            </a:xfrm>
            <a:custGeom>
              <a:avLst/>
              <a:gdLst>
                <a:gd name="T0" fmla="*/ 396 w 459"/>
                <a:gd name="T1" fmla="*/ 0 h 344"/>
                <a:gd name="T2" fmla="*/ 63 w 459"/>
                <a:gd name="T3" fmla="*/ 0 h 344"/>
                <a:gd name="T4" fmla="*/ 0 w 459"/>
                <a:gd name="T5" fmla="*/ 63 h 344"/>
                <a:gd name="T6" fmla="*/ 0 w 459"/>
                <a:gd name="T7" fmla="*/ 281 h 344"/>
                <a:gd name="T8" fmla="*/ 63 w 459"/>
                <a:gd name="T9" fmla="*/ 344 h 344"/>
                <a:gd name="T10" fmla="*/ 396 w 459"/>
                <a:gd name="T11" fmla="*/ 344 h 344"/>
                <a:gd name="T12" fmla="*/ 459 w 459"/>
                <a:gd name="T13" fmla="*/ 281 h 344"/>
                <a:gd name="T14" fmla="*/ 459 w 459"/>
                <a:gd name="T15" fmla="*/ 63 h 344"/>
                <a:gd name="T16" fmla="*/ 396 w 459"/>
                <a:gd name="T17" fmla="*/ 0 h 344"/>
                <a:gd name="T18" fmla="*/ 256 w 459"/>
                <a:gd name="T19" fmla="*/ 162 h 344"/>
                <a:gd name="T20" fmla="*/ 256 w 459"/>
                <a:gd name="T21" fmla="*/ 255 h 344"/>
                <a:gd name="T22" fmla="*/ 230 w 459"/>
                <a:gd name="T23" fmla="*/ 281 h 344"/>
                <a:gd name="T24" fmla="*/ 203 w 459"/>
                <a:gd name="T25" fmla="*/ 255 h 344"/>
                <a:gd name="T26" fmla="*/ 203 w 459"/>
                <a:gd name="T27" fmla="*/ 162 h 344"/>
                <a:gd name="T28" fmla="*/ 177 w 459"/>
                <a:gd name="T29" fmla="*/ 117 h 344"/>
                <a:gd name="T30" fmla="*/ 230 w 459"/>
                <a:gd name="T31" fmla="*/ 65 h 344"/>
                <a:gd name="T32" fmla="*/ 282 w 459"/>
                <a:gd name="T33" fmla="*/ 117 h 344"/>
                <a:gd name="T34" fmla="*/ 256 w 459"/>
                <a:gd name="T35" fmla="*/ 16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9" h="344">
                  <a:moveTo>
                    <a:pt x="396" y="0"/>
                  </a:moveTo>
                  <a:cubicBezTo>
                    <a:pt x="63" y="0"/>
                    <a:pt x="63" y="0"/>
                    <a:pt x="63" y="0"/>
                  </a:cubicBezTo>
                  <a:cubicBezTo>
                    <a:pt x="28" y="0"/>
                    <a:pt x="0" y="28"/>
                    <a:pt x="0" y="63"/>
                  </a:cubicBezTo>
                  <a:cubicBezTo>
                    <a:pt x="0" y="281"/>
                    <a:pt x="0" y="281"/>
                    <a:pt x="0" y="281"/>
                  </a:cubicBezTo>
                  <a:cubicBezTo>
                    <a:pt x="0" y="316"/>
                    <a:pt x="28" y="344"/>
                    <a:pt x="63" y="344"/>
                  </a:cubicBezTo>
                  <a:cubicBezTo>
                    <a:pt x="396" y="344"/>
                    <a:pt x="396" y="344"/>
                    <a:pt x="396" y="344"/>
                  </a:cubicBezTo>
                  <a:cubicBezTo>
                    <a:pt x="431" y="344"/>
                    <a:pt x="459" y="316"/>
                    <a:pt x="459" y="281"/>
                  </a:cubicBezTo>
                  <a:cubicBezTo>
                    <a:pt x="459" y="63"/>
                    <a:pt x="459" y="63"/>
                    <a:pt x="459" y="63"/>
                  </a:cubicBezTo>
                  <a:cubicBezTo>
                    <a:pt x="459" y="28"/>
                    <a:pt x="431" y="0"/>
                    <a:pt x="396" y="0"/>
                  </a:cubicBezTo>
                  <a:close/>
                  <a:moveTo>
                    <a:pt x="256" y="162"/>
                  </a:moveTo>
                  <a:cubicBezTo>
                    <a:pt x="256" y="255"/>
                    <a:pt x="256" y="255"/>
                    <a:pt x="256" y="255"/>
                  </a:cubicBezTo>
                  <a:cubicBezTo>
                    <a:pt x="256" y="270"/>
                    <a:pt x="244" y="281"/>
                    <a:pt x="230" y="281"/>
                  </a:cubicBezTo>
                  <a:cubicBezTo>
                    <a:pt x="215" y="281"/>
                    <a:pt x="203" y="270"/>
                    <a:pt x="203" y="255"/>
                  </a:cubicBezTo>
                  <a:cubicBezTo>
                    <a:pt x="203" y="162"/>
                    <a:pt x="203" y="162"/>
                    <a:pt x="203" y="162"/>
                  </a:cubicBezTo>
                  <a:cubicBezTo>
                    <a:pt x="187" y="153"/>
                    <a:pt x="177" y="136"/>
                    <a:pt x="177" y="117"/>
                  </a:cubicBezTo>
                  <a:cubicBezTo>
                    <a:pt x="177" y="88"/>
                    <a:pt x="201" y="65"/>
                    <a:pt x="230" y="65"/>
                  </a:cubicBezTo>
                  <a:cubicBezTo>
                    <a:pt x="258" y="65"/>
                    <a:pt x="282" y="88"/>
                    <a:pt x="282" y="117"/>
                  </a:cubicBezTo>
                  <a:cubicBezTo>
                    <a:pt x="282" y="136"/>
                    <a:pt x="272" y="153"/>
                    <a:pt x="256" y="162"/>
                  </a:cubicBez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zh-CN" altLang="en-US" sz="1075"/>
            </a:p>
          </p:txBody>
        </p:sp>
        <p:sp>
          <p:nvSpPr>
            <p:cNvPr id="72" name="Freeform 104"/>
            <p:cNvSpPr>
              <a:spLocks/>
            </p:cNvSpPr>
            <p:nvPr/>
          </p:nvSpPr>
          <p:spPr bwMode="auto">
            <a:xfrm>
              <a:off x="7664450" y="5719763"/>
              <a:ext cx="746125" cy="438150"/>
            </a:xfrm>
            <a:custGeom>
              <a:avLst/>
              <a:gdLst>
                <a:gd name="T0" fmla="*/ 56 w 309"/>
                <a:gd name="T1" fmla="*/ 181 h 181"/>
                <a:gd name="T2" fmla="*/ 56 w 309"/>
                <a:gd name="T3" fmla="*/ 97 h 181"/>
                <a:gd name="T4" fmla="*/ 102 w 309"/>
                <a:gd name="T5" fmla="*/ 54 h 181"/>
                <a:gd name="T6" fmla="*/ 207 w 309"/>
                <a:gd name="T7" fmla="*/ 54 h 181"/>
                <a:gd name="T8" fmla="*/ 253 w 309"/>
                <a:gd name="T9" fmla="*/ 97 h 181"/>
                <a:gd name="T10" fmla="*/ 253 w 309"/>
                <a:gd name="T11" fmla="*/ 181 h 181"/>
                <a:gd name="T12" fmla="*/ 309 w 309"/>
                <a:gd name="T13" fmla="*/ 181 h 181"/>
                <a:gd name="T14" fmla="*/ 309 w 309"/>
                <a:gd name="T15" fmla="*/ 75 h 181"/>
                <a:gd name="T16" fmla="*/ 238 w 309"/>
                <a:gd name="T17" fmla="*/ 0 h 181"/>
                <a:gd name="T18" fmla="*/ 71 w 309"/>
                <a:gd name="T19" fmla="*/ 0 h 181"/>
                <a:gd name="T20" fmla="*/ 0 w 309"/>
                <a:gd name="T21" fmla="*/ 75 h 181"/>
                <a:gd name="T22" fmla="*/ 0 w 309"/>
                <a:gd name="T23" fmla="*/ 181 h 181"/>
                <a:gd name="T24" fmla="*/ 56 w 309"/>
                <a:gd name="T25"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9" h="181">
                  <a:moveTo>
                    <a:pt x="56" y="181"/>
                  </a:moveTo>
                  <a:cubicBezTo>
                    <a:pt x="56" y="97"/>
                    <a:pt x="56" y="97"/>
                    <a:pt x="56" y="97"/>
                  </a:cubicBezTo>
                  <a:cubicBezTo>
                    <a:pt x="56" y="73"/>
                    <a:pt x="77" y="54"/>
                    <a:pt x="102" y="54"/>
                  </a:cubicBezTo>
                  <a:cubicBezTo>
                    <a:pt x="207" y="54"/>
                    <a:pt x="207" y="54"/>
                    <a:pt x="207" y="54"/>
                  </a:cubicBezTo>
                  <a:cubicBezTo>
                    <a:pt x="232" y="54"/>
                    <a:pt x="253" y="73"/>
                    <a:pt x="253" y="97"/>
                  </a:cubicBezTo>
                  <a:cubicBezTo>
                    <a:pt x="253" y="181"/>
                    <a:pt x="253" y="181"/>
                    <a:pt x="253" y="181"/>
                  </a:cubicBezTo>
                  <a:cubicBezTo>
                    <a:pt x="309" y="181"/>
                    <a:pt x="309" y="181"/>
                    <a:pt x="309" y="181"/>
                  </a:cubicBezTo>
                  <a:cubicBezTo>
                    <a:pt x="309" y="75"/>
                    <a:pt x="309" y="75"/>
                    <a:pt x="309" y="75"/>
                  </a:cubicBezTo>
                  <a:cubicBezTo>
                    <a:pt x="309" y="40"/>
                    <a:pt x="273" y="0"/>
                    <a:pt x="238" y="0"/>
                  </a:cubicBezTo>
                  <a:cubicBezTo>
                    <a:pt x="71" y="0"/>
                    <a:pt x="71" y="0"/>
                    <a:pt x="71" y="0"/>
                  </a:cubicBezTo>
                  <a:cubicBezTo>
                    <a:pt x="36" y="0"/>
                    <a:pt x="0" y="40"/>
                    <a:pt x="0" y="75"/>
                  </a:cubicBezTo>
                  <a:cubicBezTo>
                    <a:pt x="0" y="181"/>
                    <a:pt x="0" y="181"/>
                    <a:pt x="0" y="181"/>
                  </a:cubicBezTo>
                  <a:lnTo>
                    <a:pt x="56" y="181"/>
                  </a:ln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zh-CN" altLang="en-US" sz="1075"/>
            </a:p>
          </p:txBody>
        </p:sp>
        <p:sp>
          <p:nvSpPr>
            <p:cNvPr id="73" name="Freeform 105"/>
            <p:cNvSpPr>
              <a:spLocks noEditPoints="1"/>
            </p:cNvSpPr>
            <p:nvPr/>
          </p:nvSpPr>
          <p:spPr bwMode="auto">
            <a:xfrm>
              <a:off x="7470775" y="6015038"/>
              <a:ext cx="1108075" cy="830263"/>
            </a:xfrm>
            <a:custGeom>
              <a:avLst/>
              <a:gdLst>
                <a:gd name="T0" fmla="*/ 396 w 459"/>
                <a:gd name="T1" fmla="*/ 0 h 344"/>
                <a:gd name="T2" fmla="*/ 63 w 459"/>
                <a:gd name="T3" fmla="*/ 0 h 344"/>
                <a:gd name="T4" fmla="*/ 0 w 459"/>
                <a:gd name="T5" fmla="*/ 63 h 344"/>
                <a:gd name="T6" fmla="*/ 0 w 459"/>
                <a:gd name="T7" fmla="*/ 281 h 344"/>
                <a:gd name="T8" fmla="*/ 63 w 459"/>
                <a:gd name="T9" fmla="*/ 344 h 344"/>
                <a:gd name="T10" fmla="*/ 396 w 459"/>
                <a:gd name="T11" fmla="*/ 344 h 344"/>
                <a:gd name="T12" fmla="*/ 459 w 459"/>
                <a:gd name="T13" fmla="*/ 281 h 344"/>
                <a:gd name="T14" fmla="*/ 459 w 459"/>
                <a:gd name="T15" fmla="*/ 63 h 344"/>
                <a:gd name="T16" fmla="*/ 396 w 459"/>
                <a:gd name="T17" fmla="*/ 0 h 344"/>
                <a:gd name="T18" fmla="*/ 256 w 459"/>
                <a:gd name="T19" fmla="*/ 162 h 344"/>
                <a:gd name="T20" fmla="*/ 256 w 459"/>
                <a:gd name="T21" fmla="*/ 255 h 344"/>
                <a:gd name="T22" fmla="*/ 229 w 459"/>
                <a:gd name="T23" fmla="*/ 281 h 344"/>
                <a:gd name="T24" fmla="*/ 202 w 459"/>
                <a:gd name="T25" fmla="*/ 255 h 344"/>
                <a:gd name="T26" fmla="*/ 202 w 459"/>
                <a:gd name="T27" fmla="*/ 162 h 344"/>
                <a:gd name="T28" fmla="*/ 177 w 459"/>
                <a:gd name="T29" fmla="*/ 117 h 344"/>
                <a:gd name="T30" fmla="*/ 229 w 459"/>
                <a:gd name="T31" fmla="*/ 65 h 344"/>
                <a:gd name="T32" fmla="*/ 282 w 459"/>
                <a:gd name="T33" fmla="*/ 117 h 344"/>
                <a:gd name="T34" fmla="*/ 256 w 459"/>
                <a:gd name="T35" fmla="*/ 16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9" h="344">
                  <a:moveTo>
                    <a:pt x="396" y="0"/>
                  </a:moveTo>
                  <a:cubicBezTo>
                    <a:pt x="63" y="0"/>
                    <a:pt x="63" y="0"/>
                    <a:pt x="63" y="0"/>
                  </a:cubicBezTo>
                  <a:cubicBezTo>
                    <a:pt x="28" y="0"/>
                    <a:pt x="0" y="28"/>
                    <a:pt x="0" y="63"/>
                  </a:cubicBezTo>
                  <a:cubicBezTo>
                    <a:pt x="0" y="281"/>
                    <a:pt x="0" y="281"/>
                    <a:pt x="0" y="281"/>
                  </a:cubicBezTo>
                  <a:cubicBezTo>
                    <a:pt x="0" y="316"/>
                    <a:pt x="28" y="344"/>
                    <a:pt x="63" y="344"/>
                  </a:cubicBezTo>
                  <a:cubicBezTo>
                    <a:pt x="396" y="344"/>
                    <a:pt x="396" y="344"/>
                    <a:pt x="396" y="344"/>
                  </a:cubicBezTo>
                  <a:cubicBezTo>
                    <a:pt x="431" y="344"/>
                    <a:pt x="459" y="316"/>
                    <a:pt x="459" y="281"/>
                  </a:cubicBezTo>
                  <a:cubicBezTo>
                    <a:pt x="459" y="63"/>
                    <a:pt x="459" y="63"/>
                    <a:pt x="459" y="63"/>
                  </a:cubicBezTo>
                  <a:cubicBezTo>
                    <a:pt x="459" y="28"/>
                    <a:pt x="431" y="0"/>
                    <a:pt x="396" y="0"/>
                  </a:cubicBezTo>
                  <a:close/>
                  <a:moveTo>
                    <a:pt x="256" y="162"/>
                  </a:moveTo>
                  <a:cubicBezTo>
                    <a:pt x="256" y="255"/>
                    <a:pt x="256" y="255"/>
                    <a:pt x="256" y="255"/>
                  </a:cubicBezTo>
                  <a:cubicBezTo>
                    <a:pt x="256" y="270"/>
                    <a:pt x="244" y="281"/>
                    <a:pt x="229" y="281"/>
                  </a:cubicBezTo>
                  <a:cubicBezTo>
                    <a:pt x="215" y="281"/>
                    <a:pt x="202" y="270"/>
                    <a:pt x="202" y="255"/>
                  </a:cubicBezTo>
                  <a:cubicBezTo>
                    <a:pt x="202" y="162"/>
                    <a:pt x="202" y="162"/>
                    <a:pt x="202" y="162"/>
                  </a:cubicBezTo>
                  <a:cubicBezTo>
                    <a:pt x="187" y="153"/>
                    <a:pt x="177" y="136"/>
                    <a:pt x="177" y="117"/>
                  </a:cubicBezTo>
                  <a:cubicBezTo>
                    <a:pt x="177" y="88"/>
                    <a:pt x="200" y="65"/>
                    <a:pt x="229" y="65"/>
                  </a:cubicBezTo>
                  <a:cubicBezTo>
                    <a:pt x="258" y="65"/>
                    <a:pt x="282" y="88"/>
                    <a:pt x="282" y="117"/>
                  </a:cubicBezTo>
                  <a:cubicBezTo>
                    <a:pt x="282" y="136"/>
                    <a:pt x="271" y="153"/>
                    <a:pt x="256" y="162"/>
                  </a:cubicBez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zh-CN" altLang="en-US" sz="1075"/>
            </a:p>
          </p:txBody>
        </p:sp>
        <p:sp>
          <p:nvSpPr>
            <p:cNvPr id="74" name="Freeform 106"/>
            <p:cNvSpPr>
              <a:spLocks/>
            </p:cNvSpPr>
            <p:nvPr/>
          </p:nvSpPr>
          <p:spPr bwMode="auto">
            <a:xfrm>
              <a:off x="7651750" y="5710238"/>
              <a:ext cx="746125" cy="436563"/>
            </a:xfrm>
            <a:custGeom>
              <a:avLst/>
              <a:gdLst>
                <a:gd name="T0" fmla="*/ 56 w 309"/>
                <a:gd name="T1" fmla="*/ 181 h 181"/>
                <a:gd name="T2" fmla="*/ 56 w 309"/>
                <a:gd name="T3" fmla="*/ 97 h 181"/>
                <a:gd name="T4" fmla="*/ 102 w 309"/>
                <a:gd name="T5" fmla="*/ 54 h 181"/>
                <a:gd name="T6" fmla="*/ 207 w 309"/>
                <a:gd name="T7" fmla="*/ 54 h 181"/>
                <a:gd name="T8" fmla="*/ 253 w 309"/>
                <a:gd name="T9" fmla="*/ 97 h 181"/>
                <a:gd name="T10" fmla="*/ 253 w 309"/>
                <a:gd name="T11" fmla="*/ 181 h 181"/>
                <a:gd name="T12" fmla="*/ 309 w 309"/>
                <a:gd name="T13" fmla="*/ 181 h 181"/>
                <a:gd name="T14" fmla="*/ 309 w 309"/>
                <a:gd name="T15" fmla="*/ 75 h 181"/>
                <a:gd name="T16" fmla="*/ 238 w 309"/>
                <a:gd name="T17" fmla="*/ 0 h 181"/>
                <a:gd name="T18" fmla="*/ 71 w 309"/>
                <a:gd name="T19" fmla="*/ 0 h 181"/>
                <a:gd name="T20" fmla="*/ 0 w 309"/>
                <a:gd name="T21" fmla="*/ 75 h 181"/>
                <a:gd name="T22" fmla="*/ 0 w 309"/>
                <a:gd name="T23" fmla="*/ 181 h 181"/>
                <a:gd name="T24" fmla="*/ 56 w 309"/>
                <a:gd name="T25"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9" h="181">
                  <a:moveTo>
                    <a:pt x="56" y="181"/>
                  </a:moveTo>
                  <a:cubicBezTo>
                    <a:pt x="56" y="97"/>
                    <a:pt x="56" y="97"/>
                    <a:pt x="56" y="97"/>
                  </a:cubicBezTo>
                  <a:cubicBezTo>
                    <a:pt x="56" y="73"/>
                    <a:pt x="76" y="54"/>
                    <a:pt x="102" y="54"/>
                  </a:cubicBezTo>
                  <a:cubicBezTo>
                    <a:pt x="207" y="54"/>
                    <a:pt x="207" y="54"/>
                    <a:pt x="207" y="54"/>
                  </a:cubicBezTo>
                  <a:cubicBezTo>
                    <a:pt x="232" y="54"/>
                    <a:pt x="253" y="73"/>
                    <a:pt x="253" y="97"/>
                  </a:cubicBezTo>
                  <a:cubicBezTo>
                    <a:pt x="253" y="181"/>
                    <a:pt x="253" y="181"/>
                    <a:pt x="253" y="181"/>
                  </a:cubicBezTo>
                  <a:cubicBezTo>
                    <a:pt x="309" y="181"/>
                    <a:pt x="309" y="181"/>
                    <a:pt x="309" y="181"/>
                  </a:cubicBezTo>
                  <a:cubicBezTo>
                    <a:pt x="309" y="75"/>
                    <a:pt x="309" y="75"/>
                    <a:pt x="309" y="75"/>
                  </a:cubicBezTo>
                  <a:cubicBezTo>
                    <a:pt x="309" y="40"/>
                    <a:pt x="273" y="0"/>
                    <a:pt x="238" y="0"/>
                  </a:cubicBezTo>
                  <a:cubicBezTo>
                    <a:pt x="71" y="0"/>
                    <a:pt x="71" y="0"/>
                    <a:pt x="71" y="0"/>
                  </a:cubicBezTo>
                  <a:cubicBezTo>
                    <a:pt x="36" y="0"/>
                    <a:pt x="0" y="40"/>
                    <a:pt x="0" y="75"/>
                  </a:cubicBezTo>
                  <a:cubicBezTo>
                    <a:pt x="0" y="181"/>
                    <a:pt x="0" y="181"/>
                    <a:pt x="0" y="181"/>
                  </a:cubicBezTo>
                  <a:lnTo>
                    <a:pt x="56" y="181"/>
                  </a:ln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zh-CN" altLang="en-US" sz="1075"/>
            </a:p>
          </p:txBody>
        </p:sp>
      </p:grpSp>
      <p:sp>
        <p:nvSpPr>
          <p:cNvPr id="77" name="矩形 76"/>
          <p:cNvSpPr/>
          <p:nvPr/>
        </p:nvSpPr>
        <p:spPr>
          <a:xfrm>
            <a:off x="907920" y="2021433"/>
            <a:ext cx="8931024" cy="3613297"/>
          </a:xfrm>
          <a:prstGeom prst="rect">
            <a:avLst/>
          </a:prstGeom>
          <a:noFill/>
        </p:spPr>
        <p:txBody>
          <a:bodyPr wrap="square">
            <a:spAutoFit/>
          </a:bodyPr>
          <a:lstStyle/>
          <a:p>
            <a:pPr algn="just">
              <a:lnSpc>
                <a:spcPct val="130000"/>
              </a:lnSpc>
            </a:pPr>
            <a:r>
              <a:rPr lang="zh-CN" altLang="en-US" sz="1600"/>
              <a:t>最后是我们对未来几年的思考，希望未来几年阿里</a:t>
            </a:r>
            <a:r>
              <a:rPr lang="en-US" altLang="zh-CN" sz="1600"/>
              <a:t>eHR</a:t>
            </a:r>
            <a:r>
              <a:rPr lang="zh-CN" altLang="en-US" sz="1600"/>
              <a:t>能够在互联网</a:t>
            </a:r>
            <a:r>
              <a:rPr lang="en-US" altLang="zh-CN" sz="1600"/>
              <a:t>+</a:t>
            </a:r>
            <a:r>
              <a:rPr lang="zh-CN" altLang="en-US" sz="1600"/>
              <a:t>平台化方面做更深入的转型。所谓平台化实际分解对应是“五化”战略的具体落地。“五化”战略第一是移动化，员工服务与管理者应用基本实现百分百全覆盖；第二是数据化，基于阿里自主研发的</a:t>
            </a:r>
            <a:r>
              <a:rPr lang="en-US" altLang="zh-CN" sz="1600"/>
              <a:t>『</a:t>
            </a:r>
            <a:r>
              <a:rPr lang="zh-CN" altLang="en-US" sz="1600"/>
              <a:t>有数</a:t>
            </a:r>
            <a:r>
              <a:rPr lang="en-US" altLang="zh-CN" sz="1600"/>
              <a:t>』</a:t>
            </a:r>
            <a:r>
              <a:rPr lang="zh-CN" altLang="en-US" sz="1600"/>
              <a:t>大数据平台，整合人、财、物、业务数据，打造更多分析与预测专题，比如离职预测的模型，每个月的员工内外流动趋势是我们要去把控的；第三是国际化，国际化战略也很清晰，通过混合模式，国际化平台</a:t>
            </a:r>
            <a:r>
              <a:rPr lang="en-US" altLang="zh-CN" sz="1600"/>
              <a:t>+</a:t>
            </a:r>
            <a:r>
              <a:rPr lang="zh-CN" altLang="en-US" sz="1600"/>
              <a:t>本地化服务接入推进海外国际化战略，把海外员工能够享受与总部员工相同的信息化服务；第四是生态化，把阿里</a:t>
            </a:r>
            <a:r>
              <a:rPr lang="en-US" altLang="zh-CN" sz="1600"/>
              <a:t>200+</a:t>
            </a:r>
            <a:r>
              <a:rPr lang="zh-CN" altLang="en-US" sz="1600"/>
              <a:t>生态公司纳入阿里集团人力资源服务体系；第五是安全化，如刚才提到的薪资加密，还包括手机等二次验证密码登录，阿里所有的应用都在安全方面做了很多事情。再就分享下“五化”中“数据化”这两年做的事情，数据化这块我们做了“管理关心台”，</a:t>
            </a:r>
            <a:r>
              <a:rPr lang="en-US" altLang="zh-CN" sz="1600"/>
              <a:t>TL</a:t>
            </a:r>
            <a:r>
              <a:rPr lang="zh-CN" altLang="en-US" sz="1600"/>
              <a:t>进来就可以看到所有需要关心的事情，包括团队的工作状态怎么样？另外还有一些团队文化、小日子的数据，鼓励</a:t>
            </a:r>
            <a:r>
              <a:rPr lang="en-US" altLang="zh-CN" sz="1600"/>
              <a:t>TL</a:t>
            </a:r>
            <a:r>
              <a:rPr lang="zh-CN" altLang="en-US" sz="1600"/>
              <a:t>多多关心员工、与员工互动。比如员工生日到来之前提醒主管提前准备。</a:t>
            </a:r>
            <a:endParaRPr lang="zh-CN" altLang="en-US" sz="1600" dirty="0">
              <a:solidFill>
                <a:srgbClr val="595959"/>
              </a:solidFill>
            </a:endParaRPr>
          </a:p>
        </p:txBody>
      </p:sp>
      <p:sp>
        <p:nvSpPr>
          <p:cNvPr id="83" name="文本框 82"/>
          <p:cNvSpPr txBox="1"/>
          <p:nvPr/>
        </p:nvSpPr>
        <p:spPr>
          <a:xfrm>
            <a:off x="3416749" y="1397201"/>
            <a:ext cx="3913366" cy="504241"/>
          </a:xfrm>
          <a:prstGeom prst="rect">
            <a:avLst/>
          </a:prstGeom>
          <a:noFill/>
        </p:spPr>
        <p:txBody>
          <a:bodyPr wrap="square" rtlCol="0">
            <a:spAutoFit/>
          </a:bodyPr>
          <a:lstStyle/>
          <a:p>
            <a:pPr algn="ctr">
              <a:lnSpc>
                <a:spcPct val="120000"/>
              </a:lnSpc>
            </a:pPr>
            <a:r>
              <a:rPr lang="zh-CN" altLang="en-US" sz="2400" b="1"/>
              <a:t>蜕变：未来之路</a:t>
            </a:r>
            <a:endParaRPr lang="en-US" altLang="zh-CN" sz="2400" b="1" dirty="0" smtClean="0">
              <a:solidFill>
                <a:srgbClr val="595959"/>
              </a:solidFill>
            </a:endParaRPr>
          </a:p>
        </p:txBody>
      </p:sp>
      <p:sp>
        <p:nvSpPr>
          <p:cNvPr id="33" name="矩形 39"/>
          <p:cNvSpPr/>
          <p:nvPr/>
        </p:nvSpPr>
        <p:spPr>
          <a:xfrm>
            <a:off x="1120462" y="116560"/>
            <a:ext cx="3057247" cy="523220"/>
          </a:xfrm>
          <a:prstGeom prst="rect">
            <a:avLst/>
          </a:prstGeom>
          <a:noFill/>
        </p:spPr>
        <p:txBody>
          <a:bodyPr wrap="none" rtlCol="0">
            <a:spAutoFit/>
          </a:bodyPr>
          <a:lstStyle/>
          <a:p>
            <a:r>
              <a:rPr lang="zh-CN" altLang="en-US" sz="2800" b="1">
                <a:solidFill>
                  <a:srgbClr val="595959"/>
                </a:solidFill>
              </a:rPr>
              <a:t>阿里巴巴</a:t>
            </a:r>
            <a:r>
              <a:rPr lang="zh-CN" altLang="en-US" sz="2800" b="1" smtClean="0">
                <a:solidFill>
                  <a:srgbClr val="595959"/>
                </a:solidFill>
              </a:rPr>
              <a:t>案</a:t>
            </a:r>
            <a:r>
              <a:rPr lang="zh-CN" altLang="en-US" sz="2800" b="1">
                <a:solidFill>
                  <a:srgbClr val="595959"/>
                </a:solidFill>
              </a:rPr>
              <a:t>例分享</a:t>
            </a:r>
            <a:endParaRPr lang="zh-CN" altLang="zh-CN" sz="2800" b="1" dirty="0">
              <a:solidFill>
                <a:srgbClr val="595959"/>
              </a:solidFill>
            </a:endParaRPr>
          </a:p>
        </p:txBody>
      </p:sp>
      <p:sp>
        <p:nvSpPr>
          <p:cNvPr id="34" name="文本框 22"/>
          <p:cNvSpPr txBox="1"/>
          <p:nvPr/>
        </p:nvSpPr>
        <p:spPr>
          <a:xfrm>
            <a:off x="1146210" y="639780"/>
            <a:ext cx="3784365" cy="307777"/>
          </a:xfrm>
          <a:prstGeom prst="rect">
            <a:avLst/>
          </a:prstGeom>
          <a:noFill/>
        </p:spPr>
        <p:txBody>
          <a:bodyPr wrap="square" rtlCol="0">
            <a:spAutoFit/>
          </a:bodyPr>
          <a:lstStyle/>
          <a:p>
            <a:r>
              <a:rPr lang="zh-CN" altLang="en-US" sz="1400"/>
              <a:t>阿里巴巴</a:t>
            </a:r>
            <a:r>
              <a:rPr lang="en-US" altLang="zh-CN" sz="1400"/>
              <a:t>eHR</a:t>
            </a:r>
            <a:r>
              <a:rPr lang="zh-CN" altLang="en-US" sz="1400"/>
              <a:t>创变之路</a:t>
            </a:r>
          </a:p>
        </p:txBody>
      </p:sp>
      <p:sp>
        <p:nvSpPr>
          <p:cNvPr id="35" name="Oval 14"/>
          <p:cNvSpPr/>
          <p:nvPr/>
        </p:nvSpPr>
        <p:spPr>
          <a:xfrm>
            <a:off x="10361285" y="1982417"/>
            <a:ext cx="1262432" cy="1338281"/>
          </a:xfrm>
          <a:prstGeom prst="ellipse">
            <a:avLst/>
          </a:prstGeom>
          <a:solidFill>
            <a:srgbClr val="546E7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zh-CN">
              <a:latin typeface="Impact" panose="020B0806030902050204" pitchFamily="34" charset="0"/>
            </a:endParaRPr>
          </a:p>
        </p:txBody>
      </p:sp>
      <p:grpSp>
        <p:nvGrpSpPr>
          <p:cNvPr id="53" name="组合 52"/>
          <p:cNvGrpSpPr/>
          <p:nvPr/>
        </p:nvGrpSpPr>
        <p:grpSpPr>
          <a:xfrm>
            <a:off x="10695841" y="2185831"/>
            <a:ext cx="593320" cy="931451"/>
            <a:chOff x="6294438" y="5732463"/>
            <a:chExt cx="392113" cy="577850"/>
          </a:xfrm>
          <a:solidFill>
            <a:schemeClr val="bg1"/>
          </a:solidFill>
        </p:grpSpPr>
        <p:sp>
          <p:nvSpPr>
            <p:cNvPr id="54" name="Freeform 26"/>
            <p:cNvSpPr>
              <a:spLocks noEditPoints="1"/>
            </p:cNvSpPr>
            <p:nvPr/>
          </p:nvSpPr>
          <p:spPr bwMode="auto">
            <a:xfrm>
              <a:off x="6294438" y="5732463"/>
              <a:ext cx="392113" cy="577850"/>
            </a:xfrm>
            <a:custGeom>
              <a:avLst/>
              <a:gdLst>
                <a:gd name="T0" fmla="*/ 158 w 158"/>
                <a:gd name="T1" fmla="*/ 79 h 232"/>
                <a:gd name="T2" fmla="*/ 79 w 158"/>
                <a:gd name="T3" fmla="*/ 0 h 232"/>
                <a:gd name="T4" fmla="*/ 0 w 158"/>
                <a:gd name="T5" fmla="*/ 79 h 232"/>
                <a:gd name="T6" fmla="*/ 48 w 158"/>
                <a:gd name="T7" fmla="*/ 152 h 232"/>
                <a:gd name="T8" fmla="*/ 30 w 158"/>
                <a:gd name="T9" fmla="*/ 232 h 232"/>
                <a:gd name="T10" fmla="*/ 81 w 158"/>
                <a:gd name="T11" fmla="*/ 196 h 232"/>
                <a:gd name="T12" fmla="*/ 132 w 158"/>
                <a:gd name="T13" fmla="*/ 232 h 232"/>
                <a:gd name="T14" fmla="*/ 115 w 158"/>
                <a:gd name="T15" fmla="*/ 149 h 232"/>
                <a:gd name="T16" fmla="*/ 158 w 158"/>
                <a:gd name="T17" fmla="*/ 79 h 232"/>
                <a:gd name="T18" fmla="*/ 79 w 158"/>
                <a:gd name="T19" fmla="*/ 136 h 232"/>
                <a:gd name="T20" fmla="*/ 22 w 158"/>
                <a:gd name="T21" fmla="*/ 79 h 232"/>
                <a:gd name="T22" fmla="*/ 79 w 158"/>
                <a:gd name="T23" fmla="*/ 22 h 232"/>
                <a:gd name="T24" fmla="*/ 136 w 158"/>
                <a:gd name="T25" fmla="*/ 79 h 232"/>
                <a:gd name="T26" fmla="*/ 79 w 158"/>
                <a:gd name="T27" fmla="*/ 136 h 232"/>
                <a:gd name="T28" fmla="*/ 79 w 158"/>
                <a:gd name="T29" fmla="*/ 136 h 232"/>
                <a:gd name="T30" fmla="*/ 79 w 158"/>
                <a:gd name="T31" fmla="*/ 13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8" h="232">
                  <a:moveTo>
                    <a:pt x="158" y="79"/>
                  </a:moveTo>
                  <a:cubicBezTo>
                    <a:pt x="158" y="35"/>
                    <a:pt x="122" y="0"/>
                    <a:pt x="79" y="0"/>
                  </a:cubicBezTo>
                  <a:cubicBezTo>
                    <a:pt x="35" y="0"/>
                    <a:pt x="0" y="35"/>
                    <a:pt x="0" y="79"/>
                  </a:cubicBezTo>
                  <a:cubicBezTo>
                    <a:pt x="0" y="112"/>
                    <a:pt x="20" y="140"/>
                    <a:pt x="48" y="152"/>
                  </a:cubicBezTo>
                  <a:cubicBezTo>
                    <a:pt x="30" y="232"/>
                    <a:pt x="30" y="232"/>
                    <a:pt x="30" y="232"/>
                  </a:cubicBezTo>
                  <a:cubicBezTo>
                    <a:pt x="81" y="196"/>
                    <a:pt x="81" y="196"/>
                    <a:pt x="81" y="196"/>
                  </a:cubicBezTo>
                  <a:cubicBezTo>
                    <a:pt x="132" y="232"/>
                    <a:pt x="132" y="232"/>
                    <a:pt x="132" y="232"/>
                  </a:cubicBezTo>
                  <a:cubicBezTo>
                    <a:pt x="115" y="149"/>
                    <a:pt x="115" y="149"/>
                    <a:pt x="115" y="149"/>
                  </a:cubicBezTo>
                  <a:cubicBezTo>
                    <a:pt x="140" y="136"/>
                    <a:pt x="158" y="109"/>
                    <a:pt x="158" y="79"/>
                  </a:cubicBezTo>
                  <a:close/>
                  <a:moveTo>
                    <a:pt x="79" y="136"/>
                  </a:moveTo>
                  <a:cubicBezTo>
                    <a:pt x="47" y="136"/>
                    <a:pt x="22" y="110"/>
                    <a:pt x="22" y="79"/>
                  </a:cubicBezTo>
                  <a:cubicBezTo>
                    <a:pt x="22" y="47"/>
                    <a:pt x="47" y="22"/>
                    <a:pt x="79" y="22"/>
                  </a:cubicBezTo>
                  <a:cubicBezTo>
                    <a:pt x="110" y="22"/>
                    <a:pt x="136" y="47"/>
                    <a:pt x="136" y="79"/>
                  </a:cubicBezTo>
                  <a:cubicBezTo>
                    <a:pt x="136" y="110"/>
                    <a:pt x="110" y="136"/>
                    <a:pt x="79" y="136"/>
                  </a:cubicBezTo>
                  <a:close/>
                  <a:moveTo>
                    <a:pt x="79" y="136"/>
                  </a:moveTo>
                  <a:cubicBezTo>
                    <a:pt x="79" y="136"/>
                    <a:pt x="79" y="136"/>
                    <a:pt x="79" y="13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27"/>
            <p:cNvSpPr>
              <a:spLocks noEditPoints="1"/>
            </p:cNvSpPr>
            <p:nvPr/>
          </p:nvSpPr>
          <p:spPr bwMode="auto">
            <a:xfrm>
              <a:off x="6376988" y="5807076"/>
              <a:ext cx="227013" cy="219075"/>
            </a:xfrm>
            <a:custGeom>
              <a:avLst/>
              <a:gdLst>
                <a:gd name="T0" fmla="*/ 89 w 143"/>
                <a:gd name="T1" fmla="*/ 53 h 138"/>
                <a:gd name="T2" fmla="*/ 71 w 143"/>
                <a:gd name="T3" fmla="*/ 0 h 138"/>
                <a:gd name="T4" fmla="*/ 54 w 143"/>
                <a:gd name="T5" fmla="*/ 53 h 138"/>
                <a:gd name="T6" fmla="*/ 0 w 143"/>
                <a:gd name="T7" fmla="*/ 53 h 138"/>
                <a:gd name="T8" fmla="*/ 43 w 143"/>
                <a:gd name="T9" fmla="*/ 85 h 138"/>
                <a:gd name="T10" fmla="*/ 26 w 143"/>
                <a:gd name="T11" fmla="*/ 138 h 138"/>
                <a:gd name="T12" fmla="*/ 71 w 143"/>
                <a:gd name="T13" fmla="*/ 105 h 138"/>
                <a:gd name="T14" fmla="*/ 115 w 143"/>
                <a:gd name="T15" fmla="*/ 138 h 138"/>
                <a:gd name="T16" fmla="*/ 98 w 143"/>
                <a:gd name="T17" fmla="*/ 85 h 138"/>
                <a:gd name="T18" fmla="*/ 143 w 143"/>
                <a:gd name="T19" fmla="*/ 53 h 138"/>
                <a:gd name="T20" fmla="*/ 89 w 143"/>
                <a:gd name="T21" fmla="*/ 53 h 138"/>
                <a:gd name="T22" fmla="*/ 89 w 143"/>
                <a:gd name="T23" fmla="*/ 53 h 138"/>
                <a:gd name="T24" fmla="*/ 89 w 143"/>
                <a:gd name="T25" fmla="*/ 53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3" h="138">
                  <a:moveTo>
                    <a:pt x="89" y="53"/>
                  </a:moveTo>
                  <a:lnTo>
                    <a:pt x="71" y="0"/>
                  </a:lnTo>
                  <a:lnTo>
                    <a:pt x="54" y="53"/>
                  </a:lnTo>
                  <a:lnTo>
                    <a:pt x="0" y="53"/>
                  </a:lnTo>
                  <a:lnTo>
                    <a:pt x="43" y="85"/>
                  </a:lnTo>
                  <a:lnTo>
                    <a:pt x="26" y="138"/>
                  </a:lnTo>
                  <a:lnTo>
                    <a:pt x="71" y="105"/>
                  </a:lnTo>
                  <a:lnTo>
                    <a:pt x="115" y="138"/>
                  </a:lnTo>
                  <a:lnTo>
                    <a:pt x="98" y="85"/>
                  </a:lnTo>
                  <a:lnTo>
                    <a:pt x="143" y="53"/>
                  </a:lnTo>
                  <a:lnTo>
                    <a:pt x="89" y="53"/>
                  </a:lnTo>
                  <a:close/>
                  <a:moveTo>
                    <a:pt x="89" y="53"/>
                  </a:moveTo>
                  <a:lnTo>
                    <a:pt x="89"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28"/>
            <p:cNvSpPr>
              <a:spLocks noEditPoints="1"/>
            </p:cNvSpPr>
            <p:nvPr/>
          </p:nvSpPr>
          <p:spPr bwMode="auto">
            <a:xfrm>
              <a:off x="6376988" y="5807076"/>
              <a:ext cx="227013" cy="219075"/>
            </a:xfrm>
            <a:custGeom>
              <a:avLst/>
              <a:gdLst>
                <a:gd name="T0" fmla="*/ 89 w 143"/>
                <a:gd name="T1" fmla="*/ 53 h 138"/>
                <a:gd name="T2" fmla="*/ 71 w 143"/>
                <a:gd name="T3" fmla="*/ 0 h 138"/>
                <a:gd name="T4" fmla="*/ 54 w 143"/>
                <a:gd name="T5" fmla="*/ 53 h 138"/>
                <a:gd name="T6" fmla="*/ 0 w 143"/>
                <a:gd name="T7" fmla="*/ 53 h 138"/>
                <a:gd name="T8" fmla="*/ 43 w 143"/>
                <a:gd name="T9" fmla="*/ 85 h 138"/>
                <a:gd name="T10" fmla="*/ 26 w 143"/>
                <a:gd name="T11" fmla="*/ 138 h 138"/>
                <a:gd name="T12" fmla="*/ 71 w 143"/>
                <a:gd name="T13" fmla="*/ 105 h 138"/>
                <a:gd name="T14" fmla="*/ 115 w 143"/>
                <a:gd name="T15" fmla="*/ 138 h 138"/>
                <a:gd name="T16" fmla="*/ 98 w 143"/>
                <a:gd name="T17" fmla="*/ 85 h 138"/>
                <a:gd name="T18" fmla="*/ 143 w 143"/>
                <a:gd name="T19" fmla="*/ 53 h 138"/>
                <a:gd name="T20" fmla="*/ 89 w 143"/>
                <a:gd name="T21" fmla="*/ 53 h 138"/>
                <a:gd name="T22" fmla="*/ 89 w 143"/>
                <a:gd name="T23" fmla="*/ 53 h 138"/>
                <a:gd name="T24" fmla="*/ 89 w 143"/>
                <a:gd name="T25" fmla="*/ 53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3" h="138">
                  <a:moveTo>
                    <a:pt x="89" y="53"/>
                  </a:moveTo>
                  <a:lnTo>
                    <a:pt x="71" y="0"/>
                  </a:lnTo>
                  <a:lnTo>
                    <a:pt x="54" y="53"/>
                  </a:lnTo>
                  <a:lnTo>
                    <a:pt x="0" y="53"/>
                  </a:lnTo>
                  <a:lnTo>
                    <a:pt x="43" y="85"/>
                  </a:lnTo>
                  <a:lnTo>
                    <a:pt x="26" y="138"/>
                  </a:lnTo>
                  <a:lnTo>
                    <a:pt x="71" y="105"/>
                  </a:lnTo>
                  <a:lnTo>
                    <a:pt x="115" y="138"/>
                  </a:lnTo>
                  <a:lnTo>
                    <a:pt x="98" y="85"/>
                  </a:lnTo>
                  <a:lnTo>
                    <a:pt x="143" y="53"/>
                  </a:lnTo>
                  <a:lnTo>
                    <a:pt x="89" y="53"/>
                  </a:lnTo>
                  <a:moveTo>
                    <a:pt x="89" y="53"/>
                  </a:moveTo>
                  <a:lnTo>
                    <a:pt x="89" y="53"/>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225764861"/>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椭圆 33"/>
          <p:cNvSpPr/>
          <p:nvPr/>
        </p:nvSpPr>
        <p:spPr>
          <a:xfrm>
            <a:off x="9396259" y="2558258"/>
            <a:ext cx="2128091" cy="2128091"/>
          </a:xfrm>
          <a:prstGeom prst="ellipse">
            <a:avLst/>
          </a:prstGeom>
          <a:solidFill>
            <a:srgbClr val="9BBB40">
              <a:alpha val="90000"/>
            </a:srgbClr>
          </a:solidFill>
          <a:ln w="38100" cmpd="sng">
            <a:noFill/>
          </a:ln>
          <a:effectLst/>
        </p:spPr>
        <p:style>
          <a:lnRef idx="1">
            <a:schemeClr val="accent1"/>
          </a:lnRef>
          <a:fillRef idx="3">
            <a:schemeClr val="accent1"/>
          </a:fillRef>
          <a:effectRef idx="2">
            <a:schemeClr val="accent1"/>
          </a:effectRef>
          <a:fontRef idx="minor">
            <a:schemeClr val="lt1"/>
          </a:fontRef>
        </p:style>
        <p:txBody>
          <a:bodyPr lIns="121910" tIns="60955" rIns="121910" bIns="60955" anchor="ctr"/>
          <a:lstStyle/>
          <a:p>
            <a:pPr algn="ctr"/>
            <a:endParaRPr lang="zh-CN" altLang="en-US" sz="2150">
              <a:solidFill>
                <a:srgbClr val="FFFFFF"/>
              </a:solidFill>
              <a:latin typeface="Calibri" panose="020F0502020204030204" pitchFamily="34" charset="0"/>
              <a:ea typeface="MS PGothic" panose="020B0600070205080204" pitchFamily="34" charset="-128"/>
            </a:endParaRPr>
          </a:p>
        </p:txBody>
      </p:sp>
      <p:sp>
        <p:nvSpPr>
          <p:cNvPr id="35" name="任意多边形 34"/>
          <p:cNvSpPr/>
          <p:nvPr/>
        </p:nvSpPr>
        <p:spPr>
          <a:xfrm>
            <a:off x="7681606" y="3871723"/>
            <a:ext cx="1473395" cy="1802132"/>
          </a:xfrm>
          <a:custGeom>
            <a:avLst/>
            <a:gdLst>
              <a:gd name="connsiteX0" fmla="*/ 41626868 w 53433560"/>
              <a:gd name="connsiteY0" fmla="*/ 0 h 65355416"/>
              <a:gd name="connsiteX1" fmla="*/ 53433560 w 53433560"/>
              <a:gd name="connsiteY1" fmla="*/ 6196292 h 65355416"/>
              <a:gd name="connsiteX2" fmla="*/ 41626868 w 53433560"/>
              <a:gd name="connsiteY2" fmla="*/ 12392582 h 65355416"/>
              <a:gd name="connsiteX3" fmla="*/ 41626868 w 53433560"/>
              <a:gd name="connsiteY3" fmla="*/ 8866274 h 65355416"/>
              <a:gd name="connsiteX4" fmla="*/ 26379392 w 53433560"/>
              <a:gd name="connsiteY4" fmla="*/ 8866274 h 65355416"/>
              <a:gd name="connsiteX5" fmla="*/ 22763240 w 53433560"/>
              <a:gd name="connsiteY5" fmla="*/ 12482430 h 65355416"/>
              <a:gd name="connsiteX6" fmla="*/ 22763240 w 53433560"/>
              <a:gd name="connsiteY6" fmla="*/ 38684920 h 65355416"/>
              <a:gd name="connsiteX7" fmla="*/ 22761576 w 53433560"/>
              <a:gd name="connsiteY7" fmla="*/ 38684920 h 65355416"/>
              <a:gd name="connsiteX8" fmla="*/ 22754692 w 53433560"/>
              <a:gd name="connsiteY8" fmla="*/ 39346188 h 65355416"/>
              <a:gd name="connsiteX9" fmla="*/ 199076 w 53433560"/>
              <a:gd name="connsiteY9" fmla="*/ 65355416 h 65355416"/>
              <a:gd name="connsiteX10" fmla="*/ 0 w 53433560"/>
              <a:gd name="connsiteY10" fmla="*/ 59993096 h 65355416"/>
              <a:gd name="connsiteX11" fmla="*/ 17395920 w 53433560"/>
              <a:gd name="connsiteY11" fmla="*/ 38680466 h 65355416"/>
              <a:gd name="connsiteX12" fmla="*/ 17423272 w 53433560"/>
              <a:gd name="connsiteY12" fmla="*/ 38680450 h 65355416"/>
              <a:gd name="connsiteX13" fmla="*/ 17423272 w 53433560"/>
              <a:gd name="connsiteY13" fmla="*/ 12482430 h 65355416"/>
              <a:gd name="connsiteX14" fmla="*/ 26379392 w 53433560"/>
              <a:gd name="connsiteY14" fmla="*/ 3526308 h 65355416"/>
              <a:gd name="connsiteX15" fmla="*/ 41626868 w 53433560"/>
              <a:gd name="connsiteY15" fmla="*/ 3526308 h 65355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3433560" h="65355416">
                <a:moveTo>
                  <a:pt x="41626868" y="0"/>
                </a:moveTo>
                <a:lnTo>
                  <a:pt x="53433560" y="6196292"/>
                </a:lnTo>
                <a:lnTo>
                  <a:pt x="41626868" y="12392582"/>
                </a:lnTo>
                <a:lnTo>
                  <a:pt x="41626868" y="8866274"/>
                </a:lnTo>
                <a:lnTo>
                  <a:pt x="26379392" y="8866274"/>
                </a:lnTo>
                <a:cubicBezTo>
                  <a:pt x="24382244" y="8866274"/>
                  <a:pt x="22763240" y="10485280"/>
                  <a:pt x="22763240" y="12482430"/>
                </a:cubicBezTo>
                <a:lnTo>
                  <a:pt x="22763240" y="38684920"/>
                </a:lnTo>
                <a:lnTo>
                  <a:pt x="22761576" y="38684920"/>
                </a:lnTo>
                <a:lnTo>
                  <a:pt x="22754692" y="39346188"/>
                </a:lnTo>
                <a:cubicBezTo>
                  <a:pt x="22456396" y="53350760"/>
                  <a:pt x="12618072" y="64763416"/>
                  <a:pt x="199076" y="65355416"/>
                </a:cubicBezTo>
                <a:lnTo>
                  <a:pt x="0" y="59993096"/>
                </a:lnTo>
                <a:cubicBezTo>
                  <a:pt x="9730952" y="59496520"/>
                  <a:pt x="17400704" y="50099912"/>
                  <a:pt x="17395920" y="38680466"/>
                </a:cubicBezTo>
                <a:lnTo>
                  <a:pt x="17423272" y="38680450"/>
                </a:lnTo>
                <a:lnTo>
                  <a:pt x="17423272" y="12482430"/>
                </a:lnTo>
                <a:cubicBezTo>
                  <a:pt x="17423272" y="7536102"/>
                  <a:pt x="21433064" y="3526308"/>
                  <a:pt x="26379392" y="3526308"/>
                </a:cubicBezTo>
                <a:lnTo>
                  <a:pt x="41626868" y="3526308"/>
                </a:lnTo>
                <a:close/>
              </a:path>
            </a:pathLst>
          </a:custGeom>
          <a:solidFill>
            <a:srgbClr val="647B86"/>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sp>
        <p:nvSpPr>
          <p:cNvPr id="36" name="任意多边形 35"/>
          <p:cNvSpPr/>
          <p:nvPr/>
        </p:nvSpPr>
        <p:spPr>
          <a:xfrm flipV="1">
            <a:off x="7681606" y="1634400"/>
            <a:ext cx="1473395" cy="1802132"/>
          </a:xfrm>
          <a:custGeom>
            <a:avLst/>
            <a:gdLst>
              <a:gd name="connsiteX0" fmla="*/ 41626868 w 53433560"/>
              <a:gd name="connsiteY0" fmla="*/ 0 h 65355416"/>
              <a:gd name="connsiteX1" fmla="*/ 53433560 w 53433560"/>
              <a:gd name="connsiteY1" fmla="*/ 6196292 h 65355416"/>
              <a:gd name="connsiteX2" fmla="*/ 41626868 w 53433560"/>
              <a:gd name="connsiteY2" fmla="*/ 12392582 h 65355416"/>
              <a:gd name="connsiteX3" fmla="*/ 41626868 w 53433560"/>
              <a:gd name="connsiteY3" fmla="*/ 8866274 h 65355416"/>
              <a:gd name="connsiteX4" fmla="*/ 26379392 w 53433560"/>
              <a:gd name="connsiteY4" fmla="*/ 8866274 h 65355416"/>
              <a:gd name="connsiteX5" fmla="*/ 22763240 w 53433560"/>
              <a:gd name="connsiteY5" fmla="*/ 12482430 h 65355416"/>
              <a:gd name="connsiteX6" fmla="*/ 22763240 w 53433560"/>
              <a:gd name="connsiteY6" fmla="*/ 38684920 h 65355416"/>
              <a:gd name="connsiteX7" fmla="*/ 22761576 w 53433560"/>
              <a:gd name="connsiteY7" fmla="*/ 38684920 h 65355416"/>
              <a:gd name="connsiteX8" fmla="*/ 22754692 w 53433560"/>
              <a:gd name="connsiteY8" fmla="*/ 39346188 h 65355416"/>
              <a:gd name="connsiteX9" fmla="*/ 199076 w 53433560"/>
              <a:gd name="connsiteY9" fmla="*/ 65355416 h 65355416"/>
              <a:gd name="connsiteX10" fmla="*/ 0 w 53433560"/>
              <a:gd name="connsiteY10" fmla="*/ 59993096 h 65355416"/>
              <a:gd name="connsiteX11" fmla="*/ 17395920 w 53433560"/>
              <a:gd name="connsiteY11" fmla="*/ 38680466 h 65355416"/>
              <a:gd name="connsiteX12" fmla="*/ 17423272 w 53433560"/>
              <a:gd name="connsiteY12" fmla="*/ 38680450 h 65355416"/>
              <a:gd name="connsiteX13" fmla="*/ 17423272 w 53433560"/>
              <a:gd name="connsiteY13" fmla="*/ 12482430 h 65355416"/>
              <a:gd name="connsiteX14" fmla="*/ 26379392 w 53433560"/>
              <a:gd name="connsiteY14" fmla="*/ 3526308 h 65355416"/>
              <a:gd name="connsiteX15" fmla="*/ 41626868 w 53433560"/>
              <a:gd name="connsiteY15" fmla="*/ 3526308 h 65355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3433560" h="65355416">
                <a:moveTo>
                  <a:pt x="41626868" y="0"/>
                </a:moveTo>
                <a:lnTo>
                  <a:pt x="53433560" y="6196292"/>
                </a:lnTo>
                <a:lnTo>
                  <a:pt x="41626868" y="12392582"/>
                </a:lnTo>
                <a:lnTo>
                  <a:pt x="41626868" y="8866274"/>
                </a:lnTo>
                <a:lnTo>
                  <a:pt x="26379392" y="8866274"/>
                </a:lnTo>
                <a:cubicBezTo>
                  <a:pt x="24382244" y="8866274"/>
                  <a:pt x="22763240" y="10485280"/>
                  <a:pt x="22763240" y="12482430"/>
                </a:cubicBezTo>
                <a:lnTo>
                  <a:pt x="22763240" y="38684920"/>
                </a:lnTo>
                <a:lnTo>
                  <a:pt x="22761576" y="38684920"/>
                </a:lnTo>
                <a:lnTo>
                  <a:pt x="22754692" y="39346188"/>
                </a:lnTo>
                <a:cubicBezTo>
                  <a:pt x="22456396" y="53350760"/>
                  <a:pt x="12618072" y="64763416"/>
                  <a:pt x="199076" y="65355416"/>
                </a:cubicBezTo>
                <a:lnTo>
                  <a:pt x="0" y="59993096"/>
                </a:lnTo>
                <a:cubicBezTo>
                  <a:pt x="9730952" y="59496520"/>
                  <a:pt x="17400704" y="50099912"/>
                  <a:pt x="17395920" y="38680466"/>
                </a:cubicBezTo>
                <a:lnTo>
                  <a:pt x="17423272" y="38680450"/>
                </a:lnTo>
                <a:lnTo>
                  <a:pt x="17423272" y="12482430"/>
                </a:lnTo>
                <a:cubicBezTo>
                  <a:pt x="17423272" y="7536102"/>
                  <a:pt x="21433064" y="3526308"/>
                  <a:pt x="26379392" y="3526308"/>
                </a:cubicBezTo>
                <a:lnTo>
                  <a:pt x="41626868" y="3526308"/>
                </a:lnTo>
                <a:close/>
              </a:path>
            </a:pathLst>
          </a:custGeom>
          <a:solidFill>
            <a:srgbClr val="647B86"/>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sp>
        <p:nvSpPr>
          <p:cNvPr id="37" name="左箭头 36"/>
          <p:cNvSpPr/>
          <p:nvPr/>
        </p:nvSpPr>
        <p:spPr>
          <a:xfrm flipH="1">
            <a:off x="7681606" y="3467348"/>
            <a:ext cx="1688745" cy="346432"/>
          </a:xfrm>
          <a:prstGeom prst="leftArrow">
            <a:avLst>
              <a:gd name="adj1" fmla="val 42638"/>
              <a:gd name="adj2" fmla="val 94618"/>
            </a:avLst>
          </a:prstGeom>
          <a:solidFill>
            <a:srgbClr val="647B86"/>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sp>
        <p:nvSpPr>
          <p:cNvPr id="38" name="流程图: 可选过程 37"/>
          <p:cNvSpPr/>
          <p:nvPr/>
        </p:nvSpPr>
        <p:spPr>
          <a:xfrm>
            <a:off x="6256100" y="1300459"/>
            <a:ext cx="1425506" cy="1425279"/>
          </a:xfrm>
          <a:prstGeom prst="flowChartAlternateProcess">
            <a:avLst/>
          </a:prstGeom>
          <a:solidFill>
            <a:srgbClr val="F26D64">
              <a:alpha val="90000"/>
            </a:srgbClr>
          </a:solidFill>
          <a:ln w="38100" cmpd="sng">
            <a:noFill/>
          </a:ln>
          <a:effectLst/>
        </p:spPr>
        <p:style>
          <a:lnRef idx="1">
            <a:schemeClr val="accent1"/>
          </a:lnRef>
          <a:fillRef idx="3">
            <a:schemeClr val="accent1"/>
          </a:fillRef>
          <a:effectRef idx="2">
            <a:schemeClr val="accent1"/>
          </a:effectRef>
          <a:fontRef idx="minor">
            <a:schemeClr val="lt1"/>
          </a:fontRef>
        </p:style>
        <p:txBody>
          <a:bodyPr lIns="121910" tIns="60955" rIns="121910" bIns="60955" anchor="ctr"/>
          <a:lstStyle/>
          <a:p>
            <a:pPr algn="ctr"/>
            <a:endParaRPr lang="zh-CN" altLang="en-US" sz="2150">
              <a:solidFill>
                <a:srgbClr val="FFFFFF"/>
              </a:solidFill>
              <a:latin typeface="Calibri" panose="020F0502020204030204" pitchFamily="34" charset="0"/>
              <a:ea typeface="MS PGothic" panose="020B0600070205080204" pitchFamily="34" charset="-128"/>
            </a:endParaRPr>
          </a:p>
        </p:txBody>
      </p:sp>
      <p:sp>
        <p:nvSpPr>
          <p:cNvPr id="39" name="流程图: 可选过程 38"/>
          <p:cNvSpPr/>
          <p:nvPr/>
        </p:nvSpPr>
        <p:spPr>
          <a:xfrm>
            <a:off x="6256100" y="2927924"/>
            <a:ext cx="1425506" cy="1425279"/>
          </a:xfrm>
          <a:prstGeom prst="flowChartAlternateProcess">
            <a:avLst/>
          </a:prstGeom>
          <a:solidFill>
            <a:srgbClr val="E1B805">
              <a:alpha val="90000"/>
            </a:srgbClr>
          </a:solidFill>
          <a:ln w="38100" cmpd="sng">
            <a:noFill/>
          </a:ln>
          <a:effectLst/>
        </p:spPr>
        <p:style>
          <a:lnRef idx="1">
            <a:schemeClr val="accent1"/>
          </a:lnRef>
          <a:fillRef idx="3">
            <a:schemeClr val="accent1"/>
          </a:fillRef>
          <a:effectRef idx="2">
            <a:schemeClr val="accent1"/>
          </a:effectRef>
          <a:fontRef idx="minor">
            <a:schemeClr val="lt1"/>
          </a:fontRef>
        </p:style>
        <p:txBody>
          <a:bodyPr lIns="121910" tIns="60955" rIns="121910" bIns="60955" anchor="ctr"/>
          <a:lstStyle/>
          <a:p>
            <a:pPr algn="ctr"/>
            <a:endParaRPr lang="zh-CN" altLang="en-US" sz="2150">
              <a:solidFill>
                <a:srgbClr val="FFFFFF"/>
              </a:solidFill>
              <a:latin typeface="Calibri" panose="020F0502020204030204" pitchFamily="34" charset="0"/>
              <a:ea typeface="MS PGothic" panose="020B0600070205080204" pitchFamily="34" charset="-128"/>
            </a:endParaRPr>
          </a:p>
        </p:txBody>
      </p:sp>
      <p:sp>
        <p:nvSpPr>
          <p:cNvPr id="40" name="流程图: 可选过程 39"/>
          <p:cNvSpPr/>
          <p:nvPr/>
        </p:nvSpPr>
        <p:spPr>
          <a:xfrm>
            <a:off x="6256100" y="4592108"/>
            <a:ext cx="1425506" cy="1425279"/>
          </a:xfrm>
          <a:prstGeom prst="flowChartAlternateProcess">
            <a:avLst/>
          </a:prstGeom>
          <a:solidFill>
            <a:srgbClr val="5EC6D3">
              <a:alpha val="90000"/>
            </a:srgbClr>
          </a:solidFill>
          <a:ln w="38100" cmpd="sng">
            <a:noFill/>
          </a:ln>
          <a:effectLst/>
        </p:spPr>
        <p:style>
          <a:lnRef idx="1">
            <a:schemeClr val="accent1"/>
          </a:lnRef>
          <a:fillRef idx="3">
            <a:schemeClr val="accent1"/>
          </a:fillRef>
          <a:effectRef idx="2">
            <a:schemeClr val="accent1"/>
          </a:effectRef>
          <a:fontRef idx="minor">
            <a:schemeClr val="lt1"/>
          </a:fontRef>
        </p:style>
        <p:txBody>
          <a:bodyPr lIns="121910" tIns="60955" rIns="121910" bIns="60955" anchor="ctr"/>
          <a:lstStyle/>
          <a:p>
            <a:pPr algn="ctr"/>
            <a:endParaRPr lang="zh-CN" altLang="en-US" sz="2150">
              <a:solidFill>
                <a:srgbClr val="FFFFFF"/>
              </a:solidFill>
              <a:latin typeface="Calibri" panose="020F0502020204030204" pitchFamily="34" charset="0"/>
              <a:ea typeface="MS PGothic" panose="020B0600070205080204" pitchFamily="34" charset="-128"/>
            </a:endParaRPr>
          </a:p>
        </p:txBody>
      </p:sp>
      <p:sp>
        <p:nvSpPr>
          <p:cNvPr id="49" name="矩形 48"/>
          <p:cNvSpPr/>
          <p:nvPr/>
        </p:nvSpPr>
        <p:spPr>
          <a:xfrm>
            <a:off x="892710" y="1474096"/>
            <a:ext cx="4773235" cy="4383123"/>
          </a:xfrm>
          <a:prstGeom prst="rect">
            <a:avLst/>
          </a:prstGeom>
          <a:noFill/>
        </p:spPr>
        <p:txBody>
          <a:bodyPr wrap="square">
            <a:spAutoFit/>
          </a:bodyPr>
          <a:lstStyle/>
          <a:p>
            <a:pPr algn="just">
              <a:lnSpc>
                <a:spcPct val="130000"/>
              </a:lnSpc>
              <a:spcBef>
                <a:spcPts val="600"/>
              </a:spcBef>
              <a:spcAft>
                <a:spcPts val="600"/>
              </a:spcAft>
            </a:pPr>
            <a:r>
              <a:rPr lang="zh-CN" altLang="en-US"/>
              <a:t>我认为未来人力资源管理的另外一个趋势是社交化的，阿里钉钉是企业通讯的管理软件和工具，也是协同工作场景的工具，它里面也有人力资源的应用。举个实际例子，员工申请出差，如果审批者因为各种原因没有看到，员工就能通过钉钉消息、短信、电话钉等多种方式进行沟通提醒，审批者就可以在一个会话窗口中完成与员工的沟通和出差业务的审批。实际上它是把审批、业务内容、沟通这三者做了无缝的整合，把业务应用和社交化场景实时结合在了一起。基于社交化的应用不仅仅是人力资源方面，也可以应用到企业管理的其他很多方向。</a:t>
            </a:r>
            <a:endParaRPr lang="en-US" altLang="zh-CN" dirty="0">
              <a:solidFill>
                <a:srgbClr val="595959"/>
              </a:solidFill>
            </a:endParaRPr>
          </a:p>
        </p:txBody>
      </p:sp>
      <p:grpSp>
        <p:nvGrpSpPr>
          <p:cNvPr id="59" name="组合 58"/>
          <p:cNvGrpSpPr/>
          <p:nvPr/>
        </p:nvGrpSpPr>
        <p:grpSpPr>
          <a:xfrm>
            <a:off x="10084534" y="3086798"/>
            <a:ext cx="751539" cy="1107530"/>
            <a:chOff x="6294438" y="5732463"/>
            <a:chExt cx="392113" cy="577850"/>
          </a:xfrm>
          <a:solidFill>
            <a:schemeClr val="bg1"/>
          </a:solidFill>
        </p:grpSpPr>
        <p:sp>
          <p:nvSpPr>
            <p:cNvPr id="60" name="Freeform 26"/>
            <p:cNvSpPr>
              <a:spLocks noEditPoints="1"/>
            </p:cNvSpPr>
            <p:nvPr/>
          </p:nvSpPr>
          <p:spPr bwMode="auto">
            <a:xfrm>
              <a:off x="6294438" y="5732463"/>
              <a:ext cx="392113" cy="577850"/>
            </a:xfrm>
            <a:custGeom>
              <a:avLst/>
              <a:gdLst>
                <a:gd name="T0" fmla="*/ 158 w 158"/>
                <a:gd name="T1" fmla="*/ 79 h 232"/>
                <a:gd name="T2" fmla="*/ 79 w 158"/>
                <a:gd name="T3" fmla="*/ 0 h 232"/>
                <a:gd name="T4" fmla="*/ 0 w 158"/>
                <a:gd name="T5" fmla="*/ 79 h 232"/>
                <a:gd name="T6" fmla="*/ 48 w 158"/>
                <a:gd name="T7" fmla="*/ 152 h 232"/>
                <a:gd name="T8" fmla="*/ 30 w 158"/>
                <a:gd name="T9" fmla="*/ 232 h 232"/>
                <a:gd name="T10" fmla="*/ 81 w 158"/>
                <a:gd name="T11" fmla="*/ 196 h 232"/>
                <a:gd name="T12" fmla="*/ 132 w 158"/>
                <a:gd name="T13" fmla="*/ 232 h 232"/>
                <a:gd name="T14" fmla="*/ 115 w 158"/>
                <a:gd name="T15" fmla="*/ 149 h 232"/>
                <a:gd name="T16" fmla="*/ 158 w 158"/>
                <a:gd name="T17" fmla="*/ 79 h 232"/>
                <a:gd name="T18" fmla="*/ 79 w 158"/>
                <a:gd name="T19" fmla="*/ 136 h 232"/>
                <a:gd name="T20" fmla="*/ 22 w 158"/>
                <a:gd name="T21" fmla="*/ 79 h 232"/>
                <a:gd name="T22" fmla="*/ 79 w 158"/>
                <a:gd name="T23" fmla="*/ 22 h 232"/>
                <a:gd name="T24" fmla="*/ 136 w 158"/>
                <a:gd name="T25" fmla="*/ 79 h 232"/>
                <a:gd name="T26" fmla="*/ 79 w 158"/>
                <a:gd name="T27" fmla="*/ 136 h 232"/>
                <a:gd name="T28" fmla="*/ 79 w 158"/>
                <a:gd name="T29" fmla="*/ 136 h 232"/>
                <a:gd name="T30" fmla="*/ 79 w 158"/>
                <a:gd name="T31" fmla="*/ 13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8" h="232">
                  <a:moveTo>
                    <a:pt x="158" y="79"/>
                  </a:moveTo>
                  <a:cubicBezTo>
                    <a:pt x="158" y="35"/>
                    <a:pt x="122" y="0"/>
                    <a:pt x="79" y="0"/>
                  </a:cubicBezTo>
                  <a:cubicBezTo>
                    <a:pt x="35" y="0"/>
                    <a:pt x="0" y="35"/>
                    <a:pt x="0" y="79"/>
                  </a:cubicBezTo>
                  <a:cubicBezTo>
                    <a:pt x="0" y="112"/>
                    <a:pt x="20" y="140"/>
                    <a:pt x="48" y="152"/>
                  </a:cubicBezTo>
                  <a:cubicBezTo>
                    <a:pt x="30" y="232"/>
                    <a:pt x="30" y="232"/>
                    <a:pt x="30" y="232"/>
                  </a:cubicBezTo>
                  <a:cubicBezTo>
                    <a:pt x="81" y="196"/>
                    <a:pt x="81" y="196"/>
                    <a:pt x="81" y="196"/>
                  </a:cubicBezTo>
                  <a:cubicBezTo>
                    <a:pt x="132" y="232"/>
                    <a:pt x="132" y="232"/>
                    <a:pt x="132" y="232"/>
                  </a:cubicBezTo>
                  <a:cubicBezTo>
                    <a:pt x="115" y="149"/>
                    <a:pt x="115" y="149"/>
                    <a:pt x="115" y="149"/>
                  </a:cubicBezTo>
                  <a:cubicBezTo>
                    <a:pt x="140" y="136"/>
                    <a:pt x="158" y="109"/>
                    <a:pt x="158" y="79"/>
                  </a:cubicBezTo>
                  <a:close/>
                  <a:moveTo>
                    <a:pt x="79" y="136"/>
                  </a:moveTo>
                  <a:cubicBezTo>
                    <a:pt x="47" y="136"/>
                    <a:pt x="22" y="110"/>
                    <a:pt x="22" y="79"/>
                  </a:cubicBezTo>
                  <a:cubicBezTo>
                    <a:pt x="22" y="47"/>
                    <a:pt x="47" y="22"/>
                    <a:pt x="79" y="22"/>
                  </a:cubicBezTo>
                  <a:cubicBezTo>
                    <a:pt x="110" y="22"/>
                    <a:pt x="136" y="47"/>
                    <a:pt x="136" y="79"/>
                  </a:cubicBezTo>
                  <a:cubicBezTo>
                    <a:pt x="136" y="110"/>
                    <a:pt x="110" y="136"/>
                    <a:pt x="79" y="136"/>
                  </a:cubicBezTo>
                  <a:close/>
                  <a:moveTo>
                    <a:pt x="79" y="136"/>
                  </a:moveTo>
                  <a:cubicBezTo>
                    <a:pt x="79" y="136"/>
                    <a:pt x="79" y="136"/>
                    <a:pt x="79" y="13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27"/>
            <p:cNvSpPr>
              <a:spLocks noEditPoints="1"/>
            </p:cNvSpPr>
            <p:nvPr/>
          </p:nvSpPr>
          <p:spPr bwMode="auto">
            <a:xfrm>
              <a:off x="6376988" y="5807076"/>
              <a:ext cx="227013" cy="219075"/>
            </a:xfrm>
            <a:custGeom>
              <a:avLst/>
              <a:gdLst>
                <a:gd name="T0" fmla="*/ 89 w 143"/>
                <a:gd name="T1" fmla="*/ 53 h 138"/>
                <a:gd name="T2" fmla="*/ 71 w 143"/>
                <a:gd name="T3" fmla="*/ 0 h 138"/>
                <a:gd name="T4" fmla="*/ 54 w 143"/>
                <a:gd name="T5" fmla="*/ 53 h 138"/>
                <a:gd name="T6" fmla="*/ 0 w 143"/>
                <a:gd name="T7" fmla="*/ 53 h 138"/>
                <a:gd name="T8" fmla="*/ 43 w 143"/>
                <a:gd name="T9" fmla="*/ 85 h 138"/>
                <a:gd name="T10" fmla="*/ 26 w 143"/>
                <a:gd name="T11" fmla="*/ 138 h 138"/>
                <a:gd name="T12" fmla="*/ 71 w 143"/>
                <a:gd name="T13" fmla="*/ 105 h 138"/>
                <a:gd name="T14" fmla="*/ 115 w 143"/>
                <a:gd name="T15" fmla="*/ 138 h 138"/>
                <a:gd name="T16" fmla="*/ 98 w 143"/>
                <a:gd name="T17" fmla="*/ 85 h 138"/>
                <a:gd name="T18" fmla="*/ 143 w 143"/>
                <a:gd name="T19" fmla="*/ 53 h 138"/>
                <a:gd name="T20" fmla="*/ 89 w 143"/>
                <a:gd name="T21" fmla="*/ 53 h 138"/>
                <a:gd name="T22" fmla="*/ 89 w 143"/>
                <a:gd name="T23" fmla="*/ 53 h 138"/>
                <a:gd name="T24" fmla="*/ 89 w 143"/>
                <a:gd name="T25" fmla="*/ 53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3" h="138">
                  <a:moveTo>
                    <a:pt x="89" y="53"/>
                  </a:moveTo>
                  <a:lnTo>
                    <a:pt x="71" y="0"/>
                  </a:lnTo>
                  <a:lnTo>
                    <a:pt x="54" y="53"/>
                  </a:lnTo>
                  <a:lnTo>
                    <a:pt x="0" y="53"/>
                  </a:lnTo>
                  <a:lnTo>
                    <a:pt x="43" y="85"/>
                  </a:lnTo>
                  <a:lnTo>
                    <a:pt x="26" y="138"/>
                  </a:lnTo>
                  <a:lnTo>
                    <a:pt x="71" y="105"/>
                  </a:lnTo>
                  <a:lnTo>
                    <a:pt x="115" y="138"/>
                  </a:lnTo>
                  <a:lnTo>
                    <a:pt x="98" y="85"/>
                  </a:lnTo>
                  <a:lnTo>
                    <a:pt x="143" y="53"/>
                  </a:lnTo>
                  <a:lnTo>
                    <a:pt x="89" y="53"/>
                  </a:lnTo>
                  <a:close/>
                  <a:moveTo>
                    <a:pt x="89" y="53"/>
                  </a:moveTo>
                  <a:lnTo>
                    <a:pt x="89"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28"/>
            <p:cNvSpPr>
              <a:spLocks noEditPoints="1"/>
            </p:cNvSpPr>
            <p:nvPr/>
          </p:nvSpPr>
          <p:spPr bwMode="auto">
            <a:xfrm>
              <a:off x="6376988" y="5807076"/>
              <a:ext cx="227013" cy="219075"/>
            </a:xfrm>
            <a:custGeom>
              <a:avLst/>
              <a:gdLst>
                <a:gd name="T0" fmla="*/ 89 w 143"/>
                <a:gd name="T1" fmla="*/ 53 h 138"/>
                <a:gd name="T2" fmla="*/ 71 w 143"/>
                <a:gd name="T3" fmla="*/ 0 h 138"/>
                <a:gd name="T4" fmla="*/ 54 w 143"/>
                <a:gd name="T5" fmla="*/ 53 h 138"/>
                <a:gd name="T6" fmla="*/ 0 w 143"/>
                <a:gd name="T7" fmla="*/ 53 h 138"/>
                <a:gd name="T8" fmla="*/ 43 w 143"/>
                <a:gd name="T9" fmla="*/ 85 h 138"/>
                <a:gd name="T10" fmla="*/ 26 w 143"/>
                <a:gd name="T11" fmla="*/ 138 h 138"/>
                <a:gd name="T12" fmla="*/ 71 w 143"/>
                <a:gd name="T13" fmla="*/ 105 h 138"/>
                <a:gd name="T14" fmla="*/ 115 w 143"/>
                <a:gd name="T15" fmla="*/ 138 h 138"/>
                <a:gd name="T16" fmla="*/ 98 w 143"/>
                <a:gd name="T17" fmla="*/ 85 h 138"/>
                <a:gd name="T18" fmla="*/ 143 w 143"/>
                <a:gd name="T19" fmla="*/ 53 h 138"/>
                <a:gd name="T20" fmla="*/ 89 w 143"/>
                <a:gd name="T21" fmla="*/ 53 h 138"/>
                <a:gd name="T22" fmla="*/ 89 w 143"/>
                <a:gd name="T23" fmla="*/ 53 h 138"/>
                <a:gd name="T24" fmla="*/ 89 w 143"/>
                <a:gd name="T25" fmla="*/ 53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3" h="138">
                  <a:moveTo>
                    <a:pt x="89" y="53"/>
                  </a:moveTo>
                  <a:lnTo>
                    <a:pt x="71" y="0"/>
                  </a:lnTo>
                  <a:lnTo>
                    <a:pt x="54" y="53"/>
                  </a:lnTo>
                  <a:lnTo>
                    <a:pt x="0" y="53"/>
                  </a:lnTo>
                  <a:lnTo>
                    <a:pt x="43" y="85"/>
                  </a:lnTo>
                  <a:lnTo>
                    <a:pt x="26" y="138"/>
                  </a:lnTo>
                  <a:lnTo>
                    <a:pt x="71" y="105"/>
                  </a:lnTo>
                  <a:lnTo>
                    <a:pt x="115" y="138"/>
                  </a:lnTo>
                  <a:lnTo>
                    <a:pt x="98" y="85"/>
                  </a:lnTo>
                  <a:lnTo>
                    <a:pt x="143" y="53"/>
                  </a:lnTo>
                  <a:lnTo>
                    <a:pt x="89" y="53"/>
                  </a:lnTo>
                  <a:moveTo>
                    <a:pt x="89" y="53"/>
                  </a:moveTo>
                  <a:lnTo>
                    <a:pt x="89" y="53"/>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2" name="Freeform 124"/>
          <p:cNvSpPr>
            <a:spLocks noChangeArrowheads="1"/>
          </p:cNvSpPr>
          <p:nvPr/>
        </p:nvSpPr>
        <p:spPr bwMode="auto">
          <a:xfrm>
            <a:off x="6393671" y="4777970"/>
            <a:ext cx="992858" cy="958575"/>
          </a:xfrm>
          <a:custGeom>
            <a:avLst/>
            <a:gdLst>
              <a:gd name="T0" fmla="*/ 359495 w 515"/>
              <a:gd name="T1" fmla="*/ 1531667 h 498"/>
              <a:gd name="T2" fmla="*/ 359495 w 515"/>
              <a:gd name="T3" fmla="*/ 1531667 h 498"/>
              <a:gd name="T4" fmla="*/ 81910 w 515"/>
              <a:gd name="T5" fmla="*/ 2136153 h 498"/>
              <a:gd name="T6" fmla="*/ 769047 w 515"/>
              <a:gd name="T7" fmla="*/ 1972533 h 498"/>
              <a:gd name="T8" fmla="*/ 728092 w 515"/>
              <a:gd name="T9" fmla="*/ 1572572 h 498"/>
              <a:gd name="T10" fmla="*/ 359495 w 515"/>
              <a:gd name="T11" fmla="*/ 1531667 h 498"/>
              <a:gd name="T12" fmla="*/ 2257084 w 515"/>
              <a:gd name="T13" fmla="*/ 81810 h 498"/>
              <a:gd name="T14" fmla="*/ 2257084 w 515"/>
              <a:gd name="T15" fmla="*/ 81810 h 498"/>
              <a:gd name="T16" fmla="*/ 887362 w 515"/>
              <a:gd name="T17" fmla="*/ 1049896 h 498"/>
              <a:gd name="T18" fmla="*/ 641631 w 515"/>
              <a:gd name="T19" fmla="*/ 1331687 h 498"/>
              <a:gd name="T20" fmla="*/ 682586 w 515"/>
              <a:gd name="T21" fmla="*/ 1368047 h 498"/>
              <a:gd name="T22" fmla="*/ 846407 w 515"/>
              <a:gd name="T23" fmla="*/ 1490762 h 498"/>
              <a:gd name="T24" fmla="*/ 928317 w 515"/>
              <a:gd name="T25" fmla="*/ 1608932 h 498"/>
              <a:gd name="T26" fmla="*/ 969272 w 515"/>
              <a:gd name="T27" fmla="*/ 1649837 h 498"/>
              <a:gd name="T28" fmla="*/ 1251408 w 515"/>
              <a:gd name="T29" fmla="*/ 1408952 h 498"/>
              <a:gd name="T30" fmla="*/ 2257084 w 515"/>
              <a:gd name="T31" fmla="*/ 81810 h 4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15" h="498">
                <a:moveTo>
                  <a:pt x="79" y="337"/>
                </a:moveTo>
                <a:lnTo>
                  <a:pt x="79" y="337"/>
                </a:lnTo>
                <a:cubicBezTo>
                  <a:pt x="44" y="372"/>
                  <a:pt x="71" y="416"/>
                  <a:pt x="18" y="470"/>
                </a:cubicBezTo>
                <a:cubicBezTo>
                  <a:pt x="0" y="497"/>
                  <a:pt x="116" y="487"/>
                  <a:pt x="169" y="434"/>
                </a:cubicBezTo>
                <a:cubicBezTo>
                  <a:pt x="195" y="407"/>
                  <a:pt x="186" y="372"/>
                  <a:pt x="160" y="346"/>
                </a:cubicBezTo>
                <a:cubicBezTo>
                  <a:pt x="132" y="319"/>
                  <a:pt x="97" y="319"/>
                  <a:pt x="79" y="337"/>
                </a:cubicBezTo>
                <a:close/>
                <a:moveTo>
                  <a:pt x="496" y="18"/>
                </a:moveTo>
                <a:lnTo>
                  <a:pt x="496" y="18"/>
                </a:lnTo>
                <a:cubicBezTo>
                  <a:pt x="479" y="0"/>
                  <a:pt x="257" y="168"/>
                  <a:pt x="195" y="231"/>
                </a:cubicBezTo>
                <a:cubicBezTo>
                  <a:pt x="169" y="266"/>
                  <a:pt x="160" y="284"/>
                  <a:pt x="141" y="293"/>
                </a:cubicBezTo>
                <a:cubicBezTo>
                  <a:pt x="141" y="301"/>
                  <a:pt x="150" y="301"/>
                  <a:pt x="150" y="301"/>
                </a:cubicBezTo>
                <a:cubicBezTo>
                  <a:pt x="160" y="310"/>
                  <a:pt x="169" y="310"/>
                  <a:pt x="186" y="328"/>
                </a:cubicBezTo>
                <a:cubicBezTo>
                  <a:pt x="195" y="337"/>
                  <a:pt x="204" y="346"/>
                  <a:pt x="204" y="354"/>
                </a:cubicBezTo>
                <a:cubicBezTo>
                  <a:pt x="204" y="363"/>
                  <a:pt x="213" y="363"/>
                  <a:pt x="213" y="363"/>
                </a:cubicBezTo>
                <a:cubicBezTo>
                  <a:pt x="230" y="354"/>
                  <a:pt x="248" y="337"/>
                  <a:pt x="275" y="310"/>
                </a:cubicBezTo>
                <a:cubicBezTo>
                  <a:pt x="336" y="248"/>
                  <a:pt x="514" y="35"/>
                  <a:pt x="496" y="18"/>
                </a:cubicBez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zh-CN" altLang="en-US" sz="1075"/>
          </a:p>
        </p:txBody>
      </p:sp>
      <p:sp>
        <p:nvSpPr>
          <p:cNvPr id="58" name="Freeform 28"/>
          <p:cNvSpPr>
            <a:spLocks noChangeArrowheads="1"/>
          </p:cNvSpPr>
          <p:nvPr/>
        </p:nvSpPr>
        <p:spPr bwMode="auto">
          <a:xfrm>
            <a:off x="6540212" y="3271762"/>
            <a:ext cx="957902" cy="805982"/>
          </a:xfrm>
          <a:custGeom>
            <a:avLst/>
            <a:gdLst>
              <a:gd name="T0" fmla="*/ 563581 w 498"/>
              <a:gd name="T1" fmla="*/ 368737 h 418"/>
              <a:gd name="T2" fmla="*/ 563581 w 498"/>
              <a:gd name="T3" fmla="*/ 368737 h 418"/>
              <a:gd name="T4" fmla="*/ 163620 w 498"/>
              <a:gd name="T5" fmla="*/ 1174496 h 418"/>
              <a:gd name="T6" fmla="*/ 1572572 w 498"/>
              <a:gd name="T7" fmla="*/ 528068 h 418"/>
              <a:gd name="T8" fmla="*/ 40905 w 498"/>
              <a:gd name="T9" fmla="*/ 1738982 h 418"/>
              <a:gd name="T10" fmla="*/ 199980 w 498"/>
              <a:gd name="T11" fmla="*/ 1820923 h 418"/>
              <a:gd name="T12" fmla="*/ 440866 w 498"/>
              <a:gd name="T13" fmla="*/ 1415768 h 418"/>
              <a:gd name="T14" fmla="*/ 1331687 w 498"/>
              <a:gd name="T15" fmla="*/ 1415768 h 418"/>
              <a:gd name="T16" fmla="*/ 2131608 w 498"/>
              <a:gd name="T17" fmla="*/ 327766 h 418"/>
              <a:gd name="T18" fmla="*/ 563581 w 498"/>
              <a:gd name="T19" fmla="*/ 368737 h 4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98" h="418">
                <a:moveTo>
                  <a:pt x="124" y="81"/>
                </a:moveTo>
                <a:lnTo>
                  <a:pt x="124" y="81"/>
                </a:lnTo>
                <a:cubicBezTo>
                  <a:pt x="27" y="134"/>
                  <a:pt x="36" y="222"/>
                  <a:pt x="36" y="258"/>
                </a:cubicBezTo>
                <a:cubicBezTo>
                  <a:pt x="159" y="107"/>
                  <a:pt x="346" y="116"/>
                  <a:pt x="346" y="116"/>
                </a:cubicBezTo>
                <a:cubicBezTo>
                  <a:pt x="346" y="116"/>
                  <a:pt x="80" y="204"/>
                  <a:pt x="9" y="382"/>
                </a:cubicBezTo>
                <a:cubicBezTo>
                  <a:pt x="0" y="400"/>
                  <a:pt x="36" y="417"/>
                  <a:pt x="44" y="400"/>
                </a:cubicBezTo>
                <a:cubicBezTo>
                  <a:pt x="62" y="355"/>
                  <a:pt x="97" y="311"/>
                  <a:pt x="97" y="311"/>
                </a:cubicBezTo>
                <a:cubicBezTo>
                  <a:pt x="151" y="329"/>
                  <a:pt x="230" y="355"/>
                  <a:pt x="293" y="311"/>
                </a:cubicBezTo>
                <a:cubicBezTo>
                  <a:pt x="363" y="258"/>
                  <a:pt x="363" y="134"/>
                  <a:pt x="469" y="72"/>
                </a:cubicBezTo>
                <a:cubicBezTo>
                  <a:pt x="497" y="63"/>
                  <a:pt x="249" y="0"/>
                  <a:pt x="124" y="81"/>
                </a:cubicBez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zh-CN" altLang="en-US" sz="1075"/>
          </a:p>
        </p:txBody>
      </p:sp>
      <p:grpSp>
        <p:nvGrpSpPr>
          <p:cNvPr id="63" name="组合 62"/>
          <p:cNvGrpSpPr/>
          <p:nvPr/>
        </p:nvGrpSpPr>
        <p:grpSpPr>
          <a:xfrm>
            <a:off x="6624430" y="1656631"/>
            <a:ext cx="698102" cy="712934"/>
            <a:chOff x="7470775" y="5710238"/>
            <a:chExt cx="1120776" cy="1144588"/>
          </a:xfrm>
          <a:solidFill>
            <a:srgbClr val="7A8592"/>
          </a:solidFill>
        </p:grpSpPr>
        <p:sp>
          <p:nvSpPr>
            <p:cNvPr id="64" name="Freeform 103"/>
            <p:cNvSpPr>
              <a:spLocks noEditPoints="1"/>
            </p:cNvSpPr>
            <p:nvPr/>
          </p:nvSpPr>
          <p:spPr bwMode="auto">
            <a:xfrm>
              <a:off x="7481888" y="6024563"/>
              <a:ext cx="1109663" cy="830263"/>
            </a:xfrm>
            <a:custGeom>
              <a:avLst/>
              <a:gdLst>
                <a:gd name="T0" fmla="*/ 396 w 459"/>
                <a:gd name="T1" fmla="*/ 0 h 344"/>
                <a:gd name="T2" fmla="*/ 63 w 459"/>
                <a:gd name="T3" fmla="*/ 0 h 344"/>
                <a:gd name="T4" fmla="*/ 0 w 459"/>
                <a:gd name="T5" fmla="*/ 63 h 344"/>
                <a:gd name="T6" fmla="*/ 0 w 459"/>
                <a:gd name="T7" fmla="*/ 281 h 344"/>
                <a:gd name="T8" fmla="*/ 63 w 459"/>
                <a:gd name="T9" fmla="*/ 344 h 344"/>
                <a:gd name="T10" fmla="*/ 396 w 459"/>
                <a:gd name="T11" fmla="*/ 344 h 344"/>
                <a:gd name="T12" fmla="*/ 459 w 459"/>
                <a:gd name="T13" fmla="*/ 281 h 344"/>
                <a:gd name="T14" fmla="*/ 459 w 459"/>
                <a:gd name="T15" fmla="*/ 63 h 344"/>
                <a:gd name="T16" fmla="*/ 396 w 459"/>
                <a:gd name="T17" fmla="*/ 0 h 344"/>
                <a:gd name="T18" fmla="*/ 256 w 459"/>
                <a:gd name="T19" fmla="*/ 162 h 344"/>
                <a:gd name="T20" fmla="*/ 256 w 459"/>
                <a:gd name="T21" fmla="*/ 255 h 344"/>
                <a:gd name="T22" fmla="*/ 230 w 459"/>
                <a:gd name="T23" fmla="*/ 281 h 344"/>
                <a:gd name="T24" fmla="*/ 203 w 459"/>
                <a:gd name="T25" fmla="*/ 255 h 344"/>
                <a:gd name="T26" fmla="*/ 203 w 459"/>
                <a:gd name="T27" fmla="*/ 162 h 344"/>
                <a:gd name="T28" fmla="*/ 177 w 459"/>
                <a:gd name="T29" fmla="*/ 117 h 344"/>
                <a:gd name="T30" fmla="*/ 230 w 459"/>
                <a:gd name="T31" fmla="*/ 65 h 344"/>
                <a:gd name="T32" fmla="*/ 282 w 459"/>
                <a:gd name="T33" fmla="*/ 117 h 344"/>
                <a:gd name="T34" fmla="*/ 256 w 459"/>
                <a:gd name="T35" fmla="*/ 16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9" h="344">
                  <a:moveTo>
                    <a:pt x="396" y="0"/>
                  </a:moveTo>
                  <a:cubicBezTo>
                    <a:pt x="63" y="0"/>
                    <a:pt x="63" y="0"/>
                    <a:pt x="63" y="0"/>
                  </a:cubicBezTo>
                  <a:cubicBezTo>
                    <a:pt x="28" y="0"/>
                    <a:pt x="0" y="28"/>
                    <a:pt x="0" y="63"/>
                  </a:cubicBezTo>
                  <a:cubicBezTo>
                    <a:pt x="0" y="281"/>
                    <a:pt x="0" y="281"/>
                    <a:pt x="0" y="281"/>
                  </a:cubicBezTo>
                  <a:cubicBezTo>
                    <a:pt x="0" y="316"/>
                    <a:pt x="28" y="344"/>
                    <a:pt x="63" y="344"/>
                  </a:cubicBezTo>
                  <a:cubicBezTo>
                    <a:pt x="396" y="344"/>
                    <a:pt x="396" y="344"/>
                    <a:pt x="396" y="344"/>
                  </a:cubicBezTo>
                  <a:cubicBezTo>
                    <a:pt x="431" y="344"/>
                    <a:pt x="459" y="316"/>
                    <a:pt x="459" y="281"/>
                  </a:cubicBezTo>
                  <a:cubicBezTo>
                    <a:pt x="459" y="63"/>
                    <a:pt x="459" y="63"/>
                    <a:pt x="459" y="63"/>
                  </a:cubicBezTo>
                  <a:cubicBezTo>
                    <a:pt x="459" y="28"/>
                    <a:pt x="431" y="0"/>
                    <a:pt x="396" y="0"/>
                  </a:cubicBezTo>
                  <a:close/>
                  <a:moveTo>
                    <a:pt x="256" y="162"/>
                  </a:moveTo>
                  <a:cubicBezTo>
                    <a:pt x="256" y="255"/>
                    <a:pt x="256" y="255"/>
                    <a:pt x="256" y="255"/>
                  </a:cubicBezTo>
                  <a:cubicBezTo>
                    <a:pt x="256" y="270"/>
                    <a:pt x="244" y="281"/>
                    <a:pt x="230" y="281"/>
                  </a:cubicBezTo>
                  <a:cubicBezTo>
                    <a:pt x="215" y="281"/>
                    <a:pt x="203" y="270"/>
                    <a:pt x="203" y="255"/>
                  </a:cubicBezTo>
                  <a:cubicBezTo>
                    <a:pt x="203" y="162"/>
                    <a:pt x="203" y="162"/>
                    <a:pt x="203" y="162"/>
                  </a:cubicBezTo>
                  <a:cubicBezTo>
                    <a:pt x="187" y="153"/>
                    <a:pt x="177" y="136"/>
                    <a:pt x="177" y="117"/>
                  </a:cubicBezTo>
                  <a:cubicBezTo>
                    <a:pt x="177" y="88"/>
                    <a:pt x="201" y="65"/>
                    <a:pt x="230" y="65"/>
                  </a:cubicBezTo>
                  <a:cubicBezTo>
                    <a:pt x="258" y="65"/>
                    <a:pt x="282" y="88"/>
                    <a:pt x="282" y="117"/>
                  </a:cubicBezTo>
                  <a:cubicBezTo>
                    <a:pt x="282" y="136"/>
                    <a:pt x="272" y="153"/>
                    <a:pt x="256" y="162"/>
                  </a:cubicBez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zh-CN" altLang="en-US" sz="1075"/>
            </a:p>
          </p:txBody>
        </p:sp>
        <p:sp>
          <p:nvSpPr>
            <p:cNvPr id="65" name="Freeform 104"/>
            <p:cNvSpPr>
              <a:spLocks/>
            </p:cNvSpPr>
            <p:nvPr/>
          </p:nvSpPr>
          <p:spPr bwMode="auto">
            <a:xfrm>
              <a:off x="7664450" y="5719763"/>
              <a:ext cx="746125" cy="438150"/>
            </a:xfrm>
            <a:custGeom>
              <a:avLst/>
              <a:gdLst>
                <a:gd name="T0" fmla="*/ 56 w 309"/>
                <a:gd name="T1" fmla="*/ 181 h 181"/>
                <a:gd name="T2" fmla="*/ 56 w 309"/>
                <a:gd name="T3" fmla="*/ 97 h 181"/>
                <a:gd name="T4" fmla="*/ 102 w 309"/>
                <a:gd name="T5" fmla="*/ 54 h 181"/>
                <a:gd name="T6" fmla="*/ 207 w 309"/>
                <a:gd name="T7" fmla="*/ 54 h 181"/>
                <a:gd name="T8" fmla="*/ 253 w 309"/>
                <a:gd name="T9" fmla="*/ 97 h 181"/>
                <a:gd name="T10" fmla="*/ 253 w 309"/>
                <a:gd name="T11" fmla="*/ 181 h 181"/>
                <a:gd name="T12" fmla="*/ 309 w 309"/>
                <a:gd name="T13" fmla="*/ 181 h 181"/>
                <a:gd name="T14" fmla="*/ 309 w 309"/>
                <a:gd name="T15" fmla="*/ 75 h 181"/>
                <a:gd name="T16" fmla="*/ 238 w 309"/>
                <a:gd name="T17" fmla="*/ 0 h 181"/>
                <a:gd name="T18" fmla="*/ 71 w 309"/>
                <a:gd name="T19" fmla="*/ 0 h 181"/>
                <a:gd name="T20" fmla="*/ 0 w 309"/>
                <a:gd name="T21" fmla="*/ 75 h 181"/>
                <a:gd name="T22" fmla="*/ 0 w 309"/>
                <a:gd name="T23" fmla="*/ 181 h 181"/>
                <a:gd name="T24" fmla="*/ 56 w 309"/>
                <a:gd name="T25"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9" h="181">
                  <a:moveTo>
                    <a:pt x="56" y="181"/>
                  </a:moveTo>
                  <a:cubicBezTo>
                    <a:pt x="56" y="97"/>
                    <a:pt x="56" y="97"/>
                    <a:pt x="56" y="97"/>
                  </a:cubicBezTo>
                  <a:cubicBezTo>
                    <a:pt x="56" y="73"/>
                    <a:pt x="77" y="54"/>
                    <a:pt x="102" y="54"/>
                  </a:cubicBezTo>
                  <a:cubicBezTo>
                    <a:pt x="207" y="54"/>
                    <a:pt x="207" y="54"/>
                    <a:pt x="207" y="54"/>
                  </a:cubicBezTo>
                  <a:cubicBezTo>
                    <a:pt x="232" y="54"/>
                    <a:pt x="253" y="73"/>
                    <a:pt x="253" y="97"/>
                  </a:cubicBezTo>
                  <a:cubicBezTo>
                    <a:pt x="253" y="181"/>
                    <a:pt x="253" y="181"/>
                    <a:pt x="253" y="181"/>
                  </a:cubicBezTo>
                  <a:cubicBezTo>
                    <a:pt x="309" y="181"/>
                    <a:pt x="309" y="181"/>
                    <a:pt x="309" y="181"/>
                  </a:cubicBezTo>
                  <a:cubicBezTo>
                    <a:pt x="309" y="75"/>
                    <a:pt x="309" y="75"/>
                    <a:pt x="309" y="75"/>
                  </a:cubicBezTo>
                  <a:cubicBezTo>
                    <a:pt x="309" y="40"/>
                    <a:pt x="273" y="0"/>
                    <a:pt x="238" y="0"/>
                  </a:cubicBezTo>
                  <a:cubicBezTo>
                    <a:pt x="71" y="0"/>
                    <a:pt x="71" y="0"/>
                    <a:pt x="71" y="0"/>
                  </a:cubicBezTo>
                  <a:cubicBezTo>
                    <a:pt x="36" y="0"/>
                    <a:pt x="0" y="40"/>
                    <a:pt x="0" y="75"/>
                  </a:cubicBezTo>
                  <a:cubicBezTo>
                    <a:pt x="0" y="181"/>
                    <a:pt x="0" y="181"/>
                    <a:pt x="0" y="181"/>
                  </a:cubicBezTo>
                  <a:lnTo>
                    <a:pt x="56" y="181"/>
                  </a:ln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zh-CN" altLang="en-US" sz="1075"/>
            </a:p>
          </p:txBody>
        </p:sp>
        <p:sp>
          <p:nvSpPr>
            <p:cNvPr id="66" name="Freeform 105"/>
            <p:cNvSpPr>
              <a:spLocks noEditPoints="1"/>
            </p:cNvSpPr>
            <p:nvPr/>
          </p:nvSpPr>
          <p:spPr bwMode="auto">
            <a:xfrm>
              <a:off x="7470775" y="6015038"/>
              <a:ext cx="1108075" cy="830263"/>
            </a:xfrm>
            <a:custGeom>
              <a:avLst/>
              <a:gdLst>
                <a:gd name="T0" fmla="*/ 396 w 459"/>
                <a:gd name="T1" fmla="*/ 0 h 344"/>
                <a:gd name="T2" fmla="*/ 63 w 459"/>
                <a:gd name="T3" fmla="*/ 0 h 344"/>
                <a:gd name="T4" fmla="*/ 0 w 459"/>
                <a:gd name="T5" fmla="*/ 63 h 344"/>
                <a:gd name="T6" fmla="*/ 0 w 459"/>
                <a:gd name="T7" fmla="*/ 281 h 344"/>
                <a:gd name="T8" fmla="*/ 63 w 459"/>
                <a:gd name="T9" fmla="*/ 344 h 344"/>
                <a:gd name="T10" fmla="*/ 396 w 459"/>
                <a:gd name="T11" fmla="*/ 344 h 344"/>
                <a:gd name="T12" fmla="*/ 459 w 459"/>
                <a:gd name="T13" fmla="*/ 281 h 344"/>
                <a:gd name="T14" fmla="*/ 459 w 459"/>
                <a:gd name="T15" fmla="*/ 63 h 344"/>
                <a:gd name="T16" fmla="*/ 396 w 459"/>
                <a:gd name="T17" fmla="*/ 0 h 344"/>
                <a:gd name="T18" fmla="*/ 256 w 459"/>
                <a:gd name="T19" fmla="*/ 162 h 344"/>
                <a:gd name="T20" fmla="*/ 256 w 459"/>
                <a:gd name="T21" fmla="*/ 255 h 344"/>
                <a:gd name="T22" fmla="*/ 229 w 459"/>
                <a:gd name="T23" fmla="*/ 281 h 344"/>
                <a:gd name="T24" fmla="*/ 202 w 459"/>
                <a:gd name="T25" fmla="*/ 255 h 344"/>
                <a:gd name="T26" fmla="*/ 202 w 459"/>
                <a:gd name="T27" fmla="*/ 162 h 344"/>
                <a:gd name="T28" fmla="*/ 177 w 459"/>
                <a:gd name="T29" fmla="*/ 117 h 344"/>
                <a:gd name="T30" fmla="*/ 229 w 459"/>
                <a:gd name="T31" fmla="*/ 65 h 344"/>
                <a:gd name="T32" fmla="*/ 282 w 459"/>
                <a:gd name="T33" fmla="*/ 117 h 344"/>
                <a:gd name="T34" fmla="*/ 256 w 459"/>
                <a:gd name="T35" fmla="*/ 16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9" h="344">
                  <a:moveTo>
                    <a:pt x="396" y="0"/>
                  </a:moveTo>
                  <a:cubicBezTo>
                    <a:pt x="63" y="0"/>
                    <a:pt x="63" y="0"/>
                    <a:pt x="63" y="0"/>
                  </a:cubicBezTo>
                  <a:cubicBezTo>
                    <a:pt x="28" y="0"/>
                    <a:pt x="0" y="28"/>
                    <a:pt x="0" y="63"/>
                  </a:cubicBezTo>
                  <a:cubicBezTo>
                    <a:pt x="0" y="281"/>
                    <a:pt x="0" y="281"/>
                    <a:pt x="0" y="281"/>
                  </a:cubicBezTo>
                  <a:cubicBezTo>
                    <a:pt x="0" y="316"/>
                    <a:pt x="28" y="344"/>
                    <a:pt x="63" y="344"/>
                  </a:cubicBezTo>
                  <a:cubicBezTo>
                    <a:pt x="396" y="344"/>
                    <a:pt x="396" y="344"/>
                    <a:pt x="396" y="344"/>
                  </a:cubicBezTo>
                  <a:cubicBezTo>
                    <a:pt x="431" y="344"/>
                    <a:pt x="459" y="316"/>
                    <a:pt x="459" y="281"/>
                  </a:cubicBezTo>
                  <a:cubicBezTo>
                    <a:pt x="459" y="63"/>
                    <a:pt x="459" y="63"/>
                    <a:pt x="459" y="63"/>
                  </a:cubicBezTo>
                  <a:cubicBezTo>
                    <a:pt x="459" y="28"/>
                    <a:pt x="431" y="0"/>
                    <a:pt x="396" y="0"/>
                  </a:cubicBezTo>
                  <a:close/>
                  <a:moveTo>
                    <a:pt x="256" y="162"/>
                  </a:moveTo>
                  <a:cubicBezTo>
                    <a:pt x="256" y="255"/>
                    <a:pt x="256" y="255"/>
                    <a:pt x="256" y="255"/>
                  </a:cubicBezTo>
                  <a:cubicBezTo>
                    <a:pt x="256" y="270"/>
                    <a:pt x="244" y="281"/>
                    <a:pt x="229" y="281"/>
                  </a:cubicBezTo>
                  <a:cubicBezTo>
                    <a:pt x="215" y="281"/>
                    <a:pt x="202" y="270"/>
                    <a:pt x="202" y="255"/>
                  </a:cubicBezTo>
                  <a:cubicBezTo>
                    <a:pt x="202" y="162"/>
                    <a:pt x="202" y="162"/>
                    <a:pt x="202" y="162"/>
                  </a:cubicBezTo>
                  <a:cubicBezTo>
                    <a:pt x="187" y="153"/>
                    <a:pt x="177" y="136"/>
                    <a:pt x="177" y="117"/>
                  </a:cubicBezTo>
                  <a:cubicBezTo>
                    <a:pt x="177" y="88"/>
                    <a:pt x="200" y="65"/>
                    <a:pt x="229" y="65"/>
                  </a:cubicBezTo>
                  <a:cubicBezTo>
                    <a:pt x="258" y="65"/>
                    <a:pt x="282" y="88"/>
                    <a:pt x="282" y="117"/>
                  </a:cubicBezTo>
                  <a:cubicBezTo>
                    <a:pt x="282" y="136"/>
                    <a:pt x="271" y="153"/>
                    <a:pt x="256" y="162"/>
                  </a:cubicBez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zh-CN" altLang="en-US" sz="1075"/>
            </a:p>
          </p:txBody>
        </p:sp>
        <p:sp>
          <p:nvSpPr>
            <p:cNvPr id="67" name="Freeform 106"/>
            <p:cNvSpPr>
              <a:spLocks/>
            </p:cNvSpPr>
            <p:nvPr/>
          </p:nvSpPr>
          <p:spPr bwMode="auto">
            <a:xfrm>
              <a:off x="7651750" y="5710238"/>
              <a:ext cx="746125" cy="436563"/>
            </a:xfrm>
            <a:custGeom>
              <a:avLst/>
              <a:gdLst>
                <a:gd name="T0" fmla="*/ 56 w 309"/>
                <a:gd name="T1" fmla="*/ 181 h 181"/>
                <a:gd name="T2" fmla="*/ 56 w 309"/>
                <a:gd name="T3" fmla="*/ 97 h 181"/>
                <a:gd name="T4" fmla="*/ 102 w 309"/>
                <a:gd name="T5" fmla="*/ 54 h 181"/>
                <a:gd name="T6" fmla="*/ 207 w 309"/>
                <a:gd name="T7" fmla="*/ 54 h 181"/>
                <a:gd name="T8" fmla="*/ 253 w 309"/>
                <a:gd name="T9" fmla="*/ 97 h 181"/>
                <a:gd name="T10" fmla="*/ 253 w 309"/>
                <a:gd name="T11" fmla="*/ 181 h 181"/>
                <a:gd name="T12" fmla="*/ 309 w 309"/>
                <a:gd name="T13" fmla="*/ 181 h 181"/>
                <a:gd name="T14" fmla="*/ 309 w 309"/>
                <a:gd name="T15" fmla="*/ 75 h 181"/>
                <a:gd name="T16" fmla="*/ 238 w 309"/>
                <a:gd name="T17" fmla="*/ 0 h 181"/>
                <a:gd name="T18" fmla="*/ 71 w 309"/>
                <a:gd name="T19" fmla="*/ 0 h 181"/>
                <a:gd name="T20" fmla="*/ 0 w 309"/>
                <a:gd name="T21" fmla="*/ 75 h 181"/>
                <a:gd name="T22" fmla="*/ 0 w 309"/>
                <a:gd name="T23" fmla="*/ 181 h 181"/>
                <a:gd name="T24" fmla="*/ 56 w 309"/>
                <a:gd name="T25"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9" h="181">
                  <a:moveTo>
                    <a:pt x="56" y="181"/>
                  </a:moveTo>
                  <a:cubicBezTo>
                    <a:pt x="56" y="97"/>
                    <a:pt x="56" y="97"/>
                    <a:pt x="56" y="97"/>
                  </a:cubicBezTo>
                  <a:cubicBezTo>
                    <a:pt x="56" y="73"/>
                    <a:pt x="76" y="54"/>
                    <a:pt x="102" y="54"/>
                  </a:cubicBezTo>
                  <a:cubicBezTo>
                    <a:pt x="207" y="54"/>
                    <a:pt x="207" y="54"/>
                    <a:pt x="207" y="54"/>
                  </a:cubicBezTo>
                  <a:cubicBezTo>
                    <a:pt x="232" y="54"/>
                    <a:pt x="253" y="73"/>
                    <a:pt x="253" y="97"/>
                  </a:cubicBezTo>
                  <a:cubicBezTo>
                    <a:pt x="253" y="181"/>
                    <a:pt x="253" y="181"/>
                    <a:pt x="253" y="181"/>
                  </a:cubicBezTo>
                  <a:cubicBezTo>
                    <a:pt x="309" y="181"/>
                    <a:pt x="309" y="181"/>
                    <a:pt x="309" y="181"/>
                  </a:cubicBezTo>
                  <a:cubicBezTo>
                    <a:pt x="309" y="75"/>
                    <a:pt x="309" y="75"/>
                    <a:pt x="309" y="75"/>
                  </a:cubicBezTo>
                  <a:cubicBezTo>
                    <a:pt x="309" y="40"/>
                    <a:pt x="273" y="0"/>
                    <a:pt x="238" y="0"/>
                  </a:cubicBezTo>
                  <a:cubicBezTo>
                    <a:pt x="71" y="0"/>
                    <a:pt x="71" y="0"/>
                    <a:pt x="71" y="0"/>
                  </a:cubicBezTo>
                  <a:cubicBezTo>
                    <a:pt x="36" y="0"/>
                    <a:pt x="0" y="40"/>
                    <a:pt x="0" y="75"/>
                  </a:cubicBezTo>
                  <a:cubicBezTo>
                    <a:pt x="0" y="181"/>
                    <a:pt x="0" y="181"/>
                    <a:pt x="0" y="181"/>
                  </a:cubicBezTo>
                  <a:lnTo>
                    <a:pt x="56" y="181"/>
                  </a:ln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zh-CN" altLang="en-US" sz="1075"/>
            </a:p>
          </p:txBody>
        </p:sp>
      </p:grpSp>
      <p:sp>
        <p:nvSpPr>
          <p:cNvPr id="26" name="矩形 39"/>
          <p:cNvSpPr/>
          <p:nvPr/>
        </p:nvSpPr>
        <p:spPr>
          <a:xfrm>
            <a:off x="1120462" y="116560"/>
            <a:ext cx="3057247" cy="523220"/>
          </a:xfrm>
          <a:prstGeom prst="rect">
            <a:avLst/>
          </a:prstGeom>
          <a:noFill/>
        </p:spPr>
        <p:txBody>
          <a:bodyPr wrap="none" rtlCol="0">
            <a:spAutoFit/>
          </a:bodyPr>
          <a:lstStyle/>
          <a:p>
            <a:r>
              <a:rPr lang="zh-CN" altLang="en-US" sz="2800" b="1">
                <a:solidFill>
                  <a:srgbClr val="595959"/>
                </a:solidFill>
              </a:rPr>
              <a:t>阿里巴巴</a:t>
            </a:r>
            <a:r>
              <a:rPr lang="zh-CN" altLang="en-US" sz="2800" b="1" smtClean="0">
                <a:solidFill>
                  <a:srgbClr val="595959"/>
                </a:solidFill>
              </a:rPr>
              <a:t>案</a:t>
            </a:r>
            <a:r>
              <a:rPr lang="zh-CN" altLang="en-US" sz="2800" b="1">
                <a:solidFill>
                  <a:srgbClr val="595959"/>
                </a:solidFill>
              </a:rPr>
              <a:t>例分享</a:t>
            </a:r>
            <a:endParaRPr lang="zh-CN" altLang="zh-CN" sz="2800" b="1" dirty="0">
              <a:solidFill>
                <a:srgbClr val="595959"/>
              </a:solidFill>
            </a:endParaRPr>
          </a:p>
        </p:txBody>
      </p:sp>
      <p:sp>
        <p:nvSpPr>
          <p:cNvPr id="28" name="文本框 22"/>
          <p:cNvSpPr txBox="1"/>
          <p:nvPr/>
        </p:nvSpPr>
        <p:spPr>
          <a:xfrm>
            <a:off x="1146210" y="639780"/>
            <a:ext cx="3784365" cy="307777"/>
          </a:xfrm>
          <a:prstGeom prst="rect">
            <a:avLst/>
          </a:prstGeom>
          <a:noFill/>
        </p:spPr>
        <p:txBody>
          <a:bodyPr wrap="square" rtlCol="0">
            <a:spAutoFit/>
          </a:bodyPr>
          <a:lstStyle/>
          <a:p>
            <a:r>
              <a:rPr lang="zh-CN" altLang="en-US" sz="1400"/>
              <a:t>阿里巴巴</a:t>
            </a:r>
            <a:r>
              <a:rPr lang="en-US" altLang="zh-CN" sz="1400"/>
              <a:t>eHR</a:t>
            </a:r>
            <a:r>
              <a:rPr lang="zh-CN" altLang="en-US" sz="1400"/>
              <a:t>创变之路</a:t>
            </a:r>
          </a:p>
        </p:txBody>
      </p:sp>
    </p:spTree>
    <p:extLst>
      <p:ext uri="{BB962C8B-B14F-4D97-AF65-F5344CB8AC3E}">
        <p14:creationId xmlns:p14="http://schemas.microsoft.com/office/powerpoint/2010/main" val="3223063165"/>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39"/>
          <p:cNvSpPr/>
          <p:nvPr/>
        </p:nvSpPr>
        <p:spPr>
          <a:xfrm>
            <a:off x="6437538" y="2790819"/>
            <a:ext cx="3532057" cy="923330"/>
          </a:xfrm>
          <a:prstGeom prst="rect">
            <a:avLst/>
          </a:prstGeom>
          <a:noFill/>
        </p:spPr>
        <p:txBody>
          <a:bodyPr wrap="none" rtlCol="0">
            <a:spAutoFit/>
          </a:bodyPr>
          <a:lstStyle/>
          <a:p>
            <a:r>
              <a:rPr lang="en-US" altLang="zh-CN" sz="5400" b="1" smtClean="0">
                <a:solidFill>
                  <a:srgbClr val="595959"/>
                </a:solidFill>
              </a:rPr>
              <a:t>Thank You !</a:t>
            </a:r>
            <a:endParaRPr lang="zh-CN" altLang="zh-CN" sz="5400" b="1" dirty="0">
              <a:solidFill>
                <a:srgbClr val="595959"/>
              </a:solidFill>
            </a:endParaRPr>
          </a:p>
        </p:txBody>
      </p:sp>
      <p:cxnSp>
        <p:nvCxnSpPr>
          <p:cNvPr id="23" name="直接连接符 22"/>
          <p:cNvCxnSpPr/>
          <p:nvPr/>
        </p:nvCxnSpPr>
        <p:spPr>
          <a:xfrm>
            <a:off x="709448" y="6175668"/>
            <a:ext cx="10989612" cy="0"/>
          </a:xfrm>
          <a:prstGeom prst="line">
            <a:avLst/>
          </a:prstGeom>
          <a:ln w="28575">
            <a:solidFill>
              <a:srgbClr val="5EC6D3"/>
            </a:solidFill>
            <a:prstDash val="dash"/>
          </a:ln>
        </p:spPr>
        <p:style>
          <a:lnRef idx="1">
            <a:schemeClr val="accent1"/>
          </a:lnRef>
          <a:fillRef idx="0">
            <a:schemeClr val="accent1"/>
          </a:fillRef>
          <a:effectRef idx="0">
            <a:schemeClr val="accent1"/>
          </a:effectRef>
          <a:fontRef idx="minor">
            <a:schemeClr val="tx1"/>
          </a:fontRef>
        </p:style>
      </p:cxnSp>
      <p:sp>
        <p:nvSpPr>
          <p:cNvPr id="24" name="平行四边形 23"/>
          <p:cNvSpPr/>
          <p:nvPr/>
        </p:nvSpPr>
        <p:spPr>
          <a:xfrm rot="1249303">
            <a:off x="2983482" y="3984662"/>
            <a:ext cx="2477053" cy="1002161"/>
          </a:xfrm>
          <a:prstGeom prst="parallelogram">
            <a:avLst>
              <a:gd name="adj" fmla="val 104747"/>
            </a:avLst>
          </a:prstGeom>
          <a:solidFill>
            <a:srgbClr val="F26D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rot="1249303">
            <a:off x="2983483" y="3229103"/>
            <a:ext cx="2477053" cy="1002161"/>
          </a:xfrm>
          <a:prstGeom prst="parallelogram">
            <a:avLst>
              <a:gd name="adj" fmla="val 104747"/>
            </a:avLst>
          </a:prstGeom>
          <a:solidFill>
            <a:srgbClr val="F884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平行四边形 27"/>
          <p:cNvSpPr/>
          <p:nvPr/>
        </p:nvSpPr>
        <p:spPr>
          <a:xfrm rot="1249303">
            <a:off x="2983483" y="2473543"/>
            <a:ext cx="2477053" cy="1002161"/>
          </a:xfrm>
          <a:prstGeom prst="parallelogram">
            <a:avLst>
              <a:gd name="adj" fmla="val 104747"/>
            </a:avLst>
          </a:prstGeom>
          <a:solidFill>
            <a:srgbClr val="5EC6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平行四边形 28"/>
          <p:cNvSpPr/>
          <p:nvPr/>
        </p:nvSpPr>
        <p:spPr>
          <a:xfrm rot="1249303">
            <a:off x="2983483" y="1717983"/>
            <a:ext cx="2477053" cy="1002161"/>
          </a:xfrm>
          <a:prstGeom prst="parallelogram">
            <a:avLst>
              <a:gd name="adj" fmla="val 104747"/>
            </a:avLst>
          </a:prstGeom>
          <a:solidFill>
            <a:srgbClr val="546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a:off x="919988" y="1773844"/>
            <a:ext cx="1863173" cy="3159654"/>
            <a:chOff x="7856825" y="2588958"/>
            <a:chExt cx="841694" cy="1427383"/>
          </a:xfrm>
          <a:solidFill>
            <a:srgbClr val="546E7A"/>
          </a:solidFill>
        </p:grpSpPr>
        <p:sp>
          <p:nvSpPr>
            <p:cNvPr id="35" name="Freeform 110"/>
            <p:cNvSpPr>
              <a:spLocks/>
            </p:cNvSpPr>
            <p:nvPr/>
          </p:nvSpPr>
          <p:spPr bwMode="auto">
            <a:xfrm>
              <a:off x="7856825" y="2762542"/>
              <a:ext cx="841694" cy="1253799"/>
            </a:xfrm>
            <a:custGeom>
              <a:avLst/>
              <a:gdLst>
                <a:gd name="T0" fmla="*/ 779 w 904"/>
                <a:gd name="T1" fmla="*/ 173 h 1347"/>
                <a:gd name="T2" fmla="*/ 811 w 904"/>
                <a:gd name="T3" fmla="*/ 151 h 1347"/>
                <a:gd name="T4" fmla="*/ 880 w 904"/>
                <a:gd name="T5" fmla="*/ 98 h 1347"/>
                <a:gd name="T6" fmla="*/ 885 w 904"/>
                <a:gd name="T7" fmla="*/ 24 h 1347"/>
                <a:gd name="T8" fmla="*/ 811 w 904"/>
                <a:gd name="T9" fmla="*/ 18 h 1347"/>
                <a:gd name="T10" fmla="*/ 811 w 904"/>
                <a:gd name="T11" fmla="*/ 19 h 1347"/>
                <a:gd name="T12" fmla="*/ 779 w 904"/>
                <a:gd name="T13" fmla="*/ 45 h 1347"/>
                <a:gd name="T14" fmla="*/ 469 w 904"/>
                <a:gd name="T15" fmla="*/ 169 h 1347"/>
                <a:gd name="T16" fmla="*/ 459 w 904"/>
                <a:gd name="T17" fmla="*/ 168 h 1347"/>
                <a:gd name="T18" fmla="*/ 423 w 904"/>
                <a:gd name="T19" fmla="*/ 168 h 1347"/>
                <a:gd name="T20" fmla="*/ 206 w 904"/>
                <a:gd name="T21" fmla="*/ 168 h 1347"/>
                <a:gd name="T22" fmla="*/ 197 w 904"/>
                <a:gd name="T23" fmla="*/ 169 h 1347"/>
                <a:gd name="T24" fmla="*/ 151 w 904"/>
                <a:gd name="T25" fmla="*/ 177 h 1347"/>
                <a:gd name="T26" fmla="*/ 49 w 904"/>
                <a:gd name="T27" fmla="*/ 260 h 1347"/>
                <a:gd name="T28" fmla="*/ 0 w 904"/>
                <a:gd name="T29" fmla="*/ 474 h 1347"/>
                <a:gd name="T30" fmla="*/ 33 w 904"/>
                <a:gd name="T31" fmla="*/ 736 h 1347"/>
                <a:gd name="T32" fmla="*/ 84 w 904"/>
                <a:gd name="T33" fmla="*/ 777 h 1347"/>
                <a:gd name="T34" fmla="*/ 95 w 904"/>
                <a:gd name="T35" fmla="*/ 776 h 1347"/>
                <a:gd name="T36" fmla="*/ 136 w 904"/>
                <a:gd name="T37" fmla="*/ 713 h 1347"/>
                <a:gd name="T38" fmla="*/ 105 w 904"/>
                <a:gd name="T39" fmla="*/ 474 h 1347"/>
                <a:gd name="T40" fmla="*/ 122 w 904"/>
                <a:gd name="T41" fmla="*/ 350 h 1347"/>
                <a:gd name="T42" fmla="*/ 155 w 904"/>
                <a:gd name="T43" fmla="*/ 294 h 1347"/>
                <a:gd name="T44" fmla="*/ 155 w 904"/>
                <a:gd name="T45" fmla="*/ 543 h 1347"/>
                <a:gd name="T46" fmla="*/ 155 w 904"/>
                <a:gd name="T47" fmla="*/ 667 h 1347"/>
                <a:gd name="T48" fmla="*/ 155 w 904"/>
                <a:gd name="T49" fmla="*/ 1266 h 1347"/>
                <a:gd name="T50" fmla="*/ 236 w 904"/>
                <a:gd name="T51" fmla="*/ 1347 h 1347"/>
                <a:gd name="T52" fmla="*/ 317 w 904"/>
                <a:gd name="T53" fmla="*/ 1266 h 1347"/>
                <a:gd name="T54" fmla="*/ 317 w 904"/>
                <a:gd name="T55" fmla="*/ 718 h 1347"/>
                <a:gd name="T56" fmla="*/ 347 w 904"/>
                <a:gd name="T57" fmla="*/ 718 h 1347"/>
                <a:gd name="T58" fmla="*/ 347 w 904"/>
                <a:gd name="T59" fmla="*/ 1266 h 1347"/>
                <a:gd name="T60" fmla="*/ 429 w 904"/>
                <a:gd name="T61" fmla="*/ 1347 h 1347"/>
                <a:gd name="T62" fmla="*/ 510 w 904"/>
                <a:gd name="T63" fmla="*/ 1266 h 1347"/>
                <a:gd name="T64" fmla="*/ 510 w 904"/>
                <a:gd name="T65" fmla="*/ 667 h 1347"/>
                <a:gd name="T66" fmla="*/ 510 w 904"/>
                <a:gd name="T67" fmla="*/ 543 h 1347"/>
                <a:gd name="T68" fmla="*/ 510 w 904"/>
                <a:gd name="T69" fmla="*/ 284 h 1347"/>
                <a:gd name="T70" fmla="*/ 510 w 904"/>
                <a:gd name="T71" fmla="*/ 271 h 1347"/>
                <a:gd name="T72" fmla="*/ 779 w 904"/>
                <a:gd name="T73" fmla="*/ 173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1347">
                  <a:moveTo>
                    <a:pt x="779" y="173"/>
                  </a:moveTo>
                  <a:cubicBezTo>
                    <a:pt x="789" y="166"/>
                    <a:pt x="800" y="159"/>
                    <a:pt x="811" y="151"/>
                  </a:cubicBezTo>
                  <a:cubicBezTo>
                    <a:pt x="834" y="136"/>
                    <a:pt x="857" y="118"/>
                    <a:pt x="880" y="98"/>
                  </a:cubicBezTo>
                  <a:cubicBezTo>
                    <a:pt x="902" y="79"/>
                    <a:pt x="904" y="46"/>
                    <a:pt x="885" y="24"/>
                  </a:cubicBezTo>
                  <a:cubicBezTo>
                    <a:pt x="866" y="2"/>
                    <a:pt x="833" y="0"/>
                    <a:pt x="811" y="18"/>
                  </a:cubicBezTo>
                  <a:cubicBezTo>
                    <a:pt x="811" y="19"/>
                    <a:pt x="811" y="19"/>
                    <a:pt x="811" y="19"/>
                  </a:cubicBezTo>
                  <a:cubicBezTo>
                    <a:pt x="800" y="28"/>
                    <a:pt x="789" y="37"/>
                    <a:pt x="779" y="45"/>
                  </a:cubicBezTo>
                  <a:cubicBezTo>
                    <a:pt x="627" y="163"/>
                    <a:pt x="494" y="169"/>
                    <a:pt x="469" y="169"/>
                  </a:cubicBezTo>
                  <a:cubicBezTo>
                    <a:pt x="465" y="168"/>
                    <a:pt x="462" y="168"/>
                    <a:pt x="459" y="168"/>
                  </a:cubicBezTo>
                  <a:cubicBezTo>
                    <a:pt x="423" y="168"/>
                    <a:pt x="423" y="168"/>
                    <a:pt x="423" y="168"/>
                  </a:cubicBezTo>
                  <a:cubicBezTo>
                    <a:pt x="206" y="168"/>
                    <a:pt x="206" y="168"/>
                    <a:pt x="206" y="168"/>
                  </a:cubicBezTo>
                  <a:cubicBezTo>
                    <a:pt x="203" y="168"/>
                    <a:pt x="200" y="168"/>
                    <a:pt x="197" y="169"/>
                  </a:cubicBezTo>
                  <a:cubicBezTo>
                    <a:pt x="187" y="169"/>
                    <a:pt x="171" y="170"/>
                    <a:pt x="151" y="177"/>
                  </a:cubicBezTo>
                  <a:cubicBezTo>
                    <a:pt x="119" y="187"/>
                    <a:pt x="78" y="212"/>
                    <a:pt x="49" y="260"/>
                  </a:cubicBezTo>
                  <a:cubicBezTo>
                    <a:pt x="19" y="308"/>
                    <a:pt x="0" y="377"/>
                    <a:pt x="0" y="474"/>
                  </a:cubicBezTo>
                  <a:cubicBezTo>
                    <a:pt x="0" y="544"/>
                    <a:pt x="10" y="630"/>
                    <a:pt x="33" y="736"/>
                  </a:cubicBezTo>
                  <a:cubicBezTo>
                    <a:pt x="38" y="760"/>
                    <a:pt x="60" y="777"/>
                    <a:pt x="84" y="777"/>
                  </a:cubicBezTo>
                  <a:cubicBezTo>
                    <a:pt x="88" y="777"/>
                    <a:pt x="92" y="776"/>
                    <a:pt x="95" y="776"/>
                  </a:cubicBezTo>
                  <a:cubicBezTo>
                    <a:pt x="124" y="769"/>
                    <a:pt x="142" y="741"/>
                    <a:pt x="136" y="713"/>
                  </a:cubicBezTo>
                  <a:cubicBezTo>
                    <a:pt x="114" y="613"/>
                    <a:pt x="105" y="534"/>
                    <a:pt x="105" y="474"/>
                  </a:cubicBezTo>
                  <a:cubicBezTo>
                    <a:pt x="105" y="418"/>
                    <a:pt x="112" y="378"/>
                    <a:pt x="122" y="350"/>
                  </a:cubicBezTo>
                  <a:cubicBezTo>
                    <a:pt x="132" y="321"/>
                    <a:pt x="144" y="304"/>
                    <a:pt x="155" y="294"/>
                  </a:cubicBezTo>
                  <a:cubicBezTo>
                    <a:pt x="155" y="543"/>
                    <a:pt x="155" y="543"/>
                    <a:pt x="155" y="543"/>
                  </a:cubicBezTo>
                  <a:cubicBezTo>
                    <a:pt x="155" y="667"/>
                    <a:pt x="155" y="667"/>
                    <a:pt x="155" y="667"/>
                  </a:cubicBezTo>
                  <a:cubicBezTo>
                    <a:pt x="155" y="1266"/>
                    <a:pt x="155" y="1266"/>
                    <a:pt x="155" y="1266"/>
                  </a:cubicBezTo>
                  <a:cubicBezTo>
                    <a:pt x="155" y="1310"/>
                    <a:pt x="191" y="1347"/>
                    <a:pt x="236" y="1347"/>
                  </a:cubicBezTo>
                  <a:cubicBezTo>
                    <a:pt x="281" y="1347"/>
                    <a:pt x="317" y="1310"/>
                    <a:pt x="317" y="1266"/>
                  </a:cubicBezTo>
                  <a:cubicBezTo>
                    <a:pt x="317" y="718"/>
                    <a:pt x="317" y="718"/>
                    <a:pt x="317" y="718"/>
                  </a:cubicBezTo>
                  <a:cubicBezTo>
                    <a:pt x="347" y="718"/>
                    <a:pt x="347" y="718"/>
                    <a:pt x="347" y="718"/>
                  </a:cubicBezTo>
                  <a:cubicBezTo>
                    <a:pt x="347" y="1266"/>
                    <a:pt x="347" y="1266"/>
                    <a:pt x="347" y="1266"/>
                  </a:cubicBezTo>
                  <a:cubicBezTo>
                    <a:pt x="347" y="1310"/>
                    <a:pt x="384" y="1347"/>
                    <a:pt x="429" y="1347"/>
                  </a:cubicBezTo>
                  <a:cubicBezTo>
                    <a:pt x="473" y="1347"/>
                    <a:pt x="510" y="1310"/>
                    <a:pt x="510" y="1266"/>
                  </a:cubicBezTo>
                  <a:cubicBezTo>
                    <a:pt x="510" y="667"/>
                    <a:pt x="510" y="667"/>
                    <a:pt x="510" y="667"/>
                  </a:cubicBezTo>
                  <a:cubicBezTo>
                    <a:pt x="510" y="543"/>
                    <a:pt x="510" y="543"/>
                    <a:pt x="510" y="543"/>
                  </a:cubicBezTo>
                  <a:cubicBezTo>
                    <a:pt x="510" y="284"/>
                    <a:pt x="510" y="284"/>
                    <a:pt x="510" y="284"/>
                  </a:cubicBezTo>
                  <a:cubicBezTo>
                    <a:pt x="510" y="271"/>
                    <a:pt x="510" y="271"/>
                    <a:pt x="510" y="271"/>
                  </a:cubicBezTo>
                  <a:cubicBezTo>
                    <a:pt x="567" y="265"/>
                    <a:pt x="667" y="243"/>
                    <a:pt x="779" y="1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111"/>
            <p:cNvSpPr>
              <a:spLocks/>
            </p:cNvSpPr>
            <p:nvPr/>
          </p:nvSpPr>
          <p:spPr bwMode="auto">
            <a:xfrm>
              <a:off x="8006681" y="2588958"/>
              <a:ext cx="300962" cy="302211"/>
            </a:xfrm>
            <a:custGeom>
              <a:avLst/>
              <a:gdLst>
                <a:gd name="T0" fmla="*/ 196 w 324"/>
                <a:gd name="T1" fmla="*/ 19 h 324"/>
                <a:gd name="T2" fmla="*/ 19 w 324"/>
                <a:gd name="T3" fmla="*/ 129 h 324"/>
                <a:gd name="T4" fmla="*/ 129 w 324"/>
                <a:gd name="T5" fmla="*/ 306 h 324"/>
                <a:gd name="T6" fmla="*/ 306 w 324"/>
                <a:gd name="T7" fmla="*/ 196 h 324"/>
                <a:gd name="T8" fmla="*/ 196 w 324"/>
                <a:gd name="T9" fmla="*/ 19 h 324"/>
              </a:gdLst>
              <a:ahLst/>
              <a:cxnLst>
                <a:cxn ang="0">
                  <a:pos x="T0" y="T1"/>
                </a:cxn>
                <a:cxn ang="0">
                  <a:pos x="T2" y="T3"/>
                </a:cxn>
                <a:cxn ang="0">
                  <a:pos x="T4" y="T5"/>
                </a:cxn>
                <a:cxn ang="0">
                  <a:pos x="T6" y="T7"/>
                </a:cxn>
                <a:cxn ang="0">
                  <a:pos x="T8" y="T9"/>
                </a:cxn>
              </a:cxnLst>
              <a:rect l="0" t="0" r="r" b="b"/>
              <a:pathLst>
                <a:path w="324" h="324">
                  <a:moveTo>
                    <a:pt x="196" y="19"/>
                  </a:moveTo>
                  <a:cubicBezTo>
                    <a:pt x="116" y="0"/>
                    <a:pt x="37" y="49"/>
                    <a:pt x="19" y="129"/>
                  </a:cubicBezTo>
                  <a:cubicBezTo>
                    <a:pt x="0" y="208"/>
                    <a:pt x="49" y="288"/>
                    <a:pt x="129" y="306"/>
                  </a:cubicBezTo>
                  <a:cubicBezTo>
                    <a:pt x="208" y="324"/>
                    <a:pt x="287" y="275"/>
                    <a:pt x="306" y="196"/>
                  </a:cubicBezTo>
                  <a:cubicBezTo>
                    <a:pt x="324" y="116"/>
                    <a:pt x="275" y="37"/>
                    <a:pt x="196"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624882283"/>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1219200" y="1481068"/>
            <a:ext cx="9741408" cy="383181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a:t>企业要把</a:t>
            </a:r>
            <a:r>
              <a:rPr lang="en-US" altLang="zh-CN"/>
              <a:t>HR</a:t>
            </a:r>
            <a:r>
              <a:rPr lang="zh-CN" altLang="en-US"/>
              <a:t>发挥到这种效果的话，有两类做法。一类是传统企业，能描述成功是什么，能推导出企业如何达成目标，并且能估算为实现目标所需要的资源，包括人才资源，</a:t>
            </a:r>
            <a:r>
              <a:rPr lang="en-US" altLang="zh-CN"/>
              <a:t>HR</a:t>
            </a:r>
            <a:r>
              <a:rPr lang="zh-CN" altLang="en-US"/>
              <a:t>的工作就是帮助企业获取人才资源。而第二类就是互联网生态的企业，说不清楚企业目标是什么，但是很清楚公司的经营理念是什么，企业的关键成功要素是什么，需要怎样特质的人才，然后这类企业的</a:t>
            </a:r>
            <a:r>
              <a:rPr lang="en-US" altLang="zh-CN"/>
              <a:t>HR</a:t>
            </a:r>
            <a:r>
              <a:rPr lang="zh-CN" altLang="en-US"/>
              <a:t>就去获得具备这种特质的人才，开展相应的工作。不同的企业做法不一样。第一类企业</a:t>
            </a:r>
            <a:r>
              <a:rPr lang="en-US" altLang="zh-CN"/>
              <a:t>HR</a:t>
            </a:r>
            <a:r>
              <a:rPr lang="zh-CN" altLang="en-US"/>
              <a:t>的很多工作是计划性，规范化，按模式地做；但第二类企业</a:t>
            </a:r>
            <a:r>
              <a:rPr lang="en-US" altLang="zh-CN"/>
              <a:t>HR</a:t>
            </a:r>
            <a:r>
              <a:rPr lang="zh-CN" altLang="en-US"/>
              <a:t>有时候并不一定能够很有序，有规划地开展工作，往往变化比规划更大，下一步怎么发展，都是在探索过程中寻找方向。</a:t>
            </a:r>
          </a:p>
          <a:p>
            <a:pPr>
              <a:lnSpc>
                <a:spcPct val="150000"/>
              </a:lnSpc>
            </a:pPr>
            <a:endParaRPr lang="zh-CN" altLang="en-US"/>
          </a:p>
          <a:p>
            <a:pPr>
              <a:lnSpc>
                <a:spcPct val="150000"/>
              </a:lnSpc>
            </a:pPr>
            <a:endParaRPr lang="zh-CN" altLang="en-US" dirty="0"/>
          </a:p>
        </p:txBody>
      </p:sp>
      <p:sp>
        <p:nvSpPr>
          <p:cNvPr id="3" name="矩形 39"/>
          <p:cNvSpPr/>
          <p:nvPr/>
        </p:nvSpPr>
        <p:spPr>
          <a:xfrm>
            <a:off x="1120462" y="116560"/>
            <a:ext cx="2339102" cy="523220"/>
          </a:xfrm>
          <a:prstGeom prst="rect">
            <a:avLst/>
          </a:prstGeom>
          <a:noFill/>
        </p:spPr>
        <p:txBody>
          <a:bodyPr wrap="none" rtlCol="0">
            <a:spAutoFit/>
          </a:bodyPr>
          <a:lstStyle/>
          <a:p>
            <a:r>
              <a:rPr lang="zh-CN" altLang="en-US" sz="2800" b="1">
                <a:solidFill>
                  <a:srgbClr val="595959"/>
                </a:solidFill>
              </a:rPr>
              <a:t>腾讯案例分享</a:t>
            </a:r>
            <a:endParaRPr lang="zh-CN" altLang="zh-CN" sz="2800" b="1" dirty="0">
              <a:solidFill>
                <a:srgbClr val="595959"/>
              </a:solidFill>
            </a:endParaRPr>
          </a:p>
        </p:txBody>
      </p:sp>
      <p:sp>
        <p:nvSpPr>
          <p:cNvPr id="4" name="文本框 22"/>
          <p:cNvSpPr txBox="1"/>
          <p:nvPr/>
        </p:nvSpPr>
        <p:spPr>
          <a:xfrm>
            <a:off x="1134018" y="639780"/>
            <a:ext cx="3784365" cy="307777"/>
          </a:xfrm>
          <a:prstGeom prst="rect">
            <a:avLst/>
          </a:prstGeom>
          <a:noFill/>
        </p:spPr>
        <p:txBody>
          <a:bodyPr wrap="square" rtlCol="0">
            <a:spAutoFit/>
          </a:bodyPr>
          <a:lstStyle/>
          <a:p>
            <a:r>
              <a:rPr lang="en-US" altLang="zh-CN" sz="1400"/>
              <a:t>IT</a:t>
            </a:r>
            <a:r>
              <a:rPr lang="zh-CN" altLang="en-US" sz="1400"/>
              <a:t>技术变革</a:t>
            </a:r>
            <a:r>
              <a:rPr lang="en-US" altLang="zh-CN" sz="1400"/>
              <a:t>HR</a:t>
            </a:r>
            <a:r>
              <a:rPr lang="zh-CN" altLang="en-US" sz="1400"/>
              <a:t>业务模式：重新定义</a:t>
            </a:r>
            <a:r>
              <a:rPr lang="en-US" altLang="zh-CN" sz="1400"/>
              <a:t>HR</a:t>
            </a:r>
          </a:p>
        </p:txBody>
      </p:sp>
    </p:spTree>
    <p:extLst>
      <p:ext uri="{BB962C8B-B14F-4D97-AF65-F5344CB8AC3E}">
        <p14:creationId xmlns:p14="http://schemas.microsoft.com/office/powerpoint/2010/main" val="4226008228"/>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1120462" y="1846828"/>
            <a:ext cx="8595360" cy="258532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a:t>比如腾讯有一个帝企鹅模型，它是对所有领导及员工的要求。它的第一个经营理念，就是一切以用户的价值为依归，然后不惜一切去吸引、培养优秀的人才，运用人才去创造用户的价值。但用户的需求变化非常快，为保持常胜不败就需要激情、好学、开放，内部开放和外部开放都要具备。当然还有一个最基本的底线要求，就是要正直。所以腾讯的人才模型能充分体现出经营理念，这种理念所有员工都要理解到位，都能够做好。</a:t>
            </a:r>
            <a:endParaRPr lang="zh-CN" altLang="en-US" dirty="0"/>
          </a:p>
        </p:txBody>
      </p:sp>
      <p:sp>
        <p:nvSpPr>
          <p:cNvPr id="3" name="矩形 39"/>
          <p:cNvSpPr/>
          <p:nvPr/>
        </p:nvSpPr>
        <p:spPr>
          <a:xfrm>
            <a:off x="1120462" y="116560"/>
            <a:ext cx="2339102" cy="523220"/>
          </a:xfrm>
          <a:prstGeom prst="rect">
            <a:avLst/>
          </a:prstGeom>
          <a:noFill/>
        </p:spPr>
        <p:txBody>
          <a:bodyPr wrap="none" rtlCol="0">
            <a:spAutoFit/>
          </a:bodyPr>
          <a:lstStyle/>
          <a:p>
            <a:r>
              <a:rPr lang="zh-CN" altLang="en-US" sz="2800" b="1">
                <a:solidFill>
                  <a:srgbClr val="595959"/>
                </a:solidFill>
              </a:rPr>
              <a:t>腾讯案例分享</a:t>
            </a:r>
            <a:endParaRPr lang="zh-CN" altLang="zh-CN" sz="2800" b="1" dirty="0">
              <a:solidFill>
                <a:srgbClr val="595959"/>
              </a:solidFill>
            </a:endParaRPr>
          </a:p>
        </p:txBody>
      </p:sp>
      <p:sp>
        <p:nvSpPr>
          <p:cNvPr id="4" name="文本框 22"/>
          <p:cNvSpPr txBox="1"/>
          <p:nvPr/>
        </p:nvSpPr>
        <p:spPr>
          <a:xfrm>
            <a:off x="1134018" y="639780"/>
            <a:ext cx="3784365" cy="307777"/>
          </a:xfrm>
          <a:prstGeom prst="rect">
            <a:avLst/>
          </a:prstGeom>
          <a:noFill/>
        </p:spPr>
        <p:txBody>
          <a:bodyPr wrap="square" rtlCol="0">
            <a:spAutoFit/>
          </a:bodyPr>
          <a:lstStyle/>
          <a:p>
            <a:r>
              <a:rPr lang="en-US" altLang="zh-CN" sz="1400"/>
              <a:t>IT</a:t>
            </a:r>
            <a:r>
              <a:rPr lang="zh-CN" altLang="en-US" sz="1400"/>
              <a:t>技术变革</a:t>
            </a:r>
            <a:r>
              <a:rPr lang="en-US" altLang="zh-CN" sz="1400"/>
              <a:t>HR</a:t>
            </a:r>
            <a:r>
              <a:rPr lang="zh-CN" altLang="en-US" sz="1400"/>
              <a:t>业务模式：重新定义</a:t>
            </a:r>
            <a:r>
              <a:rPr lang="en-US" altLang="zh-CN" sz="1400"/>
              <a:t>HR</a:t>
            </a:r>
          </a:p>
        </p:txBody>
      </p:sp>
    </p:spTree>
    <p:extLst>
      <p:ext uri="{BB962C8B-B14F-4D97-AF65-F5344CB8AC3E}">
        <p14:creationId xmlns:p14="http://schemas.microsoft.com/office/powerpoint/2010/main" val="2144306432"/>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V="1">
            <a:off x="7047340" y="1351877"/>
            <a:ext cx="1332000" cy="3357139"/>
          </a:xfrm>
          <a:custGeom>
            <a:avLst/>
            <a:gdLst>
              <a:gd name="connsiteX0" fmla="*/ 666000 w 1332000"/>
              <a:gd name="connsiteY0" fmla="*/ 0 h 3357139"/>
              <a:gd name="connsiteX1" fmla="*/ 0 w 1332000"/>
              <a:gd name="connsiteY1" fmla="*/ 666000 h 3357139"/>
              <a:gd name="connsiteX2" fmla="*/ 0 w 1332000"/>
              <a:gd name="connsiteY2" fmla="*/ 2017841 h 3357139"/>
              <a:gd name="connsiteX3" fmla="*/ 0 w 1332000"/>
              <a:gd name="connsiteY3" fmla="*/ 2203724 h 3357139"/>
              <a:gd name="connsiteX4" fmla="*/ 0 w 1332000"/>
              <a:gd name="connsiteY4" fmla="*/ 3357139 h 3357139"/>
              <a:gd name="connsiteX5" fmla="*/ 669876 w 1332000"/>
              <a:gd name="connsiteY5" fmla="*/ 3357139 h 3357139"/>
              <a:gd name="connsiteX6" fmla="*/ 1332000 w 1332000"/>
              <a:gd name="connsiteY6" fmla="*/ 2695015 h 3357139"/>
              <a:gd name="connsiteX7" fmla="*/ 1332000 w 1332000"/>
              <a:gd name="connsiteY7" fmla="*/ 2203724 h 3357139"/>
              <a:gd name="connsiteX8" fmla="*/ 1332000 w 1332000"/>
              <a:gd name="connsiteY8" fmla="*/ 1355717 h 3357139"/>
              <a:gd name="connsiteX9" fmla="*/ 1332000 w 1332000"/>
              <a:gd name="connsiteY9" fmla="*/ 666000 h 3357139"/>
              <a:gd name="connsiteX10" fmla="*/ 666000 w 1332000"/>
              <a:gd name="connsiteY10" fmla="*/ 0 h 3357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2000" h="3357139">
                <a:moveTo>
                  <a:pt x="666000" y="0"/>
                </a:moveTo>
                <a:cubicBezTo>
                  <a:pt x="298178" y="0"/>
                  <a:pt x="0" y="298178"/>
                  <a:pt x="0" y="666000"/>
                </a:cubicBezTo>
                <a:lnTo>
                  <a:pt x="0" y="2017841"/>
                </a:lnTo>
                <a:lnTo>
                  <a:pt x="0" y="2203724"/>
                </a:lnTo>
                <a:lnTo>
                  <a:pt x="0" y="3357139"/>
                </a:lnTo>
                <a:lnTo>
                  <a:pt x="669876" y="3357139"/>
                </a:lnTo>
                <a:cubicBezTo>
                  <a:pt x="1035557" y="3357139"/>
                  <a:pt x="1332000" y="3060696"/>
                  <a:pt x="1332000" y="2695015"/>
                </a:cubicBezTo>
                <a:lnTo>
                  <a:pt x="1332000" y="2203724"/>
                </a:lnTo>
                <a:lnTo>
                  <a:pt x="1332000" y="1355717"/>
                </a:lnTo>
                <a:lnTo>
                  <a:pt x="1332000" y="666000"/>
                </a:lnTo>
                <a:cubicBezTo>
                  <a:pt x="1332000" y="298178"/>
                  <a:pt x="1033822" y="0"/>
                  <a:pt x="666000" y="0"/>
                </a:cubicBezTo>
                <a:close/>
              </a:path>
            </a:pathLst>
          </a:custGeom>
          <a:solidFill>
            <a:srgbClr val="F26D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Freeform 9"/>
          <p:cNvSpPr>
            <a:spLocks noEditPoints="1"/>
          </p:cNvSpPr>
          <p:nvPr/>
        </p:nvSpPr>
        <p:spPr bwMode="auto">
          <a:xfrm>
            <a:off x="7122790" y="2043778"/>
            <a:ext cx="1181100" cy="1360488"/>
          </a:xfrm>
          <a:custGeom>
            <a:avLst/>
            <a:gdLst>
              <a:gd name="T0" fmla="*/ 317 w 633"/>
              <a:gd name="T1" fmla="*/ 0 h 727"/>
              <a:gd name="T2" fmla="*/ 472 w 633"/>
              <a:gd name="T3" fmla="*/ 413 h 727"/>
              <a:gd name="T4" fmla="*/ 479 w 633"/>
              <a:gd name="T5" fmla="*/ 407 h 727"/>
              <a:gd name="T6" fmla="*/ 505 w 633"/>
              <a:gd name="T7" fmla="*/ 543 h 727"/>
              <a:gd name="T8" fmla="*/ 508 w 633"/>
              <a:gd name="T9" fmla="*/ 550 h 727"/>
              <a:gd name="T10" fmla="*/ 631 w 633"/>
              <a:gd name="T11" fmla="*/ 664 h 727"/>
              <a:gd name="T12" fmla="*/ 610 w 633"/>
              <a:gd name="T13" fmla="*/ 727 h 727"/>
              <a:gd name="T14" fmla="*/ 317 w 633"/>
              <a:gd name="T15" fmla="*/ 727 h 727"/>
              <a:gd name="T16" fmla="*/ 317 w 633"/>
              <a:gd name="T17" fmla="*/ 726 h 727"/>
              <a:gd name="T18" fmla="*/ 588 w 633"/>
              <a:gd name="T19" fmla="*/ 727 h 727"/>
              <a:gd name="T20" fmla="*/ 589 w 633"/>
              <a:gd name="T21" fmla="*/ 725 h 727"/>
              <a:gd name="T22" fmla="*/ 317 w 633"/>
              <a:gd name="T23" fmla="*/ 725 h 727"/>
              <a:gd name="T24" fmla="*/ 317 w 633"/>
              <a:gd name="T25" fmla="*/ 674 h 727"/>
              <a:gd name="T26" fmla="*/ 587 w 633"/>
              <a:gd name="T27" fmla="*/ 612 h 727"/>
              <a:gd name="T28" fmla="*/ 583 w 633"/>
              <a:gd name="T29" fmla="*/ 608 h 727"/>
              <a:gd name="T30" fmla="*/ 517 w 633"/>
              <a:gd name="T31" fmla="*/ 577 h 727"/>
              <a:gd name="T32" fmla="*/ 491 w 633"/>
              <a:gd name="T33" fmla="*/ 638 h 727"/>
              <a:gd name="T34" fmla="*/ 384 w 633"/>
              <a:gd name="T35" fmla="*/ 481 h 727"/>
              <a:gd name="T36" fmla="*/ 317 w 633"/>
              <a:gd name="T37" fmla="*/ 499 h 727"/>
              <a:gd name="T38" fmla="*/ 317 w 633"/>
              <a:gd name="T39" fmla="*/ 478 h 727"/>
              <a:gd name="T40" fmla="*/ 445 w 633"/>
              <a:gd name="T41" fmla="*/ 380 h 727"/>
              <a:gd name="T42" fmla="*/ 466 w 633"/>
              <a:gd name="T43" fmla="*/ 255 h 727"/>
              <a:gd name="T44" fmla="*/ 448 w 633"/>
              <a:gd name="T45" fmla="*/ 278 h 727"/>
              <a:gd name="T46" fmla="*/ 440 w 633"/>
              <a:gd name="T47" fmla="*/ 269 h 727"/>
              <a:gd name="T48" fmla="*/ 440 w 633"/>
              <a:gd name="T49" fmla="*/ 261 h 727"/>
              <a:gd name="T50" fmla="*/ 317 w 633"/>
              <a:gd name="T51" fmla="*/ 267 h 727"/>
              <a:gd name="T52" fmla="*/ 317 w 633"/>
              <a:gd name="T53" fmla="*/ 76 h 727"/>
              <a:gd name="T54" fmla="*/ 431 w 633"/>
              <a:gd name="T55" fmla="*/ 123 h 727"/>
              <a:gd name="T56" fmla="*/ 480 w 633"/>
              <a:gd name="T57" fmla="*/ 230 h 727"/>
              <a:gd name="T58" fmla="*/ 317 w 633"/>
              <a:gd name="T59" fmla="*/ 36 h 727"/>
              <a:gd name="T60" fmla="*/ 317 w 633"/>
              <a:gd name="T61" fmla="*/ 0 h 727"/>
              <a:gd name="T62" fmla="*/ 176 w 633"/>
              <a:gd name="T63" fmla="*/ 433 h 727"/>
              <a:gd name="T64" fmla="*/ 317 w 633"/>
              <a:gd name="T65" fmla="*/ 0 h 727"/>
              <a:gd name="T66" fmla="*/ 317 w 633"/>
              <a:gd name="T67" fmla="*/ 36 h 727"/>
              <a:gd name="T68" fmla="*/ 154 w 633"/>
              <a:gd name="T69" fmla="*/ 230 h 727"/>
              <a:gd name="T70" fmla="*/ 203 w 633"/>
              <a:gd name="T71" fmla="*/ 123 h 727"/>
              <a:gd name="T72" fmla="*/ 317 w 633"/>
              <a:gd name="T73" fmla="*/ 76 h 727"/>
              <a:gd name="T74" fmla="*/ 317 w 633"/>
              <a:gd name="T75" fmla="*/ 267 h 727"/>
              <a:gd name="T76" fmla="*/ 298 w 633"/>
              <a:gd name="T77" fmla="*/ 261 h 727"/>
              <a:gd name="T78" fmla="*/ 209 w 633"/>
              <a:gd name="T79" fmla="*/ 192 h 727"/>
              <a:gd name="T80" fmla="*/ 195 w 633"/>
              <a:gd name="T81" fmla="*/ 269 h 727"/>
              <a:gd name="T82" fmla="*/ 186 w 633"/>
              <a:gd name="T83" fmla="*/ 278 h 727"/>
              <a:gd name="T84" fmla="*/ 168 w 633"/>
              <a:gd name="T85" fmla="*/ 255 h 727"/>
              <a:gd name="T86" fmla="*/ 189 w 633"/>
              <a:gd name="T87" fmla="*/ 380 h 727"/>
              <a:gd name="T88" fmla="*/ 317 w 633"/>
              <a:gd name="T89" fmla="*/ 478 h 727"/>
              <a:gd name="T90" fmla="*/ 317 w 633"/>
              <a:gd name="T91" fmla="*/ 499 h 727"/>
              <a:gd name="T92" fmla="*/ 248 w 633"/>
              <a:gd name="T93" fmla="*/ 480 h 727"/>
              <a:gd name="T94" fmla="*/ 197 w 633"/>
              <a:gd name="T95" fmla="*/ 548 h 727"/>
              <a:gd name="T96" fmla="*/ 51 w 633"/>
              <a:gd name="T97" fmla="*/ 610 h 727"/>
              <a:gd name="T98" fmla="*/ 47 w 633"/>
              <a:gd name="T99" fmla="*/ 615 h 727"/>
              <a:gd name="T100" fmla="*/ 317 w 633"/>
              <a:gd name="T101" fmla="*/ 674 h 727"/>
              <a:gd name="T102" fmla="*/ 317 w 633"/>
              <a:gd name="T103" fmla="*/ 725 h 727"/>
              <a:gd name="T104" fmla="*/ 47 w 633"/>
              <a:gd name="T105" fmla="*/ 725 h 727"/>
              <a:gd name="T106" fmla="*/ 47 w 633"/>
              <a:gd name="T107" fmla="*/ 726 h 727"/>
              <a:gd name="T108" fmla="*/ 317 w 633"/>
              <a:gd name="T109" fmla="*/ 726 h 727"/>
              <a:gd name="T110" fmla="*/ 317 w 633"/>
              <a:gd name="T111" fmla="*/ 727 h 727"/>
              <a:gd name="T112" fmla="*/ 24 w 633"/>
              <a:gd name="T113" fmla="*/ 727 h 727"/>
              <a:gd name="T114" fmla="*/ 3 w 633"/>
              <a:gd name="T115" fmla="*/ 664 h 727"/>
              <a:gd name="T116" fmla="*/ 181 w 633"/>
              <a:gd name="T117" fmla="*/ 530 h 727"/>
              <a:gd name="T118" fmla="*/ 227 w 633"/>
              <a:gd name="T119" fmla="*/ 474 h 727"/>
              <a:gd name="T120" fmla="*/ 176 w 633"/>
              <a:gd name="T121" fmla="*/ 433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33" h="727">
                <a:moveTo>
                  <a:pt x="317" y="0"/>
                </a:moveTo>
                <a:cubicBezTo>
                  <a:pt x="471" y="0"/>
                  <a:pt x="586" y="271"/>
                  <a:pt x="472" y="413"/>
                </a:cubicBezTo>
                <a:cubicBezTo>
                  <a:pt x="476" y="410"/>
                  <a:pt x="479" y="408"/>
                  <a:pt x="479" y="407"/>
                </a:cubicBezTo>
                <a:cubicBezTo>
                  <a:pt x="414" y="481"/>
                  <a:pt x="477" y="501"/>
                  <a:pt x="505" y="543"/>
                </a:cubicBezTo>
                <a:cubicBezTo>
                  <a:pt x="506" y="545"/>
                  <a:pt x="507" y="547"/>
                  <a:pt x="508" y="550"/>
                </a:cubicBezTo>
                <a:cubicBezTo>
                  <a:pt x="571" y="570"/>
                  <a:pt x="633" y="592"/>
                  <a:pt x="631" y="664"/>
                </a:cubicBezTo>
                <a:cubicBezTo>
                  <a:pt x="630" y="684"/>
                  <a:pt x="622" y="706"/>
                  <a:pt x="610" y="727"/>
                </a:cubicBezTo>
                <a:cubicBezTo>
                  <a:pt x="317" y="727"/>
                  <a:pt x="317" y="727"/>
                  <a:pt x="317" y="727"/>
                </a:cubicBezTo>
                <a:cubicBezTo>
                  <a:pt x="317" y="726"/>
                  <a:pt x="317" y="726"/>
                  <a:pt x="317" y="726"/>
                </a:cubicBezTo>
                <a:cubicBezTo>
                  <a:pt x="588" y="727"/>
                  <a:pt x="588" y="727"/>
                  <a:pt x="588" y="727"/>
                </a:cubicBezTo>
                <a:cubicBezTo>
                  <a:pt x="589" y="725"/>
                  <a:pt x="589" y="725"/>
                  <a:pt x="589" y="725"/>
                </a:cubicBezTo>
                <a:cubicBezTo>
                  <a:pt x="317" y="725"/>
                  <a:pt x="317" y="725"/>
                  <a:pt x="317" y="725"/>
                </a:cubicBezTo>
                <a:cubicBezTo>
                  <a:pt x="317" y="674"/>
                  <a:pt x="317" y="674"/>
                  <a:pt x="317" y="674"/>
                </a:cubicBezTo>
                <a:cubicBezTo>
                  <a:pt x="430" y="674"/>
                  <a:pt x="543" y="654"/>
                  <a:pt x="587" y="612"/>
                </a:cubicBezTo>
                <a:cubicBezTo>
                  <a:pt x="586" y="611"/>
                  <a:pt x="584" y="609"/>
                  <a:pt x="583" y="608"/>
                </a:cubicBezTo>
                <a:cubicBezTo>
                  <a:pt x="567" y="594"/>
                  <a:pt x="543" y="585"/>
                  <a:pt x="517" y="577"/>
                </a:cubicBezTo>
                <a:cubicBezTo>
                  <a:pt x="520" y="598"/>
                  <a:pt x="514" y="621"/>
                  <a:pt x="491" y="638"/>
                </a:cubicBezTo>
                <a:cubicBezTo>
                  <a:pt x="502" y="559"/>
                  <a:pt x="379" y="600"/>
                  <a:pt x="384" y="481"/>
                </a:cubicBezTo>
                <a:cubicBezTo>
                  <a:pt x="364" y="492"/>
                  <a:pt x="342" y="499"/>
                  <a:pt x="317" y="499"/>
                </a:cubicBezTo>
                <a:cubicBezTo>
                  <a:pt x="317" y="478"/>
                  <a:pt x="317" y="478"/>
                  <a:pt x="317" y="478"/>
                </a:cubicBezTo>
                <a:cubicBezTo>
                  <a:pt x="377" y="478"/>
                  <a:pt x="421" y="436"/>
                  <a:pt x="445" y="380"/>
                </a:cubicBezTo>
                <a:cubicBezTo>
                  <a:pt x="486" y="373"/>
                  <a:pt x="498" y="285"/>
                  <a:pt x="466" y="255"/>
                </a:cubicBezTo>
                <a:cubicBezTo>
                  <a:pt x="458" y="255"/>
                  <a:pt x="452" y="267"/>
                  <a:pt x="448" y="278"/>
                </a:cubicBezTo>
                <a:cubicBezTo>
                  <a:pt x="441" y="300"/>
                  <a:pt x="438" y="311"/>
                  <a:pt x="440" y="269"/>
                </a:cubicBezTo>
                <a:cubicBezTo>
                  <a:pt x="440" y="267"/>
                  <a:pt x="440" y="264"/>
                  <a:pt x="440" y="261"/>
                </a:cubicBezTo>
                <a:cubicBezTo>
                  <a:pt x="412" y="278"/>
                  <a:pt x="365" y="281"/>
                  <a:pt x="317" y="267"/>
                </a:cubicBezTo>
                <a:cubicBezTo>
                  <a:pt x="317" y="76"/>
                  <a:pt x="317" y="76"/>
                  <a:pt x="317" y="76"/>
                </a:cubicBezTo>
                <a:cubicBezTo>
                  <a:pt x="366" y="76"/>
                  <a:pt x="404" y="95"/>
                  <a:pt x="431" y="123"/>
                </a:cubicBezTo>
                <a:cubicBezTo>
                  <a:pt x="457" y="151"/>
                  <a:pt x="473" y="189"/>
                  <a:pt x="480" y="230"/>
                </a:cubicBezTo>
                <a:cubicBezTo>
                  <a:pt x="478" y="122"/>
                  <a:pt x="406" y="36"/>
                  <a:pt x="317" y="36"/>
                </a:cubicBezTo>
                <a:lnTo>
                  <a:pt x="317" y="0"/>
                </a:lnTo>
                <a:close/>
                <a:moveTo>
                  <a:pt x="176" y="433"/>
                </a:moveTo>
                <a:cubicBezTo>
                  <a:pt x="32" y="298"/>
                  <a:pt x="154" y="0"/>
                  <a:pt x="317" y="0"/>
                </a:cubicBezTo>
                <a:cubicBezTo>
                  <a:pt x="317" y="36"/>
                  <a:pt x="317" y="36"/>
                  <a:pt x="317" y="36"/>
                </a:cubicBezTo>
                <a:cubicBezTo>
                  <a:pt x="228" y="36"/>
                  <a:pt x="156" y="122"/>
                  <a:pt x="154" y="230"/>
                </a:cubicBezTo>
                <a:cubicBezTo>
                  <a:pt x="160" y="189"/>
                  <a:pt x="177" y="151"/>
                  <a:pt x="203" y="123"/>
                </a:cubicBezTo>
                <a:cubicBezTo>
                  <a:pt x="230" y="95"/>
                  <a:pt x="268" y="76"/>
                  <a:pt x="317" y="76"/>
                </a:cubicBezTo>
                <a:cubicBezTo>
                  <a:pt x="317" y="267"/>
                  <a:pt x="317" y="267"/>
                  <a:pt x="317" y="267"/>
                </a:cubicBezTo>
                <a:cubicBezTo>
                  <a:pt x="311" y="265"/>
                  <a:pt x="305" y="263"/>
                  <a:pt x="298" y="261"/>
                </a:cubicBezTo>
                <a:cubicBezTo>
                  <a:pt x="256" y="244"/>
                  <a:pt x="223" y="218"/>
                  <a:pt x="209" y="192"/>
                </a:cubicBezTo>
                <a:cubicBezTo>
                  <a:pt x="199" y="217"/>
                  <a:pt x="194" y="244"/>
                  <a:pt x="195" y="269"/>
                </a:cubicBezTo>
                <a:cubicBezTo>
                  <a:pt x="197" y="311"/>
                  <a:pt x="193" y="300"/>
                  <a:pt x="186" y="278"/>
                </a:cubicBezTo>
                <a:cubicBezTo>
                  <a:pt x="182" y="266"/>
                  <a:pt x="176" y="255"/>
                  <a:pt x="168" y="255"/>
                </a:cubicBezTo>
                <a:cubicBezTo>
                  <a:pt x="136" y="285"/>
                  <a:pt x="148" y="373"/>
                  <a:pt x="189" y="380"/>
                </a:cubicBezTo>
                <a:cubicBezTo>
                  <a:pt x="213" y="436"/>
                  <a:pt x="257" y="478"/>
                  <a:pt x="317" y="478"/>
                </a:cubicBezTo>
                <a:cubicBezTo>
                  <a:pt x="317" y="499"/>
                  <a:pt x="317" y="499"/>
                  <a:pt x="317" y="499"/>
                </a:cubicBezTo>
                <a:cubicBezTo>
                  <a:pt x="291" y="499"/>
                  <a:pt x="268" y="492"/>
                  <a:pt x="248" y="480"/>
                </a:cubicBezTo>
                <a:cubicBezTo>
                  <a:pt x="240" y="511"/>
                  <a:pt x="224" y="538"/>
                  <a:pt x="197" y="548"/>
                </a:cubicBezTo>
                <a:cubicBezTo>
                  <a:pt x="142" y="569"/>
                  <a:pt x="80" y="580"/>
                  <a:pt x="51" y="610"/>
                </a:cubicBezTo>
                <a:cubicBezTo>
                  <a:pt x="49" y="612"/>
                  <a:pt x="48" y="613"/>
                  <a:pt x="47" y="615"/>
                </a:cubicBezTo>
                <a:cubicBezTo>
                  <a:pt x="94" y="655"/>
                  <a:pt x="205" y="675"/>
                  <a:pt x="317" y="674"/>
                </a:cubicBezTo>
                <a:cubicBezTo>
                  <a:pt x="317" y="725"/>
                  <a:pt x="317" y="725"/>
                  <a:pt x="317" y="725"/>
                </a:cubicBezTo>
                <a:cubicBezTo>
                  <a:pt x="47" y="725"/>
                  <a:pt x="47" y="725"/>
                  <a:pt x="47" y="725"/>
                </a:cubicBezTo>
                <a:cubicBezTo>
                  <a:pt x="47" y="726"/>
                  <a:pt x="47" y="726"/>
                  <a:pt x="47" y="726"/>
                </a:cubicBezTo>
                <a:cubicBezTo>
                  <a:pt x="317" y="726"/>
                  <a:pt x="317" y="726"/>
                  <a:pt x="317" y="726"/>
                </a:cubicBezTo>
                <a:cubicBezTo>
                  <a:pt x="317" y="727"/>
                  <a:pt x="317" y="727"/>
                  <a:pt x="317" y="727"/>
                </a:cubicBezTo>
                <a:cubicBezTo>
                  <a:pt x="24" y="727"/>
                  <a:pt x="24" y="727"/>
                  <a:pt x="24" y="727"/>
                </a:cubicBezTo>
                <a:cubicBezTo>
                  <a:pt x="11" y="706"/>
                  <a:pt x="3" y="684"/>
                  <a:pt x="3" y="664"/>
                </a:cubicBezTo>
                <a:cubicBezTo>
                  <a:pt x="0" y="570"/>
                  <a:pt x="106" y="561"/>
                  <a:pt x="181" y="530"/>
                </a:cubicBezTo>
                <a:cubicBezTo>
                  <a:pt x="211" y="518"/>
                  <a:pt x="223" y="498"/>
                  <a:pt x="227" y="474"/>
                </a:cubicBezTo>
                <a:cubicBezTo>
                  <a:pt x="211" y="463"/>
                  <a:pt x="193" y="449"/>
                  <a:pt x="176" y="433"/>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7" name="矩形 6"/>
          <p:cNvSpPr>
            <a:spLocks noChangeArrowheads="1"/>
          </p:cNvSpPr>
          <p:nvPr/>
        </p:nvSpPr>
        <p:spPr bwMode="auto">
          <a:xfrm>
            <a:off x="928314" y="1328524"/>
            <a:ext cx="5525796" cy="4573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30000"/>
              </a:lnSpc>
            </a:pPr>
            <a:r>
              <a:rPr lang="zh-CN" altLang="en-US" sz="1600">
                <a:solidFill>
                  <a:srgbClr val="595959"/>
                </a:solidFill>
              </a:rPr>
              <a:t>现在大家获得</a:t>
            </a:r>
            <a:r>
              <a:rPr lang="en-US" altLang="zh-CN" sz="1600">
                <a:solidFill>
                  <a:srgbClr val="595959"/>
                </a:solidFill>
              </a:rPr>
              <a:t>HR</a:t>
            </a:r>
            <a:r>
              <a:rPr lang="zh-CN" altLang="en-US" sz="1600">
                <a:solidFill>
                  <a:srgbClr val="595959"/>
                </a:solidFill>
              </a:rPr>
              <a:t>工具的方法、手段、途径非常多，对</a:t>
            </a:r>
            <a:r>
              <a:rPr lang="en-US" altLang="zh-CN" sz="1600">
                <a:solidFill>
                  <a:srgbClr val="595959"/>
                </a:solidFill>
              </a:rPr>
              <a:t>HR</a:t>
            </a:r>
            <a:r>
              <a:rPr lang="zh-CN" altLang="en-US" sz="1600">
                <a:solidFill>
                  <a:srgbClr val="595959"/>
                </a:solidFill>
              </a:rPr>
              <a:t>体系和操作经验了解很快，所以现在</a:t>
            </a:r>
            <a:r>
              <a:rPr lang="en-US" altLang="zh-CN" sz="1600">
                <a:solidFill>
                  <a:srgbClr val="595959"/>
                </a:solidFill>
              </a:rPr>
              <a:t>HR</a:t>
            </a:r>
            <a:r>
              <a:rPr lang="zh-CN" altLang="en-US" sz="1600">
                <a:solidFill>
                  <a:srgbClr val="595959"/>
                </a:solidFill>
              </a:rPr>
              <a:t>知识和经验已经不再匮乏，很多企业很容易建立较成熟的</a:t>
            </a:r>
            <a:r>
              <a:rPr lang="en-US" altLang="zh-CN" sz="1600">
                <a:solidFill>
                  <a:srgbClr val="595959"/>
                </a:solidFill>
              </a:rPr>
              <a:t>HR</a:t>
            </a:r>
            <a:r>
              <a:rPr lang="zh-CN" altLang="en-US" sz="1600">
                <a:solidFill>
                  <a:srgbClr val="595959"/>
                </a:solidFill>
              </a:rPr>
              <a:t>体系。那么，未来</a:t>
            </a:r>
            <a:r>
              <a:rPr lang="en-US" altLang="zh-CN" sz="1600">
                <a:solidFill>
                  <a:srgbClr val="595959"/>
                </a:solidFill>
              </a:rPr>
              <a:t>HR</a:t>
            </a:r>
            <a:r>
              <a:rPr lang="zh-CN" altLang="en-US" sz="1600">
                <a:solidFill>
                  <a:srgbClr val="595959"/>
                </a:solidFill>
              </a:rPr>
              <a:t>还能怎么发展呢？我们也一直在探讨这样的话题。</a:t>
            </a:r>
            <a:r>
              <a:rPr lang="en-US" altLang="zh-CN" sz="1600">
                <a:solidFill>
                  <a:srgbClr val="595959"/>
                </a:solidFill>
              </a:rPr>
              <a:t>HR</a:t>
            </a:r>
            <a:r>
              <a:rPr lang="zh-CN" altLang="en-US" sz="1600">
                <a:solidFill>
                  <a:srgbClr val="595959"/>
                </a:solidFill>
              </a:rPr>
              <a:t>主要服务的对象，包括员工、基层管理者、中高层管理者，以前主要是通过</a:t>
            </a:r>
            <a:r>
              <a:rPr lang="en-US" altLang="zh-CN" sz="1600">
                <a:solidFill>
                  <a:srgbClr val="595959"/>
                </a:solidFill>
              </a:rPr>
              <a:t>HR</a:t>
            </a:r>
            <a:r>
              <a:rPr lang="zh-CN" altLang="en-US" sz="1600">
                <a:solidFill>
                  <a:srgbClr val="595959"/>
                </a:solidFill>
              </a:rPr>
              <a:t>业务人员对这些用户提供服务。然而，随着信息化系统的建设，为员工提供的服务逐渐依赖于</a:t>
            </a:r>
            <a:r>
              <a:rPr lang="en-US" altLang="zh-CN" sz="1600">
                <a:solidFill>
                  <a:srgbClr val="595959"/>
                </a:solidFill>
              </a:rPr>
              <a:t>IT</a:t>
            </a:r>
            <a:r>
              <a:rPr lang="zh-CN" altLang="en-US" sz="1600">
                <a:solidFill>
                  <a:srgbClr val="595959"/>
                </a:solidFill>
              </a:rPr>
              <a:t>系统，当然有时候还需要一些面对面的</a:t>
            </a:r>
            <a:r>
              <a:rPr lang="en-US" altLang="zh-CN" sz="1600">
                <a:solidFill>
                  <a:srgbClr val="595959"/>
                </a:solidFill>
              </a:rPr>
              <a:t>HR</a:t>
            </a:r>
            <a:r>
              <a:rPr lang="zh-CN" altLang="en-US" sz="1600">
                <a:solidFill>
                  <a:srgbClr val="595959"/>
                </a:solidFill>
              </a:rPr>
              <a:t>交互，那么我们又成立了</a:t>
            </a:r>
            <a:r>
              <a:rPr lang="en-US" altLang="zh-CN" sz="1600">
                <a:solidFill>
                  <a:srgbClr val="595959"/>
                </a:solidFill>
              </a:rPr>
              <a:t>SDC</a:t>
            </a:r>
            <a:r>
              <a:rPr lang="zh-CN" altLang="en-US" sz="1600">
                <a:solidFill>
                  <a:srgbClr val="595959"/>
                </a:solidFill>
              </a:rPr>
              <a:t>，叫共享交互中心，还有</a:t>
            </a:r>
            <a:r>
              <a:rPr lang="en-US" altLang="zh-CN" sz="1600">
                <a:solidFill>
                  <a:srgbClr val="595959"/>
                </a:solidFill>
              </a:rPr>
              <a:t>HR IT</a:t>
            </a:r>
            <a:r>
              <a:rPr lang="zh-CN" altLang="en-US" sz="1600">
                <a:solidFill>
                  <a:srgbClr val="595959"/>
                </a:solidFill>
              </a:rPr>
              <a:t>人员，这类人群扮演了越来越重要的角色，也就是说是由两类人的结合和一类系统的结合共同为用户提供服务。但是这几年发现，</a:t>
            </a:r>
            <a:r>
              <a:rPr lang="en-US" altLang="zh-CN" sz="1600">
                <a:solidFill>
                  <a:srgbClr val="595959"/>
                </a:solidFill>
              </a:rPr>
              <a:t>HR</a:t>
            </a:r>
            <a:r>
              <a:rPr lang="zh-CN" altLang="en-US" sz="1600">
                <a:solidFill>
                  <a:srgbClr val="595959"/>
                </a:solidFill>
              </a:rPr>
              <a:t>已经逐渐远离我们用户了，因为用户的自助服务已经越来越多了，那么</a:t>
            </a:r>
            <a:r>
              <a:rPr lang="en-US" altLang="zh-CN" sz="1600">
                <a:solidFill>
                  <a:srgbClr val="595959"/>
                </a:solidFill>
              </a:rPr>
              <a:t>HR</a:t>
            </a:r>
            <a:r>
              <a:rPr lang="zh-CN" altLang="en-US" sz="1600">
                <a:solidFill>
                  <a:srgbClr val="595959"/>
                </a:solidFill>
              </a:rPr>
              <a:t>业务人员接下来到底怎么发展呢？</a:t>
            </a:r>
          </a:p>
          <a:p>
            <a:pPr algn="just">
              <a:lnSpc>
                <a:spcPct val="130000"/>
              </a:lnSpc>
            </a:pPr>
            <a:endParaRPr lang="zh-CN" altLang="en-US" sz="1600">
              <a:solidFill>
                <a:srgbClr val="595959"/>
              </a:solidFill>
            </a:endParaRPr>
          </a:p>
        </p:txBody>
      </p:sp>
      <p:sp>
        <p:nvSpPr>
          <p:cNvPr id="8" name="矩形 7"/>
          <p:cNvSpPr/>
          <p:nvPr/>
        </p:nvSpPr>
        <p:spPr>
          <a:xfrm>
            <a:off x="8677972" y="1925320"/>
            <a:ext cx="2916000" cy="332148"/>
          </a:xfrm>
          <a:prstGeom prst="rect">
            <a:avLst/>
          </a:prstGeom>
          <a:solidFill>
            <a:srgbClr val="F26D6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a:t>HR</a:t>
            </a:r>
            <a:r>
              <a:rPr lang="zh-CN" altLang="en-US"/>
              <a:t>业务人员发展方向</a:t>
            </a:r>
            <a:endParaRPr lang="zh-CN" altLang="en-US" dirty="0" smtClean="0">
              <a:latin typeface="Impact" panose="020B0806030902050204" pitchFamily="34" charset="0"/>
            </a:endParaRPr>
          </a:p>
        </p:txBody>
      </p:sp>
      <p:grpSp>
        <p:nvGrpSpPr>
          <p:cNvPr id="9" name="组合 8"/>
          <p:cNvGrpSpPr>
            <a:grpSpLocks noChangeAspect="1"/>
          </p:cNvGrpSpPr>
          <p:nvPr/>
        </p:nvGrpSpPr>
        <p:grpSpPr>
          <a:xfrm>
            <a:off x="8713972" y="2551525"/>
            <a:ext cx="2880000" cy="1867025"/>
            <a:chOff x="8364083" y="4096712"/>
            <a:chExt cx="2234330" cy="1448455"/>
          </a:xfrm>
        </p:grpSpPr>
        <p:grpSp>
          <p:nvGrpSpPr>
            <p:cNvPr id="10" name="组合 9"/>
            <p:cNvGrpSpPr>
              <a:grpSpLocks noChangeAspect="1"/>
            </p:cNvGrpSpPr>
            <p:nvPr/>
          </p:nvGrpSpPr>
          <p:grpSpPr>
            <a:xfrm>
              <a:off x="9316951" y="4843167"/>
              <a:ext cx="328595" cy="702000"/>
              <a:chOff x="5373687" y="4634705"/>
              <a:chExt cx="314325" cy="671513"/>
            </a:xfrm>
            <a:solidFill>
              <a:srgbClr val="F26D64"/>
            </a:solidFill>
          </p:grpSpPr>
          <p:sp>
            <p:nvSpPr>
              <p:cNvPr id="56" name="Oval 394"/>
              <p:cNvSpPr>
                <a:spLocks noChangeArrowheads="1"/>
              </p:cNvSpPr>
              <p:nvPr/>
            </p:nvSpPr>
            <p:spPr bwMode="auto">
              <a:xfrm>
                <a:off x="5475287" y="4634705"/>
                <a:ext cx="112713" cy="1095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Line 395"/>
              <p:cNvSpPr>
                <a:spLocks noChangeShapeType="1"/>
              </p:cNvSpPr>
              <p:nvPr/>
            </p:nvSpPr>
            <p:spPr bwMode="auto">
              <a:xfrm>
                <a:off x="5530850" y="468868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Line 396"/>
              <p:cNvSpPr>
                <a:spLocks noChangeShapeType="1"/>
              </p:cNvSpPr>
              <p:nvPr/>
            </p:nvSpPr>
            <p:spPr bwMode="auto">
              <a:xfrm>
                <a:off x="5530850" y="468868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397"/>
              <p:cNvSpPr>
                <a:spLocks/>
              </p:cNvSpPr>
              <p:nvPr/>
            </p:nvSpPr>
            <p:spPr bwMode="auto">
              <a:xfrm>
                <a:off x="5373687" y="4755355"/>
                <a:ext cx="314325" cy="550863"/>
              </a:xfrm>
              <a:custGeom>
                <a:avLst/>
                <a:gdLst>
                  <a:gd name="T0" fmla="*/ 82 w 84"/>
                  <a:gd name="T1" fmla="*/ 54 h 147"/>
                  <a:gd name="T2" fmla="*/ 69 w 84"/>
                  <a:gd name="T3" fmla="*/ 13 h 147"/>
                  <a:gd name="T4" fmla="*/ 49 w 84"/>
                  <a:gd name="T5" fmla="*/ 0 h 147"/>
                  <a:gd name="T6" fmla="*/ 35 w 84"/>
                  <a:gd name="T7" fmla="*/ 0 h 147"/>
                  <a:gd name="T8" fmla="*/ 15 w 84"/>
                  <a:gd name="T9" fmla="*/ 13 h 147"/>
                  <a:gd name="T10" fmla="*/ 2 w 84"/>
                  <a:gd name="T11" fmla="*/ 54 h 147"/>
                  <a:gd name="T12" fmla="*/ 13 w 84"/>
                  <a:gd name="T13" fmla="*/ 58 h 147"/>
                  <a:gd name="T14" fmla="*/ 26 w 84"/>
                  <a:gd name="T15" fmla="*/ 20 h 147"/>
                  <a:gd name="T16" fmla="*/ 27 w 84"/>
                  <a:gd name="T17" fmla="*/ 20 h 147"/>
                  <a:gd name="T18" fmla="*/ 9 w 84"/>
                  <a:gd name="T19" fmla="*/ 91 h 147"/>
                  <a:gd name="T20" fmla="*/ 11 w 84"/>
                  <a:gd name="T21" fmla="*/ 93 h 147"/>
                  <a:gd name="T22" fmla="*/ 26 w 84"/>
                  <a:gd name="T23" fmla="*/ 93 h 147"/>
                  <a:gd name="T24" fmla="*/ 26 w 84"/>
                  <a:gd name="T25" fmla="*/ 137 h 147"/>
                  <a:gd name="T26" fmla="*/ 39 w 84"/>
                  <a:gd name="T27" fmla="*/ 137 h 147"/>
                  <a:gd name="T28" fmla="*/ 39 w 84"/>
                  <a:gd name="T29" fmla="*/ 93 h 147"/>
                  <a:gd name="T30" fmla="*/ 45 w 84"/>
                  <a:gd name="T31" fmla="*/ 93 h 147"/>
                  <a:gd name="T32" fmla="*/ 45 w 84"/>
                  <a:gd name="T33" fmla="*/ 137 h 147"/>
                  <a:gd name="T34" fmla="*/ 58 w 84"/>
                  <a:gd name="T35" fmla="*/ 137 h 147"/>
                  <a:gd name="T36" fmla="*/ 58 w 84"/>
                  <a:gd name="T37" fmla="*/ 93 h 147"/>
                  <a:gd name="T38" fmla="*/ 73 w 84"/>
                  <a:gd name="T39" fmla="*/ 93 h 147"/>
                  <a:gd name="T40" fmla="*/ 75 w 84"/>
                  <a:gd name="T41" fmla="*/ 91 h 147"/>
                  <a:gd name="T42" fmla="*/ 57 w 84"/>
                  <a:gd name="T43" fmla="*/ 20 h 147"/>
                  <a:gd name="T44" fmla="*/ 58 w 84"/>
                  <a:gd name="T45" fmla="*/ 20 h 147"/>
                  <a:gd name="T46" fmla="*/ 71 w 84"/>
                  <a:gd name="T47" fmla="*/ 58 h 147"/>
                  <a:gd name="T48" fmla="*/ 82 w 84"/>
                  <a:gd name="T49" fmla="*/ 5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147">
                    <a:moveTo>
                      <a:pt x="82" y="54"/>
                    </a:moveTo>
                    <a:cubicBezTo>
                      <a:pt x="69" y="13"/>
                      <a:pt x="69" y="13"/>
                      <a:pt x="69" y="13"/>
                    </a:cubicBezTo>
                    <a:cubicBezTo>
                      <a:pt x="67" y="6"/>
                      <a:pt x="59" y="0"/>
                      <a:pt x="49" y="0"/>
                    </a:cubicBezTo>
                    <a:cubicBezTo>
                      <a:pt x="35" y="0"/>
                      <a:pt x="35" y="0"/>
                      <a:pt x="35" y="0"/>
                    </a:cubicBezTo>
                    <a:cubicBezTo>
                      <a:pt x="25" y="0"/>
                      <a:pt x="17" y="6"/>
                      <a:pt x="15" y="13"/>
                    </a:cubicBezTo>
                    <a:cubicBezTo>
                      <a:pt x="2" y="54"/>
                      <a:pt x="2" y="54"/>
                      <a:pt x="2" y="54"/>
                    </a:cubicBezTo>
                    <a:cubicBezTo>
                      <a:pt x="0" y="63"/>
                      <a:pt x="10" y="67"/>
                      <a:pt x="13" y="58"/>
                    </a:cubicBezTo>
                    <a:cubicBezTo>
                      <a:pt x="26" y="20"/>
                      <a:pt x="26" y="20"/>
                      <a:pt x="26" y="20"/>
                    </a:cubicBezTo>
                    <a:cubicBezTo>
                      <a:pt x="27" y="20"/>
                      <a:pt x="27" y="20"/>
                      <a:pt x="27" y="20"/>
                    </a:cubicBezTo>
                    <a:cubicBezTo>
                      <a:pt x="27" y="20"/>
                      <a:pt x="10" y="88"/>
                      <a:pt x="9" y="91"/>
                    </a:cubicBezTo>
                    <a:cubicBezTo>
                      <a:pt x="9" y="92"/>
                      <a:pt x="9" y="93"/>
                      <a:pt x="11" y="93"/>
                    </a:cubicBezTo>
                    <a:cubicBezTo>
                      <a:pt x="12" y="93"/>
                      <a:pt x="26" y="93"/>
                      <a:pt x="26" y="93"/>
                    </a:cubicBezTo>
                    <a:cubicBezTo>
                      <a:pt x="26" y="137"/>
                      <a:pt x="26" y="137"/>
                      <a:pt x="26" y="137"/>
                    </a:cubicBezTo>
                    <a:cubicBezTo>
                      <a:pt x="26" y="147"/>
                      <a:pt x="39" y="147"/>
                      <a:pt x="39" y="137"/>
                    </a:cubicBezTo>
                    <a:cubicBezTo>
                      <a:pt x="39" y="93"/>
                      <a:pt x="39" y="93"/>
                      <a:pt x="39" y="93"/>
                    </a:cubicBezTo>
                    <a:cubicBezTo>
                      <a:pt x="45" y="93"/>
                      <a:pt x="45" y="93"/>
                      <a:pt x="45" y="93"/>
                    </a:cubicBezTo>
                    <a:cubicBezTo>
                      <a:pt x="45" y="137"/>
                      <a:pt x="45" y="137"/>
                      <a:pt x="45" y="137"/>
                    </a:cubicBezTo>
                    <a:cubicBezTo>
                      <a:pt x="45" y="147"/>
                      <a:pt x="58" y="147"/>
                      <a:pt x="58" y="137"/>
                    </a:cubicBezTo>
                    <a:cubicBezTo>
                      <a:pt x="58" y="93"/>
                      <a:pt x="58" y="93"/>
                      <a:pt x="58" y="93"/>
                    </a:cubicBezTo>
                    <a:cubicBezTo>
                      <a:pt x="58" y="93"/>
                      <a:pt x="72" y="93"/>
                      <a:pt x="73" y="93"/>
                    </a:cubicBezTo>
                    <a:cubicBezTo>
                      <a:pt x="75" y="93"/>
                      <a:pt x="75" y="92"/>
                      <a:pt x="75" y="91"/>
                    </a:cubicBezTo>
                    <a:cubicBezTo>
                      <a:pt x="74" y="88"/>
                      <a:pt x="57" y="20"/>
                      <a:pt x="57" y="20"/>
                    </a:cubicBezTo>
                    <a:cubicBezTo>
                      <a:pt x="58" y="20"/>
                      <a:pt x="58" y="20"/>
                      <a:pt x="58" y="20"/>
                    </a:cubicBezTo>
                    <a:cubicBezTo>
                      <a:pt x="71" y="58"/>
                      <a:pt x="71" y="58"/>
                      <a:pt x="71" y="58"/>
                    </a:cubicBezTo>
                    <a:cubicBezTo>
                      <a:pt x="74" y="67"/>
                      <a:pt x="84" y="63"/>
                      <a:pt x="82"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1" name="组合 10"/>
            <p:cNvGrpSpPr>
              <a:grpSpLocks noChangeAspect="1"/>
            </p:cNvGrpSpPr>
            <p:nvPr/>
          </p:nvGrpSpPr>
          <p:grpSpPr>
            <a:xfrm>
              <a:off x="8840517" y="4843167"/>
              <a:ext cx="328595" cy="702000"/>
              <a:chOff x="5373687" y="4634705"/>
              <a:chExt cx="314325" cy="671513"/>
            </a:xfrm>
            <a:solidFill>
              <a:srgbClr val="F26D64"/>
            </a:solidFill>
          </p:grpSpPr>
          <p:sp>
            <p:nvSpPr>
              <p:cNvPr id="52" name="Oval 394"/>
              <p:cNvSpPr>
                <a:spLocks noChangeArrowheads="1"/>
              </p:cNvSpPr>
              <p:nvPr/>
            </p:nvSpPr>
            <p:spPr bwMode="auto">
              <a:xfrm>
                <a:off x="5475287" y="4634705"/>
                <a:ext cx="112713" cy="1095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Line 395"/>
              <p:cNvSpPr>
                <a:spLocks noChangeShapeType="1"/>
              </p:cNvSpPr>
              <p:nvPr/>
            </p:nvSpPr>
            <p:spPr bwMode="auto">
              <a:xfrm>
                <a:off x="5530850" y="468868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Line 396"/>
              <p:cNvSpPr>
                <a:spLocks noChangeShapeType="1"/>
              </p:cNvSpPr>
              <p:nvPr/>
            </p:nvSpPr>
            <p:spPr bwMode="auto">
              <a:xfrm>
                <a:off x="5530850" y="468868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397"/>
              <p:cNvSpPr>
                <a:spLocks/>
              </p:cNvSpPr>
              <p:nvPr/>
            </p:nvSpPr>
            <p:spPr bwMode="auto">
              <a:xfrm>
                <a:off x="5373687" y="4755355"/>
                <a:ext cx="314325" cy="550863"/>
              </a:xfrm>
              <a:custGeom>
                <a:avLst/>
                <a:gdLst>
                  <a:gd name="T0" fmla="*/ 82 w 84"/>
                  <a:gd name="T1" fmla="*/ 54 h 147"/>
                  <a:gd name="T2" fmla="*/ 69 w 84"/>
                  <a:gd name="T3" fmla="*/ 13 h 147"/>
                  <a:gd name="T4" fmla="*/ 49 w 84"/>
                  <a:gd name="T5" fmla="*/ 0 h 147"/>
                  <a:gd name="T6" fmla="*/ 35 w 84"/>
                  <a:gd name="T7" fmla="*/ 0 h 147"/>
                  <a:gd name="T8" fmla="*/ 15 w 84"/>
                  <a:gd name="T9" fmla="*/ 13 h 147"/>
                  <a:gd name="T10" fmla="*/ 2 w 84"/>
                  <a:gd name="T11" fmla="*/ 54 h 147"/>
                  <a:gd name="T12" fmla="*/ 13 w 84"/>
                  <a:gd name="T13" fmla="*/ 58 h 147"/>
                  <a:gd name="T14" fmla="*/ 26 w 84"/>
                  <a:gd name="T15" fmla="*/ 20 h 147"/>
                  <a:gd name="T16" fmla="*/ 27 w 84"/>
                  <a:gd name="T17" fmla="*/ 20 h 147"/>
                  <a:gd name="T18" fmla="*/ 9 w 84"/>
                  <a:gd name="T19" fmla="*/ 91 h 147"/>
                  <a:gd name="T20" fmla="*/ 11 w 84"/>
                  <a:gd name="T21" fmla="*/ 93 h 147"/>
                  <a:gd name="T22" fmla="*/ 26 w 84"/>
                  <a:gd name="T23" fmla="*/ 93 h 147"/>
                  <a:gd name="T24" fmla="*/ 26 w 84"/>
                  <a:gd name="T25" fmla="*/ 137 h 147"/>
                  <a:gd name="T26" fmla="*/ 39 w 84"/>
                  <a:gd name="T27" fmla="*/ 137 h 147"/>
                  <a:gd name="T28" fmla="*/ 39 w 84"/>
                  <a:gd name="T29" fmla="*/ 93 h 147"/>
                  <a:gd name="T30" fmla="*/ 45 w 84"/>
                  <a:gd name="T31" fmla="*/ 93 h 147"/>
                  <a:gd name="T32" fmla="*/ 45 w 84"/>
                  <a:gd name="T33" fmla="*/ 137 h 147"/>
                  <a:gd name="T34" fmla="*/ 58 w 84"/>
                  <a:gd name="T35" fmla="*/ 137 h 147"/>
                  <a:gd name="T36" fmla="*/ 58 w 84"/>
                  <a:gd name="T37" fmla="*/ 93 h 147"/>
                  <a:gd name="T38" fmla="*/ 73 w 84"/>
                  <a:gd name="T39" fmla="*/ 93 h 147"/>
                  <a:gd name="T40" fmla="*/ 75 w 84"/>
                  <a:gd name="T41" fmla="*/ 91 h 147"/>
                  <a:gd name="T42" fmla="*/ 57 w 84"/>
                  <a:gd name="T43" fmla="*/ 20 h 147"/>
                  <a:gd name="T44" fmla="*/ 58 w 84"/>
                  <a:gd name="T45" fmla="*/ 20 h 147"/>
                  <a:gd name="T46" fmla="*/ 71 w 84"/>
                  <a:gd name="T47" fmla="*/ 58 h 147"/>
                  <a:gd name="T48" fmla="*/ 82 w 84"/>
                  <a:gd name="T49" fmla="*/ 5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147">
                    <a:moveTo>
                      <a:pt x="82" y="54"/>
                    </a:moveTo>
                    <a:cubicBezTo>
                      <a:pt x="69" y="13"/>
                      <a:pt x="69" y="13"/>
                      <a:pt x="69" y="13"/>
                    </a:cubicBezTo>
                    <a:cubicBezTo>
                      <a:pt x="67" y="6"/>
                      <a:pt x="59" y="0"/>
                      <a:pt x="49" y="0"/>
                    </a:cubicBezTo>
                    <a:cubicBezTo>
                      <a:pt x="35" y="0"/>
                      <a:pt x="35" y="0"/>
                      <a:pt x="35" y="0"/>
                    </a:cubicBezTo>
                    <a:cubicBezTo>
                      <a:pt x="25" y="0"/>
                      <a:pt x="17" y="6"/>
                      <a:pt x="15" y="13"/>
                    </a:cubicBezTo>
                    <a:cubicBezTo>
                      <a:pt x="2" y="54"/>
                      <a:pt x="2" y="54"/>
                      <a:pt x="2" y="54"/>
                    </a:cubicBezTo>
                    <a:cubicBezTo>
                      <a:pt x="0" y="63"/>
                      <a:pt x="10" y="67"/>
                      <a:pt x="13" y="58"/>
                    </a:cubicBezTo>
                    <a:cubicBezTo>
                      <a:pt x="26" y="20"/>
                      <a:pt x="26" y="20"/>
                      <a:pt x="26" y="20"/>
                    </a:cubicBezTo>
                    <a:cubicBezTo>
                      <a:pt x="27" y="20"/>
                      <a:pt x="27" y="20"/>
                      <a:pt x="27" y="20"/>
                    </a:cubicBezTo>
                    <a:cubicBezTo>
                      <a:pt x="27" y="20"/>
                      <a:pt x="10" y="88"/>
                      <a:pt x="9" y="91"/>
                    </a:cubicBezTo>
                    <a:cubicBezTo>
                      <a:pt x="9" y="92"/>
                      <a:pt x="9" y="93"/>
                      <a:pt x="11" y="93"/>
                    </a:cubicBezTo>
                    <a:cubicBezTo>
                      <a:pt x="12" y="93"/>
                      <a:pt x="26" y="93"/>
                      <a:pt x="26" y="93"/>
                    </a:cubicBezTo>
                    <a:cubicBezTo>
                      <a:pt x="26" y="137"/>
                      <a:pt x="26" y="137"/>
                      <a:pt x="26" y="137"/>
                    </a:cubicBezTo>
                    <a:cubicBezTo>
                      <a:pt x="26" y="147"/>
                      <a:pt x="39" y="147"/>
                      <a:pt x="39" y="137"/>
                    </a:cubicBezTo>
                    <a:cubicBezTo>
                      <a:pt x="39" y="93"/>
                      <a:pt x="39" y="93"/>
                      <a:pt x="39" y="93"/>
                    </a:cubicBezTo>
                    <a:cubicBezTo>
                      <a:pt x="45" y="93"/>
                      <a:pt x="45" y="93"/>
                      <a:pt x="45" y="93"/>
                    </a:cubicBezTo>
                    <a:cubicBezTo>
                      <a:pt x="45" y="137"/>
                      <a:pt x="45" y="137"/>
                      <a:pt x="45" y="137"/>
                    </a:cubicBezTo>
                    <a:cubicBezTo>
                      <a:pt x="45" y="147"/>
                      <a:pt x="58" y="147"/>
                      <a:pt x="58" y="137"/>
                    </a:cubicBezTo>
                    <a:cubicBezTo>
                      <a:pt x="58" y="93"/>
                      <a:pt x="58" y="93"/>
                      <a:pt x="58" y="93"/>
                    </a:cubicBezTo>
                    <a:cubicBezTo>
                      <a:pt x="58" y="93"/>
                      <a:pt x="72" y="93"/>
                      <a:pt x="73" y="93"/>
                    </a:cubicBezTo>
                    <a:cubicBezTo>
                      <a:pt x="75" y="93"/>
                      <a:pt x="75" y="92"/>
                      <a:pt x="75" y="91"/>
                    </a:cubicBezTo>
                    <a:cubicBezTo>
                      <a:pt x="74" y="88"/>
                      <a:pt x="57" y="20"/>
                      <a:pt x="57" y="20"/>
                    </a:cubicBezTo>
                    <a:cubicBezTo>
                      <a:pt x="58" y="20"/>
                      <a:pt x="58" y="20"/>
                      <a:pt x="58" y="20"/>
                    </a:cubicBezTo>
                    <a:cubicBezTo>
                      <a:pt x="71" y="58"/>
                      <a:pt x="71" y="58"/>
                      <a:pt x="71" y="58"/>
                    </a:cubicBezTo>
                    <a:cubicBezTo>
                      <a:pt x="74" y="67"/>
                      <a:pt x="84" y="63"/>
                      <a:pt x="82"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2" name="组合 11"/>
            <p:cNvGrpSpPr>
              <a:grpSpLocks noChangeAspect="1"/>
            </p:cNvGrpSpPr>
            <p:nvPr/>
          </p:nvGrpSpPr>
          <p:grpSpPr>
            <a:xfrm>
              <a:off x="8364083" y="4843167"/>
              <a:ext cx="328595" cy="702000"/>
              <a:chOff x="5373687" y="4634705"/>
              <a:chExt cx="314325" cy="671513"/>
            </a:xfrm>
            <a:solidFill>
              <a:srgbClr val="F26D64"/>
            </a:solidFill>
          </p:grpSpPr>
          <p:sp>
            <p:nvSpPr>
              <p:cNvPr id="48" name="Oval 394"/>
              <p:cNvSpPr>
                <a:spLocks noChangeArrowheads="1"/>
              </p:cNvSpPr>
              <p:nvPr/>
            </p:nvSpPr>
            <p:spPr bwMode="auto">
              <a:xfrm>
                <a:off x="5475287" y="4634705"/>
                <a:ext cx="112713" cy="1095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Line 395"/>
              <p:cNvSpPr>
                <a:spLocks noChangeShapeType="1"/>
              </p:cNvSpPr>
              <p:nvPr/>
            </p:nvSpPr>
            <p:spPr bwMode="auto">
              <a:xfrm>
                <a:off x="5530850" y="468868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Line 396"/>
              <p:cNvSpPr>
                <a:spLocks noChangeShapeType="1"/>
              </p:cNvSpPr>
              <p:nvPr/>
            </p:nvSpPr>
            <p:spPr bwMode="auto">
              <a:xfrm>
                <a:off x="5530850" y="468868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397"/>
              <p:cNvSpPr>
                <a:spLocks/>
              </p:cNvSpPr>
              <p:nvPr/>
            </p:nvSpPr>
            <p:spPr bwMode="auto">
              <a:xfrm>
                <a:off x="5373687" y="4755355"/>
                <a:ext cx="314325" cy="550863"/>
              </a:xfrm>
              <a:custGeom>
                <a:avLst/>
                <a:gdLst>
                  <a:gd name="T0" fmla="*/ 82 w 84"/>
                  <a:gd name="T1" fmla="*/ 54 h 147"/>
                  <a:gd name="T2" fmla="*/ 69 w 84"/>
                  <a:gd name="T3" fmla="*/ 13 h 147"/>
                  <a:gd name="T4" fmla="*/ 49 w 84"/>
                  <a:gd name="T5" fmla="*/ 0 h 147"/>
                  <a:gd name="T6" fmla="*/ 35 w 84"/>
                  <a:gd name="T7" fmla="*/ 0 h 147"/>
                  <a:gd name="T8" fmla="*/ 15 w 84"/>
                  <a:gd name="T9" fmla="*/ 13 h 147"/>
                  <a:gd name="T10" fmla="*/ 2 w 84"/>
                  <a:gd name="T11" fmla="*/ 54 h 147"/>
                  <a:gd name="T12" fmla="*/ 13 w 84"/>
                  <a:gd name="T13" fmla="*/ 58 h 147"/>
                  <a:gd name="T14" fmla="*/ 26 w 84"/>
                  <a:gd name="T15" fmla="*/ 20 h 147"/>
                  <a:gd name="T16" fmla="*/ 27 w 84"/>
                  <a:gd name="T17" fmla="*/ 20 h 147"/>
                  <a:gd name="T18" fmla="*/ 9 w 84"/>
                  <a:gd name="T19" fmla="*/ 91 h 147"/>
                  <a:gd name="T20" fmla="*/ 11 w 84"/>
                  <a:gd name="T21" fmla="*/ 93 h 147"/>
                  <a:gd name="T22" fmla="*/ 26 w 84"/>
                  <a:gd name="T23" fmla="*/ 93 h 147"/>
                  <a:gd name="T24" fmla="*/ 26 w 84"/>
                  <a:gd name="T25" fmla="*/ 137 h 147"/>
                  <a:gd name="T26" fmla="*/ 39 w 84"/>
                  <a:gd name="T27" fmla="*/ 137 h 147"/>
                  <a:gd name="T28" fmla="*/ 39 w 84"/>
                  <a:gd name="T29" fmla="*/ 93 h 147"/>
                  <a:gd name="T30" fmla="*/ 45 w 84"/>
                  <a:gd name="T31" fmla="*/ 93 h 147"/>
                  <a:gd name="T32" fmla="*/ 45 w 84"/>
                  <a:gd name="T33" fmla="*/ 137 h 147"/>
                  <a:gd name="T34" fmla="*/ 58 w 84"/>
                  <a:gd name="T35" fmla="*/ 137 h 147"/>
                  <a:gd name="T36" fmla="*/ 58 w 84"/>
                  <a:gd name="T37" fmla="*/ 93 h 147"/>
                  <a:gd name="T38" fmla="*/ 73 w 84"/>
                  <a:gd name="T39" fmla="*/ 93 h 147"/>
                  <a:gd name="T40" fmla="*/ 75 w 84"/>
                  <a:gd name="T41" fmla="*/ 91 h 147"/>
                  <a:gd name="T42" fmla="*/ 57 w 84"/>
                  <a:gd name="T43" fmla="*/ 20 h 147"/>
                  <a:gd name="T44" fmla="*/ 58 w 84"/>
                  <a:gd name="T45" fmla="*/ 20 h 147"/>
                  <a:gd name="T46" fmla="*/ 71 w 84"/>
                  <a:gd name="T47" fmla="*/ 58 h 147"/>
                  <a:gd name="T48" fmla="*/ 82 w 84"/>
                  <a:gd name="T49" fmla="*/ 5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147">
                    <a:moveTo>
                      <a:pt x="82" y="54"/>
                    </a:moveTo>
                    <a:cubicBezTo>
                      <a:pt x="69" y="13"/>
                      <a:pt x="69" y="13"/>
                      <a:pt x="69" y="13"/>
                    </a:cubicBezTo>
                    <a:cubicBezTo>
                      <a:pt x="67" y="6"/>
                      <a:pt x="59" y="0"/>
                      <a:pt x="49" y="0"/>
                    </a:cubicBezTo>
                    <a:cubicBezTo>
                      <a:pt x="35" y="0"/>
                      <a:pt x="35" y="0"/>
                      <a:pt x="35" y="0"/>
                    </a:cubicBezTo>
                    <a:cubicBezTo>
                      <a:pt x="25" y="0"/>
                      <a:pt x="17" y="6"/>
                      <a:pt x="15" y="13"/>
                    </a:cubicBezTo>
                    <a:cubicBezTo>
                      <a:pt x="2" y="54"/>
                      <a:pt x="2" y="54"/>
                      <a:pt x="2" y="54"/>
                    </a:cubicBezTo>
                    <a:cubicBezTo>
                      <a:pt x="0" y="63"/>
                      <a:pt x="10" y="67"/>
                      <a:pt x="13" y="58"/>
                    </a:cubicBezTo>
                    <a:cubicBezTo>
                      <a:pt x="26" y="20"/>
                      <a:pt x="26" y="20"/>
                      <a:pt x="26" y="20"/>
                    </a:cubicBezTo>
                    <a:cubicBezTo>
                      <a:pt x="27" y="20"/>
                      <a:pt x="27" y="20"/>
                      <a:pt x="27" y="20"/>
                    </a:cubicBezTo>
                    <a:cubicBezTo>
                      <a:pt x="27" y="20"/>
                      <a:pt x="10" y="88"/>
                      <a:pt x="9" y="91"/>
                    </a:cubicBezTo>
                    <a:cubicBezTo>
                      <a:pt x="9" y="92"/>
                      <a:pt x="9" y="93"/>
                      <a:pt x="11" y="93"/>
                    </a:cubicBezTo>
                    <a:cubicBezTo>
                      <a:pt x="12" y="93"/>
                      <a:pt x="26" y="93"/>
                      <a:pt x="26" y="93"/>
                    </a:cubicBezTo>
                    <a:cubicBezTo>
                      <a:pt x="26" y="137"/>
                      <a:pt x="26" y="137"/>
                      <a:pt x="26" y="137"/>
                    </a:cubicBezTo>
                    <a:cubicBezTo>
                      <a:pt x="26" y="147"/>
                      <a:pt x="39" y="147"/>
                      <a:pt x="39" y="137"/>
                    </a:cubicBezTo>
                    <a:cubicBezTo>
                      <a:pt x="39" y="93"/>
                      <a:pt x="39" y="93"/>
                      <a:pt x="39" y="93"/>
                    </a:cubicBezTo>
                    <a:cubicBezTo>
                      <a:pt x="45" y="93"/>
                      <a:pt x="45" y="93"/>
                      <a:pt x="45" y="93"/>
                    </a:cubicBezTo>
                    <a:cubicBezTo>
                      <a:pt x="45" y="137"/>
                      <a:pt x="45" y="137"/>
                      <a:pt x="45" y="137"/>
                    </a:cubicBezTo>
                    <a:cubicBezTo>
                      <a:pt x="45" y="147"/>
                      <a:pt x="58" y="147"/>
                      <a:pt x="58" y="137"/>
                    </a:cubicBezTo>
                    <a:cubicBezTo>
                      <a:pt x="58" y="93"/>
                      <a:pt x="58" y="93"/>
                      <a:pt x="58" y="93"/>
                    </a:cubicBezTo>
                    <a:cubicBezTo>
                      <a:pt x="58" y="93"/>
                      <a:pt x="72" y="93"/>
                      <a:pt x="73" y="93"/>
                    </a:cubicBezTo>
                    <a:cubicBezTo>
                      <a:pt x="75" y="93"/>
                      <a:pt x="75" y="92"/>
                      <a:pt x="75" y="91"/>
                    </a:cubicBezTo>
                    <a:cubicBezTo>
                      <a:pt x="74" y="88"/>
                      <a:pt x="57" y="20"/>
                      <a:pt x="57" y="20"/>
                    </a:cubicBezTo>
                    <a:cubicBezTo>
                      <a:pt x="58" y="20"/>
                      <a:pt x="58" y="20"/>
                      <a:pt x="58" y="20"/>
                    </a:cubicBezTo>
                    <a:cubicBezTo>
                      <a:pt x="71" y="58"/>
                      <a:pt x="71" y="58"/>
                      <a:pt x="71" y="58"/>
                    </a:cubicBezTo>
                    <a:cubicBezTo>
                      <a:pt x="74" y="67"/>
                      <a:pt x="84" y="63"/>
                      <a:pt x="82"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3" name="组合 12"/>
            <p:cNvGrpSpPr>
              <a:grpSpLocks noChangeAspect="1"/>
            </p:cNvGrpSpPr>
            <p:nvPr/>
          </p:nvGrpSpPr>
          <p:grpSpPr>
            <a:xfrm>
              <a:off x="9793385" y="4843167"/>
              <a:ext cx="328595" cy="702000"/>
              <a:chOff x="5373687" y="4634705"/>
              <a:chExt cx="314325" cy="671513"/>
            </a:xfrm>
            <a:solidFill>
              <a:srgbClr val="F26D64"/>
            </a:solidFill>
          </p:grpSpPr>
          <p:sp>
            <p:nvSpPr>
              <p:cNvPr id="44" name="Oval 394"/>
              <p:cNvSpPr>
                <a:spLocks noChangeArrowheads="1"/>
              </p:cNvSpPr>
              <p:nvPr/>
            </p:nvSpPr>
            <p:spPr bwMode="auto">
              <a:xfrm>
                <a:off x="5475287" y="4634705"/>
                <a:ext cx="112713" cy="1095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Line 395"/>
              <p:cNvSpPr>
                <a:spLocks noChangeShapeType="1"/>
              </p:cNvSpPr>
              <p:nvPr/>
            </p:nvSpPr>
            <p:spPr bwMode="auto">
              <a:xfrm>
                <a:off x="5530850" y="468868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Line 396"/>
              <p:cNvSpPr>
                <a:spLocks noChangeShapeType="1"/>
              </p:cNvSpPr>
              <p:nvPr/>
            </p:nvSpPr>
            <p:spPr bwMode="auto">
              <a:xfrm>
                <a:off x="5530850" y="468868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397"/>
              <p:cNvSpPr>
                <a:spLocks/>
              </p:cNvSpPr>
              <p:nvPr/>
            </p:nvSpPr>
            <p:spPr bwMode="auto">
              <a:xfrm>
                <a:off x="5373687" y="4755355"/>
                <a:ext cx="314325" cy="550863"/>
              </a:xfrm>
              <a:custGeom>
                <a:avLst/>
                <a:gdLst>
                  <a:gd name="T0" fmla="*/ 82 w 84"/>
                  <a:gd name="T1" fmla="*/ 54 h 147"/>
                  <a:gd name="T2" fmla="*/ 69 w 84"/>
                  <a:gd name="T3" fmla="*/ 13 h 147"/>
                  <a:gd name="T4" fmla="*/ 49 w 84"/>
                  <a:gd name="T5" fmla="*/ 0 h 147"/>
                  <a:gd name="T6" fmla="*/ 35 w 84"/>
                  <a:gd name="T7" fmla="*/ 0 h 147"/>
                  <a:gd name="T8" fmla="*/ 15 w 84"/>
                  <a:gd name="T9" fmla="*/ 13 h 147"/>
                  <a:gd name="T10" fmla="*/ 2 w 84"/>
                  <a:gd name="T11" fmla="*/ 54 h 147"/>
                  <a:gd name="T12" fmla="*/ 13 w 84"/>
                  <a:gd name="T13" fmla="*/ 58 h 147"/>
                  <a:gd name="T14" fmla="*/ 26 w 84"/>
                  <a:gd name="T15" fmla="*/ 20 h 147"/>
                  <a:gd name="T16" fmla="*/ 27 w 84"/>
                  <a:gd name="T17" fmla="*/ 20 h 147"/>
                  <a:gd name="T18" fmla="*/ 9 w 84"/>
                  <a:gd name="T19" fmla="*/ 91 h 147"/>
                  <a:gd name="T20" fmla="*/ 11 w 84"/>
                  <a:gd name="T21" fmla="*/ 93 h 147"/>
                  <a:gd name="T22" fmla="*/ 26 w 84"/>
                  <a:gd name="T23" fmla="*/ 93 h 147"/>
                  <a:gd name="T24" fmla="*/ 26 w 84"/>
                  <a:gd name="T25" fmla="*/ 137 h 147"/>
                  <a:gd name="T26" fmla="*/ 39 w 84"/>
                  <a:gd name="T27" fmla="*/ 137 h 147"/>
                  <a:gd name="T28" fmla="*/ 39 w 84"/>
                  <a:gd name="T29" fmla="*/ 93 h 147"/>
                  <a:gd name="T30" fmla="*/ 45 w 84"/>
                  <a:gd name="T31" fmla="*/ 93 h 147"/>
                  <a:gd name="T32" fmla="*/ 45 w 84"/>
                  <a:gd name="T33" fmla="*/ 137 h 147"/>
                  <a:gd name="T34" fmla="*/ 58 w 84"/>
                  <a:gd name="T35" fmla="*/ 137 h 147"/>
                  <a:gd name="T36" fmla="*/ 58 w 84"/>
                  <a:gd name="T37" fmla="*/ 93 h 147"/>
                  <a:gd name="T38" fmla="*/ 73 w 84"/>
                  <a:gd name="T39" fmla="*/ 93 h 147"/>
                  <a:gd name="T40" fmla="*/ 75 w 84"/>
                  <a:gd name="T41" fmla="*/ 91 h 147"/>
                  <a:gd name="T42" fmla="*/ 57 w 84"/>
                  <a:gd name="T43" fmla="*/ 20 h 147"/>
                  <a:gd name="T44" fmla="*/ 58 w 84"/>
                  <a:gd name="T45" fmla="*/ 20 h 147"/>
                  <a:gd name="T46" fmla="*/ 71 w 84"/>
                  <a:gd name="T47" fmla="*/ 58 h 147"/>
                  <a:gd name="T48" fmla="*/ 82 w 84"/>
                  <a:gd name="T49" fmla="*/ 5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147">
                    <a:moveTo>
                      <a:pt x="82" y="54"/>
                    </a:moveTo>
                    <a:cubicBezTo>
                      <a:pt x="69" y="13"/>
                      <a:pt x="69" y="13"/>
                      <a:pt x="69" y="13"/>
                    </a:cubicBezTo>
                    <a:cubicBezTo>
                      <a:pt x="67" y="6"/>
                      <a:pt x="59" y="0"/>
                      <a:pt x="49" y="0"/>
                    </a:cubicBezTo>
                    <a:cubicBezTo>
                      <a:pt x="35" y="0"/>
                      <a:pt x="35" y="0"/>
                      <a:pt x="35" y="0"/>
                    </a:cubicBezTo>
                    <a:cubicBezTo>
                      <a:pt x="25" y="0"/>
                      <a:pt x="17" y="6"/>
                      <a:pt x="15" y="13"/>
                    </a:cubicBezTo>
                    <a:cubicBezTo>
                      <a:pt x="2" y="54"/>
                      <a:pt x="2" y="54"/>
                      <a:pt x="2" y="54"/>
                    </a:cubicBezTo>
                    <a:cubicBezTo>
                      <a:pt x="0" y="63"/>
                      <a:pt x="10" y="67"/>
                      <a:pt x="13" y="58"/>
                    </a:cubicBezTo>
                    <a:cubicBezTo>
                      <a:pt x="26" y="20"/>
                      <a:pt x="26" y="20"/>
                      <a:pt x="26" y="20"/>
                    </a:cubicBezTo>
                    <a:cubicBezTo>
                      <a:pt x="27" y="20"/>
                      <a:pt x="27" y="20"/>
                      <a:pt x="27" y="20"/>
                    </a:cubicBezTo>
                    <a:cubicBezTo>
                      <a:pt x="27" y="20"/>
                      <a:pt x="10" y="88"/>
                      <a:pt x="9" y="91"/>
                    </a:cubicBezTo>
                    <a:cubicBezTo>
                      <a:pt x="9" y="92"/>
                      <a:pt x="9" y="93"/>
                      <a:pt x="11" y="93"/>
                    </a:cubicBezTo>
                    <a:cubicBezTo>
                      <a:pt x="12" y="93"/>
                      <a:pt x="26" y="93"/>
                      <a:pt x="26" y="93"/>
                    </a:cubicBezTo>
                    <a:cubicBezTo>
                      <a:pt x="26" y="137"/>
                      <a:pt x="26" y="137"/>
                      <a:pt x="26" y="137"/>
                    </a:cubicBezTo>
                    <a:cubicBezTo>
                      <a:pt x="26" y="147"/>
                      <a:pt x="39" y="147"/>
                      <a:pt x="39" y="137"/>
                    </a:cubicBezTo>
                    <a:cubicBezTo>
                      <a:pt x="39" y="93"/>
                      <a:pt x="39" y="93"/>
                      <a:pt x="39" y="93"/>
                    </a:cubicBezTo>
                    <a:cubicBezTo>
                      <a:pt x="45" y="93"/>
                      <a:pt x="45" y="93"/>
                      <a:pt x="45" y="93"/>
                    </a:cubicBezTo>
                    <a:cubicBezTo>
                      <a:pt x="45" y="137"/>
                      <a:pt x="45" y="137"/>
                      <a:pt x="45" y="137"/>
                    </a:cubicBezTo>
                    <a:cubicBezTo>
                      <a:pt x="45" y="147"/>
                      <a:pt x="58" y="147"/>
                      <a:pt x="58" y="137"/>
                    </a:cubicBezTo>
                    <a:cubicBezTo>
                      <a:pt x="58" y="93"/>
                      <a:pt x="58" y="93"/>
                      <a:pt x="58" y="93"/>
                    </a:cubicBezTo>
                    <a:cubicBezTo>
                      <a:pt x="58" y="93"/>
                      <a:pt x="72" y="93"/>
                      <a:pt x="73" y="93"/>
                    </a:cubicBezTo>
                    <a:cubicBezTo>
                      <a:pt x="75" y="93"/>
                      <a:pt x="75" y="92"/>
                      <a:pt x="75" y="91"/>
                    </a:cubicBezTo>
                    <a:cubicBezTo>
                      <a:pt x="74" y="88"/>
                      <a:pt x="57" y="20"/>
                      <a:pt x="57" y="20"/>
                    </a:cubicBezTo>
                    <a:cubicBezTo>
                      <a:pt x="58" y="20"/>
                      <a:pt x="58" y="20"/>
                      <a:pt x="58" y="20"/>
                    </a:cubicBezTo>
                    <a:cubicBezTo>
                      <a:pt x="71" y="58"/>
                      <a:pt x="71" y="58"/>
                      <a:pt x="71" y="58"/>
                    </a:cubicBezTo>
                    <a:cubicBezTo>
                      <a:pt x="74" y="67"/>
                      <a:pt x="84" y="63"/>
                      <a:pt x="82"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4" name="组合 13"/>
            <p:cNvGrpSpPr>
              <a:grpSpLocks noChangeAspect="1"/>
            </p:cNvGrpSpPr>
            <p:nvPr/>
          </p:nvGrpSpPr>
          <p:grpSpPr>
            <a:xfrm>
              <a:off x="10269818" y="4843167"/>
              <a:ext cx="328595" cy="702000"/>
              <a:chOff x="5373687" y="4634705"/>
              <a:chExt cx="314325" cy="671513"/>
            </a:xfrm>
            <a:solidFill>
              <a:srgbClr val="F26D64"/>
            </a:solidFill>
          </p:grpSpPr>
          <p:sp>
            <p:nvSpPr>
              <p:cNvPr id="40" name="Oval 394"/>
              <p:cNvSpPr>
                <a:spLocks noChangeArrowheads="1"/>
              </p:cNvSpPr>
              <p:nvPr/>
            </p:nvSpPr>
            <p:spPr bwMode="auto">
              <a:xfrm>
                <a:off x="5475287" y="4634705"/>
                <a:ext cx="112713" cy="1095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Line 395"/>
              <p:cNvSpPr>
                <a:spLocks noChangeShapeType="1"/>
              </p:cNvSpPr>
              <p:nvPr/>
            </p:nvSpPr>
            <p:spPr bwMode="auto">
              <a:xfrm>
                <a:off x="5530850" y="468868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Line 396"/>
              <p:cNvSpPr>
                <a:spLocks noChangeShapeType="1"/>
              </p:cNvSpPr>
              <p:nvPr/>
            </p:nvSpPr>
            <p:spPr bwMode="auto">
              <a:xfrm>
                <a:off x="5530850" y="468868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397"/>
              <p:cNvSpPr>
                <a:spLocks/>
              </p:cNvSpPr>
              <p:nvPr/>
            </p:nvSpPr>
            <p:spPr bwMode="auto">
              <a:xfrm>
                <a:off x="5373687" y="4755355"/>
                <a:ext cx="314325" cy="550863"/>
              </a:xfrm>
              <a:custGeom>
                <a:avLst/>
                <a:gdLst>
                  <a:gd name="T0" fmla="*/ 82 w 84"/>
                  <a:gd name="T1" fmla="*/ 54 h 147"/>
                  <a:gd name="T2" fmla="*/ 69 w 84"/>
                  <a:gd name="T3" fmla="*/ 13 h 147"/>
                  <a:gd name="T4" fmla="*/ 49 w 84"/>
                  <a:gd name="T5" fmla="*/ 0 h 147"/>
                  <a:gd name="T6" fmla="*/ 35 w 84"/>
                  <a:gd name="T7" fmla="*/ 0 h 147"/>
                  <a:gd name="T8" fmla="*/ 15 w 84"/>
                  <a:gd name="T9" fmla="*/ 13 h 147"/>
                  <a:gd name="T10" fmla="*/ 2 w 84"/>
                  <a:gd name="T11" fmla="*/ 54 h 147"/>
                  <a:gd name="T12" fmla="*/ 13 w 84"/>
                  <a:gd name="T13" fmla="*/ 58 h 147"/>
                  <a:gd name="T14" fmla="*/ 26 w 84"/>
                  <a:gd name="T15" fmla="*/ 20 h 147"/>
                  <a:gd name="T16" fmla="*/ 27 w 84"/>
                  <a:gd name="T17" fmla="*/ 20 h 147"/>
                  <a:gd name="T18" fmla="*/ 9 w 84"/>
                  <a:gd name="T19" fmla="*/ 91 h 147"/>
                  <a:gd name="T20" fmla="*/ 11 w 84"/>
                  <a:gd name="T21" fmla="*/ 93 h 147"/>
                  <a:gd name="T22" fmla="*/ 26 w 84"/>
                  <a:gd name="T23" fmla="*/ 93 h 147"/>
                  <a:gd name="T24" fmla="*/ 26 w 84"/>
                  <a:gd name="T25" fmla="*/ 137 h 147"/>
                  <a:gd name="T26" fmla="*/ 39 w 84"/>
                  <a:gd name="T27" fmla="*/ 137 h 147"/>
                  <a:gd name="T28" fmla="*/ 39 w 84"/>
                  <a:gd name="T29" fmla="*/ 93 h 147"/>
                  <a:gd name="T30" fmla="*/ 45 w 84"/>
                  <a:gd name="T31" fmla="*/ 93 h 147"/>
                  <a:gd name="T32" fmla="*/ 45 w 84"/>
                  <a:gd name="T33" fmla="*/ 137 h 147"/>
                  <a:gd name="T34" fmla="*/ 58 w 84"/>
                  <a:gd name="T35" fmla="*/ 137 h 147"/>
                  <a:gd name="T36" fmla="*/ 58 w 84"/>
                  <a:gd name="T37" fmla="*/ 93 h 147"/>
                  <a:gd name="T38" fmla="*/ 73 w 84"/>
                  <a:gd name="T39" fmla="*/ 93 h 147"/>
                  <a:gd name="T40" fmla="*/ 75 w 84"/>
                  <a:gd name="T41" fmla="*/ 91 h 147"/>
                  <a:gd name="T42" fmla="*/ 57 w 84"/>
                  <a:gd name="T43" fmla="*/ 20 h 147"/>
                  <a:gd name="T44" fmla="*/ 58 w 84"/>
                  <a:gd name="T45" fmla="*/ 20 h 147"/>
                  <a:gd name="T46" fmla="*/ 71 w 84"/>
                  <a:gd name="T47" fmla="*/ 58 h 147"/>
                  <a:gd name="T48" fmla="*/ 82 w 84"/>
                  <a:gd name="T49" fmla="*/ 5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147">
                    <a:moveTo>
                      <a:pt x="82" y="54"/>
                    </a:moveTo>
                    <a:cubicBezTo>
                      <a:pt x="69" y="13"/>
                      <a:pt x="69" y="13"/>
                      <a:pt x="69" y="13"/>
                    </a:cubicBezTo>
                    <a:cubicBezTo>
                      <a:pt x="67" y="6"/>
                      <a:pt x="59" y="0"/>
                      <a:pt x="49" y="0"/>
                    </a:cubicBezTo>
                    <a:cubicBezTo>
                      <a:pt x="35" y="0"/>
                      <a:pt x="35" y="0"/>
                      <a:pt x="35" y="0"/>
                    </a:cubicBezTo>
                    <a:cubicBezTo>
                      <a:pt x="25" y="0"/>
                      <a:pt x="17" y="6"/>
                      <a:pt x="15" y="13"/>
                    </a:cubicBezTo>
                    <a:cubicBezTo>
                      <a:pt x="2" y="54"/>
                      <a:pt x="2" y="54"/>
                      <a:pt x="2" y="54"/>
                    </a:cubicBezTo>
                    <a:cubicBezTo>
                      <a:pt x="0" y="63"/>
                      <a:pt x="10" y="67"/>
                      <a:pt x="13" y="58"/>
                    </a:cubicBezTo>
                    <a:cubicBezTo>
                      <a:pt x="26" y="20"/>
                      <a:pt x="26" y="20"/>
                      <a:pt x="26" y="20"/>
                    </a:cubicBezTo>
                    <a:cubicBezTo>
                      <a:pt x="27" y="20"/>
                      <a:pt x="27" y="20"/>
                      <a:pt x="27" y="20"/>
                    </a:cubicBezTo>
                    <a:cubicBezTo>
                      <a:pt x="27" y="20"/>
                      <a:pt x="10" y="88"/>
                      <a:pt x="9" y="91"/>
                    </a:cubicBezTo>
                    <a:cubicBezTo>
                      <a:pt x="9" y="92"/>
                      <a:pt x="9" y="93"/>
                      <a:pt x="11" y="93"/>
                    </a:cubicBezTo>
                    <a:cubicBezTo>
                      <a:pt x="12" y="93"/>
                      <a:pt x="26" y="93"/>
                      <a:pt x="26" y="93"/>
                    </a:cubicBezTo>
                    <a:cubicBezTo>
                      <a:pt x="26" y="137"/>
                      <a:pt x="26" y="137"/>
                      <a:pt x="26" y="137"/>
                    </a:cubicBezTo>
                    <a:cubicBezTo>
                      <a:pt x="26" y="147"/>
                      <a:pt x="39" y="147"/>
                      <a:pt x="39" y="137"/>
                    </a:cubicBezTo>
                    <a:cubicBezTo>
                      <a:pt x="39" y="93"/>
                      <a:pt x="39" y="93"/>
                      <a:pt x="39" y="93"/>
                    </a:cubicBezTo>
                    <a:cubicBezTo>
                      <a:pt x="45" y="93"/>
                      <a:pt x="45" y="93"/>
                      <a:pt x="45" y="93"/>
                    </a:cubicBezTo>
                    <a:cubicBezTo>
                      <a:pt x="45" y="137"/>
                      <a:pt x="45" y="137"/>
                      <a:pt x="45" y="137"/>
                    </a:cubicBezTo>
                    <a:cubicBezTo>
                      <a:pt x="45" y="147"/>
                      <a:pt x="58" y="147"/>
                      <a:pt x="58" y="137"/>
                    </a:cubicBezTo>
                    <a:cubicBezTo>
                      <a:pt x="58" y="93"/>
                      <a:pt x="58" y="93"/>
                      <a:pt x="58" y="93"/>
                    </a:cubicBezTo>
                    <a:cubicBezTo>
                      <a:pt x="58" y="93"/>
                      <a:pt x="72" y="93"/>
                      <a:pt x="73" y="93"/>
                    </a:cubicBezTo>
                    <a:cubicBezTo>
                      <a:pt x="75" y="93"/>
                      <a:pt x="75" y="92"/>
                      <a:pt x="75" y="91"/>
                    </a:cubicBezTo>
                    <a:cubicBezTo>
                      <a:pt x="74" y="88"/>
                      <a:pt x="57" y="20"/>
                      <a:pt x="57" y="20"/>
                    </a:cubicBezTo>
                    <a:cubicBezTo>
                      <a:pt x="58" y="20"/>
                      <a:pt x="58" y="20"/>
                      <a:pt x="58" y="20"/>
                    </a:cubicBezTo>
                    <a:cubicBezTo>
                      <a:pt x="71" y="58"/>
                      <a:pt x="71" y="58"/>
                      <a:pt x="71" y="58"/>
                    </a:cubicBezTo>
                    <a:cubicBezTo>
                      <a:pt x="74" y="67"/>
                      <a:pt x="84" y="63"/>
                      <a:pt x="82"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5" name="组合 14"/>
            <p:cNvGrpSpPr>
              <a:grpSpLocks noChangeAspect="1"/>
            </p:cNvGrpSpPr>
            <p:nvPr/>
          </p:nvGrpSpPr>
          <p:grpSpPr>
            <a:xfrm>
              <a:off x="9316951" y="4096712"/>
              <a:ext cx="328595" cy="702000"/>
              <a:chOff x="5373687" y="4634705"/>
              <a:chExt cx="314325" cy="671513"/>
            </a:xfrm>
            <a:solidFill>
              <a:srgbClr val="D9D9D9"/>
            </a:solidFill>
          </p:grpSpPr>
          <p:sp>
            <p:nvSpPr>
              <p:cNvPr id="36" name="Oval 394"/>
              <p:cNvSpPr>
                <a:spLocks noChangeArrowheads="1"/>
              </p:cNvSpPr>
              <p:nvPr/>
            </p:nvSpPr>
            <p:spPr bwMode="auto">
              <a:xfrm>
                <a:off x="5475287" y="4634705"/>
                <a:ext cx="112713" cy="1095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Line 395"/>
              <p:cNvSpPr>
                <a:spLocks noChangeShapeType="1"/>
              </p:cNvSpPr>
              <p:nvPr/>
            </p:nvSpPr>
            <p:spPr bwMode="auto">
              <a:xfrm>
                <a:off x="5530850" y="468868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Line 396"/>
              <p:cNvSpPr>
                <a:spLocks noChangeShapeType="1"/>
              </p:cNvSpPr>
              <p:nvPr/>
            </p:nvSpPr>
            <p:spPr bwMode="auto">
              <a:xfrm>
                <a:off x="5530850" y="468868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97"/>
              <p:cNvSpPr>
                <a:spLocks/>
              </p:cNvSpPr>
              <p:nvPr/>
            </p:nvSpPr>
            <p:spPr bwMode="auto">
              <a:xfrm>
                <a:off x="5373687" y="4755355"/>
                <a:ext cx="314325" cy="550863"/>
              </a:xfrm>
              <a:custGeom>
                <a:avLst/>
                <a:gdLst>
                  <a:gd name="T0" fmla="*/ 82 w 84"/>
                  <a:gd name="T1" fmla="*/ 54 h 147"/>
                  <a:gd name="T2" fmla="*/ 69 w 84"/>
                  <a:gd name="T3" fmla="*/ 13 h 147"/>
                  <a:gd name="T4" fmla="*/ 49 w 84"/>
                  <a:gd name="T5" fmla="*/ 0 h 147"/>
                  <a:gd name="T6" fmla="*/ 35 w 84"/>
                  <a:gd name="T7" fmla="*/ 0 h 147"/>
                  <a:gd name="T8" fmla="*/ 15 w 84"/>
                  <a:gd name="T9" fmla="*/ 13 h 147"/>
                  <a:gd name="T10" fmla="*/ 2 w 84"/>
                  <a:gd name="T11" fmla="*/ 54 h 147"/>
                  <a:gd name="T12" fmla="*/ 13 w 84"/>
                  <a:gd name="T13" fmla="*/ 58 h 147"/>
                  <a:gd name="T14" fmla="*/ 26 w 84"/>
                  <a:gd name="T15" fmla="*/ 20 h 147"/>
                  <a:gd name="T16" fmla="*/ 27 w 84"/>
                  <a:gd name="T17" fmla="*/ 20 h 147"/>
                  <a:gd name="T18" fmla="*/ 9 w 84"/>
                  <a:gd name="T19" fmla="*/ 91 h 147"/>
                  <a:gd name="T20" fmla="*/ 11 w 84"/>
                  <a:gd name="T21" fmla="*/ 93 h 147"/>
                  <a:gd name="T22" fmla="*/ 26 w 84"/>
                  <a:gd name="T23" fmla="*/ 93 h 147"/>
                  <a:gd name="T24" fmla="*/ 26 w 84"/>
                  <a:gd name="T25" fmla="*/ 137 h 147"/>
                  <a:gd name="T26" fmla="*/ 39 w 84"/>
                  <a:gd name="T27" fmla="*/ 137 h 147"/>
                  <a:gd name="T28" fmla="*/ 39 w 84"/>
                  <a:gd name="T29" fmla="*/ 93 h 147"/>
                  <a:gd name="T30" fmla="*/ 45 w 84"/>
                  <a:gd name="T31" fmla="*/ 93 h 147"/>
                  <a:gd name="T32" fmla="*/ 45 w 84"/>
                  <a:gd name="T33" fmla="*/ 137 h 147"/>
                  <a:gd name="T34" fmla="*/ 58 w 84"/>
                  <a:gd name="T35" fmla="*/ 137 h 147"/>
                  <a:gd name="T36" fmla="*/ 58 w 84"/>
                  <a:gd name="T37" fmla="*/ 93 h 147"/>
                  <a:gd name="T38" fmla="*/ 73 w 84"/>
                  <a:gd name="T39" fmla="*/ 93 h 147"/>
                  <a:gd name="T40" fmla="*/ 75 w 84"/>
                  <a:gd name="T41" fmla="*/ 91 h 147"/>
                  <a:gd name="T42" fmla="*/ 57 w 84"/>
                  <a:gd name="T43" fmla="*/ 20 h 147"/>
                  <a:gd name="T44" fmla="*/ 58 w 84"/>
                  <a:gd name="T45" fmla="*/ 20 h 147"/>
                  <a:gd name="T46" fmla="*/ 71 w 84"/>
                  <a:gd name="T47" fmla="*/ 58 h 147"/>
                  <a:gd name="T48" fmla="*/ 82 w 84"/>
                  <a:gd name="T49" fmla="*/ 5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147">
                    <a:moveTo>
                      <a:pt x="82" y="54"/>
                    </a:moveTo>
                    <a:cubicBezTo>
                      <a:pt x="69" y="13"/>
                      <a:pt x="69" y="13"/>
                      <a:pt x="69" y="13"/>
                    </a:cubicBezTo>
                    <a:cubicBezTo>
                      <a:pt x="67" y="6"/>
                      <a:pt x="59" y="0"/>
                      <a:pt x="49" y="0"/>
                    </a:cubicBezTo>
                    <a:cubicBezTo>
                      <a:pt x="35" y="0"/>
                      <a:pt x="35" y="0"/>
                      <a:pt x="35" y="0"/>
                    </a:cubicBezTo>
                    <a:cubicBezTo>
                      <a:pt x="25" y="0"/>
                      <a:pt x="17" y="6"/>
                      <a:pt x="15" y="13"/>
                    </a:cubicBezTo>
                    <a:cubicBezTo>
                      <a:pt x="2" y="54"/>
                      <a:pt x="2" y="54"/>
                      <a:pt x="2" y="54"/>
                    </a:cubicBezTo>
                    <a:cubicBezTo>
                      <a:pt x="0" y="63"/>
                      <a:pt x="10" y="67"/>
                      <a:pt x="13" y="58"/>
                    </a:cubicBezTo>
                    <a:cubicBezTo>
                      <a:pt x="26" y="20"/>
                      <a:pt x="26" y="20"/>
                      <a:pt x="26" y="20"/>
                    </a:cubicBezTo>
                    <a:cubicBezTo>
                      <a:pt x="27" y="20"/>
                      <a:pt x="27" y="20"/>
                      <a:pt x="27" y="20"/>
                    </a:cubicBezTo>
                    <a:cubicBezTo>
                      <a:pt x="27" y="20"/>
                      <a:pt x="10" y="88"/>
                      <a:pt x="9" y="91"/>
                    </a:cubicBezTo>
                    <a:cubicBezTo>
                      <a:pt x="9" y="92"/>
                      <a:pt x="9" y="93"/>
                      <a:pt x="11" y="93"/>
                    </a:cubicBezTo>
                    <a:cubicBezTo>
                      <a:pt x="12" y="93"/>
                      <a:pt x="26" y="93"/>
                      <a:pt x="26" y="93"/>
                    </a:cubicBezTo>
                    <a:cubicBezTo>
                      <a:pt x="26" y="137"/>
                      <a:pt x="26" y="137"/>
                      <a:pt x="26" y="137"/>
                    </a:cubicBezTo>
                    <a:cubicBezTo>
                      <a:pt x="26" y="147"/>
                      <a:pt x="39" y="147"/>
                      <a:pt x="39" y="137"/>
                    </a:cubicBezTo>
                    <a:cubicBezTo>
                      <a:pt x="39" y="93"/>
                      <a:pt x="39" y="93"/>
                      <a:pt x="39" y="93"/>
                    </a:cubicBezTo>
                    <a:cubicBezTo>
                      <a:pt x="45" y="93"/>
                      <a:pt x="45" y="93"/>
                      <a:pt x="45" y="93"/>
                    </a:cubicBezTo>
                    <a:cubicBezTo>
                      <a:pt x="45" y="137"/>
                      <a:pt x="45" y="137"/>
                      <a:pt x="45" y="137"/>
                    </a:cubicBezTo>
                    <a:cubicBezTo>
                      <a:pt x="45" y="147"/>
                      <a:pt x="58" y="147"/>
                      <a:pt x="58" y="137"/>
                    </a:cubicBezTo>
                    <a:cubicBezTo>
                      <a:pt x="58" y="93"/>
                      <a:pt x="58" y="93"/>
                      <a:pt x="58" y="93"/>
                    </a:cubicBezTo>
                    <a:cubicBezTo>
                      <a:pt x="58" y="93"/>
                      <a:pt x="72" y="93"/>
                      <a:pt x="73" y="93"/>
                    </a:cubicBezTo>
                    <a:cubicBezTo>
                      <a:pt x="75" y="93"/>
                      <a:pt x="75" y="92"/>
                      <a:pt x="75" y="91"/>
                    </a:cubicBezTo>
                    <a:cubicBezTo>
                      <a:pt x="74" y="88"/>
                      <a:pt x="57" y="20"/>
                      <a:pt x="57" y="20"/>
                    </a:cubicBezTo>
                    <a:cubicBezTo>
                      <a:pt x="58" y="20"/>
                      <a:pt x="58" y="20"/>
                      <a:pt x="58" y="20"/>
                    </a:cubicBezTo>
                    <a:cubicBezTo>
                      <a:pt x="71" y="58"/>
                      <a:pt x="71" y="58"/>
                      <a:pt x="71" y="58"/>
                    </a:cubicBezTo>
                    <a:cubicBezTo>
                      <a:pt x="74" y="67"/>
                      <a:pt x="84" y="63"/>
                      <a:pt x="82"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6" name="组合 15"/>
            <p:cNvGrpSpPr>
              <a:grpSpLocks noChangeAspect="1"/>
            </p:cNvGrpSpPr>
            <p:nvPr/>
          </p:nvGrpSpPr>
          <p:grpSpPr>
            <a:xfrm>
              <a:off x="8840517" y="4096712"/>
              <a:ext cx="328595" cy="702000"/>
              <a:chOff x="5373687" y="4634705"/>
              <a:chExt cx="314325" cy="671513"/>
            </a:xfrm>
            <a:solidFill>
              <a:srgbClr val="D9D9D9"/>
            </a:solidFill>
          </p:grpSpPr>
          <p:sp>
            <p:nvSpPr>
              <p:cNvPr id="32" name="Oval 394"/>
              <p:cNvSpPr>
                <a:spLocks noChangeArrowheads="1"/>
              </p:cNvSpPr>
              <p:nvPr/>
            </p:nvSpPr>
            <p:spPr bwMode="auto">
              <a:xfrm>
                <a:off x="5475287" y="4634705"/>
                <a:ext cx="112713" cy="1095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Line 395"/>
              <p:cNvSpPr>
                <a:spLocks noChangeShapeType="1"/>
              </p:cNvSpPr>
              <p:nvPr/>
            </p:nvSpPr>
            <p:spPr bwMode="auto">
              <a:xfrm>
                <a:off x="5530850" y="468868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Line 396"/>
              <p:cNvSpPr>
                <a:spLocks noChangeShapeType="1"/>
              </p:cNvSpPr>
              <p:nvPr/>
            </p:nvSpPr>
            <p:spPr bwMode="auto">
              <a:xfrm>
                <a:off x="5530850" y="468868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97"/>
              <p:cNvSpPr>
                <a:spLocks/>
              </p:cNvSpPr>
              <p:nvPr/>
            </p:nvSpPr>
            <p:spPr bwMode="auto">
              <a:xfrm>
                <a:off x="5373687" y="4755355"/>
                <a:ext cx="314325" cy="550863"/>
              </a:xfrm>
              <a:custGeom>
                <a:avLst/>
                <a:gdLst>
                  <a:gd name="T0" fmla="*/ 82 w 84"/>
                  <a:gd name="T1" fmla="*/ 54 h 147"/>
                  <a:gd name="T2" fmla="*/ 69 w 84"/>
                  <a:gd name="T3" fmla="*/ 13 h 147"/>
                  <a:gd name="T4" fmla="*/ 49 w 84"/>
                  <a:gd name="T5" fmla="*/ 0 h 147"/>
                  <a:gd name="T6" fmla="*/ 35 w 84"/>
                  <a:gd name="T7" fmla="*/ 0 h 147"/>
                  <a:gd name="T8" fmla="*/ 15 w 84"/>
                  <a:gd name="T9" fmla="*/ 13 h 147"/>
                  <a:gd name="T10" fmla="*/ 2 w 84"/>
                  <a:gd name="T11" fmla="*/ 54 h 147"/>
                  <a:gd name="T12" fmla="*/ 13 w 84"/>
                  <a:gd name="T13" fmla="*/ 58 h 147"/>
                  <a:gd name="T14" fmla="*/ 26 w 84"/>
                  <a:gd name="T15" fmla="*/ 20 h 147"/>
                  <a:gd name="T16" fmla="*/ 27 w 84"/>
                  <a:gd name="T17" fmla="*/ 20 h 147"/>
                  <a:gd name="T18" fmla="*/ 9 w 84"/>
                  <a:gd name="T19" fmla="*/ 91 h 147"/>
                  <a:gd name="T20" fmla="*/ 11 w 84"/>
                  <a:gd name="T21" fmla="*/ 93 h 147"/>
                  <a:gd name="T22" fmla="*/ 26 w 84"/>
                  <a:gd name="T23" fmla="*/ 93 h 147"/>
                  <a:gd name="T24" fmla="*/ 26 w 84"/>
                  <a:gd name="T25" fmla="*/ 137 h 147"/>
                  <a:gd name="T26" fmla="*/ 39 w 84"/>
                  <a:gd name="T27" fmla="*/ 137 h 147"/>
                  <a:gd name="T28" fmla="*/ 39 w 84"/>
                  <a:gd name="T29" fmla="*/ 93 h 147"/>
                  <a:gd name="T30" fmla="*/ 45 w 84"/>
                  <a:gd name="T31" fmla="*/ 93 h 147"/>
                  <a:gd name="T32" fmla="*/ 45 w 84"/>
                  <a:gd name="T33" fmla="*/ 137 h 147"/>
                  <a:gd name="T34" fmla="*/ 58 w 84"/>
                  <a:gd name="T35" fmla="*/ 137 h 147"/>
                  <a:gd name="T36" fmla="*/ 58 w 84"/>
                  <a:gd name="T37" fmla="*/ 93 h 147"/>
                  <a:gd name="T38" fmla="*/ 73 w 84"/>
                  <a:gd name="T39" fmla="*/ 93 h 147"/>
                  <a:gd name="T40" fmla="*/ 75 w 84"/>
                  <a:gd name="T41" fmla="*/ 91 h 147"/>
                  <a:gd name="T42" fmla="*/ 57 w 84"/>
                  <a:gd name="T43" fmla="*/ 20 h 147"/>
                  <a:gd name="T44" fmla="*/ 58 w 84"/>
                  <a:gd name="T45" fmla="*/ 20 h 147"/>
                  <a:gd name="T46" fmla="*/ 71 w 84"/>
                  <a:gd name="T47" fmla="*/ 58 h 147"/>
                  <a:gd name="T48" fmla="*/ 82 w 84"/>
                  <a:gd name="T49" fmla="*/ 5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147">
                    <a:moveTo>
                      <a:pt x="82" y="54"/>
                    </a:moveTo>
                    <a:cubicBezTo>
                      <a:pt x="69" y="13"/>
                      <a:pt x="69" y="13"/>
                      <a:pt x="69" y="13"/>
                    </a:cubicBezTo>
                    <a:cubicBezTo>
                      <a:pt x="67" y="6"/>
                      <a:pt x="59" y="0"/>
                      <a:pt x="49" y="0"/>
                    </a:cubicBezTo>
                    <a:cubicBezTo>
                      <a:pt x="35" y="0"/>
                      <a:pt x="35" y="0"/>
                      <a:pt x="35" y="0"/>
                    </a:cubicBezTo>
                    <a:cubicBezTo>
                      <a:pt x="25" y="0"/>
                      <a:pt x="17" y="6"/>
                      <a:pt x="15" y="13"/>
                    </a:cubicBezTo>
                    <a:cubicBezTo>
                      <a:pt x="2" y="54"/>
                      <a:pt x="2" y="54"/>
                      <a:pt x="2" y="54"/>
                    </a:cubicBezTo>
                    <a:cubicBezTo>
                      <a:pt x="0" y="63"/>
                      <a:pt x="10" y="67"/>
                      <a:pt x="13" y="58"/>
                    </a:cubicBezTo>
                    <a:cubicBezTo>
                      <a:pt x="26" y="20"/>
                      <a:pt x="26" y="20"/>
                      <a:pt x="26" y="20"/>
                    </a:cubicBezTo>
                    <a:cubicBezTo>
                      <a:pt x="27" y="20"/>
                      <a:pt x="27" y="20"/>
                      <a:pt x="27" y="20"/>
                    </a:cubicBezTo>
                    <a:cubicBezTo>
                      <a:pt x="27" y="20"/>
                      <a:pt x="10" y="88"/>
                      <a:pt x="9" y="91"/>
                    </a:cubicBezTo>
                    <a:cubicBezTo>
                      <a:pt x="9" y="92"/>
                      <a:pt x="9" y="93"/>
                      <a:pt x="11" y="93"/>
                    </a:cubicBezTo>
                    <a:cubicBezTo>
                      <a:pt x="12" y="93"/>
                      <a:pt x="26" y="93"/>
                      <a:pt x="26" y="93"/>
                    </a:cubicBezTo>
                    <a:cubicBezTo>
                      <a:pt x="26" y="137"/>
                      <a:pt x="26" y="137"/>
                      <a:pt x="26" y="137"/>
                    </a:cubicBezTo>
                    <a:cubicBezTo>
                      <a:pt x="26" y="147"/>
                      <a:pt x="39" y="147"/>
                      <a:pt x="39" y="137"/>
                    </a:cubicBezTo>
                    <a:cubicBezTo>
                      <a:pt x="39" y="93"/>
                      <a:pt x="39" y="93"/>
                      <a:pt x="39" y="93"/>
                    </a:cubicBezTo>
                    <a:cubicBezTo>
                      <a:pt x="45" y="93"/>
                      <a:pt x="45" y="93"/>
                      <a:pt x="45" y="93"/>
                    </a:cubicBezTo>
                    <a:cubicBezTo>
                      <a:pt x="45" y="137"/>
                      <a:pt x="45" y="137"/>
                      <a:pt x="45" y="137"/>
                    </a:cubicBezTo>
                    <a:cubicBezTo>
                      <a:pt x="45" y="147"/>
                      <a:pt x="58" y="147"/>
                      <a:pt x="58" y="137"/>
                    </a:cubicBezTo>
                    <a:cubicBezTo>
                      <a:pt x="58" y="93"/>
                      <a:pt x="58" y="93"/>
                      <a:pt x="58" y="93"/>
                    </a:cubicBezTo>
                    <a:cubicBezTo>
                      <a:pt x="58" y="93"/>
                      <a:pt x="72" y="93"/>
                      <a:pt x="73" y="93"/>
                    </a:cubicBezTo>
                    <a:cubicBezTo>
                      <a:pt x="75" y="93"/>
                      <a:pt x="75" y="92"/>
                      <a:pt x="75" y="91"/>
                    </a:cubicBezTo>
                    <a:cubicBezTo>
                      <a:pt x="74" y="88"/>
                      <a:pt x="57" y="20"/>
                      <a:pt x="57" y="20"/>
                    </a:cubicBezTo>
                    <a:cubicBezTo>
                      <a:pt x="58" y="20"/>
                      <a:pt x="58" y="20"/>
                      <a:pt x="58" y="20"/>
                    </a:cubicBezTo>
                    <a:cubicBezTo>
                      <a:pt x="71" y="58"/>
                      <a:pt x="71" y="58"/>
                      <a:pt x="71" y="58"/>
                    </a:cubicBezTo>
                    <a:cubicBezTo>
                      <a:pt x="74" y="67"/>
                      <a:pt x="84" y="63"/>
                      <a:pt x="82"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7" name="组合 16"/>
            <p:cNvGrpSpPr>
              <a:grpSpLocks noChangeAspect="1"/>
            </p:cNvGrpSpPr>
            <p:nvPr/>
          </p:nvGrpSpPr>
          <p:grpSpPr>
            <a:xfrm>
              <a:off x="8364083" y="4096712"/>
              <a:ext cx="328595" cy="702000"/>
              <a:chOff x="5373687" y="4634705"/>
              <a:chExt cx="314325" cy="671513"/>
            </a:xfrm>
            <a:solidFill>
              <a:srgbClr val="D9D9D9"/>
            </a:solidFill>
          </p:grpSpPr>
          <p:sp>
            <p:nvSpPr>
              <p:cNvPr id="28" name="Oval 394"/>
              <p:cNvSpPr>
                <a:spLocks noChangeArrowheads="1"/>
              </p:cNvSpPr>
              <p:nvPr/>
            </p:nvSpPr>
            <p:spPr bwMode="auto">
              <a:xfrm>
                <a:off x="5475287" y="4634705"/>
                <a:ext cx="112713" cy="1095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Line 395"/>
              <p:cNvSpPr>
                <a:spLocks noChangeShapeType="1"/>
              </p:cNvSpPr>
              <p:nvPr/>
            </p:nvSpPr>
            <p:spPr bwMode="auto">
              <a:xfrm>
                <a:off x="5530850" y="468868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Line 396"/>
              <p:cNvSpPr>
                <a:spLocks noChangeShapeType="1"/>
              </p:cNvSpPr>
              <p:nvPr/>
            </p:nvSpPr>
            <p:spPr bwMode="auto">
              <a:xfrm>
                <a:off x="5530850" y="468868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397"/>
              <p:cNvSpPr>
                <a:spLocks/>
              </p:cNvSpPr>
              <p:nvPr/>
            </p:nvSpPr>
            <p:spPr bwMode="auto">
              <a:xfrm>
                <a:off x="5373687" y="4755355"/>
                <a:ext cx="314325" cy="550863"/>
              </a:xfrm>
              <a:custGeom>
                <a:avLst/>
                <a:gdLst>
                  <a:gd name="T0" fmla="*/ 82 w 84"/>
                  <a:gd name="T1" fmla="*/ 54 h 147"/>
                  <a:gd name="T2" fmla="*/ 69 w 84"/>
                  <a:gd name="T3" fmla="*/ 13 h 147"/>
                  <a:gd name="T4" fmla="*/ 49 w 84"/>
                  <a:gd name="T5" fmla="*/ 0 h 147"/>
                  <a:gd name="T6" fmla="*/ 35 w 84"/>
                  <a:gd name="T7" fmla="*/ 0 h 147"/>
                  <a:gd name="T8" fmla="*/ 15 w 84"/>
                  <a:gd name="T9" fmla="*/ 13 h 147"/>
                  <a:gd name="T10" fmla="*/ 2 w 84"/>
                  <a:gd name="T11" fmla="*/ 54 h 147"/>
                  <a:gd name="T12" fmla="*/ 13 w 84"/>
                  <a:gd name="T13" fmla="*/ 58 h 147"/>
                  <a:gd name="T14" fmla="*/ 26 w 84"/>
                  <a:gd name="T15" fmla="*/ 20 h 147"/>
                  <a:gd name="T16" fmla="*/ 27 w 84"/>
                  <a:gd name="T17" fmla="*/ 20 h 147"/>
                  <a:gd name="T18" fmla="*/ 9 w 84"/>
                  <a:gd name="T19" fmla="*/ 91 h 147"/>
                  <a:gd name="T20" fmla="*/ 11 w 84"/>
                  <a:gd name="T21" fmla="*/ 93 h 147"/>
                  <a:gd name="T22" fmla="*/ 26 w 84"/>
                  <a:gd name="T23" fmla="*/ 93 h 147"/>
                  <a:gd name="T24" fmla="*/ 26 w 84"/>
                  <a:gd name="T25" fmla="*/ 137 h 147"/>
                  <a:gd name="T26" fmla="*/ 39 w 84"/>
                  <a:gd name="T27" fmla="*/ 137 h 147"/>
                  <a:gd name="T28" fmla="*/ 39 w 84"/>
                  <a:gd name="T29" fmla="*/ 93 h 147"/>
                  <a:gd name="T30" fmla="*/ 45 w 84"/>
                  <a:gd name="T31" fmla="*/ 93 h 147"/>
                  <a:gd name="T32" fmla="*/ 45 w 84"/>
                  <a:gd name="T33" fmla="*/ 137 h 147"/>
                  <a:gd name="T34" fmla="*/ 58 w 84"/>
                  <a:gd name="T35" fmla="*/ 137 h 147"/>
                  <a:gd name="T36" fmla="*/ 58 w 84"/>
                  <a:gd name="T37" fmla="*/ 93 h 147"/>
                  <a:gd name="T38" fmla="*/ 73 w 84"/>
                  <a:gd name="T39" fmla="*/ 93 h 147"/>
                  <a:gd name="T40" fmla="*/ 75 w 84"/>
                  <a:gd name="T41" fmla="*/ 91 h 147"/>
                  <a:gd name="T42" fmla="*/ 57 w 84"/>
                  <a:gd name="T43" fmla="*/ 20 h 147"/>
                  <a:gd name="T44" fmla="*/ 58 w 84"/>
                  <a:gd name="T45" fmla="*/ 20 h 147"/>
                  <a:gd name="T46" fmla="*/ 71 w 84"/>
                  <a:gd name="T47" fmla="*/ 58 h 147"/>
                  <a:gd name="T48" fmla="*/ 82 w 84"/>
                  <a:gd name="T49" fmla="*/ 5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147">
                    <a:moveTo>
                      <a:pt x="82" y="54"/>
                    </a:moveTo>
                    <a:cubicBezTo>
                      <a:pt x="69" y="13"/>
                      <a:pt x="69" y="13"/>
                      <a:pt x="69" y="13"/>
                    </a:cubicBezTo>
                    <a:cubicBezTo>
                      <a:pt x="67" y="6"/>
                      <a:pt x="59" y="0"/>
                      <a:pt x="49" y="0"/>
                    </a:cubicBezTo>
                    <a:cubicBezTo>
                      <a:pt x="35" y="0"/>
                      <a:pt x="35" y="0"/>
                      <a:pt x="35" y="0"/>
                    </a:cubicBezTo>
                    <a:cubicBezTo>
                      <a:pt x="25" y="0"/>
                      <a:pt x="17" y="6"/>
                      <a:pt x="15" y="13"/>
                    </a:cubicBezTo>
                    <a:cubicBezTo>
                      <a:pt x="2" y="54"/>
                      <a:pt x="2" y="54"/>
                      <a:pt x="2" y="54"/>
                    </a:cubicBezTo>
                    <a:cubicBezTo>
                      <a:pt x="0" y="63"/>
                      <a:pt x="10" y="67"/>
                      <a:pt x="13" y="58"/>
                    </a:cubicBezTo>
                    <a:cubicBezTo>
                      <a:pt x="26" y="20"/>
                      <a:pt x="26" y="20"/>
                      <a:pt x="26" y="20"/>
                    </a:cubicBezTo>
                    <a:cubicBezTo>
                      <a:pt x="27" y="20"/>
                      <a:pt x="27" y="20"/>
                      <a:pt x="27" y="20"/>
                    </a:cubicBezTo>
                    <a:cubicBezTo>
                      <a:pt x="27" y="20"/>
                      <a:pt x="10" y="88"/>
                      <a:pt x="9" y="91"/>
                    </a:cubicBezTo>
                    <a:cubicBezTo>
                      <a:pt x="9" y="92"/>
                      <a:pt x="9" y="93"/>
                      <a:pt x="11" y="93"/>
                    </a:cubicBezTo>
                    <a:cubicBezTo>
                      <a:pt x="12" y="93"/>
                      <a:pt x="26" y="93"/>
                      <a:pt x="26" y="93"/>
                    </a:cubicBezTo>
                    <a:cubicBezTo>
                      <a:pt x="26" y="137"/>
                      <a:pt x="26" y="137"/>
                      <a:pt x="26" y="137"/>
                    </a:cubicBezTo>
                    <a:cubicBezTo>
                      <a:pt x="26" y="147"/>
                      <a:pt x="39" y="147"/>
                      <a:pt x="39" y="137"/>
                    </a:cubicBezTo>
                    <a:cubicBezTo>
                      <a:pt x="39" y="93"/>
                      <a:pt x="39" y="93"/>
                      <a:pt x="39" y="93"/>
                    </a:cubicBezTo>
                    <a:cubicBezTo>
                      <a:pt x="45" y="93"/>
                      <a:pt x="45" y="93"/>
                      <a:pt x="45" y="93"/>
                    </a:cubicBezTo>
                    <a:cubicBezTo>
                      <a:pt x="45" y="137"/>
                      <a:pt x="45" y="137"/>
                      <a:pt x="45" y="137"/>
                    </a:cubicBezTo>
                    <a:cubicBezTo>
                      <a:pt x="45" y="147"/>
                      <a:pt x="58" y="147"/>
                      <a:pt x="58" y="137"/>
                    </a:cubicBezTo>
                    <a:cubicBezTo>
                      <a:pt x="58" y="93"/>
                      <a:pt x="58" y="93"/>
                      <a:pt x="58" y="93"/>
                    </a:cubicBezTo>
                    <a:cubicBezTo>
                      <a:pt x="58" y="93"/>
                      <a:pt x="72" y="93"/>
                      <a:pt x="73" y="93"/>
                    </a:cubicBezTo>
                    <a:cubicBezTo>
                      <a:pt x="75" y="93"/>
                      <a:pt x="75" y="92"/>
                      <a:pt x="75" y="91"/>
                    </a:cubicBezTo>
                    <a:cubicBezTo>
                      <a:pt x="74" y="88"/>
                      <a:pt x="57" y="20"/>
                      <a:pt x="57" y="20"/>
                    </a:cubicBezTo>
                    <a:cubicBezTo>
                      <a:pt x="58" y="20"/>
                      <a:pt x="58" y="20"/>
                      <a:pt x="58" y="20"/>
                    </a:cubicBezTo>
                    <a:cubicBezTo>
                      <a:pt x="71" y="58"/>
                      <a:pt x="71" y="58"/>
                      <a:pt x="71" y="58"/>
                    </a:cubicBezTo>
                    <a:cubicBezTo>
                      <a:pt x="74" y="67"/>
                      <a:pt x="84" y="63"/>
                      <a:pt x="82"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8" name="组合 17"/>
            <p:cNvGrpSpPr>
              <a:grpSpLocks noChangeAspect="1"/>
            </p:cNvGrpSpPr>
            <p:nvPr/>
          </p:nvGrpSpPr>
          <p:grpSpPr>
            <a:xfrm>
              <a:off x="9793385" y="4096712"/>
              <a:ext cx="328595" cy="702000"/>
              <a:chOff x="5373687" y="4634705"/>
              <a:chExt cx="314325" cy="671513"/>
            </a:xfrm>
            <a:solidFill>
              <a:srgbClr val="D9D9D9"/>
            </a:solidFill>
          </p:grpSpPr>
          <p:sp>
            <p:nvSpPr>
              <p:cNvPr id="24" name="Oval 394"/>
              <p:cNvSpPr>
                <a:spLocks noChangeArrowheads="1"/>
              </p:cNvSpPr>
              <p:nvPr/>
            </p:nvSpPr>
            <p:spPr bwMode="auto">
              <a:xfrm>
                <a:off x="5475287" y="4634705"/>
                <a:ext cx="112713" cy="1095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Line 395"/>
              <p:cNvSpPr>
                <a:spLocks noChangeShapeType="1"/>
              </p:cNvSpPr>
              <p:nvPr/>
            </p:nvSpPr>
            <p:spPr bwMode="auto">
              <a:xfrm>
                <a:off x="5530850" y="468868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Line 396"/>
              <p:cNvSpPr>
                <a:spLocks noChangeShapeType="1"/>
              </p:cNvSpPr>
              <p:nvPr/>
            </p:nvSpPr>
            <p:spPr bwMode="auto">
              <a:xfrm>
                <a:off x="5530850" y="468868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397"/>
              <p:cNvSpPr>
                <a:spLocks/>
              </p:cNvSpPr>
              <p:nvPr/>
            </p:nvSpPr>
            <p:spPr bwMode="auto">
              <a:xfrm>
                <a:off x="5373687" y="4755355"/>
                <a:ext cx="314325" cy="550863"/>
              </a:xfrm>
              <a:custGeom>
                <a:avLst/>
                <a:gdLst>
                  <a:gd name="T0" fmla="*/ 82 w 84"/>
                  <a:gd name="T1" fmla="*/ 54 h 147"/>
                  <a:gd name="T2" fmla="*/ 69 w 84"/>
                  <a:gd name="T3" fmla="*/ 13 h 147"/>
                  <a:gd name="T4" fmla="*/ 49 w 84"/>
                  <a:gd name="T5" fmla="*/ 0 h 147"/>
                  <a:gd name="T6" fmla="*/ 35 w 84"/>
                  <a:gd name="T7" fmla="*/ 0 h 147"/>
                  <a:gd name="T8" fmla="*/ 15 w 84"/>
                  <a:gd name="T9" fmla="*/ 13 h 147"/>
                  <a:gd name="T10" fmla="*/ 2 w 84"/>
                  <a:gd name="T11" fmla="*/ 54 h 147"/>
                  <a:gd name="T12" fmla="*/ 13 w 84"/>
                  <a:gd name="T13" fmla="*/ 58 h 147"/>
                  <a:gd name="T14" fmla="*/ 26 w 84"/>
                  <a:gd name="T15" fmla="*/ 20 h 147"/>
                  <a:gd name="T16" fmla="*/ 27 w 84"/>
                  <a:gd name="T17" fmla="*/ 20 h 147"/>
                  <a:gd name="T18" fmla="*/ 9 w 84"/>
                  <a:gd name="T19" fmla="*/ 91 h 147"/>
                  <a:gd name="T20" fmla="*/ 11 w 84"/>
                  <a:gd name="T21" fmla="*/ 93 h 147"/>
                  <a:gd name="T22" fmla="*/ 26 w 84"/>
                  <a:gd name="T23" fmla="*/ 93 h 147"/>
                  <a:gd name="T24" fmla="*/ 26 w 84"/>
                  <a:gd name="T25" fmla="*/ 137 h 147"/>
                  <a:gd name="T26" fmla="*/ 39 w 84"/>
                  <a:gd name="T27" fmla="*/ 137 h 147"/>
                  <a:gd name="T28" fmla="*/ 39 w 84"/>
                  <a:gd name="T29" fmla="*/ 93 h 147"/>
                  <a:gd name="T30" fmla="*/ 45 w 84"/>
                  <a:gd name="T31" fmla="*/ 93 h 147"/>
                  <a:gd name="T32" fmla="*/ 45 w 84"/>
                  <a:gd name="T33" fmla="*/ 137 h 147"/>
                  <a:gd name="T34" fmla="*/ 58 w 84"/>
                  <a:gd name="T35" fmla="*/ 137 h 147"/>
                  <a:gd name="T36" fmla="*/ 58 w 84"/>
                  <a:gd name="T37" fmla="*/ 93 h 147"/>
                  <a:gd name="T38" fmla="*/ 73 w 84"/>
                  <a:gd name="T39" fmla="*/ 93 h 147"/>
                  <a:gd name="T40" fmla="*/ 75 w 84"/>
                  <a:gd name="T41" fmla="*/ 91 h 147"/>
                  <a:gd name="T42" fmla="*/ 57 w 84"/>
                  <a:gd name="T43" fmla="*/ 20 h 147"/>
                  <a:gd name="T44" fmla="*/ 58 w 84"/>
                  <a:gd name="T45" fmla="*/ 20 h 147"/>
                  <a:gd name="T46" fmla="*/ 71 w 84"/>
                  <a:gd name="T47" fmla="*/ 58 h 147"/>
                  <a:gd name="T48" fmla="*/ 82 w 84"/>
                  <a:gd name="T49" fmla="*/ 5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147">
                    <a:moveTo>
                      <a:pt x="82" y="54"/>
                    </a:moveTo>
                    <a:cubicBezTo>
                      <a:pt x="69" y="13"/>
                      <a:pt x="69" y="13"/>
                      <a:pt x="69" y="13"/>
                    </a:cubicBezTo>
                    <a:cubicBezTo>
                      <a:pt x="67" y="6"/>
                      <a:pt x="59" y="0"/>
                      <a:pt x="49" y="0"/>
                    </a:cubicBezTo>
                    <a:cubicBezTo>
                      <a:pt x="35" y="0"/>
                      <a:pt x="35" y="0"/>
                      <a:pt x="35" y="0"/>
                    </a:cubicBezTo>
                    <a:cubicBezTo>
                      <a:pt x="25" y="0"/>
                      <a:pt x="17" y="6"/>
                      <a:pt x="15" y="13"/>
                    </a:cubicBezTo>
                    <a:cubicBezTo>
                      <a:pt x="2" y="54"/>
                      <a:pt x="2" y="54"/>
                      <a:pt x="2" y="54"/>
                    </a:cubicBezTo>
                    <a:cubicBezTo>
                      <a:pt x="0" y="63"/>
                      <a:pt x="10" y="67"/>
                      <a:pt x="13" y="58"/>
                    </a:cubicBezTo>
                    <a:cubicBezTo>
                      <a:pt x="26" y="20"/>
                      <a:pt x="26" y="20"/>
                      <a:pt x="26" y="20"/>
                    </a:cubicBezTo>
                    <a:cubicBezTo>
                      <a:pt x="27" y="20"/>
                      <a:pt x="27" y="20"/>
                      <a:pt x="27" y="20"/>
                    </a:cubicBezTo>
                    <a:cubicBezTo>
                      <a:pt x="27" y="20"/>
                      <a:pt x="10" y="88"/>
                      <a:pt x="9" y="91"/>
                    </a:cubicBezTo>
                    <a:cubicBezTo>
                      <a:pt x="9" y="92"/>
                      <a:pt x="9" y="93"/>
                      <a:pt x="11" y="93"/>
                    </a:cubicBezTo>
                    <a:cubicBezTo>
                      <a:pt x="12" y="93"/>
                      <a:pt x="26" y="93"/>
                      <a:pt x="26" y="93"/>
                    </a:cubicBezTo>
                    <a:cubicBezTo>
                      <a:pt x="26" y="137"/>
                      <a:pt x="26" y="137"/>
                      <a:pt x="26" y="137"/>
                    </a:cubicBezTo>
                    <a:cubicBezTo>
                      <a:pt x="26" y="147"/>
                      <a:pt x="39" y="147"/>
                      <a:pt x="39" y="137"/>
                    </a:cubicBezTo>
                    <a:cubicBezTo>
                      <a:pt x="39" y="93"/>
                      <a:pt x="39" y="93"/>
                      <a:pt x="39" y="93"/>
                    </a:cubicBezTo>
                    <a:cubicBezTo>
                      <a:pt x="45" y="93"/>
                      <a:pt x="45" y="93"/>
                      <a:pt x="45" y="93"/>
                    </a:cubicBezTo>
                    <a:cubicBezTo>
                      <a:pt x="45" y="137"/>
                      <a:pt x="45" y="137"/>
                      <a:pt x="45" y="137"/>
                    </a:cubicBezTo>
                    <a:cubicBezTo>
                      <a:pt x="45" y="147"/>
                      <a:pt x="58" y="147"/>
                      <a:pt x="58" y="137"/>
                    </a:cubicBezTo>
                    <a:cubicBezTo>
                      <a:pt x="58" y="93"/>
                      <a:pt x="58" y="93"/>
                      <a:pt x="58" y="93"/>
                    </a:cubicBezTo>
                    <a:cubicBezTo>
                      <a:pt x="58" y="93"/>
                      <a:pt x="72" y="93"/>
                      <a:pt x="73" y="93"/>
                    </a:cubicBezTo>
                    <a:cubicBezTo>
                      <a:pt x="75" y="93"/>
                      <a:pt x="75" y="92"/>
                      <a:pt x="75" y="91"/>
                    </a:cubicBezTo>
                    <a:cubicBezTo>
                      <a:pt x="74" y="88"/>
                      <a:pt x="57" y="20"/>
                      <a:pt x="57" y="20"/>
                    </a:cubicBezTo>
                    <a:cubicBezTo>
                      <a:pt x="58" y="20"/>
                      <a:pt x="58" y="20"/>
                      <a:pt x="58" y="20"/>
                    </a:cubicBezTo>
                    <a:cubicBezTo>
                      <a:pt x="71" y="58"/>
                      <a:pt x="71" y="58"/>
                      <a:pt x="71" y="58"/>
                    </a:cubicBezTo>
                    <a:cubicBezTo>
                      <a:pt x="74" y="67"/>
                      <a:pt x="84" y="63"/>
                      <a:pt x="82"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9" name="组合 18"/>
            <p:cNvGrpSpPr>
              <a:grpSpLocks noChangeAspect="1"/>
            </p:cNvGrpSpPr>
            <p:nvPr/>
          </p:nvGrpSpPr>
          <p:grpSpPr>
            <a:xfrm>
              <a:off x="10269818" y="4096712"/>
              <a:ext cx="328595" cy="702000"/>
              <a:chOff x="5373687" y="4634705"/>
              <a:chExt cx="314325" cy="671513"/>
            </a:xfrm>
            <a:solidFill>
              <a:srgbClr val="F26D64"/>
            </a:solidFill>
          </p:grpSpPr>
          <p:sp>
            <p:nvSpPr>
              <p:cNvPr id="20" name="Oval 394"/>
              <p:cNvSpPr>
                <a:spLocks noChangeArrowheads="1"/>
              </p:cNvSpPr>
              <p:nvPr/>
            </p:nvSpPr>
            <p:spPr bwMode="auto">
              <a:xfrm>
                <a:off x="5475287" y="4634705"/>
                <a:ext cx="112713" cy="1095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Line 395"/>
              <p:cNvSpPr>
                <a:spLocks noChangeShapeType="1"/>
              </p:cNvSpPr>
              <p:nvPr/>
            </p:nvSpPr>
            <p:spPr bwMode="auto">
              <a:xfrm>
                <a:off x="5530850" y="468868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Line 396"/>
              <p:cNvSpPr>
                <a:spLocks noChangeShapeType="1"/>
              </p:cNvSpPr>
              <p:nvPr/>
            </p:nvSpPr>
            <p:spPr bwMode="auto">
              <a:xfrm>
                <a:off x="5530850" y="468868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397"/>
              <p:cNvSpPr>
                <a:spLocks/>
              </p:cNvSpPr>
              <p:nvPr/>
            </p:nvSpPr>
            <p:spPr bwMode="auto">
              <a:xfrm>
                <a:off x="5373687" y="4755355"/>
                <a:ext cx="314325" cy="550863"/>
              </a:xfrm>
              <a:custGeom>
                <a:avLst/>
                <a:gdLst>
                  <a:gd name="T0" fmla="*/ 82 w 84"/>
                  <a:gd name="T1" fmla="*/ 54 h 147"/>
                  <a:gd name="T2" fmla="*/ 69 w 84"/>
                  <a:gd name="T3" fmla="*/ 13 h 147"/>
                  <a:gd name="T4" fmla="*/ 49 w 84"/>
                  <a:gd name="T5" fmla="*/ 0 h 147"/>
                  <a:gd name="T6" fmla="*/ 35 w 84"/>
                  <a:gd name="T7" fmla="*/ 0 h 147"/>
                  <a:gd name="T8" fmla="*/ 15 w 84"/>
                  <a:gd name="T9" fmla="*/ 13 h 147"/>
                  <a:gd name="T10" fmla="*/ 2 w 84"/>
                  <a:gd name="T11" fmla="*/ 54 h 147"/>
                  <a:gd name="T12" fmla="*/ 13 w 84"/>
                  <a:gd name="T13" fmla="*/ 58 h 147"/>
                  <a:gd name="T14" fmla="*/ 26 w 84"/>
                  <a:gd name="T15" fmla="*/ 20 h 147"/>
                  <a:gd name="T16" fmla="*/ 27 w 84"/>
                  <a:gd name="T17" fmla="*/ 20 h 147"/>
                  <a:gd name="T18" fmla="*/ 9 w 84"/>
                  <a:gd name="T19" fmla="*/ 91 h 147"/>
                  <a:gd name="T20" fmla="*/ 11 w 84"/>
                  <a:gd name="T21" fmla="*/ 93 h 147"/>
                  <a:gd name="T22" fmla="*/ 26 w 84"/>
                  <a:gd name="T23" fmla="*/ 93 h 147"/>
                  <a:gd name="T24" fmla="*/ 26 w 84"/>
                  <a:gd name="T25" fmla="*/ 137 h 147"/>
                  <a:gd name="T26" fmla="*/ 39 w 84"/>
                  <a:gd name="T27" fmla="*/ 137 h 147"/>
                  <a:gd name="T28" fmla="*/ 39 w 84"/>
                  <a:gd name="T29" fmla="*/ 93 h 147"/>
                  <a:gd name="T30" fmla="*/ 45 w 84"/>
                  <a:gd name="T31" fmla="*/ 93 h 147"/>
                  <a:gd name="T32" fmla="*/ 45 w 84"/>
                  <a:gd name="T33" fmla="*/ 137 h 147"/>
                  <a:gd name="T34" fmla="*/ 58 w 84"/>
                  <a:gd name="T35" fmla="*/ 137 h 147"/>
                  <a:gd name="T36" fmla="*/ 58 w 84"/>
                  <a:gd name="T37" fmla="*/ 93 h 147"/>
                  <a:gd name="T38" fmla="*/ 73 w 84"/>
                  <a:gd name="T39" fmla="*/ 93 h 147"/>
                  <a:gd name="T40" fmla="*/ 75 w 84"/>
                  <a:gd name="T41" fmla="*/ 91 h 147"/>
                  <a:gd name="T42" fmla="*/ 57 w 84"/>
                  <a:gd name="T43" fmla="*/ 20 h 147"/>
                  <a:gd name="T44" fmla="*/ 58 w 84"/>
                  <a:gd name="T45" fmla="*/ 20 h 147"/>
                  <a:gd name="T46" fmla="*/ 71 w 84"/>
                  <a:gd name="T47" fmla="*/ 58 h 147"/>
                  <a:gd name="T48" fmla="*/ 82 w 84"/>
                  <a:gd name="T49" fmla="*/ 5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147">
                    <a:moveTo>
                      <a:pt x="82" y="54"/>
                    </a:moveTo>
                    <a:cubicBezTo>
                      <a:pt x="69" y="13"/>
                      <a:pt x="69" y="13"/>
                      <a:pt x="69" y="13"/>
                    </a:cubicBezTo>
                    <a:cubicBezTo>
                      <a:pt x="67" y="6"/>
                      <a:pt x="59" y="0"/>
                      <a:pt x="49" y="0"/>
                    </a:cubicBezTo>
                    <a:cubicBezTo>
                      <a:pt x="35" y="0"/>
                      <a:pt x="35" y="0"/>
                      <a:pt x="35" y="0"/>
                    </a:cubicBezTo>
                    <a:cubicBezTo>
                      <a:pt x="25" y="0"/>
                      <a:pt x="17" y="6"/>
                      <a:pt x="15" y="13"/>
                    </a:cubicBezTo>
                    <a:cubicBezTo>
                      <a:pt x="2" y="54"/>
                      <a:pt x="2" y="54"/>
                      <a:pt x="2" y="54"/>
                    </a:cubicBezTo>
                    <a:cubicBezTo>
                      <a:pt x="0" y="63"/>
                      <a:pt x="10" y="67"/>
                      <a:pt x="13" y="58"/>
                    </a:cubicBezTo>
                    <a:cubicBezTo>
                      <a:pt x="26" y="20"/>
                      <a:pt x="26" y="20"/>
                      <a:pt x="26" y="20"/>
                    </a:cubicBezTo>
                    <a:cubicBezTo>
                      <a:pt x="27" y="20"/>
                      <a:pt x="27" y="20"/>
                      <a:pt x="27" y="20"/>
                    </a:cubicBezTo>
                    <a:cubicBezTo>
                      <a:pt x="27" y="20"/>
                      <a:pt x="10" y="88"/>
                      <a:pt x="9" y="91"/>
                    </a:cubicBezTo>
                    <a:cubicBezTo>
                      <a:pt x="9" y="92"/>
                      <a:pt x="9" y="93"/>
                      <a:pt x="11" y="93"/>
                    </a:cubicBezTo>
                    <a:cubicBezTo>
                      <a:pt x="12" y="93"/>
                      <a:pt x="26" y="93"/>
                      <a:pt x="26" y="93"/>
                    </a:cubicBezTo>
                    <a:cubicBezTo>
                      <a:pt x="26" y="137"/>
                      <a:pt x="26" y="137"/>
                      <a:pt x="26" y="137"/>
                    </a:cubicBezTo>
                    <a:cubicBezTo>
                      <a:pt x="26" y="147"/>
                      <a:pt x="39" y="147"/>
                      <a:pt x="39" y="137"/>
                    </a:cubicBezTo>
                    <a:cubicBezTo>
                      <a:pt x="39" y="93"/>
                      <a:pt x="39" y="93"/>
                      <a:pt x="39" y="93"/>
                    </a:cubicBezTo>
                    <a:cubicBezTo>
                      <a:pt x="45" y="93"/>
                      <a:pt x="45" y="93"/>
                      <a:pt x="45" y="93"/>
                    </a:cubicBezTo>
                    <a:cubicBezTo>
                      <a:pt x="45" y="137"/>
                      <a:pt x="45" y="137"/>
                      <a:pt x="45" y="137"/>
                    </a:cubicBezTo>
                    <a:cubicBezTo>
                      <a:pt x="45" y="147"/>
                      <a:pt x="58" y="147"/>
                      <a:pt x="58" y="137"/>
                    </a:cubicBezTo>
                    <a:cubicBezTo>
                      <a:pt x="58" y="93"/>
                      <a:pt x="58" y="93"/>
                      <a:pt x="58" y="93"/>
                    </a:cubicBezTo>
                    <a:cubicBezTo>
                      <a:pt x="58" y="93"/>
                      <a:pt x="72" y="93"/>
                      <a:pt x="73" y="93"/>
                    </a:cubicBezTo>
                    <a:cubicBezTo>
                      <a:pt x="75" y="93"/>
                      <a:pt x="75" y="92"/>
                      <a:pt x="75" y="91"/>
                    </a:cubicBezTo>
                    <a:cubicBezTo>
                      <a:pt x="74" y="88"/>
                      <a:pt x="57" y="20"/>
                      <a:pt x="57" y="20"/>
                    </a:cubicBezTo>
                    <a:cubicBezTo>
                      <a:pt x="58" y="20"/>
                      <a:pt x="58" y="20"/>
                      <a:pt x="58" y="20"/>
                    </a:cubicBezTo>
                    <a:cubicBezTo>
                      <a:pt x="71" y="58"/>
                      <a:pt x="71" y="58"/>
                      <a:pt x="71" y="58"/>
                    </a:cubicBezTo>
                    <a:cubicBezTo>
                      <a:pt x="74" y="67"/>
                      <a:pt x="84" y="63"/>
                      <a:pt x="82"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60" name="矩形 39"/>
          <p:cNvSpPr/>
          <p:nvPr/>
        </p:nvSpPr>
        <p:spPr>
          <a:xfrm>
            <a:off x="1120462" y="116560"/>
            <a:ext cx="2339102" cy="523220"/>
          </a:xfrm>
          <a:prstGeom prst="rect">
            <a:avLst/>
          </a:prstGeom>
          <a:noFill/>
        </p:spPr>
        <p:txBody>
          <a:bodyPr wrap="none" rtlCol="0">
            <a:spAutoFit/>
          </a:bodyPr>
          <a:lstStyle/>
          <a:p>
            <a:r>
              <a:rPr lang="zh-CN" altLang="en-US" sz="2800" b="1">
                <a:solidFill>
                  <a:srgbClr val="595959"/>
                </a:solidFill>
              </a:rPr>
              <a:t>腾讯案例分享</a:t>
            </a:r>
            <a:endParaRPr lang="zh-CN" altLang="zh-CN" sz="2800" b="1" dirty="0">
              <a:solidFill>
                <a:srgbClr val="595959"/>
              </a:solidFill>
            </a:endParaRPr>
          </a:p>
        </p:txBody>
      </p:sp>
      <p:sp>
        <p:nvSpPr>
          <p:cNvPr id="61" name="文本框 22"/>
          <p:cNvSpPr txBox="1"/>
          <p:nvPr/>
        </p:nvSpPr>
        <p:spPr>
          <a:xfrm>
            <a:off x="1134018" y="639780"/>
            <a:ext cx="3784365" cy="307777"/>
          </a:xfrm>
          <a:prstGeom prst="rect">
            <a:avLst/>
          </a:prstGeom>
          <a:noFill/>
        </p:spPr>
        <p:txBody>
          <a:bodyPr wrap="square" rtlCol="0">
            <a:spAutoFit/>
          </a:bodyPr>
          <a:lstStyle/>
          <a:p>
            <a:r>
              <a:rPr lang="en-US" altLang="zh-CN" sz="1400"/>
              <a:t>IT</a:t>
            </a:r>
            <a:r>
              <a:rPr lang="zh-CN" altLang="en-US" sz="1400"/>
              <a:t>技术变革</a:t>
            </a:r>
            <a:r>
              <a:rPr lang="en-US" altLang="zh-CN" sz="1400"/>
              <a:t>HR</a:t>
            </a:r>
            <a:r>
              <a:rPr lang="zh-CN" altLang="en-US" sz="1400"/>
              <a:t>业务模式：重新定义</a:t>
            </a:r>
            <a:r>
              <a:rPr lang="en-US" altLang="zh-CN" sz="1400"/>
              <a:t>HR</a:t>
            </a:r>
          </a:p>
        </p:txBody>
      </p:sp>
    </p:spTree>
    <p:extLst>
      <p:ext uri="{BB962C8B-B14F-4D97-AF65-F5344CB8AC3E}">
        <p14:creationId xmlns:p14="http://schemas.microsoft.com/office/powerpoint/2010/main" val="162706102"/>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1134018" y="1840588"/>
            <a:ext cx="7910886" cy="300082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a:t>我的观点是，</a:t>
            </a:r>
            <a:r>
              <a:rPr lang="en-US" altLang="zh-CN"/>
              <a:t>HR</a:t>
            </a:r>
            <a:r>
              <a:rPr lang="zh-CN" altLang="en-US"/>
              <a:t>人员要向综合能力方向发展。比如说要朝产品经理方向转型，能策划出</a:t>
            </a:r>
            <a:r>
              <a:rPr lang="en-US" altLang="zh-CN"/>
              <a:t>HR</a:t>
            </a:r>
            <a:r>
              <a:rPr lang="zh-CN" altLang="en-US"/>
              <a:t>领域的新产品；</a:t>
            </a:r>
            <a:r>
              <a:rPr lang="en-US" altLang="zh-CN"/>
              <a:t>HR</a:t>
            </a:r>
            <a:r>
              <a:rPr lang="zh-CN" altLang="en-US"/>
              <a:t>人员要有较强的数据分析和应用能力，将来会有很多的人才分析模型出现，要么来自</a:t>
            </a:r>
            <a:r>
              <a:rPr lang="en-US" altLang="zh-CN"/>
              <a:t>HR</a:t>
            </a:r>
            <a:r>
              <a:rPr lang="zh-CN" altLang="en-US"/>
              <a:t>，要么来自</a:t>
            </a:r>
            <a:r>
              <a:rPr lang="en-US" altLang="zh-CN"/>
              <a:t>IT</a:t>
            </a:r>
            <a:r>
              <a:rPr lang="zh-CN" altLang="en-US"/>
              <a:t>人员；另外，还需要</a:t>
            </a:r>
            <a:r>
              <a:rPr lang="en-US" altLang="zh-CN"/>
              <a:t>IT</a:t>
            </a:r>
            <a:r>
              <a:rPr lang="zh-CN" altLang="en-US"/>
              <a:t>思维，最好能够理解</a:t>
            </a:r>
            <a:r>
              <a:rPr lang="en-US" altLang="zh-CN"/>
              <a:t>IT</a:t>
            </a:r>
            <a:r>
              <a:rPr lang="zh-CN" altLang="en-US"/>
              <a:t>系统背后的逻辑，知道</a:t>
            </a:r>
            <a:r>
              <a:rPr lang="en-US" altLang="zh-CN"/>
              <a:t>IT</a:t>
            </a:r>
            <a:r>
              <a:rPr lang="zh-CN" altLang="en-US"/>
              <a:t>系统是怎样为用户提供服务的，规划</a:t>
            </a:r>
            <a:r>
              <a:rPr lang="en-US" altLang="zh-CN"/>
              <a:t>HR</a:t>
            </a:r>
            <a:r>
              <a:rPr lang="zh-CN" altLang="en-US"/>
              <a:t>产品的时候才更靠谱，而且才能更容易把握用户的诉求，因为用户的</a:t>
            </a:r>
            <a:r>
              <a:rPr lang="en-US" altLang="zh-CN"/>
              <a:t>IT</a:t>
            </a:r>
            <a:r>
              <a:rPr lang="zh-CN" altLang="en-US"/>
              <a:t>能力越来越强了。如果</a:t>
            </a:r>
            <a:r>
              <a:rPr lang="en-US" altLang="zh-CN"/>
              <a:t>HR</a:t>
            </a:r>
            <a:r>
              <a:rPr lang="zh-CN" altLang="en-US"/>
              <a:t>业务人员大部分都能成为这样的复合型人才，那么企业的</a:t>
            </a:r>
            <a:r>
              <a:rPr lang="en-US" altLang="zh-CN"/>
              <a:t>HR</a:t>
            </a:r>
            <a:r>
              <a:rPr lang="zh-CN" altLang="en-US"/>
              <a:t>就会发生颠覆性的变化。</a:t>
            </a:r>
          </a:p>
        </p:txBody>
      </p:sp>
      <p:sp>
        <p:nvSpPr>
          <p:cNvPr id="3" name="矩形 39"/>
          <p:cNvSpPr/>
          <p:nvPr/>
        </p:nvSpPr>
        <p:spPr>
          <a:xfrm>
            <a:off x="1120462" y="116560"/>
            <a:ext cx="2339102" cy="523220"/>
          </a:xfrm>
          <a:prstGeom prst="rect">
            <a:avLst/>
          </a:prstGeom>
          <a:noFill/>
        </p:spPr>
        <p:txBody>
          <a:bodyPr wrap="none" rtlCol="0">
            <a:spAutoFit/>
          </a:bodyPr>
          <a:lstStyle/>
          <a:p>
            <a:r>
              <a:rPr lang="zh-CN" altLang="en-US" sz="2800" b="1">
                <a:solidFill>
                  <a:srgbClr val="595959"/>
                </a:solidFill>
              </a:rPr>
              <a:t>腾讯案例分享</a:t>
            </a:r>
            <a:endParaRPr lang="zh-CN" altLang="zh-CN" sz="2800" b="1" dirty="0">
              <a:solidFill>
                <a:srgbClr val="595959"/>
              </a:solidFill>
            </a:endParaRPr>
          </a:p>
        </p:txBody>
      </p:sp>
      <p:sp>
        <p:nvSpPr>
          <p:cNvPr id="4" name="文本框 22"/>
          <p:cNvSpPr txBox="1"/>
          <p:nvPr/>
        </p:nvSpPr>
        <p:spPr>
          <a:xfrm>
            <a:off x="1134018" y="639780"/>
            <a:ext cx="3784365" cy="307777"/>
          </a:xfrm>
          <a:prstGeom prst="rect">
            <a:avLst/>
          </a:prstGeom>
          <a:noFill/>
        </p:spPr>
        <p:txBody>
          <a:bodyPr wrap="square" rtlCol="0">
            <a:spAutoFit/>
          </a:bodyPr>
          <a:lstStyle/>
          <a:p>
            <a:r>
              <a:rPr lang="en-US" altLang="zh-CN" sz="1400"/>
              <a:t>IT</a:t>
            </a:r>
            <a:r>
              <a:rPr lang="zh-CN" altLang="en-US" sz="1400"/>
              <a:t>技术变革</a:t>
            </a:r>
            <a:r>
              <a:rPr lang="en-US" altLang="zh-CN" sz="1400"/>
              <a:t>HR</a:t>
            </a:r>
            <a:r>
              <a:rPr lang="zh-CN" altLang="en-US" sz="1400"/>
              <a:t>业务模式：重新定义</a:t>
            </a:r>
            <a:r>
              <a:rPr lang="en-US" altLang="zh-CN" sz="1400"/>
              <a:t>HR</a:t>
            </a:r>
          </a:p>
        </p:txBody>
      </p:sp>
    </p:spTree>
    <p:extLst>
      <p:ext uri="{BB962C8B-B14F-4D97-AF65-F5344CB8AC3E}">
        <p14:creationId xmlns:p14="http://schemas.microsoft.com/office/powerpoint/2010/main" val="1429022220"/>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2212777" y="3262417"/>
            <a:ext cx="953448" cy="721053"/>
          </a:xfrm>
          <a:prstGeom prst="roundRect">
            <a:avLst>
              <a:gd name="adj" fmla="val 9690"/>
            </a:avLst>
          </a:prstGeom>
          <a:solidFill>
            <a:srgbClr val="9BBB40"/>
          </a:solidFill>
          <a:ln w="38100">
            <a:solidFill>
              <a:srgbClr val="657A2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3459565" y="3262417"/>
            <a:ext cx="976474" cy="729931"/>
          </a:xfrm>
          <a:prstGeom prst="roundRect">
            <a:avLst>
              <a:gd name="adj" fmla="val 9690"/>
            </a:avLst>
          </a:prstGeom>
          <a:solidFill>
            <a:srgbClr val="F26D64"/>
          </a:solidFill>
          <a:ln w="38100">
            <a:solidFill>
              <a:srgbClr val="B91B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a:off x="4788373" y="3262417"/>
            <a:ext cx="952586" cy="696669"/>
          </a:xfrm>
          <a:prstGeom prst="roundRect">
            <a:avLst>
              <a:gd name="adj" fmla="val 9690"/>
            </a:avLst>
          </a:prstGeom>
          <a:solidFill>
            <a:srgbClr val="F8841D"/>
          </a:solidFill>
          <a:ln w="38100">
            <a:solidFill>
              <a:srgbClr val="C260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Freeform 9"/>
          <p:cNvSpPr>
            <a:spLocks/>
          </p:cNvSpPr>
          <p:nvPr/>
        </p:nvSpPr>
        <p:spPr bwMode="auto">
          <a:xfrm rot="5400000">
            <a:off x="8301993" y="2299929"/>
            <a:ext cx="660757" cy="843626"/>
          </a:xfrm>
          <a:custGeom>
            <a:avLst/>
            <a:gdLst>
              <a:gd name="T0" fmla="*/ 63 w 330"/>
              <a:gd name="T1" fmla="*/ 113 h 289"/>
              <a:gd name="T2" fmla="*/ 141 w 330"/>
              <a:gd name="T3" fmla="*/ 54 h 289"/>
              <a:gd name="T4" fmla="*/ 188 w 330"/>
              <a:gd name="T5" fmla="*/ 37 h 289"/>
              <a:gd name="T6" fmla="*/ 213 w 330"/>
              <a:gd name="T7" fmla="*/ 32 h 289"/>
              <a:gd name="T8" fmla="*/ 226 w 330"/>
              <a:gd name="T9" fmla="*/ 30 h 289"/>
              <a:gd name="T10" fmla="*/ 232 w 330"/>
              <a:gd name="T11" fmla="*/ 29 h 289"/>
              <a:gd name="T12" fmla="*/ 238 w 330"/>
              <a:gd name="T13" fmla="*/ 29 h 289"/>
              <a:gd name="T14" fmla="*/ 239 w 330"/>
              <a:gd name="T15" fmla="*/ 29 h 289"/>
              <a:gd name="T16" fmla="*/ 239 w 330"/>
              <a:gd name="T17" fmla="*/ 0 h 289"/>
              <a:gd name="T18" fmla="*/ 330 w 330"/>
              <a:gd name="T19" fmla="*/ 52 h 289"/>
              <a:gd name="T20" fmla="*/ 239 w 330"/>
              <a:gd name="T21" fmla="*/ 105 h 289"/>
              <a:gd name="T22" fmla="*/ 239 w 330"/>
              <a:gd name="T23" fmla="*/ 76 h 289"/>
              <a:gd name="T24" fmla="*/ 233 w 330"/>
              <a:gd name="T25" fmla="*/ 76 h 289"/>
              <a:gd name="T26" fmla="*/ 228 w 330"/>
              <a:gd name="T27" fmla="*/ 75 h 289"/>
              <a:gd name="T28" fmla="*/ 217 w 330"/>
              <a:gd name="T29" fmla="*/ 75 h 289"/>
              <a:gd name="T30" fmla="*/ 196 w 330"/>
              <a:gd name="T31" fmla="*/ 77 h 289"/>
              <a:gd name="T32" fmla="*/ 155 w 330"/>
              <a:gd name="T33" fmla="*/ 87 h 289"/>
              <a:gd name="T34" fmla="*/ 79 w 330"/>
              <a:gd name="T35" fmla="*/ 130 h 289"/>
              <a:gd name="T36" fmla="*/ 25 w 330"/>
              <a:gd name="T37" fmla="*/ 201 h 289"/>
              <a:gd name="T38" fmla="*/ 2 w 330"/>
              <a:gd name="T39" fmla="*/ 289 h 289"/>
              <a:gd name="T40" fmla="*/ 14 w 330"/>
              <a:gd name="T41" fmla="*/ 196 h 289"/>
              <a:gd name="T42" fmla="*/ 63 w 330"/>
              <a:gd name="T43" fmla="*/ 113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0" h="289">
                <a:moveTo>
                  <a:pt x="63" y="113"/>
                </a:moveTo>
                <a:cubicBezTo>
                  <a:pt x="84" y="89"/>
                  <a:pt x="111" y="69"/>
                  <a:pt x="141" y="54"/>
                </a:cubicBezTo>
                <a:cubicBezTo>
                  <a:pt x="156" y="47"/>
                  <a:pt x="172" y="41"/>
                  <a:pt x="188" y="37"/>
                </a:cubicBezTo>
                <a:cubicBezTo>
                  <a:pt x="196" y="35"/>
                  <a:pt x="205" y="33"/>
                  <a:pt x="213" y="32"/>
                </a:cubicBezTo>
                <a:cubicBezTo>
                  <a:pt x="217" y="31"/>
                  <a:pt x="222" y="30"/>
                  <a:pt x="226" y="30"/>
                </a:cubicBezTo>
                <a:cubicBezTo>
                  <a:pt x="228" y="30"/>
                  <a:pt x="230" y="29"/>
                  <a:pt x="232" y="29"/>
                </a:cubicBezTo>
                <a:cubicBezTo>
                  <a:pt x="238" y="29"/>
                  <a:pt x="238" y="29"/>
                  <a:pt x="238" y="29"/>
                </a:cubicBezTo>
                <a:cubicBezTo>
                  <a:pt x="239" y="29"/>
                  <a:pt x="239" y="29"/>
                  <a:pt x="239" y="29"/>
                </a:cubicBezTo>
                <a:cubicBezTo>
                  <a:pt x="239" y="0"/>
                  <a:pt x="239" y="0"/>
                  <a:pt x="239" y="0"/>
                </a:cubicBezTo>
                <a:cubicBezTo>
                  <a:pt x="330" y="52"/>
                  <a:pt x="330" y="52"/>
                  <a:pt x="330" y="52"/>
                </a:cubicBezTo>
                <a:cubicBezTo>
                  <a:pt x="239" y="105"/>
                  <a:pt x="239" y="105"/>
                  <a:pt x="239" y="105"/>
                </a:cubicBezTo>
                <a:cubicBezTo>
                  <a:pt x="239" y="76"/>
                  <a:pt x="239" y="76"/>
                  <a:pt x="239" y="76"/>
                </a:cubicBezTo>
                <a:cubicBezTo>
                  <a:pt x="233" y="76"/>
                  <a:pt x="233" y="76"/>
                  <a:pt x="233" y="76"/>
                </a:cubicBezTo>
                <a:cubicBezTo>
                  <a:pt x="232" y="76"/>
                  <a:pt x="230" y="75"/>
                  <a:pt x="228" y="75"/>
                </a:cubicBezTo>
                <a:cubicBezTo>
                  <a:pt x="224" y="75"/>
                  <a:pt x="221" y="75"/>
                  <a:pt x="217" y="75"/>
                </a:cubicBezTo>
                <a:cubicBezTo>
                  <a:pt x="210" y="76"/>
                  <a:pt x="203" y="76"/>
                  <a:pt x="196" y="77"/>
                </a:cubicBezTo>
                <a:cubicBezTo>
                  <a:pt x="182" y="79"/>
                  <a:pt x="168" y="82"/>
                  <a:pt x="155" y="87"/>
                </a:cubicBezTo>
                <a:cubicBezTo>
                  <a:pt x="127" y="96"/>
                  <a:pt x="102" y="111"/>
                  <a:pt x="79" y="130"/>
                </a:cubicBezTo>
                <a:cubicBezTo>
                  <a:pt x="57" y="150"/>
                  <a:pt x="38" y="174"/>
                  <a:pt x="25" y="201"/>
                </a:cubicBezTo>
                <a:cubicBezTo>
                  <a:pt x="11" y="228"/>
                  <a:pt x="3" y="258"/>
                  <a:pt x="2" y="289"/>
                </a:cubicBezTo>
                <a:cubicBezTo>
                  <a:pt x="0" y="258"/>
                  <a:pt x="4" y="227"/>
                  <a:pt x="14" y="196"/>
                </a:cubicBezTo>
                <a:cubicBezTo>
                  <a:pt x="24" y="166"/>
                  <a:pt x="41" y="138"/>
                  <a:pt x="63" y="113"/>
                </a:cubicBezTo>
                <a:close/>
              </a:path>
            </a:pathLst>
          </a:custGeom>
          <a:solidFill>
            <a:srgbClr val="5EC6D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11"/>
          <p:cNvSpPr>
            <a:spLocks/>
          </p:cNvSpPr>
          <p:nvPr/>
        </p:nvSpPr>
        <p:spPr bwMode="auto">
          <a:xfrm rot="5400000">
            <a:off x="2956638" y="2038267"/>
            <a:ext cx="700963" cy="1405464"/>
          </a:xfrm>
          <a:custGeom>
            <a:avLst/>
            <a:gdLst>
              <a:gd name="T0" fmla="*/ 239 w 331"/>
              <a:gd name="T1" fmla="*/ 213 h 289"/>
              <a:gd name="T2" fmla="*/ 234 w 331"/>
              <a:gd name="T3" fmla="*/ 213 h 289"/>
              <a:gd name="T4" fmla="*/ 229 w 331"/>
              <a:gd name="T5" fmla="*/ 214 h 289"/>
              <a:gd name="T6" fmla="*/ 218 w 331"/>
              <a:gd name="T7" fmla="*/ 214 h 289"/>
              <a:gd name="T8" fmla="*/ 197 w 331"/>
              <a:gd name="T9" fmla="*/ 212 h 289"/>
              <a:gd name="T10" fmla="*/ 155 w 331"/>
              <a:gd name="T11" fmla="*/ 202 h 289"/>
              <a:gd name="T12" fmla="*/ 80 w 331"/>
              <a:gd name="T13" fmla="*/ 159 h 289"/>
              <a:gd name="T14" fmla="*/ 25 w 331"/>
              <a:gd name="T15" fmla="*/ 88 h 289"/>
              <a:gd name="T16" fmla="*/ 2 w 331"/>
              <a:gd name="T17" fmla="*/ 0 h 289"/>
              <a:gd name="T18" fmla="*/ 15 w 331"/>
              <a:gd name="T19" fmla="*/ 93 h 289"/>
              <a:gd name="T20" fmla="*/ 63 w 331"/>
              <a:gd name="T21" fmla="*/ 176 h 289"/>
              <a:gd name="T22" fmla="*/ 142 w 331"/>
              <a:gd name="T23" fmla="*/ 235 h 289"/>
              <a:gd name="T24" fmla="*/ 189 w 331"/>
              <a:gd name="T25" fmla="*/ 252 h 289"/>
              <a:gd name="T26" fmla="*/ 214 w 331"/>
              <a:gd name="T27" fmla="*/ 257 h 289"/>
              <a:gd name="T28" fmla="*/ 226 w 331"/>
              <a:gd name="T29" fmla="*/ 259 h 289"/>
              <a:gd name="T30" fmla="*/ 233 w 331"/>
              <a:gd name="T31" fmla="*/ 260 h 289"/>
              <a:gd name="T32" fmla="*/ 239 w 331"/>
              <a:gd name="T33" fmla="*/ 260 h 289"/>
              <a:gd name="T34" fmla="*/ 239 w 331"/>
              <a:gd name="T35" fmla="*/ 260 h 289"/>
              <a:gd name="T36" fmla="*/ 239 w 331"/>
              <a:gd name="T37" fmla="*/ 289 h 289"/>
              <a:gd name="T38" fmla="*/ 331 w 331"/>
              <a:gd name="T39" fmla="*/ 237 h 289"/>
              <a:gd name="T40" fmla="*/ 239 w 331"/>
              <a:gd name="T41" fmla="*/ 184 h 289"/>
              <a:gd name="T42" fmla="*/ 239 w 331"/>
              <a:gd name="T43" fmla="*/ 213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1" h="289">
                <a:moveTo>
                  <a:pt x="239" y="213"/>
                </a:moveTo>
                <a:cubicBezTo>
                  <a:pt x="234" y="213"/>
                  <a:pt x="234" y="213"/>
                  <a:pt x="234" y="213"/>
                </a:cubicBezTo>
                <a:cubicBezTo>
                  <a:pt x="232" y="213"/>
                  <a:pt x="230" y="214"/>
                  <a:pt x="229" y="214"/>
                </a:cubicBezTo>
                <a:cubicBezTo>
                  <a:pt x="225" y="214"/>
                  <a:pt x="222" y="214"/>
                  <a:pt x="218" y="214"/>
                </a:cubicBezTo>
                <a:cubicBezTo>
                  <a:pt x="211" y="213"/>
                  <a:pt x="204" y="213"/>
                  <a:pt x="197" y="212"/>
                </a:cubicBezTo>
                <a:cubicBezTo>
                  <a:pt x="183" y="210"/>
                  <a:pt x="169" y="207"/>
                  <a:pt x="155" y="202"/>
                </a:cubicBezTo>
                <a:cubicBezTo>
                  <a:pt x="128" y="193"/>
                  <a:pt x="102" y="178"/>
                  <a:pt x="80" y="159"/>
                </a:cubicBezTo>
                <a:cubicBezTo>
                  <a:pt x="58" y="139"/>
                  <a:pt x="39" y="115"/>
                  <a:pt x="25" y="88"/>
                </a:cubicBezTo>
                <a:cubicBezTo>
                  <a:pt x="12" y="61"/>
                  <a:pt x="4" y="31"/>
                  <a:pt x="2" y="0"/>
                </a:cubicBezTo>
                <a:cubicBezTo>
                  <a:pt x="0" y="31"/>
                  <a:pt x="4" y="62"/>
                  <a:pt x="15" y="93"/>
                </a:cubicBezTo>
                <a:cubicBezTo>
                  <a:pt x="25" y="123"/>
                  <a:pt x="42" y="151"/>
                  <a:pt x="63" y="176"/>
                </a:cubicBezTo>
                <a:cubicBezTo>
                  <a:pt x="85" y="200"/>
                  <a:pt x="112" y="220"/>
                  <a:pt x="142" y="235"/>
                </a:cubicBezTo>
                <a:cubicBezTo>
                  <a:pt x="157" y="242"/>
                  <a:pt x="172" y="248"/>
                  <a:pt x="189" y="252"/>
                </a:cubicBezTo>
                <a:cubicBezTo>
                  <a:pt x="197" y="254"/>
                  <a:pt x="205" y="256"/>
                  <a:pt x="214" y="257"/>
                </a:cubicBezTo>
                <a:cubicBezTo>
                  <a:pt x="218" y="258"/>
                  <a:pt x="222" y="259"/>
                  <a:pt x="226" y="259"/>
                </a:cubicBezTo>
                <a:cubicBezTo>
                  <a:pt x="228" y="259"/>
                  <a:pt x="231" y="260"/>
                  <a:pt x="233" y="260"/>
                </a:cubicBezTo>
                <a:cubicBezTo>
                  <a:pt x="239" y="260"/>
                  <a:pt x="239" y="260"/>
                  <a:pt x="239" y="260"/>
                </a:cubicBezTo>
                <a:cubicBezTo>
                  <a:pt x="239" y="260"/>
                  <a:pt x="239" y="260"/>
                  <a:pt x="239" y="260"/>
                </a:cubicBezTo>
                <a:cubicBezTo>
                  <a:pt x="239" y="289"/>
                  <a:pt x="239" y="289"/>
                  <a:pt x="239" y="289"/>
                </a:cubicBezTo>
                <a:cubicBezTo>
                  <a:pt x="331" y="237"/>
                  <a:pt x="331" y="237"/>
                  <a:pt x="331" y="237"/>
                </a:cubicBezTo>
                <a:cubicBezTo>
                  <a:pt x="239" y="184"/>
                  <a:pt x="239" y="184"/>
                  <a:pt x="239" y="184"/>
                </a:cubicBezTo>
                <a:lnTo>
                  <a:pt x="239" y="213"/>
                </a:lnTo>
                <a:close/>
              </a:path>
            </a:pathLst>
          </a:custGeom>
          <a:solidFill>
            <a:srgbClr val="5EC6D3"/>
          </a:solidFill>
          <a:ln>
            <a:noFill/>
          </a:ln>
        </p:spPr>
        <p:txBody>
          <a:bodyPr vert="horz" wrap="square" lIns="91440" tIns="45720" rIns="91440" bIns="45720" numCol="1" anchor="t" anchorCtr="0" compatLnSpc="1">
            <a:prstTxWarp prst="textNoShape">
              <a:avLst/>
            </a:prstTxWarp>
            <a:noAutofit/>
          </a:bodyPr>
          <a:lstStyle/>
          <a:p>
            <a:endParaRPr lang="zh-CN" altLang="en-US">
              <a:solidFill>
                <a:srgbClr val="FF0000"/>
              </a:solidFill>
            </a:endParaRPr>
          </a:p>
        </p:txBody>
      </p:sp>
      <p:sp>
        <p:nvSpPr>
          <p:cNvPr id="22" name="Freeform 5"/>
          <p:cNvSpPr>
            <a:spLocks/>
          </p:cNvSpPr>
          <p:nvPr/>
        </p:nvSpPr>
        <p:spPr bwMode="auto">
          <a:xfrm rot="5400000" flipV="1">
            <a:off x="4894927" y="2588928"/>
            <a:ext cx="739479" cy="284444"/>
          </a:xfrm>
          <a:custGeom>
            <a:avLst/>
            <a:gdLst>
              <a:gd name="T0" fmla="*/ 1281 w 1281"/>
              <a:gd name="T1" fmla="*/ 169 h 338"/>
              <a:gd name="T2" fmla="*/ 991 w 1281"/>
              <a:gd name="T3" fmla="*/ 0 h 338"/>
              <a:gd name="T4" fmla="*/ 991 w 1281"/>
              <a:gd name="T5" fmla="*/ 89 h 338"/>
              <a:gd name="T6" fmla="*/ 0 w 1281"/>
              <a:gd name="T7" fmla="*/ 169 h 338"/>
              <a:gd name="T8" fmla="*/ 991 w 1281"/>
              <a:gd name="T9" fmla="*/ 248 h 338"/>
              <a:gd name="T10" fmla="*/ 991 w 1281"/>
              <a:gd name="T11" fmla="*/ 338 h 338"/>
              <a:gd name="T12" fmla="*/ 1281 w 1281"/>
              <a:gd name="T13" fmla="*/ 169 h 338"/>
            </a:gdLst>
            <a:ahLst/>
            <a:cxnLst>
              <a:cxn ang="0">
                <a:pos x="T0" y="T1"/>
              </a:cxn>
              <a:cxn ang="0">
                <a:pos x="T2" y="T3"/>
              </a:cxn>
              <a:cxn ang="0">
                <a:pos x="T4" y="T5"/>
              </a:cxn>
              <a:cxn ang="0">
                <a:pos x="T6" y="T7"/>
              </a:cxn>
              <a:cxn ang="0">
                <a:pos x="T8" y="T9"/>
              </a:cxn>
              <a:cxn ang="0">
                <a:pos x="T10" y="T11"/>
              </a:cxn>
              <a:cxn ang="0">
                <a:pos x="T12" y="T13"/>
              </a:cxn>
            </a:cxnLst>
            <a:rect l="0" t="0" r="r" b="b"/>
            <a:pathLst>
              <a:path w="1281" h="338">
                <a:moveTo>
                  <a:pt x="1281" y="169"/>
                </a:moveTo>
                <a:lnTo>
                  <a:pt x="991" y="0"/>
                </a:lnTo>
                <a:lnTo>
                  <a:pt x="991" y="89"/>
                </a:lnTo>
                <a:lnTo>
                  <a:pt x="0" y="169"/>
                </a:lnTo>
                <a:lnTo>
                  <a:pt x="991" y="248"/>
                </a:lnTo>
                <a:lnTo>
                  <a:pt x="991" y="338"/>
                </a:lnTo>
                <a:lnTo>
                  <a:pt x="1281" y="169"/>
                </a:lnTo>
                <a:close/>
              </a:path>
            </a:pathLst>
          </a:custGeom>
          <a:solidFill>
            <a:srgbClr val="5EC6D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 name="圆角矩形 2"/>
          <p:cNvSpPr/>
          <p:nvPr/>
        </p:nvSpPr>
        <p:spPr>
          <a:xfrm>
            <a:off x="3577883" y="1549937"/>
            <a:ext cx="5036234" cy="595793"/>
          </a:xfrm>
          <a:prstGeom prst="roundRect">
            <a:avLst>
              <a:gd name="adj" fmla="val 9584"/>
            </a:avLst>
          </a:prstGeom>
          <a:solidFill>
            <a:srgbClr val="5EC6D3"/>
          </a:solidFill>
          <a:ln w="38100">
            <a:solidFill>
              <a:srgbClr val="546E7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t>重新定义</a:t>
            </a:r>
            <a:r>
              <a:rPr lang="en-US" altLang="zh-CN" sz="2400"/>
              <a:t>HR</a:t>
            </a:r>
            <a:r>
              <a:rPr lang="zh-CN" altLang="en-US" sz="2400"/>
              <a:t>的思路</a:t>
            </a:r>
            <a:endParaRPr lang="zh-CN" altLang="en-US" sz="2400" b="1" dirty="0"/>
          </a:p>
        </p:txBody>
      </p:sp>
      <p:cxnSp>
        <p:nvCxnSpPr>
          <p:cNvPr id="36" name="直接连接符 35"/>
          <p:cNvCxnSpPr/>
          <p:nvPr/>
        </p:nvCxnSpPr>
        <p:spPr>
          <a:xfrm>
            <a:off x="709448" y="5407572"/>
            <a:ext cx="10989612" cy="0"/>
          </a:xfrm>
          <a:prstGeom prst="line">
            <a:avLst/>
          </a:prstGeom>
          <a:ln w="28575">
            <a:solidFill>
              <a:srgbClr val="5EC6D3"/>
            </a:solidFill>
            <a:prstDash val="dash"/>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3554888" y="3408404"/>
            <a:ext cx="989073" cy="412421"/>
          </a:xfrm>
          <a:prstGeom prst="rect">
            <a:avLst/>
          </a:prstGeom>
          <a:noFill/>
        </p:spPr>
        <p:txBody>
          <a:bodyPr wrap="square">
            <a:spAutoFit/>
          </a:bodyPr>
          <a:lstStyle/>
          <a:p>
            <a:pPr algn="just">
              <a:lnSpc>
                <a:spcPct val="130000"/>
              </a:lnSpc>
            </a:pPr>
            <a:r>
              <a:rPr lang="zh-CN" altLang="en-US" sz="1600"/>
              <a:t>社交化</a:t>
            </a:r>
            <a:endParaRPr lang="zh-CN" altLang="en-US" sz="1600" dirty="0">
              <a:solidFill>
                <a:schemeClr val="bg1"/>
              </a:solidFill>
            </a:endParaRPr>
          </a:p>
        </p:txBody>
      </p:sp>
      <p:sp>
        <p:nvSpPr>
          <p:cNvPr id="39" name="矩形 38"/>
          <p:cNvSpPr/>
          <p:nvPr/>
        </p:nvSpPr>
        <p:spPr>
          <a:xfrm>
            <a:off x="4857423" y="3396212"/>
            <a:ext cx="854730" cy="412421"/>
          </a:xfrm>
          <a:prstGeom prst="rect">
            <a:avLst/>
          </a:prstGeom>
          <a:noFill/>
        </p:spPr>
        <p:txBody>
          <a:bodyPr wrap="square">
            <a:spAutoFit/>
          </a:bodyPr>
          <a:lstStyle/>
          <a:p>
            <a:pPr algn="just">
              <a:lnSpc>
                <a:spcPct val="130000"/>
              </a:lnSpc>
            </a:pPr>
            <a:r>
              <a:rPr lang="zh-CN" altLang="en-US" sz="1600"/>
              <a:t>数字化</a:t>
            </a:r>
            <a:endParaRPr lang="zh-CN" altLang="en-US" sz="1600" dirty="0">
              <a:solidFill>
                <a:schemeClr val="bg1"/>
              </a:solidFill>
            </a:endParaRPr>
          </a:p>
        </p:txBody>
      </p:sp>
      <p:sp>
        <p:nvSpPr>
          <p:cNvPr id="24" name="矩形 39"/>
          <p:cNvSpPr/>
          <p:nvPr/>
        </p:nvSpPr>
        <p:spPr>
          <a:xfrm>
            <a:off x="1120462" y="116560"/>
            <a:ext cx="2339102" cy="523220"/>
          </a:xfrm>
          <a:prstGeom prst="rect">
            <a:avLst/>
          </a:prstGeom>
          <a:noFill/>
        </p:spPr>
        <p:txBody>
          <a:bodyPr wrap="none" rtlCol="0">
            <a:spAutoFit/>
          </a:bodyPr>
          <a:lstStyle/>
          <a:p>
            <a:r>
              <a:rPr lang="zh-CN" altLang="en-US" sz="2800" b="1">
                <a:solidFill>
                  <a:srgbClr val="595959"/>
                </a:solidFill>
              </a:rPr>
              <a:t>腾讯案例分享</a:t>
            </a:r>
            <a:endParaRPr lang="zh-CN" altLang="zh-CN" sz="2800" b="1" dirty="0">
              <a:solidFill>
                <a:srgbClr val="595959"/>
              </a:solidFill>
            </a:endParaRPr>
          </a:p>
        </p:txBody>
      </p:sp>
      <p:sp>
        <p:nvSpPr>
          <p:cNvPr id="25" name="文本框 22"/>
          <p:cNvSpPr txBox="1"/>
          <p:nvPr/>
        </p:nvSpPr>
        <p:spPr>
          <a:xfrm>
            <a:off x="1146210" y="639780"/>
            <a:ext cx="3784365" cy="307777"/>
          </a:xfrm>
          <a:prstGeom prst="rect">
            <a:avLst/>
          </a:prstGeom>
          <a:noFill/>
        </p:spPr>
        <p:txBody>
          <a:bodyPr wrap="square" rtlCol="0">
            <a:spAutoFit/>
          </a:bodyPr>
          <a:lstStyle/>
          <a:p>
            <a:r>
              <a:rPr lang="en-US" altLang="zh-CN" sz="1400"/>
              <a:t>IT</a:t>
            </a:r>
            <a:r>
              <a:rPr lang="zh-CN" altLang="en-US" sz="1400"/>
              <a:t>技术变革</a:t>
            </a:r>
            <a:r>
              <a:rPr lang="en-US" altLang="zh-CN" sz="1400"/>
              <a:t>HR</a:t>
            </a:r>
            <a:r>
              <a:rPr lang="zh-CN" altLang="en-US" sz="1400"/>
              <a:t>业务模式：重新定义</a:t>
            </a:r>
            <a:r>
              <a:rPr lang="en-US" altLang="zh-CN" sz="1400"/>
              <a:t>HR</a:t>
            </a:r>
          </a:p>
        </p:txBody>
      </p:sp>
      <p:sp>
        <p:nvSpPr>
          <p:cNvPr id="26" name="矩形 25"/>
          <p:cNvSpPr/>
          <p:nvPr/>
        </p:nvSpPr>
        <p:spPr>
          <a:xfrm>
            <a:off x="2298121" y="3419324"/>
            <a:ext cx="2262752" cy="385362"/>
          </a:xfrm>
          <a:prstGeom prst="rect">
            <a:avLst/>
          </a:prstGeom>
          <a:noFill/>
        </p:spPr>
        <p:txBody>
          <a:bodyPr wrap="square">
            <a:spAutoFit/>
          </a:bodyPr>
          <a:lstStyle/>
          <a:p>
            <a:pPr algn="just">
              <a:lnSpc>
                <a:spcPct val="130000"/>
              </a:lnSpc>
            </a:pPr>
            <a:r>
              <a:rPr lang="zh-CN" altLang="en-US" sz="1600"/>
              <a:t>游戏化</a:t>
            </a:r>
            <a:endParaRPr lang="zh-CN" altLang="en-US" sz="1600" dirty="0">
              <a:solidFill>
                <a:schemeClr val="bg1"/>
              </a:solidFill>
            </a:endParaRPr>
          </a:p>
        </p:txBody>
      </p:sp>
      <p:sp>
        <p:nvSpPr>
          <p:cNvPr id="27" name="Freeform 5"/>
          <p:cNvSpPr>
            <a:spLocks/>
          </p:cNvSpPr>
          <p:nvPr/>
        </p:nvSpPr>
        <p:spPr bwMode="auto">
          <a:xfrm rot="5400000" flipV="1">
            <a:off x="3578063" y="2579520"/>
            <a:ext cx="739479" cy="284444"/>
          </a:xfrm>
          <a:custGeom>
            <a:avLst/>
            <a:gdLst>
              <a:gd name="T0" fmla="*/ 1281 w 1281"/>
              <a:gd name="T1" fmla="*/ 169 h 338"/>
              <a:gd name="T2" fmla="*/ 991 w 1281"/>
              <a:gd name="T3" fmla="*/ 0 h 338"/>
              <a:gd name="T4" fmla="*/ 991 w 1281"/>
              <a:gd name="T5" fmla="*/ 89 h 338"/>
              <a:gd name="T6" fmla="*/ 0 w 1281"/>
              <a:gd name="T7" fmla="*/ 169 h 338"/>
              <a:gd name="T8" fmla="*/ 991 w 1281"/>
              <a:gd name="T9" fmla="*/ 248 h 338"/>
              <a:gd name="T10" fmla="*/ 991 w 1281"/>
              <a:gd name="T11" fmla="*/ 338 h 338"/>
              <a:gd name="T12" fmla="*/ 1281 w 1281"/>
              <a:gd name="T13" fmla="*/ 169 h 338"/>
            </a:gdLst>
            <a:ahLst/>
            <a:cxnLst>
              <a:cxn ang="0">
                <a:pos x="T0" y="T1"/>
              </a:cxn>
              <a:cxn ang="0">
                <a:pos x="T2" y="T3"/>
              </a:cxn>
              <a:cxn ang="0">
                <a:pos x="T4" y="T5"/>
              </a:cxn>
              <a:cxn ang="0">
                <a:pos x="T6" y="T7"/>
              </a:cxn>
              <a:cxn ang="0">
                <a:pos x="T8" y="T9"/>
              </a:cxn>
              <a:cxn ang="0">
                <a:pos x="T10" y="T11"/>
              </a:cxn>
              <a:cxn ang="0">
                <a:pos x="T12" y="T13"/>
              </a:cxn>
            </a:cxnLst>
            <a:rect l="0" t="0" r="r" b="b"/>
            <a:pathLst>
              <a:path w="1281" h="338">
                <a:moveTo>
                  <a:pt x="1281" y="169"/>
                </a:moveTo>
                <a:lnTo>
                  <a:pt x="991" y="0"/>
                </a:lnTo>
                <a:lnTo>
                  <a:pt x="991" y="89"/>
                </a:lnTo>
                <a:lnTo>
                  <a:pt x="0" y="169"/>
                </a:lnTo>
                <a:lnTo>
                  <a:pt x="991" y="248"/>
                </a:lnTo>
                <a:lnTo>
                  <a:pt x="991" y="338"/>
                </a:lnTo>
                <a:lnTo>
                  <a:pt x="1281" y="169"/>
                </a:lnTo>
                <a:close/>
              </a:path>
            </a:pathLst>
          </a:custGeom>
          <a:solidFill>
            <a:srgbClr val="5EC6D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圆角矩形 27"/>
          <p:cNvSpPr/>
          <p:nvPr/>
        </p:nvSpPr>
        <p:spPr>
          <a:xfrm>
            <a:off x="6028681" y="3246911"/>
            <a:ext cx="953448" cy="721053"/>
          </a:xfrm>
          <a:prstGeom prst="roundRect">
            <a:avLst>
              <a:gd name="adj" fmla="val 9690"/>
            </a:avLst>
          </a:prstGeom>
          <a:solidFill>
            <a:srgbClr val="9BBB40"/>
          </a:solidFill>
          <a:ln w="38100">
            <a:solidFill>
              <a:srgbClr val="657A2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7275469" y="3246911"/>
            <a:ext cx="976474" cy="729931"/>
          </a:xfrm>
          <a:prstGeom prst="roundRect">
            <a:avLst>
              <a:gd name="adj" fmla="val 9690"/>
            </a:avLst>
          </a:prstGeom>
          <a:solidFill>
            <a:srgbClr val="F26D64"/>
          </a:solidFill>
          <a:ln w="38100">
            <a:solidFill>
              <a:srgbClr val="B91B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8604277" y="3246911"/>
            <a:ext cx="952586" cy="696669"/>
          </a:xfrm>
          <a:prstGeom prst="roundRect">
            <a:avLst>
              <a:gd name="adj" fmla="val 9690"/>
            </a:avLst>
          </a:prstGeom>
          <a:solidFill>
            <a:srgbClr val="F8841D"/>
          </a:solidFill>
          <a:ln w="38100">
            <a:solidFill>
              <a:srgbClr val="C260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7370792" y="3392898"/>
            <a:ext cx="989073" cy="385362"/>
          </a:xfrm>
          <a:prstGeom prst="rect">
            <a:avLst/>
          </a:prstGeom>
          <a:noFill/>
        </p:spPr>
        <p:txBody>
          <a:bodyPr wrap="square">
            <a:spAutoFit/>
          </a:bodyPr>
          <a:lstStyle/>
          <a:p>
            <a:pPr algn="just">
              <a:lnSpc>
                <a:spcPct val="130000"/>
              </a:lnSpc>
            </a:pPr>
            <a:r>
              <a:rPr lang="zh-CN" altLang="en-US" sz="1600"/>
              <a:t>分享化</a:t>
            </a:r>
            <a:endParaRPr lang="zh-CN" altLang="en-US" sz="1600" dirty="0">
              <a:solidFill>
                <a:schemeClr val="bg1"/>
              </a:solidFill>
            </a:endParaRPr>
          </a:p>
        </p:txBody>
      </p:sp>
      <p:sp>
        <p:nvSpPr>
          <p:cNvPr id="32" name="矩形 31"/>
          <p:cNvSpPr/>
          <p:nvPr/>
        </p:nvSpPr>
        <p:spPr>
          <a:xfrm>
            <a:off x="8673327" y="3380706"/>
            <a:ext cx="854730" cy="338554"/>
          </a:xfrm>
          <a:prstGeom prst="rect">
            <a:avLst/>
          </a:prstGeom>
          <a:noFill/>
        </p:spPr>
        <p:txBody>
          <a:bodyPr wrap="square">
            <a:spAutoFit/>
          </a:bodyPr>
          <a:lstStyle/>
          <a:p>
            <a:r>
              <a:rPr lang="zh-CN" altLang="en-US" sz="1600"/>
              <a:t>个性</a:t>
            </a:r>
            <a:r>
              <a:rPr lang="zh-CN" altLang="en-US" sz="1600" smtClean="0"/>
              <a:t>化</a:t>
            </a:r>
            <a:endParaRPr lang="zh-CN" altLang="en-US" sz="1600" dirty="0">
              <a:solidFill>
                <a:schemeClr val="bg1"/>
              </a:solidFill>
            </a:endParaRPr>
          </a:p>
        </p:txBody>
      </p:sp>
      <p:sp>
        <p:nvSpPr>
          <p:cNvPr id="33" name="矩形 32"/>
          <p:cNvSpPr/>
          <p:nvPr/>
        </p:nvSpPr>
        <p:spPr>
          <a:xfrm>
            <a:off x="6114025" y="3403818"/>
            <a:ext cx="2262752" cy="385362"/>
          </a:xfrm>
          <a:prstGeom prst="rect">
            <a:avLst/>
          </a:prstGeom>
          <a:noFill/>
        </p:spPr>
        <p:txBody>
          <a:bodyPr wrap="square">
            <a:spAutoFit/>
          </a:bodyPr>
          <a:lstStyle/>
          <a:p>
            <a:pPr algn="just">
              <a:lnSpc>
                <a:spcPct val="130000"/>
              </a:lnSpc>
            </a:pPr>
            <a:r>
              <a:rPr lang="zh-CN" altLang="en-US" sz="1600"/>
              <a:t>平台化</a:t>
            </a:r>
            <a:endParaRPr lang="zh-CN" altLang="en-US" sz="1600" dirty="0">
              <a:solidFill>
                <a:schemeClr val="bg1"/>
              </a:solidFill>
            </a:endParaRPr>
          </a:p>
        </p:txBody>
      </p:sp>
      <p:sp>
        <p:nvSpPr>
          <p:cNvPr id="34" name="Freeform 5"/>
          <p:cNvSpPr>
            <a:spLocks/>
          </p:cNvSpPr>
          <p:nvPr/>
        </p:nvSpPr>
        <p:spPr bwMode="auto">
          <a:xfrm rot="5400000" flipV="1">
            <a:off x="7452530" y="2588666"/>
            <a:ext cx="739479" cy="284444"/>
          </a:xfrm>
          <a:custGeom>
            <a:avLst/>
            <a:gdLst>
              <a:gd name="T0" fmla="*/ 1281 w 1281"/>
              <a:gd name="T1" fmla="*/ 169 h 338"/>
              <a:gd name="T2" fmla="*/ 991 w 1281"/>
              <a:gd name="T3" fmla="*/ 0 h 338"/>
              <a:gd name="T4" fmla="*/ 991 w 1281"/>
              <a:gd name="T5" fmla="*/ 89 h 338"/>
              <a:gd name="T6" fmla="*/ 0 w 1281"/>
              <a:gd name="T7" fmla="*/ 169 h 338"/>
              <a:gd name="T8" fmla="*/ 991 w 1281"/>
              <a:gd name="T9" fmla="*/ 248 h 338"/>
              <a:gd name="T10" fmla="*/ 991 w 1281"/>
              <a:gd name="T11" fmla="*/ 338 h 338"/>
              <a:gd name="T12" fmla="*/ 1281 w 1281"/>
              <a:gd name="T13" fmla="*/ 169 h 338"/>
            </a:gdLst>
            <a:ahLst/>
            <a:cxnLst>
              <a:cxn ang="0">
                <a:pos x="T0" y="T1"/>
              </a:cxn>
              <a:cxn ang="0">
                <a:pos x="T2" y="T3"/>
              </a:cxn>
              <a:cxn ang="0">
                <a:pos x="T4" y="T5"/>
              </a:cxn>
              <a:cxn ang="0">
                <a:pos x="T6" y="T7"/>
              </a:cxn>
              <a:cxn ang="0">
                <a:pos x="T8" y="T9"/>
              </a:cxn>
              <a:cxn ang="0">
                <a:pos x="T10" y="T11"/>
              </a:cxn>
              <a:cxn ang="0">
                <a:pos x="T12" y="T13"/>
              </a:cxn>
            </a:cxnLst>
            <a:rect l="0" t="0" r="r" b="b"/>
            <a:pathLst>
              <a:path w="1281" h="338">
                <a:moveTo>
                  <a:pt x="1281" y="169"/>
                </a:moveTo>
                <a:lnTo>
                  <a:pt x="991" y="0"/>
                </a:lnTo>
                <a:lnTo>
                  <a:pt x="991" y="89"/>
                </a:lnTo>
                <a:lnTo>
                  <a:pt x="0" y="169"/>
                </a:lnTo>
                <a:lnTo>
                  <a:pt x="991" y="248"/>
                </a:lnTo>
                <a:lnTo>
                  <a:pt x="991" y="338"/>
                </a:lnTo>
                <a:lnTo>
                  <a:pt x="1281" y="169"/>
                </a:lnTo>
                <a:close/>
              </a:path>
            </a:pathLst>
          </a:custGeom>
          <a:solidFill>
            <a:srgbClr val="5EC6D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5"/>
          <p:cNvSpPr>
            <a:spLocks/>
          </p:cNvSpPr>
          <p:nvPr/>
        </p:nvSpPr>
        <p:spPr bwMode="auto">
          <a:xfrm rot="5400000" flipV="1">
            <a:off x="6135666" y="2579258"/>
            <a:ext cx="739479" cy="284444"/>
          </a:xfrm>
          <a:custGeom>
            <a:avLst/>
            <a:gdLst>
              <a:gd name="T0" fmla="*/ 1281 w 1281"/>
              <a:gd name="T1" fmla="*/ 169 h 338"/>
              <a:gd name="T2" fmla="*/ 991 w 1281"/>
              <a:gd name="T3" fmla="*/ 0 h 338"/>
              <a:gd name="T4" fmla="*/ 991 w 1281"/>
              <a:gd name="T5" fmla="*/ 89 h 338"/>
              <a:gd name="T6" fmla="*/ 0 w 1281"/>
              <a:gd name="T7" fmla="*/ 169 h 338"/>
              <a:gd name="T8" fmla="*/ 991 w 1281"/>
              <a:gd name="T9" fmla="*/ 248 h 338"/>
              <a:gd name="T10" fmla="*/ 991 w 1281"/>
              <a:gd name="T11" fmla="*/ 338 h 338"/>
              <a:gd name="T12" fmla="*/ 1281 w 1281"/>
              <a:gd name="T13" fmla="*/ 169 h 338"/>
            </a:gdLst>
            <a:ahLst/>
            <a:cxnLst>
              <a:cxn ang="0">
                <a:pos x="T0" y="T1"/>
              </a:cxn>
              <a:cxn ang="0">
                <a:pos x="T2" y="T3"/>
              </a:cxn>
              <a:cxn ang="0">
                <a:pos x="T4" y="T5"/>
              </a:cxn>
              <a:cxn ang="0">
                <a:pos x="T6" y="T7"/>
              </a:cxn>
              <a:cxn ang="0">
                <a:pos x="T8" y="T9"/>
              </a:cxn>
              <a:cxn ang="0">
                <a:pos x="T10" y="T11"/>
              </a:cxn>
              <a:cxn ang="0">
                <a:pos x="T12" y="T13"/>
              </a:cxn>
            </a:cxnLst>
            <a:rect l="0" t="0" r="r" b="b"/>
            <a:pathLst>
              <a:path w="1281" h="338">
                <a:moveTo>
                  <a:pt x="1281" y="169"/>
                </a:moveTo>
                <a:lnTo>
                  <a:pt x="991" y="0"/>
                </a:lnTo>
                <a:lnTo>
                  <a:pt x="991" y="89"/>
                </a:lnTo>
                <a:lnTo>
                  <a:pt x="0" y="169"/>
                </a:lnTo>
                <a:lnTo>
                  <a:pt x="991" y="248"/>
                </a:lnTo>
                <a:lnTo>
                  <a:pt x="991" y="338"/>
                </a:lnTo>
                <a:lnTo>
                  <a:pt x="1281" y="169"/>
                </a:lnTo>
                <a:close/>
              </a:path>
            </a:pathLst>
          </a:custGeom>
          <a:solidFill>
            <a:srgbClr val="5EC6D3"/>
          </a:solidFill>
          <a:ln>
            <a:noFill/>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442067708"/>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直接连接符 35"/>
          <p:cNvCxnSpPr/>
          <p:nvPr/>
        </p:nvCxnSpPr>
        <p:spPr>
          <a:xfrm>
            <a:off x="709448" y="5407572"/>
            <a:ext cx="10989612" cy="0"/>
          </a:xfrm>
          <a:prstGeom prst="line">
            <a:avLst/>
          </a:prstGeom>
          <a:ln w="28575">
            <a:solidFill>
              <a:srgbClr val="5EC6D3"/>
            </a:solidFill>
            <a:prstDash val="dash"/>
          </a:ln>
        </p:spPr>
        <p:style>
          <a:lnRef idx="1">
            <a:schemeClr val="accent1"/>
          </a:lnRef>
          <a:fillRef idx="0">
            <a:schemeClr val="accent1"/>
          </a:fillRef>
          <a:effectRef idx="0">
            <a:schemeClr val="accent1"/>
          </a:effectRef>
          <a:fontRef idx="minor">
            <a:schemeClr val="tx1"/>
          </a:fontRef>
        </p:style>
      </p:cxnSp>
      <p:sp>
        <p:nvSpPr>
          <p:cNvPr id="32" name="直角三角形 26"/>
          <p:cNvSpPr>
            <a:spLocks noChangeArrowheads="1"/>
          </p:cNvSpPr>
          <p:nvPr/>
        </p:nvSpPr>
        <p:spPr bwMode="auto">
          <a:xfrm flipV="1">
            <a:off x="3399176" y="1915547"/>
            <a:ext cx="131295" cy="121782"/>
          </a:xfrm>
          <a:prstGeom prst="rtTriangle">
            <a:avLst/>
          </a:prstGeom>
          <a:solidFill>
            <a:srgbClr val="51515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3200">
              <a:solidFill>
                <a:srgbClr val="FFFFFF"/>
              </a:solidFill>
              <a:latin typeface="微软雅黑" panose="020B0503020204020204" pitchFamily="34" charset="-122"/>
              <a:ea typeface="微软雅黑" panose="020B0503020204020204" pitchFamily="34" charset="-122"/>
            </a:endParaRPr>
          </a:p>
        </p:txBody>
      </p:sp>
      <p:sp>
        <p:nvSpPr>
          <p:cNvPr id="33" name="直角三角形 27"/>
          <p:cNvSpPr>
            <a:spLocks noChangeArrowheads="1"/>
          </p:cNvSpPr>
          <p:nvPr/>
        </p:nvSpPr>
        <p:spPr bwMode="auto">
          <a:xfrm>
            <a:off x="3399176" y="1251455"/>
            <a:ext cx="131295" cy="121782"/>
          </a:xfrm>
          <a:prstGeom prst="rtTriangle">
            <a:avLst/>
          </a:prstGeom>
          <a:solidFill>
            <a:srgbClr val="51515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3200">
              <a:solidFill>
                <a:srgbClr val="FFFFFF"/>
              </a:solidFill>
              <a:latin typeface="微软雅黑" panose="020B0503020204020204" pitchFamily="34" charset="-122"/>
              <a:ea typeface="微软雅黑" panose="020B0503020204020204" pitchFamily="34" charset="-122"/>
            </a:endParaRPr>
          </a:p>
        </p:txBody>
      </p:sp>
      <p:sp>
        <p:nvSpPr>
          <p:cNvPr id="34" name="右箭头 33"/>
          <p:cNvSpPr>
            <a:spLocks noChangeArrowheads="1"/>
          </p:cNvSpPr>
          <p:nvPr/>
        </p:nvSpPr>
        <p:spPr bwMode="auto">
          <a:xfrm>
            <a:off x="1707548" y="1251455"/>
            <a:ext cx="2526974" cy="785874"/>
          </a:xfrm>
          <a:prstGeom prst="rightArrow">
            <a:avLst>
              <a:gd name="adj1" fmla="val 72583"/>
              <a:gd name="adj2" fmla="val 46774"/>
            </a:avLst>
          </a:prstGeom>
          <a:solidFill>
            <a:srgbClr val="F2F2F2"/>
          </a:solidFill>
          <a:ln w="6350">
            <a:solidFill>
              <a:srgbClr val="BCBCBC"/>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3200">
              <a:solidFill>
                <a:srgbClr val="FFFFFF"/>
              </a:solidFill>
              <a:latin typeface="微软雅黑" panose="020B0503020204020204" pitchFamily="34" charset="-122"/>
              <a:ea typeface="微软雅黑" panose="020B0503020204020204" pitchFamily="34" charset="-122"/>
            </a:endParaRPr>
          </a:p>
        </p:txBody>
      </p:sp>
      <p:sp>
        <p:nvSpPr>
          <p:cNvPr id="40" name="矩形 39"/>
          <p:cNvSpPr>
            <a:spLocks noChangeArrowheads="1"/>
          </p:cNvSpPr>
          <p:nvPr/>
        </p:nvSpPr>
        <p:spPr bwMode="auto">
          <a:xfrm>
            <a:off x="1146210" y="1251455"/>
            <a:ext cx="2252965" cy="785874"/>
          </a:xfrm>
          <a:prstGeom prst="rect">
            <a:avLst/>
          </a:prstGeom>
          <a:solidFill>
            <a:srgbClr val="546E7A"/>
          </a:solidFill>
          <a:ln>
            <a:noFill/>
          </a:ln>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b="1">
                <a:solidFill>
                  <a:srgbClr val="FFFFFF"/>
                </a:solidFill>
                <a:latin typeface="微软雅黑" panose="020B0503020204020204" pitchFamily="34" charset="-122"/>
                <a:ea typeface="微软雅黑" panose="020B0503020204020204" pitchFamily="34" charset="-122"/>
              </a:rPr>
              <a:t>游戏化</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sp>
        <p:nvSpPr>
          <p:cNvPr id="46" name="矩形 6"/>
          <p:cNvSpPr>
            <a:spLocks noChangeArrowheads="1"/>
          </p:cNvSpPr>
          <p:nvPr/>
        </p:nvSpPr>
        <p:spPr bwMode="auto">
          <a:xfrm>
            <a:off x="1146210" y="2333604"/>
            <a:ext cx="10143582" cy="300082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a:t>我们公司有很大一块业务是和游戏有关，所以很多部门的人都有游戏的基因，</a:t>
            </a:r>
            <a:r>
              <a:rPr lang="en-US" altLang="zh-CN"/>
              <a:t>HR</a:t>
            </a:r>
            <a:r>
              <a:rPr lang="zh-CN" altLang="en-US"/>
              <a:t>部门也不缺乏，我们每个</a:t>
            </a:r>
            <a:r>
              <a:rPr lang="en-US" altLang="zh-CN"/>
              <a:t>HR</a:t>
            </a:r>
            <a:r>
              <a:rPr lang="zh-CN" altLang="en-US"/>
              <a:t>部门都会在不同时期推出一些跟游戏有关的产品，让员工觉得很有趣，很好玩，觉得</a:t>
            </a:r>
            <a:r>
              <a:rPr lang="en-US" altLang="zh-CN"/>
              <a:t>HR</a:t>
            </a:r>
            <a:r>
              <a:rPr lang="zh-CN" altLang="en-US"/>
              <a:t>跟以前不一样了，不再是被动服务的了，这是非常好的体验。比如去年我们做了一个和飞机相关的游戏，把</a:t>
            </a:r>
            <a:r>
              <a:rPr lang="en-US" altLang="zh-CN"/>
              <a:t>HR</a:t>
            </a:r>
            <a:r>
              <a:rPr lang="zh-CN" altLang="en-US"/>
              <a:t>的产品服务放进去作为游戏元素出现，比如说</a:t>
            </a:r>
            <a:r>
              <a:rPr lang="en-US" altLang="zh-CN"/>
              <a:t>HR</a:t>
            </a:r>
            <a:r>
              <a:rPr lang="zh-CN" altLang="en-US"/>
              <a:t>助手、</a:t>
            </a:r>
            <a:r>
              <a:rPr lang="en-US" altLang="zh-CN"/>
              <a:t>8008</a:t>
            </a:r>
            <a:r>
              <a:rPr lang="zh-CN" altLang="en-US"/>
              <a:t>热线、</a:t>
            </a:r>
            <a:r>
              <a:rPr lang="en-US" altLang="zh-CN"/>
              <a:t>HR</a:t>
            </a:r>
            <a:r>
              <a:rPr lang="zh-CN" altLang="en-US"/>
              <a:t>门户、</a:t>
            </a:r>
            <a:r>
              <a:rPr lang="en-US" altLang="zh-CN"/>
              <a:t>HR</a:t>
            </a:r>
            <a:r>
              <a:rPr lang="zh-CN" altLang="en-US"/>
              <a:t>自助领取机、健康加油站等在闯关的时候就会出来，闯关越多，能感受的</a:t>
            </a:r>
            <a:r>
              <a:rPr lang="en-US" altLang="zh-CN"/>
              <a:t>HR</a:t>
            </a:r>
            <a:r>
              <a:rPr lang="zh-CN" altLang="en-US"/>
              <a:t>产品也越多，每获得一个</a:t>
            </a:r>
            <a:r>
              <a:rPr lang="en-US" altLang="zh-CN"/>
              <a:t>HR</a:t>
            </a:r>
            <a:r>
              <a:rPr lang="zh-CN" altLang="en-US"/>
              <a:t>产品包，就能获得游戏积分，这就是</a:t>
            </a:r>
            <a:r>
              <a:rPr lang="en-US" altLang="zh-CN"/>
              <a:t>HR</a:t>
            </a:r>
            <a:r>
              <a:rPr lang="zh-CN" altLang="en-US"/>
              <a:t>服务宝典的一个小游戏。这类的游戏与</a:t>
            </a:r>
            <a:r>
              <a:rPr lang="en-US" altLang="zh-CN"/>
              <a:t>HR</a:t>
            </a:r>
            <a:r>
              <a:rPr lang="zh-CN" altLang="en-US"/>
              <a:t>工作结合的做法非常普遍。</a:t>
            </a:r>
            <a:endParaRPr lang="zh-CN" altLang="en-US" dirty="0"/>
          </a:p>
        </p:txBody>
      </p:sp>
      <p:sp>
        <p:nvSpPr>
          <p:cNvPr id="37" name="矩形 39"/>
          <p:cNvSpPr/>
          <p:nvPr/>
        </p:nvSpPr>
        <p:spPr>
          <a:xfrm>
            <a:off x="1120462" y="116560"/>
            <a:ext cx="2339102" cy="523220"/>
          </a:xfrm>
          <a:prstGeom prst="rect">
            <a:avLst/>
          </a:prstGeom>
          <a:noFill/>
        </p:spPr>
        <p:txBody>
          <a:bodyPr wrap="none" rtlCol="0">
            <a:spAutoFit/>
          </a:bodyPr>
          <a:lstStyle/>
          <a:p>
            <a:r>
              <a:rPr lang="zh-CN" altLang="en-US" sz="2800" b="1">
                <a:solidFill>
                  <a:srgbClr val="595959"/>
                </a:solidFill>
              </a:rPr>
              <a:t>腾讯案例分享</a:t>
            </a:r>
            <a:endParaRPr lang="zh-CN" altLang="zh-CN" sz="2800" b="1" dirty="0">
              <a:solidFill>
                <a:srgbClr val="595959"/>
              </a:solidFill>
            </a:endParaRPr>
          </a:p>
        </p:txBody>
      </p:sp>
      <p:sp>
        <p:nvSpPr>
          <p:cNvPr id="38" name="文本框 22"/>
          <p:cNvSpPr txBox="1"/>
          <p:nvPr/>
        </p:nvSpPr>
        <p:spPr>
          <a:xfrm>
            <a:off x="1146210" y="639780"/>
            <a:ext cx="3784365" cy="307777"/>
          </a:xfrm>
          <a:prstGeom prst="rect">
            <a:avLst/>
          </a:prstGeom>
          <a:noFill/>
        </p:spPr>
        <p:txBody>
          <a:bodyPr wrap="square" rtlCol="0">
            <a:spAutoFit/>
          </a:bodyPr>
          <a:lstStyle/>
          <a:p>
            <a:r>
              <a:rPr lang="en-US" altLang="zh-CN" sz="1400"/>
              <a:t>IT</a:t>
            </a:r>
            <a:r>
              <a:rPr lang="zh-CN" altLang="en-US" sz="1400"/>
              <a:t>技术变革</a:t>
            </a:r>
            <a:r>
              <a:rPr lang="en-US" altLang="zh-CN" sz="1400"/>
              <a:t>HR</a:t>
            </a:r>
            <a:r>
              <a:rPr lang="zh-CN" altLang="en-US" sz="1400"/>
              <a:t>业务模式：重新定义</a:t>
            </a:r>
            <a:r>
              <a:rPr lang="en-US" altLang="zh-CN" sz="1400"/>
              <a:t>HR</a:t>
            </a:r>
          </a:p>
        </p:txBody>
      </p:sp>
    </p:spTree>
    <p:extLst>
      <p:ext uri="{BB962C8B-B14F-4D97-AF65-F5344CB8AC3E}">
        <p14:creationId xmlns:p14="http://schemas.microsoft.com/office/powerpoint/2010/main" val="2306119377"/>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teliss">
      <a:dk1>
        <a:srgbClr val="595959"/>
      </a:dk1>
      <a:lt1>
        <a:sysClr val="window" lastClr="FFFFFF"/>
      </a:lt1>
      <a:dk2>
        <a:srgbClr val="44546A"/>
      </a:dk2>
      <a:lt2>
        <a:srgbClr val="E7E6E6"/>
      </a:lt2>
      <a:accent1>
        <a:srgbClr val="546E7A"/>
      </a:accent1>
      <a:accent2>
        <a:srgbClr val="5EC6D3"/>
      </a:accent2>
      <a:accent3>
        <a:srgbClr val="936CAF"/>
      </a:accent3>
      <a:accent4>
        <a:srgbClr val="9BBB40"/>
      </a:accent4>
      <a:accent5>
        <a:srgbClr val="AA7B51"/>
      </a:accent5>
      <a:accent6>
        <a:srgbClr val="F8841D"/>
      </a:accent6>
      <a:hlink>
        <a:srgbClr val="F26D64"/>
      </a:hlink>
      <a:folHlink>
        <a:srgbClr val="954F72"/>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9BBB4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5875">
          <a:prstDash val="dash"/>
          <a:tail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5402</TotalTime>
  <Words>8775</Words>
  <Application>Microsoft Office PowerPoint</Application>
  <PresentationFormat>自定义</PresentationFormat>
  <Paragraphs>185</Paragraphs>
  <Slides>32</Slides>
  <Notes>17</Notes>
  <HiddenSlides>0</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仝德志</dc:creator>
  <cp:lastModifiedBy>Client</cp:lastModifiedBy>
  <cp:revision>2545</cp:revision>
  <dcterms:created xsi:type="dcterms:W3CDTF">2015-11-18T07:05:25Z</dcterms:created>
  <dcterms:modified xsi:type="dcterms:W3CDTF">2016-09-19T06:22:53Z</dcterms:modified>
</cp:coreProperties>
</file>