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FEE65-68D5-1102-58D3-DB039C158F60}" v="13" dt="2023-02-21T16:43:51.014"/>
    <p1510:client id="{D0B8CE8D-C6A0-FD65-85FF-E1C1A35A87E6}" v="814" dt="2023-02-25T23:05:46.136"/>
    <p1510:client id="{EE2FBE3E-1977-9ADC-D89D-8AFB9D54CB74}" v="13" dt="2023-02-21T15:56:28.361"/>
    <p1510:client id="{FCA9075B-E3FA-884C-7A8E-6887377ACDCA}" v="293" dt="2023-02-21T18:24:2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330F2-157F-4864-997A-1D69A3B3C081}" type="datetimeFigureOut"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657D8-9DF7-4ACA-AE98-756D60D71A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1Ka0JfvUt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view the video presentation at: </a:t>
            </a:r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https://youtu.be/S1Ka0JfvUtY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9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657D8-9DF7-4ACA-AE98-756D60D71AC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roy@mail.smu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pullaiahnaidu@mail.sm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Beer and Breweries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Banu </a:t>
            </a:r>
            <a:r>
              <a:rPr lang="en-US" err="1"/>
              <a:t>Pullaiahnaidu</a:t>
            </a:r>
            <a:r>
              <a:rPr lang="en-US"/>
              <a:t> and Kenya Roy​</a:t>
            </a:r>
          </a:p>
          <a:p>
            <a:r>
              <a:rPr lang="en-US"/>
              <a:t>February 21, 2023 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6084-4E7B-CD76-04D3-6663A77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>
                <a:ea typeface="+mj-lt"/>
                <a:cs typeface="+mj-lt"/>
              </a:rPr>
              <a:t>Relationship Between Bitterness and ABV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FEDA07F-83D1-F114-CE65-B11C4006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2" y="1491725"/>
            <a:ext cx="7306234" cy="45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8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6084-4E7B-CD76-04D3-6663A77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0">
                <a:solidFill>
                  <a:srgbClr val="C00000"/>
                </a:solidFill>
                <a:ea typeface="+mj-lt"/>
                <a:cs typeface="+mj-lt"/>
              </a:rPr>
              <a:t>Distribution of IBU versus ABV by Style (IPA and Ale)</a:t>
            </a: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64FD7E8-5C2E-E00B-6AEB-401DFF94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3" y="1462786"/>
            <a:ext cx="8896708" cy="46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0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6084-4E7B-CD76-04D3-6663A77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0">
                <a:solidFill>
                  <a:srgbClr val="C00000"/>
                </a:solidFill>
                <a:ea typeface="+mj-lt"/>
                <a:cs typeface="+mj-lt"/>
              </a:rPr>
              <a:t>Accuracy and Classification of IPAs and Ales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08953B-6ECC-24A5-C532-F9988651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45065"/>
              </p:ext>
            </p:extLst>
          </p:nvPr>
        </p:nvGraphicFramePr>
        <p:xfrm>
          <a:off x="388188" y="1840302"/>
          <a:ext cx="5598428" cy="1107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9607">
                  <a:extLst>
                    <a:ext uri="{9D8B030D-6E8A-4147-A177-3AD203B41FA5}">
                      <a16:colId xmlns:a16="http://schemas.microsoft.com/office/drawing/2014/main" val="2274345411"/>
                    </a:ext>
                  </a:extLst>
                </a:gridCol>
                <a:gridCol w="1399607">
                  <a:extLst>
                    <a:ext uri="{9D8B030D-6E8A-4147-A177-3AD203B41FA5}">
                      <a16:colId xmlns:a16="http://schemas.microsoft.com/office/drawing/2014/main" val="3145099620"/>
                    </a:ext>
                  </a:extLst>
                </a:gridCol>
                <a:gridCol w="1399607">
                  <a:extLst>
                    <a:ext uri="{9D8B030D-6E8A-4147-A177-3AD203B41FA5}">
                      <a16:colId xmlns:a16="http://schemas.microsoft.com/office/drawing/2014/main" val="2690472083"/>
                    </a:ext>
                  </a:extLst>
                </a:gridCol>
                <a:gridCol w="1399607">
                  <a:extLst>
                    <a:ext uri="{9D8B030D-6E8A-4147-A177-3AD203B41FA5}">
                      <a16:colId xmlns:a16="http://schemas.microsoft.com/office/drawing/2014/main" val="1609685673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0.8870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0.9199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0.8324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0.8500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0.8486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0.8523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793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4F930D-DD26-04A7-DA04-8819D8801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81031"/>
              </p:ext>
            </p:extLst>
          </p:nvPr>
        </p:nvGraphicFramePr>
        <p:xfrm>
          <a:off x="373810" y="3680602"/>
          <a:ext cx="6793750" cy="147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50">
                  <a:extLst>
                    <a:ext uri="{9D8B030D-6E8A-4147-A177-3AD203B41FA5}">
                      <a16:colId xmlns:a16="http://schemas.microsoft.com/office/drawing/2014/main" val="2274345411"/>
                    </a:ext>
                  </a:extLst>
                </a:gridCol>
                <a:gridCol w="1358750">
                  <a:extLst>
                    <a:ext uri="{9D8B030D-6E8A-4147-A177-3AD203B41FA5}">
                      <a16:colId xmlns:a16="http://schemas.microsoft.com/office/drawing/2014/main" val="3145099620"/>
                    </a:ext>
                  </a:extLst>
                </a:gridCol>
                <a:gridCol w="1358750">
                  <a:extLst>
                    <a:ext uri="{9D8B030D-6E8A-4147-A177-3AD203B41FA5}">
                      <a16:colId xmlns:a16="http://schemas.microsoft.com/office/drawing/2014/main" val="2690472083"/>
                    </a:ext>
                  </a:extLst>
                </a:gridCol>
                <a:gridCol w="1358750">
                  <a:extLst>
                    <a:ext uri="{9D8B030D-6E8A-4147-A177-3AD203B41FA5}">
                      <a16:colId xmlns:a16="http://schemas.microsoft.com/office/drawing/2014/main" val="1609685673"/>
                    </a:ext>
                  </a:extLst>
                </a:gridCol>
                <a:gridCol w="1358750">
                  <a:extLst>
                    <a:ext uri="{9D8B030D-6E8A-4147-A177-3AD203B41FA5}">
                      <a16:colId xmlns:a16="http://schemas.microsoft.com/office/drawing/2014/main" val="3182014426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Trebuchet MS"/>
                        </a:rPr>
                        <a:t>KNN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NB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Ale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IPA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Ale</a:t>
                      </a:r>
                      <a:endParaRPr 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IPA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241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26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264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29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793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IPA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43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23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rebuchet MS"/>
                        </a:rPr>
                        <a:t>144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1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4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6084-4E7B-CD76-04D3-6663A77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0">
                <a:solidFill>
                  <a:srgbClr val="C00000"/>
                </a:solidFill>
                <a:ea typeface="+mj-lt"/>
                <a:cs typeface="+mj-lt"/>
              </a:rPr>
              <a:t>Lagers, IPAs and Ales</a:t>
            </a:r>
            <a:endParaRPr lang="en-US"/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9189D38-5FF4-CC70-6400-467EF3EB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3" y="1514136"/>
            <a:ext cx="9054860" cy="45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6084-4E7B-CD76-04D3-6663A77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0">
                <a:solidFill>
                  <a:srgbClr val="C00000"/>
                </a:solidFill>
                <a:ea typeface="+mj-lt"/>
                <a:cs typeface="+mj-lt"/>
              </a:rPr>
              <a:t>Lagers, IPAs and Ales</a:t>
            </a:r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F89098-0E95-771B-94AF-338CA5DA0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187" b="313"/>
          <a:stretch/>
        </p:blipFill>
        <p:spPr>
          <a:xfrm>
            <a:off x="1273834" y="1317082"/>
            <a:ext cx="8048468" cy="48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5B59-228E-E97B-4024-ABBAC17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D126-431A-5CDF-D732-BA491489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Contact Kenya Roy (</a:t>
            </a:r>
            <a:r>
              <a:rPr lang="en-US" sz="2000">
                <a:hlinkClick r:id="rId3"/>
              </a:rPr>
              <a:t>kroy@mail.smu.edu</a:t>
            </a:r>
            <a:r>
              <a:rPr lang="en-US" sz="2000"/>
              <a:t>) and Banu </a:t>
            </a:r>
            <a:r>
              <a:rPr lang="en-US" sz="2000" err="1"/>
              <a:t>Pullaiahnaidu</a:t>
            </a:r>
            <a:r>
              <a:rPr lang="en-US" sz="2000"/>
              <a:t> (</a:t>
            </a:r>
            <a:r>
              <a:rPr lang="en-US" sz="2000">
                <a:hlinkClick r:id="rId4"/>
              </a:rPr>
              <a:t>bpullaiahnaidu@mail.smu.edu</a:t>
            </a:r>
            <a:r>
              <a:rPr lang="en-US" sz="2000"/>
              <a:t>) for more information related to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202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B9C34-DF89-A0C9-23B3-39CA3B9B9B3B}"/>
              </a:ext>
            </a:extLst>
          </p:cNvPr>
          <p:cNvSpPr txBox="1"/>
          <p:nvPr/>
        </p:nvSpPr>
        <p:spPr>
          <a:xfrm>
            <a:off x="1060823" y="881529"/>
            <a:ext cx="90196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u="sng"/>
              <a:t>Agenda</a:t>
            </a:r>
            <a:endParaRPr lang="en-US" sz="2400"/>
          </a:p>
          <a:p>
            <a:endParaRPr lang="en-US" sz="2400" u="sng"/>
          </a:p>
          <a:p>
            <a:pPr marL="342900" indent="-342900">
              <a:buFont typeface="Arial"/>
              <a:buChar char="•"/>
            </a:pPr>
            <a:r>
              <a:rPr lang="en-US" sz="2400"/>
              <a:t>Introduction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Review Dataset: Breweries in US by State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Address Missing Values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Review Summary Statistics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Identify Relationship of ABV and IBU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Identify Relationship of ABV and IBU in Ale and India Pale Ale (IPA) Beer Styles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EAF-6E82-206B-2746-6A64836B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43" y="49076"/>
            <a:ext cx="10047352" cy="1325563"/>
          </a:xfrm>
        </p:spPr>
        <p:txBody>
          <a:bodyPr>
            <a:normAutofit/>
          </a:bodyPr>
          <a:lstStyle/>
          <a:p>
            <a:pPr algn="l"/>
            <a:r>
              <a:rPr lang="en-US" sz="3600" b="0" i="0">
                <a:solidFill>
                  <a:srgbClr val="C00000"/>
                </a:solidFill>
                <a:effectLst/>
                <a:latin typeface="Trebuchet MS"/>
              </a:rPr>
              <a:t>Breweries Per State</a:t>
            </a:r>
            <a:endParaRPr lang="en-US" sz="3600">
              <a:solidFill>
                <a:srgbClr val="C00000"/>
              </a:solidFill>
              <a:latin typeface="Trebuchet MS"/>
            </a:endParaRPr>
          </a:p>
        </p:txBody>
      </p: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CA918474-62C0-5672-C47E-79C1E8D0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1159419"/>
            <a:ext cx="8566029" cy="46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3E2-72AD-2F40-9746-21F2EFDD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>
                <a:solidFill>
                  <a:srgbClr val="C00000"/>
                </a:solidFill>
                <a:ea typeface="+mj-lt"/>
                <a:cs typeface="+mj-lt"/>
              </a:rPr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429F-7943-D473-A070-9A1F977C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587862"/>
            <a:ext cx="3892162" cy="1062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/>
              <a:t>Conclusion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/>
              <a:t>We determined that the missing IBU and ABV values were missing completely at random (MCAR) because we found that no other variable (State, Style, Ounces) impacted the probability of missingness.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5602C4-5130-483A-0C92-FE53C94FBC6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D593DF0-A4D8-19F1-AE45-802692CF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192" y="1643585"/>
            <a:ext cx="5776823" cy="33551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1F5CB3-797D-6B94-66C4-18A9FA72B218}"/>
              </a:ext>
            </a:extLst>
          </p:cNvPr>
          <p:cNvSpPr txBox="1">
            <a:spLocks/>
          </p:cNvSpPr>
          <p:nvPr/>
        </p:nvSpPr>
        <p:spPr>
          <a:xfrm>
            <a:off x="413569" y="2976715"/>
            <a:ext cx="3892162" cy="1062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>
                <a:ea typeface="+mn-lt"/>
                <a:cs typeface="+mn-lt"/>
              </a:rPr>
              <a:t>Methodology: Imputation</a:t>
            </a: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Using our domain knowledge, we learned that every style of beer has a range of IBU and ABV values. We determined that imputation would be the best method of addressing missing values as opposed to listwise deletion.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90CD50-4E77-6C65-F787-49AC86BBE53E}"/>
              </a:ext>
            </a:extLst>
          </p:cNvPr>
          <p:cNvSpPr txBox="1">
            <a:spLocks/>
          </p:cNvSpPr>
          <p:nvPr/>
        </p:nvSpPr>
        <p:spPr>
          <a:xfrm>
            <a:off x="407818" y="4336813"/>
            <a:ext cx="3877785" cy="559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We then used the mean IBU values and mean ABV values by style of beer to impute missing values.</a:t>
            </a:r>
            <a:endParaRPr lang="en-US"/>
          </a:p>
          <a:p>
            <a:pPr marL="0" indent="0">
              <a:buNone/>
            </a:pPr>
            <a:endParaRPr lang="en-US" sz="12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7EFD79F-A21F-2D47-60A5-28014142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</p:spPr>
        <p:txBody>
          <a:bodyPr/>
          <a:lstStyle/>
          <a:p>
            <a:pPr algn="l"/>
            <a:r>
              <a:rPr lang="en-US" sz="3600" b="0">
                <a:ea typeface="+mj-lt"/>
                <a:cs typeface="+mj-lt"/>
              </a:rPr>
              <a:t>Median </a:t>
            </a:r>
            <a:r>
              <a:rPr lang="en-US" sz="3600" b="0">
                <a:latin typeface="Trebuchet MS"/>
                <a:cs typeface="Calibri Light"/>
              </a:rPr>
              <a:t>International Bitterness Unit by State</a:t>
            </a:r>
            <a:endParaRPr lang="en-US" sz="3600" b="0">
              <a:latin typeface="Trebuchet MS"/>
              <a:ea typeface="+mj-lt"/>
              <a:cs typeface="+mj-lt"/>
            </a:endParaRP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4F87650-11FF-6900-F6FD-B309F57D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1366950"/>
            <a:ext cx="8465388" cy="4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7EFD79F-A21F-2D47-60A5-28014142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0"/>
              <a:t>Median Alcohol Content (ABV) by State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CDD6BC1-3AF3-6AA3-E47D-66639C65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1280105"/>
            <a:ext cx="9198634" cy="48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3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27D-234F-4AAA-9BCD-E516117B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>
                <a:ea typeface="+mj-lt"/>
                <a:cs typeface="+mj-lt"/>
              </a:rPr>
              <a:t>Most Bitter (IBU) Beer in the States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1092FF6-3A9F-456C-BCEF-1EA219F3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66" y="1510737"/>
            <a:ext cx="2581275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E3030-89EC-CB2D-CE0C-4B2A407AAEB2}"/>
              </a:ext>
            </a:extLst>
          </p:cNvPr>
          <p:cNvSpPr txBox="1"/>
          <p:nvPr/>
        </p:nvSpPr>
        <p:spPr>
          <a:xfrm>
            <a:off x="2079812" y="6078071"/>
            <a:ext cx="4975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rebuchet MS"/>
                <a:cs typeface="Segoe UI"/>
              </a:rPr>
              <a:t>The state with the most bitter (IBU) beer is Oregon.​</a:t>
            </a:r>
          </a:p>
        </p:txBody>
      </p:sp>
      <p:pic>
        <p:nvPicPr>
          <p:cNvPr id="3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69872D3-0D90-721B-0CB1-D01633D38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54" y="1327581"/>
            <a:ext cx="8088745" cy="47454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CCE5FF4-3753-31FB-2342-074E7645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016" y="1323543"/>
            <a:ext cx="4086513" cy="1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5739-CF6B-2E23-59E3-C67B5F22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>
                <a:ea typeface="+mj-lt"/>
                <a:cs typeface="+mj-lt"/>
              </a:rPr>
              <a:t>Max Alcohol Volume (ABV) Beer in the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06311-ECED-42EF-81FC-6AA1E9ECE141}"/>
              </a:ext>
            </a:extLst>
          </p:cNvPr>
          <p:cNvSpPr txBox="1"/>
          <p:nvPr/>
        </p:nvSpPr>
        <p:spPr>
          <a:xfrm>
            <a:off x="1936376" y="5836024"/>
            <a:ext cx="61318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rebuchet MS"/>
              </a:rPr>
              <a:t>The state with the maximum alcoholic (ABV) beer is Colorado.</a:t>
            </a:r>
            <a:r>
              <a:rPr lang="en-US" sz="1600">
                <a:latin typeface="Trebuchet MS"/>
                <a:cs typeface="Calibri"/>
              </a:rPr>
              <a:t>​</a:t>
            </a:r>
            <a:endParaRPr lang="en-US" sz="1600">
              <a:latin typeface="Trebuchet MS"/>
            </a:endParaRPr>
          </a:p>
        </p:txBody>
      </p:sp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EFC51B2-462E-1F1D-BC99-2EBBAF52A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" b="252"/>
          <a:stretch/>
        </p:blipFill>
        <p:spPr>
          <a:xfrm>
            <a:off x="660400" y="1265813"/>
            <a:ext cx="8204163" cy="456884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D5DBCDA-9DAC-BB9E-45EA-769F4BCA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515" y="1260331"/>
            <a:ext cx="26384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79D-F974-EE06-392B-D3080BF6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>
                <a:ea typeface="+mj-lt"/>
                <a:cs typeface="+mj-lt"/>
              </a:rPr>
              <a:t>Summary Statistics and Distribution of ABV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2615C2-C149-6BE8-664B-D9E7502DF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291361"/>
              </p:ext>
            </p:extLst>
          </p:nvPr>
        </p:nvGraphicFramePr>
        <p:xfrm>
          <a:off x="754437" y="1599453"/>
          <a:ext cx="947102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3003">
                  <a:extLst>
                    <a:ext uri="{9D8B030D-6E8A-4147-A177-3AD203B41FA5}">
                      <a16:colId xmlns:a16="http://schemas.microsoft.com/office/drawing/2014/main" val="1221606614"/>
                    </a:ext>
                  </a:extLst>
                </a:gridCol>
                <a:gridCol w="1353003">
                  <a:extLst>
                    <a:ext uri="{9D8B030D-6E8A-4147-A177-3AD203B41FA5}">
                      <a16:colId xmlns:a16="http://schemas.microsoft.com/office/drawing/2014/main" val="1042272597"/>
                    </a:ext>
                  </a:extLst>
                </a:gridCol>
                <a:gridCol w="1353003">
                  <a:extLst>
                    <a:ext uri="{9D8B030D-6E8A-4147-A177-3AD203B41FA5}">
                      <a16:colId xmlns:a16="http://schemas.microsoft.com/office/drawing/2014/main" val="1175742029"/>
                    </a:ext>
                  </a:extLst>
                </a:gridCol>
                <a:gridCol w="1353003">
                  <a:extLst>
                    <a:ext uri="{9D8B030D-6E8A-4147-A177-3AD203B41FA5}">
                      <a16:colId xmlns:a16="http://schemas.microsoft.com/office/drawing/2014/main" val="1384509785"/>
                    </a:ext>
                  </a:extLst>
                </a:gridCol>
                <a:gridCol w="1353003">
                  <a:extLst>
                    <a:ext uri="{9D8B030D-6E8A-4147-A177-3AD203B41FA5}">
                      <a16:colId xmlns:a16="http://schemas.microsoft.com/office/drawing/2014/main" val="3918679168"/>
                    </a:ext>
                  </a:extLst>
                </a:gridCol>
                <a:gridCol w="1353003">
                  <a:extLst>
                    <a:ext uri="{9D8B030D-6E8A-4147-A177-3AD203B41FA5}">
                      <a16:colId xmlns:a16="http://schemas.microsoft.com/office/drawing/2014/main" val="2283568510"/>
                    </a:ext>
                  </a:extLst>
                </a:gridCol>
                <a:gridCol w="1353003">
                  <a:extLst>
                    <a:ext uri="{9D8B030D-6E8A-4147-A177-3AD203B41FA5}">
                      <a16:colId xmlns:a16="http://schemas.microsoft.com/office/drawing/2014/main" val="29779658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Min.​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1st Qu. 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Median   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Mean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3rd Qu.   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Max.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Std. Dev.​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95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0.02700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0.05000​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 0.05600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0.05972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0.06700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0.12800​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0.01343​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85397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2EA90453-B2A0-9B7A-5F56-AF3DA7626EB3}"/>
              </a:ext>
            </a:extLst>
          </p:cNvPr>
          <p:cNvSpPr txBox="1"/>
          <p:nvPr/>
        </p:nvSpPr>
        <p:spPr>
          <a:xfrm>
            <a:off x="644017" y="3177028"/>
            <a:ext cx="10069285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rebuchet MS"/>
                <a:cs typeface="Calibri"/>
              </a:rPr>
              <a:t>Outliers: There are few outliers in the ABV data. </a:t>
            </a:r>
          </a:p>
          <a:p>
            <a:r>
              <a:rPr lang="en-US">
                <a:latin typeface="Trebuchet MS"/>
                <a:cs typeface="Calibri"/>
              </a:rPr>
              <a:t>Skewness: ABV values have a right-skew distribution</a:t>
            </a:r>
          </a:p>
          <a:p>
            <a:r>
              <a:rPr lang="en-US">
                <a:latin typeface="Trebuchet MS"/>
                <a:cs typeface="Calibri"/>
              </a:rPr>
              <a:t>Interquartile Range: 50th percentile of ABV values fall between 0.050 (Q1) and 0.067 (Q3). </a:t>
            </a:r>
          </a:p>
          <a:p>
            <a:r>
              <a:rPr lang="en-US">
                <a:latin typeface="Trebuchet MS"/>
                <a:cs typeface="Calibri"/>
              </a:rPr>
              <a:t>                                     (IQR = Q3 – Q1 = 0.017)</a:t>
            </a:r>
            <a:endParaRPr lang="en-US">
              <a:latin typeface="Trebuchet MS"/>
            </a:endParaRPr>
          </a:p>
          <a:p>
            <a:r>
              <a:rPr lang="en-US">
                <a:latin typeface="Trebuchet MS"/>
                <a:cs typeface="Calibri"/>
              </a:rPr>
              <a:t>Range: The measure of spread is large. </a:t>
            </a:r>
            <a:endParaRPr lang="en-US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5477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434</Words>
  <Application>Microsoft Macintosh PowerPoint</Application>
  <PresentationFormat>Widescreen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Beer and Breweries Case Study</vt:lpstr>
      <vt:lpstr>PowerPoint Presentation</vt:lpstr>
      <vt:lpstr>Breweries Per State</vt:lpstr>
      <vt:lpstr>Missing Values</vt:lpstr>
      <vt:lpstr>Median International Bitterness Unit by State</vt:lpstr>
      <vt:lpstr>Median Alcohol Content (ABV) by State</vt:lpstr>
      <vt:lpstr>Most Bitter (IBU) Beer in the States</vt:lpstr>
      <vt:lpstr>Max Alcohol Volume (ABV) Beer in the States</vt:lpstr>
      <vt:lpstr>Summary Statistics and Distribution of ABV</vt:lpstr>
      <vt:lpstr>Relationship Between Bitterness and ABV</vt:lpstr>
      <vt:lpstr>Distribution of IBU versus ABV by Style (IPA and Ale)</vt:lpstr>
      <vt:lpstr>Accuracy and Classification of IPAs and Ales</vt:lpstr>
      <vt:lpstr>Lagers, IPAs and Ales</vt:lpstr>
      <vt:lpstr>Lagers, IPAs and Ales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and Breweries Case Study</dc:title>
  <dc:creator>Kenya Roy</dc:creator>
  <cp:lastModifiedBy>Kenya Roy</cp:lastModifiedBy>
  <cp:revision>4</cp:revision>
  <dcterms:created xsi:type="dcterms:W3CDTF">2023-02-21T15:38:36Z</dcterms:created>
  <dcterms:modified xsi:type="dcterms:W3CDTF">2023-03-04T19:31:12Z</dcterms:modified>
</cp:coreProperties>
</file>