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algn="l" defTabSz="1565910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565910" indent="-803910" algn="l" defTabSz="1565910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131820" indent="-1607820" algn="l" defTabSz="1565910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4699636" indent="-2413636" algn="l" defTabSz="1565910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6267450" indent="-3219450" algn="l" defTabSz="1565910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743200" algn="l" defTabSz="109728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291840" algn="l" defTabSz="109728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840480" algn="l" defTabSz="109728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4389120" algn="l" defTabSz="1097280" rtl="0" eaLnBrk="1" latinLnBrk="0" hangingPunct="1">
      <a:defRPr sz="6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318"/>
    <a:srgbClr val="382111"/>
    <a:srgbClr val="FCCF18"/>
    <a:srgbClr val="ADD632"/>
    <a:srgbClr val="FFCC00"/>
    <a:srgbClr val="BAD13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napToObjects="1">
      <p:cViewPr>
        <p:scale>
          <a:sx n="20" d="100"/>
          <a:sy n="20" d="100"/>
        </p:scale>
        <p:origin x="2028" y="-97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17E66-0AD7-403E-BDAF-ACF5D09C95E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FCE-DCED-4946-9B1A-28E08450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1FCE-DCED-4946-9B1A-28E084509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4"/>
            <a:ext cx="1865376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BB11-BF3E-4105-9FAF-73200D9DA768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AB82-2FDF-4372-9C16-F17839402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0DAC-E8F6-4D44-85E1-8AEBC06F83CB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680CB-337B-442B-BF03-1F7135D89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458421" y="3512825"/>
            <a:ext cx="7898132" cy="74904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415" y="3512825"/>
            <a:ext cx="23336248" cy="74904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FB30F-83F1-404D-B9CB-AE14D187618A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CE55-FA66-41A4-A74B-E5453F7BD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0579-61FE-45C0-A99E-DCA45D0A5E9E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20EB-2D39-4745-BF77-242BBAAF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21153123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2" y="13952226"/>
            <a:ext cx="18653760" cy="7200899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3481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22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63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05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46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8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27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A2CB4-7577-4FBC-88B7-465B5A609001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7C78-06C1-42D4-85F4-ABF162F2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413" y="20482563"/>
            <a:ext cx="15617188" cy="57934863"/>
          </a:xfrm>
        </p:spPr>
        <p:txBody>
          <a:bodyPr/>
          <a:lstStyle>
            <a:lvl1pPr>
              <a:defRPr sz="97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39363" y="20482563"/>
            <a:ext cx="15617192" cy="57934863"/>
          </a:xfrm>
        </p:spPr>
        <p:txBody>
          <a:bodyPr/>
          <a:lstStyle>
            <a:lvl1pPr>
              <a:defRPr sz="97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17C2-8F94-40A5-8C9A-447FC4DC6E32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F313E-38F8-494A-8E46-EA83F85C0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2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10" indent="0">
              <a:buNone/>
              <a:defRPr sz="6800" b="1"/>
            </a:lvl2pPr>
            <a:lvl3pPr marL="3134819" indent="0">
              <a:buNone/>
              <a:defRPr sz="6100" b="1"/>
            </a:lvl3pPr>
            <a:lvl4pPr marL="4702229" indent="0">
              <a:buNone/>
              <a:defRPr sz="5500" b="1"/>
            </a:lvl4pPr>
            <a:lvl5pPr marL="6269639" indent="0">
              <a:buNone/>
              <a:defRPr sz="5500" b="1"/>
            </a:lvl5pPr>
            <a:lvl6pPr marL="7837050" indent="0">
              <a:buNone/>
              <a:defRPr sz="5500" b="1"/>
            </a:lvl6pPr>
            <a:lvl7pPr marL="9404460" indent="0">
              <a:buNone/>
              <a:defRPr sz="5500" b="1"/>
            </a:lvl7pPr>
            <a:lvl8pPr marL="10971870" indent="0">
              <a:buNone/>
              <a:defRPr sz="5500" b="1"/>
            </a:lvl8pPr>
            <a:lvl9pPr marL="1253927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2"/>
            <a:ext cx="9696452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4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10" indent="0">
              <a:buNone/>
              <a:defRPr sz="6800" b="1"/>
            </a:lvl2pPr>
            <a:lvl3pPr marL="3134819" indent="0">
              <a:buNone/>
              <a:defRPr sz="6100" b="1"/>
            </a:lvl3pPr>
            <a:lvl4pPr marL="4702229" indent="0">
              <a:buNone/>
              <a:defRPr sz="5500" b="1"/>
            </a:lvl4pPr>
            <a:lvl5pPr marL="6269639" indent="0">
              <a:buNone/>
              <a:defRPr sz="5500" b="1"/>
            </a:lvl5pPr>
            <a:lvl6pPr marL="7837050" indent="0">
              <a:buNone/>
              <a:defRPr sz="5500" b="1"/>
            </a:lvl6pPr>
            <a:lvl7pPr marL="9404460" indent="0">
              <a:buNone/>
              <a:defRPr sz="5500" b="1"/>
            </a:lvl7pPr>
            <a:lvl8pPr marL="10971870" indent="0">
              <a:buNone/>
              <a:defRPr sz="5500" b="1"/>
            </a:lvl8pPr>
            <a:lvl9pPr marL="1253927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2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5844-3092-4E0D-868D-36C2F1BF1205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BE2AA-3F48-45A2-9F1A-68A246F06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02200-98F8-47EC-BCB6-93C41E7A5FE1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B56F-3F7D-4E6A-9030-E815A3849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36B57-BD07-4C1E-8805-7F2D0E96043B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CD89F-1F67-4CFD-8FB3-917976B6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39"/>
            <a:ext cx="7219952" cy="557784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5"/>
            <a:ext cx="12268200" cy="28094941"/>
          </a:xfrm>
        </p:spPr>
        <p:txBody>
          <a:bodyPr/>
          <a:lstStyle>
            <a:lvl1pPr>
              <a:defRPr sz="11000"/>
            </a:lvl1pPr>
            <a:lvl2pPr>
              <a:defRPr sz="97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5"/>
            <a:ext cx="7219952" cy="22517101"/>
          </a:xfrm>
        </p:spPr>
        <p:txBody>
          <a:bodyPr/>
          <a:lstStyle>
            <a:lvl1pPr marL="0" indent="0">
              <a:buNone/>
              <a:defRPr sz="4800"/>
            </a:lvl1pPr>
            <a:lvl2pPr marL="1567410" indent="0">
              <a:buNone/>
              <a:defRPr sz="4200"/>
            </a:lvl2pPr>
            <a:lvl3pPr marL="3134819" indent="0">
              <a:buNone/>
              <a:defRPr sz="3500"/>
            </a:lvl3pPr>
            <a:lvl4pPr marL="4702229" indent="0">
              <a:buNone/>
              <a:defRPr sz="3100"/>
            </a:lvl4pPr>
            <a:lvl5pPr marL="6269639" indent="0">
              <a:buNone/>
              <a:defRPr sz="3100"/>
            </a:lvl5pPr>
            <a:lvl6pPr marL="7837050" indent="0">
              <a:buNone/>
              <a:defRPr sz="3100"/>
            </a:lvl6pPr>
            <a:lvl7pPr marL="9404460" indent="0">
              <a:buNone/>
              <a:defRPr sz="3100"/>
            </a:lvl7pPr>
            <a:lvl8pPr marL="10971870" indent="0">
              <a:buNone/>
              <a:defRPr sz="3100"/>
            </a:lvl8pPr>
            <a:lvl9pPr marL="1253927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8A0C-CED5-41B3-A768-FCEF90CB39FD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6855D-A8AE-454A-86F7-3B39A009A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2"/>
            <a:ext cx="13167360" cy="2720341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1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10" indent="0">
              <a:buNone/>
              <a:defRPr sz="9700"/>
            </a:lvl2pPr>
            <a:lvl3pPr marL="3134819" indent="0">
              <a:buNone/>
              <a:defRPr sz="8200"/>
            </a:lvl3pPr>
            <a:lvl4pPr marL="4702229" indent="0">
              <a:buNone/>
              <a:defRPr sz="6800"/>
            </a:lvl4pPr>
            <a:lvl5pPr marL="6269639" indent="0">
              <a:buNone/>
              <a:defRPr sz="6800"/>
            </a:lvl5pPr>
            <a:lvl6pPr marL="7837050" indent="0">
              <a:buNone/>
              <a:defRPr sz="6800"/>
            </a:lvl6pPr>
            <a:lvl7pPr marL="9404460" indent="0">
              <a:buNone/>
              <a:defRPr sz="6800"/>
            </a:lvl7pPr>
            <a:lvl8pPr marL="10971870" indent="0">
              <a:buNone/>
              <a:defRPr sz="6800"/>
            </a:lvl8pPr>
            <a:lvl9pPr marL="12539279" indent="0">
              <a:buNone/>
              <a:defRPr sz="6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9"/>
          </a:xfrm>
        </p:spPr>
        <p:txBody>
          <a:bodyPr/>
          <a:lstStyle>
            <a:lvl1pPr marL="0" indent="0">
              <a:buNone/>
              <a:defRPr sz="4800"/>
            </a:lvl1pPr>
            <a:lvl2pPr marL="1567410" indent="0">
              <a:buNone/>
              <a:defRPr sz="4200"/>
            </a:lvl2pPr>
            <a:lvl3pPr marL="3134819" indent="0">
              <a:buNone/>
              <a:defRPr sz="3500"/>
            </a:lvl3pPr>
            <a:lvl4pPr marL="4702229" indent="0">
              <a:buNone/>
              <a:defRPr sz="3100"/>
            </a:lvl4pPr>
            <a:lvl5pPr marL="6269639" indent="0">
              <a:buNone/>
              <a:defRPr sz="3100"/>
            </a:lvl5pPr>
            <a:lvl6pPr marL="7837050" indent="0">
              <a:buNone/>
              <a:defRPr sz="3100"/>
            </a:lvl6pPr>
            <a:lvl7pPr marL="9404460" indent="0">
              <a:buNone/>
              <a:defRPr sz="3100"/>
            </a:lvl7pPr>
            <a:lvl8pPr marL="10971870" indent="0">
              <a:buNone/>
              <a:defRPr sz="3100"/>
            </a:lvl8pPr>
            <a:lvl9pPr marL="1253927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1B67-6FFF-459B-8EB3-AF705942CB78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EEF7-07B8-4220-B7E3-99DA5AF3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973" y="1316492"/>
            <a:ext cx="1974965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82" tIns="156742" rIns="313482" bIns="1567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973" y="7680553"/>
            <a:ext cx="19749655" cy="2172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82" tIns="156742" rIns="313482" bIns="156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973" y="30509936"/>
            <a:ext cx="5119255" cy="1753281"/>
          </a:xfrm>
          <a:prstGeom prst="rect">
            <a:avLst/>
          </a:prstGeom>
        </p:spPr>
        <p:txBody>
          <a:bodyPr vert="horz" wrap="square" lIns="313482" tIns="156742" rIns="313482" bIns="156742" numCol="1" anchor="ctr" anchorCtr="0" compatLnSpc="1">
            <a:prstTxWarp prst="textNoShape">
              <a:avLst/>
            </a:prstTxWarp>
          </a:bodyPr>
          <a:lstStyle>
            <a:lvl1pPr>
              <a:defRPr sz="4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CB4CFE0-373D-473F-B121-0252713F59B6}" type="datetime1">
              <a:rPr lang="en-US"/>
              <a:pPr>
                <a:defRPr/>
              </a:pPr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773" y="30509936"/>
            <a:ext cx="6948055" cy="1753281"/>
          </a:xfrm>
          <a:prstGeom prst="rect">
            <a:avLst/>
          </a:prstGeom>
        </p:spPr>
        <p:txBody>
          <a:bodyPr vert="horz" lIns="313482" tIns="156742" rIns="313482" bIns="156742" rtlCol="0" anchor="ctr"/>
          <a:lstStyle>
            <a:lvl1pPr algn="ctr" defTabSz="1567410" fontAlgn="auto">
              <a:spcBef>
                <a:spcPts val="0"/>
              </a:spcBef>
              <a:spcAft>
                <a:spcPts val="0"/>
              </a:spcAft>
              <a:defRPr sz="4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8373" y="30509936"/>
            <a:ext cx="5119255" cy="1753281"/>
          </a:xfrm>
          <a:prstGeom prst="rect">
            <a:avLst/>
          </a:prstGeom>
        </p:spPr>
        <p:txBody>
          <a:bodyPr vert="horz" wrap="square" lIns="313482" tIns="156742" rIns="313482" bIns="156742" numCol="1" anchor="ctr" anchorCtr="0" compatLnSpc="1">
            <a:prstTxWarp prst="textNoShape">
              <a:avLst/>
            </a:prstTxWarp>
          </a:bodyPr>
          <a:lstStyle>
            <a:lvl1pPr algn="r">
              <a:defRPr sz="4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88C3240-CE06-40D3-B37A-9068E8D11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5910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565910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565910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565910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565910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761951" algn="ctr" defTabSz="156623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523903" algn="ctr" defTabSz="156623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2285854" algn="ctr" defTabSz="156623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3047804" algn="ctr" defTabSz="156623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73480" indent="-1173480" algn="l" defTabSz="15659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545080" indent="-977266" algn="l" defTabSz="15659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7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3916680" indent="-782956" algn="l" defTabSz="15659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5482590" indent="-782956" algn="l" defTabSz="15659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7052310" indent="-782956" algn="l" defTabSz="156591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8620754" indent="-783704" algn="l" defTabSz="1567410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164" indent="-783704" algn="l" defTabSz="1567410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574" indent="-783704" algn="l" defTabSz="1567410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984" indent="-783704" algn="l" defTabSz="1567410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10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19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229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639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050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460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870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279" algn="l" defTabSz="15674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5" y="29214600"/>
            <a:ext cx="21945600" cy="3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152390" tIns="76195" rIns="152390" bIns="76195" anchor="ctr"/>
          <a:lstStyle/>
          <a:p>
            <a:pPr algn="ctr" defTabSz="15674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21945600" cy="1877786"/>
          </a:xfrm>
          <a:prstGeom prst="rect">
            <a:avLst/>
          </a:prstGeom>
          <a:solidFill>
            <a:srgbClr val="613318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152390" tIns="76195" rIns="152390" bIns="76195" anchor="ctr"/>
          <a:lstStyle/>
          <a:p>
            <a:pPr algn="ctr" defTabSz="15674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56595"/>
            <a:ext cx="21945600" cy="549994"/>
          </a:xfrm>
          <a:prstGeom prst="rect">
            <a:avLst/>
          </a:prstGeom>
          <a:solidFill>
            <a:srgbClr val="38211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152390" tIns="76195" rIns="152390" bIns="76195" anchor="ctr"/>
          <a:lstStyle/>
          <a:p>
            <a:pPr algn="ctr" defTabSz="15674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+mn-ea"/>
              </a:rPr>
              <a:t>Pavlov Team – </a:t>
            </a:r>
            <a:r>
              <a:rPr lang="en-US" sz="3600" dirty="0" err="1">
                <a:solidFill>
                  <a:schemeClr val="bg1"/>
                </a:solidFill>
                <a:latin typeface="+mn-lt"/>
                <a:ea typeface="+mn-ea"/>
              </a:rPr>
              <a:t>Kenyona</a:t>
            </a:r>
            <a:r>
              <a:rPr lang="en-US" sz="3600" dirty="0">
                <a:solidFill>
                  <a:schemeClr val="bg1"/>
                </a:solidFill>
                <a:latin typeface="+mn-lt"/>
                <a:ea typeface="+mn-ea"/>
              </a:rPr>
              <a:t> Parker – Dylan Brown – Abby Palmer – Bryce Jones – Deven Harris</a:t>
            </a:r>
          </a:p>
        </p:txBody>
      </p:sp>
      <p:sp>
        <p:nvSpPr>
          <p:cNvPr id="2056" name="Title 1"/>
          <p:cNvSpPr>
            <a:spLocks noGrp="1"/>
          </p:cNvSpPr>
          <p:nvPr>
            <p:ph type="ctrTitle"/>
          </p:nvPr>
        </p:nvSpPr>
        <p:spPr>
          <a:xfrm>
            <a:off x="630382" y="-798059"/>
            <a:ext cx="20684836" cy="3429001"/>
          </a:xfrm>
        </p:spPr>
        <p:txBody>
          <a:bodyPr/>
          <a:lstStyle/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Arial" charset="0"/>
                <a:cs typeface="Arial" charset="0"/>
              </a:rPr>
              <a:t> Choices! Counseling Services Database</a:t>
            </a:r>
          </a:p>
        </p:txBody>
      </p:sp>
      <p:sp>
        <p:nvSpPr>
          <p:cNvPr id="3" name="AutoShape 2" descr="https://mail-attachment.googleusercontent.com/attachment/u/0/?ui=2&amp;ik=2c203513a6&amp;view=att&amp;th=13da75b9bc9358b4&amp;attid=0.1&amp;disp=inline&amp;realattid=f_her6blb20&amp;safe=1&amp;zw&amp;saduie=AG9B_P_yD-npMoUSOoFUgXggHPyC&amp;sadet=1365429423381&amp;sads=xQ7yH-HCXoVO3HyuiNUHwF2xy6U&amp;sadssc=1"/>
          <p:cNvSpPr>
            <a:spLocks noChangeAspect="1" noChangeArrowheads="1"/>
          </p:cNvSpPr>
          <p:nvPr/>
        </p:nvSpPr>
        <p:spPr bwMode="auto">
          <a:xfrm>
            <a:off x="155575" y="-4381500"/>
            <a:ext cx="12077700" cy="91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29694A-84D4-4739-BF93-B95699E0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624" y="30150363"/>
            <a:ext cx="23337711" cy="2043311"/>
          </a:xfrm>
          <a:prstGeom prst="rect">
            <a:avLst/>
          </a:prstGeom>
        </p:spPr>
      </p:pic>
      <p:sp>
        <p:nvSpPr>
          <p:cNvPr id="8" name="Google Shape;70;p14"/>
          <p:cNvSpPr/>
          <p:nvPr/>
        </p:nvSpPr>
        <p:spPr>
          <a:xfrm>
            <a:off x="205320" y="2511714"/>
            <a:ext cx="12484660" cy="9890010"/>
          </a:xfrm>
          <a:prstGeom prst="roundRect">
            <a:avLst>
              <a:gd name="adj" fmla="val 7504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			</a:t>
            </a:r>
            <a:r>
              <a:rPr lang="en-US" sz="3600" dirty="0"/>
              <a:t>Abstract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project is implementing and deploying a functional patient database with customizable treatment plans and progress notes for Choices!, a counseling service center.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build this application and support the various requirements, several frameworks were considered for this project including Django, Flask, and Ruby on Rails.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Existing libraries within Rails allow for a choice of several database engines; MySQL, </a:t>
            </a:r>
            <a:r>
              <a:rPr lang="en-US" sz="2800" dirty="0" err="1"/>
              <a:t>Postgresql</a:t>
            </a:r>
            <a:r>
              <a:rPr lang="en-US" sz="2800" dirty="0"/>
              <a:t>, MongoDB, and NoSQL were considered. MySQL was adopted as a result of the extensive documentation and for continuity with the previous solution. The Ruby on Rails suite was selected for reasons of existing familiarity for the team.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Front-end requirements were met with a combination of HTML and </a:t>
            </a:r>
            <a:r>
              <a:rPr lang="en-US" sz="2800" dirty="0" err="1"/>
              <a:t>Javascript</a:t>
            </a:r>
            <a:r>
              <a:rPr lang="en-US" sz="2800" dirty="0"/>
              <a:t>, linked to a Bootstrap 5 framework in order to streamline user accessibility.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A key quality desired by the customer was ease-of-use, to encourage higher efficiency and easy adoption by the stakeholders.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process of development, secure data handling also emerged as a further and highly-desired attribute.</a:t>
            </a:r>
            <a:endParaRPr lang="en-US" sz="2800" dirty="0">
              <a:effectLst/>
            </a:endParaRPr>
          </a:p>
        </p:txBody>
      </p:sp>
      <p:sp>
        <p:nvSpPr>
          <p:cNvPr id="9" name="Google Shape;73;p14"/>
          <p:cNvSpPr/>
          <p:nvPr/>
        </p:nvSpPr>
        <p:spPr>
          <a:xfrm>
            <a:off x="12746066" y="2554675"/>
            <a:ext cx="8994214" cy="9872522"/>
          </a:xfrm>
          <a:prstGeom prst="roundRect">
            <a:avLst>
              <a:gd name="adj" fmla="val 9917"/>
            </a:avLst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lang="en-US" sz="3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011835" y="2756537"/>
            <a:ext cx="68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Platforms and 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29640" y="3734381"/>
            <a:ext cx="8739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Ruby on Rails (with MySQL database) 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JavaScript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HTML 5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Bootstrap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73428" y="8956729"/>
            <a:ext cx="6104661" cy="2400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Google Shape;79;p14"/>
          <p:cNvSpPr/>
          <p:nvPr/>
        </p:nvSpPr>
        <p:spPr>
          <a:xfrm>
            <a:off x="155575" y="21543063"/>
            <a:ext cx="10778040" cy="7598406"/>
          </a:xfrm>
          <a:prstGeom prst="roundRect">
            <a:avLst>
              <a:gd name="adj" fmla="val 6260"/>
            </a:avLst>
          </a:prstGeom>
          <a:solidFill>
            <a:srgbClr val="0070C0"/>
          </a:solidFill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79;p14"/>
          <p:cNvSpPr/>
          <p:nvPr/>
        </p:nvSpPr>
        <p:spPr>
          <a:xfrm>
            <a:off x="11022891" y="21546222"/>
            <a:ext cx="10845141" cy="7598406"/>
          </a:xfrm>
          <a:prstGeom prst="roundRect">
            <a:avLst>
              <a:gd name="adj" fmla="val 6260"/>
            </a:avLst>
          </a:prstGeom>
          <a:solidFill>
            <a:srgbClr val="0070C0"/>
          </a:solidFill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9;p14"/>
          <p:cNvSpPr/>
          <p:nvPr/>
        </p:nvSpPr>
        <p:spPr>
          <a:xfrm>
            <a:off x="116390" y="12463762"/>
            <a:ext cx="21634449" cy="8989179"/>
          </a:xfrm>
          <a:prstGeom prst="roundRect">
            <a:avLst>
              <a:gd name="adj" fmla="val 6260"/>
            </a:avLst>
          </a:prstGeom>
          <a:solidFill>
            <a:srgbClr val="613318"/>
          </a:solidFill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06927" y="5956957"/>
            <a:ext cx="8008292" cy="2401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401" y="9182103"/>
            <a:ext cx="1983944" cy="1719572"/>
          </a:xfrm>
          <a:prstGeom prst="rect">
            <a:avLst/>
          </a:prstGeom>
        </p:spPr>
      </p:pic>
      <p:sp>
        <p:nvSpPr>
          <p:cNvPr id="21" name="AutoShape 2" descr="Logo Mysql PNG Images, Free Download - Free Transparent PNG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4" descr="Logo Mysql PNG Images, Free Download - Free Transparent PNG Log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772" y="9173591"/>
            <a:ext cx="1809750" cy="1719572"/>
          </a:xfrm>
          <a:prstGeom prst="rect">
            <a:avLst/>
          </a:prstGeom>
        </p:spPr>
      </p:pic>
      <p:sp>
        <p:nvSpPr>
          <p:cNvPr id="24" name="AutoShape 6" descr="Bootstrap (front-end framework)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8" descr="Bootstrap (front-end framework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0" descr="Image result for Javascritp logo"/>
          <p:cNvSpPr>
            <a:spLocks noChangeAspect="1" noChangeArrowheads="1"/>
          </p:cNvSpPr>
          <p:nvPr/>
        </p:nvSpPr>
        <p:spPr bwMode="auto">
          <a:xfrm>
            <a:off x="155575" y="-563563"/>
            <a:ext cx="8382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2" descr="Javascript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 descr="Javascript Logo clipart - Yellow, Text, Font, transparent clip 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6" descr="Javascript Logo clipart - Yellow, Text, Font, transparent clip 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8" descr="JavaScript Logo Vector (.AI) Free Download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0094" y="6274572"/>
            <a:ext cx="1754095" cy="1536042"/>
          </a:xfrm>
          <a:prstGeom prst="rect">
            <a:avLst/>
          </a:prstGeom>
        </p:spPr>
      </p:pic>
      <p:pic>
        <p:nvPicPr>
          <p:cNvPr id="2050" name="Picture 20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6171" y="6324054"/>
            <a:ext cx="1943227" cy="1536042"/>
          </a:xfrm>
          <a:prstGeom prst="rect">
            <a:avLst/>
          </a:prstGeom>
        </p:spPr>
      </p:pic>
      <p:pic>
        <p:nvPicPr>
          <p:cNvPr id="2052" name="Picture 20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8582" y="6300404"/>
            <a:ext cx="1572041" cy="1510210"/>
          </a:xfrm>
          <a:prstGeom prst="rect">
            <a:avLst/>
          </a:prstGeom>
        </p:spPr>
      </p:pic>
      <p:sp>
        <p:nvSpPr>
          <p:cNvPr id="2054" name="TextBox 2053"/>
          <p:cNvSpPr txBox="1"/>
          <p:nvPr/>
        </p:nvSpPr>
        <p:spPr>
          <a:xfrm>
            <a:off x="460375" y="21751011"/>
            <a:ext cx="1007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Additional Features </a:t>
            </a:r>
          </a:p>
        </p:txBody>
      </p:sp>
      <p:sp>
        <p:nvSpPr>
          <p:cNvPr id="2055" name="TextBox 2054"/>
          <p:cNvSpPr txBox="1"/>
          <p:nvPr/>
        </p:nvSpPr>
        <p:spPr>
          <a:xfrm>
            <a:off x="371224" y="23775870"/>
            <a:ext cx="1018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Challenges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057" name="TextBox 2056"/>
          <p:cNvSpPr txBox="1"/>
          <p:nvPr/>
        </p:nvSpPr>
        <p:spPr>
          <a:xfrm>
            <a:off x="11256232" y="21748317"/>
            <a:ext cx="9966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058" name="TextBox 2057"/>
          <p:cNvSpPr txBox="1"/>
          <p:nvPr/>
        </p:nvSpPr>
        <p:spPr>
          <a:xfrm>
            <a:off x="11384255" y="26309367"/>
            <a:ext cx="10043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460375" y="22405920"/>
            <a:ext cx="9906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Created google forms that are able to be uploaded for treatment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Login in screen with </a:t>
            </a:r>
            <a:r>
              <a:rPr lang="en-US" sz="2800" dirty="0" smtClean="0">
                <a:solidFill>
                  <a:schemeClr val="bg1"/>
                </a:solidFill>
              </a:rPr>
              <a:t>password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62" name="Rounded Rectangle 2061"/>
          <p:cNvSpPr/>
          <p:nvPr/>
        </p:nvSpPr>
        <p:spPr>
          <a:xfrm>
            <a:off x="307975" y="12774785"/>
            <a:ext cx="10522252" cy="8317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1022891" y="12741943"/>
            <a:ext cx="10557098" cy="84248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TextBox 2066"/>
          <p:cNvSpPr txBox="1"/>
          <p:nvPr/>
        </p:nvSpPr>
        <p:spPr>
          <a:xfrm>
            <a:off x="460376" y="19885932"/>
            <a:ext cx="1018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</p:txBody>
      </p:sp>
      <p:sp>
        <p:nvSpPr>
          <p:cNvPr id="2068" name="TextBox 2067"/>
          <p:cNvSpPr txBox="1"/>
          <p:nvPr/>
        </p:nvSpPr>
        <p:spPr>
          <a:xfrm>
            <a:off x="11430248" y="27201350"/>
            <a:ext cx="100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Professor Paula </a:t>
            </a:r>
            <a:r>
              <a:rPr lang="en-US" sz="2800" dirty="0" err="1">
                <a:solidFill>
                  <a:schemeClr val="bg1"/>
                </a:solidFill>
              </a:rPr>
              <a:t>Dranger</a:t>
            </a:r>
            <a:r>
              <a:rPr lang="en-US" sz="2800" dirty="0">
                <a:solidFill>
                  <a:schemeClr val="bg1"/>
                </a:solidFill>
              </a:rPr>
              <a:t>, MSW, </a:t>
            </a:r>
            <a:r>
              <a:rPr lang="en-US" sz="2800" dirty="0" smtClean="0">
                <a:solidFill>
                  <a:schemeClr val="bg1"/>
                </a:solidFill>
              </a:rPr>
              <a:t>LCSW, MAC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Professor Nick </a:t>
            </a:r>
            <a:r>
              <a:rPr lang="en-US" sz="2800" dirty="0" err="1">
                <a:solidFill>
                  <a:schemeClr val="bg1"/>
                </a:solidFill>
              </a:rPr>
              <a:t>Rosasco</a:t>
            </a:r>
            <a:r>
              <a:rPr lang="en-US" sz="2800" dirty="0">
                <a:solidFill>
                  <a:schemeClr val="bg1"/>
                </a:solidFill>
              </a:rPr>
              <a:t>, DSc</a:t>
            </a:r>
          </a:p>
        </p:txBody>
      </p:sp>
      <p:pic>
        <p:nvPicPr>
          <p:cNvPr id="2072" name="Picture 20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847" y="16916437"/>
            <a:ext cx="5112714" cy="3240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73" name="Picture 20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847" y="13123523"/>
            <a:ext cx="5099779" cy="3649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74" name="TextBox 2073"/>
          <p:cNvSpPr txBox="1"/>
          <p:nvPr/>
        </p:nvSpPr>
        <p:spPr>
          <a:xfrm>
            <a:off x="1069974" y="20260015"/>
            <a:ext cx="918122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first image is the Welcome Page to the Pavlov database, the second image is the Patients screen to view, edit, delete and </a:t>
            </a:r>
            <a:r>
              <a:rPr lang="en-US" sz="1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The third image is the code for the Patients screen.</a:t>
            </a:r>
          </a:p>
        </p:txBody>
      </p:sp>
      <p:sp>
        <p:nvSpPr>
          <p:cNvPr id="2075" name="TextBox 2074"/>
          <p:cNvSpPr txBox="1"/>
          <p:nvPr/>
        </p:nvSpPr>
        <p:spPr>
          <a:xfrm>
            <a:off x="278277" y="24491169"/>
            <a:ext cx="10483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System was built to be a potential successor to a currently deployed solution, but source code and design/specifications were </a:t>
            </a:r>
            <a:r>
              <a:rPr lang="en-US" sz="2800" dirty="0" smtClean="0">
                <a:solidFill>
                  <a:schemeClr val="bg1"/>
                </a:solidFill>
              </a:rPr>
              <a:t>unavailable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Circumstances including the COVID-19 situation required rapid changes to team practices due to dispersal of team and move to network-based 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 features required significantly more complexity and customization capability than originally anticipated; individual treatment plan templates in particular required architectural changes</a:t>
            </a:r>
          </a:p>
        </p:txBody>
      </p:sp>
      <p:sp>
        <p:nvSpPr>
          <p:cNvPr id="2076" name="TextBox 2075"/>
          <p:cNvSpPr txBox="1"/>
          <p:nvPr/>
        </p:nvSpPr>
        <p:spPr>
          <a:xfrm>
            <a:off x="11345508" y="22458897"/>
            <a:ext cx="103877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Added ability to create progress notes based on information previously recorded in the creation of patients and treatment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Implementing the real data from the counseling database into the system to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Authorizing access to real users in the counseling 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Added security in accessing data for both viewing and manipulating for patient confidentiality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77" name="Picture 20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212" y="13764125"/>
            <a:ext cx="4449970" cy="5624613"/>
          </a:xfrm>
          <a:prstGeom prst="rect">
            <a:avLst/>
          </a:prstGeom>
        </p:spPr>
      </p:pic>
      <p:sp>
        <p:nvSpPr>
          <p:cNvPr id="2078" name="Down Arrow 2077"/>
          <p:cNvSpPr/>
          <p:nvPr/>
        </p:nvSpPr>
        <p:spPr>
          <a:xfrm>
            <a:off x="4171950" y="16268042"/>
            <a:ext cx="647700" cy="8792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478422" y="1963638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4652724" y="10971455"/>
            <a:ext cx="20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https://rubyonrails.org/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138708" y="10971455"/>
            <a:ext cx="207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https://www.mysql.com/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43531" y="7958699"/>
            <a:ext cx="24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https://www.javascript.com/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634345" y="7989954"/>
            <a:ext cx="189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https://html.com/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169065" y="7915099"/>
            <a:ext cx="224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https://getbootstrap.com/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476" y="13250593"/>
            <a:ext cx="9267375" cy="7566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257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 Choices! Counseling Services Database</vt:lpstr>
    </vt:vector>
  </TitlesOfParts>
  <Company>Valparaiso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Here Arial</dc:title>
  <dc:creator>Administrator</dc:creator>
  <cp:lastModifiedBy>Kenyona Parker</cp:lastModifiedBy>
  <cp:revision>63</cp:revision>
  <dcterms:created xsi:type="dcterms:W3CDTF">2010-08-18T14:30:44Z</dcterms:created>
  <dcterms:modified xsi:type="dcterms:W3CDTF">2020-04-30T17:34:30Z</dcterms:modified>
</cp:coreProperties>
</file>