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25D9-1A71-4C6D-8CE0-0859B2A41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B37A137-A03A-4C18-870B-BB87C0897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2B1230AC-F33A-41B9-98A8-C680835F4D9E}"/>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5" name="Footer Placeholder 4">
            <a:extLst>
              <a:ext uri="{FF2B5EF4-FFF2-40B4-BE49-F238E27FC236}">
                <a16:creationId xmlns:a16="http://schemas.microsoft.com/office/drawing/2014/main" id="{14BBFE35-EB91-4BA0-BBD1-B716D2843C2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1119948-3025-4C2C-ADFE-AF91F607A1BB}"/>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393876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25BD-1613-43D5-BD57-8914DD07BE8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D3CB796-2B59-4679-AC28-3BB1D53A0B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18F3B91-5797-4BDA-8D99-824C66DA56B9}"/>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5" name="Footer Placeholder 4">
            <a:extLst>
              <a:ext uri="{FF2B5EF4-FFF2-40B4-BE49-F238E27FC236}">
                <a16:creationId xmlns:a16="http://schemas.microsoft.com/office/drawing/2014/main" id="{2E8C913E-9A08-4AD1-886E-8F1013A837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860D35D-04BE-412E-AD52-BB657C8AAEF9}"/>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165282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6831C-C3D7-44A5-8B27-063341AEF0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67AF30A-7F28-4C9B-B273-1C60A8E4A5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72E3FF5-3D4B-4FD6-835A-597D4F7E09BE}"/>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5" name="Footer Placeholder 4">
            <a:extLst>
              <a:ext uri="{FF2B5EF4-FFF2-40B4-BE49-F238E27FC236}">
                <a16:creationId xmlns:a16="http://schemas.microsoft.com/office/drawing/2014/main" id="{C774618F-2771-4FDB-BF11-9B85F4C1CAF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A81E411-E202-4302-8B36-4DB255210149}"/>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297354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783A-1D7C-4673-8056-3B55CF14344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4A7819F-F99F-40E6-97C9-3AF8C8641C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157144F-4194-4612-9F2D-02625D65FD67}"/>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5" name="Footer Placeholder 4">
            <a:extLst>
              <a:ext uri="{FF2B5EF4-FFF2-40B4-BE49-F238E27FC236}">
                <a16:creationId xmlns:a16="http://schemas.microsoft.com/office/drawing/2014/main" id="{28F5AA65-5077-4F82-B139-7DE0B3AA1D4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79A2522-55C6-4FCB-9537-57EECF11FB68}"/>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33604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6108-4990-49BE-8693-4679C3C18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24AD5E0-A287-4F83-A763-35FC81BD9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76E181-0D46-417A-BFB7-F2113C531E68}"/>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5" name="Footer Placeholder 4">
            <a:extLst>
              <a:ext uri="{FF2B5EF4-FFF2-40B4-BE49-F238E27FC236}">
                <a16:creationId xmlns:a16="http://schemas.microsoft.com/office/drawing/2014/main" id="{5B80E8D0-C2FF-484D-A00C-E1AF55F52D3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6202D75-0C3B-46CE-969D-E5BD5DDAA3D5}"/>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242400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BBC6-B112-4CE9-A19E-F071C49F749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BEAB44B-87D5-4D37-AE84-292DB77C7F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32CA7DE-5495-4C6E-819A-02F99CAA3A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5FD0A226-7CA3-44B9-BCE1-F253260C9AA9}"/>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6" name="Footer Placeholder 5">
            <a:extLst>
              <a:ext uri="{FF2B5EF4-FFF2-40B4-BE49-F238E27FC236}">
                <a16:creationId xmlns:a16="http://schemas.microsoft.com/office/drawing/2014/main" id="{A3410661-5467-4E01-9798-DCC0033F933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5DBEBD0-7A9E-4AB3-89A9-4E807288527D}"/>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254464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3346-59FC-4847-B891-2B893A9C8D1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90AC6B5-DDD0-42EB-83DD-A360C3BB0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DBBB01-2712-450B-BAF6-8036AB8725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067BAC6-9B59-4BB9-AC11-7D5F7DB71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DB2E20-0CEF-44B8-8BFA-09B9DC50BF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BE6B347-1A80-417A-B515-CFAD9BE5B24F}"/>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8" name="Footer Placeholder 7">
            <a:extLst>
              <a:ext uri="{FF2B5EF4-FFF2-40B4-BE49-F238E27FC236}">
                <a16:creationId xmlns:a16="http://schemas.microsoft.com/office/drawing/2014/main" id="{0857A268-03DF-4CB0-8F57-341EC7B295C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74B30FA-5876-4BC4-8B51-4AED68B6F500}"/>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94496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EE31-E6B5-4CF8-840C-100DEF5276BE}"/>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4B43BBF-56AB-4AB0-905A-6BAC824DC09E}"/>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4" name="Footer Placeholder 3">
            <a:extLst>
              <a:ext uri="{FF2B5EF4-FFF2-40B4-BE49-F238E27FC236}">
                <a16:creationId xmlns:a16="http://schemas.microsoft.com/office/drawing/2014/main" id="{A801EBA1-6660-438C-97C0-BD1CE011A5B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F386CF6-FBC3-4F1E-8F46-1B69EEFD553C}"/>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379179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121E8E-255F-4AF6-AC7A-6548B712CBA9}"/>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3" name="Footer Placeholder 2">
            <a:extLst>
              <a:ext uri="{FF2B5EF4-FFF2-40B4-BE49-F238E27FC236}">
                <a16:creationId xmlns:a16="http://schemas.microsoft.com/office/drawing/2014/main" id="{ECF9067A-6DAF-434F-ADEF-E8FD70E3472A}"/>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E957EB1-040D-4D0D-BD3D-D16C750B42D1}"/>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281938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858C-0624-4C7F-886A-E223DD246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87EC086-C97F-43C4-B509-E0FF8A0E1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525E93F-F213-49F8-A631-443ECC79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04C247-252E-468B-AA00-43B4E15D72EF}"/>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6" name="Footer Placeholder 5">
            <a:extLst>
              <a:ext uri="{FF2B5EF4-FFF2-40B4-BE49-F238E27FC236}">
                <a16:creationId xmlns:a16="http://schemas.microsoft.com/office/drawing/2014/main" id="{AB9E0A04-EC56-4A36-B615-7E844D6142F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3C9AE6F-7E95-497A-A13D-69AA7D035014}"/>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228055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2FE0-F2DC-40B1-B6C3-661B1B04D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2BEFEF0D-E965-427C-A2C5-313015028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080CC852-C9BC-48C9-8262-67ED9B0CC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C3FBAB-3442-457E-8F0C-4AEFDF4C3731}"/>
              </a:ext>
            </a:extLst>
          </p:cNvPr>
          <p:cNvSpPr>
            <a:spLocks noGrp="1"/>
          </p:cNvSpPr>
          <p:nvPr>
            <p:ph type="dt" sz="half" idx="10"/>
          </p:nvPr>
        </p:nvSpPr>
        <p:spPr/>
        <p:txBody>
          <a:bodyPr/>
          <a:lstStyle/>
          <a:p>
            <a:fld id="{21AF0DFF-CD69-410B-9E72-4A0D8A0847B5}" type="datetimeFigureOut">
              <a:rPr lang="en-PH" smtClean="0"/>
              <a:t>30/03/2025</a:t>
            </a:fld>
            <a:endParaRPr lang="en-PH"/>
          </a:p>
        </p:txBody>
      </p:sp>
      <p:sp>
        <p:nvSpPr>
          <p:cNvPr id="6" name="Footer Placeholder 5">
            <a:extLst>
              <a:ext uri="{FF2B5EF4-FFF2-40B4-BE49-F238E27FC236}">
                <a16:creationId xmlns:a16="http://schemas.microsoft.com/office/drawing/2014/main" id="{068E1342-2715-47DA-84BD-F141571BF9E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392E214-2BD3-4302-A539-8B842C1306CB}"/>
              </a:ext>
            </a:extLst>
          </p:cNvPr>
          <p:cNvSpPr>
            <a:spLocks noGrp="1"/>
          </p:cNvSpPr>
          <p:nvPr>
            <p:ph type="sldNum" sz="quarter" idx="12"/>
          </p:nvPr>
        </p:nvSpPr>
        <p:spPr/>
        <p:txBody>
          <a:bodyPr/>
          <a:lstStyle/>
          <a:p>
            <a:fld id="{D9F40402-2C3B-45F3-B289-82862ACBE320}" type="slidenum">
              <a:rPr lang="en-PH" smtClean="0"/>
              <a:t>‹#›</a:t>
            </a:fld>
            <a:endParaRPr lang="en-PH"/>
          </a:p>
        </p:txBody>
      </p:sp>
    </p:spTree>
    <p:extLst>
      <p:ext uri="{BB962C8B-B14F-4D97-AF65-F5344CB8AC3E}">
        <p14:creationId xmlns:p14="http://schemas.microsoft.com/office/powerpoint/2010/main" val="238597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B9E30-327C-4CF0-A831-680CE633C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BB50872-CA74-434C-9973-F8B7CD63E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C2E5B05-3D51-4B4A-81C5-7C273D006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F0DFF-CD69-410B-9E72-4A0D8A0847B5}" type="datetimeFigureOut">
              <a:rPr lang="en-PH" smtClean="0"/>
              <a:t>30/03/2025</a:t>
            </a:fld>
            <a:endParaRPr lang="en-PH"/>
          </a:p>
        </p:txBody>
      </p:sp>
      <p:sp>
        <p:nvSpPr>
          <p:cNvPr id="5" name="Footer Placeholder 4">
            <a:extLst>
              <a:ext uri="{FF2B5EF4-FFF2-40B4-BE49-F238E27FC236}">
                <a16:creationId xmlns:a16="http://schemas.microsoft.com/office/drawing/2014/main" id="{CF3EE323-761B-4911-808D-551F1A7A1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82F063D-19BC-4344-A108-CE714E609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40402-2C3B-45F3-B289-82862ACBE320}" type="slidenum">
              <a:rPr lang="en-PH" smtClean="0"/>
              <a:t>‹#›</a:t>
            </a:fld>
            <a:endParaRPr lang="en-PH"/>
          </a:p>
        </p:txBody>
      </p:sp>
    </p:spTree>
    <p:extLst>
      <p:ext uri="{BB962C8B-B14F-4D97-AF65-F5344CB8AC3E}">
        <p14:creationId xmlns:p14="http://schemas.microsoft.com/office/powerpoint/2010/main" val="12160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4AB4-482E-419E-9428-B28087BA4C31}"/>
              </a:ext>
            </a:extLst>
          </p:cNvPr>
          <p:cNvSpPr>
            <a:spLocks noGrp="1"/>
          </p:cNvSpPr>
          <p:nvPr>
            <p:ph type="ctrTitle"/>
          </p:nvPr>
        </p:nvSpPr>
        <p:spPr>
          <a:xfrm>
            <a:off x="1524000" y="1719263"/>
            <a:ext cx="9144000" cy="2387600"/>
          </a:xfrm>
        </p:spPr>
        <p:txBody>
          <a:bodyPr/>
          <a:lstStyle/>
          <a:p>
            <a:r>
              <a:rPr lang="en-US" sz="8000" b="1" dirty="0" err="1">
                <a:latin typeface="Times New Roman" panose="02020603050405020304" pitchFamily="18" charset="0"/>
                <a:cs typeface="Times New Roman" panose="02020603050405020304" pitchFamily="18" charset="0"/>
              </a:rPr>
              <a:t>Namnama</a:t>
            </a:r>
            <a:br>
              <a:rPr lang="en-US" sz="80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Instilling hope in addressing mental health challenges</a:t>
            </a:r>
            <a:endParaRPr lang="en-PH"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76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ECE54-A231-460F-9BB2-BFED8C777606}"/>
              </a:ext>
            </a:extLst>
          </p:cNvPr>
          <p:cNvSpPr>
            <a:spLocks noGrp="1"/>
          </p:cNvSpPr>
          <p:nvPr>
            <p:ph idx="1"/>
          </p:nvPr>
        </p:nvSpPr>
        <p:spPr>
          <a:xfrm>
            <a:off x="838200" y="571500"/>
            <a:ext cx="10515600" cy="5605463"/>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REFER THEM FOR SUPPORT</a:t>
            </a:r>
          </a:p>
          <a:p>
            <a:pPr marL="0" indent="0" algn="just">
              <a:buNone/>
            </a:pPr>
            <a:r>
              <a:rPr lang="en-US" sz="2400" dirty="0">
                <a:latin typeface="Times New Roman" panose="02020603050405020304" pitchFamily="18" charset="0"/>
                <a:cs typeface="Times New Roman" panose="02020603050405020304" pitchFamily="18" charset="0"/>
              </a:rPr>
              <a:t>If the person needs further help, you may refer them for counseling or to other mental health professionals. You may also assist them in exploring options for seeking help. </a:t>
            </a:r>
            <a:br>
              <a:rPr lang="en-US" sz="2400" dirty="0"/>
            </a:br>
            <a:endParaRPr lang="en-US" sz="2400" dirty="0"/>
          </a:p>
          <a:p>
            <a:pPr marL="0" indent="0" algn="just">
              <a:buNone/>
            </a:pPr>
            <a:r>
              <a:rPr lang="en-US" sz="2400" dirty="0">
                <a:latin typeface="Times New Roman" panose="02020603050405020304" pitchFamily="18" charset="0"/>
                <a:cs typeface="Times New Roman" panose="02020603050405020304" pitchFamily="18" charset="0"/>
              </a:rPr>
              <a:t>"Do you think it might be helpful if you talk to someone? Who do you feel safe and comfortable calling?"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 heard how helpful it was for some students to talk to a school counselor. Would you like me to connect you with them?"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"While waiting for support, what can we do to make things less stressful for you?“</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"Gusto </a:t>
            </a:r>
            <a:r>
              <a:rPr lang="en-US" sz="2400" dirty="0" err="1">
                <a:latin typeface="Times New Roman" panose="02020603050405020304" pitchFamily="18" charset="0"/>
                <a:cs typeface="Times New Roman" panose="02020603050405020304" pitchFamily="18" charset="0"/>
              </a:rPr>
              <a:t>mo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i-konek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isang</a:t>
            </a:r>
            <a:r>
              <a:rPr lang="en-US" sz="2400" dirty="0">
                <a:latin typeface="Times New Roman" panose="02020603050405020304" pitchFamily="18" charset="0"/>
                <a:cs typeface="Times New Roman" panose="02020603050405020304" pitchFamily="18" charset="0"/>
              </a:rPr>
              <a:t> mental health provider?"</a:t>
            </a:r>
            <a:endParaRPr lang="en-PH"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4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89F1-84D0-4BB4-A96E-696EA8275F17}"/>
              </a:ext>
            </a:extLst>
          </p:cNvPr>
          <p:cNvSpPr>
            <a:spLocks noGrp="1"/>
          </p:cNvSpPr>
          <p:nvPr>
            <p:ph type="title"/>
          </p:nvPr>
        </p:nvSpPr>
        <p:spPr/>
        <p:txBody>
          <a:bodyPr>
            <a:normAutofit/>
          </a:bodyPr>
          <a:lstStyle/>
          <a:p>
            <a:r>
              <a:rPr lang="en-PH" sz="3600" b="1" dirty="0">
                <a:latin typeface="Times New Roman" panose="02020603050405020304" pitchFamily="18" charset="0"/>
                <a:cs typeface="Times New Roman" panose="02020603050405020304" pitchFamily="18" charset="0"/>
              </a:rPr>
              <a:t>Mindfulness and Self-Care</a:t>
            </a:r>
          </a:p>
        </p:txBody>
      </p:sp>
      <p:sp>
        <p:nvSpPr>
          <p:cNvPr id="3" name="Content Placeholder 2">
            <a:extLst>
              <a:ext uri="{FF2B5EF4-FFF2-40B4-BE49-F238E27FC236}">
                <a16:creationId xmlns:a16="http://schemas.microsoft.com/office/drawing/2014/main" id="{72DF8456-A6D6-47B7-901F-9043CD95B3E9}"/>
              </a:ext>
            </a:extLst>
          </p:cNvPr>
          <p:cNvSpPr>
            <a:spLocks noGrp="1"/>
          </p:cNvSpPr>
          <p:nvPr>
            <p:ph idx="1"/>
          </p:nvPr>
        </p:nvSpPr>
        <p:spPr>
          <a:xfrm>
            <a:off x="838200" y="1690687"/>
            <a:ext cx="10515600" cy="448627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Mindfulness and self-care are essential practices for maintaining mental and physical well-being. They help manage stress, enhance emotional regulation, and Improve overall quality of life.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PH" b="1" dirty="0">
                <a:latin typeface="Times New Roman" panose="02020603050405020304" pitchFamily="18" charset="0"/>
                <a:cs typeface="Times New Roman" panose="02020603050405020304" pitchFamily="18" charset="0"/>
              </a:rPr>
              <a:t>Mindfulness</a:t>
            </a:r>
          </a:p>
          <a:p>
            <a:pPr marL="0" indent="0" algn="just">
              <a:buNone/>
            </a:pPr>
            <a:r>
              <a:rPr lang="en-US" sz="2400" dirty="0">
                <a:latin typeface="Times New Roman" panose="02020603050405020304" pitchFamily="18" charset="0"/>
                <a:cs typeface="Times New Roman" panose="02020603050405020304" pitchFamily="18" charset="0"/>
              </a:rPr>
              <a:t>The practice of being fully present and engaged in the moment, aware of your thoughts, feelings, and surroundings without judgment.</a:t>
            </a:r>
          </a:p>
          <a:p>
            <a:pPr marL="0" indent="0">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PH"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49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21CC-DD6B-4E62-9E09-3FBC3222232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Benefits</a:t>
            </a:r>
            <a:endParaRPr lang="en-PH"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BA74B3-D5A0-45E2-B817-54F03CD547B6}"/>
              </a:ext>
            </a:extLst>
          </p:cNvPr>
          <p:cNvSpPr>
            <a:spLocks noGrp="1"/>
          </p:cNvSpPr>
          <p:nvPr>
            <p:ph idx="1"/>
          </p:nvPr>
        </p:nvSpPr>
        <p:spPr>
          <a:xfrm>
            <a:off x="838200" y="1419225"/>
            <a:ext cx="10515600" cy="4757738"/>
          </a:xfrm>
        </p:spPr>
        <p:txBody>
          <a:bodyPr>
            <a:normAutofit/>
          </a:bodyPr>
          <a:lstStyle/>
          <a:p>
            <a:r>
              <a:rPr lang="en-US" sz="2400" dirty="0">
                <a:latin typeface="Times New Roman" panose="02020603050405020304" pitchFamily="18" charset="0"/>
                <a:cs typeface="Times New Roman" panose="02020603050405020304" pitchFamily="18" charset="0"/>
              </a:rPr>
              <a:t>Reduces stress and anxiety </a:t>
            </a:r>
          </a:p>
          <a:p>
            <a:r>
              <a:rPr lang="en-US" sz="2400" dirty="0">
                <a:latin typeface="Times New Roman" panose="02020603050405020304" pitchFamily="18" charset="0"/>
                <a:cs typeface="Times New Roman" panose="02020603050405020304" pitchFamily="18" charset="0"/>
              </a:rPr>
              <a:t>Improves focus and concentration </a:t>
            </a:r>
          </a:p>
          <a:p>
            <a:r>
              <a:rPr lang="en-US" sz="2400" dirty="0">
                <a:latin typeface="Times New Roman" panose="02020603050405020304" pitchFamily="18" charset="0"/>
                <a:cs typeface="Times New Roman" panose="02020603050405020304" pitchFamily="18" charset="0"/>
              </a:rPr>
              <a:t>Enhances emotional regulation </a:t>
            </a:r>
          </a:p>
          <a:p>
            <a:r>
              <a:rPr lang="en-US" sz="2400" dirty="0">
                <a:latin typeface="Times New Roman" panose="02020603050405020304" pitchFamily="18" charset="0"/>
                <a:cs typeface="Times New Roman" panose="02020603050405020304" pitchFamily="18" charset="0"/>
              </a:rPr>
              <a:t>Improves physical health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lower blood pressure, better sleep) </a:t>
            </a:r>
          </a:p>
          <a:p>
            <a:r>
              <a:rPr lang="en-US" sz="2400" dirty="0">
                <a:latin typeface="Times New Roman" panose="02020603050405020304" pitchFamily="18" charset="0"/>
                <a:cs typeface="Times New Roman" panose="02020603050405020304" pitchFamily="18" charset="0"/>
              </a:rPr>
              <a:t>Promotes overall mental well-being</a:t>
            </a:r>
          </a:p>
          <a:p>
            <a:endParaRPr lang="en-US" sz="2400"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Techniques</a:t>
            </a:r>
          </a:p>
          <a:p>
            <a:r>
              <a:rPr lang="en-US" sz="2400" b="1" dirty="0">
                <a:latin typeface="Times New Roman" panose="02020603050405020304" pitchFamily="18" charset="0"/>
                <a:cs typeface="Times New Roman" panose="02020603050405020304" pitchFamily="18" charset="0"/>
              </a:rPr>
              <a:t>Breathing Exercises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Focus on your breath, inhale deeply, and exhale slowly.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Practice for a few minutes daily.</a:t>
            </a:r>
          </a:p>
        </p:txBody>
      </p:sp>
    </p:spTree>
    <p:extLst>
      <p:ext uri="{BB962C8B-B14F-4D97-AF65-F5344CB8AC3E}">
        <p14:creationId xmlns:p14="http://schemas.microsoft.com/office/powerpoint/2010/main" val="27200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98D18-E705-4E62-A772-76BE5E477748}"/>
              </a:ext>
            </a:extLst>
          </p:cNvPr>
          <p:cNvSpPr>
            <a:spLocks noGrp="1"/>
          </p:cNvSpPr>
          <p:nvPr>
            <p:ph idx="1"/>
          </p:nvPr>
        </p:nvSpPr>
        <p:spPr>
          <a:xfrm>
            <a:off x="838200" y="695324"/>
            <a:ext cx="10515600" cy="5686425"/>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Body Scan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Gradually focus on different parts of your body from head to toe.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Notice any sensations or tension without trying to change them.</a:t>
            </a:r>
          </a:p>
          <a:p>
            <a:pPr marL="0" indent="0">
              <a:buNone/>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Mindful Eating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Eat slowly and savor each bite.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Pay attention to the taste, texture, and smell of your food. </a:t>
            </a:r>
            <a:br>
              <a:rPr lang="en-US" sz="2000"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Mindful Walking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Walk slowly and notice each step.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Pay attention to your surroundings, the sensation of your feet on the ground. and your breathing.</a:t>
            </a:r>
          </a:p>
          <a:p>
            <a:pPr>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Guided Meditation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 apps or online resources for guided mindfulness sessions.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Start with short sessions and gradually increase the duration.</a:t>
            </a:r>
            <a:endParaRPr lang="en-PH"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E4F8-2D93-47EC-8A1B-A40C5ED7346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Self-Care</a:t>
            </a:r>
            <a:endParaRPr lang="en-PH"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50710F-B7BE-4C74-93ED-A7798A2B3BE3}"/>
              </a:ext>
            </a:extLst>
          </p:cNvPr>
          <p:cNvSpPr>
            <a:spLocks noGrp="1"/>
          </p:cNvSpPr>
          <p:nvPr>
            <p:ph idx="1"/>
          </p:nvPr>
        </p:nvSpPr>
        <p:spPr>
          <a:xfrm>
            <a:off x="838200" y="1400175"/>
            <a:ext cx="10515600" cy="477678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Activities and practices that individuals engage in on a regular basis to reduce stress and maintain and enhance their short-and long-term health and well-being.</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Benefits</a:t>
            </a:r>
          </a:p>
          <a:p>
            <a:pPr algn="just"/>
            <a:r>
              <a:rPr lang="en-US" sz="2400" dirty="0">
                <a:latin typeface="Times New Roman" panose="02020603050405020304" pitchFamily="18" charset="0"/>
                <a:cs typeface="Times New Roman" panose="02020603050405020304" pitchFamily="18" charset="0"/>
              </a:rPr>
              <a:t>Prevents burnout </a:t>
            </a:r>
          </a:p>
          <a:p>
            <a:pPr algn="just"/>
            <a:r>
              <a:rPr lang="en-US" sz="2400" dirty="0">
                <a:latin typeface="Times New Roman" panose="02020603050405020304" pitchFamily="18" charset="0"/>
                <a:cs typeface="Times New Roman" panose="02020603050405020304" pitchFamily="18" charset="0"/>
              </a:rPr>
              <a:t>Enhances physical health </a:t>
            </a:r>
          </a:p>
          <a:p>
            <a:pPr algn="just"/>
            <a:r>
              <a:rPr lang="en-US" sz="2400" dirty="0">
                <a:latin typeface="Times New Roman" panose="02020603050405020304" pitchFamily="18" charset="0"/>
                <a:cs typeface="Times New Roman" panose="02020603050405020304" pitchFamily="18" charset="0"/>
              </a:rPr>
              <a:t>Improves mood and energy levels </a:t>
            </a:r>
          </a:p>
          <a:p>
            <a:pPr algn="just"/>
            <a:r>
              <a:rPr lang="en-US" sz="2400" dirty="0">
                <a:latin typeface="Times New Roman" panose="02020603050405020304" pitchFamily="18" charset="0"/>
                <a:cs typeface="Times New Roman" panose="02020603050405020304" pitchFamily="18" charset="0"/>
              </a:rPr>
              <a:t>Boosts resilience and coping skills </a:t>
            </a:r>
          </a:p>
          <a:p>
            <a:pPr algn="just"/>
            <a:r>
              <a:rPr lang="en-US" sz="2400" dirty="0">
                <a:latin typeface="Times New Roman" panose="02020603050405020304" pitchFamily="18" charset="0"/>
                <a:cs typeface="Times New Roman" panose="02020603050405020304" pitchFamily="18" charset="0"/>
              </a:rPr>
              <a:t>Promotes a better work-life balance</a:t>
            </a:r>
            <a:endParaRPr lang="en-PH"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30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79FC-E9EB-4248-9515-FA8F3E4634D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Strategies</a:t>
            </a:r>
            <a:endParaRPr lang="en-PH"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42192E-48A5-47F8-B218-ED7F9E7A8B67}"/>
              </a:ext>
            </a:extLst>
          </p:cNvPr>
          <p:cNvSpPr>
            <a:spLocks noGrp="1"/>
          </p:cNvSpPr>
          <p:nvPr>
            <p:ph idx="1"/>
          </p:nvPr>
        </p:nvSpPr>
        <p:spPr/>
        <p:txBody>
          <a:bodyPr>
            <a:normAutofit lnSpcReduction="10000"/>
          </a:bodyPr>
          <a:lstStyle/>
          <a:p>
            <a:r>
              <a:rPr lang="en-PH" sz="2400" b="1" dirty="0">
                <a:latin typeface="Times New Roman" panose="02020603050405020304" pitchFamily="18" charset="0"/>
                <a:cs typeface="Times New Roman" panose="02020603050405020304" pitchFamily="18" charset="0"/>
              </a:rPr>
              <a:t>Physical Self-Care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Exercise regularly (e.g., yoga, walking, running).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Eat a balanced, nutritious diet.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Get adequate sleep (7-9 hours per night).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Stay hydrated.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a:t>
            </a:r>
            <a:r>
              <a:rPr lang="en-PH" sz="2400" b="1" dirty="0">
                <a:latin typeface="Times New Roman" panose="02020603050405020304" pitchFamily="18" charset="0"/>
                <a:cs typeface="Times New Roman" panose="02020603050405020304" pitchFamily="18" charset="0"/>
              </a:rPr>
              <a:t>motional Self-Care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Practice self-compassion and positive self-talk.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Engage in activities that bring joy (e.g., hobbies, reading).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Seek professional help when needed (e.g., therapy, counseling). </a:t>
            </a:r>
            <a:br>
              <a:rPr lang="en-US" sz="2000"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88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6F16D-BC0B-4071-AC75-870FB491E438}"/>
              </a:ext>
            </a:extLst>
          </p:cNvPr>
          <p:cNvSpPr>
            <a:spLocks noGrp="1"/>
          </p:cNvSpPr>
          <p:nvPr>
            <p:ph idx="1"/>
          </p:nvPr>
        </p:nvSpPr>
        <p:spPr>
          <a:xfrm>
            <a:off x="838200" y="771525"/>
            <a:ext cx="10515600" cy="5405438"/>
          </a:xfrm>
        </p:spPr>
        <p:txBody>
          <a:bodyPr>
            <a:normAutofit lnSpcReduction="10000"/>
          </a:bodyPr>
          <a:lstStyle/>
          <a:p>
            <a:r>
              <a:rPr lang="en-PH" sz="2400" b="1" dirty="0">
                <a:latin typeface="Times New Roman" panose="02020603050405020304" pitchFamily="18" charset="0"/>
                <a:cs typeface="Times New Roman" panose="02020603050405020304" pitchFamily="18" charset="0"/>
              </a:rPr>
              <a:t>Mental Self-Care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Stimulate your mind (e.g., puzzles, learning new skills).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Set healthy boundaries to protect your time and energy.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Practice mindfulness and meditation.</a:t>
            </a:r>
          </a:p>
          <a:p>
            <a:pPr marL="0" indent="0">
              <a:buNone/>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a:t>
            </a:r>
            <a:r>
              <a:rPr lang="en-PH" sz="2400" b="1" dirty="0">
                <a:latin typeface="Times New Roman" panose="02020603050405020304" pitchFamily="18" charset="0"/>
                <a:cs typeface="Times New Roman" panose="02020603050405020304" pitchFamily="18" charset="0"/>
              </a:rPr>
              <a:t>motional Self-Care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Maintain healthy relationships and connect with loved ones.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Participate in social activities and community events.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Seek support from friends and family.</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Spiritual Self-Care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Engage in practices that nurture your spirit (e.g., prayer, meditation).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Spend time in nature and reflect on your values and purpose.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Participate in religious or spiritual communities </a:t>
            </a: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it aligns with your beliefs.</a:t>
            </a:r>
            <a:endParaRPr lang="en-PH"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14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arn(inVertic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CB46-A6C6-4463-8279-3A96AA08926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Improvisation Theater and Positive Mental Health</a:t>
            </a:r>
            <a:endParaRPr lang="en-PH"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1F03E7-A3DA-42EE-A6FE-2C637497E90C}"/>
              </a:ext>
            </a:extLst>
          </p:cNvPr>
          <p:cNvSpPr>
            <a:spLocks noGrp="1"/>
          </p:cNvSpPr>
          <p:nvPr>
            <p:ph idx="1"/>
          </p:nvPr>
        </p:nvSpPr>
        <p:spPr>
          <a:xfrm>
            <a:off x="838200" y="1323975"/>
            <a:ext cx="10515600" cy="4852988"/>
          </a:xfrm>
        </p:spPr>
        <p:txBody>
          <a:bodyPr>
            <a:normAutofit fontScale="925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Improvisational theater offers a unique and effective approach to enhancing mental health through its principles of acceptance, spontaneity, and collaboration, improv can reduce anxiety, improve emotional regulation, and foster social connections. By integrating improv into therapeutic and community settings, we can promote mental well-being and resilience.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Core Principles </a:t>
            </a:r>
          </a:p>
          <a:p>
            <a:r>
              <a:rPr lang="en-US" sz="2200" b="1" dirty="0">
                <a:latin typeface="Times New Roman" panose="02020603050405020304" pitchFamily="18" charset="0"/>
                <a:cs typeface="Times New Roman" panose="02020603050405020304" pitchFamily="18" charset="0"/>
              </a:rPr>
              <a:t>Yes, And...</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Accept what others say ("Yes") and build on it ("And")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Encourages openness, acceptance, and creativity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Listening and Awareness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Focus on being present and fully engaged with others.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Enhances communication skills and empathy. </a:t>
            </a:r>
            <a:endParaRPr lang="en-PH"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0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43C041-23B5-4CBB-8538-273F549F76D8}"/>
              </a:ext>
            </a:extLst>
          </p:cNvPr>
          <p:cNvSpPr>
            <a:spLocks noGrp="1"/>
          </p:cNvSpPr>
          <p:nvPr>
            <p:ph idx="1"/>
          </p:nvPr>
        </p:nvSpPr>
        <p:spPr>
          <a:xfrm>
            <a:off x="838200" y="647700"/>
            <a:ext cx="10515600" cy="5529263"/>
          </a:xfrm>
        </p:spPr>
        <p:txBody>
          <a:bodyPr/>
          <a:lstStyle/>
          <a:p>
            <a:r>
              <a:rPr lang="en-US" sz="2000" b="1" dirty="0">
                <a:latin typeface="Times New Roman" panose="02020603050405020304" pitchFamily="18" charset="0"/>
                <a:cs typeface="Times New Roman" panose="02020603050405020304" pitchFamily="18" charset="0"/>
              </a:rPr>
              <a:t>Trust and Support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Rely on ensemble members and provide mutual support.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Fosters a sense of community and safety.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Spontaneity and Playfulness </a:t>
            </a:r>
          </a:p>
          <a:p>
            <a:r>
              <a:rPr lang="en-US" sz="2000" dirty="0">
                <a:latin typeface="Times New Roman" panose="02020603050405020304" pitchFamily="18" charset="0"/>
                <a:cs typeface="Times New Roman" panose="02020603050405020304" pitchFamily="18" charset="0"/>
              </a:rPr>
              <a:t>Embrace the unexpected and have fun. </a:t>
            </a:r>
          </a:p>
          <a:p>
            <a:r>
              <a:rPr lang="en-US" sz="2000" dirty="0">
                <a:latin typeface="Times New Roman" panose="02020603050405020304" pitchFamily="18" charset="0"/>
                <a:cs typeface="Times New Roman" panose="02020603050405020304" pitchFamily="18" charset="0"/>
              </a:rPr>
              <a:t>Reduces stress and promotes joy. </a:t>
            </a:r>
            <a:br>
              <a:rPr lang="en-US" sz="2000" dirty="0"/>
            </a:br>
            <a:endParaRPr lang="en-PH" sz="2200" dirty="0">
              <a:latin typeface="Times New Roman" panose="02020603050405020304" pitchFamily="18" charset="0"/>
              <a:cs typeface="Times New Roman" panose="02020603050405020304" pitchFamily="18" charset="0"/>
            </a:endParaRPr>
          </a:p>
          <a:p>
            <a:pPr marL="0" indent="0">
              <a:buNone/>
            </a:pPr>
            <a:endParaRPr lang="en-US" sz="2000" b="1" dirty="0"/>
          </a:p>
        </p:txBody>
      </p:sp>
    </p:spTree>
    <p:extLst>
      <p:ext uri="{BB962C8B-B14F-4D97-AF65-F5344CB8AC3E}">
        <p14:creationId xmlns:p14="http://schemas.microsoft.com/office/powerpoint/2010/main" val="245878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C6FE-A959-45E4-B737-05F4E1709422}"/>
              </a:ext>
            </a:extLst>
          </p:cNvPr>
          <p:cNvSpPr>
            <a:spLocks noGrp="1"/>
          </p:cNvSpPr>
          <p:nvPr>
            <p:ph type="title"/>
          </p:nvPr>
        </p:nvSpPr>
        <p:spPr>
          <a:xfrm>
            <a:off x="838200" y="365125"/>
            <a:ext cx="10515600" cy="1139825"/>
          </a:xfrm>
        </p:spPr>
        <p:txBody>
          <a:bodyPr>
            <a:normAutofit/>
          </a:bodyPr>
          <a:lstStyle/>
          <a:p>
            <a:r>
              <a:rPr lang="en-US" sz="2800" b="1" dirty="0">
                <a:latin typeface="Times New Roman" panose="02020603050405020304" pitchFamily="18" charset="0"/>
                <a:cs typeface="Times New Roman" panose="02020603050405020304" pitchFamily="18" charset="0"/>
              </a:rPr>
              <a:t>Benefits of Improv for Mental Health</a:t>
            </a:r>
            <a:endParaRPr lang="en-PH"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F2C20E-2C0A-4F57-9166-7F42CA845541}"/>
              </a:ext>
            </a:extLst>
          </p:cNvPr>
          <p:cNvSpPr>
            <a:spLocks noGrp="1"/>
          </p:cNvSpPr>
          <p:nvPr>
            <p:ph idx="1"/>
          </p:nvPr>
        </p:nvSpPr>
        <p:spPr>
          <a:xfrm>
            <a:off x="838200" y="1504950"/>
            <a:ext cx="10515600" cy="4672013"/>
          </a:xfrm>
        </p:spPr>
        <p:txBody>
          <a:bodyPr>
            <a:normAutofit fontScale="77500" lnSpcReduction="20000"/>
          </a:bodyPr>
          <a:lstStyle/>
          <a:p>
            <a:pPr marL="0" indent="0">
              <a:buNone/>
            </a:pPr>
            <a:r>
              <a:rPr lang="en-US" sz="2600" b="1" dirty="0">
                <a:latin typeface="Times New Roman" panose="02020603050405020304" pitchFamily="18" charset="0"/>
                <a:cs typeface="Times New Roman" panose="02020603050405020304" pitchFamily="18" charset="0"/>
              </a:rPr>
              <a:t>Emotional Benefits </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Reduces Anxiety: Encourages a non-judgmental environment where mistakes are welcomed, helping to reduce fear of failure. </a:t>
            </a:r>
          </a:p>
          <a:p>
            <a:r>
              <a:rPr lang="en-US" sz="2400" dirty="0">
                <a:latin typeface="Times New Roman" panose="02020603050405020304" pitchFamily="18" charset="0"/>
                <a:cs typeface="Times New Roman" panose="02020603050405020304" pitchFamily="18" charset="0"/>
              </a:rPr>
              <a:t>Enhances Emotional Regulation: Encourages expression of emotions in a controlled, supportive setting. </a:t>
            </a:r>
          </a:p>
          <a:p>
            <a:r>
              <a:rPr lang="en-US" sz="2400" dirty="0">
                <a:latin typeface="Times New Roman" panose="02020603050405020304" pitchFamily="18" charset="0"/>
                <a:cs typeface="Times New Roman" panose="02020603050405020304" pitchFamily="18" charset="0"/>
              </a:rPr>
              <a:t>Boosts Self-Esteem: Success in improv builds confidence and self-worth.</a:t>
            </a:r>
          </a:p>
          <a:p>
            <a:pPr marL="0" indent="0">
              <a:buNone/>
            </a:pPr>
            <a:r>
              <a:rPr lang="en-US" sz="2600" b="1" dirty="0">
                <a:latin typeface="Times New Roman" panose="02020603050405020304" pitchFamily="18" charset="0"/>
                <a:cs typeface="Times New Roman" panose="02020603050405020304" pitchFamily="18" charset="0"/>
              </a:rPr>
              <a:t>Cognitive Benefits </a:t>
            </a:r>
          </a:p>
          <a:p>
            <a:r>
              <a:rPr lang="en-US" sz="2400" dirty="0">
                <a:latin typeface="Times New Roman" panose="02020603050405020304" pitchFamily="18" charset="0"/>
                <a:cs typeface="Times New Roman" panose="02020603050405020304" pitchFamily="18" charset="0"/>
              </a:rPr>
              <a:t>Improves Cognitive Flexibility: Enhances the ability to adapt to new situations and think creatively. </a:t>
            </a:r>
          </a:p>
          <a:p>
            <a:r>
              <a:rPr lang="en-US" sz="2400" dirty="0">
                <a:latin typeface="Times New Roman" panose="02020603050405020304" pitchFamily="18" charset="0"/>
                <a:cs typeface="Times New Roman" panose="02020603050405020304" pitchFamily="18" charset="0"/>
              </a:rPr>
              <a:t>Enhances Problem-Solving Skills: Encourages quick thinking and adaptability. </a:t>
            </a:r>
          </a:p>
          <a:p>
            <a:pPr marL="0" indent="0">
              <a:buNone/>
            </a:pPr>
            <a:r>
              <a:rPr lang="en-US" sz="2600" b="1" dirty="0">
                <a:latin typeface="Times New Roman" panose="02020603050405020304" pitchFamily="18" charset="0"/>
                <a:cs typeface="Times New Roman" panose="02020603050405020304" pitchFamily="18" charset="0"/>
              </a:rPr>
              <a:t>Social Benefits </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Improves Social Skills: Enhances communication, listening, and collaboration </a:t>
            </a:r>
          </a:p>
          <a:p>
            <a:r>
              <a:rPr lang="en-US" sz="2400" dirty="0">
                <a:latin typeface="Times New Roman" panose="02020603050405020304" pitchFamily="18" charset="0"/>
                <a:cs typeface="Times New Roman" panose="02020603050405020304" pitchFamily="18" charset="0"/>
              </a:rPr>
              <a:t>Fosters Empathy: Increases understanding and empathy by adopting different perspectives. </a:t>
            </a:r>
          </a:p>
          <a:p>
            <a:pPr marL="0" indent="0">
              <a:buNone/>
            </a:pPr>
            <a:r>
              <a:rPr lang="en-US" sz="2600" b="1" dirty="0">
                <a:latin typeface="Times New Roman" panose="02020603050405020304" pitchFamily="18" charset="0"/>
                <a:cs typeface="Times New Roman" panose="02020603050405020304" pitchFamily="18" charset="0"/>
              </a:rPr>
              <a:t>Physical Benefits </a:t>
            </a:r>
          </a:p>
          <a:p>
            <a:r>
              <a:rPr lang="en-US" sz="2400" dirty="0">
                <a:latin typeface="Times New Roman" panose="02020603050405020304" pitchFamily="18" charset="0"/>
                <a:cs typeface="Times New Roman" panose="02020603050405020304" pitchFamily="18" charset="0"/>
              </a:rPr>
              <a:t>Reduces Stress: Promotes laughter and play, which can decrease stress hormones </a:t>
            </a:r>
          </a:p>
          <a:p>
            <a:r>
              <a:rPr lang="en-US" sz="2400" dirty="0">
                <a:latin typeface="Times New Roman" panose="02020603050405020304" pitchFamily="18" charset="0"/>
                <a:cs typeface="Times New Roman" panose="02020603050405020304" pitchFamily="18" charset="0"/>
              </a:rPr>
              <a:t>Encourages Physical Activity: Often involves movement, which can improve overall physical health.</a:t>
            </a:r>
            <a:endParaRPr lang="en-PH"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69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3818-7F5D-4547-8016-23ABA7687A0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Positive Mental Health</a:t>
            </a:r>
            <a:endParaRPr lang="en-P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CCA9BC-5458-465F-AA91-5843447D7D71}"/>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Mental health is a state of wellbeing in which every individual realizes their own potential, can cope up with the normal stress of life, can work productively and fruitfully, and is able to make a contribution to their community. (World Health Organization)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“Mental Health is Everyone’s Business” – UNICEF, 2023</a:t>
            </a: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79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E3846-D382-434D-A7A5-BA273493F8C2}"/>
              </a:ext>
            </a:extLst>
          </p:cNvPr>
          <p:cNvSpPr>
            <a:spLocks noGrp="1"/>
          </p:cNvSpPr>
          <p:nvPr>
            <p:ph idx="1"/>
          </p:nvPr>
        </p:nvSpPr>
        <p:spPr>
          <a:xfrm>
            <a:off x="838200" y="742950"/>
            <a:ext cx="10515600" cy="5434013"/>
          </a:xfrm>
        </p:spPr>
        <p:txBody>
          <a:bodyPr>
            <a:normAutofit fontScale="85000" lnSpcReduction="20000"/>
          </a:bodyPr>
          <a:lstStyle/>
          <a:p>
            <a:pPr marL="0" indent="0" algn="ctr">
              <a:buNone/>
            </a:pPr>
            <a:endParaRPr lang="en-US" sz="7200" b="1" dirty="0">
              <a:latin typeface="Times New Roman" panose="02020603050405020304" pitchFamily="18" charset="0"/>
              <a:cs typeface="Times New Roman" panose="02020603050405020304" pitchFamily="18" charset="0"/>
            </a:endParaRPr>
          </a:p>
          <a:p>
            <a:pPr marL="0" indent="0" algn="ctr">
              <a:buNone/>
            </a:pPr>
            <a:endParaRPr lang="en-US" sz="7200" b="1" dirty="0">
              <a:latin typeface="Times New Roman" panose="02020603050405020304" pitchFamily="18" charset="0"/>
              <a:cs typeface="Times New Roman" panose="02020603050405020304" pitchFamily="18" charset="0"/>
            </a:endParaRPr>
          </a:p>
          <a:p>
            <a:pPr marL="0" indent="0" algn="ctr">
              <a:buNone/>
            </a:pPr>
            <a:r>
              <a:rPr lang="en-US" sz="7200" b="1" dirty="0">
                <a:latin typeface="Times New Roman" panose="02020603050405020304" pitchFamily="18" charset="0"/>
                <a:cs typeface="Times New Roman" panose="02020603050405020304" pitchFamily="18" charset="0"/>
              </a:rPr>
              <a:t>Thank You For Listening</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“No feeling is too small or too much-what you feel is always worth acknowledging”- </a:t>
            </a:r>
            <a:r>
              <a:rPr lang="en-US" sz="2400" b="1" dirty="0">
                <a:latin typeface="Times New Roman" panose="02020603050405020304" pitchFamily="18" charset="0"/>
                <a:cs typeface="Times New Roman" panose="02020603050405020304" pitchFamily="18" charset="0"/>
              </a:rPr>
              <a:t>KDSY</a:t>
            </a:r>
          </a:p>
          <a:p>
            <a:pPr marL="0" indent="0">
              <a:buNone/>
            </a:pPr>
            <a:endParaRPr lang="en-PH"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30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8417-B105-4C1D-98AB-84E37C72584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Mental Health EMERGENCY vis-à-vis  CRISIS</a:t>
            </a:r>
            <a:endParaRPr lang="en-PH"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AB2EF5-594F-4224-AFC5-B03C0B4F6D08}"/>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 mental health </a:t>
            </a:r>
            <a:r>
              <a:rPr lang="en-US" b="1" dirty="0">
                <a:latin typeface="Times New Roman" panose="02020603050405020304" pitchFamily="18" charset="0"/>
                <a:cs typeface="Times New Roman" panose="02020603050405020304" pitchFamily="18" charset="0"/>
              </a:rPr>
              <a:t>EMERGENCY </a:t>
            </a:r>
            <a:r>
              <a:rPr lang="en-US" dirty="0">
                <a:latin typeface="Times New Roman" panose="02020603050405020304" pitchFamily="18" charset="0"/>
                <a:cs typeface="Times New Roman" panose="02020603050405020304" pitchFamily="18" charset="0"/>
              </a:rPr>
              <a:t>is a life-threatening situation wherein someone poses a danger to themselves or others, and/or when a person is unable to care for oneself or to function effectively in the community. An emergency requires </a:t>
            </a:r>
            <a:r>
              <a:rPr lang="en-US" b="1" dirty="0">
                <a:latin typeface="Times New Roman" panose="02020603050405020304" pitchFamily="18" charset="0"/>
                <a:cs typeface="Times New Roman" panose="02020603050405020304" pitchFamily="18" charset="0"/>
              </a:rPr>
              <a:t>URGENT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IMMEDIATE </a:t>
            </a:r>
            <a:r>
              <a:rPr lang="en-US" dirty="0">
                <a:latin typeface="Times New Roman" panose="02020603050405020304" pitchFamily="18" charset="0"/>
                <a:cs typeface="Times New Roman" panose="02020603050405020304" pitchFamily="18" charset="0"/>
              </a:rPr>
              <a:t>action.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mental health </a:t>
            </a:r>
            <a:r>
              <a:rPr lang="en-US" b="1" dirty="0">
                <a:latin typeface="Times New Roman" panose="02020603050405020304" pitchFamily="18" charset="0"/>
                <a:cs typeface="Times New Roman" panose="02020603050405020304" pitchFamily="18" charset="0"/>
              </a:rPr>
              <a:t>CRISIS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DISTRESS</a:t>
            </a:r>
            <a:r>
              <a:rPr lang="en-US" dirty="0">
                <a:latin typeface="Times New Roman" panose="02020603050405020304" pitchFamily="18" charset="0"/>
                <a:cs typeface="Times New Roman" panose="02020603050405020304" pitchFamily="18" charset="0"/>
              </a:rPr>
              <a:t> is an experience of psychological imbalance, manifested in one’s inability to cope with stressors. A person in distress may exhibit changes in thinking, mood, and behaviors. A crisis may not necessarily be life-threatening, but </a:t>
            </a:r>
            <a:r>
              <a:rPr lang="en-US" b="1" dirty="0">
                <a:latin typeface="Times New Roman" panose="02020603050405020304" pitchFamily="18" charset="0"/>
                <a:cs typeface="Times New Roman" panose="02020603050405020304" pitchFamily="18" charset="0"/>
              </a:rPr>
              <a:t>POTENTIALLU URGENT </a:t>
            </a:r>
            <a:r>
              <a:rPr lang="en-US" dirty="0">
                <a:latin typeface="Times New Roman" panose="02020603050405020304" pitchFamily="18" charset="0"/>
                <a:cs typeface="Times New Roman" panose="02020603050405020304" pitchFamily="18" charset="0"/>
              </a:rPr>
              <a:t>and requires action.</a:t>
            </a: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90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37E2-E729-4C67-BAC8-88FCCE3281ED}"/>
              </a:ext>
            </a:extLst>
          </p:cNvPr>
          <p:cNvSpPr>
            <a:spLocks noGrp="1"/>
          </p:cNvSpPr>
          <p:nvPr>
            <p:ph type="title"/>
          </p:nvPr>
        </p:nvSpPr>
        <p:spPr>
          <a:xfrm>
            <a:off x="838200" y="365125"/>
            <a:ext cx="10591800" cy="1325563"/>
          </a:xfrm>
        </p:spPr>
        <p:txBody>
          <a:bodyPr>
            <a:normAutofit/>
          </a:bodyPr>
          <a:lstStyle/>
          <a:p>
            <a:pPr algn="just"/>
            <a:r>
              <a:rPr lang="en-US" sz="3600" b="1" dirty="0">
                <a:latin typeface="Times New Roman" panose="02020603050405020304" pitchFamily="18" charset="0"/>
                <a:cs typeface="Times New Roman" panose="02020603050405020304" pitchFamily="18" charset="0"/>
              </a:rPr>
              <a:t>STEPS IN SUPPORTING PERSON IN DISTRESS</a:t>
            </a:r>
            <a:br>
              <a:rPr lang="en-US" sz="36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following suggests ways in assessing if an individual is experiencing a </a:t>
            </a:r>
            <a:r>
              <a:rPr lang="en-US" sz="2000" b="1" dirty="0">
                <a:latin typeface="Times New Roman" panose="02020603050405020304" pitchFamily="18" charset="0"/>
                <a:cs typeface="Times New Roman" panose="02020603050405020304" pitchFamily="18" charset="0"/>
              </a:rPr>
              <a:t>MENTAL HEALTH EMERGENCY </a:t>
            </a:r>
            <a:r>
              <a:rPr lang="en-US" sz="2000" dirty="0">
                <a:latin typeface="Times New Roman" panose="02020603050405020304" pitchFamily="18" charset="0"/>
                <a:cs typeface="Times New Roman" panose="02020603050405020304" pitchFamily="18" charset="0"/>
              </a:rPr>
              <a:t>or a </a:t>
            </a:r>
            <a:r>
              <a:rPr lang="en-US" sz="2000" b="1" dirty="0">
                <a:latin typeface="Times New Roman" panose="02020603050405020304" pitchFamily="18" charset="0"/>
                <a:cs typeface="Times New Roman" panose="02020603050405020304" pitchFamily="18" charset="0"/>
              </a:rPr>
              <a:t>CRISIS</a:t>
            </a:r>
            <a:r>
              <a:rPr lang="en-US" sz="2000" dirty="0">
                <a:latin typeface="Times New Roman" panose="02020603050405020304" pitchFamily="18" charset="0"/>
                <a:cs typeface="Times New Roman" panose="02020603050405020304" pitchFamily="18" charset="0"/>
              </a:rPr>
              <a:t>.</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39A3D8-881F-4380-B952-406A508F283E}"/>
              </a:ext>
            </a:extLst>
          </p:cNvPr>
          <p:cNvSpPr>
            <a:spLocks noGrp="1"/>
          </p:cNvSpPr>
          <p:nvPr>
            <p:ph idx="1"/>
          </p:nvPr>
        </p:nvSpPr>
        <p:spPr/>
        <p:txBody>
          <a:bodyPr/>
          <a:lstStyle/>
          <a:p>
            <a:pPr marL="514350" indent="-514350">
              <a:buAutoNum type="arabicPeriod"/>
            </a:pPr>
            <a:r>
              <a:rPr lang="en-US" b="1" dirty="0">
                <a:latin typeface="Times New Roman" panose="02020603050405020304" pitchFamily="18" charset="0"/>
                <a:cs typeface="Times New Roman" panose="02020603050405020304" pitchFamily="18" charset="0"/>
              </a:rPr>
              <a:t>NOTICE SIGNS OF DISTRESS.</a:t>
            </a:r>
          </a:p>
          <a:p>
            <a:r>
              <a:rPr lang="en-US" sz="2000" dirty="0">
                <a:latin typeface="Times New Roman" panose="02020603050405020304" pitchFamily="18" charset="0"/>
                <a:cs typeface="Times New Roman" panose="02020603050405020304" pitchFamily="18" charset="0"/>
              </a:rPr>
              <a:t>Has the person expressed a need for support? Is the person behaving differently than usual?</a:t>
            </a:r>
          </a:p>
          <a:p>
            <a:r>
              <a:rPr lang="en-US" sz="2000" dirty="0">
                <a:latin typeface="Times New Roman" panose="02020603050405020304" pitchFamily="18" charset="0"/>
                <a:cs typeface="Times New Roman" panose="02020603050405020304" pitchFamily="18" charset="0"/>
              </a:rPr>
              <a:t>Is the person showing any of the following?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Increased anxiety, irritability, or sadness Feeling overwhelmed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Inability to take care of oneself (i.e., worrisome changes in hygiene or appearance)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Inability to carry out daily tasks (i.e., dwindling academic or work performance)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Social withdrawal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Sudden change in personality</a:t>
            </a:r>
          </a:p>
          <a:p>
            <a:r>
              <a:rPr lang="en-US" sz="2000" dirty="0">
                <a:latin typeface="Times New Roman" panose="02020603050405020304" pitchFamily="18" charset="0"/>
                <a:cs typeface="Times New Roman" panose="02020603050405020304" pitchFamily="18" charset="0"/>
              </a:rPr>
              <a:t>Do others notice a change in this person’s </a:t>
            </a:r>
            <a:r>
              <a:rPr lang="en-US" sz="2000" dirty="0" err="1">
                <a:latin typeface="Times New Roman" panose="02020603050405020304" pitchFamily="18" charset="0"/>
                <a:cs typeface="Times New Roman" panose="02020603050405020304" pitchFamily="18" charset="0"/>
              </a:rPr>
              <a:t>behaviours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719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EA2C9-ACC1-463E-82CF-E86F77824422}"/>
              </a:ext>
            </a:extLst>
          </p:cNvPr>
          <p:cNvSpPr>
            <a:spLocks noGrp="1"/>
          </p:cNvSpPr>
          <p:nvPr>
            <p:ph idx="1"/>
          </p:nvPr>
        </p:nvSpPr>
        <p:spPr>
          <a:xfrm>
            <a:off x="838200" y="561975"/>
            <a:ext cx="10515600" cy="5614988"/>
          </a:xfrm>
        </p:spPr>
        <p:txBody>
          <a:bodyPr>
            <a:normAutofit lnSpcReduction="10000"/>
          </a:bodyPr>
          <a:lstStyle/>
          <a:p>
            <a:pPr marL="0" indent="0">
              <a:buNone/>
            </a:pPr>
            <a:r>
              <a:rPr lang="en-US" sz="2700" b="1" dirty="0">
                <a:latin typeface="Times New Roman" panose="02020603050405020304" pitchFamily="18" charset="0"/>
                <a:cs typeface="Times New Roman" panose="02020603050405020304" pitchFamily="18" charset="0"/>
              </a:rPr>
              <a:t>2. ASSESS IF THE SITUATION IS AN EMERGENCY OR A CRISIS</a:t>
            </a:r>
          </a:p>
          <a:p>
            <a:pPr marL="0" indent="0">
              <a:buNone/>
            </a:pPr>
            <a:endParaRPr lang="en-US" sz="27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Is the person’s behavior alarming or highly disruptive? Is the person making serious threats to their own or other people’s safety?</a:t>
            </a:r>
          </a:p>
          <a:p>
            <a:pPr algn="just"/>
            <a:r>
              <a:rPr lang="en-US" sz="2000" dirty="0">
                <a:latin typeface="Times New Roman" panose="02020603050405020304" pitchFamily="18" charset="0"/>
                <a:cs typeface="Times New Roman" panose="02020603050405020304" pitchFamily="18" charset="0"/>
              </a:rPr>
              <a:t>Does the person seem out of touch with reality (i.e., seeing or hearing things that are not there?)</a:t>
            </a:r>
          </a:p>
          <a:p>
            <a:pPr algn="just"/>
            <a:r>
              <a:rPr lang="en-US" sz="2000" dirty="0">
                <a:latin typeface="Times New Roman" panose="02020603050405020304" pitchFamily="18" charset="0"/>
                <a:cs typeface="Times New Roman" panose="02020603050405020304" pitchFamily="18" charset="0"/>
              </a:rPr>
              <a:t>Is the person uncontrollable (i.e., frantic, inconsolable crying?)</a:t>
            </a:r>
          </a:p>
          <a:p>
            <a:pPr algn="just"/>
            <a:r>
              <a:rPr lang="en-US" sz="2000" dirty="0">
                <a:latin typeface="Times New Roman" panose="02020603050405020304" pitchFamily="18" charset="0"/>
                <a:cs typeface="Times New Roman" panose="02020603050405020304" pitchFamily="18" charset="0"/>
              </a:rPr>
              <a:t>Is the person talking about or dropping hints about committing or dying by suicide?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If your answer to all or any of these question is </a:t>
            </a:r>
            <a:r>
              <a:rPr lang="en-US" sz="2000" b="1" dirty="0">
                <a:latin typeface="Times New Roman" panose="02020603050405020304" pitchFamily="18" charset="0"/>
                <a:cs typeface="Times New Roman" panose="02020603050405020304" pitchFamily="18" charset="0"/>
              </a:rPr>
              <a:t>YES</a:t>
            </a:r>
            <a:r>
              <a:rPr lang="en-US" sz="2000" dirty="0">
                <a:latin typeface="Times New Roman" panose="02020603050405020304" pitchFamily="18" charset="0"/>
                <a:cs typeface="Times New Roman" panose="02020603050405020304" pitchFamily="18" charset="0"/>
              </a:rPr>
              <a:t>, consider the situation as an</a:t>
            </a:r>
            <a:r>
              <a:rPr lang="en-US" sz="2000" b="1" dirty="0">
                <a:latin typeface="Times New Roman" panose="02020603050405020304" pitchFamily="18" charset="0"/>
                <a:cs typeface="Times New Roman" panose="02020603050405020304" pitchFamily="18" charset="0"/>
              </a:rPr>
              <a:t> EMERGENCY</a:t>
            </a:r>
          </a:p>
          <a:p>
            <a:pPr marL="0" indent="0" algn="just">
              <a:buNone/>
            </a:pPr>
            <a:r>
              <a:rPr lang="en-US" sz="2000" dirty="0">
                <a:latin typeface="Times New Roman" panose="02020603050405020304" pitchFamily="18" charset="0"/>
                <a:cs typeface="Times New Roman" panose="02020603050405020304" pitchFamily="18" charset="0"/>
              </a:rPr>
              <a:t>If you are </a:t>
            </a:r>
            <a:r>
              <a:rPr lang="en-US" sz="2000" b="1" dirty="0">
                <a:latin typeface="Times New Roman" panose="02020603050405020304" pitchFamily="18" charset="0"/>
                <a:cs typeface="Times New Roman" panose="02020603050405020304" pitchFamily="18" charset="0"/>
              </a:rPr>
              <a:t>UNSURE </a:t>
            </a:r>
            <a:r>
              <a:rPr lang="en-US" sz="2000" dirty="0">
                <a:latin typeface="Times New Roman" panose="02020603050405020304" pitchFamily="18" charset="0"/>
                <a:cs typeface="Times New Roman" panose="02020603050405020304" pitchFamily="18" charset="0"/>
              </a:rPr>
              <a:t>your answers to all or any of these questions, consider the situation as a</a:t>
            </a:r>
            <a:r>
              <a:rPr lang="en-US" sz="2000" b="1" dirty="0">
                <a:latin typeface="Times New Roman" panose="02020603050405020304" pitchFamily="18" charset="0"/>
                <a:cs typeface="Times New Roman" panose="02020603050405020304" pitchFamily="18" charset="0"/>
              </a:rPr>
              <a:t> CRISIS</a:t>
            </a:r>
          </a:p>
          <a:p>
            <a:pPr marL="0" indent="0" algn="just">
              <a:buNone/>
            </a:pPr>
            <a:r>
              <a:rPr lang="en-US" sz="2000" dirty="0">
                <a:latin typeface="Times New Roman" panose="02020603050405020304" pitchFamily="18" charset="0"/>
                <a:cs typeface="Times New Roman" panose="02020603050405020304" pitchFamily="18" charset="0"/>
              </a:rPr>
              <a:t>If your answer to </a:t>
            </a:r>
            <a:r>
              <a:rPr lang="en-US" sz="2000" b="1" dirty="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questions is</a:t>
            </a:r>
            <a:r>
              <a:rPr lang="en-US" sz="2000" b="1" dirty="0">
                <a:latin typeface="Times New Roman" panose="02020603050405020304" pitchFamily="18" charset="0"/>
                <a:cs typeface="Times New Roman" panose="02020603050405020304" pitchFamily="18" charset="0"/>
              </a:rPr>
              <a:t> NO, </a:t>
            </a:r>
            <a:r>
              <a:rPr lang="en-US" sz="2000" dirty="0">
                <a:latin typeface="Times New Roman" panose="02020603050405020304" pitchFamily="18" charset="0"/>
                <a:cs typeface="Times New Roman" panose="02020603050405020304" pitchFamily="18" charset="0"/>
              </a:rPr>
              <a:t>consider the situation as for</a:t>
            </a:r>
            <a:r>
              <a:rPr lang="en-US" sz="2000" b="1" dirty="0">
                <a:latin typeface="Times New Roman" panose="02020603050405020304" pitchFamily="18" charset="0"/>
                <a:cs typeface="Times New Roman" panose="02020603050405020304" pitchFamily="18" charset="0"/>
              </a:rPr>
              <a:t> FUTHER MONITORING</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3. WHEN YOU CAN &amp; YOUR RESOURCES PERMIT, CALMLY RESPOND TO THE SITUATION</a:t>
            </a:r>
            <a:br>
              <a:rPr lang="en-US" sz="2000" dirty="0">
                <a:latin typeface="Times New Roman" panose="02020603050405020304" pitchFamily="18" charset="0"/>
                <a:cs typeface="Times New Roman" panose="02020603050405020304" pitchFamily="18" charset="0"/>
              </a:rPr>
            </a:br>
            <a:endParaRPr lang="en-PH"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59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arn(inVertical)">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19B7-F5B8-4CB0-9922-A58C748FD0F1}"/>
              </a:ext>
            </a:extLst>
          </p:cNvPr>
          <p:cNvSpPr>
            <a:spLocks noGrp="1"/>
          </p:cNvSpPr>
          <p:nvPr>
            <p:ph type="title"/>
          </p:nvPr>
        </p:nvSpPr>
        <p:spPr>
          <a:xfrm>
            <a:off x="838200" y="317500"/>
            <a:ext cx="10515600" cy="1325563"/>
          </a:xfrm>
        </p:spPr>
        <p:txBody>
          <a:bodyPr>
            <a:normAutofit/>
          </a:bodyPr>
          <a:lstStyle/>
          <a:p>
            <a:r>
              <a:rPr lang="en-US" sz="2700" b="1" dirty="0">
                <a:latin typeface="Times New Roman" panose="02020603050405020304" pitchFamily="18" charset="0"/>
                <a:cs typeface="Times New Roman" panose="02020603050405020304" pitchFamily="18" charset="0"/>
              </a:rPr>
              <a:t>RESPONDING TO INDIVIDUALS IN DISTRESS</a:t>
            </a:r>
            <a:endParaRPr lang="en-PH"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FA59FE-D5EA-43E7-9A5E-FD8BC3C98797}"/>
              </a:ext>
            </a:extLst>
          </p:cNvPr>
          <p:cNvSpPr>
            <a:spLocks noGrp="1"/>
          </p:cNvSpPr>
          <p:nvPr>
            <p:ph idx="1"/>
          </p:nvPr>
        </p:nvSpPr>
        <p:spPr>
          <a:xfrm>
            <a:off x="838200" y="1524000"/>
            <a:ext cx="10515600" cy="4652963"/>
          </a:xfrm>
        </p:spPr>
        <p:txBody>
          <a:bodyPr>
            <a:normAutofit fontScale="92500" lnSpcReduction="10000"/>
          </a:bodyPr>
          <a:lstStyle/>
          <a:p>
            <a:pPr marL="514350" indent="-514350" algn="just">
              <a:buFont typeface="+mj-lt"/>
              <a:buAutoNum type="arabicPeriod"/>
            </a:pPr>
            <a:r>
              <a:rPr lang="en-US" sz="1900" b="1" dirty="0">
                <a:latin typeface="Times New Roman" panose="02020603050405020304" pitchFamily="18" charset="0"/>
                <a:cs typeface="Times New Roman" panose="02020603050405020304" pitchFamily="18" charset="0"/>
              </a:rPr>
              <a:t>STAY CALM </a:t>
            </a:r>
            <a:r>
              <a:rPr lang="en-US" sz="1900" dirty="0">
                <a:latin typeface="Times New Roman" panose="02020603050405020304" pitchFamily="18" charset="0"/>
                <a:cs typeface="Times New Roman" panose="02020603050405020304" pitchFamily="18" charset="0"/>
              </a:rPr>
              <a:t>–</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Keeping calm entails managing your emotional reactions. Remember that it is normal to feel scared, anxious, or confused when you are dealing with a crisis. Take a pause and take slow, deep breathes before responding. Staying calm may help you think objectively, and communicate more effectively.</a:t>
            </a:r>
          </a:p>
          <a:p>
            <a:pPr marL="514350" indent="-514350" algn="just">
              <a:buFont typeface="+mj-lt"/>
              <a:buAutoNum type="arabicPeriod"/>
            </a:pPr>
            <a:r>
              <a:rPr lang="en-US" sz="1900" b="1" dirty="0">
                <a:latin typeface="Times New Roman" panose="02020603050405020304" pitchFamily="18" charset="0"/>
                <a:cs typeface="Times New Roman" panose="02020603050405020304" pitchFamily="18" charset="0"/>
              </a:rPr>
              <a:t>FOLLOW THE V-A-R TECHNIQUE </a:t>
            </a:r>
            <a:r>
              <a:rPr lang="en-US" sz="1900" dirty="0">
                <a:latin typeface="Times New Roman" panose="02020603050405020304" pitchFamily="18" charset="0"/>
                <a:cs typeface="Times New Roman" panose="02020603050405020304" pitchFamily="18" charset="0"/>
              </a:rPr>
              <a:t>– When persons are in distress, sometimes they do not need immediate advice. It is often that they need to be with or speak with someone who can listen to them with kindness and compassion. In situations like this, it may help to </a:t>
            </a:r>
            <a:r>
              <a:rPr lang="en-US" sz="1900" b="1" dirty="0">
                <a:latin typeface="Times New Roman" panose="02020603050405020304" pitchFamily="18" charset="0"/>
                <a:cs typeface="Times New Roman" panose="02020603050405020304" pitchFamily="18" charset="0"/>
              </a:rPr>
              <a:t>VALIDATE, APPRECIATE, </a:t>
            </a:r>
            <a:r>
              <a:rPr lang="en-US" sz="1900" dirty="0">
                <a:latin typeface="Times New Roman" panose="02020603050405020304" pitchFamily="18" charset="0"/>
                <a:cs typeface="Times New Roman" panose="02020603050405020304" pitchFamily="18" charset="0"/>
              </a:rPr>
              <a:t>and </a:t>
            </a:r>
            <a:r>
              <a:rPr lang="en-US" sz="1900" b="1" dirty="0">
                <a:latin typeface="Times New Roman" panose="02020603050405020304" pitchFamily="18" charset="0"/>
                <a:cs typeface="Times New Roman" panose="02020603050405020304" pitchFamily="18" charset="0"/>
              </a:rPr>
              <a:t>REFER.</a:t>
            </a:r>
          </a:p>
          <a:p>
            <a:pPr marL="514350" indent="-514350" algn="just">
              <a:buFont typeface="+mj-lt"/>
              <a:buAutoNum type="arabicPeriod"/>
            </a:pPr>
            <a:r>
              <a:rPr lang="en-US" sz="1900" b="1" dirty="0">
                <a:latin typeface="Times New Roman" panose="02020603050405020304" pitchFamily="18" charset="0"/>
                <a:cs typeface="Times New Roman" panose="02020603050405020304" pitchFamily="18" charset="0"/>
              </a:rPr>
              <a:t>IF THE PERSON REFUSES TO BE REFERRED </a:t>
            </a:r>
            <a:r>
              <a:rPr lang="en-US" sz="1900" dirty="0">
                <a:latin typeface="Times New Roman" panose="02020603050405020304" pitchFamily="18" charset="0"/>
                <a:cs typeface="Times New Roman" panose="02020603050405020304" pitchFamily="18" charset="0"/>
              </a:rPr>
              <a:t>– 1. You may gently ask where their hesitation is coming from. It may help to clarify misconceptions that they may have about mental health services and to assure them that there are people in the community who are willing to assist them. 2. Respect their choice not to be referred. It may, nonetheless, help to provide them with information as to where and how they can seek support (i.e., list of mental health providers) when they feel ready. 3. Maintain your personal boundaries. You may find yourself feeling overly responsible for helping another person. Acknowledge what you can and cannot do. Remember that there are other people in the community who can help you assist a person in distress.</a:t>
            </a:r>
            <a:endParaRPr lang="en-US" sz="1900" b="1"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900" b="1" dirty="0">
                <a:latin typeface="Times New Roman" panose="02020603050405020304" pitchFamily="18" charset="0"/>
                <a:cs typeface="Times New Roman" panose="02020603050405020304" pitchFamily="18" charset="0"/>
              </a:rPr>
              <a:t>CONSULT </a:t>
            </a:r>
            <a:r>
              <a:rPr lang="en-US" sz="1900" dirty="0">
                <a:latin typeface="Times New Roman" panose="02020603050405020304" pitchFamily="18" charset="0"/>
                <a:cs typeface="Times New Roman" panose="02020603050405020304" pitchFamily="18" charset="0"/>
              </a:rPr>
              <a:t>– If you are unsure about helping someone, you may contact mental health providers for support.</a:t>
            </a:r>
            <a:endParaRPr lang="en-US" sz="1900" b="1" dirty="0">
              <a:latin typeface="Times New Roman" panose="02020603050405020304" pitchFamily="18" charset="0"/>
              <a:cs typeface="Times New Roman" panose="02020603050405020304" pitchFamily="18" charset="0"/>
            </a:endParaRPr>
          </a:p>
          <a:p>
            <a:pPr marL="0" indent="0">
              <a:buNone/>
            </a:pPr>
            <a:endParaRPr lang="en-PH"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4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7603-D04F-4205-975F-8710DE9EA351}"/>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Mental Health Crisis Lines     National Emergency Hotline</a:t>
            </a:r>
            <a:endParaRPr lang="en-PH"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7A3EC2-FC28-409E-A679-36CA2214B8D1}"/>
              </a:ext>
            </a:extLst>
          </p:cNvPr>
          <p:cNvSpPr>
            <a:spLocks noGrp="1"/>
          </p:cNvSpPr>
          <p:nvPr>
            <p:ph idx="1"/>
          </p:nvPr>
        </p:nvSpPr>
        <p:spPr>
          <a:xfrm>
            <a:off x="838200" y="1690687"/>
            <a:ext cx="10515600" cy="4567237"/>
          </a:xfrm>
        </p:spPr>
        <p:txBody>
          <a:bodyPr>
            <a:normAutofit fontScale="85000" lnSpcReduction="20000"/>
          </a:bodyPr>
          <a:lstStyle/>
          <a:p>
            <a:pPr marL="0" indent="0">
              <a:buNone/>
            </a:pPr>
            <a:r>
              <a:rPr lang="en-US" sz="2000" b="1" dirty="0">
                <a:latin typeface="Times New Roman" panose="02020603050405020304" pitchFamily="18" charset="0"/>
                <a:cs typeface="Times New Roman" panose="02020603050405020304" pitchFamily="18" charset="0"/>
              </a:rPr>
              <a:t>National Center for Mental Health		            Emergency Hotline</a:t>
            </a:r>
          </a:p>
          <a:p>
            <a:pPr marL="0" indent="0">
              <a:buNone/>
            </a:pPr>
            <a:r>
              <a:rPr lang="en-US" sz="2000" dirty="0">
                <a:latin typeface="Times New Roman" panose="02020603050405020304" pitchFamily="18" charset="0"/>
                <a:cs typeface="Times New Roman" panose="02020603050405020304" pitchFamily="18" charset="0"/>
              </a:rPr>
              <a:t>1553 (Landline)				            911</a:t>
            </a:r>
          </a:p>
          <a:p>
            <a:pPr marL="0" indent="0">
              <a:buNone/>
            </a:pPr>
            <a:r>
              <a:rPr lang="en-US" sz="2000" dirty="0">
                <a:latin typeface="Times New Roman" panose="02020603050405020304" pitchFamily="18" charset="0"/>
                <a:cs typeface="Times New Roman" panose="02020603050405020304" pitchFamily="18" charset="0"/>
              </a:rPr>
              <a:t>0917-899-8727 / 0966-351-4518 (Globe)	                             </a:t>
            </a:r>
            <a:r>
              <a:rPr lang="en-US" sz="2000" b="1" dirty="0">
                <a:latin typeface="Times New Roman" panose="02020603050405020304" pitchFamily="18" charset="0"/>
                <a:cs typeface="Times New Roman" panose="02020603050405020304" pitchFamily="18" charset="0"/>
              </a:rPr>
              <a:t>Philippine National Red Cross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0908-639-2672 (Smart)			            143 </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Philippine National Police</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err="1">
                <a:latin typeface="Times New Roman" panose="02020603050405020304" pitchFamily="18" charset="0"/>
                <a:cs typeface="Times New Roman" panose="02020603050405020304" pitchFamily="18" charset="0"/>
              </a:rPr>
              <a:t>HopelinePH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117</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(02) 8804-4673 (Landline)</a:t>
            </a:r>
          </a:p>
          <a:p>
            <a:pPr marL="0" indent="0">
              <a:buNone/>
            </a:pPr>
            <a:r>
              <a:rPr lang="en-US" sz="2000" dirty="0">
                <a:latin typeface="Times New Roman" panose="02020603050405020304" pitchFamily="18" charset="0"/>
                <a:cs typeface="Times New Roman" panose="02020603050405020304" pitchFamily="18" charset="0"/>
              </a:rPr>
              <a:t>0917-558-4673 (Globe)</a:t>
            </a:r>
          </a:p>
          <a:p>
            <a:pPr marL="0" indent="0">
              <a:buNone/>
            </a:pPr>
            <a:r>
              <a:rPr lang="en-US" sz="2000" dirty="0">
                <a:latin typeface="Times New Roman" panose="02020603050405020304" pitchFamily="18" charset="0"/>
                <a:cs typeface="Times New Roman" panose="02020603050405020304" pitchFamily="18" charset="0"/>
              </a:rPr>
              <a:t>0918-873-4673 (Smart)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Crisis Line by InTouch</a:t>
            </a:r>
          </a:p>
          <a:p>
            <a:pPr marL="0" indent="0">
              <a:buNone/>
            </a:pPr>
            <a:r>
              <a:rPr lang="en-US" sz="2000" dirty="0">
                <a:latin typeface="Times New Roman" panose="02020603050405020304" pitchFamily="18" charset="0"/>
                <a:cs typeface="Times New Roman" panose="02020603050405020304" pitchFamily="18" charset="0"/>
              </a:rPr>
              <a:t>(02) 8893-7603 (Landline)</a:t>
            </a:r>
          </a:p>
          <a:p>
            <a:pPr marL="0" indent="0">
              <a:buNone/>
            </a:pPr>
            <a:r>
              <a:rPr lang="en-US" sz="2000" dirty="0">
                <a:latin typeface="Times New Roman" panose="02020603050405020304" pitchFamily="18" charset="0"/>
                <a:cs typeface="Times New Roman" panose="02020603050405020304" pitchFamily="18" charset="0"/>
              </a:rPr>
              <a:t>0917-800-1123 (Globe)</a:t>
            </a:r>
          </a:p>
          <a:p>
            <a:pPr marL="0" indent="0">
              <a:buNone/>
            </a:pPr>
            <a:r>
              <a:rPr lang="en-US" sz="2000" dirty="0">
                <a:latin typeface="Times New Roman" panose="02020603050405020304" pitchFamily="18" charset="0"/>
                <a:cs typeface="Times New Roman" panose="02020603050405020304" pitchFamily="18" charset="0"/>
              </a:rPr>
              <a:t>0922-893-8944 (Smart</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PH"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587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01FA-0502-4FEA-B6C6-D485374332E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THE V-A-R TECHNIQUE</a:t>
            </a:r>
            <a:br>
              <a:rPr lang="en-US" sz="4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is a way of conversing that helps one listen attentively and respond more  empathetically.</a:t>
            </a:r>
            <a:endParaRPr lang="en-PH"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EE1160-92A5-492D-AF87-EFB714A3A653}"/>
              </a:ext>
            </a:extLst>
          </p:cNvPr>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VALIDATE</a:t>
            </a:r>
          </a:p>
          <a:p>
            <a:pPr marL="0" indent="0" algn="just">
              <a:buNone/>
            </a:pPr>
            <a:r>
              <a:rPr lang="en-US" sz="2400" dirty="0">
                <a:latin typeface="Times New Roman" panose="02020603050405020304" pitchFamily="18" charset="0"/>
                <a:cs typeface="Times New Roman" panose="02020603050405020304" pitchFamily="18" charset="0"/>
              </a:rPr>
              <a:t>Acknowledge what the person is going through.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 hear you."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 can imagine how difficult this time is for you right now."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 can sense how overwhelmed you are. I hear your need for support."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Ramdam</a:t>
            </a:r>
            <a:r>
              <a:rPr lang="en-US" sz="2400" dirty="0">
                <a:latin typeface="Times New Roman" panose="02020603050405020304" pitchFamily="18" charset="0"/>
                <a:cs typeface="Times New Roman" panose="02020603050405020304" pitchFamily="18" charset="0"/>
              </a:rPr>
              <a:t> ko ang </a:t>
            </a:r>
            <a:r>
              <a:rPr lang="en-US" sz="2400" dirty="0" err="1">
                <a:latin typeface="Times New Roman" panose="02020603050405020304" pitchFamily="18" charset="0"/>
                <a:cs typeface="Times New Roman" panose="02020603050405020304" pitchFamily="18" charset="0"/>
              </a:rPr>
              <a:t>sama</a:t>
            </a:r>
            <a:r>
              <a:rPr lang="en-US" sz="2400" dirty="0">
                <a:latin typeface="Times New Roman" panose="02020603050405020304" pitchFamily="18" charset="0"/>
                <a:cs typeface="Times New Roman" panose="02020603050405020304" pitchFamily="18" charset="0"/>
              </a:rPr>
              <a:t> ng </a:t>
            </a:r>
            <a:r>
              <a:rPr lang="en-US" sz="2400" dirty="0" err="1">
                <a:latin typeface="Times New Roman" panose="02020603050405020304" pitchFamily="18" charset="0"/>
                <a:cs typeface="Times New Roman" panose="02020603050405020304" pitchFamily="18" charset="0"/>
              </a:rPr>
              <a:t>loob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nangyayari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iyo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ngayon</a:t>
            </a:r>
            <a:r>
              <a:rPr lang="en-US" sz="2400" dirty="0">
                <a:latin typeface="Times New Roman" panose="02020603050405020304" pitchFamily="18" charset="0"/>
                <a:cs typeface="Times New Roman" panose="02020603050405020304" pitchFamily="18" charset="0"/>
              </a:rPr>
              <a:t>."</a:t>
            </a:r>
            <a:endParaRPr lang="en-PH"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64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840BD-3B07-408F-8C41-6E29C5FE20D0}"/>
              </a:ext>
            </a:extLst>
          </p:cNvPr>
          <p:cNvSpPr>
            <a:spLocks noGrp="1"/>
          </p:cNvSpPr>
          <p:nvPr>
            <p:ph idx="1"/>
          </p:nvPr>
        </p:nvSpPr>
        <p:spPr>
          <a:xfrm>
            <a:off x="838200" y="704850"/>
            <a:ext cx="10515600" cy="5472113"/>
          </a:xfrm>
        </p:spPr>
        <p:txBody>
          <a:bodyPr/>
          <a:lstStyle/>
          <a:p>
            <a:pPr marL="0" indent="0">
              <a:buNone/>
            </a:pPr>
            <a:r>
              <a:rPr lang="en-US" b="1" dirty="0">
                <a:latin typeface="Times New Roman" panose="02020603050405020304" pitchFamily="18" charset="0"/>
                <a:cs typeface="Times New Roman" panose="02020603050405020304" pitchFamily="18" charset="0"/>
              </a:rPr>
              <a:t>APPRECIATE THEIR COURAGE</a:t>
            </a:r>
          </a:p>
          <a:p>
            <a:pPr marL="0" indent="0" algn="just">
              <a:buNone/>
            </a:pPr>
            <a:r>
              <a:rPr lang="en-US" sz="2400" dirty="0">
                <a:latin typeface="Times New Roman" panose="02020603050405020304" pitchFamily="18" charset="0"/>
                <a:cs typeface="Times New Roman" panose="02020603050405020304" pitchFamily="18" charset="0"/>
              </a:rPr>
              <a:t>To admit that they are struggling, to name their experience, and to reach out for support are not always easy to do. Recognizing their efforts in doing so can be validating and encouraging.</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 appreciate your trust and for sharing your thoughts and feelings with me."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"Thank you for sharing that with me. That must have taken a lot of courage."</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"Salamat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pagkukwento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hindi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ito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madali</a:t>
            </a:r>
            <a:r>
              <a:rPr lang="en-US" sz="2400" dirty="0">
                <a:latin typeface="Times New Roman" panose="02020603050405020304" pitchFamily="18" charset="0"/>
                <a:cs typeface="Times New Roman" panose="02020603050405020304" pitchFamily="18" charset="0"/>
              </a:rPr>
              <a:t> para </a:t>
            </a:r>
            <a:r>
              <a:rPr lang="en-US" sz="2400" dirty="0" err="1">
                <a:latin typeface="Times New Roman" panose="02020603050405020304" pitchFamily="18" charset="0"/>
                <a:cs typeface="Times New Roman" panose="02020603050405020304" pitchFamily="18" charset="0"/>
              </a:rPr>
              <a:t>sa'yo</a:t>
            </a:r>
            <a:r>
              <a:rPr lang="en-US" sz="2400" dirty="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PH"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02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1583</Words>
  <Application>Microsoft Office PowerPoint</Application>
  <PresentationFormat>Widescreen</PresentationFormat>
  <Paragraphs>193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Namnama Instilling hope in addressing mental health challenges</vt:lpstr>
      <vt:lpstr>Introduction to Positive Mental Health</vt:lpstr>
      <vt:lpstr>Mental Health EMERGENCY vis-à-vis  CRISIS</vt:lpstr>
      <vt:lpstr>STEPS IN SUPPORTING PERSON IN DISTRESS The following suggests ways in assessing if an individual is experiencing a MENTAL HEALTH EMERGENCY or a CRISIS.</vt:lpstr>
      <vt:lpstr>PowerPoint Presentation</vt:lpstr>
      <vt:lpstr>RESPONDING TO INDIVIDUALS IN DISTRESS</vt:lpstr>
      <vt:lpstr>Mental Health Crisis Lines     National Emergency Hotline</vt:lpstr>
      <vt:lpstr>THE V-A-R TECHNIQUE is a way of conversing that helps one listen attentively and respond more  empathetically.</vt:lpstr>
      <vt:lpstr>PowerPoint Presentation</vt:lpstr>
      <vt:lpstr>PowerPoint Presentation</vt:lpstr>
      <vt:lpstr>Mindfulness and Self-Care</vt:lpstr>
      <vt:lpstr>Benefits</vt:lpstr>
      <vt:lpstr>PowerPoint Presentation</vt:lpstr>
      <vt:lpstr>Self-Care</vt:lpstr>
      <vt:lpstr>Strategies</vt:lpstr>
      <vt:lpstr>PowerPoint Presentation</vt:lpstr>
      <vt:lpstr>Improvisation Theater and Positive Mental Health</vt:lpstr>
      <vt:lpstr>PowerPoint Presentation</vt:lpstr>
      <vt:lpstr>Benefits of Improv for Mental Health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Namnama Instilling hope in addressing mental health challenges</dc:title>
  <dc:creator>Ken</dc:creator>
  <cp:lastModifiedBy>Ken</cp:lastModifiedBy>
  <cp:revision>18</cp:revision>
  <dcterms:created xsi:type="dcterms:W3CDTF">2025-03-30T11:20:26Z</dcterms:created>
  <dcterms:modified xsi:type="dcterms:W3CDTF">2025-03-30T13:58:39Z</dcterms:modified>
</cp:coreProperties>
</file>