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58" r:id="rId3"/>
    <p:sldId id="311" r:id="rId4"/>
    <p:sldId id="301" r:id="rId5"/>
    <p:sldId id="312" r:id="rId6"/>
    <p:sldId id="304" r:id="rId7"/>
    <p:sldId id="308" r:id="rId8"/>
    <p:sldId id="310" r:id="rId9"/>
    <p:sldId id="268" r:id="rId10"/>
    <p:sldId id="297" r:id="rId11"/>
    <p:sldId id="298" r:id="rId12"/>
    <p:sldId id="313" r:id="rId13"/>
    <p:sldId id="314" r:id="rId14"/>
    <p:sldId id="276" r:id="rId15"/>
    <p:sldId id="315" r:id="rId16"/>
    <p:sldId id="280" r:id="rId17"/>
  </p:sldIdLst>
  <p:sldSz cx="9144000" cy="5143500" type="screen16x9"/>
  <p:notesSz cx="6858000" cy="9144000"/>
  <p:embeddedFontLst>
    <p:embeddedFont>
      <p:font typeface="Advent Pro SemiBold" panose="020B0604020202020204" charset="0"/>
      <p:regular r:id="rId19"/>
      <p:bold r:id="rId20"/>
    </p:embeddedFont>
    <p:embeddedFont>
      <p:font typeface="Calibri" panose="020F0502020204030204" pitchFamily="34" charset="0"/>
      <p:regular r:id="rId21"/>
      <p:bold r:id="rId22"/>
      <p:italic r:id="rId23"/>
      <p:boldItalic r:id="rId24"/>
    </p:embeddedFont>
    <p:embeddedFont>
      <p:font typeface="Fira Sans Condensed Medium" panose="020B0603050000020004" pitchFamily="34" charset="0"/>
      <p:regular r:id="rId25"/>
      <p:bold r:id="rId26"/>
      <p:italic r:id="rId27"/>
      <p:boldItalic r:id="rId28"/>
    </p:embeddedFont>
    <p:embeddedFont>
      <p:font typeface="Fira Sans Extra Condensed Medium" panose="020B0604020202020204" charset="0"/>
      <p:regular r:id="rId29"/>
      <p:bold r:id="rId30"/>
      <p:italic r:id="rId31"/>
      <p:boldItalic r:id="rId32"/>
    </p:embeddedFont>
    <p:embeddedFont>
      <p:font typeface="Livvic Light" pitchFamily="2" charset="0"/>
      <p:regular r:id="rId33"/>
      <p:italic r:id="rId34"/>
    </p:embeddedFont>
    <p:embeddedFont>
      <p:font typeface="Maven Pro" panose="020B0604020202020204" charset="0"/>
      <p:regular r:id="rId35"/>
      <p:bold r:id="rId36"/>
    </p:embeddedFont>
    <p:embeddedFont>
      <p:font typeface="Nunito Light" pitchFamily="2" charset="0"/>
      <p:regular r:id="rId37"/>
      <p:italic r:id="rId38"/>
    </p:embeddedFont>
    <p:embeddedFont>
      <p:font typeface="Segoe UI" panose="020B0502040204020203" pitchFamily="34" charset="0"/>
      <p:regular r:id="rId39"/>
      <p:bold r:id="rId40"/>
      <p:italic r:id="rId41"/>
      <p:boldItalic r:id="rId42"/>
    </p:embeddedFont>
    <p:embeddedFont>
      <p:font typeface="Share Tech"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98AC"/>
    <a:srgbClr val="FF9973"/>
    <a:srgbClr val="00C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83CCF3-4A35-490C-A3B9-2548A565D185}">
  <a:tblStyle styleId="{DE83CCF3-4A35-490C-A3B9-2548A565D1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59" autoAdjust="0"/>
  </p:normalViewPr>
  <p:slideViewPr>
    <p:cSldViewPr snapToGrid="0">
      <p:cViewPr>
        <p:scale>
          <a:sx n="100" d="100"/>
          <a:sy n="100" d="100"/>
        </p:scale>
        <p:origin x="3534" y="4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heme" Target="theme/theme1.xml"/><Relationship Id="rId20" Type="http://schemas.openxmlformats.org/officeDocument/2006/relationships/font" Target="fonts/font2.fntdata"/><Relationship Id="rId4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spcAft>
                <a:spcPts val="1000"/>
              </a:spcAft>
            </a:pPr>
            <a:r>
              <a:rPr lang="en-SG" sz="1100" dirty="0">
                <a:effectLst/>
                <a:latin typeface="Calibri" panose="020F0502020204030204" pitchFamily="34" charset="0"/>
                <a:ea typeface="DengXian" panose="02010600030101010101" pitchFamily="2" charset="-122"/>
                <a:cs typeface="Times New Roman" panose="02020603050405020304" pitchFamily="18" charset="0"/>
              </a:rPr>
              <a:t>We do not know what the company is, this means that we are unsure how the different contracts may affect the number of services subscribed (usually not the case in real life). Now we are assuming that all these different features are independent and mutually exclusive from each other, which may have affected the accuracy of the model.</a:t>
            </a:r>
          </a:p>
        </p:txBody>
      </p:sp>
    </p:spTree>
    <p:extLst>
      <p:ext uri="{BB962C8B-B14F-4D97-AF65-F5344CB8AC3E}">
        <p14:creationId xmlns:p14="http://schemas.microsoft.com/office/powerpoint/2010/main" val="283632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spcAft>
                <a:spcPts val="10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the purpose of this chi-squared test is to test for a feature’s independence using p-values. As for me I set the threshold p-value of accepting the null hypothesis – that a feature is not significant, for features whose values are &gt; 0.05</a:t>
            </a:r>
          </a:p>
        </p:txBody>
      </p:sp>
    </p:spTree>
    <p:extLst>
      <p:ext uri="{BB962C8B-B14F-4D97-AF65-F5344CB8AC3E}">
        <p14:creationId xmlns:p14="http://schemas.microsoft.com/office/powerpoint/2010/main" val="848833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spcAft>
                <a:spcPts val="1000"/>
              </a:spcAft>
            </a:pPr>
            <a:r>
              <a:rPr lang="en-SG" sz="1100" dirty="0">
                <a:effectLst/>
                <a:latin typeface="Calibri" panose="020F0502020204030204" pitchFamily="34" charset="0"/>
                <a:ea typeface="DengXian" panose="02010600030101010101" pitchFamily="2" charset="-122"/>
                <a:cs typeface="Times New Roman" panose="02020603050405020304" pitchFamily="18" charset="0"/>
              </a:rPr>
              <a:t>We do not know what the company is, this means that we are unsure how the different contracts may affect the number of services subscribed (usually not the case in real life). Now we are assuming that all these different features are independent and mutually exclusive from each other, which may have affected the accuracy of the model.</a:t>
            </a:r>
          </a:p>
        </p:txBody>
      </p:sp>
    </p:spTree>
    <p:extLst>
      <p:ext uri="{BB962C8B-B14F-4D97-AF65-F5344CB8AC3E}">
        <p14:creationId xmlns:p14="http://schemas.microsoft.com/office/powerpoint/2010/main" val="88521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spcAft>
                <a:spcPts val="1000"/>
              </a:spcAft>
            </a:pPr>
            <a:r>
              <a:rPr lang="en-SG" sz="1100" dirty="0">
                <a:effectLst/>
                <a:latin typeface="Calibri" panose="020F0502020204030204" pitchFamily="34" charset="0"/>
                <a:ea typeface="DengXian" panose="02010600030101010101" pitchFamily="2" charset="-122"/>
                <a:cs typeface="Times New Roman" panose="02020603050405020304" pitchFamily="18" charset="0"/>
              </a:rPr>
              <a:t>We do not know what the company is, this means that we are unsure how the different contracts may affect the number of services subscribed (usually not the case in real life). Now we are assuming that all these different features are independent and mutually exclusive from each other, which may have affected the accuracy of the model.</a:t>
            </a:r>
          </a:p>
        </p:txBody>
      </p:sp>
    </p:spTree>
    <p:extLst>
      <p:ext uri="{BB962C8B-B14F-4D97-AF65-F5344CB8AC3E}">
        <p14:creationId xmlns:p14="http://schemas.microsoft.com/office/powerpoint/2010/main" val="3309752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801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effectLst/>
                <a:latin typeface="Calibri" panose="020F0502020204030204" pitchFamily="34" charset="0"/>
                <a:ea typeface="Times New Roman" panose="02020603050405020304" pitchFamily="18" charset="0"/>
              </a:rPr>
              <a:t>retaining customers continuously bring in profit from re-subscribing to telecom X’s contracts. Although it may sound trivial, according to research from </a:t>
            </a:r>
            <a:r>
              <a:rPr lang="en-SG" sz="1800" dirty="0">
                <a:effectLst/>
                <a:latin typeface="Calibri" panose="020F0502020204030204" pitchFamily="34" charset="0"/>
                <a:ea typeface="DengXian" panose="02010600030101010101" pitchFamily="2" charset="-122"/>
                <a:cs typeface="Times New Roman" panose="02020603050405020304" pitchFamily="18" charset="0"/>
              </a:rPr>
              <a:t>Forrester (2009), it costs 5 times as much to acquire a new customer than to keep one.</a:t>
            </a:r>
            <a:endParaRPr dirty="0"/>
          </a:p>
        </p:txBody>
      </p:sp>
    </p:spTree>
    <p:extLst>
      <p:ext uri="{BB962C8B-B14F-4D97-AF65-F5344CB8AC3E}">
        <p14:creationId xmlns:p14="http://schemas.microsoft.com/office/powerpoint/2010/main" val="124988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054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dirty="0">
                <a:effectLst/>
                <a:latin typeface="Calibri" panose="020F0502020204030204" pitchFamily="34" charset="0"/>
                <a:ea typeface="DengXian" panose="02010600030101010101" pitchFamily="2" charset="-122"/>
                <a:cs typeface="Times New Roman" panose="02020603050405020304" pitchFamily="18" charset="0"/>
              </a:rPr>
              <a:t>After checking for anomalous values, I discovered that there were 11 rows in </a:t>
            </a:r>
            <a:r>
              <a:rPr lang="en-SG" sz="1800" dirty="0" err="1">
                <a:effectLst/>
                <a:latin typeface="Calibri" panose="020F0502020204030204" pitchFamily="34" charset="0"/>
                <a:ea typeface="DengXian" panose="02010600030101010101" pitchFamily="2" charset="-122"/>
                <a:cs typeface="Times New Roman" panose="02020603050405020304" pitchFamily="18" charset="0"/>
              </a:rPr>
              <a:t>TotalCharges</a:t>
            </a:r>
            <a:r>
              <a:rPr lang="en-SG" sz="1800" dirty="0">
                <a:effectLst/>
                <a:latin typeface="Calibri" panose="020F0502020204030204" pitchFamily="34" charset="0"/>
                <a:ea typeface="DengXian" panose="02010600030101010101" pitchFamily="2" charset="-122"/>
                <a:cs typeface="Times New Roman" panose="02020603050405020304" pitchFamily="18" charset="0"/>
              </a:rPr>
              <a:t> with values of “ “. From my observations, as there are no other columns with missing values, and I am unable to think of any relation on why these values are missing, I shall classify them as missing completely at random. I have decided for these rows, I would be dropping them. Only 11 of the 7043 rows has missing values, almost no effect in data loss, 11 rows would unlikely affect EDA and predictive modelling much.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3574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spcAft>
                <a:spcPts val="1200"/>
              </a:spcAft>
            </a:pPr>
            <a:r>
              <a:rPr lang="en-GB"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Distribution of customers among contracts:</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en-GB"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Most customers opted for the month-to-month contract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50000"/>
              </a:lnSpc>
              <a:spcAft>
                <a:spcPts val="1000"/>
              </a:spcAft>
              <a:buSzPts val="1000"/>
              <a:buFont typeface="Symbol" panose="05050102010706020507" pitchFamily="18" charset="2"/>
              <a:buChar char=""/>
              <a:tabLst>
                <a:tab pos="457200" algn="l"/>
              </a:tabLst>
            </a:pPr>
            <a:r>
              <a:rPr lang="en-GB"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one year and two year contract have around the same number of people opted</a:t>
            </a:r>
            <a:br>
              <a:rPr lang="en-GB"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br>
              <a:rPr lang="en-GB"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GB"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Majority of customers who signed up for month-to-month contract stayed with the company for 1-3 months, while most of the customers with 2 year contracts tend to last for more than about 65 to 70 months, even though 2 year contracts are only 24 months long, which implies that customers are more likely to recontract with telecom X, compared to one year contract and month-to-month contract.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18106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a:lnSpc>
                <a:spcPct val="150000"/>
              </a:lnSpc>
              <a:spcAft>
                <a:spcPts val="1000"/>
              </a:spcAft>
            </a:pPr>
            <a:r>
              <a:rPr lang="en-SG" sz="1800" dirty="0">
                <a:solidFill>
                  <a:srgbClr val="000000"/>
                </a:solidFill>
                <a:effectLst/>
                <a:latin typeface="Segoe UI" panose="020B0502040204020203" pitchFamily="34" charset="0"/>
                <a:ea typeface="DengXian" panose="02010600030101010101" pitchFamily="2" charset="-122"/>
                <a:cs typeface="Times New Roman" panose="02020603050405020304" pitchFamily="18" charset="0"/>
              </a:rPr>
              <a:t>Gender distribution in customers is almost the same (~ 50% for both male and female)</a:t>
            </a:r>
            <a:br>
              <a:rPr lang="en-SG" sz="1800" dirty="0">
                <a:effectLst/>
                <a:latin typeface="Segoe UI" panose="020B0502040204020203" pitchFamily="34" charset="0"/>
                <a:ea typeface="DengXian" panose="02010600030101010101" pitchFamily="2" charset="-122"/>
                <a:cs typeface="Times New Roman" panose="02020603050405020304" pitchFamily="18" charset="0"/>
              </a:rPr>
            </a:br>
            <a:r>
              <a:rPr lang="en-SG" sz="1800" dirty="0" err="1">
                <a:solidFill>
                  <a:srgbClr val="000000"/>
                </a:solidFill>
                <a:effectLst/>
                <a:latin typeface="Segoe UI" panose="020B0502040204020203" pitchFamily="34" charset="0"/>
                <a:ea typeface="DengXian" panose="02010600030101010101" pitchFamily="2" charset="-122"/>
                <a:cs typeface="Times New Roman" panose="02020603050405020304" pitchFamily="18" charset="0"/>
              </a:rPr>
              <a:t>Noticibly</a:t>
            </a:r>
            <a:r>
              <a:rPr lang="en-SG" sz="1800" dirty="0">
                <a:solidFill>
                  <a:srgbClr val="000000"/>
                </a:solidFill>
                <a:effectLst/>
                <a:latin typeface="Segoe UI" panose="020B0502040204020203" pitchFamily="34" charset="0"/>
                <a:ea typeface="DengXian" panose="02010600030101010101" pitchFamily="2" charset="-122"/>
                <a:cs typeface="Times New Roman" panose="02020603050405020304" pitchFamily="18" charset="0"/>
              </a:rPr>
              <a:t>, both the distribution for senior citizens are also about evenly distributed among both genders</a:t>
            </a:r>
            <a:br>
              <a:rPr lang="en-SG" sz="1800" dirty="0">
                <a:effectLst/>
                <a:latin typeface="Segoe UI" panose="020B0502040204020203" pitchFamily="34" charset="0"/>
                <a:ea typeface="DengXian" panose="02010600030101010101" pitchFamily="2" charset="-122"/>
                <a:cs typeface="Times New Roman" panose="02020603050405020304" pitchFamily="18" charset="0"/>
              </a:rPr>
            </a:br>
            <a:r>
              <a:rPr lang="en-SG" sz="1800" dirty="0">
                <a:solidFill>
                  <a:srgbClr val="000000"/>
                </a:solidFill>
                <a:effectLst/>
                <a:latin typeface="Segoe UI" panose="020B0502040204020203" pitchFamily="34" charset="0"/>
                <a:ea typeface="DengXian" panose="02010600030101010101" pitchFamily="2" charset="-122"/>
                <a:cs typeface="Times New Roman" panose="02020603050405020304" pitchFamily="18" charset="0"/>
              </a:rPr>
              <a:t>Most of our customers are younger people</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948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a:lnSpc>
                <a:spcPct val="150000"/>
              </a:lnSpc>
              <a:spcAft>
                <a:spcPts val="1000"/>
              </a:spcAft>
            </a:pPr>
            <a:r>
              <a:rPr lang="en-SG" sz="1800" dirty="0">
                <a:solidFill>
                  <a:srgbClr val="000000"/>
                </a:solidFill>
                <a:effectLst/>
                <a:latin typeface="Segoe UI" panose="020B0502040204020203" pitchFamily="34" charset="0"/>
                <a:ea typeface="DengXian" panose="02010600030101010101" pitchFamily="2" charset="-122"/>
                <a:cs typeface="Times New Roman" panose="02020603050405020304" pitchFamily="18" charset="0"/>
              </a:rPr>
              <a:t>Generally, for monthly charges, customers who pay a lower monthly charge are more likely to not churn, compared to customers who pay &gt; 70 are more likely to churn</a:t>
            </a:r>
            <a:br>
              <a:rPr lang="en-SG" sz="1800" dirty="0">
                <a:effectLst/>
                <a:latin typeface="Segoe UI" panose="020B0502040204020203" pitchFamily="34" charset="0"/>
                <a:ea typeface="DengXian" panose="02010600030101010101" pitchFamily="2" charset="-122"/>
                <a:cs typeface="Times New Roman" panose="02020603050405020304" pitchFamily="18" charset="0"/>
              </a:rPr>
            </a:br>
            <a:br>
              <a:rPr lang="en-SG" sz="1800" dirty="0">
                <a:effectLst/>
                <a:latin typeface="Segoe UI" panose="020B0502040204020203" pitchFamily="34" charset="0"/>
                <a:ea typeface="DengXian" panose="02010600030101010101" pitchFamily="2" charset="-122"/>
                <a:cs typeface="Times New Roman" panose="02020603050405020304" pitchFamily="18" charset="0"/>
              </a:rPr>
            </a:br>
            <a:r>
              <a:rPr lang="en-SG" sz="1800" dirty="0">
                <a:solidFill>
                  <a:srgbClr val="000000"/>
                </a:solidFill>
                <a:effectLst/>
                <a:latin typeface="Segoe UI" panose="020B0502040204020203" pitchFamily="34" charset="0"/>
                <a:ea typeface="DengXian" panose="02010600030101010101" pitchFamily="2" charset="-122"/>
                <a:cs typeface="Times New Roman" panose="02020603050405020304" pitchFamily="18" charset="0"/>
              </a:rPr>
              <a:t>For total charges, there is not much difference between whether customers will churn or not, however, it is notable that customers who paid &lt; 1700 are more likely to churn, those who did not churn are a little more skewed towards higher total charges compared to those who churned</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9226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9" r:id="rId6"/>
    <p:sldLayoutId id="2147483661"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destinationcrm.com/Articles/Web-Exclusives/Viewpoints/Listen-to-the-Voice-of-the-Customer-53239.aspx"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924242" y="2868277"/>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TELECOM CUSTOMER CHURN</a:t>
            </a:r>
            <a:endParaRPr dirty="0"/>
          </a:p>
        </p:txBody>
      </p:sp>
      <p:sp>
        <p:nvSpPr>
          <p:cNvPr id="435" name="Google Shape;435;p25"/>
          <p:cNvSpPr txBox="1">
            <a:spLocks noGrp="1"/>
          </p:cNvSpPr>
          <p:nvPr>
            <p:ph type="ctrTitle"/>
          </p:nvPr>
        </p:nvSpPr>
        <p:spPr>
          <a:xfrm>
            <a:off x="1661151" y="598947"/>
            <a:ext cx="6020700" cy="28281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bg1"/>
                </a:solidFill>
              </a:rPr>
              <a:t>MLDP</a:t>
            </a:r>
            <a:r>
              <a:rPr lang="en" dirty="0">
                <a:solidFill>
                  <a:schemeClr val="accent2"/>
                </a:solidFill>
              </a:rPr>
              <a:t> Project </a:t>
            </a:r>
            <a:r>
              <a:rPr lang="en" dirty="0">
                <a:solidFill>
                  <a:schemeClr val="bg1"/>
                </a:solidFill>
              </a:rPr>
              <a:t>Presentation</a:t>
            </a:r>
            <a:br>
              <a:rPr lang="en" dirty="0">
                <a:solidFill>
                  <a:schemeClr val="accent2"/>
                </a:solidFill>
              </a:rPr>
            </a:b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a:extLst>
              <a:ext uri="{FF2B5EF4-FFF2-40B4-BE49-F238E27FC236}">
                <a16:creationId xmlns:a16="http://schemas.microsoft.com/office/drawing/2014/main" id="{9694EEAC-E47D-C57A-2CC1-596C9F79BD61}"/>
              </a:ext>
            </a:extLst>
          </p:cNvPr>
          <p:cNvSpPr txBox="1">
            <a:spLocks/>
          </p:cNvSpPr>
          <p:nvPr/>
        </p:nvSpPr>
        <p:spPr>
          <a:xfrm>
            <a:off x="6099760" y="4370030"/>
            <a:ext cx="32955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SG" dirty="0">
                <a:solidFill>
                  <a:schemeClr val="bg1"/>
                </a:solidFill>
              </a:rPr>
              <a:t>By: Kenzie Tan Si </a:t>
            </a:r>
            <a:r>
              <a:rPr lang="en-SG" dirty="0" err="1">
                <a:solidFill>
                  <a:schemeClr val="bg1"/>
                </a:solidFill>
              </a:rPr>
              <a:t>En</a:t>
            </a:r>
            <a:r>
              <a:rPr lang="en-SG"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78007" y="382741"/>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PREPARATION</a:t>
            </a:r>
            <a:endParaRPr dirty="0"/>
          </a:p>
        </p:txBody>
      </p:sp>
      <p:sp>
        <p:nvSpPr>
          <p:cNvPr id="573" name="Google Shape;573;p29"/>
          <p:cNvSpPr txBox="1">
            <a:spLocks noGrp="1"/>
          </p:cNvSpPr>
          <p:nvPr>
            <p:ph type="subTitle" idx="1"/>
          </p:nvPr>
        </p:nvSpPr>
        <p:spPr>
          <a:xfrm>
            <a:off x="740793" y="2072759"/>
            <a:ext cx="3652419" cy="2202000"/>
          </a:xfrm>
          <a:prstGeom prst="rect">
            <a:avLst/>
          </a:prstGeom>
        </p:spPr>
        <p:txBody>
          <a:bodyPr spcFirstLastPara="1" wrap="square" lIns="91425" tIns="91425" rIns="91425" bIns="91425" anchor="t" anchorCtr="0">
            <a:noAutofit/>
          </a:bodyPr>
          <a:lstStyle/>
          <a:p>
            <a:pPr marL="114300" indent="0">
              <a:lnSpc>
                <a:spcPct val="150000"/>
              </a:lnSpc>
              <a:spcAft>
                <a:spcPts val="1000"/>
              </a:spcAf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1. We are assuming that all features are independent (unlikely)</a:t>
            </a:r>
          </a:p>
          <a:p>
            <a:pPr marL="114300" indent="0">
              <a:lnSpc>
                <a:spcPct val="150000"/>
              </a:lnSpc>
              <a:spcAft>
                <a:spcPts val="1000"/>
              </a:spcAft>
            </a:pPr>
            <a:r>
              <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2. Data imbalance –</a:t>
            </a: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 higher weight to majority class</a:t>
            </a:r>
            <a:endPar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endParaRPr>
          </a:p>
        </p:txBody>
      </p:sp>
      <p:cxnSp>
        <p:nvCxnSpPr>
          <p:cNvPr id="592" name="Google Shape;592;p29"/>
          <p:cNvCxnSpPr>
            <a:cxnSpLocks/>
          </p:cNvCxnSpPr>
          <p:nvPr/>
        </p:nvCxnSpPr>
        <p:spPr>
          <a:xfrm rot="10800000" flipH="1" flipV="1">
            <a:off x="740794" y="1665825"/>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6973567"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2012643" y="35227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4;p34">
            <a:extLst>
              <a:ext uri="{FF2B5EF4-FFF2-40B4-BE49-F238E27FC236}">
                <a16:creationId xmlns:a16="http://schemas.microsoft.com/office/drawing/2014/main" id="{43429FC2-8602-FEB7-0C79-D0899B505D4C}"/>
              </a:ext>
            </a:extLst>
          </p:cNvPr>
          <p:cNvSpPr txBox="1"/>
          <p:nvPr/>
        </p:nvSpPr>
        <p:spPr>
          <a:xfrm>
            <a:off x="5303202" y="1248183"/>
            <a:ext cx="281696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solidFill>
                  <a:srgbClr val="FF9973"/>
                </a:solidFill>
                <a:latin typeface="Share Tech" panose="020B0604020202020204" charset="0"/>
                <a:ea typeface="DengXian" panose="02010600030101010101" pitchFamily="2" charset="-122"/>
                <a:cs typeface="Times New Roman" panose="02020603050405020304" pitchFamily="18" charset="0"/>
                <a:sym typeface="Share Tech"/>
              </a:rPr>
              <a:t>CATEGORICAL DATA ENCODING</a:t>
            </a:r>
            <a:endParaRPr sz="2000" dirty="0">
              <a:solidFill>
                <a:srgbClr val="FF9973"/>
              </a:solidFill>
              <a:latin typeface="Share Tech" panose="020B0604020202020204" charset="0"/>
              <a:ea typeface="Share Tech"/>
              <a:cs typeface="Share Tech"/>
              <a:sym typeface="Share Tech"/>
            </a:endParaRPr>
          </a:p>
        </p:txBody>
      </p:sp>
      <p:sp>
        <p:nvSpPr>
          <p:cNvPr id="16" name="Google Shape;714;p34">
            <a:extLst>
              <a:ext uri="{FF2B5EF4-FFF2-40B4-BE49-F238E27FC236}">
                <a16:creationId xmlns:a16="http://schemas.microsoft.com/office/drawing/2014/main" id="{39C1118B-A0C6-179F-E26C-E65156A1A9F0}"/>
              </a:ext>
            </a:extLst>
          </p:cNvPr>
          <p:cNvSpPr txBox="1"/>
          <p:nvPr/>
        </p:nvSpPr>
        <p:spPr>
          <a:xfrm>
            <a:off x="837035" y="1443483"/>
            <a:ext cx="286628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solidFill>
                  <a:srgbClr val="00CFCC"/>
                </a:solidFill>
                <a:latin typeface="Share Tech" panose="020B0604020202020204" charset="0"/>
                <a:ea typeface="DengXian" panose="02010600030101010101" pitchFamily="2" charset="-122"/>
                <a:cs typeface="Times New Roman" panose="02020603050405020304" pitchFamily="18" charset="0"/>
                <a:sym typeface="Share Tech"/>
              </a:rPr>
              <a:t>Shortcomings &amp; Assumptions</a:t>
            </a:r>
            <a:endParaRPr sz="2000" dirty="0">
              <a:solidFill>
                <a:srgbClr val="00CFCC"/>
              </a:solidFill>
              <a:latin typeface="Share Tech" panose="020B0604020202020204" charset="0"/>
              <a:ea typeface="Share Tech"/>
              <a:cs typeface="Share Tech"/>
              <a:sym typeface="Share Tech"/>
            </a:endParaRPr>
          </a:p>
        </p:txBody>
      </p:sp>
      <p:sp>
        <p:nvSpPr>
          <p:cNvPr id="17" name="Google Shape;573;p29">
            <a:extLst>
              <a:ext uri="{FF2B5EF4-FFF2-40B4-BE49-F238E27FC236}">
                <a16:creationId xmlns:a16="http://schemas.microsoft.com/office/drawing/2014/main" id="{CEA89DF1-5791-5347-3C40-53B98D4FB35A}"/>
              </a:ext>
            </a:extLst>
          </p:cNvPr>
          <p:cNvSpPr txBox="1">
            <a:spLocks/>
          </p:cNvSpPr>
          <p:nvPr/>
        </p:nvSpPr>
        <p:spPr>
          <a:xfrm>
            <a:off x="5014890" y="1926425"/>
            <a:ext cx="3240939" cy="22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lnSpc>
                <a:spcPct val="150000"/>
              </a:lnSpc>
              <a:spcAft>
                <a:spcPts val="1000"/>
              </a:spcAf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Label encoding - binary categorical data </a:t>
            </a:r>
          </a:p>
          <a:p>
            <a:pPr marL="114300" indent="0">
              <a:lnSpc>
                <a:spcPct val="150000"/>
              </a:lnSpc>
              <a:spcAft>
                <a:spcPts val="1000"/>
              </a:spcAft>
            </a:pPr>
            <a:r>
              <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One</a:t>
            </a: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-hot encoding – categorical data &gt; 2 unique values</a:t>
            </a:r>
            <a:endPar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8512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Preparation</a:t>
            </a:r>
            <a:endParaRPr dirty="0"/>
          </a:p>
        </p:txBody>
      </p:sp>
      <p:sp>
        <p:nvSpPr>
          <p:cNvPr id="573" name="Google Shape;573;p29"/>
          <p:cNvSpPr txBox="1">
            <a:spLocks noGrp="1"/>
          </p:cNvSpPr>
          <p:nvPr>
            <p:ph type="subTitle" idx="1"/>
          </p:nvPr>
        </p:nvSpPr>
        <p:spPr>
          <a:xfrm>
            <a:off x="618825" y="3131878"/>
            <a:ext cx="4635587" cy="2225333"/>
          </a:xfrm>
          <a:prstGeom prst="rect">
            <a:avLst/>
          </a:prstGeom>
        </p:spPr>
        <p:txBody>
          <a:bodyPr spcFirstLastPara="1" wrap="square" lIns="91425" tIns="91425" rIns="91425" bIns="91425" anchor="t" anchorCtr="0">
            <a:noAutofit/>
          </a:bodyPr>
          <a:lstStyle/>
          <a:p>
            <a:pPr marL="114300" indent="0">
              <a:lnSpc>
                <a:spcPct val="150000"/>
              </a:lnSpc>
              <a:spcAft>
                <a:spcPts val="1000"/>
              </a:spcAf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Chi-Squared Test </a:t>
            </a:r>
          </a:p>
          <a:p>
            <a:pPr marL="114300" indent="0">
              <a:lnSpc>
                <a:spcPct val="150000"/>
              </a:lnSpc>
              <a:spcAft>
                <a:spcPts val="1000"/>
              </a:spcAft>
            </a:pPr>
            <a:r>
              <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 Remove features not statistically significant</a:t>
            </a:r>
          </a:p>
          <a:p>
            <a:pPr marL="114300" indent="0">
              <a:lnSpc>
                <a:spcPct val="150000"/>
              </a:lnSpc>
              <a:spcAft>
                <a:spcPts val="1000"/>
              </a:spcAft>
            </a:pPr>
            <a:r>
              <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 P-value threshold set to 0.05</a:t>
            </a:r>
          </a:p>
          <a:p>
            <a:pPr marL="114300" indent="0">
              <a:lnSpc>
                <a:spcPct val="150000"/>
              </a:lnSpc>
              <a:spcAft>
                <a:spcPts val="1000"/>
              </a:spcAft>
            </a:pPr>
            <a:r>
              <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Features removed: </a:t>
            </a:r>
            <a:r>
              <a:rPr lang="en-SG" sz="1200" dirty="0" err="1">
                <a:solidFill>
                  <a:schemeClr val="bg1"/>
                </a:solidFill>
                <a:latin typeface="Maven Pro" panose="020B0604020202020204" charset="0"/>
                <a:ea typeface="DengXian" panose="02010600030101010101" pitchFamily="2" charset="-122"/>
                <a:cs typeface="Times New Roman" panose="02020603050405020304" pitchFamily="18" charset="0"/>
              </a:rPr>
              <a:t>PhoneService</a:t>
            </a: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 &amp; Gender</a:t>
            </a:r>
            <a:endPar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endParaRPr>
          </a:p>
        </p:txBody>
      </p:sp>
      <p:cxnSp>
        <p:nvCxnSpPr>
          <p:cNvPr id="592" name="Google Shape;592;p29"/>
          <p:cNvCxnSpPr>
            <a:cxnSpLocks/>
            <a:stCxn id="12" idx="1"/>
          </p:cNvCxnSpPr>
          <p:nvPr/>
        </p:nvCxnSpPr>
        <p:spPr>
          <a:xfrm rot="10800000" flipH="1" flipV="1">
            <a:off x="805191" y="2648311"/>
            <a:ext cx="2543700" cy="2319805"/>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6973567" y="1484925"/>
            <a:ext cx="1146600" cy="2563800"/>
          </a:xfrm>
          <a:prstGeom prst="bentConnector4">
            <a:avLst>
              <a:gd name="adj1" fmla="val -20768"/>
              <a:gd name="adj2" fmla="val 11300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1395122" y="4292224"/>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picture containing text&#10;&#10;Description automatically generated">
            <a:extLst>
              <a:ext uri="{FF2B5EF4-FFF2-40B4-BE49-F238E27FC236}">
                <a16:creationId xmlns:a16="http://schemas.microsoft.com/office/drawing/2014/main" id="{C7B9D620-C8B4-6E89-4223-B5D6D3198AC1}"/>
              </a:ext>
            </a:extLst>
          </p:cNvPr>
          <p:cNvPicPr>
            <a:picLocks noChangeAspect="1"/>
          </p:cNvPicPr>
          <p:nvPr/>
        </p:nvPicPr>
        <p:blipFill>
          <a:blip r:embed="rId3"/>
          <a:stretch>
            <a:fillRect/>
          </a:stretch>
        </p:blipFill>
        <p:spPr>
          <a:xfrm>
            <a:off x="805190" y="989475"/>
            <a:ext cx="2462061" cy="1505714"/>
          </a:xfrm>
          <a:prstGeom prst="rect">
            <a:avLst/>
          </a:prstGeom>
        </p:spPr>
      </p:pic>
      <p:sp>
        <p:nvSpPr>
          <p:cNvPr id="12" name="Google Shape;714;p34">
            <a:extLst>
              <a:ext uri="{FF2B5EF4-FFF2-40B4-BE49-F238E27FC236}">
                <a16:creationId xmlns:a16="http://schemas.microsoft.com/office/drawing/2014/main" id="{E7474B6C-B6A8-4E9F-BB44-2DB753F34752}"/>
              </a:ext>
            </a:extLst>
          </p:cNvPr>
          <p:cNvSpPr txBox="1"/>
          <p:nvPr/>
        </p:nvSpPr>
        <p:spPr>
          <a:xfrm>
            <a:off x="805191" y="2453012"/>
            <a:ext cx="286628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00CFCC"/>
                </a:solidFill>
                <a:latin typeface="Share Tech" panose="020B0604020202020204" charset="0"/>
                <a:ea typeface="Share Tech"/>
                <a:cs typeface="Share Tech"/>
                <a:sym typeface="Share Tech"/>
              </a:rPr>
              <a:t>Features Selection</a:t>
            </a:r>
            <a:endParaRPr sz="2000" dirty="0">
              <a:solidFill>
                <a:srgbClr val="00CFCC"/>
              </a:solidFill>
              <a:latin typeface="Share Tech" panose="020B0604020202020204" charset="0"/>
              <a:ea typeface="Share Tech"/>
              <a:cs typeface="Share Tech"/>
              <a:sym typeface="Share Tech"/>
            </a:endParaRPr>
          </a:p>
        </p:txBody>
      </p:sp>
      <p:sp>
        <p:nvSpPr>
          <p:cNvPr id="17" name="Google Shape;714;p34">
            <a:extLst>
              <a:ext uri="{FF2B5EF4-FFF2-40B4-BE49-F238E27FC236}">
                <a16:creationId xmlns:a16="http://schemas.microsoft.com/office/drawing/2014/main" id="{61B245F5-2847-68FE-C722-1C383EB8AE12}"/>
              </a:ext>
            </a:extLst>
          </p:cNvPr>
          <p:cNvSpPr txBox="1"/>
          <p:nvPr/>
        </p:nvSpPr>
        <p:spPr>
          <a:xfrm>
            <a:off x="6113724" y="1232993"/>
            <a:ext cx="286628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FF9973"/>
                </a:solidFill>
                <a:latin typeface="Share Tech" panose="020B0604020202020204" charset="0"/>
                <a:ea typeface="Share Tech"/>
                <a:cs typeface="Share Tech"/>
                <a:sym typeface="Share Tech"/>
              </a:rPr>
              <a:t>Features Scaling</a:t>
            </a:r>
            <a:endParaRPr sz="2000" dirty="0">
              <a:solidFill>
                <a:srgbClr val="FF9973"/>
              </a:solidFill>
              <a:latin typeface="Share Tech" panose="020B0604020202020204" charset="0"/>
              <a:ea typeface="Share Tech"/>
              <a:cs typeface="Share Tech"/>
              <a:sym typeface="Share Tech"/>
            </a:endParaRPr>
          </a:p>
        </p:txBody>
      </p:sp>
      <p:sp>
        <p:nvSpPr>
          <p:cNvPr id="19" name="Google Shape;573;p29">
            <a:extLst>
              <a:ext uri="{FF2B5EF4-FFF2-40B4-BE49-F238E27FC236}">
                <a16:creationId xmlns:a16="http://schemas.microsoft.com/office/drawing/2014/main" id="{A6AE9F2F-68E4-2DCE-3624-FED8919FC983}"/>
              </a:ext>
            </a:extLst>
          </p:cNvPr>
          <p:cNvSpPr txBox="1">
            <a:spLocks/>
          </p:cNvSpPr>
          <p:nvPr/>
        </p:nvSpPr>
        <p:spPr>
          <a:xfrm>
            <a:off x="4960087" y="2127490"/>
            <a:ext cx="3624676" cy="2225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lnSpc>
                <a:spcPct val="150000"/>
              </a:lnSpc>
              <a:spcAft>
                <a:spcPts val="1000"/>
              </a:spcAf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0-1 normalization for numerical features  - specifically for K-Nearest Neighbours </a:t>
            </a:r>
          </a:p>
          <a:p>
            <a:pPr marL="114300" indent="0">
              <a:lnSpc>
                <a:spcPct val="150000"/>
              </a:lnSpc>
              <a:spcAft>
                <a:spcPts val="1000"/>
              </a:spcAft>
            </a:pPr>
            <a:endPar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endParaRPr>
          </a:p>
          <a:p>
            <a:pPr marL="114300" indent="0">
              <a:lnSpc>
                <a:spcPct val="150000"/>
              </a:lnSpc>
              <a:spcAft>
                <a:spcPts val="1000"/>
              </a:spcAf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Kept original for models which do not need features scaling</a:t>
            </a:r>
          </a:p>
        </p:txBody>
      </p:sp>
    </p:spTree>
    <p:extLst>
      <p:ext uri="{BB962C8B-B14F-4D97-AF65-F5344CB8AC3E}">
        <p14:creationId xmlns:p14="http://schemas.microsoft.com/office/powerpoint/2010/main" val="106758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78007" y="382741"/>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SELECTION</a:t>
            </a:r>
            <a:endParaRPr dirty="0"/>
          </a:p>
        </p:txBody>
      </p:sp>
      <p:sp>
        <p:nvSpPr>
          <p:cNvPr id="573" name="Google Shape;573;p29"/>
          <p:cNvSpPr txBox="1">
            <a:spLocks noGrp="1"/>
          </p:cNvSpPr>
          <p:nvPr>
            <p:ph type="subTitle" idx="1"/>
          </p:nvPr>
        </p:nvSpPr>
        <p:spPr>
          <a:xfrm>
            <a:off x="634934" y="1859760"/>
            <a:ext cx="3652419" cy="2064540"/>
          </a:xfrm>
          <a:prstGeom prst="rect">
            <a:avLst/>
          </a:prstGeom>
        </p:spPr>
        <p:txBody>
          <a:bodyPr spcFirstLastPara="1" wrap="square" lIns="91425" tIns="91425" rIns="91425" bIns="91425" anchor="t" anchorCtr="0">
            <a:noAutofit/>
          </a:bodyPr>
          <a:lstStyle/>
          <a:p>
            <a:pPr>
              <a:lnSpc>
                <a:spcPct val="150000"/>
              </a:lnSpc>
              <a:spcAft>
                <a:spcPts val="1000"/>
              </a:spcAft>
            </a:pPr>
            <a:r>
              <a:rPr lang="en-SG" sz="1200" dirty="0">
                <a:effectLst/>
                <a:latin typeface="Maven Pro" panose="020B0604020202020204" charset="0"/>
                <a:ea typeface="DengXian" panose="02010600030101010101" pitchFamily="2" charset="-122"/>
                <a:cs typeface="Times New Roman" panose="02020603050405020304" pitchFamily="18" charset="0"/>
              </a:rPr>
              <a:t>goal for prediction: prevent customer churn before they do happen</a:t>
            </a:r>
          </a:p>
          <a:p>
            <a:pPr>
              <a:lnSpc>
                <a:spcPct val="150000"/>
              </a:lnSpc>
              <a:spcAft>
                <a:spcPts val="1000"/>
              </a:spcAft>
            </a:pPr>
            <a:r>
              <a:rPr lang="en-SG" sz="1200" dirty="0">
                <a:effectLst/>
                <a:latin typeface="Maven Pro" panose="020B0604020202020204" charset="0"/>
                <a:ea typeface="DengXian" panose="02010600030101010101" pitchFamily="2" charset="-122"/>
                <a:cs typeface="Times New Roman" panose="02020603050405020304" pitchFamily="18" charset="0"/>
              </a:rPr>
              <a:t>Precision is the % of all churns that the model correctly identifies</a:t>
            </a:r>
          </a:p>
          <a:p>
            <a:pPr>
              <a:lnSpc>
                <a:spcPct val="150000"/>
              </a:lnSpc>
              <a:spcAft>
                <a:spcPts val="1000"/>
              </a:spcAft>
            </a:pPr>
            <a:r>
              <a:rPr lang="en-SG" sz="1200" dirty="0">
                <a:effectLst/>
                <a:latin typeface="Maven Pro" panose="020B0604020202020204" charset="0"/>
                <a:ea typeface="DengXian" panose="02010600030101010101" pitchFamily="2" charset="-122"/>
                <a:cs typeface="Times New Roman" panose="02020603050405020304" pitchFamily="18" charset="0"/>
              </a:rPr>
              <a:t>Recall is the % of identified churn that ends up churning</a:t>
            </a:r>
          </a:p>
          <a:p>
            <a:pPr>
              <a:lnSpc>
                <a:spcPct val="150000"/>
              </a:lnSpc>
              <a:spcAft>
                <a:spcPts val="1000"/>
              </a:spcAft>
            </a:pPr>
            <a:r>
              <a:rPr lang="en-SG" sz="1200" dirty="0">
                <a:latin typeface="Maven Pro" panose="020B0604020202020204" charset="0"/>
                <a:ea typeface="DengXian" panose="02010600030101010101" pitchFamily="2" charset="-122"/>
                <a:cs typeface="Times New Roman" panose="02020603050405020304" pitchFamily="18" charset="0"/>
              </a:rPr>
              <a:t>F1-score: harmonic mean of precision &amp; recall</a:t>
            </a:r>
          </a:p>
        </p:txBody>
      </p:sp>
      <p:cxnSp>
        <p:nvCxnSpPr>
          <p:cNvPr id="592" name="Google Shape;592;p29"/>
          <p:cNvCxnSpPr>
            <a:cxnSpLocks/>
          </p:cNvCxnSpPr>
          <p:nvPr/>
        </p:nvCxnSpPr>
        <p:spPr>
          <a:xfrm rot="16200000" flipH="1">
            <a:off x="403000" y="2161184"/>
            <a:ext cx="2395936" cy="1720350"/>
          </a:xfrm>
          <a:prstGeom prst="bentConnector5">
            <a:avLst>
              <a:gd name="adj1" fmla="val 4047"/>
              <a:gd name="adj2" fmla="val 219441"/>
              <a:gd name="adj3" fmla="val 109541"/>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6973567"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4;p34">
            <a:extLst>
              <a:ext uri="{FF2B5EF4-FFF2-40B4-BE49-F238E27FC236}">
                <a16:creationId xmlns:a16="http://schemas.microsoft.com/office/drawing/2014/main" id="{43429FC2-8602-FEB7-0C79-D0899B505D4C}"/>
              </a:ext>
            </a:extLst>
          </p:cNvPr>
          <p:cNvSpPr txBox="1"/>
          <p:nvPr/>
        </p:nvSpPr>
        <p:spPr>
          <a:xfrm>
            <a:off x="5303202" y="1248183"/>
            <a:ext cx="281696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solidFill>
                  <a:srgbClr val="FF9973"/>
                </a:solidFill>
                <a:latin typeface="Share Tech" panose="020B0604020202020204" charset="0"/>
                <a:ea typeface="DengXian" panose="02010600030101010101" pitchFamily="2" charset="-122"/>
                <a:cs typeface="Times New Roman" panose="02020603050405020304" pitchFamily="18" charset="0"/>
                <a:sym typeface="Share Tech"/>
              </a:rPr>
              <a:t>Algorithms Used</a:t>
            </a:r>
            <a:endParaRPr sz="2000" dirty="0">
              <a:solidFill>
                <a:srgbClr val="FF9973"/>
              </a:solidFill>
              <a:latin typeface="Share Tech" panose="020B0604020202020204" charset="0"/>
              <a:ea typeface="Share Tech"/>
              <a:cs typeface="Share Tech"/>
              <a:sym typeface="Share Tech"/>
            </a:endParaRPr>
          </a:p>
        </p:txBody>
      </p:sp>
      <p:sp>
        <p:nvSpPr>
          <p:cNvPr id="16" name="Google Shape;714;p34">
            <a:extLst>
              <a:ext uri="{FF2B5EF4-FFF2-40B4-BE49-F238E27FC236}">
                <a16:creationId xmlns:a16="http://schemas.microsoft.com/office/drawing/2014/main" id="{39C1118B-A0C6-179F-E26C-E65156A1A9F0}"/>
              </a:ext>
            </a:extLst>
          </p:cNvPr>
          <p:cNvSpPr txBox="1"/>
          <p:nvPr/>
        </p:nvSpPr>
        <p:spPr>
          <a:xfrm>
            <a:off x="740793" y="1484925"/>
            <a:ext cx="286628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00CFCC"/>
                </a:solidFill>
                <a:latin typeface="Share Tech" panose="020B0604020202020204" charset="0"/>
                <a:ea typeface="Share Tech"/>
                <a:cs typeface="Share Tech"/>
                <a:sym typeface="Share Tech"/>
              </a:rPr>
              <a:t>Metrics </a:t>
            </a:r>
            <a:r>
              <a:rPr lang="en-US" sz="2000" dirty="0" err="1">
                <a:solidFill>
                  <a:srgbClr val="00CFCC"/>
                </a:solidFill>
                <a:latin typeface="Share Tech" panose="020B0604020202020204" charset="0"/>
                <a:ea typeface="Share Tech"/>
                <a:cs typeface="Share Tech"/>
                <a:sym typeface="Share Tech"/>
              </a:rPr>
              <a:t>Selction</a:t>
            </a:r>
            <a:endParaRPr sz="2000" dirty="0">
              <a:solidFill>
                <a:srgbClr val="00CFCC"/>
              </a:solidFill>
              <a:latin typeface="Share Tech" panose="020B0604020202020204" charset="0"/>
              <a:ea typeface="Share Tech"/>
              <a:cs typeface="Share Tech"/>
              <a:sym typeface="Share Tech"/>
            </a:endParaRPr>
          </a:p>
        </p:txBody>
      </p:sp>
      <p:sp>
        <p:nvSpPr>
          <p:cNvPr id="17" name="Google Shape;573;p29">
            <a:extLst>
              <a:ext uri="{FF2B5EF4-FFF2-40B4-BE49-F238E27FC236}">
                <a16:creationId xmlns:a16="http://schemas.microsoft.com/office/drawing/2014/main" id="{CEA89DF1-5791-5347-3C40-53B98D4FB35A}"/>
              </a:ext>
            </a:extLst>
          </p:cNvPr>
          <p:cNvSpPr txBox="1">
            <a:spLocks/>
          </p:cNvSpPr>
          <p:nvPr/>
        </p:nvSpPr>
        <p:spPr>
          <a:xfrm>
            <a:off x="4856650" y="1926425"/>
            <a:ext cx="3399180" cy="22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lnSpc>
                <a:spcPct val="150000"/>
              </a:lnSpc>
              <a:spcAft>
                <a:spcPts val="1000"/>
              </a:spcAft>
            </a:pPr>
            <a:r>
              <a:rPr lang="en-US"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K-Nearest </a:t>
            </a:r>
            <a:r>
              <a:rPr lang="en-US" sz="1200" dirty="0" err="1">
                <a:solidFill>
                  <a:schemeClr val="bg1"/>
                </a:solidFill>
                <a:effectLst/>
                <a:latin typeface="Maven Pro" panose="020B0604020202020204" charset="0"/>
                <a:ea typeface="DengXian" panose="02010600030101010101" pitchFamily="2" charset="-122"/>
                <a:cs typeface="Times New Roman" panose="02020603050405020304" pitchFamily="18" charset="0"/>
              </a:rPr>
              <a:t>Neighb</a:t>
            </a:r>
            <a:r>
              <a:rPr lang="en-US" sz="1200" dirty="0" err="1">
                <a:solidFill>
                  <a:schemeClr val="bg1"/>
                </a:solidFill>
                <a:latin typeface="Maven Pro" panose="020B0604020202020204" charset="0"/>
                <a:ea typeface="DengXian" panose="02010600030101010101" pitchFamily="2" charset="-122"/>
                <a:cs typeface="Times New Roman" panose="02020603050405020304" pitchFamily="18" charset="0"/>
              </a:rPr>
              <a:t>ours</a:t>
            </a:r>
            <a:r>
              <a:rPr lang="en-US" sz="1200" dirty="0">
                <a:solidFill>
                  <a:schemeClr val="bg1"/>
                </a:solidFill>
                <a:latin typeface="Maven Pro" panose="020B0604020202020204" charset="0"/>
                <a:ea typeface="DengXian" panose="02010600030101010101" pitchFamily="2" charset="-122"/>
                <a:cs typeface="Times New Roman" panose="02020603050405020304" pitchFamily="18" charset="0"/>
              </a:rPr>
              <a:t>, Naïve Bayes, Random Forest, AdaBoost</a:t>
            </a:r>
          </a:p>
          <a:p>
            <a:pPr marL="114300" indent="0">
              <a:lnSpc>
                <a:spcPct val="150000"/>
              </a:lnSpc>
              <a:spcAft>
                <a:spcPts val="1000"/>
              </a:spcAft>
            </a:pPr>
            <a:endParaRPr lang="en-US" sz="1200" dirty="0">
              <a:solidFill>
                <a:schemeClr val="bg1"/>
              </a:solidFill>
              <a:latin typeface="Maven Pro" panose="020B0604020202020204" charset="0"/>
              <a:ea typeface="DengXian" panose="02010600030101010101" pitchFamily="2" charset="-122"/>
              <a:cs typeface="Times New Roman" panose="02020603050405020304" pitchFamily="18" charset="0"/>
            </a:endParaRPr>
          </a:p>
          <a:p>
            <a:pPr marL="114300" indent="0">
              <a:lnSpc>
                <a:spcPct val="150000"/>
              </a:lnSpc>
              <a:spcAft>
                <a:spcPts val="1000"/>
              </a:spcAft>
            </a:pPr>
            <a:r>
              <a:rPr lang="en-US" sz="1200" dirty="0">
                <a:solidFill>
                  <a:schemeClr val="bg1"/>
                </a:solidFill>
                <a:latin typeface="Maven Pro" panose="020B0604020202020204" charset="0"/>
                <a:ea typeface="DengXian" panose="02010600030101010101" pitchFamily="2" charset="-122"/>
                <a:cs typeface="Times New Roman" panose="02020603050405020304" pitchFamily="18" charset="0"/>
              </a:rPr>
              <a:t>Handle data imbalance: </a:t>
            </a:r>
          </a:p>
          <a:p>
            <a:pPr marL="114300" indent="0">
              <a:lnSpc>
                <a:spcPct val="150000"/>
              </a:lnSpc>
              <a:spcAft>
                <a:spcPts val="1000"/>
              </a:spcAft>
            </a:pPr>
            <a:r>
              <a:rPr lang="en-US" sz="1200" dirty="0">
                <a:solidFill>
                  <a:schemeClr val="bg1"/>
                </a:solidFill>
                <a:latin typeface="Maven Pro" panose="020B0604020202020204" charset="0"/>
                <a:ea typeface="DengXian" panose="02010600030101010101" pitchFamily="2" charset="-122"/>
                <a:cs typeface="Times New Roman" panose="02020603050405020304" pitchFamily="18" charset="0"/>
              </a:rPr>
              <a:t>- Random Forest (bagging), AdaBoost (Boosting)</a:t>
            </a:r>
            <a:endPar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239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378007" y="382741"/>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HYPERPARAMETER OPTIMIZATION</a:t>
            </a:r>
            <a:endParaRPr dirty="0"/>
          </a:p>
        </p:txBody>
      </p:sp>
      <p:sp>
        <p:nvSpPr>
          <p:cNvPr id="573" name="Google Shape;573;p29"/>
          <p:cNvSpPr txBox="1">
            <a:spLocks noGrp="1"/>
          </p:cNvSpPr>
          <p:nvPr>
            <p:ph type="subTitle" idx="1"/>
          </p:nvPr>
        </p:nvSpPr>
        <p:spPr>
          <a:xfrm>
            <a:off x="634934" y="1859760"/>
            <a:ext cx="3652419" cy="2702715"/>
          </a:xfrm>
          <a:prstGeom prst="rect">
            <a:avLst/>
          </a:prstGeom>
        </p:spPr>
        <p:txBody>
          <a:bodyPr spcFirstLastPara="1" wrap="square" lIns="91425" tIns="91425" rIns="91425" bIns="91425" anchor="t" anchorCtr="0">
            <a:noAutofit/>
          </a:bodyPr>
          <a:lstStyle/>
          <a:p>
            <a:pPr>
              <a:lnSpc>
                <a:spcPct val="150000"/>
              </a:lnSpc>
              <a:spcAft>
                <a:spcPts val="1000"/>
              </a:spcAft>
            </a:pPr>
            <a:r>
              <a:rPr lang="en-SG" sz="1200" dirty="0">
                <a:effectLst/>
                <a:latin typeface="Maven Pro" panose="020B0604020202020204" charset="0"/>
                <a:ea typeface="DengXian" panose="02010600030101010101" pitchFamily="2" charset="-122"/>
                <a:cs typeface="Times New Roman" panose="02020603050405020304" pitchFamily="18" charset="0"/>
              </a:rPr>
              <a:t>Replaces normal </a:t>
            </a:r>
            <a:r>
              <a:rPr lang="en-SG" sz="1200" dirty="0" err="1">
                <a:effectLst/>
                <a:latin typeface="Maven Pro" panose="020B0604020202020204" charset="0"/>
                <a:ea typeface="DengXian" panose="02010600030101010101" pitchFamily="2" charset="-122"/>
                <a:cs typeface="Times New Roman" panose="02020603050405020304" pitchFamily="18" charset="0"/>
              </a:rPr>
              <a:t>train_test_split</a:t>
            </a:r>
            <a:endParaRPr lang="en-SG" sz="1200" dirty="0">
              <a:effectLst/>
              <a:latin typeface="Maven Pro" panose="020B0604020202020204" charset="0"/>
              <a:ea typeface="DengXian" panose="02010600030101010101" pitchFamily="2" charset="-122"/>
              <a:cs typeface="Times New Roman" panose="02020603050405020304" pitchFamily="18" charset="0"/>
            </a:endParaRPr>
          </a:p>
          <a:p>
            <a:pPr>
              <a:lnSpc>
                <a:spcPct val="150000"/>
              </a:lnSpc>
              <a:spcAft>
                <a:spcPts val="1000"/>
              </a:spcAft>
            </a:pPr>
            <a:r>
              <a:rPr lang="en-SG" sz="1200" dirty="0">
                <a:latin typeface="Maven Pro" panose="020B0604020202020204" charset="0"/>
                <a:ea typeface="DengXian" panose="02010600030101010101" pitchFamily="2" charset="-122"/>
                <a:cs typeface="Times New Roman" panose="02020603050405020304" pitchFamily="18" charset="0"/>
              </a:rPr>
              <a:t>Reduces bias – most data used for fitting</a:t>
            </a:r>
          </a:p>
          <a:p>
            <a:pPr>
              <a:lnSpc>
                <a:spcPct val="150000"/>
              </a:lnSpc>
              <a:spcAft>
                <a:spcPts val="1000"/>
              </a:spcAft>
            </a:pPr>
            <a:r>
              <a:rPr lang="en-SG" sz="1200" dirty="0">
                <a:effectLst/>
                <a:latin typeface="Maven Pro" panose="020B0604020202020204" charset="0"/>
                <a:ea typeface="DengXian" panose="02010600030101010101" pitchFamily="2" charset="-122"/>
                <a:cs typeface="Times New Roman" panose="02020603050405020304" pitchFamily="18" charset="0"/>
              </a:rPr>
              <a:t>Reduces variance – most data used for testing</a:t>
            </a:r>
          </a:p>
          <a:p>
            <a:pPr>
              <a:lnSpc>
                <a:spcPct val="150000"/>
              </a:lnSpc>
              <a:spcAft>
                <a:spcPts val="1000"/>
              </a:spcAft>
            </a:pPr>
            <a:r>
              <a:rPr lang="en-SG" sz="1200" dirty="0">
                <a:latin typeface="Maven Pro" panose="020B0604020202020204" charset="0"/>
                <a:ea typeface="DengXian" panose="02010600030101010101" pitchFamily="2" charset="-122"/>
                <a:cs typeface="Times New Roman" panose="02020603050405020304" pitchFamily="18" charset="0"/>
              </a:rPr>
              <a:t>Stratified version cross validation:</a:t>
            </a:r>
          </a:p>
          <a:p>
            <a:pPr>
              <a:lnSpc>
                <a:spcPct val="150000"/>
              </a:lnSpc>
              <a:spcAft>
                <a:spcPts val="1000"/>
              </a:spcAft>
            </a:pPr>
            <a:r>
              <a:rPr lang="en-SG" sz="1200" dirty="0">
                <a:effectLst/>
                <a:latin typeface="Segoe UI" panose="020B0502040204020203" pitchFamily="34" charset="0"/>
                <a:ea typeface="DengXian" panose="02010600030101010101" pitchFamily="2" charset="-122"/>
              </a:rPr>
              <a:t>ensure data imbalances are accounted for and well represented in both training and testing data</a:t>
            </a:r>
            <a:endParaRPr lang="en-SG" sz="1200" dirty="0">
              <a:effectLst/>
              <a:latin typeface="Maven Pro" panose="020B0604020202020204" charset="0"/>
              <a:ea typeface="DengXian" panose="02010600030101010101" pitchFamily="2" charset="-122"/>
              <a:cs typeface="Times New Roman" panose="02020603050405020304" pitchFamily="18" charset="0"/>
            </a:endParaRPr>
          </a:p>
          <a:p>
            <a:pPr>
              <a:lnSpc>
                <a:spcPct val="150000"/>
              </a:lnSpc>
              <a:spcAft>
                <a:spcPts val="1000"/>
              </a:spcAft>
            </a:pPr>
            <a:endParaRPr lang="en-SG" sz="1200" dirty="0">
              <a:effectLst/>
              <a:latin typeface="Maven Pro" panose="020B0604020202020204" charset="0"/>
              <a:ea typeface="DengXian" panose="02010600030101010101" pitchFamily="2" charset="-122"/>
              <a:cs typeface="Times New Roman" panose="02020603050405020304" pitchFamily="18" charset="0"/>
            </a:endParaRPr>
          </a:p>
          <a:p>
            <a:pPr>
              <a:lnSpc>
                <a:spcPct val="150000"/>
              </a:lnSpc>
              <a:spcAft>
                <a:spcPts val="1000"/>
              </a:spcAft>
            </a:pPr>
            <a:endParaRPr lang="en-SG" sz="1200" dirty="0">
              <a:latin typeface="Maven Pro" panose="020B0604020202020204" charset="0"/>
              <a:ea typeface="DengXian" panose="02010600030101010101" pitchFamily="2" charset="-122"/>
              <a:cs typeface="Times New Roman" panose="02020603050405020304" pitchFamily="18" charset="0"/>
            </a:endParaRPr>
          </a:p>
        </p:txBody>
      </p:sp>
      <p:cxnSp>
        <p:nvCxnSpPr>
          <p:cNvPr id="592" name="Google Shape;592;p29"/>
          <p:cNvCxnSpPr>
            <a:cxnSpLocks/>
            <a:endCxn id="573" idx="2"/>
          </p:cNvCxnSpPr>
          <p:nvPr/>
        </p:nvCxnSpPr>
        <p:spPr>
          <a:xfrm rot="16200000" flipH="1">
            <a:off x="249610" y="2350941"/>
            <a:ext cx="2702716" cy="1720352"/>
          </a:xfrm>
          <a:prstGeom prst="bentConnector5">
            <a:avLst>
              <a:gd name="adj1" fmla="val 0"/>
              <a:gd name="adj2" fmla="val 219441"/>
              <a:gd name="adj3" fmla="val 108458"/>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6973567"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4;p34">
            <a:extLst>
              <a:ext uri="{FF2B5EF4-FFF2-40B4-BE49-F238E27FC236}">
                <a16:creationId xmlns:a16="http://schemas.microsoft.com/office/drawing/2014/main" id="{43429FC2-8602-FEB7-0C79-D0899B505D4C}"/>
              </a:ext>
            </a:extLst>
          </p:cNvPr>
          <p:cNvSpPr txBox="1"/>
          <p:nvPr/>
        </p:nvSpPr>
        <p:spPr>
          <a:xfrm>
            <a:off x="5303202" y="1248183"/>
            <a:ext cx="281696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solidFill>
                  <a:srgbClr val="FF9973"/>
                </a:solidFill>
                <a:latin typeface="Share Tech" panose="020B0604020202020204" charset="0"/>
                <a:ea typeface="DengXian" panose="02010600030101010101" pitchFamily="2" charset="-122"/>
                <a:cs typeface="Times New Roman" panose="02020603050405020304" pitchFamily="18" charset="0"/>
                <a:sym typeface="Share Tech"/>
              </a:rPr>
              <a:t>Algorithms Used</a:t>
            </a:r>
            <a:endParaRPr sz="2000" dirty="0">
              <a:solidFill>
                <a:srgbClr val="FF9973"/>
              </a:solidFill>
              <a:latin typeface="Share Tech" panose="020B0604020202020204" charset="0"/>
              <a:ea typeface="Share Tech"/>
              <a:cs typeface="Share Tech"/>
              <a:sym typeface="Share Tech"/>
            </a:endParaRPr>
          </a:p>
        </p:txBody>
      </p:sp>
      <p:sp>
        <p:nvSpPr>
          <p:cNvPr id="16" name="Google Shape;714;p34">
            <a:extLst>
              <a:ext uri="{FF2B5EF4-FFF2-40B4-BE49-F238E27FC236}">
                <a16:creationId xmlns:a16="http://schemas.microsoft.com/office/drawing/2014/main" id="{39C1118B-A0C6-179F-E26C-E65156A1A9F0}"/>
              </a:ext>
            </a:extLst>
          </p:cNvPr>
          <p:cNvSpPr txBox="1"/>
          <p:nvPr/>
        </p:nvSpPr>
        <p:spPr>
          <a:xfrm>
            <a:off x="740793" y="1484925"/>
            <a:ext cx="3393057"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00CFCC"/>
                </a:solidFill>
                <a:latin typeface="Share Tech" panose="020B0604020202020204" charset="0"/>
                <a:ea typeface="Share Tech"/>
                <a:cs typeface="Share Tech"/>
                <a:sym typeface="Share Tech"/>
              </a:rPr>
              <a:t>Stratified </a:t>
            </a:r>
            <a:r>
              <a:rPr lang="en-US" sz="2000" dirty="0" err="1">
                <a:solidFill>
                  <a:srgbClr val="00CFCC"/>
                </a:solidFill>
                <a:latin typeface="Share Tech" panose="020B0604020202020204" charset="0"/>
                <a:ea typeface="Share Tech"/>
                <a:cs typeface="Share Tech"/>
                <a:sym typeface="Share Tech"/>
              </a:rPr>
              <a:t>Kfold</a:t>
            </a:r>
            <a:r>
              <a:rPr lang="en-US" sz="2000" dirty="0">
                <a:solidFill>
                  <a:srgbClr val="00CFCC"/>
                </a:solidFill>
                <a:latin typeface="Share Tech" panose="020B0604020202020204" charset="0"/>
                <a:ea typeface="Share Tech"/>
                <a:cs typeface="Share Tech"/>
                <a:sym typeface="Share Tech"/>
              </a:rPr>
              <a:t> Cross Validation</a:t>
            </a:r>
            <a:endParaRPr sz="2000" dirty="0">
              <a:solidFill>
                <a:srgbClr val="00CFCC"/>
              </a:solidFill>
              <a:latin typeface="Share Tech" panose="020B0604020202020204" charset="0"/>
              <a:ea typeface="Share Tech"/>
              <a:cs typeface="Share Tech"/>
              <a:sym typeface="Share Tech"/>
            </a:endParaRPr>
          </a:p>
        </p:txBody>
      </p:sp>
      <p:sp>
        <p:nvSpPr>
          <p:cNvPr id="17" name="Google Shape;573;p29">
            <a:extLst>
              <a:ext uri="{FF2B5EF4-FFF2-40B4-BE49-F238E27FC236}">
                <a16:creationId xmlns:a16="http://schemas.microsoft.com/office/drawing/2014/main" id="{CEA89DF1-5791-5347-3C40-53B98D4FB35A}"/>
              </a:ext>
            </a:extLst>
          </p:cNvPr>
          <p:cNvSpPr txBox="1">
            <a:spLocks/>
          </p:cNvSpPr>
          <p:nvPr/>
        </p:nvSpPr>
        <p:spPr>
          <a:xfrm>
            <a:off x="4856650" y="1926425"/>
            <a:ext cx="3399180" cy="220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14300" indent="0">
              <a:lnSpc>
                <a:spcPct val="150000"/>
              </a:lnSpc>
              <a:spcAft>
                <a:spcPts val="1000"/>
              </a:spcAft>
            </a:pPr>
            <a:r>
              <a:rPr lang="en-US"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K-Nearest </a:t>
            </a:r>
            <a:r>
              <a:rPr lang="en-US" sz="1200" dirty="0" err="1">
                <a:solidFill>
                  <a:schemeClr val="bg1"/>
                </a:solidFill>
                <a:effectLst/>
                <a:latin typeface="Maven Pro" panose="020B0604020202020204" charset="0"/>
                <a:ea typeface="DengXian" panose="02010600030101010101" pitchFamily="2" charset="-122"/>
                <a:cs typeface="Times New Roman" panose="02020603050405020304" pitchFamily="18" charset="0"/>
              </a:rPr>
              <a:t>Neighb</a:t>
            </a:r>
            <a:r>
              <a:rPr lang="en-US" sz="1200" dirty="0" err="1">
                <a:solidFill>
                  <a:schemeClr val="bg1"/>
                </a:solidFill>
                <a:latin typeface="Maven Pro" panose="020B0604020202020204" charset="0"/>
                <a:ea typeface="DengXian" panose="02010600030101010101" pitchFamily="2" charset="-122"/>
                <a:cs typeface="Times New Roman" panose="02020603050405020304" pitchFamily="18" charset="0"/>
              </a:rPr>
              <a:t>ours</a:t>
            </a:r>
            <a:r>
              <a:rPr lang="en-US" sz="1200" dirty="0">
                <a:solidFill>
                  <a:schemeClr val="bg1"/>
                </a:solidFill>
                <a:latin typeface="Maven Pro" panose="020B0604020202020204" charset="0"/>
                <a:ea typeface="DengXian" panose="02010600030101010101" pitchFamily="2" charset="-122"/>
                <a:cs typeface="Times New Roman" panose="02020603050405020304" pitchFamily="18" charset="0"/>
              </a:rPr>
              <a:t>, Bernoulli Naïve Bayes, Random Forest, AdaBoost</a:t>
            </a:r>
          </a:p>
          <a:p>
            <a:pPr marL="114300" indent="0">
              <a:lnSpc>
                <a:spcPct val="150000"/>
              </a:lnSpc>
              <a:spcAft>
                <a:spcPts val="1000"/>
              </a:spcAft>
            </a:pPr>
            <a:endParaRPr lang="en-US" sz="1200" dirty="0">
              <a:solidFill>
                <a:schemeClr val="bg1"/>
              </a:solidFill>
              <a:latin typeface="Maven Pro" panose="020B0604020202020204" charset="0"/>
              <a:ea typeface="DengXian" panose="02010600030101010101" pitchFamily="2" charset="-122"/>
              <a:cs typeface="Times New Roman" panose="02020603050405020304" pitchFamily="18" charset="0"/>
            </a:endParaRPr>
          </a:p>
          <a:p>
            <a:pPr marL="114300" indent="0">
              <a:lnSpc>
                <a:spcPct val="150000"/>
              </a:lnSpc>
              <a:spcAft>
                <a:spcPts val="1000"/>
              </a:spcAft>
            </a:pPr>
            <a:r>
              <a:rPr lang="en-US" sz="1200" dirty="0">
                <a:solidFill>
                  <a:schemeClr val="bg1"/>
                </a:solidFill>
                <a:latin typeface="Maven Pro" panose="020B0604020202020204" charset="0"/>
                <a:ea typeface="DengXian" panose="02010600030101010101" pitchFamily="2" charset="-122"/>
                <a:cs typeface="Times New Roman" panose="02020603050405020304" pitchFamily="18" charset="0"/>
              </a:rPr>
              <a:t>Handle data imbalance: </a:t>
            </a:r>
          </a:p>
          <a:p>
            <a:pPr marL="114300" indent="0">
              <a:lnSpc>
                <a:spcPct val="150000"/>
              </a:lnSpc>
              <a:spcAft>
                <a:spcPts val="1000"/>
              </a:spcAft>
            </a:pPr>
            <a:r>
              <a:rPr lang="en-US" sz="1200" dirty="0">
                <a:solidFill>
                  <a:schemeClr val="bg1"/>
                </a:solidFill>
                <a:latin typeface="Maven Pro" panose="020B0604020202020204" charset="0"/>
                <a:ea typeface="DengXian" panose="02010600030101010101" pitchFamily="2" charset="-122"/>
                <a:cs typeface="Times New Roman" panose="02020603050405020304" pitchFamily="18" charset="0"/>
              </a:rPr>
              <a:t>- Random Forest (bagging), AdaBoost (Boosting)</a:t>
            </a:r>
            <a:endPar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572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MODEL PERFORMANCE</a:t>
            </a:r>
            <a:endParaRPr sz="3000" dirty="0"/>
          </a:p>
        </p:txBody>
      </p:sp>
      <p:sp>
        <p:nvSpPr>
          <p:cNvPr id="1256" name="Google Shape;1256;p45"/>
          <p:cNvSpPr txBox="1">
            <a:spLocks noGrp="1"/>
          </p:cNvSpPr>
          <p:nvPr>
            <p:ph type="ctrTitle"/>
          </p:nvPr>
        </p:nvSpPr>
        <p:spPr>
          <a:xfrm>
            <a:off x="229799" y="1190476"/>
            <a:ext cx="5505751"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E898AC"/>
                </a:solidFill>
              </a:rPr>
              <a:t>Best performing model: K-Nearest </a:t>
            </a:r>
            <a:r>
              <a:rPr lang="en-US" dirty="0" err="1">
                <a:solidFill>
                  <a:srgbClr val="E898AC"/>
                </a:solidFill>
              </a:rPr>
              <a:t>Neighbours</a:t>
            </a:r>
            <a:r>
              <a:rPr lang="en-US" dirty="0">
                <a:solidFill>
                  <a:srgbClr val="E898AC"/>
                </a:solidFill>
              </a:rPr>
              <a:t> </a:t>
            </a:r>
            <a:endParaRPr dirty="0">
              <a:solidFill>
                <a:srgbClr val="E898AC"/>
              </a:solidFill>
            </a:endParaRPr>
          </a:p>
        </p:txBody>
      </p:sp>
      <p:pic>
        <p:nvPicPr>
          <p:cNvPr id="86" name="Picture 85" descr="Chart, treemap chart&#10;&#10;Description automatically generated">
            <a:extLst>
              <a:ext uri="{FF2B5EF4-FFF2-40B4-BE49-F238E27FC236}">
                <a16:creationId xmlns:a16="http://schemas.microsoft.com/office/drawing/2014/main" id="{C3923D9B-B349-2CDB-FD59-CC12AADE8391}"/>
              </a:ext>
            </a:extLst>
          </p:cNvPr>
          <p:cNvPicPr>
            <a:picLocks noChangeAspect="1"/>
          </p:cNvPicPr>
          <p:nvPr/>
        </p:nvPicPr>
        <p:blipFill>
          <a:blip r:embed="rId3"/>
          <a:stretch>
            <a:fillRect/>
          </a:stretch>
        </p:blipFill>
        <p:spPr>
          <a:xfrm>
            <a:off x="906145" y="2036177"/>
            <a:ext cx="3665855" cy="2619599"/>
          </a:xfrm>
          <a:prstGeom prst="rect">
            <a:avLst/>
          </a:prstGeom>
        </p:spPr>
      </p:pic>
      <p:pic>
        <p:nvPicPr>
          <p:cNvPr id="87" name="Picture 86" descr="Table&#10;&#10;Description automatically generated">
            <a:extLst>
              <a:ext uri="{FF2B5EF4-FFF2-40B4-BE49-F238E27FC236}">
                <a16:creationId xmlns:a16="http://schemas.microsoft.com/office/drawing/2014/main" id="{0676B0E0-070B-E29C-120B-81280F06990A}"/>
              </a:ext>
            </a:extLst>
          </p:cNvPr>
          <p:cNvPicPr>
            <a:picLocks noChangeAspect="1"/>
          </p:cNvPicPr>
          <p:nvPr/>
        </p:nvPicPr>
        <p:blipFill>
          <a:blip r:embed="rId4"/>
          <a:stretch>
            <a:fillRect/>
          </a:stretch>
        </p:blipFill>
        <p:spPr>
          <a:xfrm>
            <a:off x="4804511" y="2036177"/>
            <a:ext cx="4179020" cy="14989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solidFill>
                <a:schemeClr val="accent3"/>
              </a:solidFill>
            </a:endParaRPr>
          </a:p>
        </p:txBody>
      </p:sp>
    </p:spTree>
    <p:extLst>
      <p:ext uri="{BB962C8B-B14F-4D97-AF65-F5344CB8AC3E}">
        <p14:creationId xmlns:p14="http://schemas.microsoft.com/office/powerpoint/2010/main" val="36038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7" name="Google Shape;1587;p4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REFERENCES</a:t>
            </a:r>
            <a:endParaRPr dirty="0"/>
          </a:p>
        </p:txBody>
      </p:sp>
      <p:sp>
        <p:nvSpPr>
          <p:cNvPr id="3" name="Text Placeholder 2">
            <a:extLst>
              <a:ext uri="{FF2B5EF4-FFF2-40B4-BE49-F238E27FC236}">
                <a16:creationId xmlns:a16="http://schemas.microsoft.com/office/drawing/2014/main" id="{C6EF63AD-595D-F1B1-7AE6-9DA6BC4A70A0}"/>
              </a:ext>
            </a:extLst>
          </p:cNvPr>
          <p:cNvSpPr>
            <a:spLocks noGrp="1"/>
          </p:cNvSpPr>
          <p:nvPr>
            <p:ph type="body" idx="1"/>
          </p:nvPr>
        </p:nvSpPr>
        <p:spPr>
          <a:xfrm>
            <a:off x="597375" y="1063525"/>
            <a:ext cx="7767956" cy="3786900"/>
          </a:xfrm>
        </p:spPr>
        <p:txBody>
          <a:bodyPr/>
          <a:lstStyle/>
          <a:p>
            <a:pPr marL="165100" indent="0">
              <a:lnSpc>
                <a:spcPct val="200000"/>
              </a:lnSpc>
              <a:buNone/>
            </a:pPr>
            <a:r>
              <a:rPr lang="en-GB" sz="1800" i="1" dirty="0">
                <a:effectLst/>
                <a:latin typeface="Times New Roman" panose="02020603050405020304" pitchFamily="18" charset="0"/>
                <a:ea typeface="Times New Roman" panose="02020603050405020304" pitchFamily="18" charset="0"/>
              </a:rPr>
              <a:t> </a:t>
            </a:r>
            <a:endParaRPr lang="en-SG" sz="1800" dirty="0">
              <a:effectLst/>
              <a:latin typeface="Times New Roman" panose="02020603050405020304" pitchFamily="18" charset="0"/>
              <a:ea typeface="Times New Roman" panose="02020603050405020304" pitchFamily="18" charset="0"/>
            </a:endParaRPr>
          </a:p>
          <a:p>
            <a:pPr marL="457200" indent="-457200">
              <a:lnSpc>
                <a:spcPct val="200000"/>
              </a:lnSpc>
            </a:pPr>
            <a:r>
              <a:rPr lang="en-GB" sz="1800" dirty="0">
                <a:effectLst/>
                <a:latin typeface="Times New Roman" panose="02020603050405020304" pitchFamily="18" charset="0"/>
                <a:ea typeface="Times New Roman" panose="02020603050405020304" pitchFamily="18" charset="0"/>
              </a:rPr>
              <a:t>Forrester. (2009, April 1). </a:t>
            </a:r>
            <a:r>
              <a:rPr lang="en-GB" sz="1800" i="1" dirty="0">
                <a:effectLst/>
                <a:latin typeface="Times New Roman" panose="02020603050405020304" pitchFamily="18" charset="0"/>
                <a:ea typeface="Times New Roman" panose="02020603050405020304" pitchFamily="18" charset="0"/>
              </a:rPr>
              <a:t>Listen to the Voice of the Customer</a:t>
            </a:r>
            <a:r>
              <a:rPr lang="en-GB" sz="1800" dirty="0">
                <a:effectLst/>
                <a:latin typeface="Times New Roman" panose="02020603050405020304" pitchFamily="18" charset="0"/>
                <a:ea typeface="Times New Roman" panose="02020603050405020304" pitchFamily="18" charset="0"/>
              </a:rPr>
              <a:t>. CRM Magazine. </a:t>
            </a:r>
            <a:r>
              <a:rPr lang="en-GB" sz="1800" u="sng" dirty="0">
                <a:solidFill>
                  <a:srgbClr val="0563C1"/>
                </a:solidFill>
                <a:effectLst/>
                <a:latin typeface="Times New Roman" panose="02020603050405020304" pitchFamily="18" charset="0"/>
                <a:ea typeface="Times New Roman" panose="02020603050405020304" pitchFamily="18" charset="0"/>
                <a:hlinkClick r:id="rId3"/>
              </a:rPr>
              <a:t>https://www.destinationcrm.com/Articles/Web-Exclusives/Viewpoints/Listen-to-the-Voice-of-the-Customer-53239.aspx</a:t>
            </a:r>
            <a:endParaRPr lang="en-SG" sz="1800" dirty="0">
              <a:effectLst/>
              <a:latin typeface="Times New Roman" panose="02020603050405020304" pitchFamily="18" charset="0"/>
              <a:ea typeface="Times New Roman" panose="02020603050405020304" pitchFamily="18" charset="0"/>
            </a:endParaRPr>
          </a:p>
          <a:p>
            <a:pPr marL="165100" indent="0">
              <a:buNone/>
            </a:pPr>
            <a:endParaRPr lang="en-SG" sz="1800" dirty="0">
              <a:effectLst/>
              <a:latin typeface="Times New Roman" panose="02020603050405020304" pitchFamily="18" charset="0"/>
              <a:ea typeface="Times New Roman" panose="02020603050405020304" pitchFamily="18" charset="0"/>
            </a:endParaRPr>
          </a:p>
          <a:p>
            <a:pPr marL="165100" indent="0">
              <a:buNone/>
            </a:pPr>
            <a:endParaRPr lang="en-S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46348" y="334685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PREDICTIVE MODELLING</a:t>
            </a:r>
            <a:endParaRPr dirty="0"/>
          </a:p>
        </p:txBody>
      </p:sp>
      <p:sp>
        <p:nvSpPr>
          <p:cNvPr id="472" name="Google Shape;472;p27"/>
          <p:cNvSpPr txBox="1">
            <a:spLocks noGrp="1"/>
          </p:cNvSpPr>
          <p:nvPr>
            <p:ph type="subTitle" idx="1"/>
          </p:nvPr>
        </p:nvSpPr>
        <p:spPr>
          <a:xfrm>
            <a:off x="6662354" y="3844597"/>
            <a:ext cx="1755601"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Using algorithms to predict customer churn</a:t>
            </a:r>
            <a:endParaRPr dirty="0"/>
          </a:p>
        </p:txBody>
      </p:sp>
      <p:sp>
        <p:nvSpPr>
          <p:cNvPr id="473" name="Google Shape;473;p27"/>
          <p:cNvSpPr txBox="1">
            <a:spLocks noGrp="1"/>
          </p:cNvSpPr>
          <p:nvPr>
            <p:ph type="ctrTitle" idx="4"/>
          </p:nvPr>
        </p:nvSpPr>
        <p:spPr>
          <a:xfrm>
            <a:off x="3942827" y="3632469"/>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CLEANING &amp; INSIGHTS</a:t>
            </a:r>
            <a:endParaRPr dirty="0"/>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UNDERSTANDING</a:t>
            </a:r>
            <a:endParaRPr dirty="0"/>
          </a:p>
        </p:txBody>
      </p:sp>
      <p:sp>
        <p:nvSpPr>
          <p:cNvPr id="475" name="Google Shape;475;p27"/>
          <p:cNvSpPr txBox="1">
            <a:spLocks noGrp="1"/>
          </p:cNvSpPr>
          <p:nvPr>
            <p:ph type="subTitle" idx="2"/>
          </p:nvPr>
        </p:nvSpPr>
        <p:spPr>
          <a:xfrm>
            <a:off x="1223300" y="3955442"/>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the business aspect &amp; its solution</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1027" y="4210269"/>
            <a:ext cx="17556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Insights gathered from EDA</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277862" y="303187"/>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MARKET RESEARCH</a:t>
            </a:r>
            <a:endParaRPr dirty="0"/>
          </a:p>
        </p:txBody>
      </p:sp>
      <p:sp>
        <p:nvSpPr>
          <p:cNvPr id="714" name="Google Shape;714;p34"/>
          <p:cNvSpPr txBox="1"/>
          <p:nvPr/>
        </p:nvSpPr>
        <p:spPr>
          <a:xfrm>
            <a:off x="5137295" y="592087"/>
            <a:ext cx="3084162"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2000" dirty="0">
                <a:solidFill>
                  <a:schemeClr val="accent3"/>
                </a:solidFill>
                <a:latin typeface="Share Tech" panose="020B0604020202020204" charset="0"/>
              </a:rPr>
              <a:t>WHY IS IT IMPORTANT TO RETAIN CUSTOMERS</a:t>
            </a:r>
            <a:endParaRPr lang="en-SG" sz="2000" dirty="0">
              <a:solidFill>
                <a:schemeClr val="lt1"/>
              </a:solidFill>
              <a:latin typeface="Share Tech" panose="020B0604020202020204" charset="0"/>
              <a:ea typeface="Share Tech"/>
              <a:cs typeface="Share Tech"/>
              <a:sym typeface="Share Tech"/>
            </a:endParaRPr>
          </a:p>
        </p:txBody>
      </p:sp>
      <p:sp>
        <p:nvSpPr>
          <p:cNvPr id="295" name="Google Shape;573;p29">
            <a:extLst>
              <a:ext uri="{FF2B5EF4-FFF2-40B4-BE49-F238E27FC236}">
                <a16:creationId xmlns:a16="http://schemas.microsoft.com/office/drawing/2014/main" id="{808E4075-5915-5FDC-60DD-A9AFC2F6B438}"/>
              </a:ext>
            </a:extLst>
          </p:cNvPr>
          <p:cNvSpPr txBox="1">
            <a:spLocks/>
          </p:cNvSpPr>
          <p:nvPr/>
        </p:nvSpPr>
        <p:spPr>
          <a:xfrm>
            <a:off x="5137295" y="1437045"/>
            <a:ext cx="3277892" cy="2202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nSpc>
                <a:spcPct val="150000"/>
              </a:lnSpc>
              <a:spcAft>
                <a:spcPts val="1000"/>
              </a:spcAft>
            </a:pPr>
            <a:r>
              <a:rPr lang="en-SG" dirty="0">
                <a:solidFill>
                  <a:schemeClr val="bg1"/>
                </a:solidFill>
                <a:latin typeface="Maven Pro" panose="020B0604020202020204" charset="0"/>
                <a:ea typeface="DengXian" panose="02010600030101010101" pitchFamily="2" charset="-122"/>
                <a:cs typeface="Times New Roman" panose="02020603050405020304" pitchFamily="18" charset="0"/>
              </a:rPr>
              <a:t>Retaining customers continuously bring in profit</a:t>
            </a:r>
          </a:p>
          <a:p>
            <a:pPr marL="114300">
              <a:lnSpc>
                <a:spcPct val="150000"/>
              </a:lnSpc>
              <a:spcAft>
                <a:spcPts val="1000"/>
              </a:spcAft>
            </a:pPr>
            <a:r>
              <a:rPr lang="en-SG" dirty="0">
                <a:solidFill>
                  <a:schemeClr val="bg1"/>
                </a:solidFill>
                <a:latin typeface="Maven Pro" panose="020B0604020202020204" charset="0"/>
                <a:ea typeface="DengXian" panose="02010600030101010101" pitchFamily="2" charset="-122"/>
                <a:cs typeface="Times New Roman" panose="02020603050405020304" pitchFamily="18" charset="0"/>
              </a:rPr>
              <a:t>Costs 5x as much to acquire a new customer than keep one (Forrester, 2019)</a:t>
            </a:r>
          </a:p>
          <a:p>
            <a:pPr marL="114300">
              <a:lnSpc>
                <a:spcPct val="150000"/>
              </a:lnSpc>
              <a:spcAft>
                <a:spcPts val="1000"/>
              </a:spcAft>
            </a:pPr>
            <a:endParaRPr lang="en-SG" sz="1600" dirty="0">
              <a:solidFill>
                <a:schemeClr val="bg1"/>
              </a:solidFill>
              <a:latin typeface="Maven Pro" panose="020B0604020202020204" charset="0"/>
              <a:ea typeface="DengXian" panose="02010600030101010101" pitchFamily="2" charset="-122"/>
              <a:cs typeface="Times New Roman" panose="02020603050405020304" pitchFamily="18" charset="0"/>
            </a:endParaRPr>
          </a:p>
        </p:txBody>
      </p:sp>
      <p:sp>
        <p:nvSpPr>
          <p:cNvPr id="7" name="Google Shape;714;p34">
            <a:extLst>
              <a:ext uri="{FF2B5EF4-FFF2-40B4-BE49-F238E27FC236}">
                <a16:creationId xmlns:a16="http://schemas.microsoft.com/office/drawing/2014/main" id="{073A941A-7F1B-D933-0D8F-3E01D4E96752}"/>
              </a:ext>
            </a:extLst>
          </p:cNvPr>
          <p:cNvSpPr txBox="1"/>
          <p:nvPr/>
        </p:nvSpPr>
        <p:spPr>
          <a:xfrm>
            <a:off x="626574" y="1184775"/>
            <a:ext cx="3891182" cy="5045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3"/>
                </a:solidFill>
                <a:latin typeface="Share Tech" panose="020B0604020202020204" charset="0"/>
              </a:rPr>
              <a:t>ABOUT THE DATASET/COMPANY</a:t>
            </a:r>
            <a:endParaRPr sz="1800" dirty="0">
              <a:solidFill>
                <a:schemeClr val="lt1"/>
              </a:solidFill>
              <a:latin typeface="Share Tech" panose="020B0604020202020204" charset="0"/>
              <a:ea typeface="Share Tech"/>
              <a:cs typeface="Share Tech"/>
              <a:sym typeface="Share Tech"/>
            </a:endParaRPr>
          </a:p>
        </p:txBody>
      </p:sp>
      <p:sp>
        <p:nvSpPr>
          <p:cNvPr id="8" name="Google Shape;573;p29">
            <a:extLst>
              <a:ext uri="{FF2B5EF4-FFF2-40B4-BE49-F238E27FC236}">
                <a16:creationId xmlns:a16="http://schemas.microsoft.com/office/drawing/2014/main" id="{CCDBF373-5A91-7258-8B31-FC514D9095CE}"/>
              </a:ext>
            </a:extLst>
          </p:cNvPr>
          <p:cNvSpPr txBox="1">
            <a:spLocks/>
          </p:cNvSpPr>
          <p:nvPr/>
        </p:nvSpPr>
        <p:spPr>
          <a:xfrm>
            <a:off x="696316" y="1845869"/>
            <a:ext cx="3193758" cy="2202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lnSpc>
                <a:spcPct val="150000"/>
              </a:lnSpc>
              <a:spcAft>
                <a:spcPts val="1000"/>
              </a:spcAft>
            </a:pPr>
            <a:r>
              <a:rPr lang="en-SG" sz="1600" dirty="0">
                <a:solidFill>
                  <a:schemeClr val="bg1"/>
                </a:solidFill>
                <a:latin typeface="Maven Pro" panose="020B0604020202020204" charset="0"/>
                <a:ea typeface="DengXian" panose="02010600030101010101" pitchFamily="2" charset="-122"/>
                <a:cs typeface="Times New Roman" panose="02020603050405020304" pitchFamily="18" charset="0"/>
              </a:rPr>
              <a:t>Source of dataset: Kaggle</a:t>
            </a:r>
          </a:p>
          <a:p>
            <a:pPr marL="114300">
              <a:lnSpc>
                <a:spcPct val="150000"/>
              </a:lnSpc>
              <a:spcAft>
                <a:spcPts val="1000"/>
              </a:spcAft>
            </a:pPr>
            <a:r>
              <a:rPr lang="en-SG" sz="1600" dirty="0">
                <a:solidFill>
                  <a:schemeClr val="bg1"/>
                </a:solidFill>
                <a:latin typeface="Maven Pro" panose="020B0604020202020204" charset="0"/>
                <a:ea typeface="DengXian" panose="02010600030101010101" pitchFamily="2" charset="-122"/>
                <a:cs typeface="Times New Roman" panose="02020603050405020304" pitchFamily="18" charset="0"/>
              </a:rPr>
              <a:t>It is a subset of the data taken from IBM</a:t>
            </a:r>
          </a:p>
          <a:p>
            <a:pPr marL="114300">
              <a:lnSpc>
                <a:spcPct val="150000"/>
              </a:lnSpc>
              <a:spcAft>
                <a:spcPts val="1000"/>
              </a:spcAft>
            </a:pPr>
            <a:r>
              <a:rPr lang="en-SG" sz="1600" dirty="0">
                <a:solidFill>
                  <a:schemeClr val="bg1"/>
                </a:solidFill>
                <a:latin typeface="Maven Pro" panose="020B0604020202020204" charset="0"/>
                <a:ea typeface="DengXian" panose="02010600030101010101" pitchFamily="2" charset="-122"/>
                <a:cs typeface="Times New Roman" panose="02020603050405020304" pitchFamily="18" charset="0"/>
              </a:rPr>
              <a:t>It is a telecom company</a:t>
            </a:r>
          </a:p>
          <a:p>
            <a:pPr marL="114300">
              <a:lnSpc>
                <a:spcPct val="150000"/>
              </a:lnSpc>
              <a:spcAft>
                <a:spcPts val="1000"/>
              </a:spcAft>
            </a:pPr>
            <a:r>
              <a:rPr lang="en-SG" sz="1600" dirty="0">
                <a:solidFill>
                  <a:schemeClr val="bg1"/>
                </a:solidFill>
                <a:latin typeface="Maven Pro" panose="020B0604020202020204" charset="0"/>
                <a:ea typeface="DengXian" panose="02010600030101010101" pitchFamily="2" charset="-122"/>
                <a:cs typeface="Times New Roman" panose="02020603050405020304" pitchFamily="18" charset="0"/>
              </a:rPr>
              <a:t>Company kept anonymous – alias telecom X</a:t>
            </a:r>
          </a:p>
          <a:p>
            <a:pPr marL="114300">
              <a:lnSpc>
                <a:spcPct val="150000"/>
              </a:lnSpc>
              <a:spcAft>
                <a:spcPts val="1000"/>
              </a:spcAft>
            </a:pPr>
            <a:endParaRPr lang="en-SG" sz="1600" dirty="0">
              <a:solidFill>
                <a:schemeClr val="bg1"/>
              </a:solidFill>
              <a:latin typeface="Maven Pro" panose="020B0604020202020204" charset="0"/>
              <a:ea typeface="DengXian" panose="02010600030101010101" pitchFamily="2" charset="-122"/>
              <a:cs typeface="Times New Roman" panose="02020603050405020304" pitchFamily="18" charset="0"/>
            </a:endParaRPr>
          </a:p>
        </p:txBody>
      </p:sp>
      <p:sp>
        <p:nvSpPr>
          <p:cNvPr id="10" name="Google Shape;603;p30">
            <a:extLst>
              <a:ext uri="{FF2B5EF4-FFF2-40B4-BE49-F238E27FC236}">
                <a16:creationId xmlns:a16="http://schemas.microsoft.com/office/drawing/2014/main" id="{1431EF6D-DDD7-8C24-FF81-8B14A7056ECD}"/>
              </a:ext>
            </a:extLst>
          </p:cNvPr>
          <p:cNvSpPr txBox="1">
            <a:spLocks/>
          </p:cNvSpPr>
          <p:nvPr/>
        </p:nvSpPr>
        <p:spPr>
          <a:xfrm>
            <a:off x="5253928" y="3793488"/>
            <a:ext cx="2863013" cy="644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aven Pro" panose="020B0604020202020204" charset="0"/>
                <a:ea typeface="Times New Roman" panose="02020603050405020304" pitchFamily="18" charset="0"/>
              </a:rPr>
              <a:t>Accurate prediction to classify customer churn</a:t>
            </a:r>
            <a:endParaRPr lang="en-US" sz="1600" dirty="0">
              <a:solidFill>
                <a:schemeClr val="bg1"/>
              </a:solidFill>
              <a:latin typeface="Maven Pro" panose="020B0604020202020204" charset="0"/>
            </a:endParaRPr>
          </a:p>
        </p:txBody>
      </p:sp>
      <p:sp>
        <p:nvSpPr>
          <p:cNvPr id="20" name="Google Shape;714;p34">
            <a:extLst>
              <a:ext uri="{FF2B5EF4-FFF2-40B4-BE49-F238E27FC236}">
                <a16:creationId xmlns:a16="http://schemas.microsoft.com/office/drawing/2014/main" id="{431F9746-43F4-F33D-72B9-83EE788EC1E0}"/>
              </a:ext>
            </a:extLst>
          </p:cNvPr>
          <p:cNvSpPr txBox="1"/>
          <p:nvPr/>
        </p:nvSpPr>
        <p:spPr>
          <a:xfrm>
            <a:off x="5137295" y="3402888"/>
            <a:ext cx="3084162"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2000" dirty="0">
                <a:solidFill>
                  <a:schemeClr val="accent3"/>
                </a:solidFill>
                <a:latin typeface="Share Tech" panose="020B0604020202020204" charset="0"/>
              </a:rPr>
              <a:t>SOLUTION</a:t>
            </a:r>
            <a:endParaRPr lang="en-SG" sz="2000" dirty="0">
              <a:solidFill>
                <a:schemeClr val="lt1"/>
              </a:solidFill>
              <a:latin typeface="Share Tech" panose="020B0604020202020204" charset="0"/>
              <a:ea typeface="Share Tech"/>
              <a:cs typeface="Share Tech"/>
              <a:sym typeface="Share Tech"/>
            </a:endParaRPr>
          </a:p>
        </p:txBody>
      </p:sp>
    </p:spTree>
    <p:extLst>
      <p:ext uri="{BB962C8B-B14F-4D97-AF65-F5344CB8AC3E}">
        <p14:creationId xmlns:p14="http://schemas.microsoft.com/office/powerpoint/2010/main" val="116357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355692"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t>
            </a:r>
            <a:r>
              <a:rPr lang="en" dirty="0">
                <a:solidFill>
                  <a:schemeClr val="accent3"/>
                </a:solidFill>
              </a:rPr>
              <a:t>CLEANING </a:t>
            </a:r>
            <a:br>
              <a:rPr lang="en" dirty="0">
                <a:solidFill>
                  <a:schemeClr val="accent3"/>
                </a:solidFill>
              </a:rPr>
            </a:br>
            <a:r>
              <a:rPr lang="en" dirty="0">
                <a:solidFill>
                  <a:schemeClr val="accent3"/>
                </a:solidFill>
              </a:rPr>
              <a:t>&amp;</a:t>
            </a:r>
            <a:br>
              <a:rPr lang="en" dirty="0">
                <a:solidFill>
                  <a:schemeClr val="accent3"/>
                </a:solidFill>
              </a:rPr>
            </a:br>
            <a:r>
              <a:rPr lang="en" dirty="0"/>
              <a:t>INSIGHTS</a:t>
            </a:r>
            <a:endParaRPr dirty="0">
              <a:solidFill>
                <a:schemeClr val="accent3"/>
              </a:solidFill>
            </a:endParaRPr>
          </a:p>
        </p:txBody>
      </p:sp>
    </p:spTree>
    <p:extLst>
      <p:ext uri="{BB962C8B-B14F-4D97-AF65-F5344CB8AC3E}">
        <p14:creationId xmlns:p14="http://schemas.microsoft.com/office/powerpoint/2010/main" val="422756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CLEANING</a:t>
            </a:r>
            <a:endParaRPr dirty="0"/>
          </a:p>
        </p:txBody>
      </p:sp>
      <p:sp>
        <p:nvSpPr>
          <p:cNvPr id="572" name="Google Shape;572;p29"/>
          <p:cNvSpPr txBox="1">
            <a:spLocks noGrp="1"/>
          </p:cNvSpPr>
          <p:nvPr>
            <p:ph type="ctrTitle"/>
          </p:nvPr>
        </p:nvSpPr>
        <p:spPr>
          <a:xfrm>
            <a:off x="984220" y="1196025"/>
            <a:ext cx="1827206" cy="577800"/>
          </a:xfrm>
          <a:prstGeom prst="rect">
            <a:avLst/>
          </a:prstGeom>
        </p:spPr>
        <p:txBody>
          <a:bodyPr spcFirstLastPara="1" wrap="square" lIns="91425" tIns="91425" rIns="91425" bIns="91425" anchor="b" anchorCtr="0">
            <a:noAutofit/>
          </a:bodyPr>
          <a:lstStyle/>
          <a:p>
            <a:pPr>
              <a:lnSpc>
                <a:spcPct val="115000"/>
              </a:lnSpc>
              <a:spcBef>
                <a:spcPts val="200"/>
              </a:spcBef>
            </a:pPr>
            <a:r>
              <a:rPr lang="en-SG" sz="1800" dirty="0">
                <a:solidFill>
                  <a:srgbClr val="00CFCC"/>
                </a:solidFill>
                <a:effectLst/>
                <a:latin typeface="Share Tech" panose="020B0604020202020204" charset="0"/>
                <a:ea typeface="DengXian Light" panose="02010600030101010101" pitchFamily="2" charset="-122"/>
                <a:cs typeface="Times New Roman" panose="02020603050405020304" pitchFamily="18" charset="0"/>
              </a:rPr>
              <a:t>MISSING VALUES</a:t>
            </a:r>
          </a:p>
        </p:txBody>
      </p:sp>
      <p:cxnSp>
        <p:nvCxnSpPr>
          <p:cNvPr id="592" name="Google Shape;592;p29"/>
          <p:cNvCxnSpPr>
            <a:cxnSpLocks/>
          </p:cNvCxnSpPr>
          <p:nvPr/>
        </p:nvCxnSpPr>
        <p:spPr>
          <a:xfrm rot="10800000" flipH="1" flipV="1">
            <a:off x="919581" y="1506465"/>
            <a:ext cx="2543700" cy="2202000"/>
          </a:xfrm>
          <a:prstGeom prst="bentConnector3">
            <a:avLst>
              <a:gd name="adj1" fmla="val -10185"/>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flipH="1">
            <a:off x="6973567" y="1484925"/>
            <a:ext cx="1146600" cy="2563800"/>
          </a:xfrm>
          <a:prstGeom prst="bentConnector4">
            <a:avLst>
              <a:gd name="adj1" fmla="val -20768"/>
              <a:gd name="adj2" fmla="val 100745"/>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898334" y="3812971"/>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2;p29">
            <a:extLst>
              <a:ext uri="{FF2B5EF4-FFF2-40B4-BE49-F238E27FC236}">
                <a16:creationId xmlns:a16="http://schemas.microsoft.com/office/drawing/2014/main" id="{1F4C8F31-3007-67BB-6B24-D1F43BEF969F}"/>
              </a:ext>
            </a:extLst>
          </p:cNvPr>
          <p:cNvSpPr txBox="1">
            <a:spLocks/>
          </p:cNvSpPr>
          <p:nvPr/>
        </p:nvSpPr>
        <p:spPr>
          <a:xfrm>
            <a:off x="5548736" y="1186770"/>
            <a:ext cx="244737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nSpc>
                <a:spcPct val="115000"/>
              </a:lnSpc>
              <a:spcBef>
                <a:spcPts val="200"/>
              </a:spcBef>
            </a:pPr>
            <a:r>
              <a:rPr lang="en-SG" sz="1800" dirty="0">
                <a:solidFill>
                  <a:srgbClr val="FF9973"/>
                </a:solidFill>
                <a:latin typeface="Share Tech" panose="020B0604020202020204" charset="0"/>
                <a:ea typeface="DengXian Light" panose="02010600030101010101" pitchFamily="2" charset="-122"/>
                <a:cs typeface="Times New Roman" panose="02020603050405020304" pitchFamily="18" charset="0"/>
              </a:rPr>
              <a:t>DATA TRANSFORMATION</a:t>
            </a:r>
          </a:p>
        </p:txBody>
      </p:sp>
      <p:sp>
        <p:nvSpPr>
          <p:cNvPr id="3" name="Subtitle 2">
            <a:extLst>
              <a:ext uri="{FF2B5EF4-FFF2-40B4-BE49-F238E27FC236}">
                <a16:creationId xmlns:a16="http://schemas.microsoft.com/office/drawing/2014/main" id="{4BC8DCA1-56B9-6AAC-2AE5-8D68E5495C86}"/>
              </a:ext>
            </a:extLst>
          </p:cNvPr>
          <p:cNvSpPr>
            <a:spLocks noGrp="1"/>
          </p:cNvSpPr>
          <p:nvPr>
            <p:ph type="subTitle" idx="1"/>
          </p:nvPr>
        </p:nvSpPr>
        <p:spPr/>
        <p:txBody>
          <a:bodyPr/>
          <a:lstStyle/>
          <a:p>
            <a:r>
              <a:rPr lang="en-SG" dirty="0"/>
              <a:t>11 rows in </a:t>
            </a:r>
            <a:r>
              <a:rPr lang="en-SG" dirty="0" err="1"/>
              <a:t>TotalCharges</a:t>
            </a:r>
            <a:r>
              <a:rPr lang="en-SG" dirty="0"/>
              <a:t> with missing values </a:t>
            </a:r>
          </a:p>
          <a:p>
            <a:endParaRPr lang="en-SG" dirty="0"/>
          </a:p>
          <a:p>
            <a:r>
              <a:rPr lang="en-SG" dirty="0"/>
              <a:t>They were missing completely at random</a:t>
            </a:r>
          </a:p>
          <a:p>
            <a:endParaRPr lang="en-SG" dirty="0"/>
          </a:p>
          <a:p>
            <a:r>
              <a:rPr lang="en-SG" dirty="0"/>
              <a:t>Actions: removed these rows</a:t>
            </a:r>
          </a:p>
        </p:txBody>
      </p:sp>
      <p:sp>
        <p:nvSpPr>
          <p:cNvPr id="16" name="Subtitle 2">
            <a:extLst>
              <a:ext uri="{FF2B5EF4-FFF2-40B4-BE49-F238E27FC236}">
                <a16:creationId xmlns:a16="http://schemas.microsoft.com/office/drawing/2014/main" id="{DA1E8F91-9A1B-6743-651A-4D2733C8EAB0}"/>
              </a:ext>
            </a:extLst>
          </p:cNvPr>
          <p:cNvSpPr txBox="1">
            <a:spLocks/>
          </p:cNvSpPr>
          <p:nvPr/>
        </p:nvSpPr>
        <p:spPr>
          <a:xfrm>
            <a:off x="5307460" y="3152266"/>
            <a:ext cx="2620500" cy="111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ctr"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r>
              <a:rPr lang="en-SG" dirty="0"/>
              <a:t>Changed “No internet service” to “No” as they imply the same meaning </a:t>
            </a:r>
          </a:p>
          <a:p>
            <a:endParaRPr lang="en-SG" dirty="0"/>
          </a:p>
        </p:txBody>
      </p:sp>
      <p:pic>
        <p:nvPicPr>
          <p:cNvPr id="10" name="Picture 9">
            <a:extLst>
              <a:ext uri="{FF2B5EF4-FFF2-40B4-BE49-F238E27FC236}">
                <a16:creationId xmlns:a16="http://schemas.microsoft.com/office/drawing/2014/main" id="{C0890218-E02E-DC1A-D54D-056A5AA2DC88}"/>
              </a:ext>
            </a:extLst>
          </p:cNvPr>
          <p:cNvPicPr>
            <a:picLocks noChangeAspect="1"/>
          </p:cNvPicPr>
          <p:nvPr/>
        </p:nvPicPr>
        <p:blipFill>
          <a:blip r:embed="rId3"/>
          <a:stretch>
            <a:fillRect/>
          </a:stretch>
        </p:blipFill>
        <p:spPr>
          <a:xfrm>
            <a:off x="5129388" y="1764570"/>
            <a:ext cx="2883087" cy="1361304"/>
          </a:xfrm>
          <a:prstGeom prst="rect">
            <a:avLst/>
          </a:prstGeom>
        </p:spPr>
      </p:pic>
    </p:spTree>
    <p:extLst>
      <p:ext uri="{BB962C8B-B14F-4D97-AF65-F5344CB8AC3E}">
        <p14:creationId xmlns:p14="http://schemas.microsoft.com/office/powerpoint/2010/main" val="369498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TENURE &amp; CONTRACT</a:t>
            </a:r>
            <a:endParaRPr dirty="0"/>
          </a:p>
        </p:txBody>
      </p:sp>
      <p:sp>
        <p:nvSpPr>
          <p:cNvPr id="714" name="Google Shape;714;p34"/>
          <p:cNvSpPr txBox="1"/>
          <p:nvPr/>
        </p:nvSpPr>
        <p:spPr>
          <a:xfrm>
            <a:off x="618825" y="1098250"/>
            <a:ext cx="4433327"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FF9973"/>
                </a:solidFill>
                <a:latin typeface="Share Tech"/>
                <a:ea typeface="Share Tech"/>
                <a:cs typeface="Share Tech"/>
                <a:sym typeface="Share Tech"/>
              </a:rPr>
              <a:t>CUSTOMERS BY TENURE, AMONG CONTRACTS</a:t>
            </a:r>
            <a:endParaRPr sz="2000" dirty="0">
              <a:solidFill>
                <a:srgbClr val="FF9973"/>
              </a:solidFill>
              <a:latin typeface="Share Tech"/>
              <a:ea typeface="Share Tech"/>
              <a:cs typeface="Share Tech"/>
              <a:sym typeface="Share Tech"/>
            </a:endParaRPr>
          </a:p>
        </p:txBody>
      </p:sp>
      <p:sp>
        <p:nvSpPr>
          <p:cNvPr id="295" name="Google Shape;573;p29">
            <a:extLst>
              <a:ext uri="{FF2B5EF4-FFF2-40B4-BE49-F238E27FC236}">
                <a16:creationId xmlns:a16="http://schemas.microsoft.com/office/drawing/2014/main" id="{808E4075-5915-5FDC-60DD-A9AFC2F6B438}"/>
              </a:ext>
            </a:extLst>
          </p:cNvPr>
          <p:cNvSpPr txBox="1">
            <a:spLocks/>
          </p:cNvSpPr>
          <p:nvPr/>
        </p:nvSpPr>
        <p:spPr>
          <a:xfrm>
            <a:off x="710172" y="3630825"/>
            <a:ext cx="4341980" cy="2202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spcAft>
                <a:spcPts val="1000"/>
              </a:spcAft>
              <a:buSzPts val="1000"/>
              <a:tabLst>
                <a:tab pos="457200" algn="l"/>
              </a:tabLst>
            </a:pPr>
            <a:r>
              <a:rPr lang="en-GB" sz="1200" dirty="0">
                <a:solidFill>
                  <a:schemeClr val="bg1"/>
                </a:solidFill>
                <a:effectLst/>
                <a:latin typeface="Maven Pro" panose="020B0604020202020204" charset="0"/>
                <a:ea typeface="Times New Roman" panose="02020603050405020304" pitchFamily="18" charset="0"/>
                <a:cs typeface="Times New Roman" panose="02020603050405020304" pitchFamily="18" charset="0"/>
              </a:rPr>
              <a:t>Most customers signed up for month-to-month contract, and stayed with the company for 1-3 months</a:t>
            </a:r>
          </a:p>
          <a:p>
            <a:pPr lvl="0">
              <a:lnSpc>
                <a:spcPct val="150000"/>
              </a:lnSpc>
              <a:spcAft>
                <a:spcPts val="1000"/>
              </a:spcAft>
              <a:buSzPts val="1000"/>
              <a:tabLst>
                <a:tab pos="457200" algn="l"/>
              </a:tabLst>
            </a:pPr>
            <a:r>
              <a:rPr lang="en-GB" sz="1200" dirty="0">
                <a:solidFill>
                  <a:schemeClr val="bg1"/>
                </a:solidFill>
                <a:effectLst/>
                <a:latin typeface="Maven Pro" panose="020B0604020202020204" charset="0"/>
                <a:ea typeface="Times New Roman" panose="02020603050405020304" pitchFamily="18" charset="0"/>
                <a:cs typeface="Times New Roman" panose="02020603050405020304" pitchFamily="18" charset="0"/>
              </a:rPr>
              <a:t>Customers with 2 year contracts tend to last for &gt; 65 to 70 months</a:t>
            </a:r>
          </a:p>
          <a:p>
            <a:pPr lvl="0">
              <a:lnSpc>
                <a:spcPct val="150000"/>
              </a:lnSpc>
              <a:spcAft>
                <a:spcPts val="1000"/>
              </a:spcAft>
              <a:buSzPts val="1000"/>
              <a:tabLst>
                <a:tab pos="457200" algn="l"/>
              </a:tabLst>
            </a:pPr>
            <a:endPar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endParaRPr>
          </a:p>
        </p:txBody>
      </p:sp>
      <p:pic>
        <p:nvPicPr>
          <p:cNvPr id="7" name="Picture 6" descr="Chart, histogram&#10;&#10;Description automatically generated with medium confidence">
            <a:extLst>
              <a:ext uri="{FF2B5EF4-FFF2-40B4-BE49-F238E27FC236}">
                <a16:creationId xmlns:a16="http://schemas.microsoft.com/office/drawing/2014/main" id="{6C37BCA0-79BB-5978-B355-EE795344A5C1}"/>
              </a:ext>
            </a:extLst>
          </p:cNvPr>
          <p:cNvPicPr>
            <a:picLocks noChangeAspect="1"/>
          </p:cNvPicPr>
          <p:nvPr/>
        </p:nvPicPr>
        <p:blipFill>
          <a:blip r:embed="rId3"/>
          <a:stretch>
            <a:fillRect/>
          </a:stretch>
        </p:blipFill>
        <p:spPr>
          <a:xfrm>
            <a:off x="517087" y="1692914"/>
            <a:ext cx="4535065" cy="1872845"/>
          </a:xfrm>
          <a:prstGeom prst="rect">
            <a:avLst/>
          </a:prstGeom>
        </p:spPr>
      </p:pic>
      <p:sp>
        <p:nvSpPr>
          <p:cNvPr id="8" name="Google Shape;714;p34">
            <a:extLst>
              <a:ext uri="{FF2B5EF4-FFF2-40B4-BE49-F238E27FC236}">
                <a16:creationId xmlns:a16="http://schemas.microsoft.com/office/drawing/2014/main" id="{38FD61E9-5363-A2B5-1C11-314548300962}"/>
              </a:ext>
            </a:extLst>
          </p:cNvPr>
          <p:cNvSpPr txBox="1"/>
          <p:nvPr/>
        </p:nvSpPr>
        <p:spPr>
          <a:xfrm>
            <a:off x="5696045" y="1120230"/>
            <a:ext cx="331841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FF9973"/>
                </a:solidFill>
                <a:effectLst/>
                <a:latin typeface="Share Tech" panose="020B0604020202020204" charset="0"/>
                <a:ea typeface="DengXian" panose="02010600030101010101" pitchFamily="2" charset="-122"/>
                <a:cs typeface="Times New Roman" panose="02020603050405020304" pitchFamily="18" charset="0"/>
              </a:rPr>
              <a:t>TENURE AND NUMBER OF SERVICES </a:t>
            </a:r>
            <a:endParaRPr lang="en-US" sz="2000" dirty="0">
              <a:solidFill>
                <a:srgbClr val="FF9973"/>
              </a:solidFill>
              <a:latin typeface="Share Tech" panose="020B0604020202020204" charset="0"/>
              <a:ea typeface="Share Tech"/>
              <a:cs typeface="Share Tech"/>
              <a:sym typeface="Share Tech"/>
            </a:endParaRPr>
          </a:p>
        </p:txBody>
      </p:sp>
      <p:pic>
        <p:nvPicPr>
          <p:cNvPr id="9" name="Picture 8" descr="Chart, bar chart&#10;&#10;Description automatically generated">
            <a:extLst>
              <a:ext uri="{FF2B5EF4-FFF2-40B4-BE49-F238E27FC236}">
                <a16:creationId xmlns:a16="http://schemas.microsoft.com/office/drawing/2014/main" id="{B9EEB6B7-6DC4-D804-1E1B-A5DA6B6A082C}"/>
              </a:ext>
            </a:extLst>
          </p:cNvPr>
          <p:cNvPicPr>
            <a:picLocks noChangeAspect="1"/>
          </p:cNvPicPr>
          <p:nvPr/>
        </p:nvPicPr>
        <p:blipFill>
          <a:blip r:embed="rId4"/>
          <a:stretch>
            <a:fillRect/>
          </a:stretch>
        </p:blipFill>
        <p:spPr>
          <a:xfrm>
            <a:off x="5652850" y="1770050"/>
            <a:ext cx="3361609" cy="1719910"/>
          </a:xfrm>
          <a:prstGeom prst="rect">
            <a:avLst/>
          </a:prstGeom>
        </p:spPr>
      </p:pic>
      <p:sp>
        <p:nvSpPr>
          <p:cNvPr id="10" name="Google Shape;573;p29">
            <a:extLst>
              <a:ext uri="{FF2B5EF4-FFF2-40B4-BE49-F238E27FC236}">
                <a16:creationId xmlns:a16="http://schemas.microsoft.com/office/drawing/2014/main" id="{3939B589-2706-5040-BD6E-60642E68756D}"/>
              </a:ext>
            </a:extLst>
          </p:cNvPr>
          <p:cNvSpPr txBox="1">
            <a:spLocks/>
          </p:cNvSpPr>
          <p:nvPr/>
        </p:nvSpPr>
        <p:spPr>
          <a:xfrm>
            <a:off x="5810345" y="3489960"/>
            <a:ext cx="3277892" cy="171991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spcAft>
                <a:spcPts val="1000"/>
              </a:spcAft>
              <a:buSzPts val="1000"/>
              <a:tabLst>
                <a:tab pos="457200" algn="l"/>
              </a:tabLst>
            </a:pPr>
            <a:r>
              <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Every customer has at least 1 service subscribed</a:t>
            </a:r>
          </a:p>
          <a:p>
            <a:pPr lvl="0">
              <a:lnSpc>
                <a:spcPct val="150000"/>
              </a:lnSpc>
              <a:spcAft>
                <a:spcPts val="1000"/>
              </a:spcAft>
              <a:buSzPts val="1000"/>
              <a:tabLst>
                <a:tab pos="457200" algn="l"/>
              </a:tabLs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General trend: more services, longer tenure, for &gt; 4 services</a:t>
            </a:r>
            <a:endPar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2101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463655" y="440761"/>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CHURN WITH OTHER FEATURES</a:t>
            </a:r>
            <a:endParaRPr dirty="0"/>
          </a:p>
        </p:txBody>
      </p:sp>
      <p:sp>
        <p:nvSpPr>
          <p:cNvPr id="714" name="Google Shape;714;p34"/>
          <p:cNvSpPr txBox="1"/>
          <p:nvPr/>
        </p:nvSpPr>
        <p:spPr>
          <a:xfrm>
            <a:off x="463655" y="1188472"/>
            <a:ext cx="396356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solidFill>
                  <a:srgbClr val="FF9973"/>
                </a:solidFill>
                <a:latin typeface="Share Tech" panose="020B0604020202020204" charset="0"/>
                <a:ea typeface="DengXian" panose="02010600030101010101" pitchFamily="2" charset="-122"/>
                <a:cs typeface="Times New Roman" panose="02020603050405020304" pitchFamily="18" charset="0"/>
                <a:sym typeface="Share Tech"/>
              </a:rPr>
              <a:t>RELATIONSHIP BETWEEN CHURN &amp; TENURE</a:t>
            </a:r>
            <a:endParaRPr sz="2000" dirty="0">
              <a:solidFill>
                <a:srgbClr val="FF9973"/>
              </a:solidFill>
              <a:latin typeface="Share Tech" panose="020B0604020202020204" charset="0"/>
              <a:ea typeface="Share Tech"/>
              <a:cs typeface="Share Tech"/>
              <a:sym typeface="Share Tech"/>
            </a:endParaRPr>
          </a:p>
        </p:txBody>
      </p:sp>
      <p:sp>
        <p:nvSpPr>
          <p:cNvPr id="295" name="Google Shape;573;p29">
            <a:extLst>
              <a:ext uri="{FF2B5EF4-FFF2-40B4-BE49-F238E27FC236}">
                <a16:creationId xmlns:a16="http://schemas.microsoft.com/office/drawing/2014/main" id="{808E4075-5915-5FDC-60DD-A9AFC2F6B438}"/>
              </a:ext>
            </a:extLst>
          </p:cNvPr>
          <p:cNvSpPr txBox="1">
            <a:spLocks/>
          </p:cNvSpPr>
          <p:nvPr/>
        </p:nvSpPr>
        <p:spPr>
          <a:xfrm>
            <a:off x="616829" y="3828636"/>
            <a:ext cx="3963565" cy="165048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spcAft>
                <a:spcPts val="1000"/>
              </a:spcAft>
              <a:buSzPts val="1000"/>
              <a:tabLst>
                <a:tab pos="457200" algn="l"/>
              </a:tabLs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Customers who did not churn generally stays with telecom X longer</a:t>
            </a:r>
          </a:p>
          <a:p>
            <a:pPr lvl="0">
              <a:lnSpc>
                <a:spcPct val="150000"/>
              </a:lnSpc>
              <a:spcAft>
                <a:spcPts val="1000"/>
              </a:spcAft>
              <a:buSzPts val="1000"/>
              <a:tabLst>
                <a:tab pos="457200" algn="l"/>
              </a:tabLs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Anomalies: customers with high tenure also did churn</a:t>
            </a:r>
          </a:p>
        </p:txBody>
      </p:sp>
      <p:pic>
        <p:nvPicPr>
          <p:cNvPr id="7" name="Picture 6" descr="Chart, box and whisker chart&#10;&#10;Description automatically generated">
            <a:extLst>
              <a:ext uri="{FF2B5EF4-FFF2-40B4-BE49-F238E27FC236}">
                <a16:creationId xmlns:a16="http://schemas.microsoft.com/office/drawing/2014/main" id="{749C3BF0-1634-AF15-3EB1-FDB99B050B28}"/>
              </a:ext>
            </a:extLst>
          </p:cNvPr>
          <p:cNvPicPr>
            <a:picLocks noChangeAspect="1"/>
          </p:cNvPicPr>
          <p:nvPr/>
        </p:nvPicPr>
        <p:blipFill>
          <a:blip r:embed="rId3"/>
          <a:stretch>
            <a:fillRect/>
          </a:stretch>
        </p:blipFill>
        <p:spPr>
          <a:xfrm>
            <a:off x="824509" y="1690471"/>
            <a:ext cx="3168371" cy="2138165"/>
          </a:xfrm>
          <a:prstGeom prst="rect">
            <a:avLst/>
          </a:prstGeom>
        </p:spPr>
      </p:pic>
      <p:pic>
        <p:nvPicPr>
          <p:cNvPr id="9" name="Picture 8" descr="Graphical user interface, application, Word&#10;&#10;Description automatically generated">
            <a:extLst>
              <a:ext uri="{FF2B5EF4-FFF2-40B4-BE49-F238E27FC236}">
                <a16:creationId xmlns:a16="http://schemas.microsoft.com/office/drawing/2014/main" id="{5397DFE4-79EA-489D-9365-A966BFE96641}"/>
              </a:ext>
            </a:extLst>
          </p:cNvPr>
          <p:cNvPicPr>
            <a:picLocks noChangeAspect="1"/>
          </p:cNvPicPr>
          <p:nvPr/>
        </p:nvPicPr>
        <p:blipFill>
          <a:blip r:embed="rId4"/>
          <a:stretch>
            <a:fillRect/>
          </a:stretch>
        </p:blipFill>
        <p:spPr>
          <a:xfrm>
            <a:off x="5034314" y="1813560"/>
            <a:ext cx="4058852" cy="1003482"/>
          </a:xfrm>
          <a:prstGeom prst="rect">
            <a:avLst/>
          </a:prstGeom>
        </p:spPr>
      </p:pic>
      <p:sp>
        <p:nvSpPr>
          <p:cNvPr id="10" name="Google Shape;714;p34">
            <a:extLst>
              <a:ext uri="{FF2B5EF4-FFF2-40B4-BE49-F238E27FC236}">
                <a16:creationId xmlns:a16="http://schemas.microsoft.com/office/drawing/2014/main" id="{7F283538-C226-B4C8-F074-3744E33D16DB}"/>
              </a:ext>
            </a:extLst>
          </p:cNvPr>
          <p:cNvSpPr txBox="1"/>
          <p:nvPr/>
        </p:nvSpPr>
        <p:spPr>
          <a:xfrm>
            <a:off x="5191356" y="1188472"/>
            <a:ext cx="348899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1800" dirty="0">
                <a:solidFill>
                  <a:srgbClr val="FF9973"/>
                </a:solidFill>
                <a:latin typeface="Share Tech" panose="020B0604020202020204" charset="0"/>
                <a:ea typeface="DengXian" panose="02010600030101010101" pitchFamily="2" charset="-122"/>
                <a:cs typeface="Times New Roman" panose="02020603050405020304" pitchFamily="18" charset="0"/>
                <a:sym typeface="Share Tech"/>
              </a:rPr>
              <a:t>FINDING OUT CUSTOMER CHURN RATE</a:t>
            </a:r>
            <a:endParaRPr sz="2000" dirty="0">
              <a:solidFill>
                <a:srgbClr val="FF9973"/>
              </a:solidFill>
              <a:latin typeface="Share Tech" panose="020B0604020202020204" charset="0"/>
              <a:ea typeface="Share Tech"/>
              <a:cs typeface="Share Tech"/>
              <a:sym typeface="Share Tech"/>
            </a:endParaRPr>
          </a:p>
        </p:txBody>
      </p:sp>
      <p:sp>
        <p:nvSpPr>
          <p:cNvPr id="11" name="Google Shape;573;p29">
            <a:extLst>
              <a:ext uri="{FF2B5EF4-FFF2-40B4-BE49-F238E27FC236}">
                <a16:creationId xmlns:a16="http://schemas.microsoft.com/office/drawing/2014/main" id="{D6D7A333-94D9-F14B-073E-E82CBED88A25}"/>
              </a:ext>
            </a:extLst>
          </p:cNvPr>
          <p:cNvSpPr txBox="1">
            <a:spLocks/>
          </p:cNvSpPr>
          <p:nvPr/>
        </p:nvSpPr>
        <p:spPr>
          <a:xfrm>
            <a:off x="5151122" y="2854028"/>
            <a:ext cx="3277892" cy="2202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spcAft>
                <a:spcPts val="1000"/>
              </a:spcAft>
              <a:buSzPts val="1000"/>
              <a:tabLst>
                <a:tab pos="457200" algn="l"/>
              </a:tabLst>
            </a:pPr>
            <a:r>
              <a:rPr lang="en-SG" sz="1200" dirty="0">
                <a:solidFill>
                  <a:schemeClr val="bg1"/>
                </a:solidFill>
                <a:effectLst/>
                <a:latin typeface="Maven Pro" panose="020B0604020202020204" charset="0"/>
                <a:ea typeface="DengXian" panose="02010600030101010101" pitchFamily="2" charset="-122"/>
                <a:cs typeface="Times New Roman" panose="02020603050405020304" pitchFamily="18" charset="0"/>
              </a:rPr>
              <a:t>~26.5% customer churn</a:t>
            </a:r>
          </a:p>
          <a:p>
            <a:pPr lvl="0">
              <a:lnSpc>
                <a:spcPct val="150000"/>
              </a:lnSpc>
              <a:spcAft>
                <a:spcPts val="1000"/>
              </a:spcAft>
              <a:buSzPts val="1000"/>
              <a:tabLst>
                <a:tab pos="457200" algn="l"/>
              </a:tabLs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Realistically too high, data could be skewed towards a higher churn rate</a:t>
            </a:r>
          </a:p>
          <a:p>
            <a:pPr lvl="0">
              <a:lnSpc>
                <a:spcPct val="150000"/>
              </a:lnSpc>
              <a:spcAft>
                <a:spcPts val="1000"/>
              </a:spcAft>
              <a:buSzPts val="1000"/>
              <a:tabLst>
                <a:tab pos="457200" algn="l"/>
              </a:tabLs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Important to note:</a:t>
            </a:r>
          </a:p>
          <a:p>
            <a:pPr lvl="0">
              <a:lnSpc>
                <a:spcPct val="150000"/>
              </a:lnSpc>
              <a:spcAft>
                <a:spcPts val="1000"/>
              </a:spcAft>
              <a:buSzPts val="1000"/>
              <a:tabLst>
                <a:tab pos="457200" algn="l"/>
              </a:tabLst>
            </a:pPr>
            <a:r>
              <a:rPr lang="en-SG" sz="1200" dirty="0">
                <a:solidFill>
                  <a:schemeClr val="bg1"/>
                </a:solidFill>
                <a:latin typeface="Maven Pro" panose="020B0604020202020204" charset="0"/>
                <a:ea typeface="DengXian" panose="02010600030101010101" pitchFamily="2" charset="-122"/>
                <a:cs typeface="Times New Roman" panose="02020603050405020304" pitchFamily="18" charset="0"/>
              </a:rPr>
              <a:t>- Data modelling on a skewed dataset could lead to more false negatives</a:t>
            </a:r>
          </a:p>
        </p:txBody>
      </p:sp>
    </p:spTree>
    <p:extLst>
      <p:ext uri="{BB962C8B-B14F-4D97-AF65-F5344CB8AC3E}">
        <p14:creationId xmlns:p14="http://schemas.microsoft.com/office/powerpoint/2010/main" val="176764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4"/>
          <p:cNvSpPr txBox="1">
            <a:spLocks noGrp="1"/>
          </p:cNvSpPr>
          <p:nvPr>
            <p:ph type="ctrTitle"/>
          </p:nvPr>
        </p:nvSpPr>
        <p:spPr>
          <a:xfrm>
            <a:off x="463655" y="440761"/>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CHURN WITH OTHER FEATURES</a:t>
            </a:r>
            <a:endParaRPr dirty="0"/>
          </a:p>
        </p:txBody>
      </p:sp>
      <p:sp>
        <p:nvSpPr>
          <p:cNvPr id="714" name="Google Shape;714;p34"/>
          <p:cNvSpPr txBox="1"/>
          <p:nvPr/>
        </p:nvSpPr>
        <p:spPr>
          <a:xfrm>
            <a:off x="463655" y="1307992"/>
            <a:ext cx="618630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2000" dirty="0">
                <a:solidFill>
                  <a:srgbClr val="FF9973"/>
                </a:solidFill>
                <a:latin typeface="Share Tech" panose="020B0604020202020204" charset="0"/>
                <a:ea typeface="Share Tech"/>
                <a:cs typeface="Share Tech"/>
                <a:sym typeface="Share Tech"/>
              </a:rPr>
              <a:t>COMPARING CHURN BETWEEN MONTHLY &amp; TOTAL CHARGES</a:t>
            </a:r>
            <a:endParaRPr sz="2000" dirty="0">
              <a:solidFill>
                <a:srgbClr val="FF9973"/>
              </a:solidFill>
              <a:latin typeface="Share Tech" panose="020B0604020202020204" charset="0"/>
              <a:ea typeface="Share Tech"/>
              <a:cs typeface="Share Tech"/>
              <a:sym typeface="Share Tech"/>
            </a:endParaRPr>
          </a:p>
        </p:txBody>
      </p:sp>
      <p:sp>
        <p:nvSpPr>
          <p:cNvPr id="715" name="Google Shape;715;p34"/>
          <p:cNvSpPr txBox="1"/>
          <p:nvPr/>
        </p:nvSpPr>
        <p:spPr>
          <a:xfrm>
            <a:off x="6500245" y="1383772"/>
            <a:ext cx="2180100" cy="390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SG" sz="2000" dirty="0">
                <a:solidFill>
                  <a:srgbClr val="FF9973"/>
                </a:solidFill>
                <a:latin typeface="Share Tech"/>
                <a:ea typeface="Share Tech"/>
                <a:cs typeface="Share Tech"/>
                <a:sym typeface="Share Tech"/>
              </a:rPr>
              <a:t>FINDINGS</a:t>
            </a:r>
            <a:endParaRPr sz="2000" dirty="0">
              <a:solidFill>
                <a:srgbClr val="FF9973"/>
              </a:solidFill>
              <a:latin typeface="Share Tech"/>
              <a:ea typeface="Share Tech"/>
              <a:cs typeface="Share Tech"/>
              <a:sym typeface="Share Tech"/>
            </a:endParaRPr>
          </a:p>
        </p:txBody>
      </p:sp>
      <p:sp>
        <p:nvSpPr>
          <p:cNvPr id="295" name="Google Shape;573;p29">
            <a:extLst>
              <a:ext uri="{FF2B5EF4-FFF2-40B4-BE49-F238E27FC236}">
                <a16:creationId xmlns:a16="http://schemas.microsoft.com/office/drawing/2014/main" id="{808E4075-5915-5FDC-60DD-A9AFC2F6B438}"/>
              </a:ext>
            </a:extLst>
          </p:cNvPr>
          <p:cNvSpPr txBox="1">
            <a:spLocks/>
          </p:cNvSpPr>
          <p:nvPr/>
        </p:nvSpPr>
        <p:spPr>
          <a:xfrm>
            <a:off x="5674798" y="2052735"/>
            <a:ext cx="3277892" cy="2202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50000"/>
              </a:lnSpc>
              <a:spcAft>
                <a:spcPts val="1000"/>
              </a:spcAft>
              <a:buSzPts val="1000"/>
              <a:tabLst>
                <a:tab pos="457200" algn="l"/>
              </a:tabLst>
            </a:pPr>
            <a:r>
              <a:rPr lang="en-SG" dirty="0" err="1">
                <a:solidFill>
                  <a:schemeClr val="bg1"/>
                </a:solidFill>
                <a:latin typeface="Maven Pro" panose="020B0604020202020204" charset="0"/>
                <a:ea typeface="DengXian" panose="02010600030101010101" pitchFamily="2" charset="-122"/>
                <a:cs typeface="Times New Roman" panose="02020603050405020304" pitchFamily="18" charset="0"/>
              </a:rPr>
              <a:t>MonthlyCharges</a:t>
            </a:r>
            <a:r>
              <a:rPr lang="en-SG" dirty="0">
                <a:solidFill>
                  <a:schemeClr val="bg1"/>
                </a:solidFill>
                <a:latin typeface="Maven Pro" panose="020B0604020202020204" charset="0"/>
                <a:ea typeface="DengXian" panose="02010600030101010101" pitchFamily="2" charset="-122"/>
                <a:cs typeface="Times New Roman" panose="02020603050405020304" pitchFamily="18" charset="0"/>
              </a:rPr>
              <a:t>: </a:t>
            </a:r>
          </a:p>
          <a:p>
            <a:pPr lvl="0">
              <a:lnSpc>
                <a:spcPct val="150000"/>
              </a:lnSpc>
              <a:spcAft>
                <a:spcPts val="1000"/>
              </a:spcAft>
              <a:buSzPts val="1000"/>
              <a:tabLst>
                <a:tab pos="457200" algn="l"/>
              </a:tabLst>
            </a:pPr>
            <a:r>
              <a:rPr lang="en-SG" dirty="0">
                <a:solidFill>
                  <a:schemeClr val="bg1"/>
                </a:solidFill>
                <a:latin typeface="Maven Pro" panose="020B0604020202020204" charset="0"/>
                <a:ea typeface="DengXian" panose="02010600030101010101" pitchFamily="2" charset="-122"/>
                <a:cs typeface="Times New Roman" panose="02020603050405020304" pitchFamily="18" charset="0"/>
              </a:rPr>
              <a:t>customers who pay &gt; 70 are more likely to churn</a:t>
            </a:r>
          </a:p>
          <a:p>
            <a:pPr lvl="0">
              <a:lnSpc>
                <a:spcPct val="150000"/>
              </a:lnSpc>
              <a:spcAft>
                <a:spcPts val="1000"/>
              </a:spcAft>
              <a:buSzPts val="1000"/>
              <a:tabLst>
                <a:tab pos="457200" algn="l"/>
              </a:tabLst>
            </a:pPr>
            <a:r>
              <a:rPr lang="en-SG" dirty="0" err="1">
                <a:solidFill>
                  <a:schemeClr val="bg1"/>
                </a:solidFill>
                <a:latin typeface="Maven Pro" panose="020B0604020202020204" charset="0"/>
                <a:ea typeface="DengXian" panose="02010600030101010101" pitchFamily="2" charset="-122"/>
                <a:cs typeface="Times New Roman" panose="02020603050405020304" pitchFamily="18" charset="0"/>
              </a:rPr>
              <a:t>TotalCharges</a:t>
            </a:r>
            <a:r>
              <a:rPr lang="en-SG" dirty="0">
                <a:solidFill>
                  <a:schemeClr val="bg1"/>
                </a:solidFill>
                <a:latin typeface="Maven Pro" panose="020B0604020202020204" charset="0"/>
                <a:ea typeface="DengXian" panose="02010600030101010101" pitchFamily="2" charset="-122"/>
                <a:cs typeface="Times New Roman" panose="02020603050405020304" pitchFamily="18" charset="0"/>
              </a:rPr>
              <a:t>: </a:t>
            </a:r>
          </a:p>
          <a:p>
            <a:pPr lvl="0">
              <a:lnSpc>
                <a:spcPct val="150000"/>
              </a:lnSpc>
              <a:spcAft>
                <a:spcPts val="1000"/>
              </a:spcAft>
              <a:buSzPts val="1000"/>
              <a:tabLst>
                <a:tab pos="457200" algn="l"/>
              </a:tabLst>
            </a:pPr>
            <a:r>
              <a:rPr lang="en-SG" dirty="0">
                <a:solidFill>
                  <a:schemeClr val="bg1"/>
                </a:solidFill>
                <a:latin typeface="Maven Pro" panose="020B0604020202020204" charset="0"/>
                <a:ea typeface="DengXian" panose="02010600030101010101" pitchFamily="2" charset="-122"/>
                <a:cs typeface="Times New Roman" panose="02020603050405020304" pitchFamily="18" charset="0"/>
              </a:rPr>
              <a:t>customers who pay &lt; 1700 are more likely to churn, overall not much difference</a:t>
            </a:r>
          </a:p>
        </p:txBody>
      </p:sp>
      <p:pic>
        <p:nvPicPr>
          <p:cNvPr id="8" name="Picture 7" descr="Chart, histogram&#10;&#10;Description automatically generated">
            <a:extLst>
              <a:ext uri="{FF2B5EF4-FFF2-40B4-BE49-F238E27FC236}">
                <a16:creationId xmlns:a16="http://schemas.microsoft.com/office/drawing/2014/main" id="{03123FF7-3EAE-DD17-FB09-B418C019189E}"/>
              </a:ext>
            </a:extLst>
          </p:cNvPr>
          <p:cNvPicPr>
            <a:picLocks noChangeAspect="1"/>
          </p:cNvPicPr>
          <p:nvPr/>
        </p:nvPicPr>
        <p:blipFill>
          <a:blip r:embed="rId3"/>
          <a:stretch>
            <a:fillRect/>
          </a:stretch>
        </p:blipFill>
        <p:spPr>
          <a:xfrm>
            <a:off x="191310" y="2140770"/>
            <a:ext cx="5245168" cy="2025931"/>
          </a:xfrm>
          <a:prstGeom prst="rect">
            <a:avLst/>
          </a:prstGeom>
        </p:spPr>
      </p:pic>
    </p:spTree>
    <p:extLst>
      <p:ext uri="{BB962C8B-B14F-4D97-AF65-F5344CB8AC3E}">
        <p14:creationId xmlns:p14="http://schemas.microsoft.com/office/powerpoint/2010/main" val="337624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PREDICTIVE </a:t>
            </a:r>
            <a:r>
              <a:rPr lang="en" dirty="0">
                <a:solidFill>
                  <a:schemeClr val="accent3"/>
                </a:solidFill>
              </a:rPr>
              <a:t>MODELLING</a:t>
            </a:r>
            <a:endParaRPr dirty="0">
              <a:solidFill>
                <a:schemeClr val="accent3"/>
              </a:solidFill>
            </a:endParaRP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1233</Words>
  <Application>Microsoft Office PowerPoint</Application>
  <PresentationFormat>On-screen Show (16:9)</PresentationFormat>
  <Paragraphs>115</Paragraphs>
  <Slides>16</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Share Tech</vt:lpstr>
      <vt:lpstr>Calibri</vt:lpstr>
      <vt:lpstr>Segoe UI</vt:lpstr>
      <vt:lpstr>Times New Roman</vt:lpstr>
      <vt:lpstr>Livvic Light</vt:lpstr>
      <vt:lpstr>Symbol</vt:lpstr>
      <vt:lpstr>Advent Pro SemiBold</vt:lpstr>
      <vt:lpstr>Fira Sans Extra Condensed Medium</vt:lpstr>
      <vt:lpstr>Nunito Light</vt:lpstr>
      <vt:lpstr>Maven Pro</vt:lpstr>
      <vt:lpstr>Arial</vt:lpstr>
      <vt:lpstr>Fira Sans Condensed Medium</vt:lpstr>
      <vt:lpstr>Data Science Consulting by Slidesgo</vt:lpstr>
      <vt:lpstr>MLDP Project Presentation </vt:lpstr>
      <vt:lpstr>PREDICTIVE MODELLING</vt:lpstr>
      <vt:lpstr>MARKET RESEARCH</vt:lpstr>
      <vt:lpstr>DATA CLEANING  &amp; INSIGHTS</vt:lpstr>
      <vt:lpstr>DATA CLEANING</vt:lpstr>
      <vt:lpstr>TENURE &amp; CONTRACT</vt:lpstr>
      <vt:lpstr>CHURN WITH OTHER FEATURES</vt:lpstr>
      <vt:lpstr>CHURN WITH OTHER FEATURES</vt:lpstr>
      <vt:lpstr>PREDICTIVE MODELLING</vt:lpstr>
      <vt:lpstr>DATA PREPARATION</vt:lpstr>
      <vt:lpstr>Data Preparation</vt:lpstr>
      <vt:lpstr>MODEL SELECTION</vt:lpstr>
      <vt:lpstr>HYPERPARAMETER OPTIMIZATION</vt:lpstr>
      <vt:lpstr>MODEL PERFORMANCE</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MLDP </dc:title>
  <cp:lastModifiedBy>KENZIE TAN SI EN</cp:lastModifiedBy>
  <cp:revision>173</cp:revision>
  <dcterms:modified xsi:type="dcterms:W3CDTF">2022-07-31T15:21:11Z</dcterms:modified>
</cp:coreProperties>
</file>