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2E862D4-9D0D-42EE-8449-B664F5214A65}" type="datetimeFigureOut">
              <a:rPr lang="es-PE" smtClean="0"/>
              <a:t>28/09/2015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381428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2E862D4-9D0D-42EE-8449-B664F5214A65}" type="datetimeFigureOut">
              <a:rPr lang="es-PE" smtClean="0"/>
              <a:t>28/09/2015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215426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2E862D4-9D0D-42EE-8449-B664F5214A65}" type="datetimeFigureOut">
              <a:rPr lang="es-PE" smtClean="0"/>
              <a:t>28/09/2015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239913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2E862D4-9D0D-42EE-8449-B664F5214A65}" type="datetimeFigureOut">
              <a:rPr lang="es-PE" smtClean="0"/>
              <a:t>28/09/2015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7D5070-4512-44C6-ABCD-2306747690A7}" type="slidenum">
              <a:rPr lang="es-PE" smtClean="0"/>
              <a:t>‹Nº›</a:t>
            </a:fld>
            <a:endParaRPr lang="es-P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8947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2E862D4-9D0D-42EE-8449-B664F5214A65}" type="datetimeFigureOut">
              <a:rPr lang="es-PE" smtClean="0"/>
              <a:t>28/09/2015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3577474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E862D4-9D0D-42EE-8449-B664F5214A65}" type="datetimeFigureOut">
              <a:rPr lang="es-PE" smtClean="0"/>
              <a:t>28/09/2015</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2318071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E862D4-9D0D-42EE-8449-B664F5214A65}" type="datetimeFigureOut">
              <a:rPr lang="es-PE" smtClean="0"/>
              <a:t>28/09/2015</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337440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2E862D4-9D0D-42EE-8449-B664F5214A65}" type="datetimeFigureOut">
              <a:rPr lang="es-PE" smtClean="0"/>
              <a:t>28/09/2015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3965619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2E862D4-9D0D-42EE-8449-B664F5214A65}" type="datetimeFigureOut">
              <a:rPr lang="es-PE" smtClean="0"/>
              <a:t>28/09/2015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290372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22E862D4-9D0D-42EE-8449-B664F5214A65}" type="datetimeFigureOut">
              <a:rPr lang="es-PE" smtClean="0"/>
              <a:t>28/09/2015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385996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2E862D4-9D0D-42EE-8449-B664F5214A65}" type="datetimeFigureOut">
              <a:rPr lang="es-PE" smtClean="0"/>
              <a:t>28/09/2015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957794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2E862D4-9D0D-42EE-8449-B664F5214A65}" type="datetimeFigureOut">
              <a:rPr lang="es-PE" smtClean="0"/>
              <a:t>28/09/2015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368457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2E862D4-9D0D-42EE-8449-B664F5214A65}" type="datetimeFigureOut">
              <a:rPr lang="es-PE" smtClean="0"/>
              <a:t>28/09/2015</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31560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22E862D4-9D0D-42EE-8449-B664F5214A65}" type="datetimeFigureOut">
              <a:rPr lang="es-PE" smtClean="0"/>
              <a:t>28/09/2015</a:t>
            </a:fld>
            <a:endParaRPr lang="es-PE"/>
          </a:p>
        </p:txBody>
      </p:sp>
      <p:sp>
        <p:nvSpPr>
          <p:cNvPr id="5" name="Footer Placeholder 3"/>
          <p:cNvSpPr>
            <a:spLocks noGrp="1"/>
          </p:cNvSpPr>
          <p:nvPr>
            <p:ph type="ftr" sz="quarter" idx="11"/>
          </p:nvPr>
        </p:nvSpPr>
        <p:spPr/>
        <p:txBody>
          <a:bodyPr/>
          <a:lstStyle/>
          <a:p>
            <a:endParaRPr lang="es-PE"/>
          </a:p>
        </p:txBody>
      </p:sp>
      <p:sp>
        <p:nvSpPr>
          <p:cNvPr id="6" name="Slide Number Placeholder 4"/>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323956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E862D4-9D0D-42EE-8449-B664F5214A65}" type="datetimeFigureOut">
              <a:rPr lang="es-PE" smtClean="0"/>
              <a:t>28/09/2015</a:t>
            </a:fld>
            <a:endParaRPr lang="es-PE"/>
          </a:p>
        </p:txBody>
      </p:sp>
      <p:sp>
        <p:nvSpPr>
          <p:cNvPr id="5" name="Footer Placeholder 2"/>
          <p:cNvSpPr>
            <a:spLocks noGrp="1"/>
          </p:cNvSpPr>
          <p:nvPr>
            <p:ph type="ftr" sz="quarter" idx="11"/>
          </p:nvPr>
        </p:nvSpPr>
        <p:spPr/>
        <p:txBody>
          <a:bodyPr/>
          <a:lstStyle/>
          <a:p>
            <a:endParaRPr lang="es-PE"/>
          </a:p>
        </p:txBody>
      </p:sp>
      <p:sp>
        <p:nvSpPr>
          <p:cNvPr id="6" name="Slide Number Placeholder 3"/>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401744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22E862D4-9D0D-42EE-8449-B664F5214A65}" type="datetimeFigureOut">
              <a:rPr lang="es-PE" smtClean="0"/>
              <a:t>28/09/2015</a:t>
            </a:fld>
            <a:endParaRPr lang="es-PE"/>
          </a:p>
        </p:txBody>
      </p:sp>
      <p:sp>
        <p:nvSpPr>
          <p:cNvPr id="5" name="Footer Placeholder 5"/>
          <p:cNvSpPr>
            <a:spLocks noGrp="1"/>
          </p:cNvSpPr>
          <p:nvPr>
            <p:ph type="ftr" sz="quarter" idx="11"/>
          </p:nvPr>
        </p:nvSpPr>
        <p:spPr/>
        <p:txBody>
          <a:bodyPr/>
          <a:lstStyle/>
          <a:p>
            <a:endParaRPr lang="es-PE"/>
          </a:p>
        </p:txBody>
      </p:sp>
      <p:sp>
        <p:nvSpPr>
          <p:cNvPr id="6" name="Slide Number Placeholder 6"/>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401426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2E862D4-9D0D-42EE-8449-B664F5214A65}" type="datetimeFigureOut">
              <a:rPr lang="es-PE" smtClean="0"/>
              <a:t>28/09/2015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D7D5070-4512-44C6-ABCD-2306747690A7}" type="slidenum">
              <a:rPr lang="es-PE" smtClean="0"/>
              <a:t>‹Nº›</a:t>
            </a:fld>
            <a:endParaRPr lang="es-PE"/>
          </a:p>
        </p:txBody>
      </p:sp>
    </p:spTree>
    <p:extLst>
      <p:ext uri="{BB962C8B-B14F-4D97-AF65-F5344CB8AC3E}">
        <p14:creationId xmlns:p14="http://schemas.microsoft.com/office/powerpoint/2010/main" val="388090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E862D4-9D0D-42EE-8449-B664F5214A65}" type="datetimeFigureOut">
              <a:rPr lang="es-PE" smtClean="0"/>
              <a:t>28/09/2015</a:t>
            </a:fld>
            <a:endParaRPr lang="es-P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7D5070-4512-44C6-ABCD-2306747690A7}" type="slidenum">
              <a:rPr lang="es-PE" smtClean="0"/>
              <a:t>‹Nº›</a:t>
            </a:fld>
            <a:endParaRPr lang="es-PE"/>
          </a:p>
        </p:txBody>
      </p:sp>
    </p:spTree>
    <p:extLst>
      <p:ext uri="{BB962C8B-B14F-4D97-AF65-F5344CB8AC3E}">
        <p14:creationId xmlns:p14="http://schemas.microsoft.com/office/powerpoint/2010/main" val="12052042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418956"/>
          </a:xfrm>
        </p:spPr>
        <p:txBody>
          <a:bodyPr/>
          <a:lstStyle/>
          <a:p>
            <a:r>
              <a:rPr lang="en-US" dirty="0" err="1" smtClean="0"/>
              <a:t>Cifrado</a:t>
            </a:r>
            <a:r>
              <a:rPr lang="en-US" dirty="0" smtClean="0"/>
              <a:t> ASCII</a:t>
            </a:r>
            <a:endParaRPr lang="es-PE" dirty="0"/>
          </a:p>
        </p:txBody>
      </p:sp>
      <p:sp>
        <p:nvSpPr>
          <p:cNvPr id="3" name="Subtítulo 2"/>
          <p:cNvSpPr>
            <a:spLocks noGrp="1"/>
          </p:cNvSpPr>
          <p:nvPr>
            <p:ph type="subTitle" idx="1"/>
          </p:nvPr>
        </p:nvSpPr>
        <p:spPr>
          <a:xfrm>
            <a:off x="1524000" y="2541319"/>
            <a:ext cx="9144000" cy="2716481"/>
          </a:xfrm>
        </p:spPr>
        <p:txBody>
          <a:bodyPr/>
          <a:lstStyle/>
          <a:p>
            <a:pPr algn="l"/>
            <a:r>
              <a:rPr lang="es-PE" dirty="0" smtClean="0"/>
              <a:t>Integrantes: Diego Linares</a:t>
            </a:r>
            <a:br>
              <a:rPr lang="es-PE" dirty="0" smtClean="0"/>
            </a:br>
            <a:r>
              <a:rPr lang="es-PE" dirty="0" smtClean="0"/>
              <a:t>                       </a:t>
            </a:r>
            <a:r>
              <a:rPr lang="es-PE" dirty="0"/>
              <a:t>Kenzo Van </a:t>
            </a:r>
            <a:r>
              <a:rPr lang="es-PE" dirty="0" err="1" smtClean="0"/>
              <a:t>Waerebeek</a:t>
            </a:r>
            <a:r>
              <a:rPr lang="es-PE" dirty="0"/>
              <a:t/>
            </a:r>
            <a:br>
              <a:rPr lang="es-PE" dirty="0"/>
            </a:br>
            <a:r>
              <a:rPr lang="es-PE" dirty="0" smtClean="0"/>
              <a:t>                       Mateo </a:t>
            </a:r>
            <a:r>
              <a:rPr lang="es-PE" dirty="0" err="1" smtClean="0"/>
              <a:t>Hervas</a:t>
            </a:r>
            <a:r>
              <a:rPr lang="es-PE" dirty="0" smtClean="0"/>
              <a:t/>
            </a:r>
            <a:br>
              <a:rPr lang="es-PE" dirty="0" smtClean="0"/>
            </a:br>
            <a:r>
              <a:rPr lang="es-PE" dirty="0" smtClean="0"/>
              <a:t>                       </a:t>
            </a:r>
            <a:r>
              <a:rPr lang="es-PE" dirty="0" smtClean="0"/>
              <a:t>Christian </a:t>
            </a:r>
            <a:r>
              <a:rPr lang="es-PE" dirty="0" err="1" smtClean="0"/>
              <a:t>Fernandez</a:t>
            </a:r>
            <a:r>
              <a:rPr lang="es-PE" dirty="0" smtClean="0"/>
              <a:t/>
            </a:r>
            <a:br>
              <a:rPr lang="es-PE" dirty="0" smtClean="0"/>
            </a:br>
            <a:r>
              <a:rPr lang="es-PE" dirty="0" smtClean="0"/>
              <a:t>                       Rodrigo </a:t>
            </a:r>
            <a:r>
              <a:rPr lang="es-PE" dirty="0" err="1" smtClean="0"/>
              <a:t>Corante</a:t>
            </a:r>
            <a:endParaRPr lang="es-PE" dirty="0" smtClean="0"/>
          </a:p>
          <a:p>
            <a:pPr algn="l"/>
            <a:r>
              <a:rPr lang="es-PE" dirty="0" smtClean="0"/>
              <a:t>Profesor: </a:t>
            </a:r>
            <a:r>
              <a:rPr lang="es-PE" dirty="0" smtClean="0"/>
              <a:t>Marco </a:t>
            </a:r>
            <a:r>
              <a:rPr lang="es-PE" dirty="0" smtClean="0"/>
              <a:t>Medina </a:t>
            </a:r>
            <a:endParaRPr lang="en-US" dirty="0" smtClean="0"/>
          </a:p>
          <a:p>
            <a:pPr algn="l"/>
            <a:r>
              <a:rPr lang="en-US" dirty="0" err="1" smtClean="0"/>
              <a:t>Curso</a:t>
            </a:r>
            <a:r>
              <a:rPr lang="es-PE" dirty="0" smtClean="0"/>
              <a:t>: Matemática Computacional</a:t>
            </a:r>
          </a:p>
          <a:p>
            <a:pPr algn="l"/>
            <a:endParaRPr lang="es-PE" dirty="0" smtClean="0"/>
          </a:p>
        </p:txBody>
      </p:sp>
    </p:spTree>
    <p:extLst>
      <p:ext uri="{BB962C8B-B14F-4D97-AF65-F5344CB8AC3E}">
        <p14:creationId xmlns:p14="http://schemas.microsoft.com/office/powerpoint/2010/main" val="1888271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Consigna</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PE" dirty="0" smtClean="0"/>
                  <a:t>Dados los números enteros a&gt;0 y b&gt;0, tal que </a:t>
                </a:r>
                <a14:m>
                  <m:oMath xmlns:m="http://schemas.openxmlformats.org/officeDocument/2006/math">
                    <m:r>
                      <a:rPr lang="es-PE" b="0" i="1" smtClean="0">
                        <a:latin typeface="Cambria Math" panose="02040503050406030204" pitchFamily="18" charset="0"/>
                      </a:rPr>
                      <m:t>𝑀𝐶𝐷</m:t>
                    </m:r>
                    <m:d>
                      <m:dPr>
                        <m:ctrlPr>
                          <a:rPr lang="es-PE" b="0" i="1" smtClean="0">
                            <a:latin typeface="Cambria Math" panose="02040503050406030204" pitchFamily="18" charset="0"/>
                          </a:rPr>
                        </m:ctrlPr>
                      </m:dPr>
                      <m:e>
                        <m:r>
                          <a:rPr lang="es-PE" b="0" i="1" smtClean="0">
                            <a:latin typeface="Cambria Math" panose="02040503050406030204" pitchFamily="18" charset="0"/>
                          </a:rPr>
                          <m:t>𝑎</m:t>
                        </m:r>
                        <m:r>
                          <a:rPr lang="es-PE" b="0" i="1" smtClean="0">
                            <a:latin typeface="Cambria Math" panose="02040503050406030204" pitchFamily="18" charset="0"/>
                          </a:rPr>
                          <m:t>.</m:t>
                        </m:r>
                        <m:r>
                          <a:rPr lang="es-PE" b="0" i="1" smtClean="0">
                            <a:latin typeface="Cambria Math" panose="02040503050406030204" pitchFamily="18" charset="0"/>
                          </a:rPr>
                          <m:t>𝑏</m:t>
                        </m:r>
                      </m:e>
                    </m:d>
                    <m:r>
                      <a:rPr lang="es-PE" b="0" i="1" smtClean="0">
                        <a:latin typeface="Cambria Math" panose="02040503050406030204" pitchFamily="18" charset="0"/>
                      </a:rPr>
                      <m:t>=1</m:t>
                    </m:r>
                  </m:oMath>
                </a14:m>
                <a:r>
                  <a:rPr lang="es-PE" dirty="0" smtClean="0"/>
                  <a:t>; crear un programa que satisfaga lo siguiente:</a:t>
                </a:r>
              </a:p>
              <a:p>
                <a:pPr algn="just"/>
                <a:r>
                  <a:rPr lang="es-PE" dirty="0" smtClean="0"/>
                  <a:t> Lea un texto que sólo contenga caracteres del código ASCII.</a:t>
                </a:r>
              </a:p>
              <a:p>
                <a:pPr algn="just"/>
                <a:r>
                  <a:rPr lang="es-PE" dirty="0" smtClean="0"/>
                  <a:t> Muestre el texto Encriptado al aplicar el método de Julio César con ayuda de la fórmula </a:t>
                </a:r>
                <a14:m>
                  <m:oMath xmlns:m="http://schemas.openxmlformats.org/officeDocument/2006/math">
                    <m:d>
                      <m:dPr>
                        <m:ctrlPr>
                          <a:rPr lang="es-PE" b="0" i="1" smtClean="0">
                            <a:latin typeface="Cambria Math" panose="02040503050406030204" pitchFamily="18" charset="0"/>
                          </a:rPr>
                        </m:ctrlPr>
                      </m:dPr>
                      <m:e>
                        <m:r>
                          <a:rPr lang="es-PE" b="0" i="1" smtClean="0">
                            <a:latin typeface="Cambria Math" panose="02040503050406030204" pitchFamily="18" charset="0"/>
                          </a:rPr>
                          <m:t>𝑎𝑥</m:t>
                        </m:r>
                        <m:r>
                          <a:rPr lang="es-PE" b="0" i="1" smtClean="0">
                            <a:latin typeface="Cambria Math" panose="02040503050406030204" pitchFamily="18" charset="0"/>
                          </a:rPr>
                          <m:t>+</m:t>
                        </m:r>
                        <m:r>
                          <a:rPr lang="es-PE" b="0" i="1" smtClean="0">
                            <a:latin typeface="Cambria Math" panose="02040503050406030204" pitchFamily="18" charset="0"/>
                          </a:rPr>
                          <m:t>𝑏</m:t>
                        </m:r>
                      </m:e>
                    </m:d>
                    <m:r>
                      <a:rPr lang="es-PE" b="0" i="1" smtClean="0">
                        <a:latin typeface="Cambria Math" panose="02040503050406030204" pitchFamily="18" charset="0"/>
                      </a:rPr>
                      <m:t>𝑚𝑜𝑑</m:t>
                    </m:r>
                    <m:r>
                      <a:rPr lang="es-PE" b="0" i="1" smtClean="0">
                        <a:latin typeface="Cambria Math" panose="02040503050406030204" pitchFamily="18" charset="0"/>
                      </a:rPr>
                      <m:t>256</m:t>
                    </m:r>
                  </m:oMath>
                </a14:m>
                <a:r>
                  <a:rPr lang="es-PE" dirty="0" smtClean="0"/>
                  <a:t>, donde x es el carácter a encriptar. La tabla, a usar en el método, será la tabla de códigos ASCII.</a:t>
                </a:r>
              </a:p>
              <a:p>
                <a:pPr algn="just"/>
                <a:r>
                  <a:rPr lang="es-PE" dirty="0" smtClean="0"/>
                  <a:t>Descifre cada carácter del texto encriptado anteriormente y muestre el texto descifrado, usando un proceso basado en el anterior. </a:t>
                </a:r>
              </a:p>
              <a:p>
                <a:endParaRPr lang="es-PE"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s-PE">
                    <a:noFill/>
                  </a:rPr>
                  <a:t> </a:t>
                </a:r>
              </a:p>
            </p:txBody>
          </p:sp>
        </mc:Fallback>
      </mc:AlternateContent>
    </p:spTree>
    <p:extLst>
      <p:ext uri="{BB962C8B-B14F-4D97-AF65-F5344CB8AC3E}">
        <p14:creationId xmlns:p14="http://schemas.microsoft.com/office/powerpoint/2010/main" val="1094738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¿Qué es Encriptar?</a:t>
            </a:r>
            <a:endParaRPr lang="es-PE" dirty="0"/>
          </a:p>
        </p:txBody>
      </p:sp>
      <p:sp>
        <p:nvSpPr>
          <p:cNvPr id="3" name="Marcador de contenido 2"/>
          <p:cNvSpPr>
            <a:spLocks noGrp="1"/>
          </p:cNvSpPr>
          <p:nvPr>
            <p:ph idx="1"/>
          </p:nvPr>
        </p:nvSpPr>
        <p:spPr/>
        <p:txBody>
          <a:bodyPr/>
          <a:lstStyle/>
          <a:p>
            <a:r>
              <a:rPr lang="es-PE" dirty="0"/>
              <a:t>E</a:t>
            </a:r>
            <a:r>
              <a:rPr lang="es-PE" dirty="0" smtClean="0"/>
              <a:t>l cifrado es un procedimiento que utiliza un algoritmo (con una clave específica) para transformar un mensaje.</a:t>
            </a:r>
          </a:p>
          <a:p>
            <a:r>
              <a:rPr lang="es-PE" dirty="0" smtClean="0"/>
              <a:t>El mensaje transformado es incomprensible a toda persona que no tenga la clave secreta del algoritmo.</a:t>
            </a:r>
          </a:p>
          <a:p>
            <a:r>
              <a:rPr lang="es-PE" dirty="0" smtClean="0"/>
              <a:t>Este procedimiento no altera la estructura lingüística del mensaje ni su significado. </a:t>
            </a:r>
            <a:endParaRPr lang="es-PE" dirty="0"/>
          </a:p>
        </p:txBody>
      </p:sp>
    </p:spTree>
    <p:extLst>
      <p:ext uri="{BB962C8B-B14F-4D97-AF65-F5344CB8AC3E}">
        <p14:creationId xmlns:p14="http://schemas.microsoft.com/office/powerpoint/2010/main" val="3706357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Método Julio César</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PE" dirty="0" smtClean="0"/>
                  <a:t>Es un tipo de cifrado por sustitución en el que una letra en el texto original es reemplazada por otra letra que se encuentra un número fijo de posiciones más adelante en el alfabeto.</a:t>
                </a:r>
              </a:p>
              <a:p>
                <a:r>
                  <a:rPr lang="es-PE" dirty="0" smtClean="0"/>
                  <a:t>Se utiliza la siguiente fórmula para cifrar un mensaje: </a:t>
                </a:r>
              </a:p>
              <a:p>
                <a:pPr algn="ctr"/>
                <a:r>
                  <a:rPr lang="es-PE" b="0" dirty="0" smtClean="0"/>
                  <a:t> </a:t>
                </a:r>
                <a14:m>
                  <m:oMath xmlns:m="http://schemas.openxmlformats.org/officeDocument/2006/math">
                    <m:r>
                      <a:rPr lang="es-PE" b="0" i="1" smtClean="0">
                        <a:latin typeface="Cambria Math" panose="02040503050406030204" pitchFamily="18" charset="0"/>
                      </a:rPr>
                      <m:t>𝑓</m:t>
                    </m:r>
                    <m:d>
                      <m:dPr>
                        <m:ctrlPr>
                          <a:rPr lang="es-PE" b="0" i="1" smtClean="0">
                            <a:latin typeface="Cambria Math" panose="02040503050406030204" pitchFamily="18" charset="0"/>
                          </a:rPr>
                        </m:ctrlPr>
                      </m:dPr>
                      <m:e>
                        <m:r>
                          <a:rPr lang="es-PE" b="0" i="1" smtClean="0">
                            <a:latin typeface="Cambria Math" panose="02040503050406030204" pitchFamily="18" charset="0"/>
                          </a:rPr>
                          <m:t>𝑥</m:t>
                        </m:r>
                      </m:e>
                    </m:d>
                    <m:r>
                      <a:rPr lang="es-PE" b="0" i="1" smtClean="0">
                        <a:latin typeface="Cambria Math" panose="02040503050406030204" pitchFamily="18" charset="0"/>
                      </a:rPr>
                      <m:t>=</m:t>
                    </m:r>
                    <m:d>
                      <m:dPr>
                        <m:ctrlPr>
                          <a:rPr lang="es-PE" b="0" i="1" smtClean="0">
                            <a:latin typeface="Cambria Math" panose="02040503050406030204" pitchFamily="18" charset="0"/>
                          </a:rPr>
                        </m:ctrlPr>
                      </m:dPr>
                      <m:e>
                        <m:r>
                          <a:rPr lang="es-PE" b="0" i="1" smtClean="0">
                            <a:latin typeface="Cambria Math" panose="02040503050406030204" pitchFamily="18" charset="0"/>
                          </a:rPr>
                          <m:t>𝑥</m:t>
                        </m:r>
                        <m:r>
                          <a:rPr lang="es-PE" b="0" i="1" smtClean="0">
                            <a:latin typeface="Cambria Math" panose="02040503050406030204" pitchFamily="18" charset="0"/>
                          </a:rPr>
                          <m:t>+</m:t>
                        </m:r>
                        <m:r>
                          <a:rPr lang="es-PE" b="0" i="1" smtClean="0">
                            <a:latin typeface="Cambria Math" panose="02040503050406030204" pitchFamily="18" charset="0"/>
                          </a:rPr>
                          <m:t>𝑛</m:t>
                        </m:r>
                      </m:e>
                    </m:d>
                    <m:r>
                      <a:rPr lang="es-PE" b="0" i="1" smtClean="0">
                        <a:latin typeface="Cambria Math" panose="02040503050406030204" pitchFamily="18" charset="0"/>
                      </a:rPr>
                      <m:t>𝑚𝑜𝑑</m:t>
                    </m:r>
                    <m:r>
                      <a:rPr lang="es-PE" b="0" i="1" smtClean="0">
                        <a:latin typeface="Cambria Math" panose="02040503050406030204" pitchFamily="18" charset="0"/>
                      </a:rPr>
                      <m:t>27</m:t>
                    </m:r>
                  </m:oMath>
                </a14:m>
                <a:endParaRPr lang="es-PE" dirty="0" smtClean="0"/>
              </a:p>
              <a:p>
                <a:pPr algn="just"/>
                <a:r>
                  <a:rPr lang="es-PE" dirty="0" smtClean="0"/>
                  <a:t>Se utiliza la siguiente fórmula para descifrar un mensaje:</a:t>
                </a:r>
              </a:p>
              <a:p>
                <a:pPr algn="ctr"/>
                <a:r>
                  <a:rPr lang="es-PE" b="0" dirty="0" smtClean="0"/>
                  <a:t> </a:t>
                </a:r>
                <a14:m>
                  <m:oMath xmlns:m="http://schemas.openxmlformats.org/officeDocument/2006/math">
                    <m:r>
                      <a:rPr lang="es-PE" b="0" i="1" smtClean="0">
                        <a:latin typeface="Cambria Math" panose="02040503050406030204" pitchFamily="18" charset="0"/>
                      </a:rPr>
                      <m:t>𝑓</m:t>
                    </m:r>
                    <m:d>
                      <m:dPr>
                        <m:ctrlPr>
                          <a:rPr lang="es-PE" b="0" i="1" smtClean="0">
                            <a:latin typeface="Cambria Math" panose="02040503050406030204" pitchFamily="18" charset="0"/>
                          </a:rPr>
                        </m:ctrlPr>
                      </m:dPr>
                      <m:e>
                        <m:r>
                          <a:rPr lang="es-PE" b="0" i="1" smtClean="0">
                            <a:latin typeface="Cambria Math" panose="02040503050406030204" pitchFamily="18" charset="0"/>
                          </a:rPr>
                          <m:t>𝑥</m:t>
                        </m:r>
                      </m:e>
                    </m:d>
                    <m:r>
                      <a:rPr lang="es-PE" b="0" i="1" smtClean="0">
                        <a:latin typeface="Cambria Math" panose="02040503050406030204" pitchFamily="18" charset="0"/>
                      </a:rPr>
                      <m:t>=</m:t>
                    </m:r>
                    <m:d>
                      <m:dPr>
                        <m:ctrlPr>
                          <a:rPr lang="es-PE" b="0" i="1" smtClean="0">
                            <a:latin typeface="Cambria Math" panose="02040503050406030204" pitchFamily="18" charset="0"/>
                          </a:rPr>
                        </m:ctrlPr>
                      </m:dPr>
                      <m:e>
                        <m:r>
                          <a:rPr lang="es-PE" b="0" i="1" smtClean="0">
                            <a:latin typeface="Cambria Math" panose="02040503050406030204" pitchFamily="18" charset="0"/>
                          </a:rPr>
                          <m:t>𝑥</m:t>
                        </m:r>
                        <m:r>
                          <a:rPr lang="es-PE" b="0" i="1" smtClean="0">
                            <a:latin typeface="Cambria Math" panose="02040503050406030204" pitchFamily="18" charset="0"/>
                          </a:rPr>
                          <m:t>−</m:t>
                        </m:r>
                        <m:r>
                          <a:rPr lang="es-PE" b="0" i="1" smtClean="0">
                            <a:latin typeface="Cambria Math" panose="02040503050406030204" pitchFamily="18" charset="0"/>
                          </a:rPr>
                          <m:t>𝑛</m:t>
                        </m:r>
                      </m:e>
                    </m:d>
                    <m:r>
                      <a:rPr lang="es-PE" b="0" i="1" smtClean="0">
                        <a:latin typeface="Cambria Math" panose="02040503050406030204" pitchFamily="18" charset="0"/>
                      </a:rPr>
                      <m:t>𝑚𝑜𝑑</m:t>
                    </m:r>
                    <m:r>
                      <a:rPr lang="es-PE" b="0" i="1" smtClean="0">
                        <a:latin typeface="Cambria Math" panose="02040503050406030204" pitchFamily="18" charset="0"/>
                      </a:rPr>
                      <m:t>27</m:t>
                    </m:r>
                  </m:oMath>
                </a14:m>
                <a:endParaRPr lang="es-PE" dirty="0" smtClean="0"/>
              </a:p>
              <a:p>
                <a:pPr marL="0" indent="0">
                  <a:buNone/>
                </a:pPr>
                <a:endParaRPr lang="es-PE"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PE">
                    <a:noFill/>
                  </a:rPr>
                  <a:t> </a:t>
                </a:r>
              </a:p>
            </p:txBody>
          </p:sp>
        </mc:Fallback>
      </mc:AlternateContent>
    </p:spTree>
    <p:extLst>
      <p:ext uri="{BB962C8B-B14F-4D97-AF65-F5344CB8AC3E}">
        <p14:creationId xmlns:p14="http://schemas.microsoft.com/office/powerpoint/2010/main" val="2165526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Variaciones en el proyecto</a:t>
            </a:r>
            <a:endParaRPr lang="es-PE"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PE" dirty="0" smtClean="0"/>
                  <a:t>Se utilizará la siguiente fórmula para cifrado: </a:t>
                </a:r>
              </a:p>
              <a:p>
                <a:pPr algn="ctr"/>
                <a:r>
                  <a:rPr lang="es-PE" b="0" dirty="0" smtClean="0"/>
                  <a:t> </a:t>
                </a:r>
                <a14:m>
                  <m:oMath xmlns:m="http://schemas.openxmlformats.org/officeDocument/2006/math">
                    <m:d>
                      <m:dPr>
                        <m:ctrlPr>
                          <a:rPr lang="es-PE" b="0" i="1" smtClean="0">
                            <a:latin typeface="Cambria Math" panose="02040503050406030204" pitchFamily="18" charset="0"/>
                          </a:rPr>
                        </m:ctrlPr>
                      </m:dPr>
                      <m:e>
                        <m:r>
                          <a:rPr lang="es-PE" b="0" i="1" smtClean="0">
                            <a:latin typeface="Cambria Math" panose="02040503050406030204" pitchFamily="18" charset="0"/>
                          </a:rPr>
                          <m:t>𝑎𝑥</m:t>
                        </m:r>
                        <m:r>
                          <a:rPr lang="es-PE" b="0" i="1" smtClean="0">
                            <a:latin typeface="Cambria Math" panose="02040503050406030204" pitchFamily="18" charset="0"/>
                          </a:rPr>
                          <m:t>+</m:t>
                        </m:r>
                        <m:r>
                          <a:rPr lang="es-PE" b="0" i="1" smtClean="0">
                            <a:latin typeface="Cambria Math" panose="02040503050406030204" pitchFamily="18" charset="0"/>
                          </a:rPr>
                          <m:t>𝑏</m:t>
                        </m:r>
                      </m:e>
                    </m:d>
                    <m:r>
                      <a:rPr lang="es-PE" b="0" i="1" smtClean="0">
                        <a:latin typeface="Cambria Math" panose="02040503050406030204" pitchFamily="18" charset="0"/>
                      </a:rPr>
                      <m:t>𝑚𝑜𝑑</m:t>
                    </m:r>
                    <m:r>
                      <a:rPr lang="es-PE" b="0" i="1" smtClean="0">
                        <a:latin typeface="Cambria Math" panose="02040503050406030204" pitchFamily="18" charset="0"/>
                      </a:rPr>
                      <m:t>256</m:t>
                    </m:r>
                  </m:oMath>
                </a14:m>
                <a:endParaRPr lang="es-PE" dirty="0" smtClean="0"/>
              </a:p>
              <a:p>
                <a:pPr algn="just"/>
                <a:r>
                  <a:rPr lang="es-PE" dirty="0" smtClean="0"/>
                  <a:t>Se utilizará la siguiente fórmula para descifrar: </a:t>
                </a:r>
              </a:p>
              <a:p>
                <a:pPr algn="ctr"/>
                <a14:m>
                  <m:oMath xmlns:m="http://schemas.openxmlformats.org/officeDocument/2006/math">
                    <m:d>
                      <m:dPr>
                        <m:begChr m:val="["/>
                        <m:endChr m:val="]"/>
                        <m:ctrlPr>
                          <a:rPr lang="es-PE" b="0" i="1" smtClean="0">
                            <a:latin typeface="Cambria Math" panose="02040503050406030204" pitchFamily="18" charset="0"/>
                          </a:rPr>
                        </m:ctrlPr>
                      </m:dPr>
                      <m:e>
                        <m:d>
                          <m:dPr>
                            <m:ctrlPr>
                              <a:rPr lang="es-PE" i="1">
                                <a:latin typeface="Cambria Math" panose="02040503050406030204" pitchFamily="18" charset="0"/>
                              </a:rPr>
                            </m:ctrlPr>
                          </m:dPr>
                          <m:e>
                            <m:r>
                              <a:rPr lang="es-PE" i="1">
                                <a:latin typeface="Cambria Math" panose="02040503050406030204" pitchFamily="18" charset="0"/>
                              </a:rPr>
                              <m:t>𝑦</m:t>
                            </m:r>
                            <m:r>
                              <a:rPr lang="es-PE" i="1">
                                <a:latin typeface="Cambria Math" panose="02040503050406030204" pitchFamily="18" charset="0"/>
                              </a:rPr>
                              <m:t>−</m:t>
                            </m:r>
                            <m:r>
                              <a:rPr lang="es-PE" i="1">
                                <a:latin typeface="Cambria Math" panose="02040503050406030204" pitchFamily="18" charset="0"/>
                              </a:rPr>
                              <m:t>𝑏</m:t>
                            </m:r>
                          </m:e>
                        </m:d>
                        <m:sSup>
                          <m:sSupPr>
                            <m:ctrlPr>
                              <a:rPr lang="es-PE" i="1">
                                <a:latin typeface="Cambria Math" panose="02040503050406030204" pitchFamily="18" charset="0"/>
                              </a:rPr>
                            </m:ctrlPr>
                          </m:sSupPr>
                          <m:e>
                            <m:r>
                              <a:rPr lang="es-PE" i="1">
                                <a:latin typeface="Cambria Math" panose="02040503050406030204" pitchFamily="18" charset="0"/>
                              </a:rPr>
                              <m:t>𝑎</m:t>
                            </m:r>
                          </m:e>
                          <m:sup>
                            <m:r>
                              <a:rPr lang="es-PE" i="1">
                                <a:latin typeface="Cambria Math" panose="02040503050406030204" pitchFamily="18" charset="0"/>
                              </a:rPr>
                              <m:t>−1</m:t>
                            </m:r>
                          </m:sup>
                        </m:sSup>
                      </m:e>
                    </m:d>
                    <m:r>
                      <a:rPr lang="es-PE" b="0" i="1" smtClean="0">
                        <a:latin typeface="Cambria Math" panose="02040503050406030204" pitchFamily="18" charset="0"/>
                      </a:rPr>
                      <m:t>𝑚𝑜𝑑</m:t>
                    </m:r>
                    <m:r>
                      <a:rPr lang="es-PE" b="0" i="1" smtClean="0">
                        <a:latin typeface="Cambria Math" panose="02040503050406030204" pitchFamily="18" charset="0"/>
                      </a:rPr>
                      <m:t>256</m:t>
                    </m:r>
                  </m:oMath>
                </a14:m>
                <a:endParaRPr lang="es-PE" b="0" dirty="0" smtClean="0"/>
              </a:p>
              <a:p>
                <a:pPr algn="just"/>
                <a14:m>
                  <m:oMath xmlns:m="http://schemas.openxmlformats.org/officeDocument/2006/math">
                    <m:sSup>
                      <m:sSupPr>
                        <m:ctrlPr>
                          <a:rPr lang="es-PE" i="1">
                            <a:latin typeface="Cambria Math" panose="02040503050406030204" pitchFamily="18" charset="0"/>
                          </a:rPr>
                        </m:ctrlPr>
                      </m:sSupPr>
                      <m:e>
                        <m:r>
                          <a:rPr lang="es-PE" i="1">
                            <a:latin typeface="Cambria Math" panose="02040503050406030204" pitchFamily="18" charset="0"/>
                          </a:rPr>
                          <m:t>𝑎</m:t>
                        </m:r>
                      </m:e>
                      <m:sup>
                        <m:r>
                          <a:rPr lang="es-PE" i="1">
                            <a:latin typeface="Cambria Math" panose="02040503050406030204" pitchFamily="18" charset="0"/>
                          </a:rPr>
                          <m:t>−1</m:t>
                        </m:r>
                      </m:sup>
                    </m:sSup>
                  </m:oMath>
                </a14:m>
                <a:r>
                  <a:rPr lang="es-PE" dirty="0"/>
                  <a:t> es el inverso </a:t>
                </a:r>
                <a:r>
                  <a:rPr lang="es-PE" dirty="0" smtClean="0">
                    <a:hlinkClick r:id="rId2" action="ppaction://hlinksldjump"/>
                  </a:rPr>
                  <a:t>modular</a:t>
                </a:r>
                <a:endParaRPr lang="es-PE" b="0" dirty="0" smtClean="0"/>
              </a:p>
              <a:p>
                <a:pPr algn="just"/>
                <a:r>
                  <a:rPr lang="es-PE" dirty="0" smtClean="0"/>
                  <a:t>a y b son dos números enteros, dónde</a:t>
                </a:r>
                <a14:m>
                  <m:oMath xmlns:m="http://schemas.openxmlformats.org/officeDocument/2006/math">
                    <m:r>
                      <a:rPr lang="es-PE" b="0" i="0" smtClean="0">
                        <a:latin typeface="Cambria Math" panose="02040503050406030204" pitchFamily="18" charset="0"/>
                      </a:rPr>
                      <m:t> </m:t>
                    </m:r>
                    <m:r>
                      <a:rPr lang="es-PE" b="0" i="1" smtClean="0">
                        <a:latin typeface="Cambria Math" panose="02040503050406030204" pitchFamily="18" charset="0"/>
                      </a:rPr>
                      <m:t>𝑀𝐶𝐷</m:t>
                    </m:r>
                    <m:d>
                      <m:dPr>
                        <m:ctrlPr>
                          <a:rPr lang="es-PE" b="0" i="1" smtClean="0">
                            <a:latin typeface="Cambria Math" panose="02040503050406030204" pitchFamily="18" charset="0"/>
                          </a:rPr>
                        </m:ctrlPr>
                      </m:dPr>
                      <m:e>
                        <m:r>
                          <a:rPr lang="es-PE" b="0" i="1" smtClean="0">
                            <a:latin typeface="Cambria Math" panose="02040503050406030204" pitchFamily="18" charset="0"/>
                          </a:rPr>
                          <m:t>𝑎</m:t>
                        </m:r>
                        <m:r>
                          <a:rPr lang="es-PE" b="0" i="1" smtClean="0">
                            <a:latin typeface="Cambria Math" panose="02040503050406030204" pitchFamily="18" charset="0"/>
                          </a:rPr>
                          <m:t>,</m:t>
                        </m:r>
                        <m:r>
                          <a:rPr lang="es-PE" b="0" i="1" smtClean="0">
                            <a:latin typeface="Cambria Math" panose="02040503050406030204" pitchFamily="18" charset="0"/>
                          </a:rPr>
                          <m:t>𝑏</m:t>
                        </m:r>
                      </m:e>
                    </m:d>
                    <m:r>
                      <a:rPr lang="es-PE" b="0" i="1" smtClean="0">
                        <a:latin typeface="Cambria Math" panose="02040503050406030204" pitchFamily="18" charset="0"/>
                      </a:rPr>
                      <m:t>=1</m:t>
                    </m:r>
                  </m:oMath>
                </a14:m>
                <a:r>
                  <a:rPr lang="es-PE" dirty="0" smtClean="0"/>
                  <a:t> (estos serán la clave de cifrado). </a:t>
                </a:r>
                <a:endParaRPr lang="es-PE" dirty="0" smtClean="0"/>
              </a:p>
              <a:p>
                <a:pPr algn="just"/>
                <a:r>
                  <a:rPr lang="es-PE" dirty="0" smtClean="0"/>
                  <a:t>X es el caracter a cifrar. </a:t>
                </a:r>
              </a:p>
              <a:p>
                <a:pPr algn="just"/>
                <a:r>
                  <a:rPr lang="es-PE" dirty="0" smtClean="0"/>
                  <a:t>Y es el caracter cifrado.</a:t>
                </a:r>
              </a:p>
              <a:p>
                <a:pPr algn="just"/>
                <a:r>
                  <a:rPr lang="es-PE" dirty="0" smtClean="0"/>
                  <a:t>256 </a:t>
                </a:r>
                <a:r>
                  <a:rPr lang="es-PE" dirty="0" smtClean="0"/>
                  <a:t>es el número de caracteres del código ASCII. </a:t>
                </a:r>
              </a:p>
              <a:p>
                <a:pPr algn="just"/>
                <a:endParaRPr lang="es-PE" dirty="0" smtClean="0"/>
              </a:p>
              <a:p>
                <a:pPr marL="0" indent="0" algn="just">
                  <a:buNone/>
                </a:pPr>
                <a:endParaRPr lang="es-PE" dirty="0" smtClean="0"/>
              </a:p>
              <a:p>
                <a:pPr algn="just"/>
                <a:endParaRPr lang="es-PE"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3"/>
                <a:stretch>
                  <a:fillRect l="-341" t="-872" r="-681" b="-1599"/>
                </a:stretch>
              </a:blipFill>
            </p:spPr>
            <p:txBody>
              <a:bodyPr/>
              <a:lstStyle/>
              <a:p>
                <a:r>
                  <a:rPr lang="es-PE">
                    <a:noFill/>
                  </a:rPr>
                  <a:t> </a:t>
                </a:r>
              </a:p>
            </p:txBody>
          </p:sp>
        </mc:Fallback>
      </mc:AlternateContent>
    </p:spTree>
    <p:extLst>
      <p:ext uri="{BB962C8B-B14F-4D97-AF65-F5344CB8AC3E}">
        <p14:creationId xmlns:p14="http://schemas.microsoft.com/office/powerpoint/2010/main" val="1561384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Cálculo del inverso modular</a:t>
            </a:r>
            <a:endParaRPr lang="es-PE"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103312" y="2052918"/>
                <a:ext cx="8946541" cy="3150147"/>
              </a:xfrm>
            </p:spPr>
            <p:txBody>
              <a:bodyPr/>
              <a:lstStyle/>
              <a:p>
                <a:r>
                  <a:rPr lang="es-PE" dirty="0" smtClean="0"/>
                  <a:t>Se calcula por medio de esta fórmula: </a:t>
                </a:r>
              </a:p>
              <a:p>
                <a:pPr marL="0" indent="0">
                  <a:buNone/>
                </a:pPr>
                <a:endParaRPr lang="es-PE" dirty="0" smtClean="0"/>
              </a:p>
              <a:p>
                <a:pPr algn="ctr"/>
                <a14:m>
                  <m:oMath xmlns:m="http://schemas.openxmlformats.org/officeDocument/2006/math">
                    <m:d>
                      <m:dPr>
                        <m:ctrlPr>
                          <a:rPr lang="es-PE" sz="3200" b="0" i="1" smtClean="0">
                            <a:latin typeface="Cambria Math" panose="02040503050406030204" pitchFamily="18" charset="0"/>
                          </a:rPr>
                        </m:ctrlPr>
                      </m:dPr>
                      <m:e>
                        <m:r>
                          <a:rPr lang="es-PE" sz="3200" b="0" i="1" smtClean="0">
                            <a:latin typeface="Cambria Math" panose="02040503050406030204" pitchFamily="18" charset="0"/>
                          </a:rPr>
                          <m:t>𝑎</m:t>
                        </m:r>
                        <m:r>
                          <a:rPr lang="es-PE" sz="3200" b="0" i="1" smtClean="0">
                            <a:latin typeface="Cambria Math" panose="02040503050406030204" pitchFamily="18" charset="0"/>
                            <a:ea typeface="Cambria Math" panose="02040503050406030204" pitchFamily="18" charset="0"/>
                          </a:rPr>
                          <m:t>×</m:t>
                        </m:r>
                        <m:sSup>
                          <m:sSupPr>
                            <m:ctrlPr>
                              <a:rPr lang="es-PE" sz="3200" b="0" i="1" smtClean="0">
                                <a:latin typeface="Cambria Math" panose="02040503050406030204" pitchFamily="18" charset="0"/>
                                <a:ea typeface="Cambria Math" panose="02040503050406030204" pitchFamily="18" charset="0"/>
                              </a:rPr>
                            </m:ctrlPr>
                          </m:sSupPr>
                          <m:e>
                            <m:r>
                              <a:rPr lang="es-PE" sz="3200" b="0" i="1" smtClean="0">
                                <a:latin typeface="Cambria Math" panose="02040503050406030204" pitchFamily="18" charset="0"/>
                                <a:ea typeface="Cambria Math" panose="02040503050406030204" pitchFamily="18" charset="0"/>
                              </a:rPr>
                              <m:t>𝑎</m:t>
                            </m:r>
                          </m:e>
                          <m:sup>
                            <m:r>
                              <a:rPr lang="es-PE" sz="3200" b="0" i="1" smtClean="0">
                                <a:latin typeface="Cambria Math" panose="02040503050406030204" pitchFamily="18" charset="0"/>
                                <a:ea typeface="Cambria Math" panose="02040503050406030204" pitchFamily="18" charset="0"/>
                              </a:rPr>
                              <m:t>−1</m:t>
                            </m:r>
                          </m:sup>
                        </m:sSup>
                      </m:e>
                    </m:d>
                    <m:r>
                      <a:rPr lang="es-PE" sz="3200" b="0" i="1" smtClean="0">
                        <a:latin typeface="Cambria Math" panose="02040503050406030204" pitchFamily="18" charset="0"/>
                        <a:ea typeface="Cambria Math" panose="02040503050406030204" pitchFamily="18" charset="0"/>
                      </a:rPr>
                      <m:t>=1</m:t>
                    </m:r>
                    <m:r>
                      <a:rPr lang="es-PE" sz="3200" b="0" i="1" smtClean="0">
                        <a:latin typeface="Cambria Math" panose="02040503050406030204" pitchFamily="18" charset="0"/>
                        <a:ea typeface="Cambria Math" panose="02040503050406030204" pitchFamily="18" charset="0"/>
                      </a:rPr>
                      <m:t>𝑚𝑜𝑑</m:t>
                    </m:r>
                    <m:r>
                      <a:rPr lang="es-PE" sz="3200" b="0" i="1" smtClean="0">
                        <a:latin typeface="Cambria Math" panose="02040503050406030204" pitchFamily="18" charset="0"/>
                        <a:ea typeface="Cambria Math" panose="02040503050406030204" pitchFamily="18" charset="0"/>
                      </a:rPr>
                      <m:t>256</m:t>
                    </m:r>
                  </m:oMath>
                </a14:m>
                <a:r>
                  <a:rPr lang="es-PE" sz="3200" dirty="0" smtClean="0"/>
                  <a:t> </a:t>
                </a:r>
              </a:p>
              <a:p>
                <a:pPr algn="just"/>
                <a:r>
                  <a:rPr lang="es-PE" dirty="0" smtClean="0"/>
                  <a:t>Nota: </a:t>
                </a:r>
                <a14:m>
                  <m:oMath xmlns:m="http://schemas.openxmlformats.org/officeDocument/2006/math">
                    <m:r>
                      <a:rPr lang="es-PE" b="0" i="1" smtClean="0">
                        <a:latin typeface="Cambria Math" panose="02040503050406030204" pitchFamily="18" charset="0"/>
                      </a:rPr>
                      <m:t>𝑀𝐶𝐷</m:t>
                    </m:r>
                    <m:d>
                      <m:dPr>
                        <m:ctrlPr>
                          <a:rPr lang="es-PE" b="0" i="1" smtClean="0">
                            <a:latin typeface="Cambria Math" panose="02040503050406030204" pitchFamily="18" charset="0"/>
                          </a:rPr>
                        </m:ctrlPr>
                      </m:dPr>
                      <m:e>
                        <m:r>
                          <a:rPr lang="es-PE" b="0" i="1" smtClean="0">
                            <a:latin typeface="Cambria Math" panose="02040503050406030204" pitchFamily="18" charset="0"/>
                          </a:rPr>
                          <m:t>𝑎</m:t>
                        </m:r>
                        <m:r>
                          <a:rPr lang="es-PE" b="0" i="1" smtClean="0">
                            <a:latin typeface="Cambria Math" panose="02040503050406030204" pitchFamily="18" charset="0"/>
                          </a:rPr>
                          <m:t>,256</m:t>
                        </m:r>
                      </m:e>
                    </m:d>
                    <m:r>
                      <a:rPr lang="es-PE" b="0" i="1" smtClean="0">
                        <a:latin typeface="Cambria Math" panose="02040503050406030204" pitchFamily="18" charset="0"/>
                      </a:rPr>
                      <m:t>=1</m:t>
                    </m:r>
                  </m:oMath>
                </a14:m>
                <a:endParaRPr lang="es-PE" b="0" dirty="0" smtClean="0"/>
              </a:p>
              <a:p>
                <a:pPr algn="just"/>
                <a:endParaRPr lang="es-PE"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103312" y="2052918"/>
                <a:ext cx="8946541" cy="3150147"/>
              </a:xfrm>
              <a:blipFill rotWithShape="0">
                <a:blip r:embed="rId2"/>
                <a:stretch>
                  <a:fillRect l="-341" t="-1161"/>
                </a:stretch>
              </a:blipFill>
            </p:spPr>
            <p:txBody>
              <a:bodyPr/>
              <a:lstStyle/>
              <a:p>
                <a:r>
                  <a:rPr lang="es-PE">
                    <a:noFill/>
                  </a:rPr>
                  <a:t> </a:t>
                </a:r>
              </a:p>
            </p:txBody>
          </p:sp>
        </mc:Fallback>
      </mc:AlternateContent>
      <p:sp>
        <p:nvSpPr>
          <p:cNvPr id="4" name="Rectángulo 3">
            <a:hlinkClick r:id="rId3" action="ppaction://hlinksldjump"/>
          </p:cNvPr>
          <p:cNvSpPr/>
          <p:nvPr/>
        </p:nvSpPr>
        <p:spPr>
          <a:xfrm>
            <a:off x="1481070" y="4237149"/>
            <a:ext cx="321972" cy="3219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42247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TotalTime>
  <Words>148</Words>
  <Application>Microsoft Office PowerPoint</Application>
  <PresentationFormat>Panorámica</PresentationFormat>
  <Paragraphs>35</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Cambria Math</vt:lpstr>
      <vt:lpstr>Century Gothic</vt:lpstr>
      <vt:lpstr>Wingdings 3</vt:lpstr>
      <vt:lpstr>Ion</vt:lpstr>
      <vt:lpstr>Cifrado ASCII</vt:lpstr>
      <vt:lpstr>Consigna</vt:lpstr>
      <vt:lpstr>¿Qué es Encriptar?</vt:lpstr>
      <vt:lpstr>Método Julio César</vt:lpstr>
      <vt:lpstr>Variaciones en el proyecto</vt:lpstr>
      <vt:lpstr>Cálculo del inverso modular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mateo H</dc:creator>
  <cp:lastModifiedBy>mateo H</cp:lastModifiedBy>
  <cp:revision>10</cp:revision>
  <dcterms:created xsi:type="dcterms:W3CDTF">2015-08-31T00:38:09Z</dcterms:created>
  <dcterms:modified xsi:type="dcterms:W3CDTF">2015-09-29T00:19:25Z</dcterms:modified>
</cp:coreProperties>
</file>