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  <a:srgbClr val="FAB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7CF1-6343-5447-8464-843C695A5F58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6C1E-3930-9048-90AF-D4023EE9D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0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2017/2/14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90394" y="1872651"/>
            <a:ext cx="1763193" cy="28865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7296010" y="1827468"/>
            <a:ext cx="1858264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16200000">
            <a:off x="5124432" y="1322988"/>
            <a:ext cx="490401" cy="158972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9438287" y="3159475"/>
            <a:ext cx="2436192" cy="1236092"/>
          </a:xfrm>
          <a:prstGeom prst="wedgeRoundRectCallout">
            <a:avLst>
              <a:gd name="adj1" fmla="val -53742"/>
              <a:gd name="adj2" fmla="val -767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「アカウント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」の末尾値毎に</a:t>
            </a:r>
            <a:r>
              <a:rPr lang="ja-JP" altLang="en-US" dirty="0" smtClean="0">
                <a:solidFill>
                  <a:schemeClr val="tx1"/>
                </a:solidFill>
              </a:rPr>
              <a:t>データベースを分散する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7306284" y="2437068"/>
            <a:ext cx="1847990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7294974" y="3046668"/>
            <a:ext cx="1859299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円柱 25"/>
          <p:cNvSpPr/>
          <p:nvPr/>
        </p:nvSpPr>
        <p:spPr>
          <a:xfrm>
            <a:off x="7294975" y="4216207"/>
            <a:ext cx="1859298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 rot="5400000">
            <a:off x="7809510" y="3741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 rot="16200000">
            <a:off x="5124432" y="1920269"/>
            <a:ext cx="490401" cy="1589729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16200000">
            <a:off x="5127480" y="2533631"/>
            <a:ext cx="490401" cy="1583633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 rot="16200000">
            <a:off x="5136717" y="3731409"/>
            <a:ext cx="490401" cy="156515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 rot="5400000">
            <a:off x="4945107" y="3721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2" name="左右矢印 1"/>
          <p:cNvSpPr/>
          <p:nvPr/>
        </p:nvSpPr>
        <p:spPr>
          <a:xfrm>
            <a:off x="6239697" y="1940275"/>
            <a:ext cx="1045522" cy="33051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右矢印 53"/>
          <p:cNvSpPr/>
          <p:nvPr/>
        </p:nvSpPr>
        <p:spPr>
          <a:xfrm>
            <a:off x="6250488" y="2546323"/>
            <a:ext cx="1045522" cy="33051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右矢印 54"/>
          <p:cNvSpPr/>
          <p:nvPr/>
        </p:nvSpPr>
        <p:spPr>
          <a:xfrm>
            <a:off x="6249425" y="3159475"/>
            <a:ext cx="1045522" cy="33051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右矢印 56"/>
          <p:cNvSpPr/>
          <p:nvPr/>
        </p:nvSpPr>
        <p:spPr>
          <a:xfrm>
            <a:off x="6249425" y="4344928"/>
            <a:ext cx="1045522" cy="33051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272119" y="2105537"/>
            <a:ext cx="2267803" cy="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547310" y="3046668"/>
            <a:ext cx="19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A0000000002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2288805" y="2679994"/>
            <a:ext cx="2267803" cy="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47310" y="1773640"/>
            <a:ext cx="19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A0000000010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40483" y="2364617"/>
            <a:ext cx="19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A0000000001</a:t>
            </a:r>
            <a:endParaRPr kumimoji="1"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V="1">
            <a:off x="2296691" y="3360272"/>
            <a:ext cx="2267803" cy="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V="1">
            <a:off x="2296690" y="4481959"/>
            <a:ext cx="2267803" cy="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564634" y="4156716"/>
            <a:ext cx="197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A0000000009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 rot="5400000">
            <a:off x="2962468" y="3741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72" name="角丸四角形吹き出し 71"/>
          <p:cNvSpPr/>
          <p:nvPr/>
        </p:nvSpPr>
        <p:spPr>
          <a:xfrm>
            <a:off x="3422706" y="954474"/>
            <a:ext cx="1760292" cy="586819"/>
          </a:xfrm>
          <a:prstGeom prst="wedgeRoundRectCallout">
            <a:avLst>
              <a:gd name="adj1" fmla="val -46154"/>
              <a:gd name="adj2" fmla="val 860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アカウント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6" name="角丸四角形吹き出し 75"/>
          <p:cNvSpPr/>
          <p:nvPr/>
        </p:nvSpPr>
        <p:spPr>
          <a:xfrm>
            <a:off x="1191324" y="5071908"/>
            <a:ext cx="3819286" cy="1236092"/>
          </a:xfrm>
          <a:prstGeom prst="wedgeRoundRectCallout">
            <a:avLst>
              <a:gd name="adj1" fmla="val -33921"/>
              <a:gd name="adj2" fmla="val -72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「アカウント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」の末尾に対応する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DataSource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から</a:t>
            </a:r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r>
              <a:rPr lang="ja-JP" altLang="en-US" dirty="0" smtClean="0">
                <a:solidFill>
                  <a:schemeClr val="tx1"/>
                </a:solidFill>
              </a:rPr>
              <a:t>を取得して</a:t>
            </a:r>
            <a:r>
              <a:rPr lang="en-US" altLang="ja-JP" dirty="0" smtClean="0">
                <a:solidFill>
                  <a:schemeClr val="tx1"/>
                </a:solidFill>
              </a:rPr>
              <a:t>DB</a:t>
            </a:r>
            <a:r>
              <a:rPr lang="ja-JP" altLang="en-US" dirty="0" smtClean="0">
                <a:solidFill>
                  <a:schemeClr val="tx1"/>
                </a:solidFill>
              </a:rPr>
              <a:t>アクセスする！！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07947" y="1386363"/>
            <a:ext cx="1580050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709852" y="1386418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Jdbc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Template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5834956" y="1872173"/>
            <a:ext cx="85677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374529" y="1386363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7680954" y="1872173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10301" y="154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751004" y="1533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9350228" y="1884048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7202569" y="2786345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7230760" y="2814953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DataSource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6276701" y="3149343"/>
            <a:ext cx="1901164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Utils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5400000">
            <a:off x="6915728" y="3934797"/>
            <a:ext cx="623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658080" y="3916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423426" y="5687978"/>
            <a:ext cx="5586875" cy="1058919"/>
          </a:xfrm>
          <a:prstGeom prst="wedgeRoundRectCallout">
            <a:avLst>
              <a:gd name="adj1" fmla="val 23872"/>
              <a:gd name="adj2" fmla="val -762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マルチスレッド上（オンライン）で動くことを考慮しスレッドローカルな変数にシャードキーを保持し、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RoutingDataSource</a:t>
            </a:r>
            <a:r>
              <a:rPr lang="ja-JP" altLang="en-US" dirty="0" smtClean="0">
                <a:solidFill>
                  <a:schemeClr val="tx1"/>
                </a:solidFill>
              </a:rPr>
              <a:t>にシャードキーを連携する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34581" y="4461615"/>
            <a:ext cx="2206692" cy="12977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 </a:t>
            </a:r>
          </a:p>
          <a:p>
            <a:pPr algn="ctr"/>
            <a:r>
              <a:rPr lang="en-US" altLang="ja-JP" dirty="0" smtClean="0"/>
              <a:t>extends </a:t>
            </a:r>
            <a:r>
              <a:rPr lang="en-US" altLang="ja-JP" dirty="0" err="1" smtClean="0"/>
              <a:t>Abstract</a:t>
            </a:r>
            <a:r>
              <a:rPr lang="en-US" altLang="ja-JP" dirty="0" err="1" smtClean="0"/>
              <a:t>Routing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678725" y="4666033"/>
            <a:ext cx="1473683" cy="7387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ShardKey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388432" y="493327"/>
            <a:ext cx="3680241" cy="3725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5400000">
            <a:off x="1727759" y="1865277"/>
            <a:ext cx="2566625" cy="6340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&lt;Spring AOP&gt;</a:t>
            </a:r>
          </a:p>
          <a:p>
            <a:pPr algn="ctr"/>
            <a:r>
              <a:rPr lang="en-US" altLang="ja-JP" dirty="0" err="1" smtClean="0"/>
              <a:t>ShardKey</a:t>
            </a:r>
            <a:r>
              <a:rPr kumimoji="1" lang="en-US" altLang="ja-JP" dirty="0" err="1" smtClean="0"/>
              <a:t>Advice</a:t>
            </a:r>
            <a:endParaRPr kumimoji="1" lang="ja-JP" altLang="en-US" dirty="0"/>
          </a:p>
        </p:txBody>
      </p:sp>
      <p:sp>
        <p:nvSpPr>
          <p:cNvPr id="36" name="円柱 35"/>
          <p:cNvSpPr/>
          <p:nvPr/>
        </p:nvSpPr>
        <p:spPr>
          <a:xfrm>
            <a:off x="10080306" y="977016"/>
            <a:ext cx="1858264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7" name="円柱 36"/>
          <p:cNvSpPr/>
          <p:nvPr/>
        </p:nvSpPr>
        <p:spPr>
          <a:xfrm>
            <a:off x="10090580" y="1586616"/>
            <a:ext cx="1847990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円柱 38"/>
          <p:cNvSpPr/>
          <p:nvPr/>
        </p:nvSpPr>
        <p:spPr>
          <a:xfrm>
            <a:off x="10079271" y="2646566"/>
            <a:ext cx="1859298" cy="556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r>
              <a:rPr kumimoji="1" lang="ja-JP" altLang="en-US" dirty="0" smtClean="0"/>
              <a:t>ベース</a:t>
            </a:r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 rot="5400000">
            <a:off x="10593806" y="217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>
            <a:off x="3358781" y="1898697"/>
            <a:ext cx="85677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89907" y="514411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@Service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69659" y="1406911"/>
            <a:ext cx="1473683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@Controller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1867316" y="1904926"/>
            <a:ext cx="81936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44744" y="1535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31989"/>
              </p:ext>
            </p:extLst>
          </p:nvPr>
        </p:nvGraphicFramePr>
        <p:xfrm>
          <a:off x="8915925" y="4463688"/>
          <a:ext cx="2488379" cy="204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31"/>
                <a:gridCol w="1849348"/>
              </a:tblGrid>
              <a:tr h="406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key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value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138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14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612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正方形/長方形 58"/>
          <p:cNvSpPr/>
          <p:nvPr/>
        </p:nvSpPr>
        <p:spPr>
          <a:xfrm rot="16200000">
            <a:off x="10263470" y="4280535"/>
            <a:ext cx="334152" cy="158972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10272033" y="4700061"/>
            <a:ext cx="334152" cy="158972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 rot="16200000">
            <a:off x="10272033" y="5501315"/>
            <a:ext cx="334152" cy="1589728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cxnSp>
        <p:nvCxnSpPr>
          <p:cNvPr id="6" name="カギ線コネクタ 5"/>
          <p:cNvCxnSpPr>
            <a:stCxn id="23" idx="3"/>
            <a:endCxn id="2" idx="1"/>
          </p:cNvCxnSpPr>
          <p:nvPr/>
        </p:nvCxnSpPr>
        <p:spPr>
          <a:xfrm>
            <a:off x="8341273" y="5110491"/>
            <a:ext cx="574652" cy="3756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30" idx="1"/>
          </p:cNvCxnSpPr>
          <p:nvPr/>
        </p:nvCxnSpPr>
        <p:spPr>
          <a:xfrm rot="16200000" flipH="1">
            <a:off x="2567623" y="3924284"/>
            <a:ext cx="1554551" cy="66765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037333" y="3726479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set (String)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279850" y="470494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get ()</a:t>
            </a:r>
            <a:endParaRPr kumimoji="1" lang="ja-JP" altLang="en-US" sz="1400" dirty="0"/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5187850" y="5031115"/>
            <a:ext cx="895468" cy="42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544684" y="1533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72" name="角丸四角形吹き出し 71"/>
          <p:cNvSpPr/>
          <p:nvPr/>
        </p:nvSpPr>
        <p:spPr>
          <a:xfrm>
            <a:off x="288010" y="3324752"/>
            <a:ext cx="2302035" cy="1785738"/>
          </a:xfrm>
          <a:prstGeom prst="wedgeRoundRectCallout">
            <a:avLst>
              <a:gd name="adj1" fmla="val 62316"/>
              <a:gd name="adj2" fmla="val -430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サービスクラスのメソッド呼び出し時の引数から「アカウント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」を取得しシャードキーを決定する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3" name="角丸四角形吹き出し 72"/>
          <p:cNvSpPr/>
          <p:nvPr/>
        </p:nvSpPr>
        <p:spPr>
          <a:xfrm>
            <a:off x="7237927" y="142429"/>
            <a:ext cx="2547392" cy="904057"/>
          </a:xfrm>
          <a:prstGeom prst="wedgeRoundRectCallout">
            <a:avLst>
              <a:gd name="adj1" fmla="val 14850"/>
              <a:gd name="adj2" fmla="val 865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シャードキーに対応する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DataSource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から取得した</a:t>
            </a:r>
            <a:r>
              <a:rPr kumimoji="1"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965291" y="414033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Map&lt;Object</a:t>
            </a:r>
            <a:r>
              <a:rPr kumimoji="1" lang="en-US" altLang="ja-JP" smtClean="0"/>
              <a:t>, Object&gt;</a:t>
            </a:r>
            <a:endParaRPr kumimoji="1" lang="ja-JP" altLang="en-US" dirty="0"/>
          </a:p>
        </p:txBody>
      </p:sp>
      <p:sp>
        <p:nvSpPr>
          <p:cNvPr id="76" name="角丸四角形吹き出し 75"/>
          <p:cNvSpPr/>
          <p:nvPr/>
        </p:nvSpPr>
        <p:spPr>
          <a:xfrm>
            <a:off x="6284337" y="5831613"/>
            <a:ext cx="2547392" cy="904057"/>
          </a:xfrm>
          <a:prstGeom prst="wedgeRoundRectCallout">
            <a:avLst>
              <a:gd name="adj1" fmla="val 40663"/>
              <a:gd name="adj2" fmla="val -90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シャードキーと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DataSource</a:t>
            </a:r>
            <a:r>
              <a:rPr lang="ja-JP" altLang="en-US" dirty="0" smtClean="0">
                <a:solidFill>
                  <a:schemeClr val="tx1"/>
                </a:solidFill>
              </a:rPr>
              <a:t>のマッピングを持つ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430569" y="1591843"/>
            <a:ext cx="1580050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014673" y="1581624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Jdbc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Template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7067321" y="2067379"/>
            <a:ext cx="929232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679350" y="1581569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8985775" y="2067379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15122" y="1745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055825" y="17283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10624227" y="2079254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8507390" y="2981551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8535581" y="3010159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DataSource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7581522" y="3344549"/>
            <a:ext cx="1901164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Utils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15795" y="4705176"/>
            <a:ext cx="1915910" cy="12977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 </a:t>
            </a:r>
          </a:p>
          <a:p>
            <a:pPr algn="ctr"/>
            <a:r>
              <a:rPr lang="en-US" altLang="ja-JP" dirty="0" smtClean="0"/>
              <a:t>extends </a:t>
            </a:r>
            <a:r>
              <a:rPr lang="en-US" altLang="ja-JP" dirty="0" err="1" smtClean="0"/>
              <a:t>Abstract</a:t>
            </a:r>
            <a:r>
              <a:rPr lang="en-US" altLang="ja-JP" dirty="0" err="1" smtClean="0"/>
              <a:t>Routing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234322" y="698808"/>
            <a:ext cx="5254468" cy="344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5400000">
            <a:off x="1573649" y="2070757"/>
            <a:ext cx="2566625" cy="6340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&lt;Spring AOP&gt;</a:t>
            </a:r>
          </a:p>
          <a:p>
            <a:pPr algn="ctr"/>
            <a:r>
              <a:rPr lang="en-US" altLang="ja-JP" dirty="0" err="1" smtClean="0"/>
              <a:t>ShardKey</a:t>
            </a:r>
            <a:r>
              <a:rPr kumimoji="1" lang="en-US" altLang="ja-JP" dirty="0" err="1" smtClean="0"/>
              <a:t>Advice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>
            <a:off x="3204671" y="2104177"/>
            <a:ext cx="719580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171882" y="771461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@Service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15549" y="1612391"/>
            <a:ext cx="1473683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@Controller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1713206" y="2110406"/>
            <a:ext cx="81936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90634" y="1741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cxnSp>
        <p:nvCxnSpPr>
          <p:cNvPr id="65" name="直線矢印コネクタ 64"/>
          <p:cNvCxnSpPr>
            <a:stCxn id="34" idx="3"/>
            <a:endCxn id="30" idx="1"/>
          </p:cNvCxnSpPr>
          <p:nvPr/>
        </p:nvCxnSpPr>
        <p:spPr>
          <a:xfrm rot="16200000" flipH="1">
            <a:off x="2569696" y="3958347"/>
            <a:ext cx="1095021" cy="52049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960130" y="423844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set (String)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390574" y="17386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76" name="角丸四角形吹き出し 75"/>
          <p:cNvSpPr/>
          <p:nvPr/>
        </p:nvSpPr>
        <p:spPr>
          <a:xfrm>
            <a:off x="-314638" y="3205415"/>
            <a:ext cx="2504919" cy="1107576"/>
          </a:xfrm>
          <a:prstGeom prst="wedgeRoundRectCallout">
            <a:avLst>
              <a:gd name="adj1" fmla="val 64862"/>
              <a:gd name="adj2" fmla="val -407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TransactionInterceptor</a:t>
            </a:r>
            <a:r>
              <a:rPr lang="ja-JP" altLang="en-US" b="1" dirty="0" smtClean="0">
                <a:solidFill>
                  <a:srgbClr val="FF0000"/>
                </a:solidFill>
              </a:rPr>
              <a:t>の前で実行されるようにする！！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008571" y="3358650"/>
            <a:ext cx="2370079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TransactionManager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529671" y="4705176"/>
            <a:ext cx="2160919" cy="1184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dirty="0" err="1" smtClean="0"/>
              <a:t>ConnectionHolder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 rot="16200000">
            <a:off x="8314489" y="4480677"/>
            <a:ext cx="606624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mtClean="0"/>
              <a:t>Connection</a:t>
            </a:r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>
            <a:off x="4672040" y="2087927"/>
            <a:ext cx="719580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4"/>
          <p:cNvCxnSpPr>
            <a:stCxn id="30" idx="2"/>
            <a:endCxn id="23" idx="1"/>
          </p:cNvCxnSpPr>
          <p:nvPr/>
        </p:nvCxnSpPr>
        <p:spPr>
          <a:xfrm rot="16200000" flipH="1">
            <a:off x="4605746" y="4644003"/>
            <a:ext cx="218596" cy="120150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矢印 63"/>
          <p:cNvSpPr/>
          <p:nvPr/>
        </p:nvSpPr>
        <p:spPr>
          <a:xfrm rot="5400000">
            <a:off x="5943202" y="4157170"/>
            <a:ext cx="623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615034" y="4075643"/>
            <a:ext cx="873756" cy="6288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025831" y="415910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new</a:t>
            </a:r>
            <a:endParaRPr kumimoji="1" lang="ja-JP" altLang="en-US" sz="1400" dirty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8525444" y="3994970"/>
            <a:ext cx="0" cy="6898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552758" y="4207475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endParaRPr kumimoji="1" lang="ja-JP" altLang="en-US" sz="1400" dirty="0"/>
          </a:p>
        </p:txBody>
      </p:sp>
      <p:cxnSp>
        <p:nvCxnSpPr>
          <p:cNvPr id="80" name="直線矢印コネクタ 63"/>
          <p:cNvCxnSpPr>
            <a:stCxn id="49" idx="2"/>
            <a:endCxn id="31" idx="2"/>
          </p:cNvCxnSpPr>
          <p:nvPr/>
        </p:nvCxnSpPr>
        <p:spPr>
          <a:xfrm flipV="1">
            <a:off x="9311307" y="2968580"/>
            <a:ext cx="825243" cy="220560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吹き出し 80"/>
          <p:cNvSpPr/>
          <p:nvPr/>
        </p:nvSpPr>
        <p:spPr>
          <a:xfrm>
            <a:off x="10028113" y="4238443"/>
            <a:ext cx="2604306" cy="1596275"/>
          </a:xfrm>
          <a:prstGeom prst="wedgeRoundRectCallout">
            <a:avLst>
              <a:gd name="adj1" fmla="val -49004"/>
              <a:gd name="adj2" fmla="val -704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シャードキーに対応する</a:t>
            </a:r>
            <a:r>
              <a:rPr lang="en-US" altLang="ja-JP" dirty="0" err="1">
                <a:solidFill>
                  <a:schemeClr val="tx1"/>
                </a:solidFill>
              </a:rPr>
              <a:t>DataSource</a:t>
            </a:r>
            <a:r>
              <a:rPr lang="ja-JP" altLang="en-US" dirty="0">
                <a:solidFill>
                  <a:schemeClr val="tx1"/>
                </a:solidFill>
              </a:rPr>
              <a:t>から取得した</a:t>
            </a:r>
            <a:r>
              <a:rPr lang="en-US" altLang="ja-JP" dirty="0">
                <a:solidFill>
                  <a:schemeClr val="tx1"/>
                </a:solidFill>
              </a:rPr>
              <a:t>Connection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</a:rPr>
              <a:t>複数の操作で共有する。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242762" y="537071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g</a:t>
            </a:r>
            <a:r>
              <a:rPr kumimoji="1" lang="en-US" altLang="ja-JP" sz="1400" smtClean="0"/>
              <a:t>et()</a:t>
            </a:r>
            <a:endParaRPr kumimoji="1" lang="ja-JP" altLang="en-US" sz="1400" dirty="0"/>
          </a:p>
        </p:txBody>
      </p:sp>
      <p:sp>
        <p:nvSpPr>
          <p:cNvPr id="83" name="右矢印 82"/>
          <p:cNvSpPr/>
          <p:nvPr/>
        </p:nvSpPr>
        <p:spPr>
          <a:xfrm rot="2165974">
            <a:off x="4640188" y="3093668"/>
            <a:ext cx="3808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4285734" y="545473"/>
            <a:ext cx="0" cy="5732034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3036414" y="2054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トランザクション境界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377451" y="4396749"/>
            <a:ext cx="1473683" cy="7387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ShardKey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949717" y="1406912"/>
            <a:ext cx="677075" cy="1762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mtClean="0"/>
              <a:t>Transaction</a:t>
            </a:r>
          </a:p>
          <a:p>
            <a:pPr algn="ctr"/>
            <a:r>
              <a:rPr kumimoji="1" lang="en-US" altLang="ja-JP" dirty="0" smtClean="0"/>
              <a:t>Interceptor</a:t>
            </a:r>
            <a:endParaRPr kumimoji="1" lang="ja-JP" altLang="en-US" dirty="0"/>
          </a:p>
        </p:txBody>
      </p:sp>
      <p:sp>
        <p:nvSpPr>
          <p:cNvPr id="90" name="円柱 89"/>
          <p:cNvSpPr/>
          <p:nvPr/>
        </p:nvSpPr>
        <p:spPr>
          <a:xfrm>
            <a:off x="11347639" y="1706178"/>
            <a:ext cx="914400" cy="121615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375514" y="3411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679513" y="4178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814799" y="1710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704135" y="17367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9876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258</Words>
  <Application>Microsoft Macintosh PowerPoint</Application>
  <PresentationFormat>ワイド画面</PresentationFormat>
  <Paragraphs>102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58</cp:revision>
  <dcterms:created xsi:type="dcterms:W3CDTF">2016-04-29T23:59:28Z</dcterms:created>
  <dcterms:modified xsi:type="dcterms:W3CDTF">2017-02-14T12:37:59Z</dcterms:modified>
</cp:coreProperties>
</file>