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8" r:id="rId3"/>
    <p:sldId id="265" r:id="rId4"/>
    <p:sldId id="269" r:id="rId5"/>
    <p:sldId id="270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4E43E77-71E7-DA47-88D8-396053ECA0EE}">
          <p14:sldIdLst>
            <p14:sldId id="259"/>
            <p14:sldId id="268"/>
            <p14:sldId id="265"/>
            <p14:sldId id="269"/>
            <p14:sldId id="270"/>
          </p14:sldIdLst>
        </p14:section>
        <p14:section name="お蔵" id="{250590CB-B9A4-C34B-9C59-2049E14CDAE6}">
          <p14:sldIdLst>
            <p14:sldId id="262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uki Shimizu" initials="K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48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04720-E6DD-564E-A9E4-6973BED6C95B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D9B47-72A5-A34A-A697-B29796339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3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66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35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04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95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906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62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9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5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8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5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C50-4024-0240-9768-AF72A8EA574D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611329" y="2411292"/>
            <a:ext cx="813233" cy="17322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kumimoji="1"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6298723" y="2870786"/>
            <a:ext cx="1732217" cy="813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@Controller</a:t>
            </a:r>
          </a:p>
          <a:p>
            <a:pPr algn="ctr"/>
            <a:r>
              <a:rPr lang="en-US" altLang="ja-JP" dirty="0" smtClean="0"/>
              <a:t>(Handler)</a:t>
            </a:r>
            <a:endParaRPr lang="en-US" altLang="ja-JP" dirty="0"/>
          </a:p>
        </p:txBody>
      </p:sp>
      <p:sp>
        <p:nvSpPr>
          <p:cNvPr id="22" name="正方形/長方形 21"/>
          <p:cNvSpPr/>
          <p:nvPr/>
        </p:nvSpPr>
        <p:spPr>
          <a:xfrm rot="5400000">
            <a:off x="8445604" y="2870785"/>
            <a:ext cx="1732217" cy="813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@Service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88481" y="2723370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625106" y="3883274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951211" y="3750328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3309" y="2180459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3302579" y="4319667"/>
            <a:ext cx="914400" cy="1387011"/>
          </a:xfrm>
          <a:prstGeom prst="rect">
            <a:avLst/>
          </a:prstGeom>
          <a:solidFill>
            <a:srgbClr val="D99897"/>
          </a:solidFill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1200" b="1" dirty="0" smtClean="0"/>
              <a:t>&lt;interface&gt;</a:t>
            </a:r>
          </a:p>
          <a:p>
            <a:pPr algn="ctr"/>
            <a:r>
              <a:rPr kumimoji="1" lang="en-US" altLang="ja-JP" sz="2400" b="1" dirty="0" smtClean="0"/>
              <a:t>Filter</a:t>
            </a:r>
            <a:endParaRPr kumimoji="1" lang="ja-JP" altLang="en-US" sz="2400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4433832" y="398108"/>
            <a:ext cx="1082961" cy="1977027"/>
          </a:xfrm>
          <a:prstGeom prst="rect">
            <a:avLst/>
          </a:prstGeom>
          <a:solidFill>
            <a:srgbClr val="92D050"/>
          </a:solidFill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smtClean="0"/>
              <a:t>Handler</a:t>
            </a:r>
          </a:p>
          <a:p>
            <a:pPr algn="ctr"/>
            <a:r>
              <a:rPr lang="en-US" altLang="ja-JP" sz="2400" b="1" dirty="0" smtClean="0"/>
              <a:t>Interceptor</a:t>
            </a:r>
            <a:endParaRPr kumimoji="1" lang="ja-JP" altLang="en-US" sz="2400" b="1" dirty="0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7817605" y="2162929"/>
            <a:ext cx="914400" cy="5700487"/>
          </a:xfrm>
          <a:prstGeom prst="rect">
            <a:avLst/>
          </a:prstGeom>
          <a:solidFill>
            <a:srgbClr val="92D050"/>
          </a:solidFill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2400" b="1" smtClean="0"/>
              <a:t>Spring AOP </a:t>
            </a:r>
            <a:r>
              <a:rPr kumimoji="1" lang="en-US" altLang="ja-JP" sz="2400" b="1" smtClean="0"/>
              <a:t>(AspectJ</a:t>
            </a:r>
            <a:r>
              <a:rPr kumimoji="1" lang="en-US" altLang="ja-JP" sz="2400" b="1" dirty="0" smtClean="0"/>
              <a:t>)</a:t>
            </a:r>
            <a:endParaRPr kumimoji="1" lang="ja-JP" altLang="en-US" sz="2400" b="1" dirty="0"/>
          </a:p>
        </p:txBody>
      </p:sp>
      <p:cxnSp>
        <p:nvCxnSpPr>
          <p:cNvPr id="36" name="直線矢印コネクタ 35"/>
          <p:cNvCxnSpPr/>
          <p:nvPr/>
        </p:nvCxnSpPr>
        <p:spPr>
          <a:xfrm flipV="1">
            <a:off x="3800407" y="3378280"/>
            <a:ext cx="0" cy="117769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4" idx="1"/>
            <a:endCxn id="39" idx="2"/>
          </p:cNvCxnSpPr>
          <p:nvPr/>
        </p:nvCxnSpPr>
        <p:spPr>
          <a:xfrm rot="16200000" flipH="1">
            <a:off x="4895283" y="2008131"/>
            <a:ext cx="1249121" cy="1089061"/>
          </a:xfrm>
          <a:prstGeom prst="bentConnector3">
            <a:avLst>
              <a:gd name="adj1" fmla="val 30117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H="1" flipV="1">
            <a:off x="6065080" y="3355466"/>
            <a:ext cx="0" cy="120050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8250187" y="3355466"/>
            <a:ext cx="0" cy="120050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 rot="5400000">
            <a:off x="10568654" y="2870786"/>
            <a:ext cx="1732217" cy="813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@Repository</a:t>
            </a:r>
            <a:endParaRPr kumimoji="1" lang="ja-JP" altLang="en-US" dirty="0"/>
          </a:p>
        </p:txBody>
      </p:sp>
      <p:cxnSp>
        <p:nvCxnSpPr>
          <p:cNvPr id="87" name="直線矢印コネクタ 86"/>
          <p:cNvCxnSpPr/>
          <p:nvPr/>
        </p:nvCxnSpPr>
        <p:spPr>
          <a:xfrm flipH="1" flipV="1">
            <a:off x="10330241" y="3355466"/>
            <a:ext cx="0" cy="120050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 rot="16200000">
            <a:off x="6616349" y="398108"/>
            <a:ext cx="1082961" cy="1977027"/>
          </a:xfrm>
          <a:prstGeom prst="rect">
            <a:avLst/>
          </a:prstGeom>
          <a:solidFill>
            <a:srgbClr val="92D050"/>
          </a:solidFill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2400" b="1" dirty="0" smtClean="0"/>
              <a:t>@</a:t>
            </a:r>
            <a:r>
              <a:rPr lang="en-US" altLang="ja-JP" sz="2400" b="1" dirty="0" err="1" smtClean="0"/>
              <a:t>ControllerAdvice</a:t>
            </a:r>
            <a:endParaRPr kumimoji="1" lang="ja-JP" altLang="en-US" sz="2400" b="1" dirty="0"/>
          </a:p>
        </p:txBody>
      </p:sp>
      <p:cxnSp>
        <p:nvCxnSpPr>
          <p:cNvPr id="37" name="直線矢印コネクタ 39"/>
          <p:cNvCxnSpPr>
            <a:stCxn id="26" idx="1"/>
            <a:endCxn id="39" idx="2"/>
          </p:cNvCxnSpPr>
          <p:nvPr/>
        </p:nvCxnSpPr>
        <p:spPr>
          <a:xfrm rot="5400000">
            <a:off x="5986542" y="2005934"/>
            <a:ext cx="1249121" cy="1093456"/>
          </a:xfrm>
          <a:prstGeom prst="bentConnector3">
            <a:avLst>
              <a:gd name="adj1" fmla="val 30117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上下矢印 12"/>
          <p:cNvSpPr/>
          <p:nvPr/>
        </p:nvSpPr>
        <p:spPr>
          <a:xfrm rot="5400000">
            <a:off x="3040406" y="1991815"/>
            <a:ext cx="404949" cy="255723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上下矢印 38"/>
          <p:cNvSpPr/>
          <p:nvPr/>
        </p:nvSpPr>
        <p:spPr>
          <a:xfrm rot="5400000">
            <a:off x="5861899" y="2670384"/>
            <a:ext cx="404949" cy="1216152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上下矢印 40"/>
          <p:cNvSpPr/>
          <p:nvPr/>
        </p:nvSpPr>
        <p:spPr>
          <a:xfrm rot="5400000">
            <a:off x="8022734" y="2647455"/>
            <a:ext cx="404949" cy="1216152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上下矢印 41"/>
          <p:cNvSpPr/>
          <p:nvPr/>
        </p:nvSpPr>
        <p:spPr>
          <a:xfrm rot="5400000">
            <a:off x="10162155" y="2656221"/>
            <a:ext cx="404949" cy="1216152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1981589" y="116615"/>
            <a:ext cx="1082961" cy="2540010"/>
          </a:xfrm>
          <a:prstGeom prst="rect">
            <a:avLst/>
          </a:prstGeom>
          <a:solidFill>
            <a:srgbClr val="D99897"/>
          </a:solidFill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err="1"/>
              <a:t>ServletRequestListener</a:t>
            </a:r>
            <a:endParaRPr kumimoji="1" lang="ja-JP" altLang="en-US" sz="2400" b="1" dirty="0"/>
          </a:p>
        </p:txBody>
      </p:sp>
      <p:cxnSp>
        <p:nvCxnSpPr>
          <p:cNvPr id="29" name="直線矢印コネクタ 28"/>
          <p:cNvCxnSpPr>
            <a:stCxn id="28" idx="1"/>
          </p:cNvCxnSpPr>
          <p:nvPr/>
        </p:nvCxnSpPr>
        <p:spPr>
          <a:xfrm>
            <a:off x="2523070" y="1928101"/>
            <a:ext cx="5639" cy="124912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3857853" y="35863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12770" y="25203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300446" y="19680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337609" y="1964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46303" y="35386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⑤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64629" y="35407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⑦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60650" y="35386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43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3651297" y="1127705"/>
            <a:ext cx="813233" cy="46152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Dispatcher</a:t>
            </a:r>
            <a:r>
              <a:rPr kumimoji="1" lang="en-US" altLang="ja-JP" dirty="0" err="1" smtClean="0"/>
              <a:t>Servlet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2417334" y="3179748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637959" y="2821223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974584" y="3981127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300689" y="3848181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22787" y="2278312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35974" y="2893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685216" y="1656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endParaRPr lang="en-US" altLang="ja-JP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8865743" y="2792601"/>
            <a:ext cx="2485880" cy="1411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@Controller</a:t>
            </a:r>
          </a:p>
          <a:p>
            <a:pPr algn="ctr"/>
            <a:r>
              <a:rPr lang="en-US" altLang="ja-JP" dirty="0" smtClean="0"/>
              <a:t>(Handler)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5429581" y="1127705"/>
            <a:ext cx="2946137" cy="441977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2400" b="1" dirty="0" smtClean="0"/>
              <a:t>@</a:t>
            </a:r>
            <a:r>
              <a:rPr lang="en-US" altLang="ja-JP" sz="2400" b="1" dirty="0" err="1" smtClean="0"/>
              <a:t>ControllerAdvice</a:t>
            </a:r>
            <a:endParaRPr kumimoji="1" lang="ja-JP" altLang="en-US" sz="2400" b="1" dirty="0"/>
          </a:p>
        </p:txBody>
      </p:sp>
      <p:sp>
        <p:nvSpPr>
          <p:cNvPr id="26" name="正方形/長方形 25"/>
          <p:cNvSpPr/>
          <p:nvPr/>
        </p:nvSpPr>
        <p:spPr>
          <a:xfrm rot="16200000">
            <a:off x="6762877" y="1008485"/>
            <a:ext cx="352355" cy="2293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@</a:t>
            </a:r>
            <a:r>
              <a:rPr lang="en-US" altLang="ja-JP" dirty="0" err="1" smtClean="0"/>
              <a:t>InitBinder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6762876" y="1767146"/>
            <a:ext cx="352355" cy="2293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@</a:t>
            </a:r>
            <a:r>
              <a:rPr lang="en-US" altLang="ja-JP" dirty="0" err="1" smtClean="0"/>
              <a:t>ModelAttribute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6774730" y="3553440"/>
            <a:ext cx="352355" cy="2293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@</a:t>
            </a:r>
            <a:r>
              <a:rPr lang="en-US" altLang="ja-JP" dirty="0" err="1" smtClean="0"/>
              <a:t>ExceptionHandler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rot="16200000">
            <a:off x="9955077" y="2756510"/>
            <a:ext cx="352355" cy="2019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handlerMethod</a:t>
            </a:r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4533591" y="1979159"/>
            <a:ext cx="116181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4542233" y="2718553"/>
            <a:ext cx="1153172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>
            <a:off x="4552289" y="4485459"/>
            <a:ext cx="1143115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>
            <a:off x="4552290" y="3559229"/>
            <a:ext cx="4530083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677843" y="32627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endParaRPr lang="en-US" altLang="ja-JP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672153" y="2431337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</a:t>
            </a:r>
            <a:endParaRPr lang="en-US" altLang="ja-JP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86625" y="4243032"/>
            <a:ext cx="59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’</a:t>
            </a:r>
          </a:p>
        </p:txBody>
      </p:sp>
      <p:sp>
        <p:nvSpPr>
          <p:cNvPr id="24" name="角丸四角形吹き出し 23"/>
          <p:cNvSpPr/>
          <p:nvPr/>
        </p:nvSpPr>
        <p:spPr>
          <a:xfrm>
            <a:off x="4793397" y="5008017"/>
            <a:ext cx="1220855" cy="670470"/>
          </a:xfrm>
          <a:prstGeom prst="wedgeRoundRectCallout">
            <a:avLst>
              <a:gd name="adj1" fmla="val -33406"/>
              <a:gd name="adj2" fmla="val -8605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>
                <a:solidFill>
                  <a:schemeClr val="tx1"/>
                </a:solidFill>
              </a:rPr>
              <a:t>例外</a:t>
            </a:r>
            <a:r>
              <a:rPr lang="ja-JP" altLang="en-US" dirty="0" smtClean="0">
                <a:solidFill>
                  <a:schemeClr val="tx1"/>
                </a:solidFill>
              </a:rPr>
              <a:t>発生時のみ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3468419" y="1036264"/>
            <a:ext cx="813233" cy="46152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Dispatcher</a:t>
            </a:r>
            <a:r>
              <a:rPr kumimoji="1" lang="en-US" altLang="ja-JP" dirty="0" err="1" smtClean="0"/>
              <a:t>Servlet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2234456" y="3088307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55081" y="2729782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791706" y="3889686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117811" y="3756740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9909" y="2186871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53096" y="28020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89275" y="15652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endParaRPr lang="en-US" altLang="ja-JP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8873910" y="2021814"/>
            <a:ext cx="2634464" cy="1411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@Controller</a:t>
            </a:r>
          </a:p>
          <a:p>
            <a:pPr algn="ctr"/>
            <a:r>
              <a:rPr lang="en-US" altLang="ja-JP" dirty="0" smtClean="0"/>
              <a:t>(Handler)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5089947" y="1036264"/>
            <a:ext cx="3139651" cy="46152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err="1" smtClean="0"/>
              <a:t>HandlerInterceptor</a:t>
            </a:r>
            <a:endParaRPr kumimoji="1" lang="ja-JP" altLang="en-US" sz="2400" b="1" dirty="0"/>
          </a:p>
        </p:txBody>
      </p:sp>
      <p:sp>
        <p:nvSpPr>
          <p:cNvPr id="26" name="正方形/長方形 25"/>
          <p:cNvSpPr/>
          <p:nvPr/>
        </p:nvSpPr>
        <p:spPr>
          <a:xfrm rot="16200000">
            <a:off x="6495090" y="1054204"/>
            <a:ext cx="35235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mtClean="0"/>
              <a:t>preHandle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6521216" y="2897083"/>
            <a:ext cx="352355" cy="2019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postHandle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6534278" y="3931044"/>
            <a:ext cx="352355" cy="2019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mtClean="0"/>
              <a:t>afterCompletion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rot="16200000">
            <a:off x="10028559" y="1985723"/>
            <a:ext cx="352355" cy="2019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handlerMethod</a:t>
            </a:r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4350712" y="1887718"/>
            <a:ext cx="1214065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4359356" y="3711330"/>
            <a:ext cx="1205421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>
            <a:off x="4356584" y="4745230"/>
            <a:ext cx="1208193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>
            <a:off x="4341945" y="2806095"/>
            <a:ext cx="475403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88068" y="24688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endParaRPr lang="en-US" altLang="ja-JP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02338" y="3450240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lang="en-US" altLang="ja-JP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512336" y="4453088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25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219800" y="2180403"/>
            <a:ext cx="1151798" cy="21303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Caller</a:t>
            </a:r>
            <a:endParaRPr lang="en-US" altLang="ja-JP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404481" y="2180402"/>
            <a:ext cx="1691730" cy="21303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Join Point</a:t>
            </a:r>
          </a:p>
          <a:p>
            <a:pPr algn="ctr"/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メソッド</a:t>
            </a: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ja-JP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>
            <a:off x="1371598" y="2638697"/>
            <a:ext cx="903288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H="1">
            <a:off x="1371598" y="3265713"/>
            <a:ext cx="903288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1404168" y="3901441"/>
            <a:ext cx="900031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669779" y="2325724"/>
            <a:ext cx="1452244" cy="5627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dirty="0" smtClean="0"/>
              <a:t>Before</a:t>
            </a:r>
          </a:p>
          <a:p>
            <a:pPr algn="ctr"/>
            <a:r>
              <a:rPr lang="en-US" altLang="ja-JP" dirty="0" smtClean="0"/>
              <a:t>Advice</a:t>
            </a: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>
          <a:xfrm>
            <a:off x="3337469" y="2835734"/>
            <a:ext cx="1452244" cy="7930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dirty="0" smtClean="0"/>
              <a:t>After</a:t>
            </a:r>
          </a:p>
          <a:p>
            <a:pPr algn="ctr"/>
            <a:r>
              <a:rPr lang="en-US" altLang="ja-JP" dirty="0" smtClean="0"/>
              <a:t>Returning</a:t>
            </a:r>
          </a:p>
          <a:p>
            <a:pPr algn="ctr"/>
            <a:r>
              <a:rPr lang="en-US" altLang="ja-JP" dirty="0" smtClean="0"/>
              <a:t>Advice</a:t>
            </a:r>
            <a:endParaRPr lang="en-US" altLang="ja-JP" dirty="0"/>
          </a:p>
        </p:txBody>
      </p:sp>
      <p:sp>
        <p:nvSpPr>
          <p:cNvPr id="47" name="正方形/長方形 46"/>
          <p:cNvSpPr/>
          <p:nvPr/>
        </p:nvSpPr>
        <p:spPr>
          <a:xfrm>
            <a:off x="5043218" y="3474721"/>
            <a:ext cx="1452244" cy="8360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dirty="0" smtClean="0"/>
              <a:t>After</a:t>
            </a:r>
          </a:p>
          <a:p>
            <a:pPr algn="ctr"/>
            <a:r>
              <a:rPr lang="en-US" altLang="ja-JP" dirty="0" smtClean="0"/>
              <a:t>Throwing</a:t>
            </a:r>
            <a:br>
              <a:rPr lang="en-US" altLang="ja-JP" dirty="0" smtClean="0"/>
            </a:br>
            <a:r>
              <a:rPr lang="en-US" altLang="ja-JP" dirty="0" smtClean="0"/>
              <a:t>Advice</a:t>
            </a:r>
            <a:endParaRPr lang="en-US" altLang="ja-JP" dirty="0"/>
          </a:p>
        </p:txBody>
      </p:sp>
      <p:sp>
        <p:nvSpPr>
          <p:cNvPr id="48" name="正方形/長方形 47"/>
          <p:cNvSpPr/>
          <p:nvPr/>
        </p:nvSpPr>
        <p:spPr>
          <a:xfrm>
            <a:off x="6755584" y="2942936"/>
            <a:ext cx="1452244" cy="12311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dirty="0" smtClean="0"/>
              <a:t>After</a:t>
            </a:r>
          </a:p>
          <a:p>
            <a:pPr algn="ctr"/>
            <a:r>
              <a:rPr lang="en-US" altLang="ja-JP" dirty="0" smtClean="0"/>
              <a:t>Advice</a:t>
            </a:r>
            <a:endParaRPr lang="en-US" altLang="ja-JP" dirty="0"/>
          </a:p>
        </p:txBody>
      </p:sp>
      <p:sp>
        <p:nvSpPr>
          <p:cNvPr id="49" name="正方形/長方形 48"/>
          <p:cNvSpPr/>
          <p:nvPr/>
        </p:nvSpPr>
        <p:spPr>
          <a:xfrm>
            <a:off x="8403683" y="2380137"/>
            <a:ext cx="1452244" cy="17939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dirty="0" smtClean="0"/>
              <a:t>Around</a:t>
            </a:r>
          </a:p>
          <a:p>
            <a:pPr algn="ctr"/>
            <a:r>
              <a:rPr lang="en-US" altLang="ja-JP" dirty="0" smtClean="0"/>
              <a:t>Advice</a:t>
            </a:r>
            <a:endParaRPr lang="en-US" altLang="ja-JP" dirty="0"/>
          </a:p>
        </p:txBody>
      </p:sp>
      <p:sp>
        <p:nvSpPr>
          <p:cNvPr id="9" name="線吹き出し 1 (枠付き) 8"/>
          <p:cNvSpPr/>
          <p:nvPr/>
        </p:nvSpPr>
        <p:spPr>
          <a:xfrm>
            <a:off x="4039068" y="1619796"/>
            <a:ext cx="2094413" cy="783772"/>
          </a:xfrm>
          <a:prstGeom prst="borderCallout1">
            <a:avLst>
              <a:gd name="adj1" fmla="val 72055"/>
              <a:gd name="adj2" fmla="val -8333"/>
              <a:gd name="adj3" fmla="val 133822"/>
              <a:gd name="adj4" fmla="val -3022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Join Point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endParaRPr lang="en-US" altLang="ja-JP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呼び出し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線吹き出し 1 (枠付き) 49"/>
          <p:cNvSpPr/>
          <p:nvPr/>
        </p:nvSpPr>
        <p:spPr>
          <a:xfrm>
            <a:off x="4567556" y="4409256"/>
            <a:ext cx="2094413" cy="783772"/>
          </a:xfrm>
          <a:prstGeom prst="borderCallout1">
            <a:avLst>
              <a:gd name="adj1" fmla="val 22055"/>
              <a:gd name="adj2" fmla="val -6462"/>
              <a:gd name="adj3" fmla="val -57845"/>
              <a:gd name="adj4" fmla="val -2897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Join Point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で例外が発生</a:t>
            </a:r>
            <a:endParaRPr lang="en-US" altLang="ja-JP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線吹き出し 1 (枠付き) 50"/>
          <p:cNvSpPr/>
          <p:nvPr/>
        </p:nvSpPr>
        <p:spPr>
          <a:xfrm>
            <a:off x="6755584" y="1448880"/>
            <a:ext cx="2094413" cy="783772"/>
          </a:xfrm>
          <a:prstGeom prst="borderCallout1">
            <a:avLst>
              <a:gd name="adj1" fmla="val 72055"/>
              <a:gd name="adj2" fmla="val -3967"/>
              <a:gd name="adj3" fmla="val 220488"/>
              <a:gd name="adj4" fmla="val -4020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Join Point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が正常に終了</a:t>
            </a:r>
            <a:endParaRPr lang="en-US" altLang="ja-JP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4637314" y="900333"/>
            <a:ext cx="4585065" cy="520908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800" b="1" dirty="0" smtClean="0">
                <a:solidFill>
                  <a:srgbClr val="D99897"/>
                </a:solidFill>
              </a:rPr>
              <a:t>AOP Proxy</a:t>
            </a:r>
            <a:endParaRPr kumimoji="1" lang="ja-JP" altLang="en-US" sz="2800" b="1" dirty="0">
              <a:solidFill>
                <a:srgbClr val="D99897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7132322" y="2124222"/>
            <a:ext cx="1630680" cy="173477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400" dirty="0" smtClean="0">
                <a:solidFill>
                  <a:srgbClr val="00B050"/>
                </a:solidFill>
              </a:rPr>
              <a:t>Bean</a:t>
            </a:r>
          </a:p>
          <a:p>
            <a:pPr algn="ctr"/>
            <a:r>
              <a:rPr lang="en-US" altLang="ja-JP" sz="2400" dirty="0" smtClean="0">
                <a:solidFill>
                  <a:srgbClr val="00B050"/>
                </a:solidFill>
              </a:rPr>
              <a:t>(Target)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084202" y="4103740"/>
            <a:ext cx="2678800" cy="152747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400" smtClean="0">
                <a:solidFill>
                  <a:srgbClr val="C00000"/>
                </a:solidFill>
              </a:rPr>
              <a:t>Bean</a:t>
            </a:r>
          </a:p>
          <a:p>
            <a:pPr algn="ctr"/>
            <a:r>
              <a:rPr lang="en-US" altLang="ja-JP" sz="2400" dirty="0" smtClean="0">
                <a:solidFill>
                  <a:srgbClr val="C00000"/>
                </a:solidFill>
              </a:rPr>
              <a:t>(Aspect)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cxnSp>
        <p:nvCxnSpPr>
          <p:cNvPr id="19" name="直線矢印コネクタ 18"/>
          <p:cNvCxnSpPr>
            <a:stCxn id="52" idx="3"/>
            <a:endCxn id="24" idx="0"/>
          </p:cNvCxnSpPr>
          <p:nvPr/>
        </p:nvCxnSpPr>
        <p:spPr>
          <a:xfrm>
            <a:off x="3820977" y="3325435"/>
            <a:ext cx="1119052" cy="57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 rot="16200000">
            <a:off x="5335938" y="2759141"/>
            <a:ext cx="352355" cy="1144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mtClean="0"/>
              <a:t>Method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endCxn id="14" idx="0"/>
          </p:cNvCxnSpPr>
          <p:nvPr/>
        </p:nvCxnSpPr>
        <p:spPr>
          <a:xfrm rot="16200000" flipH="1">
            <a:off x="5063347" y="3956170"/>
            <a:ext cx="1752077" cy="85454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4" idx="2"/>
          </p:cNvCxnSpPr>
          <p:nvPr/>
        </p:nvCxnSpPr>
        <p:spPr>
          <a:xfrm flipV="1">
            <a:off x="6084202" y="3325435"/>
            <a:ext cx="1293225" cy="57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 rot="16200000">
            <a:off x="7773336" y="2739001"/>
            <a:ext cx="352355" cy="1144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mtClean="0"/>
              <a:t>Method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102297" y="2846553"/>
            <a:ext cx="1718680" cy="95776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Bean</a:t>
            </a:r>
          </a:p>
          <a:p>
            <a:pPr algn="ctr"/>
            <a:r>
              <a:rPr kumimoji="1"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(Caller)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6194602" y="2443400"/>
            <a:ext cx="956686" cy="708555"/>
          </a:xfrm>
          <a:prstGeom prst="wedgeRoundRectCallout">
            <a:avLst>
              <a:gd name="adj1" fmla="val 66806"/>
              <a:gd name="adj2" fmla="val 5769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Join Point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 rot="16200000">
            <a:off x="7201250" y="4248710"/>
            <a:ext cx="352355" cy="2021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mtClean="0"/>
              <a:t>Advice Method</a:t>
            </a:r>
            <a:endParaRPr kumimoji="1" lang="ja-JP" altLang="en-US" dirty="0"/>
          </a:p>
        </p:txBody>
      </p:sp>
      <p:sp>
        <p:nvSpPr>
          <p:cNvPr id="20" name="角丸四角形吹き出し 19"/>
          <p:cNvSpPr/>
          <p:nvPr/>
        </p:nvSpPr>
        <p:spPr>
          <a:xfrm>
            <a:off x="2995268" y="3986288"/>
            <a:ext cx="2230802" cy="1025606"/>
          </a:xfrm>
          <a:prstGeom prst="wedgeRoundRectCallout">
            <a:avLst>
              <a:gd name="adj1" fmla="val 54838"/>
              <a:gd name="adj2" fmla="val -893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Join Point</a:t>
            </a:r>
            <a:r>
              <a:rPr lang="ja-JP" altLang="en-US" dirty="0" smtClean="0">
                <a:solidFill>
                  <a:schemeClr val="tx1"/>
                </a:solidFill>
              </a:rPr>
              <a:t>の呼び出し前後に</a:t>
            </a:r>
            <a:r>
              <a:rPr lang="en-US" altLang="ja-JP" dirty="0" smtClean="0">
                <a:solidFill>
                  <a:schemeClr val="tx1"/>
                </a:solidFill>
              </a:rPr>
              <a:t>Advice</a:t>
            </a:r>
            <a:r>
              <a:rPr lang="ja-JP" altLang="en-US" dirty="0" smtClean="0">
                <a:solidFill>
                  <a:schemeClr val="tx1"/>
                </a:solidFill>
              </a:rPr>
              <a:t>を実行する。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854497" y="948303"/>
            <a:ext cx="813233" cy="17322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kumimoji="1"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6541891" y="1407797"/>
            <a:ext cx="1732217" cy="813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@Controller</a:t>
            </a:r>
          </a:p>
          <a:p>
            <a:pPr algn="ctr"/>
            <a:r>
              <a:rPr lang="en-US" altLang="ja-JP" dirty="0" smtClean="0"/>
              <a:t>(Handler)</a:t>
            </a:r>
            <a:endParaRPr lang="en-US" altLang="ja-JP" dirty="0"/>
          </a:p>
        </p:txBody>
      </p:sp>
      <p:sp>
        <p:nvSpPr>
          <p:cNvPr id="23" name="右矢印 22"/>
          <p:cNvSpPr/>
          <p:nvPr/>
        </p:nvSpPr>
        <p:spPr>
          <a:xfrm>
            <a:off x="3620534" y="1618906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>
            <a:off x="5754226" y="1618906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841159" y="1260381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2177784" y="2420285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2503889" y="2287339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25987" y="717470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659424" y="1347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790980" y="13232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5691181" y="3992468"/>
            <a:ext cx="1203592" cy="27975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err="1" smtClean="0"/>
              <a:t>RequestData</a:t>
            </a:r>
            <a:endParaRPr lang="en-US" altLang="ja-JP" sz="2400" b="1" dirty="0" smtClean="0"/>
          </a:p>
          <a:p>
            <a:pPr algn="ctr"/>
            <a:r>
              <a:rPr lang="en-US" altLang="ja-JP" sz="2400" b="1" dirty="0" err="1" smtClean="0"/>
              <a:t>ValueProcessor</a:t>
            </a:r>
            <a:endParaRPr kumimoji="1" lang="ja-JP" altLang="en-US" sz="2400" b="1" dirty="0"/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4867711" y="3178738"/>
            <a:ext cx="813233" cy="11080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dirty="0" smtClean="0"/>
              <a:t>&lt;interface&gt;</a:t>
            </a:r>
          </a:p>
          <a:p>
            <a:pPr algn="ctr"/>
            <a:r>
              <a:rPr lang="en-US" altLang="ja-JP" dirty="0" smtClean="0"/>
              <a:t>View</a:t>
            </a:r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 rot="5400000">
            <a:off x="4969628" y="2814464"/>
            <a:ext cx="582968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5400000">
            <a:off x="5111788" y="4287447"/>
            <a:ext cx="471646" cy="3910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>
            <a:off x="5902507" y="3537278"/>
            <a:ext cx="684619" cy="3910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5400000">
            <a:off x="7047564" y="4287448"/>
            <a:ext cx="471646" cy="3910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423788" y="27706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42" name="角丸四角形吹き出し 41"/>
          <p:cNvSpPr/>
          <p:nvPr/>
        </p:nvSpPr>
        <p:spPr>
          <a:xfrm>
            <a:off x="8271817" y="3374253"/>
            <a:ext cx="2944767" cy="1560122"/>
          </a:xfrm>
          <a:prstGeom prst="wedgeRoundRectCallout">
            <a:avLst>
              <a:gd name="adj1" fmla="val -55149"/>
              <a:gd name="adj2" fmla="val -3768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JSP(JSP Tag Library)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err="1" smtClean="0">
                <a:solidFill>
                  <a:schemeClr val="tx1"/>
                </a:solidFill>
              </a:rPr>
              <a:t>Freemarker</a:t>
            </a:r>
            <a:r>
              <a:rPr lang="en-US" altLang="ja-JP" dirty="0">
                <a:solidFill>
                  <a:schemeClr val="tx1"/>
                </a:solidFill>
              </a:rPr>
              <a:t>(Macro)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Velocity(Macro)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err="1" smtClean="0">
                <a:solidFill>
                  <a:schemeClr val="tx1"/>
                </a:solidFill>
              </a:rPr>
              <a:t>Thymeleaf</a:t>
            </a:r>
            <a:r>
              <a:rPr lang="en-US" altLang="ja-JP" dirty="0" smtClean="0">
                <a:solidFill>
                  <a:schemeClr val="tx1"/>
                </a:solidFill>
              </a:rPr>
              <a:t>(Dialect)</a:t>
            </a: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err="1" smtClean="0">
                <a:solidFill>
                  <a:schemeClr val="tx1"/>
                </a:solidFill>
              </a:rPr>
              <a:t>etc</a:t>
            </a:r>
            <a:r>
              <a:rPr lang="en-US" altLang="ja-JP" dirty="0" smtClean="0">
                <a:solidFill>
                  <a:schemeClr val="tx1"/>
                </a:solidFill>
              </a:rPr>
              <a:t> 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フローチャート: 書類 1"/>
          <p:cNvSpPr/>
          <p:nvPr/>
        </p:nvSpPr>
        <p:spPr>
          <a:xfrm>
            <a:off x="6673618" y="3330554"/>
            <a:ext cx="1368248" cy="823760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Template</a:t>
            </a:r>
          </a:p>
          <a:p>
            <a:pPr algn="ctr"/>
            <a:r>
              <a:rPr lang="en-US" altLang="ja-JP" dirty="0" smtClean="0"/>
              <a:t>File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2455817" y="3546927"/>
            <a:ext cx="2190331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: 書類 25"/>
          <p:cNvSpPr/>
          <p:nvPr/>
        </p:nvSpPr>
        <p:spPr>
          <a:xfrm>
            <a:off x="1925617" y="4058674"/>
            <a:ext cx="2647307" cy="1590499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1400" dirty="0" smtClean="0"/>
              <a:t>HTML</a:t>
            </a:r>
          </a:p>
          <a:p>
            <a:endParaRPr lang="en-US" altLang="ja-JP" sz="1400" dirty="0" smtClean="0"/>
          </a:p>
          <a:p>
            <a:r>
              <a:rPr kumimoji="1" lang="en-US" altLang="ja-JP" sz="1400" dirty="0" smtClean="0"/>
              <a:t>&lt;form </a:t>
            </a:r>
            <a:r>
              <a:rPr lang="en-US" altLang="ja-JP" sz="1400" dirty="0" smtClean="0"/>
              <a:t>action=”…"&gt;</a:t>
            </a:r>
          </a:p>
          <a:p>
            <a:r>
              <a:rPr kumimoji="1" lang="en-US" altLang="ja-JP" sz="1400" dirty="0" smtClean="0"/>
              <a:t>    …</a:t>
            </a:r>
          </a:p>
          <a:p>
            <a:r>
              <a:rPr lang="en-US" altLang="ja-JP" sz="1400" dirty="0" smtClean="0"/>
              <a:t>    &lt;input type=”hidden” … &gt;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&lt;/form&gt;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28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422008" y="2665898"/>
            <a:ext cx="813233" cy="17322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kumimoji="1"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3188045" y="3336501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>
            <a:off x="5321737" y="3336501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408670" y="2977976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745295" y="4137880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2071400" y="4004934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93498" y="2435065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5358874" y="-45467"/>
            <a:ext cx="1082958" cy="32003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err="1" smtClean="0"/>
              <a:t>HandlerMethod</a:t>
            </a:r>
            <a:endParaRPr lang="en-US" altLang="ja-JP" sz="2400" b="1" dirty="0" smtClean="0"/>
          </a:p>
          <a:p>
            <a:pPr algn="ctr"/>
            <a:r>
              <a:rPr lang="en-US" altLang="ja-JP" sz="2400" b="1" dirty="0" err="1" smtClean="0"/>
              <a:t>ArgumentResolver</a:t>
            </a:r>
            <a:endParaRPr kumimoji="1" lang="ja-JP" altLang="en-US" sz="2400" b="1" dirty="0"/>
          </a:p>
        </p:txBody>
      </p:sp>
      <p:sp>
        <p:nvSpPr>
          <p:cNvPr id="20" name="右矢印 19"/>
          <p:cNvSpPr/>
          <p:nvPr/>
        </p:nvSpPr>
        <p:spPr>
          <a:xfrm rot="16200000">
            <a:off x="5450605" y="2416791"/>
            <a:ext cx="89973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319996" y="2866763"/>
            <a:ext cx="671240" cy="204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5344490" y="3972895"/>
            <a:ext cx="1062296" cy="32003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err="1" smtClean="0"/>
              <a:t>HandlerMethod</a:t>
            </a:r>
            <a:endParaRPr lang="en-US" altLang="ja-JP" sz="2400" b="1" dirty="0" smtClean="0"/>
          </a:p>
          <a:p>
            <a:pPr algn="ctr"/>
            <a:r>
              <a:rPr lang="en-US" altLang="ja-JP" sz="2400" b="1" dirty="0" err="1" smtClean="0"/>
              <a:t>ReturnValueHandler</a:t>
            </a:r>
            <a:endParaRPr kumimoji="1" lang="ja-JP" altLang="en-US" sz="2400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5340393" y="4041275"/>
            <a:ext cx="671240" cy="204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5400000">
            <a:off x="5471078" y="4334256"/>
            <a:ext cx="89973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71551" y="30502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09942" y="25018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②</a:t>
            </a:r>
            <a:endParaRPr lang="en-US" altLang="ja-JP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312225" y="31121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61458" y="43235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endParaRPr lang="en-US" altLang="ja-JP" dirty="0" smtClean="0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6110087" y="3125392"/>
            <a:ext cx="1732217" cy="813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@Controller</a:t>
            </a:r>
          </a:p>
          <a:p>
            <a:pPr algn="ctr"/>
            <a:r>
              <a:rPr lang="en-US" altLang="ja-JP" dirty="0" smtClean="0"/>
              <a:t>(Handler)</a:t>
            </a:r>
            <a:endParaRPr lang="en-US" altLang="ja-JP" dirty="0"/>
          </a:p>
        </p:txBody>
      </p:sp>
      <p:sp>
        <p:nvSpPr>
          <p:cNvPr id="44" name="角丸四角形吹き出し 43"/>
          <p:cNvSpPr/>
          <p:nvPr/>
        </p:nvSpPr>
        <p:spPr>
          <a:xfrm>
            <a:off x="7801963" y="1136822"/>
            <a:ext cx="2448561" cy="1025606"/>
          </a:xfrm>
          <a:prstGeom prst="wedgeRoundRectCallout">
            <a:avLst>
              <a:gd name="adj1" fmla="val -65197"/>
              <a:gd name="adj2" fmla="val -1348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Handler</a:t>
            </a:r>
            <a:r>
              <a:rPr lang="ja-JP" altLang="en-US" dirty="0" smtClean="0">
                <a:solidFill>
                  <a:schemeClr val="tx1"/>
                </a:solidFill>
              </a:rPr>
              <a:t>の引数に渡すオブジェクトを解決する。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7839818" y="4974996"/>
            <a:ext cx="2448561" cy="1196191"/>
          </a:xfrm>
          <a:prstGeom prst="wedgeRoundRectCallout">
            <a:avLst>
              <a:gd name="adj1" fmla="val -65197"/>
              <a:gd name="adj2" fmla="val -1348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Handler</a:t>
            </a:r>
            <a:r>
              <a:rPr lang="ja-JP" altLang="en-US" dirty="0" smtClean="0">
                <a:solidFill>
                  <a:schemeClr val="tx1"/>
                </a:solidFill>
              </a:rPr>
              <a:t>から返却されたオブジェクトを解釈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ハンドリング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する。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265252" y="2665898"/>
            <a:ext cx="813233" cy="17322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kumimoji="1"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3031289" y="3336501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>
            <a:off x="5164981" y="3336501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251914" y="2977976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588539" y="4137880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914644" y="4004934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36742" y="2435065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5226835" y="362304"/>
            <a:ext cx="1082958" cy="238485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err="1" smtClean="0"/>
              <a:t>RequestBody</a:t>
            </a:r>
            <a:endParaRPr lang="en-US" altLang="ja-JP" sz="2400" b="1" dirty="0" smtClean="0"/>
          </a:p>
          <a:p>
            <a:pPr algn="ctr"/>
            <a:r>
              <a:rPr lang="en-US" altLang="ja-JP" sz="2400" b="1" dirty="0" smtClean="0"/>
              <a:t>Advice</a:t>
            </a:r>
            <a:endParaRPr kumimoji="1" lang="ja-JP" altLang="en-US" sz="2400" b="1" dirty="0"/>
          </a:p>
        </p:txBody>
      </p:sp>
      <p:sp>
        <p:nvSpPr>
          <p:cNvPr id="20" name="右矢印 19"/>
          <p:cNvSpPr/>
          <p:nvPr/>
        </p:nvSpPr>
        <p:spPr>
          <a:xfrm rot="16200000">
            <a:off x="5293849" y="2416791"/>
            <a:ext cx="89973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163240" y="2866763"/>
            <a:ext cx="671240" cy="204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5237166" y="4368309"/>
            <a:ext cx="1062296" cy="238485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err="1" smtClean="0"/>
              <a:t>ResponseBody</a:t>
            </a:r>
            <a:endParaRPr lang="en-US" altLang="ja-JP" sz="2400" b="1" dirty="0" smtClean="0"/>
          </a:p>
          <a:p>
            <a:pPr algn="ctr"/>
            <a:r>
              <a:rPr lang="en-US" altLang="ja-JP" sz="2400" b="1" dirty="0" smtClean="0"/>
              <a:t>Advice</a:t>
            </a:r>
            <a:endParaRPr kumimoji="1" lang="ja-JP" altLang="en-US" sz="2400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6408949" y="2669857"/>
            <a:ext cx="813233" cy="17322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dirty="0" smtClean="0"/>
              <a:t>&lt;interface&gt;</a:t>
            </a:r>
          </a:p>
          <a:p>
            <a:pPr algn="ctr"/>
            <a:r>
              <a:rPr lang="en-US" altLang="ja-JP" dirty="0" err="1" smtClean="0"/>
              <a:t>HttpMessage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Converter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183637" y="4041275"/>
            <a:ext cx="671240" cy="204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5400000">
            <a:off x="5314322" y="4334256"/>
            <a:ext cx="89973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195048" y="2665897"/>
            <a:ext cx="1231124" cy="6706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JavaBean</a:t>
            </a:r>
            <a:endParaRPr lang="en-US" altLang="ja-JP" dirty="0"/>
          </a:p>
        </p:txBody>
      </p:sp>
      <p:sp>
        <p:nvSpPr>
          <p:cNvPr id="2" name="フローチャート: 書類 1"/>
          <p:cNvSpPr/>
          <p:nvPr/>
        </p:nvSpPr>
        <p:spPr>
          <a:xfrm>
            <a:off x="7333629" y="2671651"/>
            <a:ext cx="1231124" cy="664849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Request</a:t>
            </a:r>
          </a:p>
          <a:p>
            <a:pPr algn="ctr"/>
            <a:r>
              <a:rPr kumimoji="1" lang="en-US" altLang="ja-JP" dirty="0" smtClean="0"/>
              <a:t>Body</a:t>
            </a:r>
            <a:endParaRPr kumimoji="1" lang="ja-JP" altLang="en-US" dirty="0"/>
          </a:p>
        </p:txBody>
      </p:sp>
      <p:sp>
        <p:nvSpPr>
          <p:cNvPr id="30" name="右矢印 29"/>
          <p:cNvSpPr/>
          <p:nvPr/>
        </p:nvSpPr>
        <p:spPr>
          <a:xfrm>
            <a:off x="8665436" y="2747191"/>
            <a:ext cx="457725" cy="3910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9233422" y="3705973"/>
            <a:ext cx="1231124" cy="67060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JavaBean</a:t>
            </a:r>
            <a:endParaRPr lang="en-US" altLang="ja-JP" dirty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7333629" y="3705973"/>
            <a:ext cx="1231124" cy="670604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Response</a:t>
            </a:r>
          </a:p>
          <a:p>
            <a:pPr algn="ctr"/>
            <a:r>
              <a:rPr kumimoji="1" lang="en-US" altLang="ja-JP" dirty="0" smtClean="0"/>
              <a:t>Body</a:t>
            </a:r>
            <a:endParaRPr kumimoji="1" lang="ja-JP" altLang="en-US" dirty="0"/>
          </a:p>
        </p:txBody>
      </p:sp>
      <p:sp>
        <p:nvSpPr>
          <p:cNvPr id="35" name="右矢印 34"/>
          <p:cNvSpPr/>
          <p:nvPr/>
        </p:nvSpPr>
        <p:spPr>
          <a:xfrm rot="10800000">
            <a:off x="8670225" y="3836916"/>
            <a:ext cx="457725" cy="3910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014795" y="30502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059114" y="2347023"/>
            <a:ext cx="74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②</a:t>
            </a:r>
            <a:r>
              <a:rPr kumimoji="1" lang="ja-JP" altLang="en-US" smtClean="0"/>
              <a:t>⑤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445205" y="30843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593549" y="23778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16677" y="4447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⑥</a:t>
            </a:r>
            <a:endParaRPr lang="en-US" altLang="ja-JP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620369" y="4263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⑧</a:t>
            </a:r>
            <a:endParaRPr lang="en-US" altLang="ja-JP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29743" y="36614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⑦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168922" y="232269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@</a:t>
            </a:r>
            <a:r>
              <a:rPr lang="en-US" altLang="ja-JP" dirty="0" err="1" smtClean="0"/>
              <a:t>RequestBody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195047" y="3393417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@</a:t>
            </a:r>
            <a:r>
              <a:rPr lang="en-US" altLang="ja-JP" dirty="0" err="1" smtClean="0"/>
              <a:t>ResponseBody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0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294</Words>
  <Application>Microsoft Macintosh PowerPoint</Application>
  <PresentationFormat>ワイド画面</PresentationFormat>
  <Paragraphs>161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84</cp:revision>
  <dcterms:created xsi:type="dcterms:W3CDTF">2016-04-29T23:59:28Z</dcterms:created>
  <dcterms:modified xsi:type="dcterms:W3CDTF">2016-05-14T02:58:36Z</dcterms:modified>
</cp:coreProperties>
</file>