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8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97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5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8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50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0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02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69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83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65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11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6C50-4024-0240-9768-AF72A8EA574D}" type="datetimeFigureOut">
              <a:rPr kumimoji="1" lang="ja-JP" altLang="en-US" smtClean="0"/>
              <a:t>2016/5/8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2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方形/長方形 47"/>
          <p:cNvSpPr/>
          <p:nvPr/>
        </p:nvSpPr>
        <p:spPr>
          <a:xfrm>
            <a:off x="4194479" y="1880797"/>
            <a:ext cx="726839" cy="3285040"/>
          </a:xfrm>
          <a:prstGeom prst="rect">
            <a:avLst/>
          </a:prstGeom>
          <a:solidFill>
            <a:srgbClr val="D99897"/>
          </a:solidFill>
          <a:ln>
            <a:solidFill>
              <a:srgbClr val="D99897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ja-JP" altLang="en-US" dirty="0" smtClean="0"/>
              <a:t>デフォルトサーブレット</a:t>
            </a:r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3766669" y="1462436"/>
            <a:ext cx="5278477" cy="4229446"/>
          </a:xfrm>
          <a:prstGeom prst="rect">
            <a:avLst/>
          </a:prstGeom>
          <a:noFill/>
          <a:ln>
            <a:solidFill>
              <a:srgbClr val="D998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アプリケーション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フローチャート: 書類 1"/>
          <p:cNvSpPr/>
          <p:nvPr/>
        </p:nvSpPr>
        <p:spPr>
          <a:xfrm>
            <a:off x="7342547" y="3321532"/>
            <a:ext cx="1089061" cy="61264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a</a:t>
            </a:r>
            <a:r>
              <a:rPr kumimoji="1" lang="en-US" altLang="ja-JP" smtClean="0"/>
              <a:t>pp.css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5260363" y="2437400"/>
            <a:ext cx="33345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ドキュメントルート</a:t>
            </a:r>
            <a:endParaRPr lang="en-US" altLang="ja-JP" dirty="0"/>
          </a:p>
          <a:p>
            <a:r>
              <a:rPr lang="ja-JP" altLang="en-US" dirty="0" smtClean="0"/>
              <a:t> </a:t>
            </a:r>
            <a:r>
              <a:rPr lang="en-US" altLang="ja-JP" dirty="0" smtClean="0"/>
              <a:t>    </a:t>
            </a:r>
            <a:r>
              <a:rPr lang="ja-JP" altLang="en-US" dirty="0" smtClean="0"/>
              <a:t>└</a:t>
            </a:r>
            <a:r>
              <a:rPr lang="ja-JP" altLang="en-US" dirty="0"/>
              <a:t>─ static                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    </a:t>
            </a:r>
            <a:r>
              <a:rPr lang="ja-JP" altLang="en-US" dirty="0" smtClean="0"/>
              <a:t>　　└</a:t>
            </a:r>
            <a:r>
              <a:rPr lang="ja-JP" altLang="en-US" dirty="0"/>
              <a:t>─ css                    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    </a:t>
            </a:r>
            <a:r>
              <a:rPr lang="ja-JP" altLang="en-US" dirty="0" smtClean="0"/>
              <a:t>　　　　└─</a:t>
            </a:r>
            <a:endParaRPr lang="ja-JP" altLang="en-US" dirty="0"/>
          </a:p>
        </p:txBody>
      </p:sp>
      <p:sp>
        <p:nvSpPr>
          <p:cNvPr id="56" name="角丸四角形吹き出し 55"/>
          <p:cNvSpPr/>
          <p:nvPr/>
        </p:nvSpPr>
        <p:spPr>
          <a:xfrm>
            <a:off x="4691461" y="996477"/>
            <a:ext cx="2644283" cy="675114"/>
          </a:xfrm>
          <a:prstGeom prst="wedgeRoundRectCallout">
            <a:avLst>
              <a:gd name="adj1" fmla="val -46045"/>
              <a:gd name="adj2" fmla="val 9818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ルートパス「</a:t>
            </a:r>
            <a:r>
              <a:rPr lang="en-US" altLang="ja-JP" dirty="0" smtClean="0">
                <a:solidFill>
                  <a:schemeClr val="tx1"/>
                </a:solidFill>
              </a:rPr>
              <a:t>/</a:t>
            </a:r>
            <a:r>
              <a:rPr lang="ja-JP" altLang="en-US" dirty="0" smtClean="0">
                <a:solidFill>
                  <a:schemeClr val="tx1"/>
                </a:solidFill>
              </a:rPr>
              <a:t>」にマッピングされている。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右矢印 56"/>
          <p:cNvSpPr/>
          <p:nvPr/>
        </p:nvSpPr>
        <p:spPr>
          <a:xfrm>
            <a:off x="2199502" y="2669109"/>
            <a:ext cx="1914636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カーブ矢印 6"/>
          <p:cNvSpPr/>
          <p:nvPr/>
        </p:nvSpPr>
        <p:spPr>
          <a:xfrm>
            <a:off x="4983102" y="3395847"/>
            <a:ext cx="2020399" cy="795156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右矢印 57"/>
          <p:cNvSpPr/>
          <p:nvPr/>
        </p:nvSpPr>
        <p:spPr>
          <a:xfrm rot="10800000">
            <a:off x="2199501" y="4351249"/>
            <a:ext cx="1933193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28764" y="2280786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/static/</a:t>
            </a:r>
            <a:r>
              <a:rPr kumimoji="1" lang="en-US" altLang="ja-JP" dirty="0" err="1" smtClean="0"/>
              <a:t>css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app.css</a:t>
            </a:r>
            <a:endParaRPr kumimoji="1" lang="ja-JP" altLang="en-US" dirty="0"/>
          </a:p>
        </p:txBody>
      </p:sp>
      <p:sp>
        <p:nvSpPr>
          <p:cNvPr id="59" name="フローチャート: 書類 58"/>
          <p:cNvSpPr/>
          <p:nvPr/>
        </p:nvSpPr>
        <p:spPr>
          <a:xfrm>
            <a:off x="2615823" y="4240431"/>
            <a:ext cx="1089061" cy="61264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a</a:t>
            </a:r>
            <a:r>
              <a:rPr kumimoji="1" lang="en-US" altLang="ja-JP" smtClean="0"/>
              <a:t>pp.css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988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方形/長方形 47"/>
          <p:cNvSpPr/>
          <p:nvPr/>
        </p:nvSpPr>
        <p:spPr>
          <a:xfrm>
            <a:off x="4639326" y="1168963"/>
            <a:ext cx="726839" cy="1732218"/>
          </a:xfrm>
          <a:prstGeom prst="rect">
            <a:avLst/>
          </a:prstGeom>
          <a:solidFill>
            <a:srgbClr val="D99897"/>
          </a:solidFill>
          <a:ln>
            <a:solidFill>
              <a:srgbClr val="D99897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ja-JP" altLang="en-US" dirty="0" smtClean="0"/>
              <a:t>デフォルト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サーブレット</a:t>
            </a:r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4211516" y="997738"/>
            <a:ext cx="5006628" cy="5267138"/>
          </a:xfrm>
          <a:prstGeom prst="rect">
            <a:avLst/>
          </a:prstGeom>
          <a:noFill/>
          <a:ln>
            <a:solidFill>
              <a:srgbClr val="D998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アプリケーション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フローチャート: 書類 1"/>
          <p:cNvSpPr/>
          <p:nvPr/>
        </p:nvSpPr>
        <p:spPr>
          <a:xfrm>
            <a:off x="7838764" y="2153470"/>
            <a:ext cx="1089061" cy="61264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a</a:t>
            </a:r>
            <a:r>
              <a:rPr kumimoji="1" lang="en-US" altLang="ja-JP" smtClean="0"/>
              <a:t>pp.css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5756580" y="1269338"/>
            <a:ext cx="33345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ドキュメントルート</a:t>
            </a:r>
            <a:endParaRPr lang="en-US" altLang="ja-JP" dirty="0"/>
          </a:p>
          <a:p>
            <a:r>
              <a:rPr lang="en-US" altLang="ja-JP" dirty="0" smtClean="0"/>
              <a:t>    </a:t>
            </a:r>
            <a:r>
              <a:rPr lang="ja-JP" altLang="en-US" dirty="0" smtClean="0"/>
              <a:t> </a:t>
            </a:r>
            <a:r>
              <a:rPr lang="ja-JP" altLang="en-US" dirty="0"/>
              <a:t>└─ static                </a:t>
            </a:r>
            <a:endParaRPr lang="en-US" altLang="ja-JP" dirty="0" smtClean="0"/>
          </a:p>
          <a:p>
            <a:r>
              <a:rPr lang="en-US" altLang="ja-JP" dirty="0" smtClean="0"/>
              <a:t>    </a:t>
            </a:r>
            <a:r>
              <a:rPr lang="ja-JP" altLang="en-US" dirty="0"/>
              <a:t>　</a:t>
            </a:r>
            <a:r>
              <a:rPr lang="ja-JP" altLang="en-US" dirty="0" smtClean="0"/>
              <a:t>　　└</a:t>
            </a:r>
            <a:r>
              <a:rPr lang="ja-JP" altLang="en-US" dirty="0"/>
              <a:t>─ css                    </a:t>
            </a:r>
            <a:endParaRPr lang="en-US" altLang="ja-JP" dirty="0" smtClean="0"/>
          </a:p>
          <a:p>
            <a:r>
              <a:rPr lang="en-US" altLang="ja-JP" dirty="0" smtClean="0"/>
              <a:t>    </a:t>
            </a:r>
            <a:r>
              <a:rPr lang="ja-JP" altLang="en-US" dirty="0"/>
              <a:t>　</a:t>
            </a:r>
            <a:r>
              <a:rPr lang="ja-JP" altLang="en-US" dirty="0" smtClean="0"/>
              <a:t>　　　　└─</a:t>
            </a:r>
            <a:endParaRPr lang="ja-JP" altLang="en-US" dirty="0"/>
          </a:p>
        </p:txBody>
      </p:sp>
      <p:sp>
        <p:nvSpPr>
          <p:cNvPr id="56" name="角丸四角形吹き出し 55"/>
          <p:cNvSpPr/>
          <p:nvPr/>
        </p:nvSpPr>
        <p:spPr>
          <a:xfrm>
            <a:off x="4910274" y="237012"/>
            <a:ext cx="2928489" cy="675114"/>
          </a:xfrm>
          <a:prstGeom prst="wedgeRoundRectCallout">
            <a:avLst>
              <a:gd name="adj1" fmla="val -46045"/>
              <a:gd name="adj2" fmla="val 9818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ルートパス「</a:t>
            </a:r>
            <a:r>
              <a:rPr lang="en-US" altLang="ja-JP" dirty="0" smtClean="0">
                <a:solidFill>
                  <a:schemeClr val="tx1"/>
                </a:solidFill>
              </a:rPr>
              <a:t>/</a:t>
            </a:r>
            <a:r>
              <a:rPr lang="ja-JP" altLang="en-US" dirty="0" smtClean="0">
                <a:solidFill>
                  <a:schemeClr val="tx1"/>
                </a:solidFill>
              </a:rPr>
              <a:t>」にマッピングされているが・・・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右矢印 56"/>
          <p:cNvSpPr/>
          <p:nvPr/>
        </p:nvSpPr>
        <p:spPr>
          <a:xfrm>
            <a:off x="3337124" y="4174745"/>
            <a:ext cx="1165458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右矢印 57"/>
          <p:cNvSpPr/>
          <p:nvPr/>
        </p:nvSpPr>
        <p:spPr>
          <a:xfrm rot="10800000">
            <a:off x="2245732" y="5120364"/>
            <a:ext cx="2263100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27707" y="1046282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/static/</a:t>
            </a:r>
            <a:r>
              <a:rPr kumimoji="1" lang="en-US" altLang="ja-JP" dirty="0" err="1" smtClean="0"/>
              <a:t>css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app.css</a:t>
            </a:r>
            <a:endParaRPr kumimoji="1" lang="ja-JP" altLang="en-US" dirty="0"/>
          </a:p>
        </p:txBody>
      </p:sp>
      <p:sp>
        <p:nvSpPr>
          <p:cNvPr id="59" name="フローチャート: 書類 58"/>
          <p:cNvSpPr/>
          <p:nvPr/>
        </p:nvSpPr>
        <p:spPr>
          <a:xfrm>
            <a:off x="2654337" y="4988681"/>
            <a:ext cx="1482759" cy="760926"/>
          </a:xfrm>
          <a:prstGeom prst="flowChartDocumen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404</a:t>
            </a:r>
          </a:p>
          <a:p>
            <a:pPr algn="ctr"/>
            <a:r>
              <a:rPr lang="en-US" altLang="ja-JP" dirty="0" smtClean="0"/>
              <a:t>Not Found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639325" y="4097062"/>
            <a:ext cx="726839" cy="17322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kumimoji="1"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13" name="角丸四角形吹き出し 12"/>
          <p:cNvSpPr/>
          <p:nvPr/>
        </p:nvSpPr>
        <p:spPr>
          <a:xfrm>
            <a:off x="4681594" y="3060132"/>
            <a:ext cx="4536550" cy="901867"/>
          </a:xfrm>
          <a:prstGeom prst="wedgeRoundRectCallout">
            <a:avLst>
              <a:gd name="adj1" fmla="val -10190"/>
              <a:gd name="adj2" fmla="val 7489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DispatcherServlet</a:t>
            </a:r>
            <a:r>
              <a:rPr lang="ja-JP" altLang="en-US" dirty="0" smtClean="0">
                <a:solidFill>
                  <a:schemeClr val="tx1"/>
                </a:solidFill>
              </a:rPr>
              <a:t>をルートパス「</a:t>
            </a:r>
            <a:r>
              <a:rPr lang="en-US" altLang="ja-JP" dirty="0" smtClean="0">
                <a:solidFill>
                  <a:schemeClr val="tx1"/>
                </a:solidFill>
              </a:rPr>
              <a:t>/</a:t>
            </a:r>
            <a:r>
              <a:rPr lang="ja-JP" altLang="en-US" dirty="0" smtClean="0">
                <a:solidFill>
                  <a:schemeClr val="tx1"/>
                </a:solidFill>
              </a:rPr>
              <a:t>」にマッピングすると「デフォルトサーブレット」が呼び出されないため・・・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245732" y="1472834"/>
            <a:ext cx="1135888" cy="21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 rot="5400000">
            <a:off x="1805094" y="2889785"/>
            <a:ext cx="2937051" cy="21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爆発 2 4"/>
          <p:cNvSpPr/>
          <p:nvPr/>
        </p:nvSpPr>
        <p:spPr>
          <a:xfrm>
            <a:off x="5269229" y="3876666"/>
            <a:ext cx="2880797" cy="1855287"/>
          </a:xfrm>
          <a:prstGeom prst="irregularSeal2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04617" y="4559700"/>
            <a:ext cx="204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該当リソース</a:t>
            </a:r>
            <a:r>
              <a:rPr lang="ja-JP" altLang="en-US" dirty="0" smtClean="0"/>
              <a:t>が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見つからない・・</a:t>
            </a:r>
            <a:endParaRPr kumimoji="1" lang="en-US" altLang="ja-JP" dirty="0" smtClean="0"/>
          </a:p>
        </p:txBody>
      </p:sp>
      <p:sp>
        <p:nvSpPr>
          <p:cNvPr id="20" name="角丸四角形吹き出し 19"/>
          <p:cNvSpPr/>
          <p:nvPr/>
        </p:nvSpPr>
        <p:spPr>
          <a:xfrm>
            <a:off x="2060965" y="5997116"/>
            <a:ext cx="3208264" cy="1011742"/>
          </a:xfrm>
          <a:prstGeom prst="wedgeRoundRectCallout">
            <a:avLst>
              <a:gd name="adj1" fmla="val -21780"/>
              <a:gd name="adj2" fmla="val -8970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結果として・・・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HTTP</a:t>
            </a:r>
            <a:r>
              <a:rPr kumimoji="1" lang="ja-JP" altLang="en-US" dirty="0" smtClean="0">
                <a:solidFill>
                  <a:schemeClr val="tx1"/>
                </a:solidFill>
              </a:rPr>
              <a:t>ステータス </a:t>
            </a:r>
            <a:r>
              <a:rPr kumimoji="1" lang="en-US" altLang="ja-JP" dirty="0" smtClean="0">
                <a:solidFill>
                  <a:schemeClr val="tx1"/>
                </a:solidFill>
              </a:rPr>
              <a:t> 404(Not Found)</a:t>
            </a:r>
            <a:r>
              <a:rPr kumimoji="1" lang="ja-JP" altLang="en-US" dirty="0" smtClean="0">
                <a:solidFill>
                  <a:schemeClr val="tx1"/>
                </a:solidFill>
              </a:rPr>
              <a:t>になってしまう。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右矢印 20"/>
          <p:cNvSpPr/>
          <p:nvPr/>
        </p:nvSpPr>
        <p:spPr>
          <a:xfrm>
            <a:off x="3449154" y="1356701"/>
            <a:ext cx="1165458" cy="486748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72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方形/長方形 47"/>
          <p:cNvSpPr/>
          <p:nvPr/>
        </p:nvSpPr>
        <p:spPr>
          <a:xfrm>
            <a:off x="5049020" y="3681334"/>
            <a:ext cx="726839" cy="1732218"/>
          </a:xfrm>
          <a:prstGeom prst="rect">
            <a:avLst/>
          </a:prstGeom>
          <a:solidFill>
            <a:srgbClr val="D99897"/>
          </a:solidFill>
          <a:ln>
            <a:solidFill>
              <a:srgbClr val="D99897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ja-JP" altLang="en-US" dirty="0" smtClean="0"/>
              <a:t>デフォルト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サーブレット</a:t>
            </a:r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4594577" y="639390"/>
            <a:ext cx="5006628" cy="5267138"/>
          </a:xfrm>
          <a:prstGeom prst="rect">
            <a:avLst/>
          </a:prstGeom>
          <a:noFill/>
          <a:ln>
            <a:solidFill>
              <a:srgbClr val="D998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アプリケーション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フローチャート: 書類 1"/>
          <p:cNvSpPr/>
          <p:nvPr/>
        </p:nvSpPr>
        <p:spPr>
          <a:xfrm>
            <a:off x="8229914" y="4691900"/>
            <a:ext cx="1089061" cy="61264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a</a:t>
            </a:r>
            <a:r>
              <a:rPr kumimoji="1" lang="en-US" altLang="ja-JP" smtClean="0"/>
              <a:t>pp.css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6147730" y="3807768"/>
            <a:ext cx="33345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ドキュメントルート</a:t>
            </a:r>
            <a:endParaRPr lang="en-US" altLang="ja-JP" dirty="0"/>
          </a:p>
          <a:p>
            <a:r>
              <a:rPr lang="en-US" altLang="ja-JP" dirty="0" smtClean="0"/>
              <a:t>    </a:t>
            </a:r>
            <a:r>
              <a:rPr lang="ja-JP" altLang="en-US" dirty="0" smtClean="0"/>
              <a:t> </a:t>
            </a:r>
            <a:r>
              <a:rPr lang="ja-JP" altLang="en-US" dirty="0"/>
              <a:t>└─ static                </a:t>
            </a:r>
            <a:endParaRPr lang="en-US" altLang="ja-JP" dirty="0" smtClean="0"/>
          </a:p>
          <a:p>
            <a:r>
              <a:rPr lang="en-US" altLang="ja-JP" dirty="0" smtClean="0"/>
              <a:t>    </a:t>
            </a:r>
            <a:r>
              <a:rPr lang="ja-JP" altLang="en-US" dirty="0"/>
              <a:t>　</a:t>
            </a:r>
            <a:r>
              <a:rPr lang="ja-JP" altLang="en-US" dirty="0" smtClean="0"/>
              <a:t>　　└</a:t>
            </a:r>
            <a:r>
              <a:rPr lang="ja-JP" altLang="en-US" dirty="0"/>
              <a:t>─ css                    </a:t>
            </a:r>
            <a:endParaRPr lang="en-US" altLang="ja-JP" dirty="0" smtClean="0"/>
          </a:p>
          <a:p>
            <a:r>
              <a:rPr lang="en-US" altLang="ja-JP" dirty="0" smtClean="0"/>
              <a:t>    </a:t>
            </a:r>
            <a:r>
              <a:rPr lang="ja-JP" altLang="en-US" dirty="0"/>
              <a:t>　</a:t>
            </a:r>
            <a:r>
              <a:rPr lang="ja-JP" altLang="en-US" dirty="0" smtClean="0"/>
              <a:t>　　　　└─</a:t>
            </a:r>
            <a:endParaRPr lang="ja-JP" altLang="en-US" dirty="0"/>
          </a:p>
        </p:txBody>
      </p:sp>
      <p:sp>
        <p:nvSpPr>
          <p:cNvPr id="57" name="右矢印 56"/>
          <p:cNvSpPr/>
          <p:nvPr/>
        </p:nvSpPr>
        <p:spPr>
          <a:xfrm>
            <a:off x="2706130" y="1069623"/>
            <a:ext cx="2290992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360196" y="700291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/static/</a:t>
            </a:r>
            <a:r>
              <a:rPr kumimoji="1" lang="en-US" altLang="ja-JP" dirty="0" err="1" smtClean="0"/>
              <a:t>css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app.css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5049020" y="884303"/>
            <a:ext cx="726839" cy="209367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kumimoji="1"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5" name="爆発 2 4"/>
          <p:cNvSpPr/>
          <p:nvPr/>
        </p:nvSpPr>
        <p:spPr>
          <a:xfrm>
            <a:off x="5715995" y="404411"/>
            <a:ext cx="4163553" cy="1855287"/>
          </a:xfrm>
          <a:prstGeom prst="irregularSeal2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05903" y="1064146"/>
            <a:ext cx="3217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該当リソース</a:t>
            </a:r>
            <a:r>
              <a:rPr lang="ja-JP" altLang="en-US" dirty="0" smtClean="0"/>
              <a:t>の</a:t>
            </a:r>
            <a:r>
              <a:rPr lang="en-US" altLang="ja-JP" dirty="0" smtClean="0"/>
              <a:t>Handler</a:t>
            </a:r>
            <a:r>
              <a:rPr lang="ja-JP" altLang="en-US" dirty="0" smtClean="0"/>
              <a:t>が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見つからない時は・・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892378" y="3122017"/>
            <a:ext cx="2373425" cy="2043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 rot="5400000">
            <a:off x="3489596" y="3414272"/>
            <a:ext cx="807231" cy="2224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>
            <a:off x="3781970" y="3816397"/>
            <a:ext cx="1251044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3"/>
          <p:cNvSpPr/>
          <p:nvPr/>
        </p:nvSpPr>
        <p:spPr>
          <a:xfrm rot="10800000">
            <a:off x="2706130" y="4927709"/>
            <a:ext cx="2326884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ローチャート: 書類 24"/>
          <p:cNvSpPr/>
          <p:nvPr/>
        </p:nvSpPr>
        <p:spPr>
          <a:xfrm>
            <a:off x="3264244" y="4839211"/>
            <a:ext cx="1089061" cy="61264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a</a:t>
            </a:r>
            <a:r>
              <a:rPr kumimoji="1" lang="en-US" altLang="ja-JP" smtClean="0"/>
              <a:t>pp.css</a:t>
            </a:r>
            <a:endParaRPr kumimoji="1" lang="ja-JP" altLang="en-US" dirty="0"/>
          </a:p>
        </p:txBody>
      </p:sp>
      <p:sp>
        <p:nvSpPr>
          <p:cNvPr id="26" name="左カーブ矢印 25"/>
          <p:cNvSpPr/>
          <p:nvPr/>
        </p:nvSpPr>
        <p:spPr>
          <a:xfrm>
            <a:off x="5808290" y="4407228"/>
            <a:ext cx="1272131" cy="599330"/>
          </a:xfrm>
          <a:prstGeom prst="curvedLeftArrow">
            <a:avLst>
              <a:gd name="adj1" fmla="val 25000"/>
              <a:gd name="adj2" fmla="val 45894"/>
              <a:gd name="adj3" fmla="val 25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角丸四角形吹き出し 26"/>
          <p:cNvSpPr/>
          <p:nvPr/>
        </p:nvSpPr>
        <p:spPr>
          <a:xfrm>
            <a:off x="2776412" y="5714327"/>
            <a:ext cx="2823724" cy="915666"/>
          </a:xfrm>
          <a:prstGeom prst="wedgeRoundRectCallout">
            <a:avLst>
              <a:gd name="adj1" fmla="val -21780"/>
              <a:gd name="adj2" fmla="val -8970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デフォルトサーブレット経由で</a:t>
            </a:r>
            <a:r>
              <a:rPr kumimoji="1" lang="ja-JP" altLang="en-US" smtClean="0">
                <a:solidFill>
                  <a:schemeClr val="tx1"/>
                </a:solidFill>
              </a:rPr>
              <a:t>リソースが返却される。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6275219" y="2019598"/>
            <a:ext cx="996327" cy="169092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err="1" smtClean="0"/>
              <a:t>DefaultServlet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HttpRequest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Handler</a:t>
            </a:r>
            <a:endParaRPr kumimoji="1" lang="ja-JP" altLang="en-US" dirty="0"/>
          </a:p>
        </p:txBody>
      </p:sp>
      <p:sp>
        <p:nvSpPr>
          <p:cNvPr id="29" name="右矢印 28"/>
          <p:cNvSpPr/>
          <p:nvPr/>
        </p:nvSpPr>
        <p:spPr>
          <a:xfrm>
            <a:off x="5794528" y="2244337"/>
            <a:ext cx="468334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吹き出し 29"/>
          <p:cNvSpPr/>
          <p:nvPr/>
        </p:nvSpPr>
        <p:spPr>
          <a:xfrm>
            <a:off x="7456501" y="2751432"/>
            <a:ext cx="3275709" cy="940253"/>
          </a:xfrm>
          <a:prstGeom prst="wedgeRoundRectCallout">
            <a:avLst>
              <a:gd name="adj1" fmla="val -56594"/>
              <a:gd name="adj2" fmla="val 301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「デフォルトサーブレット」にフォワードし・・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50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/>
          <p:cNvSpPr/>
          <p:nvPr/>
        </p:nvSpPr>
        <p:spPr>
          <a:xfrm>
            <a:off x="3247680" y="1198601"/>
            <a:ext cx="7354412" cy="4023720"/>
          </a:xfrm>
          <a:prstGeom prst="rect">
            <a:avLst/>
          </a:prstGeom>
          <a:noFill/>
          <a:ln>
            <a:solidFill>
              <a:srgbClr val="D998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アプリケーション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フローチャート: 書類 1"/>
          <p:cNvSpPr/>
          <p:nvPr/>
        </p:nvSpPr>
        <p:spPr>
          <a:xfrm>
            <a:off x="8704716" y="3343959"/>
            <a:ext cx="1089061" cy="61264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a</a:t>
            </a:r>
            <a:r>
              <a:rPr kumimoji="1" lang="en-US" altLang="ja-JP" smtClean="0"/>
              <a:t>pp.css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6622532" y="2459827"/>
            <a:ext cx="33345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任意のディレクトリ</a:t>
            </a:r>
            <a:endParaRPr lang="en-US" altLang="ja-JP" dirty="0" smtClean="0"/>
          </a:p>
          <a:p>
            <a:r>
              <a:rPr lang="ja-JP" altLang="en-US" dirty="0" smtClean="0"/>
              <a:t> </a:t>
            </a:r>
            <a:r>
              <a:rPr lang="en-US" altLang="ja-JP" dirty="0" smtClean="0"/>
              <a:t>    </a:t>
            </a:r>
            <a:r>
              <a:rPr lang="ja-JP" altLang="en-US" dirty="0" smtClean="0"/>
              <a:t>└</a:t>
            </a:r>
            <a:r>
              <a:rPr lang="ja-JP" altLang="en-US" dirty="0"/>
              <a:t>─ static                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    </a:t>
            </a:r>
            <a:r>
              <a:rPr lang="ja-JP" altLang="en-US" dirty="0" smtClean="0"/>
              <a:t>　　└</a:t>
            </a:r>
            <a:r>
              <a:rPr lang="ja-JP" altLang="en-US" dirty="0"/>
              <a:t>─ css                    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    </a:t>
            </a:r>
            <a:r>
              <a:rPr lang="ja-JP" altLang="en-US" dirty="0" smtClean="0"/>
              <a:t>　　　　└─</a:t>
            </a:r>
            <a:endParaRPr lang="ja-JP" altLang="en-US" dirty="0"/>
          </a:p>
        </p:txBody>
      </p:sp>
      <p:sp>
        <p:nvSpPr>
          <p:cNvPr id="56" name="角丸四角形吹き出し 55"/>
          <p:cNvSpPr/>
          <p:nvPr/>
        </p:nvSpPr>
        <p:spPr>
          <a:xfrm>
            <a:off x="4880652" y="909120"/>
            <a:ext cx="2953526" cy="1025611"/>
          </a:xfrm>
          <a:prstGeom prst="wedgeRoundRectCallout">
            <a:avLst>
              <a:gd name="adj1" fmla="val -30565"/>
              <a:gd name="adj2" fmla="val 6686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「</a:t>
            </a:r>
            <a:r>
              <a:rPr lang="en-US" altLang="ja-JP" dirty="0" smtClean="0">
                <a:solidFill>
                  <a:schemeClr val="tx1"/>
                </a:solidFill>
              </a:rPr>
              <a:t>/static/**</a:t>
            </a:r>
            <a:r>
              <a:rPr lang="ja-JP" altLang="en-US" dirty="0" smtClean="0">
                <a:solidFill>
                  <a:schemeClr val="tx1"/>
                </a:solidFill>
              </a:rPr>
              <a:t>」というパスパターンをハンドリングするように設定する。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右矢印 56"/>
          <p:cNvSpPr/>
          <p:nvPr/>
        </p:nvSpPr>
        <p:spPr>
          <a:xfrm>
            <a:off x="1680512" y="1902984"/>
            <a:ext cx="1914636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カーブ矢印 6"/>
          <p:cNvSpPr/>
          <p:nvPr/>
        </p:nvSpPr>
        <p:spPr>
          <a:xfrm>
            <a:off x="5899106" y="2940905"/>
            <a:ext cx="1292523" cy="762924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右矢印 57"/>
          <p:cNvSpPr/>
          <p:nvPr/>
        </p:nvSpPr>
        <p:spPr>
          <a:xfrm rot="10800000">
            <a:off x="1680511" y="4289463"/>
            <a:ext cx="1933193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09774" y="1514661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/static/</a:t>
            </a:r>
            <a:r>
              <a:rPr kumimoji="1" lang="en-US" altLang="ja-JP" dirty="0" err="1" smtClean="0"/>
              <a:t>css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app.css</a:t>
            </a:r>
            <a:endParaRPr kumimoji="1" lang="ja-JP" altLang="en-US" dirty="0"/>
          </a:p>
        </p:txBody>
      </p:sp>
      <p:sp>
        <p:nvSpPr>
          <p:cNvPr id="59" name="フローチャート: 書類 58"/>
          <p:cNvSpPr/>
          <p:nvPr/>
        </p:nvSpPr>
        <p:spPr>
          <a:xfrm>
            <a:off x="2096833" y="4178645"/>
            <a:ext cx="1089061" cy="61264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a</a:t>
            </a:r>
            <a:r>
              <a:rPr kumimoji="1" lang="en-US" altLang="ja-JP" smtClean="0"/>
              <a:t>pp.css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3650476" y="1543722"/>
            <a:ext cx="726839" cy="324757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err="1" smtClean="0"/>
              <a:t>Dispatcher</a:t>
            </a:r>
            <a:r>
              <a:rPr kumimoji="1" lang="en-US" altLang="ja-JP" dirty="0" err="1" smtClean="0"/>
              <a:t>Servlet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120191" y="2180557"/>
            <a:ext cx="726839" cy="220296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err="1" smtClean="0"/>
              <a:t>ResourceHttp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RequestHandler</a:t>
            </a:r>
            <a:endParaRPr kumimoji="1" lang="ja-JP" altLang="en-US" dirty="0"/>
          </a:p>
        </p:txBody>
      </p:sp>
      <p:sp>
        <p:nvSpPr>
          <p:cNvPr id="14" name="右矢印 13"/>
          <p:cNvSpPr/>
          <p:nvPr/>
        </p:nvSpPr>
        <p:spPr>
          <a:xfrm>
            <a:off x="4412398" y="2317730"/>
            <a:ext cx="658365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 rot="10800000">
            <a:off x="4402029" y="3808439"/>
            <a:ext cx="658365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吹き出し 15"/>
          <p:cNvSpPr/>
          <p:nvPr/>
        </p:nvSpPr>
        <p:spPr>
          <a:xfrm>
            <a:off x="2269687" y="4970723"/>
            <a:ext cx="2944857" cy="939700"/>
          </a:xfrm>
          <a:prstGeom prst="wedgeRoundRectCallout">
            <a:avLst>
              <a:gd name="adj1" fmla="val -21780"/>
              <a:gd name="adj2" fmla="val -8970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キャッシュ制御用の</a:t>
            </a:r>
            <a:r>
              <a:rPr kumimoji="1" lang="en-US" altLang="ja-JP" dirty="0" smtClean="0">
                <a:solidFill>
                  <a:schemeClr val="tx1"/>
                </a:solidFill>
              </a:rPr>
              <a:t>HTTP</a:t>
            </a:r>
            <a:r>
              <a:rPr kumimoji="1" lang="ja-JP" altLang="en-US" dirty="0" smtClean="0">
                <a:solidFill>
                  <a:schemeClr val="tx1"/>
                </a:solidFill>
              </a:rPr>
              <a:t>ヘッダー</a:t>
            </a:r>
            <a:r>
              <a:rPr kumimoji="1" lang="en-US" altLang="ja-JP" dirty="0" smtClean="0">
                <a:solidFill>
                  <a:schemeClr val="tx1"/>
                </a:solidFill>
              </a:rPr>
              <a:t>(Cache-Control</a:t>
            </a:r>
            <a:r>
              <a:rPr kumimoji="1" lang="ja-JP" altLang="en-US" dirty="0" smtClean="0">
                <a:solidFill>
                  <a:schemeClr val="tx1"/>
                </a:solidFill>
              </a:rPr>
              <a:t>など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  <a:r>
              <a:rPr kumimoji="1" lang="ja-JP" altLang="en-US" dirty="0" smtClean="0">
                <a:solidFill>
                  <a:schemeClr val="tx1"/>
                </a:solidFill>
              </a:rPr>
              <a:t>が設定される。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8008680" y="971851"/>
            <a:ext cx="2953526" cy="1322144"/>
          </a:xfrm>
          <a:prstGeom prst="wedgeRoundRectCallout">
            <a:avLst>
              <a:gd name="adj1" fmla="val -51902"/>
              <a:gd name="adj2" fmla="val 6499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Web</a:t>
            </a:r>
            <a:r>
              <a:rPr lang="ja-JP" altLang="en-US" dirty="0" smtClean="0">
                <a:solidFill>
                  <a:schemeClr val="tx1"/>
                </a:solidFill>
              </a:rPr>
              <a:t>アプリのドュメントルート、クラスパス、任意のディレクトリなどからリソースを取得できる。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68004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2667</TotalTime>
  <Words>198</Words>
  <Application>Microsoft Macintosh PowerPoint</Application>
  <PresentationFormat>ワイド画面</PresentationFormat>
  <Paragraphs>62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Kazuki Shimizu</dc:creator>
  <cp:lastModifiedBy>Kazuki Shimizu</cp:lastModifiedBy>
  <cp:revision>33</cp:revision>
  <dcterms:created xsi:type="dcterms:W3CDTF">2016-04-29T23:59:28Z</dcterms:created>
  <dcterms:modified xsi:type="dcterms:W3CDTF">2016-05-08T23:59:02Z</dcterms:modified>
</cp:coreProperties>
</file>