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76" r:id="rId7"/>
    <p:sldId id="277" r:id="rId8"/>
    <p:sldId id="262" r:id="rId9"/>
    <p:sldId id="278" r:id="rId10"/>
    <p:sldId id="279" r:id="rId11"/>
    <p:sldId id="265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FBA4ED-CD99-491B-8E2F-10307BAC4E9A}">
          <p14:sldIdLst>
            <p14:sldId id="256"/>
            <p14:sldId id="258"/>
            <p14:sldId id="259"/>
            <p14:sldId id="260"/>
            <p14:sldId id="261"/>
            <p14:sldId id="276"/>
            <p14:sldId id="277"/>
            <p14:sldId id="262"/>
            <p14:sldId id="278"/>
            <p14:sldId id="279"/>
            <p14:sldId id="26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583797226232379E-3"/>
          <c:y val="2.6371166657600073E-2"/>
          <c:w val="0.82814124720579452"/>
          <c:h val="0.6787425880642126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 of Leaves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9F-4B6D-ABD2-BAAFB09DAB12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Size of the Tree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3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F-4B6D-ABD2-BAAFB09DA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30460991"/>
        <c:axId val="930462655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Built Time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0.01</c:v>
                </c:pt>
                <c:pt idx="1">
                  <c:v>0.21</c:v>
                </c:pt>
                <c:pt idx="2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9F-4B6D-ABD2-BAAFB09DA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812511"/>
        <c:axId val="1725822079"/>
      </c:line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valAx>
        <c:axId val="172582207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12511"/>
        <c:crosses val="max"/>
        <c:crossBetween val="between"/>
      </c:valAx>
      <c:catAx>
        <c:axId val="1725812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258220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488665004823037E-2"/>
          <c:y val="0.87327253261973614"/>
          <c:w val="0.8999998271313836"/>
          <c:h val="0.12672746738026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583797226232379E-3"/>
          <c:y val="2.6371166657600073E-2"/>
          <c:w val="0.82814124720579452"/>
          <c:h val="0.7090793823995283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False Positive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8.9999999999999993E-3</c:v>
                </c:pt>
                <c:pt idx="1">
                  <c:v>6.0000000000000001E-3</c:v>
                </c:pt>
                <c:pt idx="2">
                  <c:v>1.0999999999999999E-2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9-43A3-B87B-82C7AD164B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True Positive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0.98599999999999999</c:v>
                </c:pt>
                <c:pt idx="1">
                  <c:v>0.93899999999999995</c:v>
                </c:pt>
                <c:pt idx="2">
                  <c:v>0.98599999999999999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9-43A3-B87B-82C7AD164B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0.98499999999999999</c:v>
                </c:pt>
                <c:pt idx="1">
                  <c:v>0.96499999999999997</c:v>
                </c:pt>
                <c:pt idx="2">
                  <c:v>0.98499999999999999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9-43A3-B87B-82C7AD164B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F-Measure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0.98499999999999999</c:v>
                </c:pt>
                <c:pt idx="1">
                  <c:v>0.94799999999999995</c:v>
                </c:pt>
                <c:pt idx="2">
                  <c:v>0.98499999999999999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9-43A3-B87B-82C7AD164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30460991"/>
        <c:axId val="930462655"/>
        <c:axId val="1729356703"/>
      </c:bar3D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serAx>
        <c:axId val="172935670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</c:serAx>
      <c:spPr>
        <a:solidFill>
          <a:schemeClr val="bg2">
            <a:alpha val="9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71517362231422"/>
          <c:y val="3.0583813088526608E-2"/>
          <c:w val="0.93499765257762435"/>
          <c:h val="0.6913805273569922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99.96</c:v>
                </c:pt>
                <c:pt idx="1">
                  <c:v>99.8</c:v>
                </c:pt>
                <c:pt idx="2">
                  <c:v>99.96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F-4526-A86A-F2BE6B9E8B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30460991"/>
        <c:axId val="930462655"/>
      </c:bar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Misclassification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0.04</c:v>
                </c:pt>
                <c:pt idx="1">
                  <c:v>0.2</c:v>
                </c:pt>
                <c:pt idx="2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F-4526-A86A-F2BE6B9E8B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9663087"/>
        <c:axId val="1079667247"/>
      </c:line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valAx>
        <c:axId val="107966724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663087"/>
        <c:crosses val="max"/>
        <c:crossBetween val="between"/>
      </c:valAx>
      <c:catAx>
        <c:axId val="1079663087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079667247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17247054913653"/>
          <c:y val="0.87327253261973614"/>
          <c:w val="0.61165484281600324"/>
          <c:h val="0.12672746738026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583797226232379E-3"/>
          <c:y val="2.6371166657600073E-2"/>
          <c:w val="0.82814124720579452"/>
          <c:h val="0.70907938239952839"/>
        </c:manualLayout>
      </c:layout>
      <c:bar3DChart>
        <c:barDir val="col"/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RMS Error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1.9099999999999999E-2</c:v>
                </c:pt>
                <c:pt idx="1">
                  <c:v>4.4600000000000001E-2</c:v>
                </c:pt>
                <c:pt idx="2">
                  <c:v>1.9099999999999999E-2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C-419A-8BF3-11D1B9CF35C0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Mean absolute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5.0000000000000001E-4</c:v>
                </c:pt>
                <c:pt idx="1">
                  <c:v>2.0999999999999999E-3</c:v>
                </c:pt>
                <c:pt idx="2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C-419A-8BF3-11D1B9CF35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 Error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0.66579999999999995</c:v>
                </c:pt>
                <c:pt idx="1">
                  <c:v>2.9575999999999998</c:v>
                </c:pt>
                <c:pt idx="2">
                  <c:v>0.66579999999999995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C-419A-8BF3-11D1B9CF35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RRS Error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10.219799999999999</c:v>
                </c:pt>
                <c:pt idx="1">
                  <c:v>23.898499999999999</c:v>
                </c:pt>
                <c:pt idx="2">
                  <c:v>10.219799999999999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EC-419A-8BF3-11D1B9CF35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30460991"/>
        <c:axId val="930462655"/>
        <c:axId val="1729356703"/>
      </c:bar3D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serAx>
        <c:axId val="172935670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</c:serAx>
      <c:spPr>
        <a:solidFill>
          <a:schemeClr val="bg2">
            <a:alpha val="9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583797226232379E-3"/>
          <c:y val="2.6371166657600073E-2"/>
          <c:w val="0.93499765257762435"/>
          <c:h val="0.6913805273569922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Rank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425-4B14-87CE-22AE51A2CEC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425-4B14-87CE-22AE51A2CEC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425-4B14-87CE-22AE51A2CEC8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0.63500000000000001</c:v>
                </c:pt>
                <c:pt idx="1">
                  <c:v>0.36009999999999998</c:v>
                </c:pt>
                <c:pt idx="2">
                  <c:v>0.62050000000000005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F-4526-A86A-F2BE6B9E8B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"/>
        <c:axId val="930460991"/>
        <c:axId val="930462655"/>
      </c:bar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0.63500000000000001</c:v>
                </c:pt>
                <c:pt idx="1">
                  <c:v>0.36009999999999998</c:v>
                </c:pt>
                <c:pt idx="2">
                  <c:v>0.62050000000000005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F-4526-A86A-F2BE6B9E8BD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0460991"/>
        <c:axId val="930462655"/>
      </c:line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046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583797226232379E-3"/>
          <c:y val="2.6371166657600073E-2"/>
          <c:w val="0.82814124720579452"/>
          <c:h val="0.70907938239952839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False Positive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5.0000000000000001E-3</c:v>
                </c:pt>
                <c:pt idx="1">
                  <c:v>1E-4</c:v>
                </c:pt>
                <c:pt idx="2">
                  <c:v>1.0999999999999999E-2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9-43A3-B87B-82C7AD164B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True Positive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0.998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9-43A3-B87B-82C7AD164B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0.998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9-43A3-B87B-82C7AD164B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F-Measure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</c:v>
                </c:pt>
                <c:pt idx="1">
                  <c:v>0.998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9-43A3-B87B-82C7AD164B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30460991"/>
        <c:axId val="930462655"/>
        <c:axId val="1729356703"/>
      </c:bar3D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serAx>
        <c:axId val="172935670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</c:serAx>
      <c:spPr>
        <a:solidFill>
          <a:schemeClr val="bg2">
            <a:alpha val="9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583797226232379E-3"/>
          <c:y val="2.6371166657600073E-2"/>
          <c:w val="0.82814124720579452"/>
          <c:h val="0.6787425880642126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Number of Leaves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187</c:v>
                </c:pt>
                <c:pt idx="1">
                  <c:v>175</c:v>
                </c:pt>
                <c:pt idx="2">
                  <c:v>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9F-4B6D-ABD2-BAAFB09DAB12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Size of the Tree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229</c:v>
                </c:pt>
                <c:pt idx="1">
                  <c:v>209</c:v>
                </c:pt>
                <c:pt idx="2">
                  <c:v>1015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9F-4B6D-ABD2-BAAFB09DAB1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30460991"/>
        <c:axId val="930462655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Built Time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0.32</c:v>
                </c:pt>
                <c:pt idx="1">
                  <c:v>5.63</c:v>
                </c:pt>
                <c:pt idx="2">
                  <c:v>0.44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9F-4B6D-ABD2-BAAFB09DA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812511"/>
        <c:axId val="1725822079"/>
      </c:line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valAx>
        <c:axId val="172582207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812511"/>
        <c:crosses val="max"/>
        <c:crossBetween val="between"/>
      </c:valAx>
      <c:catAx>
        <c:axId val="1725812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258220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488665004823037E-2"/>
          <c:y val="0.87327253261973614"/>
          <c:w val="0.8999998271313836"/>
          <c:h val="0.12672746738026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71517362231422"/>
          <c:y val="3.0583813088526608E-2"/>
          <c:w val="0.93499765257762435"/>
          <c:h val="0.6913805273569922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98.56</c:v>
                </c:pt>
                <c:pt idx="1">
                  <c:v>93.88</c:v>
                </c:pt>
                <c:pt idx="2">
                  <c:v>98.56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F-4526-A86A-F2BE6B9E8B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30460991"/>
        <c:axId val="930462655"/>
      </c:bar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Misclassification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1.44</c:v>
                </c:pt>
                <c:pt idx="1">
                  <c:v>6.12</c:v>
                </c:pt>
                <c:pt idx="2">
                  <c:v>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F-4526-A86A-F2BE6B9E8B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9663087"/>
        <c:axId val="1079667247"/>
      </c:line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valAx>
        <c:axId val="107966724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663087"/>
        <c:crosses val="max"/>
        <c:crossBetween val="between"/>
      </c:valAx>
      <c:catAx>
        <c:axId val="1079663087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079667247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17247054913653"/>
          <c:y val="0.87327253261973614"/>
          <c:w val="0.61165484281600324"/>
          <c:h val="0.12672746738026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583797226232379E-3"/>
          <c:y val="2.6371166657600073E-2"/>
          <c:w val="0.82814124720579452"/>
          <c:h val="0.70907938239952839"/>
        </c:manualLayout>
      </c:layout>
      <c:bar3DChart>
        <c:barDir val="col"/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RMS Error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4.36E-2</c:v>
                </c:pt>
                <c:pt idx="1">
                  <c:v>9.01E-2</c:v>
                </c:pt>
                <c:pt idx="2">
                  <c:v>4.4400000000000002E-2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C-419A-8BF3-11D1B9CF35C0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Mean absolute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2.8E-3</c:v>
                </c:pt>
                <c:pt idx="1">
                  <c:v>1.0200000000000001E-2</c:v>
                </c:pt>
                <c:pt idx="2">
                  <c:v>2.8E-3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C-419A-8BF3-11D1B9CF35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 Error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3.2437999999999998</c:v>
                </c:pt>
                <c:pt idx="1">
                  <c:v>11.845499999999999</c:v>
                </c:pt>
                <c:pt idx="2">
                  <c:v>3.2747000000000002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C-419A-8BF3-11D1B9CF35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RRS Error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21.097000000000001</c:v>
                </c:pt>
                <c:pt idx="1">
                  <c:v>43.570700000000002</c:v>
                </c:pt>
                <c:pt idx="2">
                  <c:v>21.444900000000001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EC-419A-8BF3-11D1B9CF35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30460991"/>
        <c:axId val="930462655"/>
        <c:axId val="1729356703"/>
      </c:bar3D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0991"/>
        <c:crosses val="autoZero"/>
        <c:crossBetween val="between"/>
      </c:valAx>
      <c:serAx>
        <c:axId val="172935670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</c:serAx>
      <c:spPr>
        <a:solidFill>
          <a:schemeClr val="bg2">
            <a:alpha val="9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alpha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6371166657600073E-2"/>
          <c:w val="0.93499765257762435"/>
          <c:h val="0.7419322845281106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Rank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DF8-4794-ABFE-ADA9FCA744F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7DF8-4794-ABFE-ADA9FCA744F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  <a:endParaRPr lang="en-US" dirty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DF8-4794-ABFE-ADA9FCA744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0.74390000000000001</c:v>
                </c:pt>
                <c:pt idx="1">
                  <c:v>0.25309999999999999</c:v>
                </c:pt>
                <c:pt idx="2">
                  <c:v>0.97650000000000003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F-4526-A86A-F2BE6B9E8B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"/>
        <c:axId val="930460991"/>
        <c:axId val="930462655"/>
      </c:bar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J48</c:v>
                </c:pt>
                <c:pt idx="1">
                  <c:v>J48Consolidated</c:v>
                </c:pt>
                <c:pt idx="2">
                  <c:v>J48Graft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0.74390000000000001</c:v>
                </c:pt>
                <c:pt idx="1">
                  <c:v>1.3100000000000001E-2</c:v>
                </c:pt>
                <c:pt idx="2">
                  <c:v>0.97650000000000003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FF-4526-A86A-F2BE6B9E8B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0460991"/>
        <c:axId val="930462655"/>
      </c:lineChart>
      <c:catAx>
        <c:axId val="9304609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462655"/>
        <c:crosses val="autoZero"/>
        <c:auto val="1"/>
        <c:lblAlgn val="ctr"/>
        <c:lblOffset val="100"/>
        <c:noMultiLvlLbl val="0"/>
      </c:catAx>
      <c:valAx>
        <c:axId val="93046265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30460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7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9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7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7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5545" r="-2" b="18067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0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98" y="1560357"/>
            <a:ext cx="10510358" cy="3758261"/>
          </a:xfrm>
        </p:spPr>
        <p:txBody>
          <a:bodyPr anchor="t">
            <a:normAutofit/>
          </a:bodyPr>
          <a:lstStyle/>
          <a:p>
            <a:pPr algn="ctr"/>
            <a:r>
              <a:rPr lang="el-GR" sz="3600" b="1" dirty="0">
                <a:solidFill>
                  <a:srgbClr val="FFFFFF"/>
                </a:solidFill>
              </a:rPr>
              <a:t>ΕΚΤΙΜΗΣΗ ΑΠΟΔΟΣΗΣ ΔΕΝΤΡΩΝ ΑΠΟΦΑΣΕΩΝ </a:t>
            </a:r>
            <a:r>
              <a:rPr lang="en-US" sz="3600" b="1" dirty="0">
                <a:solidFill>
                  <a:srgbClr val="FFFFFF"/>
                </a:solidFill>
              </a:rPr>
              <a:t>J48</a:t>
            </a:r>
            <a:r>
              <a:rPr lang="el-GR" sz="3600" b="1" dirty="0">
                <a:solidFill>
                  <a:srgbClr val="FFFFFF"/>
                </a:solidFill>
              </a:rPr>
              <a:t> ΧΡΗΣΙΜΟΠΟΙΩΝΤΑΣ ΔΥΑΔΙΚΑ ΚΑΙ ΠΟΛΥΚΛΑΣΙΚΑ ΣΥΝΟΛΑ ΔΕΔΟΜΕΝΩΝ.</a:t>
            </a:r>
            <a:br>
              <a:rPr lang="el-GR" sz="3600" b="1" dirty="0">
                <a:solidFill>
                  <a:srgbClr val="FFFFFF"/>
                </a:solidFill>
              </a:rPr>
            </a:br>
            <a:br>
              <a:rPr lang="el-GR" sz="3600" b="1" dirty="0">
                <a:solidFill>
                  <a:srgbClr val="FFFFFF"/>
                </a:solidFill>
              </a:rPr>
            </a:br>
            <a:r>
              <a:rPr lang="el-GR" sz="1800" b="1" dirty="0">
                <a:solidFill>
                  <a:srgbClr val="FFFFFF"/>
                </a:solidFill>
              </a:rPr>
              <a:t>ΚΕΠΕΣΙΔΗΣ ΠΑΝΑΓΙΩΤΗΣ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CCBF0-8444-52C7-3BBD-805187670A1F}"/>
              </a:ext>
            </a:extLst>
          </p:cNvPr>
          <p:cNvSpPr txBox="1"/>
          <p:nvPr/>
        </p:nvSpPr>
        <p:spPr>
          <a:xfrm>
            <a:off x="844098" y="5695418"/>
            <a:ext cx="10510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Panigrahi</a:t>
            </a:r>
            <a:r>
              <a:rPr lang="en-US" sz="1400" b="1" dirty="0"/>
              <a:t>, Ranjit &amp; Borah, </a:t>
            </a:r>
            <a:r>
              <a:rPr lang="en-US" sz="1400" b="1" dirty="0" err="1"/>
              <a:t>Samarjeet</a:t>
            </a:r>
            <a:r>
              <a:rPr lang="en-US" sz="1400" b="1" dirty="0"/>
              <a:t>. (2018). Rank Allocation to J48 Group of Decision Tree Classifiers using Binary and Multiclass Intrusion Detection Datasets. Procedia Computer Science. 132. 323-332. 10.1016/j.procs.2018.05.186. </a:t>
            </a:r>
          </a:p>
        </p:txBody>
      </p:sp>
    </p:spTree>
    <p:extLst>
      <p:ext uri="{BB962C8B-B14F-4D97-AF65-F5344CB8AC3E}">
        <p14:creationId xmlns:p14="http://schemas.microsoft.com/office/powerpoint/2010/main" val="161627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91" y="601131"/>
            <a:ext cx="10467112" cy="696287"/>
          </a:xfrm>
        </p:spPr>
        <p:txBody>
          <a:bodyPr anchor="b">
            <a:no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100" dirty="0">
                <a:solidFill>
                  <a:srgbClr val="FFFFFF"/>
                </a:solidFill>
              </a:rPr>
              <a:t>ΑΠΟΤΕΛΕΣΜΑΤΑ ΠΟΛΥΚΛΑΣΙΚΩΝ  ΔΕΔΟΜΕΝΩΝ</a:t>
            </a: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29">
            <a:extLst>
              <a:ext uri="{FF2B5EF4-FFF2-40B4-BE49-F238E27FC236}">
                <a16:creationId xmlns:a16="http://schemas.microsoft.com/office/drawing/2014/main" id="{D3E068A7-3597-BAF0-425B-F121F41F5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485727"/>
              </p:ext>
            </p:extLst>
          </p:nvPr>
        </p:nvGraphicFramePr>
        <p:xfrm>
          <a:off x="6401612" y="2212068"/>
          <a:ext cx="5175890" cy="301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ontent Placeholder 29">
            <a:extLst>
              <a:ext uri="{FF2B5EF4-FFF2-40B4-BE49-F238E27FC236}">
                <a16:creationId xmlns:a16="http://schemas.microsoft.com/office/drawing/2014/main" id="{6652676B-15CD-2E27-3DE2-3D881EE50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510663"/>
              </p:ext>
            </p:extLst>
          </p:nvPr>
        </p:nvGraphicFramePr>
        <p:xfrm>
          <a:off x="688377" y="1626268"/>
          <a:ext cx="5658981" cy="418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981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192"/>
            <a:ext cx="8817102" cy="69628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dirty="0">
                <a:solidFill>
                  <a:srgbClr val="FFFFFF"/>
                </a:solidFill>
              </a:rPr>
              <a:t>ΣΥΜΠΕΡΑΣΜΑΤΑ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E7CC-19D6-3554-DA25-64CB6D04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21749"/>
            <a:ext cx="7489020" cy="40028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J48 </a:t>
            </a:r>
            <a:r>
              <a:rPr lang="el-GR" sz="2000" dirty="0">
                <a:solidFill>
                  <a:srgbClr val="FFFFFF"/>
                </a:solidFill>
              </a:rPr>
              <a:t>πέτυχε το μεγαλύτερο </a:t>
            </a:r>
            <a:r>
              <a:rPr lang="en-US" sz="2000" dirty="0">
                <a:solidFill>
                  <a:srgbClr val="FFFFFF"/>
                </a:solidFill>
              </a:rPr>
              <a:t>rank</a:t>
            </a:r>
            <a:r>
              <a:rPr lang="el-GR" sz="2000" dirty="0">
                <a:solidFill>
                  <a:srgbClr val="FFFFFF"/>
                </a:solidFill>
              </a:rPr>
              <a:t> στην δοκιμή με τα δυαδικά δεδομένα.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J48Graft </a:t>
            </a:r>
            <a:r>
              <a:rPr lang="el-GR" sz="2000" dirty="0">
                <a:solidFill>
                  <a:srgbClr val="FFFFFF"/>
                </a:solidFill>
              </a:rPr>
              <a:t>αντεπεξήλθε καλύτερα στην δοκιμή με τα </a:t>
            </a:r>
            <a:r>
              <a:rPr lang="el-GR" sz="2000" dirty="0" err="1">
                <a:solidFill>
                  <a:srgbClr val="FFFFFF"/>
                </a:solidFill>
              </a:rPr>
              <a:t>πολυκλασικά</a:t>
            </a:r>
            <a:r>
              <a:rPr lang="el-GR" sz="2000" dirty="0">
                <a:solidFill>
                  <a:srgbClr val="FFFFFF"/>
                </a:solidFill>
              </a:rPr>
              <a:t> δεδομένα και πέτυχε το μεγαλύτερο </a:t>
            </a:r>
            <a:r>
              <a:rPr lang="en-US" sz="2000" dirty="0">
                <a:solidFill>
                  <a:srgbClr val="FFFFFF"/>
                </a:solidFill>
              </a:rPr>
              <a:t>rank</a:t>
            </a:r>
            <a:r>
              <a:rPr lang="el-GR" sz="2000" dirty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Font typeface="+mj-lt"/>
              <a:buAutoNum type="alphaUcPeriod"/>
            </a:pPr>
            <a:endParaRPr lang="el-GR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5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1" r="-2" b="19221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13D6E0D-D2D6-45C2-ADF2-F57F4BFC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69" y="1530752"/>
            <a:ext cx="7976461" cy="45512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l-GR" sz="1400" b="1" dirty="0">
                <a:solidFill>
                  <a:srgbClr val="FFFFFF"/>
                </a:solidFill>
              </a:rPr>
              <a:t> </a:t>
            </a:r>
            <a:br>
              <a:rPr lang="el-GR" sz="4400" b="1" dirty="0">
                <a:solidFill>
                  <a:srgbClr val="FFFFFF"/>
                </a:solidFill>
              </a:rPr>
            </a:br>
            <a:r>
              <a:rPr lang="el-GR" sz="4400" b="1" dirty="0">
                <a:solidFill>
                  <a:srgbClr val="FFFFFF"/>
                </a:solidFill>
              </a:rPr>
              <a:t>ΕΥΧΑΡΙΣΤΩ ΠΟΛΥ ΓΙΑ ΤΗ ΠΡΟΣΟΧΗ ΣΑΣ </a:t>
            </a:r>
            <a:br>
              <a:rPr lang="el-GR" sz="4400" dirty="0">
                <a:solidFill>
                  <a:srgbClr val="FFFFFF"/>
                </a:solidFill>
              </a:rPr>
            </a:br>
            <a:br>
              <a:rPr lang="el-GR" sz="4400" dirty="0">
                <a:solidFill>
                  <a:srgbClr val="FFFFFF"/>
                </a:solidFill>
              </a:rPr>
            </a:br>
            <a:r>
              <a:rPr lang="el-GR" sz="3100" dirty="0">
                <a:solidFill>
                  <a:srgbClr val="FFFFFF"/>
                </a:solidFill>
              </a:rPr>
              <a:t>ΜΑΘΗΜΑ : ΕΞΟΡΥΞΗ ΔΕΔΟΜΕΝΩΝ</a:t>
            </a:r>
            <a:br>
              <a:rPr lang="el-GR" sz="3100" dirty="0">
                <a:solidFill>
                  <a:srgbClr val="FFFFFF"/>
                </a:solidFill>
              </a:rPr>
            </a:br>
            <a:r>
              <a:rPr lang="el-GR" sz="1400" dirty="0">
                <a:solidFill>
                  <a:srgbClr val="FFFFFF"/>
                </a:solidFill>
              </a:rPr>
              <a:t> </a:t>
            </a:r>
            <a:br>
              <a:rPr lang="el-GR" sz="4400" dirty="0">
                <a:solidFill>
                  <a:srgbClr val="FFFFFF"/>
                </a:solidFill>
              </a:rPr>
            </a:br>
            <a:r>
              <a:rPr lang="el-GR" sz="3300" dirty="0">
                <a:solidFill>
                  <a:srgbClr val="FFFFFF"/>
                </a:solidFill>
              </a:rPr>
              <a:t>ΚΕΠΕΣΙΔΗΣ ΠΑΝΑΓΙΩΤΗΣ</a:t>
            </a:r>
            <a:br>
              <a:rPr lang="el-GR" sz="3200" dirty="0">
                <a:solidFill>
                  <a:srgbClr val="FFFFFF"/>
                </a:solidFill>
              </a:rPr>
            </a:br>
            <a:r>
              <a:rPr lang="el-GR" sz="1400" dirty="0">
                <a:solidFill>
                  <a:srgbClr val="FFFFFF"/>
                </a:solidFill>
              </a:rPr>
              <a:t> </a:t>
            </a:r>
            <a:br>
              <a:rPr lang="el-GR" sz="3200" dirty="0">
                <a:solidFill>
                  <a:srgbClr val="FFFFFF"/>
                </a:solidFill>
              </a:rPr>
            </a:br>
            <a:r>
              <a:rPr lang="el-GR" sz="2700" dirty="0">
                <a:solidFill>
                  <a:srgbClr val="FFFFFF"/>
                </a:solidFill>
              </a:rPr>
              <a:t>ΥΠΕΥΘΥΝΟΣ ΚΑΘΗΓΗΤΗΣ : ΜΑΣΤΟΡΟΚΩΣΤΑΣ ΠΑΡΙΣ</a:t>
            </a:r>
            <a:br>
              <a:rPr lang="el-GR" sz="3200" dirty="0">
                <a:solidFill>
                  <a:srgbClr val="FFFFFF"/>
                </a:solidFill>
              </a:rPr>
            </a:br>
            <a:r>
              <a:rPr lang="el-GR" sz="1200" dirty="0">
                <a:solidFill>
                  <a:srgbClr val="FFFFFF"/>
                </a:solidFill>
              </a:rPr>
              <a:t> </a:t>
            </a:r>
            <a:br>
              <a:rPr lang="el-GR" sz="3200" dirty="0">
                <a:solidFill>
                  <a:srgbClr val="FFFFFF"/>
                </a:solidFill>
              </a:rPr>
            </a:br>
            <a:r>
              <a:rPr lang="el-GR" sz="2200" dirty="0">
                <a:solidFill>
                  <a:srgbClr val="FFFFFF"/>
                </a:solidFill>
              </a:rPr>
              <a:t>2023</a:t>
            </a:r>
            <a:br>
              <a:rPr lang="el-GR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29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192"/>
            <a:ext cx="8817102" cy="69628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b="1" dirty="0">
                <a:solidFill>
                  <a:srgbClr val="FFFFFF"/>
                </a:solidFill>
              </a:rPr>
              <a:t>ΕΙΣΑΓΩΓΗ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E7CC-19D6-3554-DA25-64CB6D04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21749"/>
            <a:ext cx="8817102" cy="4002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rgbClr val="FFFFFF"/>
                </a:solidFill>
              </a:rPr>
              <a:t>Σε αυτή την έρευνα εκτιμάται η απόδοση τριών διαφόρων </a:t>
            </a:r>
            <a:r>
              <a:rPr lang="el-GR" sz="2000" dirty="0" err="1">
                <a:solidFill>
                  <a:srgbClr val="FFFFFF"/>
                </a:solidFill>
              </a:rPr>
              <a:t>ταξινομητών</a:t>
            </a:r>
            <a:r>
              <a:rPr lang="el-GR" sz="2000" dirty="0">
                <a:solidFill>
                  <a:srgbClr val="FFFFFF"/>
                </a:solidFill>
              </a:rPr>
              <a:t> δέντρων απόφασης της οικογένειας</a:t>
            </a:r>
            <a:r>
              <a:rPr lang="en-US" sz="2000" dirty="0">
                <a:solidFill>
                  <a:srgbClr val="FFFFFF"/>
                </a:solidFill>
              </a:rPr>
              <a:t> J48</a:t>
            </a:r>
            <a:r>
              <a:rPr lang="el-GR" sz="2000" dirty="0">
                <a:solidFill>
                  <a:srgbClr val="FFFFFF"/>
                </a:solidFill>
              </a:rPr>
              <a:t> και διακρίνεται ο πιο ευέλικτος αλγόριθμος ταξινόμησης με δεκατρείς διαφορετικές μετρικές απόδοσης, δύο διαφορετικά σύνολα δεδομένων και την μέθοδο της </a:t>
            </a:r>
            <a:r>
              <a:rPr lang="el-GR" sz="2000" dirty="0" err="1">
                <a:solidFill>
                  <a:srgbClr val="FFFFFF"/>
                </a:solidFill>
              </a:rPr>
              <a:t>πολυκριτηριακής</a:t>
            </a:r>
            <a:r>
              <a:rPr lang="el-GR" sz="2000" dirty="0">
                <a:solidFill>
                  <a:srgbClr val="FFFFFF"/>
                </a:solidFill>
              </a:rPr>
              <a:t> λήψης αποφάσεων για την ανάθεση βάρους και για την κατάταξη.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5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192"/>
            <a:ext cx="8817102" cy="69628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dirty="0">
                <a:solidFill>
                  <a:srgbClr val="FFFFFF"/>
                </a:solidFill>
              </a:rPr>
              <a:t>ΔΕΝΤΡΑ ΤΑΞΙΝΟΜΗΣΗΣ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E7CC-19D6-3554-DA25-64CB6D04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21749"/>
            <a:ext cx="8160139" cy="40028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solidFill>
                  <a:srgbClr val="FFFFFF"/>
                </a:solidFill>
              </a:rPr>
              <a:t>J48 </a:t>
            </a:r>
            <a:r>
              <a:rPr lang="el-GR" sz="2400" u="sng" dirty="0" err="1">
                <a:solidFill>
                  <a:srgbClr val="FFFFFF"/>
                </a:solidFill>
              </a:rPr>
              <a:t>Ταξινομητής</a:t>
            </a:r>
            <a:endParaRPr lang="en-US" sz="2400" u="sng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l-GR" dirty="0">
                <a:solidFill>
                  <a:srgbClr val="FFFFFF"/>
                </a:solidFill>
              </a:rPr>
              <a:t>Βασίζεται στον αλγόριθμο </a:t>
            </a:r>
            <a:r>
              <a:rPr lang="en-US" dirty="0">
                <a:solidFill>
                  <a:srgbClr val="FFFFFF"/>
                </a:solidFill>
              </a:rPr>
              <a:t>C4.5, </a:t>
            </a:r>
            <a:r>
              <a:rPr lang="el-GR" dirty="0">
                <a:solidFill>
                  <a:srgbClr val="FFFFFF"/>
                </a:solidFill>
              </a:rPr>
              <a:t>χρησιμοποιεί τα δεδομένα που του δίνονται και εντοπίζει το χαρακτηριστικό με βάση το οποίο θα κατηγοριοποιήσει με ακρίβεια.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solidFill>
                  <a:srgbClr val="FFFFFF"/>
                </a:solidFill>
              </a:rPr>
              <a:t>J48Consolidated </a:t>
            </a:r>
            <a:r>
              <a:rPr lang="el-GR" sz="2400" u="sng" dirty="0" err="1">
                <a:solidFill>
                  <a:srgbClr val="FFFFFF"/>
                </a:solidFill>
              </a:rPr>
              <a:t>Ταξινομητής</a:t>
            </a:r>
            <a:endParaRPr lang="el-GR" sz="2400" u="sng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l-GR" dirty="0">
                <a:solidFill>
                  <a:srgbClr val="FFFFFF"/>
                </a:solidFill>
              </a:rPr>
              <a:t>Βασίζεται στον </a:t>
            </a:r>
            <a:r>
              <a:rPr lang="en-US" dirty="0">
                <a:solidFill>
                  <a:srgbClr val="FFFFFF"/>
                </a:solidFill>
              </a:rPr>
              <a:t>CTC</a:t>
            </a:r>
            <a:r>
              <a:rPr lang="el-GR" dirty="0">
                <a:solidFill>
                  <a:srgbClr val="FFFFFF"/>
                </a:solidFill>
              </a:rPr>
              <a:t> αλγόριθμο, χρησιμοποιεί ένα δείγμα από το σύνολο δεδομένων.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u="sng" dirty="0">
                <a:solidFill>
                  <a:srgbClr val="FFFFFF"/>
                </a:solidFill>
              </a:rPr>
              <a:t>J48Graft </a:t>
            </a:r>
            <a:r>
              <a:rPr lang="el-GR" sz="2400" u="sng" dirty="0" err="1">
                <a:solidFill>
                  <a:srgbClr val="FFFFFF"/>
                </a:solidFill>
              </a:rPr>
              <a:t>Ταξινομητής</a:t>
            </a:r>
            <a:endParaRPr lang="el-GR" sz="2400" u="sng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l-GR" dirty="0">
                <a:solidFill>
                  <a:srgbClr val="FFFFFF"/>
                </a:solidFill>
              </a:rPr>
              <a:t>Βασίζεται στον αλγόριθμο </a:t>
            </a:r>
            <a:r>
              <a:rPr lang="en-US" dirty="0">
                <a:solidFill>
                  <a:srgbClr val="FFFFFF"/>
                </a:solidFill>
              </a:rPr>
              <a:t>C4.5A</a:t>
            </a:r>
            <a:r>
              <a:rPr lang="el-GR" dirty="0">
                <a:solidFill>
                  <a:srgbClr val="FFFFFF"/>
                </a:solidFill>
              </a:rPr>
              <a:t>, κατηγοριοποιεί τα δεδομένα που θεωρεί όμοια στην ίδια κλάση.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46401"/>
            <a:ext cx="9027253" cy="853240"/>
          </a:xfrm>
        </p:spPr>
        <p:txBody>
          <a:bodyPr anchor="b">
            <a:no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dirty="0">
                <a:solidFill>
                  <a:srgbClr val="FFFFFF"/>
                </a:solidFill>
              </a:rPr>
              <a:t>ΜΕΘΟΔΟΣ </a:t>
            </a:r>
            <a:r>
              <a:rPr lang="en-US" sz="3200" dirty="0">
                <a:solidFill>
                  <a:srgbClr val="FFFFFF"/>
                </a:solidFill>
              </a:rPr>
              <a:t>TOPSIS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EB7C25B-03DF-2327-823E-BB7197D1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259" y="1965162"/>
            <a:ext cx="8070908" cy="3821778"/>
          </a:xfrm>
        </p:spPr>
        <p:txBody>
          <a:bodyPr/>
          <a:lstStyle/>
          <a:p>
            <a:r>
              <a:rPr lang="el-GR" sz="2000" dirty="0"/>
              <a:t>Χρησιμοποιείται για την επιλογή καλύτερης εναλλακτικής.</a:t>
            </a:r>
          </a:p>
          <a:p>
            <a:r>
              <a:rPr lang="el-GR" sz="2000" dirty="0"/>
              <a:t>Τις εκτιμά με βάση πολλαπλά κριτήρια.</a:t>
            </a:r>
          </a:p>
          <a:p>
            <a:r>
              <a:rPr lang="el-GR" sz="2000" dirty="0"/>
              <a:t>Αναθέτει βάρη σε κάθε εναλλακτική.</a:t>
            </a:r>
          </a:p>
          <a:p>
            <a:r>
              <a:rPr lang="el-GR" sz="2000" dirty="0"/>
              <a:t>Επιλέγει την καλύτερη εναλλακτική με βάση το υψηλότερο βάρος</a:t>
            </a:r>
            <a:r>
              <a:rPr lang="el-G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96344"/>
            <a:ext cx="8817102" cy="62844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dirty="0">
                <a:solidFill>
                  <a:srgbClr val="FFFFFF"/>
                </a:solidFill>
              </a:rPr>
              <a:t>ΑΞΙΟΛΟΓΗΣΗ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E7CC-19D6-3554-DA25-64CB6D04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00294"/>
            <a:ext cx="7329625" cy="4960948"/>
          </a:xfrm>
        </p:spPr>
        <p:txBody>
          <a:bodyPr>
            <a:normAutofit fontScale="85000" lnSpcReduction="10000"/>
          </a:bodyPr>
          <a:lstStyle/>
          <a:p>
            <a:r>
              <a:rPr lang="el-GR" sz="2000" dirty="0">
                <a:solidFill>
                  <a:srgbClr val="FFFFFF"/>
                </a:solidFill>
              </a:rPr>
              <a:t>Δεδομένα: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ISCXIDS2012</a:t>
            </a:r>
            <a:r>
              <a:rPr lang="el-GR" sz="1800" dirty="0">
                <a:solidFill>
                  <a:srgbClr val="FFFFFF"/>
                </a:solidFill>
              </a:rPr>
              <a:t>, δεδομένα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l-GR" sz="1800" dirty="0">
                <a:solidFill>
                  <a:srgbClr val="FFFFFF"/>
                </a:solidFill>
              </a:rPr>
              <a:t>καταγραφών από σύστημα εντοπισμού διείσδυσης σε ένα δίκτυο, δύο κλάσεις</a:t>
            </a:r>
            <a:r>
              <a:rPr lang="en-US" sz="1800" dirty="0">
                <a:solidFill>
                  <a:srgbClr val="FFFFFF"/>
                </a:solidFill>
              </a:rPr>
              <a:t>: normal, malicious.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NSL-KDD</a:t>
            </a:r>
            <a:r>
              <a:rPr lang="el-GR" sz="1800" dirty="0">
                <a:solidFill>
                  <a:srgbClr val="FFFFFF"/>
                </a:solidFill>
              </a:rPr>
              <a:t>, δεδομένα πολλαπλών κλάσεων από παρόμοιο σύστημα ασφάλειας.</a:t>
            </a:r>
          </a:p>
          <a:p>
            <a:r>
              <a:rPr lang="el-GR" sz="2000" dirty="0">
                <a:solidFill>
                  <a:srgbClr val="FFFFFF"/>
                </a:solidFill>
              </a:rPr>
              <a:t>Μετρικές απόδοσης: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Built Time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Correctly Classified Instances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Incorrectly Classified Instances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Mean Absolute Error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Root Mean Squared error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Relative Absolute error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Root Relative Squared error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True Positive rate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False Positive rate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Precision</a:t>
            </a:r>
          </a:p>
          <a:p>
            <a:pPr marL="914400" lvl="1" indent="-457200">
              <a:buFont typeface="+mj-lt"/>
              <a:buAutoNum type="romanLcPeriod"/>
            </a:pPr>
            <a:r>
              <a:rPr lang="en-US" sz="1800" dirty="0">
                <a:solidFill>
                  <a:srgbClr val="FFFFFF"/>
                </a:solidFill>
              </a:rPr>
              <a:t>F-Measure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l-G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7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192"/>
            <a:ext cx="8817102" cy="69628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dirty="0">
                <a:solidFill>
                  <a:srgbClr val="FFFFFF"/>
                </a:solidFill>
              </a:rPr>
              <a:t>ΜΕΣΑ ΑΞΙΟΛΟΓΗΣΗΣ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E7CC-19D6-3554-DA25-64CB6D04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661024"/>
            <a:ext cx="10005712" cy="4600218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rgbClr val="FFFFFF"/>
                </a:solidFill>
              </a:rPr>
              <a:t>Εκτίμηση δέντρων με </a:t>
            </a:r>
            <a:r>
              <a:rPr lang="en-US" sz="2000" dirty="0">
                <a:solidFill>
                  <a:srgbClr val="FFFFFF"/>
                </a:solidFill>
              </a:rPr>
              <a:t>TOPSIS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l-GR" sz="2000" dirty="0">
              <a:solidFill>
                <a:srgbClr val="FFFFFF"/>
              </a:solidFill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054E8E2A-6295-BC05-F3E3-0721BD12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54117"/>
              </p:ext>
            </p:extLst>
          </p:nvPr>
        </p:nvGraphicFramePr>
        <p:xfrm>
          <a:off x="901351" y="2096228"/>
          <a:ext cx="3684952" cy="408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622">
                  <a:extLst>
                    <a:ext uri="{9D8B030D-6E8A-4147-A177-3AD203B41FA5}">
                      <a16:colId xmlns:a16="http://schemas.microsoft.com/office/drawing/2014/main" val="1205998311"/>
                    </a:ext>
                  </a:extLst>
                </a:gridCol>
                <a:gridCol w="1653330">
                  <a:extLst>
                    <a:ext uri="{9D8B030D-6E8A-4147-A177-3AD203B41FA5}">
                      <a16:colId xmlns:a16="http://schemas.microsoft.com/office/drawing/2014/main" val="1050809317"/>
                    </a:ext>
                  </a:extLst>
                </a:gridCol>
              </a:tblGrid>
              <a:tr h="150193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/>
                        <a:t>Μέθοδοι μέτρησης απόδοσης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TOPSIS</a:t>
                      </a:r>
                      <a:r>
                        <a:rPr lang="el-GR" sz="1200" dirty="0"/>
                        <a:t> πρόσημο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2284501857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 of Leaves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3334110055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 of the Tree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662153287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Built Time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1803295600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Accuracy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821608775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Misclassification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3336958642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 absolute error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1567338437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 Error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3560710953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 Error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3215420840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RRS Error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3383910948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True Positive rate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2633268392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 Positive rate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216097810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Precision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805165730"/>
                  </a:ext>
                </a:extLst>
              </a:tr>
              <a:tr h="295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F-Measure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+1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3322" marR="63322" marT="31662" marB="31662"/>
                </a:tc>
                <a:extLst>
                  <a:ext uri="{0D108BD9-81ED-4DB2-BD59-A6C34878D82A}">
                    <a16:rowId xmlns:a16="http://schemas.microsoft.com/office/drawing/2014/main" val="405756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10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72" y="586354"/>
            <a:ext cx="9122380" cy="69628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dirty="0">
                <a:solidFill>
                  <a:srgbClr val="FFFFFF"/>
                </a:solidFill>
              </a:rPr>
              <a:t>ΑΠΟΤΕΛΕΣΜΑΤΑ ΔΥΑΔΙΚΩΝ ΔΕΔΟΜΕΝΩΝ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5C9FC8EA-AD07-EB4A-10C1-D8C86DE42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203550"/>
              </p:ext>
            </p:extLst>
          </p:nvPr>
        </p:nvGraphicFramePr>
        <p:xfrm>
          <a:off x="818573" y="1630786"/>
          <a:ext cx="4627792" cy="204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ontent Placeholder 29">
            <a:extLst>
              <a:ext uri="{FF2B5EF4-FFF2-40B4-BE49-F238E27FC236}">
                <a16:creationId xmlns:a16="http://schemas.microsoft.com/office/drawing/2014/main" id="{D3E068A7-3597-BAF0-425B-F121F41F5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364352"/>
              </p:ext>
            </p:extLst>
          </p:nvPr>
        </p:nvGraphicFramePr>
        <p:xfrm>
          <a:off x="818572" y="3752277"/>
          <a:ext cx="4627793" cy="204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ontent Placeholder 29">
            <a:extLst>
              <a:ext uri="{FF2B5EF4-FFF2-40B4-BE49-F238E27FC236}">
                <a16:creationId xmlns:a16="http://schemas.microsoft.com/office/drawing/2014/main" id="{DF736E3E-87C0-56EA-BE53-4E8C1DF8B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776560"/>
              </p:ext>
            </p:extLst>
          </p:nvPr>
        </p:nvGraphicFramePr>
        <p:xfrm>
          <a:off x="5630813" y="1623387"/>
          <a:ext cx="5742606" cy="418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8200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95" y="640203"/>
            <a:ext cx="8817102" cy="69628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200" dirty="0">
                <a:solidFill>
                  <a:srgbClr val="FFFFFF"/>
                </a:solidFill>
              </a:rPr>
              <a:t>ΑΠΟΤΕΛΕΣΜΑΤΑ ΔΥΑΔΙΚΩΝ ΔΕΔΟΜΕΝΩΝ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29">
            <a:extLst>
              <a:ext uri="{FF2B5EF4-FFF2-40B4-BE49-F238E27FC236}">
                <a16:creationId xmlns:a16="http://schemas.microsoft.com/office/drawing/2014/main" id="{D3E068A7-3597-BAF0-425B-F121F41F5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502112"/>
              </p:ext>
            </p:extLst>
          </p:nvPr>
        </p:nvGraphicFramePr>
        <p:xfrm>
          <a:off x="6401612" y="2212068"/>
          <a:ext cx="5175890" cy="301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ontent Placeholder 29">
            <a:extLst>
              <a:ext uri="{FF2B5EF4-FFF2-40B4-BE49-F238E27FC236}">
                <a16:creationId xmlns:a16="http://schemas.microsoft.com/office/drawing/2014/main" id="{6652676B-15CD-2E27-3DE2-3D881EE50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466086"/>
              </p:ext>
            </p:extLst>
          </p:nvPr>
        </p:nvGraphicFramePr>
        <p:xfrm>
          <a:off x="646565" y="1626269"/>
          <a:ext cx="5658981" cy="418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139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90039C6-09BD-D52C-3DFC-BB9A4BA0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96" b="19227"/>
          <a:stretch/>
        </p:blipFill>
        <p:spPr>
          <a:xfrm>
            <a:off x="-1" y="0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4D633-B931-1AD4-14FA-3CC245F8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68" y="614037"/>
            <a:ext cx="10274165" cy="696287"/>
          </a:xfrm>
        </p:spPr>
        <p:txBody>
          <a:bodyPr anchor="b"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l-GR" sz="3100" dirty="0">
                <a:solidFill>
                  <a:srgbClr val="FFFFFF"/>
                </a:solidFill>
              </a:rPr>
              <a:t>ΑΠΟΤΕΛΕΣΜΑΤΑ ΠΟΛΥΚΛΑΣΙΚΩΝ ΔΕΔΟΜΕΝΩΝ</a:t>
            </a: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5C9FC8EA-AD07-EB4A-10C1-D8C86DE42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24003"/>
              </p:ext>
            </p:extLst>
          </p:nvPr>
        </p:nvGraphicFramePr>
        <p:xfrm>
          <a:off x="818573" y="1630786"/>
          <a:ext cx="4627792" cy="204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ontent Placeholder 29">
            <a:extLst>
              <a:ext uri="{FF2B5EF4-FFF2-40B4-BE49-F238E27FC236}">
                <a16:creationId xmlns:a16="http://schemas.microsoft.com/office/drawing/2014/main" id="{D3E068A7-3597-BAF0-425B-F121F41F5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524165"/>
              </p:ext>
            </p:extLst>
          </p:nvPr>
        </p:nvGraphicFramePr>
        <p:xfrm>
          <a:off x="818572" y="3752277"/>
          <a:ext cx="4627793" cy="204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ontent Placeholder 29">
            <a:extLst>
              <a:ext uri="{FF2B5EF4-FFF2-40B4-BE49-F238E27FC236}">
                <a16:creationId xmlns:a16="http://schemas.microsoft.com/office/drawing/2014/main" id="{DF736E3E-87C0-56EA-BE53-4E8C1DF8B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862618"/>
              </p:ext>
            </p:extLst>
          </p:nvPr>
        </p:nvGraphicFramePr>
        <p:xfrm>
          <a:off x="5630813" y="1623387"/>
          <a:ext cx="5742606" cy="418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1358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409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Footlight MT Light</vt:lpstr>
      <vt:lpstr>Wingdings</vt:lpstr>
      <vt:lpstr>ArchVTI</vt:lpstr>
      <vt:lpstr>ΕΚΤΙΜΗΣΗ ΑΠΟΔΟΣΗΣ ΔΕΝΤΡΩΝ ΑΠΟΦΑΣΕΩΝ J48 ΧΡΗΣΙΜΟΠΟΙΩΝΤΑΣ ΔΥΑΔΙΚΑ ΚΑΙ ΠΟΛΥΚΛΑΣΙΚΑ ΣΥΝΟΛΑ ΔΕΔΟΜΕΝΩΝ.  ΚΕΠΕΣΙΔΗΣ ΠΑΝΑΓΙΩΤΗΣ</vt:lpstr>
      <vt:lpstr>ΕΙΣΑΓΩΓΗ</vt:lpstr>
      <vt:lpstr>ΔΕΝΤΡΑ ΤΑΞΙΝΟΜΗΣΗΣ</vt:lpstr>
      <vt:lpstr>ΜΕΘΟΔΟΣ TOPSIS</vt:lpstr>
      <vt:lpstr>ΑΞΙΟΛΟΓΗΣΗ</vt:lpstr>
      <vt:lpstr>ΜΕΣΑ ΑΞΙΟΛΟΓΗΣΗΣ</vt:lpstr>
      <vt:lpstr>ΑΠΟΤΕΛΕΣΜΑΤΑ ΔΥΑΔΙΚΩΝ ΔΕΔΟΜΕΝΩΝ</vt:lpstr>
      <vt:lpstr>ΑΠΟΤΕΛΕΣΜΑΤΑ ΔΥΑΔΙΚΩΝ ΔΕΔΟΜΕΝΩΝ</vt:lpstr>
      <vt:lpstr>ΑΠΟΤΕΛΕΣΜΑΤΑ ΠΟΛΥΚΛΑΣΙΚΩΝ ΔΕΔΟΜΕΝΩΝ</vt:lpstr>
      <vt:lpstr>ΑΠΟΤΕΛΕΣΜΑΤΑ ΠΟΛΥΚΛΑΣΙΚΩΝ  ΔΕΔΟΜΕΝΩΝ</vt:lpstr>
      <vt:lpstr>ΣΥΜΠΕΡΑΣΜΑΤΑ</vt:lpstr>
      <vt:lpstr>  ΕΥΧΑΡΙΣΤΩ ΠΟΛΥ ΓΙΑ ΤΗ ΠΡΟΣΟΧΗ ΣΑΣ   ΜΑΘΗΜΑ : ΕΞΟΡΥΞΗ ΔΕΔΟΜΕΝΩΝ   ΚΕΠΕΣΙΔΗΣ ΠΑΝΑΓΙΩΤΗΣ   ΥΠΕΥΘΥΝΟΣ ΚΑΘΗΓΗΤΗΣ : ΜΑΣΤΟΡΟΚΩΣΤΑΣ ΠΑΡΙΣ   2023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Κατάταξη δέντρων αποφάσεων J48 χρησιμοποιώντας σύνολα δεδομένων δυαδικής κλάσης και σύνολα δεδομένων πολλαπλών κλάσεων</dc:title>
  <dc:creator>Panagiotis Kepesidis</dc:creator>
  <cp:lastModifiedBy>Panagiotis Kepesidis</cp:lastModifiedBy>
  <cp:revision>4</cp:revision>
  <dcterms:created xsi:type="dcterms:W3CDTF">2023-02-22T17:53:18Z</dcterms:created>
  <dcterms:modified xsi:type="dcterms:W3CDTF">2023-02-23T11:52:32Z</dcterms:modified>
</cp:coreProperties>
</file>