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308" r:id="rId5"/>
    <p:sldId id="312" r:id="rId6"/>
    <p:sldId id="318" r:id="rId7"/>
    <p:sldId id="317" r:id="rId8"/>
    <p:sldId id="316" r:id="rId9"/>
    <p:sldId id="313" r:id="rId10"/>
    <p:sldId id="315" r:id="rId11"/>
    <p:sldId id="314" r:id="rId12"/>
    <p:sldId id="319" r:id="rId13"/>
    <p:sldId id="311" r:id="rId14"/>
    <p:sldId id="320" r:id="rId15"/>
    <p:sldId id="322" r:id="rId16"/>
    <p:sldId id="323" r:id="rId17"/>
    <p:sldId id="321" r:id="rId18"/>
    <p:sldId id="324" r:id="rId19"/>
    <p:sldId id="310" r:id="rId20"/>
    <p:sldId id="305" r:id="rId2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ang Nguyen" initials="HN" lastIdx="1" clrIdx="0">
    <p:extLst>
      <p:ext uri="{19B8F6BF-5375-455C-9EA6-DF929625EA0E}">
        <p15:presenceInfo xmlns:p15="http://schemas.microsoft.com/office/powerpoint/2012/main" userId="fa6bca3cb13791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52" y="7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48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1" r:id="rId5"/>
    <p:sldLayoutId id="2147483742" r:id="rId6"/>
    <p:sldLayoutId id="2147483738" r:id="rId7"/>
    <p:sldLayoutId id="2147483743" r:id="rId8"/>
    <p:sldLayoutId id="2147483745" r:id="rId9"/>
    <p:sldLayoutId id="2147483747" r:id="rId10"/>
    <p:sldLayoutId id="2147483746" r:id="rId11"/>
    <p:sldLayoutId id="2147483744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233283" y="140451"/>
            <a:ext cx="734361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JAVA</a:t>
            </a:r>
            <a:endParaRPr lang="ko-KR" altLang="en-US" sz="5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3764152" y="1142359"/>
            <a:ext cx="831955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>
                <a:latin typeface="Times New Roman" pitchFamily="18" charset="0"/>
                <a:cs typeface="Times New Roman" pitchFamily="18" charset="0"/>
              </a:rPr>
              <a:t>ĐỀ TÀI: </a:t>
            </a:r>
            <a:r>
              <a:rPr lang="en-US" sz="4400" b="1" smtClean="0">
                <a:latin typeface="Times New Roman" pitchFamily="18" charset="0"/>
                <a:cs typeface="Times New Roman" pitchFamily="18" charset="0"/>
              </a:rPr>
              <a:t>Xây dựng ứng dụng quản lý cửa hàng trái cây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-817875" y="1"/>
            <a:ext cx="4709391" cy="3125972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068607" y="2797536"/>
            <a:ext cx="86389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latin typeface="Times New Roman" pitchFamily="18" charset="0"/>
                <a:cs typeface="Times New Roman" pitchFamily="18" charset="0"/>
              </a:rPr>
              <a:t>Hướng dẫn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Thực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2800065" lvl="5" indent="-514350">
              <a:buAutoNum type="arabicPeriod"/>
            </a:pP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Nguyễn Cát Tiên</a:t>
            </a:r>
          </a:p>
          <a:p>
            <a:pPr marL="2800065" lvl="5" indent="-514350">
              <a:buAutoNum type="arabicPeriod"/>
            </a:pP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Nguyễn Minh Hoàng</a:t>
            </a:r>
          </a:p>
          <a:p>
            <a:pPr marL="2800065" lvl="5" indent="-514350">
              <a:buAutoNum type="arabicPeriod"/>
            </a:pP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Đinh Phan Huỳnh</a:t>
            </a:r>
          </a:p>
          <a:p>
            <a:pPr marL="2800065" lvl="5" indent="-514350">
              <a:buAutoNum type="arabicPeriod"/>
            </a:pP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Đào Lê Gia Bảo</a:t>
            </a:r>
          </a:p>
          <a:p>
            <a:pPr marL="2800065" lvl="5" indent="-514350">
              <a:buAutoNum type="arabicPeriod"/>
            </a:pP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Văn Trúc Nguyên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  <a:p>
            <a:pPr marL="1885779" lvl="3" indent="-514350">
              <a:buAutoNum type="arabicPeriod"/>
            </a:pPr>
            <a:endParaRPr lang="en-US" sz="3200">
              <a:latin typeface="Times New Roman" pitchFamily="18" charset="0"/>
              <a:cs typeface="Times New Roman" pitchFamily="18" charset="0"/>
            </a:endParaRPr>
          </a:p>
          <a:p>
            <a:endParaRPr lang="vi-V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52901" y="339509"/>
            <a:ext cx="9775991" cy="724247"/>
          </a:xfrm>
        </p:spPr>
        <p:txBody>
          <a:bodyPr/>
          <a:lstStyle/>
          <a:p>
            <a:r>
              <a:rPr lang="en-US" sz="4000" b="1">
                <a:latin typeface="Times New Roman" pitchFamily="18" charset="0"/>
                <a:cs typeface="Times New Roman" pitchFamily="18" charset="0"/>
              </a:rPr>
              <a:t>PHÂN TÍCH CHỨC NĂNG HỆ THỐNG</a:t>
            </a:r>
            <a:endParaRPr lang="en-US" sz="4000"/>
          </a:p>
        </p:txBody>
      </p:sp>
      <p:pic>
        <p:nvPicPr>
          <p:cNvPr id="3" name="Picture 2" descr="C:\Users\nguye\Downloads\Luongdulieu1 (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72" y="1373185"/>
            <a:ext cx="7256600" cy="5216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05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GIAO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DIỆN PHẦN MỀM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5" y="1363097"/>
            <a:ext cx="8258700" cy="46730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" y="6088397"/>
            <a:ext cx="991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đăng nhập phần mềm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4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GIAO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DIỆN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PHẦN MỀM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88" y="1225706"/>
            <a:ext cx="8761677" cy="48837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2354" y="6032407"/>
            <a:ext cx="842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chính ứng dụng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0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GIAO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DIỆN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PHẦN MỀM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3" y="1302047"/>
            <a:ext cx="8853142" cy="4288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1680" y="5829194"/>
            <a:ext cx="704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thanh toán ứng dụng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2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GIAO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DIỆN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PHẦN MỀM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8" y="1284222"/>
            <a:ext cx="9214599" cy="4502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8770" y="5878286"/>
            <a:ext cx="876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diên quản lý sản phẩm ứng dụng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94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GIAO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DIỆN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PHẦN MỀM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11" y="1369816"/>
            <a:ext cx="8956878" cy="47900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2411" y="6159831"/>
            <a:ext cx="940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khách hàng ứng dụng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4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GIAO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DIỆN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PHẦN MỀM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50" y="1442580"/>
            <a:ext cx="7857958" cy="42397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59093" y="5812972"/>
            <a:ext cx="7993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nhân viên ứng dụng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98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KẾT LUẬN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199" y="1600200"/>
            <a:ext cx="1143952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Hệ thống đã phần nào cải thiện quá trình quản lí cửa hang trái cây, giảm thiểu tối đa các khó khăn về sản phẩm,nhân lực, thời gian, sai sót.</a:t>
            </a:r>
          </a:p>
          <a:p>
            <a:pPr>
              <a:buFontTx/>
              <a:buChar char="-"/>
            </a:pP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Vì thời gian cho phép nên đề tài nhóm vẫn chưa được hoàn thiện, rất mong nhận được sự đóng góp của giáo viên để hoàn thiện hơn.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81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46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02547" y="316973"/>
            <a:ext cx="11610975" cy="724247"/>
          </a:xfrm>
        </p:spPr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NỘI DUNG BÁO CÁO</a:t>
            </a:r>
            <a:endParaRPr lang="en-US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1868" y="1289956"/>
            <a:ext cx="7198867" cy="859813"/>
            <a:chOff x="1848112" y="1575921"/>
            <a:chExt cx="5365516" cy="859813"/>
          </a:xfrm>
        </p:grpSpPr>
        <p:sp>
          <p:nvSpPr>
            <p:cNvPr id="5" name="TextBox 4"/>
            <p:cNvSpPr txBox="1"/>
            <p:nvPr/>
          </p:nvSpPr>
          <p:spPr>
            <a:xfrm>
              <a:off x="2705936" y="1789403"/>
              <a:ext cx="450769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E6D74D0-F347-4E58-A9D8-7E9536FAAEC3}"/>
              </a:ext>
            </a:extLst>
          </p:cNvPr>
          <p:cNvSpPr txBox="1"/>
          <p:nvPr/>
        </p:nvSpPr>
        <p:spPr>
          <a:xfrm>
            <a:off x="1681869" y="2424934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1869" y="3543467"/>
            <a:ext cx="5268981" cy="662776"/>
            <a:chOff x="1848112" y="1559476"/>
            <a:chExt cx="5268981" cy="6627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609401" y="1559476"/>
              <a:ext cx="450769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vi-VN" sz="3600">
                  <a:latin typeface="Times New Roman" pitchFamily="18" charset="0"/>
                  <a:cs typeface="Times New Roman" pitchFamily="18" charset="0"/>
                </a:rPr>
                <a:t>Phân tích hệ thống</a:t>
              </a:r>
              <a:endParaRPr lang="vi-VN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1868" y="4676484"/>
            <a:ext cx="6859953" cy="664736"/>
            <a:chOff x="1848112" y="1557516"/>
            <a:chExt cx="5105000" cy="66473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445420" y="1557516"/>
              <a:ext cx="450769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vi-VN" sz="3600">
                  <a:latin typeface="Times New Roman" pitchFamily="18" charset="0"/>
                  <a:cs typeface="Times New Roman" pitchFamily="18" charset="0"/>
                </a:rPr>
                <a:t>Giao diện chương trình</a:t>
              </a:r>
              <a:endParaRPr lang="vi-VN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9244501" y="1134607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15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421234" y="1263813"/>
            <a:ext cx="5917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latin typeface="Times New Roman" pitchFamily="18" charset="0"/>
                <a:cs typeface="Times New Roman" pitchFamily="18" charset="0"/>
              </a:rPr>
              <a:t>Mục đích và yêu cầu của đề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362994" y="2403449"/>
            <a:ext cx="806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>
                <a:latin typeface="Times New Roman" pitchFamily="18" charset="0"/>
                <a:cs typeface="Times New Roman" pitchFamily="18" charset="0"/>
              </a:rPr>
              <a:t>Người dùng</a:t>
            </a:r>
            <a:endParaRPr lang="vi-V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720259" y="5577617"/>
            <a:ext cx="128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685060" y="5555770"/>
            <a:ext cx="1762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600">
                <a:latin typeface="Times New Roman" pitchFamily="18" charset="0"/>
                <a:cs typeface="Times New Roman" pitchFamily="18" charset="0"/>
              </a:rPr>
              <a:t>Kết luận</a:t>
            </a:r>
            <a:endParaRPr lang="vi-V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6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160" grpId="0"/>
      <p:bldP spid="1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b="1"/>
              <a:t>MỤC ĐÍCH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1106424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000" smtClean="0">
                <a:latin typeface="Times New Roman" pitchFamily="18" charset="0"/>
                <a:cs typeface="Times New Roman" pitchFamily="18" charset="0"/>
              </a:rPr>
              <a:t>Giảm thiểu lượng công việc thủ công.</a:t>
            </a:r>
          </a:p>
          <a:p>
            <a:r>
              <a:rPr lang="vi-VN" sz="3000" smtClean="0">
                <a:latin typeface="Times New Roman" pitchFamily="18" charset="0"/>
                <a:cs typeface="Times New Roman" pitchFamily="18" charset="0"/>
              </a:rPr>
              <a:t>Nâng cao hiệu quả trong công tác quản lý và lưu trữ điểm.</a:t>
            </a:r>
          </a:p>
          <a:p>
            <a:r>
              <a:rPr lang="vi-VN" sz="3000" smtClean="0">
                <a:latin typeface="Times New Roman" pitchFamily="18" charset="0"/>
                <a:cs typeface="Times New Roman" pitchFamily="18" charset="0"/>
              </a:rPr>
              <a:t>Bảo mật thông tin và tiết kiệm thời gian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60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b="1"/>
              <a:t>YÊU </a:t>
            </a:r>
            <a:r>
              <a:rPr lang="vi-VN" b="1" smtClean="0"/>
              <a:t>CẦU</a:t>
            </a:r>
            <a:r>
              <a:rPr lang="vi-VN" b="1"/>
              <a:t>YÊU </a:t>
            </a:r>
            <a:r>
              <a:rPr lang="vi-VN" b="1" smtClean="0"/>
              <a:t>CẦU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1133856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000" smtClean="0">
                <a:latin typeface="Times New Roman" pitchFamily="18" charset="0"/>
                <a:cs typeface="Times New Roman" pitchFamily="18" charset="0"/>
              </a:rPr>
              <a:t>Giao diện và bố cục phần mềm sắp xếp hợp lí, rõ ràng, tiện lợi cho người dùng.</a:t>
            </a:r>
          </a:p>
          <a:p>
            <a:r>
              <a:rPr lang="vi-VN" sz="3000" smtClean="0">
                <a:latin typeface="Times New Roman" pitchFamily="18" charset="0"/>
                <a:cs typeface="Times New Roman" pitchFamily="18" charset="0"/>
              </a:rPr>
              <a:t>Phần mềm có thể lưu trữ một lượng lớn thông tin </a:t>
            </a: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sản phẩm, nhân viên, khách hàng</a:t>
            </a:r>
            <a:r>
              <a:rPr lang="vi-VN" sz="30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vi-VN" sz="3000" smtClean="0">
                <a:latin typeface="Times New Roman" pitchFamily="18" charset="0"/>
                <a:cs typeface="Times New Roman" pitchFamily="18" charset="0"/>
              </a:rPr>
              <a:t>Bộ phận quản lí có thể điều chỉnh</a:t>
            </a: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sz="3000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,xóa</a:t>
            </a:r>
            <a:r>
              <a:rPr lang="vi-VN" sz="3000" smtClean="0">
                <a:latin typeface="Times New Roman" pitchFamily="18" charset="0"/>
                <a:cs typeface="Times New Roman" pitchFamily="18" charset="0"/>
              </a:rPr>
              <a:t> thông tin.</a:t>
            </a:r>
            <a:endParaRPr lang="vi-VN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9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b="1"/>
              <a:t>NGƯỜI DÙNG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1014984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000" smtClean="0">
                <a:latin typeface="Times New Roman" pitchFamily="18" charset="0"/>
                <a:cs typeface="Times New Roman" pitchFamily="18" charset="0"/>
              </a:rPr>
              <a:t>Chương trình dành cho </a:t>
            </a: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những cửa hàng trái cây vừa và nhỏ</a:t>
            </a:r>
            <a:r>
              <a:rPr lang="vi-VN" sz="30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01561" y="324995"/>
            <a:ext cx="10590439" cy="724247"/>
          </a:xfrm>
        </p:spPr>
        <p:txBody>
          <a:bodyPr/>
          <a:lstStyle/>
          <a:p>
            <a:r>
              <a:rPr lang="en-US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PHÂN TÍCH CHỨC NĂNG HỆ THỐNG</a:t>
            </a:r>
            <a:endParaRPr lang="en-US" sz="3200"/>
          </a:p>
        </p:txBody>
      </p:sp>
      <p:sp>
        <p:nvSpPr>
          <p:cNvPr id="3" name="Freeform 3"/>
          <p:cNvSpPr>
            <a:spLocks/>
          </p:cNvSpPr>
          <p:nvPr/>
        </p:nvSpPr>
        <p:spPr bwMode="gray">
          <a:xfrm>
            <a:off x="5266645" y="3730172"/>
            <a:ext cx="1265237" cy="2844800"/>
          </a:xfrm>
          <a:custGeom>
            <a:avLst/>
            <a:gdLst>
              <a:gd name="T0" fmla="*/ 451 w 501"/>
              <a:gd name="T1" fmla="*/ 1158 h 1198"/>
              <a:gd name="T2" fmla="*/ 359 w 501"/>
              <a:gd name="T3" fmla="*/ 1072 h 1198"/>
              <a:gd name="T4" fmla="*/ 281 w 501"/>
              <a:gd name="T5" fmla="*/ 983 h 1198"/>
              <a:gd name="T6" fmla="*/ 217 w 501"/>
              <a:gd name="T7" fmla="*/ 896 h 1198"/>
              <a:gd name="T8" fmla="*/ 167 w 501"/>
              <a:gd name="T9" fmla="*/ 814 h 1198"/>
              <a:gd name="T10" fmla="*/ 129 w 501"/>
              <a:gd name="T11" fmla="*/ 743 h 1198"/>
              <a:gd name="T12" fmla="*/ 105 w 501"/>
              <a:gd name="T13" fmla="*/ 689 h 1198"/>
              <a:gd name="T14" fmla="*/ 92 w 501"/>
              <a:gd name="T15" fmla="*/ 654 h 1198"/>
              <a:gd name="T16" fmla="*/ 56 w 501"/>
              <a:gd name="T17" fmla="*/ 518 h 1198"/>
              <a:gd name="T18" fmla="*/ 39 w 501"/>
              <a:gd name="T19" fmla="*/ 396 h 1198"/>
              <a:gd name="T20" fmla="*/ 36 w 501"/>
              <a:gd name="T21" fmla="*/ 294 h 1198"/>
              <a:gd name="T22" fmla="*/ 41 w 501"/>
              <a:gd name="T23" fmla="*/ 212 h 1198"/>
              <a:gd name="T24" fmla="*/ 52 w 501"/>
              <a:gd name="T25" fmla="*/ 151 h 1198"/>
              <a:gd name="T26" fmla="*/ 61 w 501"/>
              <a:gd name="T27" fmla="*/ 114 h 1198"/>
              <a:gd name="T28" fmla="*/ 66 w 501"/>
              <a:gd name="T29" fmla="*/ 101 h 1198"/>
              <a:gd name="T30" fmla="*/ 241 w 501"/>
              <a:gd name="T31" fmla="*/ 0 h 1198"/>
              <a:gd name="T32" fmla="*/ 230 w 501"/>
              <a:gd name="T33" fmla="*/ 200 h 1198"/>
              <a:gd name="T34" fmla="*/ 226 w 501"/>
              <a:gd name="T35" fmla="*/ 208 h 1198"/>
              <a:gd name="T36" fmla="*/ 216 w 501"/>
              <a:gd name="T37" fmla="*/ 231 h 1198"/>
              <a:gd name="T38" fmla="*/ 203 w 501"/>
              <a:gd name="T39" fmla="*/ 272 h 1198"/>
              <a:gd name="T40" fmla="*/ 192 w 501"/>
              <a:gd name="T41" fmla="*/ 332 h 1198"/>
              <a:gd name="T42" fmla="*/ 187 w 501"/>
              <a:gd name="T43" fmla="*/ 413 h 1198"/>
              <a:gd name="T44" fmla="*/ 191 w 501"/>
              <a:gd name="T45" fmla="*/ 516 h 1198"/>
              <a:gd name="T46" fmla="*/ 209 w 501"/>
              <a:gd name="T47" fmla="*/ 638 h 1198"/>
              <a:gd name="T48" fmla="*/ 239 w 501"/>
              <a:gd name="T49" fmla="*/ 751 h 1198"/>
              <a:gd name="T50" fmla="*/ 278 w 501"/>
              <a:gd name="T51" fmla="*/ 854 h 1198"/>
              <a:gd name="T52" fmla="*/ 323 w 501"/>
              <a:gd name="T53" fmla="*/ 946 h 1198"/>
              <a:gd name="T54" fmla="*/ 369 w 501"/>
              <a:gd name="T55" fmla="*/ 1025 h 1198"/>
              <a:gd name="T56" fmla="*/ 414 w 501"/>
              <a:gd name="T57" fmla="*/ 1091 h 1198"/>
              <a:gd name="T58" fmla="*/ 453 w 501"/>
              <a:gd name="T59" fmla="*/ 1142 h 1198"/>
              <a:gd name="T60" fmla="*/ 483 w 501"/>
              <a:gd name="T61" fmla="*/ 1178 h 1198"/>
              <a:gd name="T62" fmla="*/ 500 w 501"/>
              <a:gd name="T63" fmla="*/ 1196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01" h="1198">
                <a:moveTo>
                  <a:pt x="501" y="1198"/>
                </a:moveTo>
                <a:lnTo>
                  <a:pt x="451" y="1158"/>
                </a:lnTo>
                <a:lnTo>
                  <a:pt x="403" y="1115"/>
                </a:lnTo>
                <a:lnTo>
                  <a:pt x="359" y="1072"/>
                </a:lnTo>
                <a:lnTo>
                  <a:pt x="318" y="1027"/>
                </a:lnTo>
                <a:lnTo>
                  <a:pt x="281" y="983"/>
                </a:lnTo>
                <a:lnTo>
                  <a:pt x="248" y="938"/>
                </a:lnTo>
                <a:lnTo>
                  <a:pt x="217" y="896"/>
                </a:lnTo>
                <a:lnTo>
                  <a:pt x="190" y="853"/>
                </a:lnTo>
                <a:lnTo>
                  <a:pt x="167" y="814"/>
                </a:lnTo>
                <a:lnTo>
                  <a:pt x="147" y="777"/>
                </a:lnTo>
                <a:lnTo>
                  <a:pt x="129" y="743"/>
                </a:lnTo>
                <a:lnTo>
                  <a:pt x="115" y="714"/>
                </a:lnTo>
                <a:lnTo>
                  <a:pt x="105" y="689"/>
                </a:lnTo>
                <a:lnTo>
                  <a:pt x="97" y="669"/>
                </a:lnTo>
                <a:lnTo>
                  <a:pt x="92" y="654"/>
                </a:lnTo>
                <a:lnTo>
                  <a:pt x="71" y="583"/>
                </a:lnTo>
                <a:lnTo>
                  <a:pt x="56" y="518"/>
                </a:lnTo>
                <a:lnTo>
                  <a:pt x="45" y="454"/>
                </a:lnTo>
                <a:lnTo>
                  <a:pt x="39" y="396"/>
                </a:lnTo>
                <a:lnTo>
                  <a:pt x="36" y="343"/>
                </a:lnTo>
                <a:lnTo>
                  <a:pt x="36" y="294"/>
                </a:lnTo>
                <a:lnTo>
                  <a:pt x="37" y="251"/>
                </a:lnTo>
                <a:lnTo>
                  <a:pt x="41" y="212"/>
                </a:lnTo>
                <a:lnTo>
                  <a:pt x="46" y="180"/>
                </a:lnTo>
                <a:lnTo>
                  <a:pt x="52" y="151"/>
                </a:lnTo>
                <a:lnTo>
                  <a:pt x="57" y="129"/>
                </a:lnTo>
                <a:lnTo>
                  <a:pt x="61" y="114"/>
                </a:lnTo>
                <a:lnTo>
                  <a:pt x="65" y="105"/>
                </a:lnTo>
                <a:lnTo>
                  <a:pt x="66" y="101"/>
                </a:lnTo>
                <a:lnTo>
                  <a:pt x="0" y="63"/>
                </a:lnTo>
                <a:lnTo>
                  <a:pt x="241" y="0"/>
                </a:lnTo>
                <a:lnTo>
                  <a:pt x="306" y="245"/>
                </a:lnTo>
                <a:lnTo>
                  <a:pt x="230" y="200"/>
                </a:lnTo>
                <a:lnTo>
                  <a:pt x="229" y="203"/>
                </a:lnTo>
                <a:lnTo>
                  <a:pt x="226" y="208"/>
                </a:lnTo>
                <a:lnTo>
                  <a:pt x="221" y="217"/>
                </a:lnTo>
                <a:lnTo>
                  <a:pt x="216" y="231"/>
                </a:lnTo>
                <a:lnTo>
                  <a:pt x="209" y="249"/>
                </a:lnTo>
                <a:lnTo>
                  <a:pt x="203" y="272"/>
                </a:lnTo>
                <a:lnTo>
                  <a:pt x="196" y="300"/>
                </a:lnTo>
                <a:lnTo>
                  <a:pt x="192" y="332"/>
                </a:lnTo>
                <a:lnTo>
                  <a:pt x="189" y="369"/>
                </a:lnTo>
                <a:lnTo>
                  <a:pt x="187" y="413"/>
                </a:lnTo>
                <a:lnTo>
                  <a:pt x="187" y="462"/>
                </a:lnTo>
                <a:lnTo>
                  <a:pt x="191" y="516"/>
                </a:lnTo>
                <a:lnTo>
                  <a:pt x="199" y="578"/>
                </a:lnTo>
                <a:lnTo>
                  <a:pt x="209" y="638"/>
                </a:lnTo>
                <a:lnTo>
                  <a:pt x="222" y="696"/>
                </a:lnTo>
                <a:lnTo>
                  <a:pt x="239" y="751"/>
                </a:lnTo>
                <a:lnTo>
                  <a:pt x="257" y="804"/>
                </a:lnTo>
                <a:lnTo>
                  <a:pt x="278" y="854"/>
                </a:lnTo>
                <a:lnTo>
                  <a:pt x="300" y="901"/>
                </a:lnTo>
                <a:lnTo>
                  <a:pt x="323" y="946"/>
                </a:lnTo>
                <a:lnTo>
                  <a:pt x="346" y="987"/>
                </a:lnTo>
                <a:lnTo>
                  <a:pt x="369" y="1025"/>
                </a:lnTo>
                <a:lnTo>
                  <a:pt x="392" y="1060"/>
                </a:lnTo>
                <a:lnTo>
                  <a:pt x="414" y="1091"/>
                </a:lnTo>
                <a:lnTo>
                  <a:pt x="434" y="1119"/>
                </a:lnTo>
                <a:lnTo>
                  <a:pt x="453" y="1142"/>
                </a:lnTo>
                <a:lnTo>
                  <a:pt x="469" y="1161"/>
                </a:lnTo>
                <a:lnTo>
                  <a:pt x="483" y="1178"/>
                </a:lnTo>
                <a:lnTo>
                  <a:pt x="493" y="1189"/>
                </a:lnTo>
                <a:lnTo>
                  <a:pt x="500" y="1196"/>
                </a:lnTo>
                <a:lnTo>
                  <a:pt x="501" y="1198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100000">
                <a:srgbClr val="008080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BBF6EE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>
            <a:off x="3614057" y="2747510"/>
            <a:ext cx="3101975" cy="1104900"/>
          </a:xfrm>
          <a:custGeom>
            <a:avLst/>
            <a:gdLst>
              <a:gd name="T0" fmla="*/ 2 w 1225"/>
              <a:gd name="T1" fmla="*/ 102 h 467"/>
              <a:gd name="T2" fmla="*/ 26 w 1225"/>
              <a:gd name="T3" fmla="*/ 91 h 467"/>
              <a:gd name="T4" fmla="*/ 71 w 1225"/>
              <a:gd name="T5" fmla="*/ 71 h 467"/>
              <a:gd name="T6" fmla="*/ 135 w 1225"/>
              <a:gd name="T7" fmla="*/ 49 h 467"/>
              <a:gd name="T8" fmla="*/ 218 w 1225"/>
              <a:gd name="T9" fmla="*/ 27 h 467"/>
              <a:gd name="T10" fmla="*/ 316 w 1225"/>
              <a:gd name="T11" fmla="*/ 9 h 467"/>
              <a:gd name="T12" fmla="*/ 427 w 1225"/>
              <a:gd name="T13" fmla="*/ 0 h 467"/>
              <a:gd name="T14" fmla="*/ 552 w 1225"/>
              <a:gd name="T15" fmla="*/ 3 h 467"/>
              <a:gd name="T16" fmla="*/ 687 w 1225"/>
              <a:gd name="T17" fmla="*/ 22 h 467"/>
              <a:gd name="T18" fmla="*/ 821 w 1225"/>
              <a:gd name="T19" fmla="*/ 60 h 467"/>
              <a:gd name="T20" fmla="*/ 929 w 1225"/>
              <a:gd name="T21" fmla="*/ 104 h 467"/>
              <a:gd name="T22" fmla="*/ 1015 w 1225"/>
              <a:gd name="T23" fmla="*/ 150 h 467"/>
              <a:gd name="T24" fmla="*/ 1078 w 1225"/>
              <a:gd name="T25" fmla="*/ 195 h 467"/>
              <a:gd name="T26" fmla="*/ 1122 w 1225"/>
              <a:gd name="T27" fmla="*/ 233 h 467"/>
              <a:gd name="T28" fmla="*/ 1146 w 1225"/>
              <a:gd name="T29" fmla="*/ 258 h 467"/>
              <a:gd name="T30" fmla="*/ 1154 w 1225"/>
              <a:gd name="T31" fmla="*/ 269 h 467"/>
              <a:gd name="T32" fmla="*/ 1162 w 1225"/>
              <a:gd name="T33" fmla="*/ 467 h 467"/>
              <a:gd name="T34" fmla="*/ 990 w 1225"/>
              <a:gd name="T35" fmla="*/ 356 h 467"/>
              <a:gd name="T36" fmla="*/ 982 w 1225"/>
              <a:gd name="T37" fmla="*/ 346 h 467"/>
              <a:gd name="T38" fmla="*/ 960 w 1225"/>
              <a:gd name="T39" fmla="*/ 319 h 467"/>
              <a:gd name="T40" fmla="*/ 922 w 1225"/>
              <a:gd name="T41" fmla="*/ 280 h 467"/>
              <a:gd name="T42" fmla="*/ 863 w 1225"/>
              <a:gd name="T43" fmla="*/ 235 h 467"/>
              <a:gd name="T44" fmla="*/ 785 w 1225"/>
              <a:gd name="T45" fmla="*/ 187 h 467"/>
              <a:gd name="T46" fmla="*/ 683 w 1225"/>
              <a:gd name="T47" fmla="*/ 142 h 467"/>
              <a:gd name="T48" fmla="*/ 554 w 1225"/>
              <a:gd name="T49" fmla="*/ 106 h 467"/>
              <a:gd name="T50" fmla="*/ 425 w 1225"/>
              <a:gd name="T51" fmla="*/ 83 h 467"/>
              <a:gd name="T52" fmla="*/ 307 w 1225"/>
              <a:gd name="T53" fmla="*/ 74 h 467"/>
              <a:gd name="T54" fmla="*/ 205 w 1225"/>
              <a:gd name="T55" fmla="*/ 75 h 467"/>
              <a:gd name="T56" fmla="*/ 120 w 1225"/>
              <a:gd name="T57" fmla="*/ 82 h 467"/>
              <a:gd name="T58" fmla="*/ 55 w 1225"/>
              <a:gd name="T59" fmla="*/ 92 h 467"/>
              <a:gd name="T60" fmla="*/ 14 w 1225"/>
              <a:gd name="T61" fmla="*/ 100 h 467"/>
              <a:gd name="T62" fmla="*/ 0 w 1225"/>
              <a:gd name="T63" fmla="*/ 10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25" h="467">
                <a:moveTo>
                  <a:pt x="0" y="104"/>
                </a:moveTo>
                <a:lnTo>
                  <a:pt x="2" y="102"/>
                </a:lnTo>
                <a:lnTo>
                  <a:pt x="11" y="97"/>
                </a:lnTo>
                <a:lnTo>
                  <a:pt x="26" y="91"/>
                </a:lnTo>
                <a:lnTo>
                  <a:pt x="46" y="82"/>
                </a:lnTo>
                <a:lnTo>
                  <a:pt x="71" y="71"/>
                </a:lnTo>
                <a:lnTo>
                  <a:pt x="100" y="61"/>
                </a:lnTo>
                <a:lnTo>
                  <a:pt x="135" y="49"/>
                </a:lnTo>
                <a:lnTo>
                  <a:pt x="174" y="38"/>
                </a:lnTo>
                <a:lnTo>
                  <a:pt x="218" y="27"/>
                </a:lnTo>
                <a:lnTo>
                  <a:pt x="264" y="17"/>
                </a:lnTo>
                <a:lnTo>
                  <a:pt x="316" y="9"/>
                </a:lnTo>
                <a:lnTo>
                  <a:pt x="370" y="3"/>
                </a:lnTo>
                <a:lnTo>
                  <a:pt x="427" y="0"/>
                </a:lnTo>
                <a:lnTo>
                  <a:pt x="489" y="0"/>
                </a:lnTo>
                <a:lnTo>
                  <a:pt x="552" y="3"/>
                </a:lnTo>
                <a:lnTo>
                  <a:pt x="618" y="11"/>
                </a:lnTo>
                <a:lnTo>
                  <a:pt x="687" y="22"/>
                </a:lnTo>
                <a:lnTo>
                  <a:pt x="758" y="40"/>
                </a:lnTo>
                <a:lnTo>
                  <a:pt x="821" y="60"/>
                </a:lnTo>
                <a:lnTo>
                  <a:pt x="879" y="80"/>
                </a:lnTo>
                <a:lnTo>
                  <a:pt x="929" y="104"/>
                </a:lnTo>
                <a:lnTo>
                  <a:pt x="975" y="127"/>
                </a:lnTo>
                <a:lnTo>
                  <a:pt x="1015" y="150"/>
                </a:lnTo>
                <a:lnTo>
                  <a:pt x="1049" y="173"/>
                </a:lnTo>
                <a:lnTo>
                  <a:pt x="1078" y="195"/>
                </a:lnTo>
                <a:lnTo>
                  <a:pt x="1102" y="214"/>
                </a:lnTo>
                <a:lnTo>
                  <a:pt x="1122" y="233"/>
                </a:lnTo>
                <a:lnTo>
                  <a:pt x="1136" y="247"/>
                </a:lnTo>
                <a:lnTo>
                  <a:pt x="1146" y="258"/>
                </a:lnTo>
                <a:lnTo>
                  <a:pt x="1153" y="266"/>
                </a:lnTo>
                <a:lnTo>
                  <a:pt x="1154" y="269"/>
                </a:lnTo>
                <a:lnTo>
                  <a:pt x="1225" y="227"/>
                </a:lnTo>
                <a:lnTo>
                  <a:pt x="1162" y="467"/>
                </a:lnTo>
                <a:lnTo>
                  <a:pt x="916" y="407"/>
                </a:lnTo>
                <a:lnTo>
                  <a:pt x="990" y="356"/>
                </a:lnTo>
                <a:lnTo>
                  <a:pt x="987" y="354"/>
                </a:lnTo>
                <a:lnTo>
                  <a:pt x="982" y="346"/>
                </a:lnTo>
                <a:lnTo>
                  <a:pt x="973" y="334"/>
                </a:lnTo>
                <a:lnTo>
                  <a:pt x="960" y="319"/>
                </a:lnTo>
                <a:lnTo>
                  <a:pt x="944" y="301"/>
                </a:lnTo>
                <a:lnTo>
                  <a:pt x="922" y="280"/>
                </a:lnTo>
                <a:lnTo>
                  <a:pt x="896" y="258"/>
                </a:lnTo>
                <a:lnTo>
                  <a:pt x="863" y="235"/>
                </a:lnTo>
                <a:lnTo>
                  <a:pt x="827" y="211"/>
                </a:lnTo>
                <a:lnTo>
                  <a:pt x="785" y="187"/>
                </a:lnTo>
                <a:lnTo>
                  <a:pt x="737" y="164"/>
                </a:lnTo>
                <a:lnTo>
                  <a:pt x="683" y="142"/>
                </a:lnTo>
                <a:lnTo>
                  <a:pt x="622" y="123"/>
                </a:lnTo>
                <a:lnTo>
                  <a:pt x="554" y="106"/>
                </a:lnTo>
                <a:lnTo>
                  <a:pt x="488" y="92"/>
                </a:lnTo>
                <a:lnTo>
                  <a:pt x="425" y="83"/>
                </a:lnTo>
                <a:lnTo>
                  <a:pt x="365" y="76"/>
                </a:lnTo>
                <a:lnTo>
                  <a:pt x="307" y="74"/>
                </a:lnTo>
                <a:lnTo>
                  <a:pt x="254" y="73"/>
                </a:lnTo>
                <a:lnTo>
                  <a:pt x="205" y="75"/>
                </a:lnTo>
                <a:lnTo>
                  <a:pt x="160" y="78"/>
                </a:lnTo>
                <a:lnTo>
                  <a:pt x="120" y="82"/>
                </a:lnTo>
                <a:lnTo>
                  <a:pt x="85" y="87"/>
                </a:lnTo>
                <a:lnTo>
                  <a:pt x="55" y="92"/>
                </a:lnTo>
                <a:lnTo>
                  <a:pt x="31" y="96"/>
                </a:lnTo>
                <a:lnTo>
                  <a:pt x="14" y="100"/>
                </a:lnTo>
                <a:lnTo>
                  <a:pt x="4" y="102"/>
                </a:lnTo>
                <a:lnTo>
                  <a:pt x="0" y="104"/>
                </a:lnTo>
                <a:close/>
              </a:path>
            </a:pathLst>
          </a:custGeom>
          <a:gradFill rotWithShape="1">
            <a:gsLst>
              <a:gs pos="0">
                <a:srgbClr val="FF6699"/>
              </a:gs>
              <a:gs pos="100000">
                <a:srgbClr val="CC0099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BBF6EE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>
            <a:off x="6158820" y="2536372"/>
            <a:ext cx="2408237" cy="2251075"/>
          </a:xfrm>
          <a:custGeom>
            <a:avLst/>
            <a:gdLst>
              <a:gd name="T0" fmla="*/ 0 w 952"/>
              <a:gd name="T1" fmla="*/ 756 h 947"/>
              <a:gd name="T2" fmla="*/ 191 w 952"/>
              <a:gd name="T3" fmla="*/ 591 h 947"/>
              <a:gd name="T4" fmla="*/ 190 w 952"/>
              <a:gd name="T5" fmla="*/ 672 h 947"/>
              <a:gd name="T6" fmla="*/ 194 w 952"/>
              <a:gd name="T7" fmla="*/ 672 h 947"/>
              <a:gd name="T8" fmla="*/ 205 w 952"/>
              <a:gd name="T9" fmla="*/ 672 h 947"/>
              <a:gd name="T10" fmla="*/ 225 w 952"/>
              <a:gd name="T11" fmla="*/ 671 h 947"/>
              <a:gd name="T12" fmla="*/ 250 w 952"/>
              <a:gd name="T13" fmla="*/ 667 h 947"/>
              <a:gd name="T14" fmla="*/ 281 w 952"/>
              <a:gd name="T15" fmla="*/ 662 h 947"/>
              <a:gd name="T16" fmla="*/ 316 w 952"/>
              <a:gd name="T17" fmla="*/ 653 h 947"/>
              <a:gd name="T18" fmla="*/ 356 w 952"/>
              <a:gd name="T19" fmla="*/ 641 h 947"/>
              <a:gd name="T20" fmla="*/ 399 w 952"/>
              <a:gd name="T21" fmla="*/ 626 h 947"/>
              <a:gd name="T22" fmla="*/ 444 w 952"/>
              <a:gd name="T23" fmla="*/ 605 h 947"/>
              <a:gd name="T24" fmla="*/ 492 w 952"/>
              <a:gd name="T25" fmla="*/ 578 h 947"/>
              <a:gd name="T26" fmla="*/ 540 w 952"/>
              <a:gd name="T27" fmla="*/ 547 h 947"/>
              <a:gd name="T28" fmla="*/ 587 w 952"/>
              <a:gd name="T29" fmla="*/ 508 h 947"/>
              <a:gd name="T30" fmla="*/ 635 w 952"/>
              <a:gd name="T31" fmla="*/ 463 h 947"/>
              <a:gd name="T32" fmla="*/ 689 w 952"/>
              <a:gd name="T33" fmla="*/ 405 h 947"/>
              <a:gd name="T34" fmla="*/ 737 w 952"/>
              <a:gd name="T35" fmla="*/ 350 h 947"/>
              <a:gd name="T36" fmla="*/ 780 w 952"/>
              <a:gd name="T37" fmla="*/ 298 h 947"/>
              <a:gd name="T38" fmla="*/ 816 w 952"/>
              <a:gd name="T39" fmla="*/ 249 h 947"/>
              <a:gd name="T40" fmla="*/ 847 w 952"/>
              <a:gd name="T41" fmla="*/ 204 h 947"/>
              <a:gd name="T42" fmla="*/ 873 w 952"/>
              <a:gd name="T43" fmla="*/ 164 h 947"/>
              <a:gd name="T44" fmla="*/ 895 w 952"/>
              <a:gd name="T45" fmla="*/ 126 h 947"/>
              <a:gd name="T46" fmla="*/ 913 w 952"/>
              <a:gd name="T47" fmla="*/ 94 h 947"/>
              <a:gd name="T48" fmla="*/ 926 w 952"/>
              <a:gd name="T49" fmla="*/ 66 h 947"/>
              <a:gd name="T50" fmla="*/ 936 w 952"/>
              <a:gd name="T51" fmla="*/ 42 h 947"/>
              <a:gd name="T52" fmla="*/ 944 w 952"/>
              <a:gd name="T53" fmla="*/ 24 h 947"/>
              <a:gd name="T54" fmla="*/ 949 w 952"/>
              <a:gd name="T55" fmla="*/ 12 h 947"/>
              <a:gd name="T56" fmla="*/ 952 w 952"/>
              <a:gd name="T57" fmla="*/ 2 h 947"/>
              <a:gd name="T58" fmla="*/ 952 w 952"/>
              <a:gd name="T59" fmla="*/ 0 h 947"/>
              <a:gd name="T60" fmla="*/ 952 w 952"/>
              <a:gd name="T61" fmla="*/ 4 h 947"/>
              <a:gd name="T62" fmla="*/ 950 w 952"/>
              <a:gd name="T63" fmla="*/ 17 h 947"/>
              <a:gd name="T64" fmla="*/ 948 w 952"/>
              <a:gd name="T65" fmla="*/ 36 h 947"/>
              <a:gd name="T66" fmla="*/ 942 w 952"/>
              <a:gd name="T67" fmla="*/ 62 h 947"/>
              <a:gd name="T68" fmla="*/ 936 w 952"/>
              <a:gd name="T69" fmla="*/ 93 h 947"/>
              <a:gd name="T70" fmla="*/ 927 w 952"/>
              <a:gd name="T71" fmla="*/ 130 h 947"/>
              <a:gd name="T72" fmla="*/ 914 w 952"/>
              <a:gd name="T73" fmla="*/ 172 h 947"/>
              <a:gd name="T74" fmla="*/ 899 w 952"/>
              <a:gd name="T75" fmla="*/ 217 h 947"/>
              <a:gd name="T76" fmla="*/ 881 w 952"/>
              <a:gd name="T77" fmla="*/ 264 h 947"/>
              <a:gd name="T78" fmla="*/ 857 w 952"/>
              <a:gd name="T79" fmla="*/ 315 h 947"/>
              <a:gd name="T80" fmla="*/ 830 w 952"/>
              <a:gd name="T81" fmla="*/ 368 h 947"/>
              <a:gd name="T82" fmla="*/ 798 w 952"/>
              <a:gd name="T83" fmla="*/ 421 h 947"/>
              <a:gd name="T84" fmla="*/ 762 w 952"/>
              <a:gd name="T85" fmla="*/ 475 h 947"/>
              <a:gd name="T86" fmla="*/ 719 w 952"/>
              <a:gd name="T87" fmla="*/ 529 h 947"/>
              <a:gd name="T88" fmla="*/ 671 w 952"/>
              <a:gd name="T89" fmla="*/ 582 h 947"/>
              <a:gd name="T90" fmla="*/ 613 w 952"/>
              <a:gd name="T91" fmla="*/ 637 h 947"/>
              <a:gd name="T92" fmla="*/ 555 w 952"/>
              <a:gd name="T93" fmla="*/ 685 h 947"/>
              <a:gd name="T94" fmla="*/ 500 w 952"/>
              <a:gd name="T95" fmla="*/ 726 h 947"/>
              <a:gd name="T96" fmla="*/ 447 w 952"/>
              <a:gd name="T97" fmla="*/ 761 h 947"/>
              <a:gd name="T98" fmla="*/ 396 w 952"/>
              <a:gd name="T99" fmla="*/ 790 h 947"/>
              <a:gd name="T100" fmla="*/ 350 w 952"/>
              <a:gd name="T101" fmla="*/ 813 h 947"/>
              <a:gd name="T102" fmla="*/ 307 w 952"/>
              <a:gd name="T103" fmla="*/ 831 h 947"/>
              <a:gd name="T104" fmla="*/ 270 w 952"/>
              <a:gd name="T105" fmla="*/ 845 h 947"/>
              <a:gd name="T106" fmla="*/ 238 w 952"/>
              <a:gd name="T107" fmla="*/ 855 h 947"/>
              <a:gd name="T108" fmla="*/ 212 w 952"/>
              <a:gd name="T109" fmla="*/ 862 h 947"/>
              <a:gd name="T110" fmla="*/ 192 w 952"/>
              <a:gd name="T111" fmla="*/ 866 h 947"/>
              <a:gd name="T112" fmla="*/ 181 w 952"/>
              <a:gd name="T113" fmla="*/ 868 h 947"/>
              <a:gd name="T114" fmla="*/ 176 w 952"/>
              <a:gd name="T115" fmla="*/ 868 h 947"/>
              <a:gd name="T116" fmla="*/ 167 w 952"/>
              <a:gd name="T117" fmla="*/ 947 h 947"/>
              <a:gd name="T118" fmla="*/ 0 w 952"/>
              <a:gd name="T119" fmla="*/ 75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BBF6EE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gray">
          <a:xfrm>
            <a:off x="1468563" y="4042377"/>
            <a:ext cx="422530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500" b="1" err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b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 Phận quản lý nhân viên</a:t>
            </a:r>
            <a:endParaRPr lang="en-US" sz="2500" b="1" dirty="0">
              <a:solidFill>
                <a:srgbClr val="0099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1480457" y="4004076"/>
            <a:ext cx="3744416" cy="4572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592151" y="1599654"/>
            <a:ext cx="4764562" cy="538990"/>
            <a:chOff x="2400" y="1152"/>
            <a:chExt cx="1488" cy="31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gray">
            <a:xfrm>
              <a:off x="2490" y="1188"/>
              <a:ext cx="1269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500" b="1" dirty="0" err="1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2500" b="1" dirty="0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500" b="1" dirty="0" err="1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phận</a:t>
              </a:r>
              <a:r>
                <a:rPr lang="en-US" sz="2500" b="1" dirty="0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500" b="1" dirty="0" err="1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2500" b="1" dirty="0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500" b="1" err="1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lý</a:t>
              </a:r>
              <a:r>
                <a:rPr lang="en-US" sz="2500" b="1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 sản phẩm</a:t>
              </a:r>
              <a:endParaRPr lang="en-US" sz="25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gray">
            <a:xfrm>
              <a:off x="2400" y="1152"/>
              <a:ext cx="1488" cy="288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1" name="Text Box 11"/>
          <p:cNvSpPr txBox="1">
            <a:spLocks noChangeArrowheads="1"/>
          </p:cNvSpPr>
          <p:nvPr/>
        </p:nvSpPr>
        <p:spPr bwMode="gray">
          <a:xfrm>
            <a:off x="5980449" y="5031118"/>
            <a:ext cx="403244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sz="2500" b="1" smtClean="0">
                <a:latin typeface="Times New Roman" pitchFamily="18" charset="0"/>
                <a:cs typeface="Times New Roman" pitchFamily="18" charset="0"/>
              </a:rPr>
              <a:t> khách hàng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gray">
          <a:xfrm>
            <a:off x="5899263" y="5050972"/>
            <a:ext cx="3897610" cy="4572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6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PHÂN TÍCH CHỨC NĂNG HỆ THỐNG</a:t>
            </a:r>
            <a:endParaRPr lang="en-US" sz="400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** Bộ phận quản lí sản phẩm:</a:t>
            </a:r>
          </a:p>
          <a:p>
            <a:pPr>
              <a:buFontTx/>
              <a:buChar char="-"/>
            </a:pP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Quản lý toàn bộ thông tin các sản tên sản phẩm, ngày lấy, nơi sản xuất, số lượng ,…</a:t>
            </a:r>
          </a:p>
          <a:p>
            <a:pPr>
              <a:buFontTx/>
              <a:buChar char="-"/>
            </a:pP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Lưu trữ toàn bộ hóa đơn đã bán.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- Thống kê báo cáo các sản phẩm đã bán , doanh thu cửa hàng.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88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8282" y="398502"/>
            <a:ext cx="9775991" cy="724247"/>
          </a:xfrm>
        </p:spPr>
        <p:txBody>
          <a:bodyPr/>
          <a:lstStyle/>
          <a:p>
            <a:r>
              <a:rPr lang="en-US" sz="4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PHÂN TÍCH CHỨC NĂNG HỆ </a:t>
            </a:r>
            <a:r>
              <a:rPr lang="en-US" sz="4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40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** Bộ phận quản lý nhân viên:</a:t>
            </a:r>
            <a:endParaRPr lang="en-US" sz="30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Cập nhât, thêm, xóa  thông tin nhân viên.</a:t>
            </a:r>
          </a:p>
          <a:p>
            <a:pPr>
              <a:buFontTx/>
              <a:buChar char="-"/>
            </a:pP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Chấm ca, tính lương, ngày nghỉ cho nhân viên.</a:t>
            </a:r>
          </a:p>
          <a:p>
            <a:pPr>
              <a:buFontTx/>
              <a:buChar char="-"/>
            </a:pP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Lưu trữ những ngày làm và nghỉ nhân viên.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3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PHÂN TÍCH CHỨC NĂNG HỆ </a:t>
            </a:r>
            <a:r>
              <a:rPr lang="en-US" sz="4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400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** Bộ phận quản lý khách hàng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000" b="1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 Cập nhật, thêm, xóa, sửa thông tin khách hàng.</a:t>
            </a:r>
            <a:endParaRPr lang="vi-VN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726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</TotalTime>
  <Words>469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Unicode MS</vt:lpstr>
      <vt:lpstr>Arial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Hoang Nguyen</cp:lastModifiedBy>
  <cp:revision>125</cp:revision>
  <dcterms:created xsi:type="dcterms:W3CDTF">2018-04-24T17:14:44Z</dcterms:created>
  <dcterms:modified xsi:type="dcterms:W3CDTF">2019-03-21T14:17:53Z</dcterms:modified>
</cp:coreProperties>
</file>