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7" r:id="rId4"/>
    <p:sldId id="264" r:id="rId5"/>
    <p:sldId id="293" r:id="rId6"/>
    <p:sldId id="294" r:id="rId7"/>
    <p:sldId id="296" r:id="rId8"/>
    <p:sldId id="298" r:id="rId9"/>
    <p:sldId id="280" r:id="rId10"/>
    <p:sldId id="299" r:id="rId11"/>
    <p:sldId id="302" r:id="rId12"/>
    <p:sldId id="305" r:id="rId13"/>
    <p:sldId id="306" r:id="rId14"/>
    <p:sldId id="308" r:id="rId15"/>
    <p:sldId id="303" r:id="rId16"/>
    <p:sldId id="304" r:id="rId17"/>
    <p:sldId id="263" r:id="rId18"/>
    <p:sldId id="30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048"/>
    <a:srgbClr val="F7EA92"/>
    <a:srgbClr val="FBFCED"/>
    <a:srgbClr val="EFD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梯形 4"/>
          <p:cNvSpPr/>
          <p:nvPr userDrawn="1"/>
        </p:nvSpPr>
        <p:spPr>
          <a:xfrm rot="16200000" flipH="1">
            <a:off x="8467942" y="4017441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 userDrawn="1"/>
        </p:nvSpPr>
        <p:spPr>
          <a:xfrm rot="5400000">
            <a:off x="64837" y="4017441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5760" y="627008"/>
            <a:ext cx="11460480" cy="589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8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5.png"/><Relationship Id="rId5" Type="http://schemas.openxmlformats.org/officeDocument/2006/relationships/tags" Target="../tags/tag9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8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梯形 9"/>
          <p:cNvSpPr/>
          <p:nvPr/>
        </p:nvSpPr>
        <p:spPr>
          <a:xfrm rot="16200000" flipH="1">
            <a:off x="8467942" y="3710716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 rot="5400000">
            <a:off x="64837" y="3710716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886" y="368337"/>
            <a:ext cx="11460480" cy="5744894"/>
          </a:xfrm>
          <a:prstGeom prst="rect">
            <a:avLst/>
          </a:prstGeom>
          <a:solidFill>
            <a:srgbClr val="FBF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1" r="2600"/>
          <a:stretch>
            <a:fillRect/>
          </a:stretch>
        </p:blipFill>
        <p:spPr>
          <a:xfrm>
            <a:off x="6344062" y="2792900"/>
            <a:ext cx="5418304" cy="3320331"/>
          </a:xfrm>
          <a:custGeom>
            <a:avLst/>
            <a:gdLst>
              <a:gd name="connsiteX0" fmla="*/ 0 w 6212518"/>
              <a:gd name="connsiteY0" fmla="*/ 0 h 3807024"/>
              <a:gd name="connsiteX1" fmla="*/ 6212518 w 6212518"/>
              <a:gd name="connsiteY1" fmla="*/ 0 h 3807024"/>
              <a:gd name="connsiteX2" fmla="*/ 6212518 w 6212518"/>
              <a:gd name="connsiteY2" fmla="*/ 3807024 h 3807024"/>
              <a:gd name="connsiteX3" fmla="*/ 0 w 6212518"/>
              <a:gd name="connsiteY3" fmla="*/ 3807024 h 3807024"/>
              <a:gd name="connsiteX4" fmla="*/ 0 w 6212518"/>
              <a:gd name="connsiteY4" fmla="*/ 1906933 h 3807024"/>
              <a:gd name="connsiteX5" fmla="*/ 451798 w 6212518"/>
              <a:gd name="connsiteY5" fmla="*/ 1406292 h 3807024"/>
              <a:gd name="connsiteX6" fmla="*/ 665158 w 6212518"/>
              <a:gd name="connsiteY6" fmla="*/ 720492 h 3807024"/>
              <a:gd name="connsiteX7" fmla="*/ 543238 w 6212518"/>
              <a:gd name="connsiteY7" fmla="*/ 598572 h 3807024"/>
              <a:gd name="connsiteX8" fmla="*/ 0 w 6212518"/>
              <a:gd name="connsiteY8" fmla="*/ 155113 h 380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2518" h="3807024">
                <a:moveTo>
                  <a:pt x="0" y="0"/>
                </a:moveTo>
                <a:lnTo>
                  <a:pt x="6212518" y="0"/>
                </a:lnTo>
                <a:lnTo>
                  <a:pt x="6212518" y="3807024"/>
                </a:lnTo>
                <a:lnTo>
                  <a:pt x="0" y="3807024"/>
                </a:lnTo>
                <a:lnTo>
                  <a:pt x="0" y="1906933"/>
                </a:lnTo>
                <a:lnTo>
                  <a:pt x="451798" y="1406292"/>
                </a:lnTo>
                <a:lnTo>
                  <a:pt x="665158" y="720492"/>
                </a:lnTo>
                <a:lnTo>
                  <a:pt x="543238" y="598572"/>
                </a:lnTo>
                <a:lnTo>
                  <a:pt x="0" y="155113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68" b="31836"/>
          <a:stretch>
            <a:fillRect/>
          </a:stretch>
        </p:blipFill>
        <p:spPr>
          <a:xfrm>
            <a:off x="157103" y="676114"/>
            <a:ext cx="8163004" cy="3136794"/>
          </a:xfrm>
          <a:custGeom>
            <a:avLst/>
            <a:gdLst>
              <a:gd name="connsiteX0" fmla="*/ 0 w 3998979"/>
              <a:gd name="connsiteY0" fmla="*/ 0 h 2595012"/>
              <a:gd name="connsiteX1" fmla="*/ 3821575 w 3998979"/>
              <a:gd name="connsiteY1" fmla="*/ 0 h 2595012"/>
              <a:gd name="connsiteX2" fmla="*/ 3998979 w 3998979"/>
              <a:gd name="connsiteY2" fmla="*/ 1147212 h 2595012"/>
              <a:gd name="connsiteX3" fmla="*/ 3694179 w 3998979"/>
              <a:gd name="connsiteY3" fmla="*/ 1543452 h 2595012"/>
              <a:gd name="connsiteX4" fmla="*/ 2109219 w 3998979"/>
              <a:gd name="connsiteY4" fmla="*/ 2595012 h 2595012"/>
              <a:gd name="connsiteX5" fmla="*/ 0 w 3998979"/>
              <a:gd name="connsiteY5" fmla="*/ 2073545 h 259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8979" h="2595012">
                <a:moveTo>
                  <a:pt x="0" y="0"/>
                </a:moveTo>
                <a:lnTo>
                  <a:pt x="3821575" y="0"/>
                </a:lnTo>
                <a:lnTo>
                  <a:pt x="3998979" y="1147212"/>
                </a:lnTo>
                <a:lnTo>
                  <a:pt x="3694179" y="1543452"/>
                </a:lnTo>
                <a:lnTo>
                  <a:pt x="2109219" y="2595012"/>
                </a:lnTo>
                <a:lnTo>
                  <a:pt x="0" y="2073545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802098" y="1463315"/>
            <a:ext cx="66082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汉仪昌黎宋刻本(原版)W" panose="00020600040101010101" pitchFamily="18" charset="-122"/>
                <a:ea typeface="汉仪昌黎宋刻本(原版)W" panose="00020600040101010101" pitchFamily="18" charset="-122"/>
              </a:rPr>
              <a:t>Pintos</a:t>
            </a:r>
            <a:r>
              <a:rPr lang="zh-CN" altLang="en-US" sz="7200" dirty="0">
                <a:latin typeface="汉仪昌黎宋刻本(原版)W" panose="00020600040101010101" pitchFamily="18" charset="-122"/>
                <a:ea typeface="汉仪昌黎宋刻本(原版)W" panose="00020600040101010101" pitchFamily="18" charset="-122"/>
              </a:rPr>
              <a:t>验收汇报</a:t>
            </a:r>
            <a:endParaRPr lang="zh-CN" altLang="en-US" sz="72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901803" y="3714519"/>
            <a:ext cx="2002197" cy="942930"/>
            <a:chOff x="693463" y="4264774"/>
            <a:chExt cx="2002197" cy="942930"/>
          </a:xfrm>
        </p:grpSpPr>
        <p:sp>
          <p:nvSpPr>
            <p:cNvPr id="24" name="矩形 23"/>
            <p:cNvSpPr/>
            <p:nvPr/>
          </p:nvSpPr>
          <p:spPr>
            <a:xfrm>
              <a:off x="693463" y="4264774"/>
              <a:ext cx="200219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汇报人：陈瑞阳、张克卿、高立扬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79881" y="4899927"/>
              <a:ext cx="144142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指导教师：高红雨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优先级捐赠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5515" y="753745"/>
            <a:ext cx="204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何时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发生捐赠？</a:t>
            </a:r>
          </a:p>
        </p:txBody>
      </p:sp>
      <p:cxnSp>
        <p:nvCxnSpPr>
          <p:cNvPr id="9" name="直接箭头连接符 8"/>
          <p:cNvCxnSpPr/>
          <p:nvPr>
            <p:custDataLst>
              <p:tags r:id="rId2"/>
            </p:custDataLst>
          </p:nvPr>
        </p:nvCxnSpPr>
        <p:spPr>
          <a:xfrm flipH="1">
            <a:off x="3778034" y="1817786"/>
            <a:ext cx="4942" cy="116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897472" y="2037892"/>
            <a:ext cx="23219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提出适应三种捐赠情况的普适模型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449820" y="1057275"/>
            <a:ext cx="3895725" cy="129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最高标准：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将最高的优先级给予目标，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使目标快速执行结束后让出</a:t>
            </a:r>
            <a:r>
              <a:rPr lang="en-US" altLang="zh-CN" sz="2000" b="1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CPU</a:t>
            </a:r>
            <a:endParaRPr lang="zh-CN" altLang="en-US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5" name="直接箭头连接符 4"/>
          <p:cNvCxnSpPr/>
          <p:nvPr>
            <p:custDataLst>
              <p:tags r:id="rId5"/>
            </p:custDataLst>
          </p:nvPr>
        </p:nvCxnSpPr>
        <p:spPr>
          <a:xfrm>
            <a:off x="6406230" y="4319530"/>
            <a:ext cx="146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562958" y="3689474"/>
            <a:ext cx="11664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捐赠问题具体思路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899400" y="3829685"/>
            <a:ext cx="3747135" cy="969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、通过在循环中设置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跳出情况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</a:t>
            </a:r>
            <a:r>
              <a:rPr lang="zh-CN" altLang="en-US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一对一、多对一捐赠结束的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退出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425" y="1275080"/>
            <a:ext cx="609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在线程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获取锁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b="1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(</a:t>
            </a:r>
            <a:r>
              <a:rPr lang="en-US" altLang="zh-CN" sz="2400" b="1" dirty="0" err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lock_acuquire) 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时进行捐赠</a:t>
            </a: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7899400" y="4871085"/>
            <a:ext cx="3788410" cy="91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、通过将捐赠这件事情变为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原子操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消除多对一操作中的竞争问题</a:t>
            </a: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7936230" y="2879090"/>
            <a:ext cx="3752215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、从复杂的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嵌套捐赠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出发，通过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环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完成模型中的嵌套捐赠。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A65280-636B-0A4F-3F4B-FBCE695C8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9" y="2984340"/>
            <a:ext cx="5610320" cy="2810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" grpId="0"/>
      <p:bldP spid="12" grpId="0"/>
      <p:bldP spid="13" grpId="0"/>
      <p:bldP spid="2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优先级捐赠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4588" y="1954685"/>
            <a:ext cx="33744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存在问题：如何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恢复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优先级？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24516" y="3239462"/>
            <a:ext cx="33744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释放锁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000" dirty="0" err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lock_release)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时恢复线程和锁的优先级</a:t>
            </a: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>
            <a:off x="2894429" y="2482747"/>
            <a:ext cx="0" cy="75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934630" y="2692462"/>
            <a:ext cx="82930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</a:rPr>
              <a:t>何时？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651439" y="1016952"/>
            <a:ext cx="464448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从线程自身的属性</a:t>
            </a:r>
            <a:r>
              <a:rPr lang="en-US" altLang="zh-CN" sz="2000" b="1" dirty="0" err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base_priority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自身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的锁中的最高优先级</a:t>
            </a:r>
            <a:r>
              <a:rPr lang="en-US" altLang="zh-CN" sz="2000" b="1" dirty="0" err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lock_priority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中选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最大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的赋给自身的</a:t>
            </a:r>
            <a:r>
              <a:rPr lang="en-US" altLang="zh-CN" sz="2000" b="1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priority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51439" y="4634463"/>
            <a:ext cx="46444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将锁的优先级更新为等待线程中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最高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优先级线程的优先级</a:t>
            </a:r>
          </a:p>
        </p:txBody>
      </p:sp>
      <p:sp>
        <p:nvSpPr>
          <p:cNvPr id="11" name="左大括号 10"/>
          <p:cNvSpPr/>
          <p:nvPr>
            <p:custDataLst>
              <p:tags r:id="rId7"/>
            </p:custDataLst>
          </p:nvPr>
        </p:nvSpPr>
        <p:spPr>
          <a:xfrm>
            <a:off x="5399405" y="2163445"/>
            <a:ext cx="387985" cy="2538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509770" y="1555750"/>
            <a:ext cx="2141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恢复线程优先级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699020" y="4835123"/>
            <a:ext cx="1789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更新锁优先级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471295" y="1281430"/>
            <a:ext cx="2971800" cy="1278255"/>
            <a:chOff x="4418" y="1585"/>
            <a:chExt cx="4680" cy="2013"/>
          </a:xfrm>
        </p:grpSpPr>
        <p:grpSp>
          <p:nvGrpSpPr>
            <p:cNvPr id="8" name="组合 7"/>
            <p:cNvGrpSpPr/>
            <p:nvPr/>
          </p:nvGrpSpPr>
          <p:grpSpPr>
            <a:xfrm>
              <a:off x="4996" y="1585"/>
              <a:ext cx="4102" cy="2013"/>
              <a:chOff x="7291388" y="1609408"/>
              <a:chExt cx="2555875" cy="1277938"/>
            </a:xfrm>
          </p:grpSpPr>
          <p:sp>
            <p:nvSpPr>
              <p:cNvPr id="4" name="Freeform 25"/>
              <p:cNvSpPr/>
              <p:nvPr/>
            </p:nvSpPr>
            <p:spPr bwMode="auto">
              <a:xfrm flipH="1">
                <a:off x="7327900" y="1644333"/>
                <a:ext cx="2476500" cy="1206500"/>
              </a:xfrm>
              <a:custGeom>
                <a:avLst/>
                <a:gdLst>
                  <a:gd name="T0" fmla="*/ 0 w 412"/>
                  <a:gd name="T1" fmla="*/ 100 h 199"/>
                  <a:gd name="T2" fmla="*/ 20 w 412"/>
                  <a:gd name="T3" fmla="*/ 75 h 199"/>
                  <a:gd name="T4" fmla="*/ 57 w 412"/>
                  <a:gd name="T5" fmla="*/ 32 h 199"/>
                  <a:gd name="T6" fmla="*/ 70 w 412"/>
                  <a:gd name="T7" fmla="*/ 16 h 199"/>
                  <a:gd name="T8" fmla="*/ 103 w 412"/>
                  <a:gd name="T9" fmla="*/ 0 h 199"/>
                  <a:gd name="T10" fmla="*/ 387 w 412"/>
                  <a:gd name="T11" fmla="*/ 1 h 199"/>
                  <a:gd name="T12" fmla="*/ 399 w 412"/>
                  <a:gd name="T13" fmla="*/ 3 h 199"/>
                  <a:gd name="T14" fmla="*/ 403 w 412"/>
                  <a:gd name="T15" fmla="*/ 5 h 199"/>
                  <a:gd name="T16" fmla="*/ 408 w 412"/>
                  <a:gd name="T17" fmla="*/ 16 h 199"/>
                  <a:gd name="T18" fmla="*/ 409 w 412"/>
                  <a:gd name="T19" fmla="*/ 28 h 199"/>
                  <a:gd name="T20" fmla="*/ 412 w 412"/>
                  <a:gd name="T21" fmla="*/ 70 h 199"/>
                  <a:gd name="T22" fmla="*/ 411 w 412"/>
                  <a:gd name="T23" fmla="*/ 85 h 199"/>
                  <a:gd name="T24" fmla="*/ 411 w 412"/>
                  <a:gd name="T25" fmla="*/ 114 h 199"/>
                  <a:gd name="T26" fmla="*/ 412 w 412"/>
                  <a:gd name="T27" fmla="*/ 129 h 199"/>
                  <a:gd name="T28" fmla="*/ 409 w 412"/>
                  <a:gd name="T29" fmla="*/ 174 h 199"/>
                  <a:gd name="T30" fmla="*/ 408 w 412"/>
                  <a:gd name="T31" fmla="*/ 184 h 199"/>
                  <a:gd name="T32" fmla="*/ 404 w 412"/>
                  <a:gd name="T33" fmla="*/ 193 h 199"/>
                  <a:gd name="T34" fmla="*/ 398 w 412"/>
                  <a:gd name="T35" fmla="*/ 197 h 199"/>
                  <a:gd name="T36" fmla="*/ 385 w 412"/>
                  <a:gd name="T37" fmla="*/ 198 h 199"/>
                  <a:gd name="T38" fmla="*/ 104 w 412"/>
                  <a:gd name="T39" fmla="*/ 199 h 199"/>
                  <a:gd name="T40" fmla="*/ 84 w 412"/>
                  <a:gd name="T41" fmla="*/ 193 h 199"/>
                  <a:gd name="T42" fmla="*/ 66 w 412"/>
                  <a:gd name="T43" fmla="*/ 177 h 199"/>
                  <a:gd name="T44" fmla="*/ 22 w 412"/>
                  <a:gd name="T45" fmla="*/ 126 h 199"/>
                  <a:gd name="T46" fmla="*/ 0 w 412"/>
                  <a:gd name="T47" fmla="*/ 10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2" h="199">
                    <a:moveTo>
                      <a:pt x="0" y="100"/>
                    </a:moveTo>
                    <a:cubicBezTo>
                      <a:pt x="6" y="91"/>
                      <a:pt x="12" y="83"/>
                      <a:pt x="20" y="75"/>
                    </a:cubicBezTo>
                    <a:cubicBezTo>
                      <a:pt x="33" y="62"/>
                      <a:pt x="46" y="47"/>
                      <a:pt x="57" y="32"/>
                    </a:cubicBezTo>
                    <a:cubicBezTo>
                      <a:pt x="61" y="27"/>
                      <a:pt x="66" y="21"/>
                      <a:pt x="70" y="16"/>
                    </a:cubicBezTo>
                    <a:cubicBezTo>
                      <a:pt x="79" y="7"/>
                      <a:pt x="90" y="0"/>
                      <a:pt x="103" y="0"/>
                    </a:cubicBezTo>
                    <a:cubicBezTo>
                      <a:pt x="153" y="0"/>
                      <a:pt x="337" y="0"/>
                      <a:pt x="387" y="1"/>
                    </a:cubicBezTo>
                    <a:cubicBezTo>
                      <a:pt x="391" y="1"/>
                      <a:pt x="395" y="2"/>
                      <a:pt x="399" y="3"/>
                    </a:cubicBezTo>
                    <a:cubicBezTo>
                      <a:pt x="401" y="3"/>
                      <a:pt x="402" y="4"/>
                      <a:pt x="403" y="5"/>
                    </a:cubicBezTo>
                    <a:cubicBezTo>
                      <a:pt x="406" y="8"/>
                      <a:pt x="408" y="12"/>
                      <a:pt x="408" y="16"/>
                    </a:cubicBezTo>
                    <a:cubicBezTo>
                      <a:pt x="409" y="20"/>
                      <a:pt x="409" y="24"/>
                      <a:pt x="409" y="28"/>
                    </a:cubicBezTo>
                    <a:cubicBezTo>
                      <a:pt x="410" y="42"/>
                      <a:pt x="411" y="56"/>
                      <a:pt x="412" y="70"/>
                    </a:cubicBezTo>
                    <a:cubicBezTo>
                      <a:pt x="412" y="75"/>
                      <a:pt x="412" y="80"/>
                      <a:pt x="411" y="85"/>
                    </a:cubicBezTo>
                    <a:cubicBezTo>
                      <a:pt x="411" y="95"/>
                      <a:pt x="411" y="105"/>
                      <a:pt x="411" y="114"/>
                    </a:cubicBezTo>
                    <a:cubicBezTo>
                      <a:pt x="412" y="119"/>
                      <a:pt x="412" y="124"/>
                      <a:pt x="412" y="129"/>
                    </a:cubicBezTo>
                    <a:cubicBezTo>
                      <a:pt x="411" y="144"/>
                      <a:pt x="410" y="159"/>
                      <a:pt x="409" y="174"/>
                    </a:cubicBezTo>
                    <a:cubicBezTo>
                      <a:pt x="409" y="178"/>
                      <a:pt x="409" y="181"/>
                      <a:pt x="408" y="184"/>
                    </a:cubicBezTo>
                    <a:cubicBezTo>
                      <a:pt x="407" y="187"/>
                      <a:pt x="406" y="190"/>
                      <a:pt x="404" y="193"/>
                    </a:cubicBezTo>
                    <a:cubicBezTo>
                      <a:pt x="403" y="195"/>
                      <a:pt x="401" y="196"/>
                      <a:pt x="398" y="197"/>
                    </a:cubicBezTo>
                    <a:cubicBezTo>
                      <a:pt x="394" y="198"/>
                      <a:pt x="389" y="198"/>
                      <a:pt x="385" y="198"/>
                    </a:cubicBezTo>
                    <a:cubicBezTo>
                      <a:pt x="336" y="198"/>
                      <a:pt x="152" y="199"/>
                      <a:pt x="104" y="199"/>
                    </a:cubicBezTo>
                    <a:cubicBezTo>
                      <a:pt x="97" y="199"/>
                      <a:pt x="90" y="197"/>
                      <a:pt x="84" y="193"/>
                    </a:cubicBezTo>
                    <a:cubicBezTo>
                      <a:pt x="77" y="189"/>
                      <a:pt x="71" y="184"/>
                      <a:pt x="66" y="177"/>
                    </a:cubicBezTo>
                    <a:cubicBezTo>
                      <a:pt x="52" y="160"/>
                      <a:pt x="38" y="142"/>
                      <a:pt x="22" y="126"/>
                    </a:cubicBezTo>
                    <a:cubicBezTo>
                      <a:pt x="14" y="118"/>
                      <a:pt x="8" y="109"/>
                      <a:pt x="0" y="100"/>
                    </a:cubicBezTo>
                    <a:close/>
                  </a:path>
                </a:pathLst>
              </a:custGeom>
              <a:solidFill>
                <a:srgbClr val="FBFC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26"/>
              <p:cNvSpPr>
                <a:spLocks noEditPoints="1"/>
              </p:cNvSpPr>
              <p:nvPr/>
            </p:nvSpPr>
            <p:spPr bwMode="auto">
              <a:xfrm flipH="1">
                <a:off x="7291388" y="1609408"/>
                <a:ext cx="2555875" cy="1277938"/>
              </a:xfrm>
              <a:custGeom>
                <a:avLst/>
                <a:gdLst>
                  <a:gd name="T0" fmla="*/ 183 w 425"/>
                  <a:gd name="T1" fmla="*/ 0 h 211"/>
                  <a:gd name="T2" fmla="*/ 395 w 425"/>
                  <a:gd name="T3" fmla="*/ 0 h 211"/>
                  <a:gd name="T4" fmla="*/ 410 w 425"/>
                  <a:gd name="T5" fmla="*/ 4 h 211"/>
                  <a:gd name="T6" fmla="*/ 420 w 425"/>
                  <a:gd name="T7" fmla="*/ 17 h 211"/>
                  <a:gd name="T8" fmla="*/ 422 w 425"/>
                  <a:gd name="T9" fmla="*/ 32 h 211"/>
                  <a:gd name="T10" fmla="*/ 425 w 425"/>
                  <a:gd name="T11" fmla="*/ 78 h 211"/>
                  <a:gd name="T12" fmla="*/ 425 w 425"/>
                  <a:gd name="T13" fmla="*/ 133 h 211"/>
                  <a:gd name="T14" fmla="*/ 422 w 425"/>
                  <a:gd name="T15" fmla="*/ 179 h 211"/>
                  <a:gd name="T16" fmla="*/ 421 w 425"/>
                  <a:gd name="T17" fmla="*/ 191 h 211"/>
                  <a:gd name="T18" fmla="*/ 396 w 425"/>
                  <a:gd name="T19" fmla="*/ 211 h 211"/>
                  <a:gd name="T20" fmla="*/ 370 w 425"/>
                  <a:gd name="T21" fmla="*/ 211 h 211"/>
                  <a:gd name="T22" fmla="*/ 113 w 425"/>
                  <a:gd name="T23" fmla="*/ 211 h 211"/>
                  <a:gd name="T24" fmla="*/ 94 w 425"/>
                  <a:gd name="T25" fmla="*/ 209 h 211"/>
                  <a:gd name="T26" fmla="*/ 74 w 425"/>
                  <a:gd name="T27" fmla="*/ 197 h 211"/>
                  <a:gd name="T28" fmla="*/ 70 w 425"/>
                  <a:gd name="T29" fmla="*/ 192 h 211"/>
                  <a:gd name="T30" fmla="*/ 52 w 425"/>
                  <a:gd name="T31" fmla="*/ 170 h 211"/>
                  <a:gd name="T32" fmla="*/ 34 w 425"/>
                  <a:gd name="T33" fmla="*/ 148 h 211"/>
                  <a:gd name="T34" fmla="*/ 20 w 425"/>
                  <a:gd name="T35" fmla="*/ 133 h 211"/>
                  <a:gd name="T36" fmla="*/ 2 w 425"/>
                  <a:gd name="T37" fmla="*/ 111 h 211"/>
                  <a:gd name="T38" fmla="*/ 1 w 425"/>
                  <a:gd name="T39" fmla="*/ 105 h 211"/>
                  <a:gd name="T40" fmla="*/ 6 w 425"/>
                  <a:gd name="T41" fmla="*/ 94 h 211"/>
                  <a:gd name="T42" fmla="*/ 20 w 425"/>
                  <a:gd name="T43" fmla="*/ 78 h 211"/>
                  <a:gd name="T44" fmla="*/ 32 w 425"/>
                  <a:gd name="T45" fmla="*/ 64 h 211"/>
                  <a:gd name="T46" fmla="*/ 60 w 425"/>
                  <a:gd name="T47" fmla="*/ 32 h 211"/>
                  <a:gd name="T48" fmla="*/ 73 w 425"/>
                  <a:gd name="T49" fmla="*/ 15 h 211"/>
                  <a:gd name="T50" fmla="*/ 91 w 425"/>
                  <a:gd name="T51" fmla="*/ 2 h 211"/>
                  <a:gd name="T52" fmla="*/ 108 w 425"/>
                  <a:gd name="T53" fmla="*/ 0 h 211"/>
                  <a:gd name="T54" fmla="*/ 183 w 425"/>
                  <a:gd name="T55" fmla="*/ 0 h 211"/>
                  <a:gd name="T56" fmla="*/ 183 w 425"/>
                  <a:gd name="T57" fmla="*/ 0 h 211"/>
                  <a:gd name="T58" fmla="*/ 6 w 425"/>
                  <a:gd name="T59" fmla="*/ 106 h 211"/>
                  <a:gd name="T60" fmla="*/ 28 w 425"/>
                  <a:gd name="T61" fmla="*/ 132 h 211"/>
                  <a:gd name="T62" fmla="*/ 72 w 425"/>
                  <a:gd name="T63" fmla="*/ 183 h 211"/>
                  <a:gd name="T64" fmla="*/ 90 w 425"/>
                  <a:gd name="T65" fmla="*/ 199 h 211"/>
                  <a:gd name="T66" fmla="*/ 110 w 425"/>
                  <a:gd name="T67" fmla="*/ 205 h 211"/>
                  <a:gd name="T68" fmla="*/ 391 w 425"/>
                  <a:gd name="T69" fmla="*/ 204 h 211"/>
                  <a:gd name="T70" fmla="*/ 404 w 425"/>
                  <a:gd name="T71" fmla="*/ 203 h 211"/>
                  <a:gd name="T72" fmla="*/ 410 w 425"/>
                  <a:gd name="T73" fmla="*/ 199 h 211"/>
                  <a:gd name="T74" fmla="*/ 414 w 425"/>
                  <a:gd name="T75" fmla="*/ 190 h 211"/>
                  <a:gd name="T76" fmla="*/ 415 w 425"/>
                  <a:gd name="T77" fmla="*/ 180 h 211"/>
                  <a:gd name="T78" fmla="*/ 418 w 425"/>
                  <a:gd name="T79" fmla="*/ 135 h 211"/>
                  <a:gd name="T80" fmla="*/ 417 w 425"/>
                  <a:gd name="T81" fmla="*/ 120 h 211"/>
                  <a:gd name="T82" fmla="*/ 417 w 425"/>
                  <a:gd name="T83" fmla="*/ 91 h 211"/>
                  <a:gd name="T84" fmla="*/ 418 w 425"/>
                  <a:gd name="T85" fmla="*/ 76 h 211"/>
                  <a:gd name="T86" fmla="*/ 415 w 425"/>
                  <a:gd name="T87" fmla="*/ 34 h 211"/>
                  <a:gd name="T88" fmla="*/ 414 w 425"/>
                  <a:gd name="T89" fmla="*/ 22 h 211"/>
                  <a:gd name="T90" fmla="*/ 409 w 425"/>
                  <a:gd name="T91" fmla="*/ 11 h 211"/>
                  <a:gd name="T92" fmla="*/ 405 w 425"/>
                  <a:gd name="T93" fmla="*/ 9 h 211"/>
                  <a:gd name="T94" fmla="*/ 393 w 425"/>
                  <a:gd name="T95" fmla="*/ 7 h 211"/>
                  <a:gd name="T96" fmla="*/ 109 w 425"/>
                  <a:gd name="T97" fmla="*/ 6 h 211"/>
                  <a:gd name="T98" fmla="*/ 76 w 425"/>
                  <a:gd name="T99" fmla="*/ 22 h 211"/>
                  <a:gd name="T100" fmla="*/ 63 w 425"/>
                  <a:gd name="T101" fmla="*/ 38 h 211"/>
                  <a:gd name="T102" fmla="*/ 26 w 425"/>
                  <a:gd name="T103" fmla="*/ 81 h 211"/>
                  <a:gd name="T104" fmla="*/ 6 w 425"/>
                  <a:gd name="T105" fmla="*/ 1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25" h="211">
                    <a:moveTo>
                      <a:pt x="183" y="0"/>
                    </a:moveTo>
                    <a:cubicBezTo>
                      <a:pt x="209" y="0"/>
                      <a:pt x="369" y="0"/>
                      <a:pt x="395" y="0"/>
                    </a:cubicBezTo>
                    <a:cubicBezTo>
                      <a:pt x="401" y="0"/>
                      <a:pt x="406" y="2"/>
                      <a:pt x="410" y="4"/>
                    </a:cubicBezTo>
                    <a:cubicBezTo>
                      <a:pt x="415" y="7"/>
                      <a:pt x="419" y="12"/>
                      <a:pt x="420" y="17"/>
                    </a:cubicBezTo>
                    <a:cubicBezTo>
                      <a:pt x="421" y="22"/>
                      <a:pt x="422" y="27"/>
                      <a:pt x="422" y="32"/>
                    </a:cubicBezTo>
                    <a:cubicBezTo>
                      <a:pt x="423" y="47"/>
                      <a:pt x="425" y="63"/>
                      <a:pt x="425" y="78"/>
                    </a:cubicBezTo>
                    <a:cubicBezTo>
                      <a:pt x="425" y="96"/>
                      <a:pt x="425" y="115"/>
                      <a:pt x="425" y="133"/>
                    </a:cubicBezTo>
                    <a:cubicBezTo>
                      <a:pt x="425" y="149"/>
                      <a:pt x="423" y="164"/>
                      <a:pt x="422" y="179"/>
                    </a:cubicBezTo>
                    <a:cubicBezTo>
                      <a:pt x="422" y="183"/>
                      <a:pt x="421" y="187"/>
                      <a:pt x="421" y="191"/>
                    </a:cubicBezTo>
                    <a:cubicBezTo>
                      <a:pt x="418" y="203"/>
                      <a:pt x="409" y="210"/>
                      <a:pt x="396" y="211"/>
                    </a:cubicBezTo>
                    <a:cubicBezTo>
                      <a:pt x="388" y="211"/>
                      <a:pt x="379" y="211"/>
                      <a:pt x="370" y="211"/>
                    </a:cubicBezTo>
                    <a:cubicBezTo>
                      <a:pt x="329" y="211"/>
                      <a:pt x="154" y="211"/>
                      <a:pt x="113" y="211"/>
                    </a:cubicBezTo>
                    <a:cubicBezTo>
                      <a:pt x="107" y="211"/>
                      <a:pt x="101" y="210"/>
                      <a:pt x="94" y="209"/>
                    </a:cubicBezTo>
                    <a:cubicBezTo>
                      <a:pt x="86" y="208"/>
                      <a:pt x="80" y="204"/>
                      <a:pt x="74" y="197"/>
                    </a:cubicBezTo>
                    <a:cubicBezTo>
                      <a:pt x="73" y="196"/>
                      <a:pt x="72" y="194"/>
                      <a:pt x="70" y="192"/>
                    </a:cubicBezTo>
                    <a:cubicBezTo>
                      <a:pt x="65" y="184"/>
                      <a:pt x="59" y="177"/>
                      <a:pt x="52" y="170"/>
                    </a:cubicBezTo>
                    <a:cubicBezTo>
                      <a:pt x="46" y="162"/>
                      <a:pt x="40" y="155"/>
                      <a:pt x="34" y="148"/>
                    </a:cubicBezTo>
                    <a:cubicBezTo>
                      <a:pt x="29" y="143"/>
                      <a:pt x="25" y="138"/>
                      <a:pt x="20" y="133"/>
                    </a:cubicBezTo>
                    <a:cubicBezTo>
                      <a:pt x="14" y="126"/>
                      <a:pt x="8" y="118"/>
                      <a:pt x="2" y="111"/>
                    </a:cubicBezTo>
                    <a:cubicBezTo>
                      <a:pt x="0" y="109"/>
                      <a:pt x="0" y="107"/>
                      <a:pt x="1" y="105"/>
                    </a:cubicBezTo>
                    <a:cubicBezTo>
                      <a:pt x="2" y="102"/>
                      <a:pt x="3" y="97"/>
                      <a:pt x="6" y="94"/>
                    </a:cubicBezTo>
                    <a:cubicBezTo>
                      <a:pt x="11" y="89"/>
                      <a:pt x="16" y="83"/>
                      <a:pt x="20" y="78"/>
                    </a:cubicBezTo>
                    <a:cubicBezTo>
                      <a:pt x="24" y="73"/>
                      <a:pt x="28" y="69"/>
                      <a:pt x="32" y="64"/>
                    </a:cubicBezTo>
                    <a:cubicBezTo>
                      <a:pt x="42" y="54"/>
                      <a:pt x="51" y="43"/>
                      <a:pt x="60" y="32"/>
                    </a:cubicBezTo>
                    <a:cubicBezTo>
                      <a:pt x="65" y="27"/>
                      <a:pt x="69" y="21"/>
                      <a:pt x="73" y="15"/>
                    </a:cubicBezTo>
                    <a:cubicBezTo>
                      <a:pt x="78" y="8"/>
                      <a:pt x="84" y="5"/>
                      <a:pt x="91" y="2"/>
                    </a:cubicBezTo>
                    <a:cubicBezTo>
                      <a:pt x="96" y="1"/>
                      <a:pt x="102" y="0"/>
                      <a:pt x="108" y="0"/>
                    </a:cubicBezTo>
                    <a:cubicBezTo>
                      <a:pt x="133" y="0"/>
                      <a:pt x="15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6" y="106"/>
                    </a:moveTo>
                    <a:cubicBezTo>
                      <a:pt x="14" y="115"/>
                      <a:pt x="20" y="124"/>
                      <a:pt x="28" y="132"/>
                    </a:cubicBezTo>
                    <a:cubicBezTo>
                      <a:pt x="44" y="148"/>
                      <a:pt x="58" y="166"/>
                      <a:pt x="72" y="183"/>
                    </a:cubicBezTo>
                    <a:cubicBezTo>
                      <a:pt x="77" y="190"/>
                      <a:pt x="83" y="195"/>
                      <a:pt x="90" y="199"/>
                    </a:cubicBezTo>
                    <a:cubicBezTo>
                      <a:pt x="96" y="203"/>
                      <a:pt x="103" y="205"/>
                      <a:pt x="110" y="205"/>
                    </a:cubicBezTo>
                    <a:cubicBezTo>
                      <a:pt x="158" y="205"/>
                      <a:pt x="342" y="204"/>
                      <a:pt x="391" y="204"/>
                    </a:cubicBezTo>
                    <a:cubicBezTo>
                      <a:pt x="395" y="204"/>
                      <a:pt x="400" y="204"/>
                      <a:pt x="404" y="203"/>
                    </a:cubicBezTo>
                    <a:cubicBezTo>
                      <a:pt x="407" y="202"/>
                      <a:pt x="409" y="201"/>
                      <a:pt x="410" y="199"/>
                    </a:cubicBezTo>
                    <a:cubicBezTo>
                      <a:pt x="412" y="196"/>
                      <a:pt x="413" y="193"/>
                      <a:pt x="414" y="190"/>
                    </a:cubicBezTo>
                    <a:cubicBezTo>
                      <a:pt x="415" y="187"/>
                      <a:pt x="415" y="184"/>
                      <a:pt x="415" y="180"/>
                    </a:cubicBezTo>
                    <a:cubicBezTo>
                      <a:pt x="416" y="165"/>
                      <a:pt x="417" y="150"/>
                      <a:pt x="418" y="135"/>
                    </a:cubicBezTo>
                    <a:cubicBezTo>
                      <a:pt x="418" y="130"/>
                      <a:pt x="418" y="125"/>
                      <a:pt x="417" y="120"/>
                    </a:cubicBezTo>
                    <a:cubicBezTo>
                      <a:pt x="417" y="111"/>
                      <a:pt x="417" y="101"/>
                      <a:pt x="417" y="91"/>
                    </a:cubicBezTo>
                    <a:cubicBezTo>
                      <a:pt x="418" y="86"/>
                      <a:pt x="418" y="81"/>
                      <a:pt x="418" y="76"/>
                    </a:cubicBezTo>
                    <a:cubicBezTo>
                      <a:pt x="417" y="62"/>
                      <a:pt x="416" y="48"/>
                      <a:pt x="415" y="34"/>
                    </a:cubicBezTo>
                    <a:cubicBezTo>
                      <a:pt x="415" y="30"/>
                      <a:pt x="415" y="26"/>
                      <a:pt x="414" y="22"/>
                    </a:cubicBezTo>
                    <a:cubicBezTo>
                      <a:pt x="414" y="18"/>
                      <a:pt x="412" y="14"/>
                      <a:pt x="409" y="11"/>
                    </a:cubicBezTo>
                    <a:cubicBezTo>
                      <a:pt x="408" y="10"/>
                      <a:pt x="407" y="9"/>
                      <a:pt x="405" y="9"/>
                    </a:cubicBezTo>
                    <a:cubicBezTo>
                      <a:pt x="401" y="8"/>
                      <a:pt x="397" y="7"/>
                      <a:pt x="393" y="7"/>
                    </a:cubicBezTo>
                    <a:cubicBezTo>
                      <a:pt x="343" y="6"/>
                      <a:pt x="159" y="6"/>
                      <a:pt x="109" y="6"/>
                    </a:cubicBezTo>
                    <a:cubicBezTo>
                      <a:pt x="96" y="6"/>
                      <a:pt x="85" y="13"/>
                      <a:pt x="76" y="22"/>
                    </a:cubicBezTo>
                    <a:cubicBezTo>
                      <a:pt x="72" y="27"/>
                      <a:pt x="67" y="33"/>
                      <a:pt x="63" y="38"/>
                    </a:cubicBezTo>
                    <a:cubicBezTo>
                      <a:pt x="52" y="53"/>
                      <a:pt x="39" y="68"/>
                      <a:pt x="26" y="81"/>
                    </a:cubicBezTo>
                    <a:cubicBezTo>
                      <a:pt x="18" y="89"/>
                      <a:pt x="12" y="97"/>
                      <a:pt x="6" y="106"/>
                    </a:cubicBezTo>
                    <a:close/>
                  </a:path>
                </a:pathLst>
              </a:custGeom>
              <a:solidFill>
                <a:srgbClr val="201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文本框 51"/>
            <p:cNvSpPr txBox="1"/>
            <p:nvPr/>
          </p:nvSpPr>
          <p:spPr>
            <a:xfrm>
              <a:off x="4418" y="1731"/>
              <a:ext cx="4680" cy="15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lt"/>
                </a:rPr>
                <a:t>单一进程可能会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lt"/>
                </a:rPr>
                <a:t>一直占用</a:t>
              </a:r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lt"/>
                </a:rPr>
                <a:t>CPU</a:t>
              </a:r>
            </a:p>
            <a:p>
              <a:pPr algn="ctr">
                <a:lnSpc>
                  <a:spcPct val="150000"/>
                </a:lnSpc>
              </a:pP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Mission3: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Advanced Scheduler-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高级调度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4277360" y="1471295"/>
            <a:ext cx="5126355" cy="972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无法公平地执行所有的线程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387875" y="3308075"/>
            <a:ext cx="843044" cy="1723190"/>
            <a:chOff x="6338888" y="1595438"/>
            <a:chExt cx="1298575" cy="2654300"/>
          </a:xfrm>
        </p:grpSpPr>
        <p:sp>
          <p:nvSpPr>
            <p:cNvPr id="30" name="Freeform 27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399213" y="1831976"/>
              <a:ext cx="1176338" cy="2159000"/>
            </a:xfrm>
            <a:custGeom>
              <a:avLst/>
              <a:gdLst>
                <a:gd name="T0" fmla="*/ 1 w 114"/>
                <a:gd name="T1" fmla="*/ 1 h 209"/>
                <a:gd name="T2" fmla="*/ 3 w 114"/>
                <a:gd name="T3" fmla="*/ 1 h 209"/>
                <a:gd name="T4" fmla="*/ 111 w 114"/>
                <a:gd name="T5" fmla="*/ 1 h 209"/>
                <a:gd name="T6" fmla="*/ 114 w 114"/>
                <a:gd name="T7" fmla="*/ 2 h 209"/>
                <a:gd name="T8" fmla="*/ 105 w 114"/>
                <a:gd name="T9" fmla="*/ 57 h 209"/>
                <a:gd name="T10" fmla="*/ 71 w 114"/>
                <a:gd name="T11" fmla="*/ 97 h 209"/>
                <a:gd name="T12" fmla="*/ 67 w 114"/>
                <a:gd name="T13" fmla="*/ 113 h 209"/>
                <a:gd name="T14" fmla="*/ 77 w 114"/>
                <a:gd name="T15" fmla="*/ 123 h 209"/>
                <a:gd name="T16" fmla="*/ 111 w 114"/>
                <a:gd name="T17" fmla="*/ 170 h 209"/>
                <a:gd name="T18" fmla="*/ 109 w 114"/>
                <a:gd name="T19" fmla="*/ 209 h 209"/>
                <a:gd name="T20" fmla="*/ 8 w 114"/>
                <a:gd name="T21" fmla="*/ 209 h 209"/>
                <a:gd name="T22" fmla="*/ 0 w 114"/>
                <a:gd name="T23" fmla="*/ 200 h 209"/>
                <a:gd name="T24" fmla="*/ 9 w 114"/>
                <a:gd name="T25" fmla="*/ 154 h 209"/>
                <a:gd name="T26" fmla="*/ 39 w 114"/>
                <a:gd name="T27" fmla="*/ 120 h 209"/>
                <a:gd name="T28" fmla="*/ 47 w 114"/>
                <a:gd name="T29" fmla="*/ 112 h 209"/>
                <a:gd name="T30" fmla="*/ 33 w 114"/>
                <a:gd name="T31" fmla="*/ 84 h 209"/>
                <a:gd name="T32" fmla="*/ 5 w 114"/>
                <a:gd name="T33" fmla="*/ 46 h 209"/>
                <a:gd name="T34" fmla="*/ 0 w 114"/>
                <a:gd name="T35" fmla="*/ 4 h 209"/>
                <a:gd name="T36" fmla="*/ 63 w 114"/>
                <a:gd name="T37" fmla="*/ 92 h 209"/>
                <a:gd name="T38" fmla="*/ 89 w 114"/>
                <a:gd name="T39" fmla="*/ 66 h 209"/>
                <a:gd name="T40" fmla="*/ 104 w 114"/>
                <a:gd name="T41" fmla="*/ 35 h 209"/>
                <a:gd name="T42" fmla="*/ 93 w 114"/>
                <a:gd name="T43" fmla="*/ 25 h 209"/>
                <a:gd name="T44" fmla="*/ 19 w 114"/>
                <a:gd name="T45" fmla="*/ 25 h 209"/>
                <a:gd name="T46" fmla="*/ 10 w 114"/>
                <a:gd name="T47" fmla="*/ 34 h 209"/>
                <a:gd name="T48" fmla="*/ 50 w 114"/>
                <a:gd name="T49" fmla="*/ 87 h 209"/>
                <a:gd name="T50" fmla="*/ 63 w 114"/>
                <a:gd name="T51" fmla="*/ 92 h 209"/>
                <a:gd name="T52" fmla="*/ 108 w 114"/>
                <a:gd name="T53" fmla="*/ 191 h 209"/>
                <a:gd name="T54" fmla="*/ 80 w 114"/>
                <a:gd name="T55" fmla="*/ 181 h 209"/>
                <a:gd name="T56" fmla="*/ 51 w 114"/>
                <a:gd name="T57" fmla="*/ 182 h 209"/>
                <a:gd name="T58" fmla="*/ 28 w 114"/>
                <a:gd name="T59" fmla="*/ 180 h 209"/>
                <a:gd name="T60" fmla="*/ 15 w 114"/>
                <a:gd name="T61" fmla="*/ 183 h 209"/>
                <a:gd name="T62" fmla="*/ 15 w 114"/>
                <a:gd name="T63" fmla="*/ 203 h 209"/>
                <a:gd name="T64" fmla="*/ 91 w 114"/>
                <a:gd name="T65" fmla="*/ 20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209">
                  <a:moveTo>
                    <a:pt x="0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0" y="1"/>
                    <a:pt x="75" y="1"/>
                    <a:pt x="111" y="1"/>
                  </a:cubicBezTo>
                  <a:cubicBezTo>
                    <a:pt x="112" y="1"/>
                    <a:pt x="113" y="0"/>
                    <a:pt x="114" y="0"/>
                  </a:cubicBezTo>
                  <a:cubicBezTo>
                    <a:pt x="114" y="1"/>
                    <a:pt x="114" y="1"/>
                    <a:pt x="114" y="2"/>
                  </a:cubicBezTo>
                  <a:cubicBezTo>
                    <a:pt x="114" y="14"/>
                    <a:pt x="113" y="26"/>
                    <a:pt x="111" y="38"/>
                  </a:cubicBezTo>
                  <a:cubicBezTo>
                    <a:pt x="110" y="45"/>
                    <a:pt x="109" y="51"/>
                    <a:pt x="105" y="57"/>
                  </a:cubicBezTo>
                  <a:cubicBezTo>
                    <a:pt x="103" y="60"/>
                    <a:pt x="100" y="63"/>
                    <a:pt x="98" y="66"/>
                  </a:cubicBezTo>
                  <a:cubicBezTo>
                    <a:pt x="88" y="76"/>
                    <a:pt x="79" y="86"/>
                    <a:pt x="71" y="97"/>
                  </a:cubicBezTo>
                  <a:cubicBezTo>
                    <a:pt x="69" y="100"/>
                    <a:pt x="67" y="102"/>
                    <a:pt x="66" y="105"/>
                  </a:cubicBezTo>
                  <a:cubicBezTo>
                    <a:pt x="65" y="108"/>
                    <a:pt x="65" y="110"/>
                    <a:pt x="67" y="113"/>
                  </a:cubicBezTo>
                  <a:cubicBezTo>
                    <a:pt x="68" y="114"/>
                    <a:pt x="70" y="116"/>
                    <a:pt x="72" y="117"/>
                  </a:cubicBezTo>
                  <a:cubicBezTo>
                    <a:pt x="74" y="119"/>
                    <a:pt x="76" y="121"/>
                    <a:pt x="77" y="123"/>
                  </a:cubicBezTo>
                  <a:cubicBezTo>
                    <a:pt x="84" y="130"/>
                    <a:pt x="90" y="137"/>
                    <a:pt x="97" y="144"/>
                  </a:cubicBezTo>
                  <a:cubicBezTo>
                    <a:pt x="104" y="152"/>
                    <a:pt x="109" y="160"/>
                    <a:pt x="111" y="170"/>
                  </a:cubicBezTo>
                  <a:cubicBezTo>
                    <a:pt x="113" y="182"/>
                    <a:pt x="114" y="195"/>
                    <a:pt x="114" y="208"/>
                  </a:cubicBezTo>
                  <a:cubicBezTo>
                    <a:pt x="112" y="209"/>
                    <a:pt x="110" y="209"/>
                    <a:pt x="109" y="209"/>
                  </a:cubicBezTo>
                  <a:cubicBezTo>
                    <a:pt x="96" y="209"/>
                    <a:pt x="83" y="209"/>
                    <a:pt x="71" y="209"/>
                  </a:cubicBezTo>
                  <a:cubicBezTo>
                    <a:pt x="50" y="209"/>
                    <a:pt x="29" y="209"/>
                    <a:pt x="8" y="209"/>
                  </a:cubicBezTo>
                  <a:cubicBezTo>
                    <a:pt x="5" y="209"/>
                    <a:pt x="3" y="209"/>
                    <a:pt x="1" y="209"/>
                  </a:cubicBezTo>
                  <a:cubicBezTo>
                    <a:pt x="0" y="206"/>
                    <a:pt x="0" y="203"/>
                    <a:pt x="0" y="200"/>
                  </a:cubicBezTo>
                  <a:cubicBezTo>
                    <a:pt x="1" y="193"/>
                    <a:pt x="2" y="185"/>
                    <a:pt x="3" y="177"/>
                  </a:cubicBezTo>
                  <a:cubicBezTo>
                    <a:pt x="4" y="169"/>
                    <a:pt x="5" y="161"/>
                    <a:pt x="9" y="154"/>
                  </a:cubicBezTo>
                  <a:cubicBezTo>
                    <a:pt x="11" y="152"/>
                    <a:pt x="13" y="149"/>
                    <a:pt x="15" y="146"/>
                  </a:cubicBezTo>
                  <a:cubicBezTo>
                    <a:pt x="23" y="138"/>
                    <a:pt x="31" y="129"/>
                    <a:pt x="39" y="120"/>
                  </a:cubicBezTo>
                  <a:cubicBezTo>
                    <a:pt x="40" y="119"/>
                    <a:pt x="42" y="118"/>
                    <a:pt x="43" y="116"/>
                  </a:cubicBezTo>
                  <a:cubicBezTo>
                    <a:pt x="44" y="115"/>
                    <a:pt x="46" y="114"/>
                    <a:pt x="47" y="112"/>
                  </a:cubicBezTo>
                  <a:cubicBezTo>
                    <a:pt x="50" y="109"/>
                    <a:pt x="50" y="107"/>
                    <a:pt x="48" y="103"/>
                  </a:cubicBezTo>
                  <a:cubicBezTo>
                    <a:pt x="44" y="96"/>
                    <a:pt x="38" y="90"/>
                    <a:pt x="33" y="84"/>
                  </a:cubicBezTo>
                  <a:cubicBezTo>
                    <a:pt x="27" y="77"/>
                    <a:pt x="21" y="71"/>
                    <a:pt x="15" y="65"/>
                  </a:cubicBezTo>
                  <a:cubicBezTo>
                    <a:pt x="10" y="59"/>
                    <a:pt x="7" y="53"/>
                    <a:pt x="5" y="46"/>
                  </a:cubicBezTo>
                  <a:cubicBezTo>
                    <a:pt x="4" y="40"/>
                    <a:pt x="3" y="34"/>
                    <a:pt x="2" y="28"/>
                  </a:cubicBezTo>
                  <a:cubicBezTo>
                    <a:pt x="1" y="20"/>
                    <a:pt x="1" y="12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lose/>
                  <a:moveTo>
                    <a:pt x="63" y="92"/>
                  </a:moveTo>
                  <a:cubicBezTo>
                    <a:pt x="66" y="89"/>
                    <a:pt x="69" y="87"/>
                    <a:pt x="72" y="84"/>
                  </a:cubicBezTo>
                  <a:cubicBezTo>
                    <a:pt x="78" y="78"/>
                    <a:pt x="83" y="72"/>
                    <a:pt x="89" y="66"/>
                  </a:cubicBezTo>
                  <a:cubicBezTo>
                    <a:pt x="96" y="59"/>
                    <a:pt x="100" y="52"/>
                    <a:pt x="103" y="43"/>
                  </a:cubicBezTo>
                  <a:cubicBezTo>
                    <a:pt x="104" y="41"/>
                    <a:pt x="104" y="38"/>
                    <a:pt x="104" y="35"/>
                  </a:cubicBezTo>
                  <a:cubicBezTo>
                    <a:pt x="104" y="30"/>
                    <a:pt x="102" y="24"/>
                    <a:pt x="95" y="25"/>
                  </a:cubicBezTo>
                  <a:cubicBezTo>
                    <a:pt x="95" y="25"/>
                    <a:pt x="94" y="25"/>
                    <a:pt x="93" y="25"/>
                  </a:cubicBezTo>
                  <a:cubicBezTo>
                    <a:pt x="72" y="25"/>
                    <a:pt x="51" y="25"/>
                    <a:pt x="30" y="25"/>
                  </a:cubicBezTo>
                  <a:cubicBezTo>
                    <a:pt x="26" y="25"/>
                    <a:pt x="22" y="25"/>
                    <a:pt x="19" y="25"/>
                  </a:cubicBezTo>
                  <a:cubicBezTo>
                    <a:pt x="14" y="25"/>
                    <a:pt x="13" y="25"/>
                    <a:pt x="11" y="29"/>
                  </a:cubicBezTo>
                  <a:cubicBezTo>
                    <a:pt x="10" y="31"/>
                    <a:pt x="10" y="32"/>
                    <a:pt x="10" y="34"/>
                  </a:cubicBezTo>
                  <a:cubicBezTo>
                    <a:pt x="11" y="46"/>
                    <a:pt x="16" y="57"/>
                    <a:pt x="25" y="64"/>
                  </a:cubicBezTo>
                  <a:cubicBezTo>
                    <a:pt x="34" y="71"/>
                    <a:pt x="42" y="79"/>
                    <a:pt x="50" y="87"/>
                  </a:cubicBezTo>
                  <a:cubicBezTo>
                    <a:pt x="51" y="88"/>
                    <a:pt x="52" y="90"/>
                    <a:pt x="53" y="90"/>
                  </a:cubicBezTo>
                  <a:cubicBezTo>
                    <a:pt x="56" y="91"/>
                    <a:pt x="60" y="93"/>
                    <a:pt x="63" y="92"/>
                  </a:cubicBezTo>
                  <a:close/>
                  <a:moveTo>
                    <a:pt x="105" y="203"/>
                  </a:moveTo>
                  <a:cubicBezTo>
                    <a:pt x="109" y="199"/>
                    <a:pt x="109" y="195"/>
                    <a:pt x="108" y="191"/>
                  </a:cubicBezTo>
                  <a:cubicBezTo>
                    <a:pt x="107" y="182"/>
                    <a:pt x="101" y="178"/>
                    <a:pt x="92" y="179"/>
                  </a:cubicBezTo>
                  <a:cubicBezTo>
                    <a:pt x="88" y="180"/>
                    <a:pt x="84" y="180"/>
                    <a:pt x="80" y="181"/>
                  </a:cubicBezTo>
                  <a:cubicBezTo>
                    <a:pt x="74" y="182"/>
                    <a:pt x="68" y="183"/>
                    <a:pt x="61" y="181"/>
                  </a:cubicBezTo>
                  <a:cubicBezTo>
                    <a:pt x="58" y="181"/>
                    <a:pt x="54" y="181"/>
                    <a:pt x="51" y="182"/>
                  </a:cubicBezTo>
                  <a:cubicBezTo>
                    <a:pt x="47" y="183"/>
                    <a:pt x="43" y="183"/>
                    <a:pt x="40" y="182"/>
                  </a:cubicBezTo>
                  <a:cubicBezTo>
                    <a:pt x="36" y="181"/>
                    <a:pt x="32" y="181"/>
                    <a:pt x="28" y="180"/>
                  </a:cubicBezTo>
                  <a:cubicBezTo>
                    <a:pt x="26" y="180"/>
                    <a:pt x="23" y="180"/>
                    <a:pt x="21" y="180"/>
                  </a:cubicBezTo>
                  <a:cubicBezTo>
                    <a:pt x="19" y="180"/>
                    <a:pt x="17" y="181"/>
                    <a:pt x="15" y="183"/>
                  </a:cubicBezTo>
                  <a:cubicBezTo>
                    <a:pt x="12" y="187"/>
                    <a:pt x="10" y="192"/>
                    <a:pt x="11" y="198"/>
                  </a:cubicBezTo>
                  <a:cubicBezTo>
                    <a:pt x="11" y="201"/>
                    <a:pt x="12" y="202"/>
                    <a:pt x="15" y="203"/>
                  </a:cubicBezTo>
                  <a:cubicBezTo>
                    <a:pt x="16" y="203"/>
                    <a:pt x="18" y="203"/>
                    <a:pt x="19" y="203"/>
                  </a:cubicBezTo>
                  <a:cubicBezTo>
                    <a:pt x="43" y="203"/>
                    <a:pt x="67" y="203"/>
                    <a:pt x="91" y="203"/>
                  </a:cubicBezTo>
                  <a:cubicBezTo>
                    <a:pt x="96" y="203"/>
                    <a:pt x="100" y="203"/>
                    <a:pt x="10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>
              <p:custDataLst>
                <p:tags r:id="rId3"/>
              </p:custDataLst>
            </p:nvPr>
          </p:nvSpPr>
          <p:spPr bwMode="auto">
            <a:xfrm>
              <a:off x="6389688" y="4054476"/>
              <a:ext cx="1195388" cy="144463"/>
            </a:xfrm>
            <a:custGeom>
              <a:avLst/>
              <a:gdLst>
                <a:gd name="T0" fmla="*/ 2 w 116"/>
                <a:gd name="T1" fmla="*/ 0 h 14"/>
                <a:gd name="T2" fmla="*/ 113 w 116"/>
                <a:gd name="T3" fmla="*/ 0 h 14"/>
                <a:gd name="T4" fmla="*/ 115 w 116"/>
                <a:gd name="T5" fmla="*/ 0 h 14"/>
                <a:gd name="T6" fmla="*/ 115 w 116"/>
                <a:gd name="T7" fmla="*/ 7 h 14"/>
                <a:gd name="T8" fmla="*/ 111 w 116"/>
                <a:gd name="T9" fmla="*/ 11 h 14"/>
                <a:gd name="T10" fmla="*/ 102 w 116"/>
                <a:gd name="T11" fmla="*/ 13 h 14"/>
                <a:gd name="T12" fmla="*/ 72 w 116"/>
                <a:gd name="T13" fmla="*/ 13 h 14"/>
                <a:gd name="T14" fmla="*/ 27 w 116"/>
                <a:gd name="T15" fmla="*/ 13 h 14"/>
                <a:gd name="T16" fmla="*/ 11 w 116"/>
                <a:gd name="T17" fmla="*/ 13 h 14"/>
                <a:gd name="T18" fmla="*/ 1 w 116"/>
                <a:gd name="T19" fmla="*/ 3 h 14"/>
                <a:gd name="T20" fmla="*/ 1 w 116"/>
                <a:gd name="T21" fmla="*/ 1 h 14"/>
                <a:gd name="T22" fmla="*/ 2 w 11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4">
                  <a:moveTo>
                    <a:pt x="2" y="0"/>
                  </a:moveTo>
                  <a:cubicBezTo>
                    <a:pt x="39" y="0"/>
                    <a:pt x="76" y="0"/>
                    <a:pt x="113" y="0"/>
                  </a:cubicBezTo>
                  <a:cubicBezTo>
                    <a:pt x="114" y="0"/>
                    <a:pt x="115" y="0"/>
                    <a:pt x="115" y="0"/>
                  </a:cubicBezTo>
                  <a:cubicBezTo>
                    <a:pt x="116" y="3"/>
                    <a:pt x="116" y="5"/>
                    <a:pt x="115" y="7"/>
                  </a:cubicBezTo>
                  <a:cubicBezTo>
                    <a:pt x="114" y="9"/>
                    <a:pt x="112" y="10"/>
                    <a:pt x="111" y="11"/>
                  </a:cubicBezTo>
                  <a:cubicBezTo>
                    <a:pt x="108" y="13"/>
                    <a:pt x="105" y="13"/>
                    <a:pt x="102" y="13"/>
                  </a:cubicBezTo>
                  <a:cubicBezTo>
                    <a:pt x="92" y="14"/>
                    <a:pt x="82" y="13"/>
                    <a:pt x="72" y="13"/>
                  </a:cubicBezTo>
                  <a:cubicBezTo>
                    <a:pt x="57" y="13"/>
                    <a:pt x="42" y="14"/>
                    <a:pt x="27" y="13"/>
                  </a:cubicBezTo>
                  <a:cubicBezTo>
                    <a:pt x="22" y="13"/>
                    <a:pt x="16" y="13"/>
                    <a:pt x="11" y="13"/>
                  </a:cubicBezTo>
                  <a:cubicBezTo>
                    <a:pt x="4" y="12"/>
                    <a:pt x="1" y="8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7E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/>
            <p:nvPr>
              <p:custDataLst>
                <p:tags r:id="rId4"/>
              </p:custDataLst>
            </p:nvPr>
          </p:nvSpPr>
          <p:spPr bwMode="auto">
            <a:xfrm>
              <a:off x="6389688" y="1646238"/>
              <a:ext cx="1195388" cy="134938"/>
            </a:xfrm>
            <a:custGeom>
              <a:avLst/>
              <a:gdLst>
                <a:gd name="T0" fmla="*/ 1 w 116"/>
                <a:gd name="T1" fmla="*/ 13 h 13"/>
                <a:gd name="T2" fmla="*/ 6 w 116"/>
                <a:gd name="T3" fmla="*/ 3 h 13"/>
                <a:gd name="T4" fmla="*/ 11 w 116"/>
                <a:gd name="T5" fmla="*/ 1 h 13"/>
                <a:gd name="T6" fmla="*/ 29 w 116"/>
                <a:gd name="T7" fmla="*/ 1 h 13"/>
                <a:gd name="T8" fmla="*/ 87 w 116"/>
                <a:gd name="T9" fmla="*/ 1 h 13"/>
                <a:gd name="T10" fmla="*/ 105 w 116"/>
                <a:gd name="T11" fmla="*/ 1 h 13"/>
                <a:gd name="T12" fmla="*/ 116 w 116"/>
                <a:gd name="T13" fmla="*/ 10 h 13"/>
                <a:gd name="T14" fmla="*/ 109 w 116"/>
                <a:gd name="T15" fmla="*/ 13 h 13"/>
                <a:gd name="T16" fmla="*/ 107 w 116"/>
                <a:gd name="T17" fmla="*/ 13 h 13"/>
                <a:gd name="T18" fmla="*/ 4 w 116"/>
                <a:gd name="T19" fmla="*/ 13 h 13"/>
                <a:gd name="T20" fmla="*/ 1 w 116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3">
                  <a:moveTo>
                    <a:pt x="1" y="13"/>
                  </a:moveTo>
                  <a:cubicBezTo>
                    <a:pt x="0" y="8"/>
                    <a:pt x="2" y="5"/>
                    <a:pt x="6" y="3"/>
                  </a:cubicBezTo>
                  <a:cubicBezTo>
                    <a:pt x="8" y="2"/>
                    <a:pt x="9" y="1"/>
                    <a:pt x="11" y="1"/>
                  </a:cubicBezTo>
                  <a:cubicBezTo>
                    <a:pt x="17" y="1"/>
                    <a:pt x="23" y="1"/>
                    <a:pt x="29" y="1"/>
                  </a:cubicBezTo>
                  <a:cubicBezTo>
                    <a:pt x="49" y="0"/>
                    <a:pt x="68" y="0"/>
                    <a:pt x="87" y="1"/>
                  </a:cubicBezTo>
                  <a:cubicBezTo>
                    <a:pt x="93" y="1"/>
                    <a:pt x="99" y="1"/>
                    <a:pt x="105" y="1"/>
                  </a:cubicBezTo>
                  <a:cubicBezTo>
                    <a:pt x="111" y="2"/>
                    <a:pt x="114" y="4"/>
                    <a:pt x="116" y="10"/>
                  </a:cubicBezTo>
                  <a:cubicBezTo>
                    <a:pt x="114" y="12"/>
                    <a:pt x="112" y="13"/>
                    <a:pt x="109" y="13"/>
                  </a:cubicBezTo>
                  <a:cubicBezTo>
                    <a:pt x="109" y="13"/>
                    <a:pt x="108" y="13"/>
                    <a:pt x="107" y="13"/>
                  </a:cubicBezTo>
                  <a:cubicBezTo>
                    <a:pt x="73" y="13"/>
                    <a:pt x="39" y="13"/>
                    <a:pt x="4" y="13"/>
                  </a:cubicBezTo>
                  <a:cubicBezTo>
                    <a:pt x="3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F7E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0"/>
            <p:cNvSpPr/>
            <p:nvPr>
              <p:custDataLst>
                <p:tags r:id="rId5"/>
              </p:custDataLst>
            </p:nvPr>
          </p:nvSpPr>
          <p:spPr bwMode="auto">
            <a:xfrm>
              <a:off x="6554788" y="2152651"/>
              <a:ext cx="865188" cy="579438"/>
            </a:xfrm>
            <a:custGeom>
              <a:avLst/>
              <a:gdLst>
                <a:gd name="T0" fmla="*/ 0 w 84"/>
                <a:gd name="T1" fmla="*/ 0 h 56"/>
                <a:gd name="T2" fmla="*/ 4 w 84"/>
                <a:gd name="T3" fmla="*/ 0 h 56"/>
                <a:gd name="T4" fmla="*/ 81 w 84"/>
                <a:gd name="T5" fmla="*/ 0 h 56"/>
                <a:gd name="T6" fmla="*/ 83 w 84"/>
                <a:gd name="T7" fmla="*/ 7 h 56"/>
                <a:gd name="T8" fmla="*/ 77 w 84"/>
                <a:gd name="T9" fmla="*/ 24 h 56"/>
                <a:gd name="T10" fmla="*/ 75 w 84"/>
                <a:gd name="T11" fmla="*/ 27 h 56"/>
                <a:gd name="T12" fmla="*/ 50 w 84"/>
                <a:gd name="T13" fmla="*/ 51 h 56"/>
                <a:gd name="T14" fmla="*/ 46 w 84"/>
                <a:gd name="T15" fmla="*/ 55 h 56"/>
                <a:gd name="T16" fmla="*/ 41 w 84"/>
                <a:gd name="T17" fmla="*/ 54 h 56"/>
                <a:gd name="T18" fmla="*/ 28 w 84"/>
                <a:gd name="T19" fmla="*/ 41 h 56"/>
                <a:gd name="T20" fmla="*/ 13 w 84"/>
                <a:gd name="T21" fmla="*/ 28 h 56"/>
                <a:gd name="T22" fmla="*/ 0 w 84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6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9" y="0"/>
                    <a:pt x="55" y="0"/>
                    <a:pt x="81" y="0"/>
                  </a:cubicBezTo>
                  <a:cubicBezTo>
                    <a:pt x="83" y="2"/>
                    <a:pt x="84" y="4"/>
                    <a:pt x="83" y="7"/>
                  </a:cubicBezTo>
                  <a:cubicBezTo>
                    <a:pt x="82" y="13"/>
                    <a:pt x="80" y="18"/>
                    <a:pt x="77" y="24"/>
                  </a:cubicBezTo>
                  <a:cubicBezTo>
                    <a:pt x="77" y="25"/>
                    <a:pt x="76" y="26"/>
                    <a:pt x="75" y="27"/>
                  </a:cubicBezTo>
                  <a:cubicBezTo>
                    <a:pt x="67" y="35"/>
                    <a:pt x="58" y="43"/>
                    <a:pt x="50" y="51"/>
                  </a:cubicBezTo>
                  <a:cubicBezTo>
                    <a:pt x="49" y="52"/>
                    <a:pt x="48" y="54"/>
                    <a:pt x="46" y="55"/>
                  </a:cubicBezTo>
                  <a:cubicBezTo>
                    <a:pt x="44" y="56"/>
                    <a:pt x="42" y="56"/>
                    <a:pt x="41" y="54"/>
                  </a:cubicBezTo>
                  <a:cubicBezTo>
                    <a:pt x="37" y="50"/>
                    <a:pt x="33" y="45"/>
                    <a:pt x="28" y="41"/>
                  </a:cubicBezTo>
                  <a:cubicBezTo>
                    <a:pt x="23" y="37"/>
                    <a:pt x="18" y="32"/>
                    <a:pt x="13" y="28"/>
                  </a:cubicBezTo>
                  <a:cubicBezTo>
                    <a:pt x="4" y="21"/>
                    <a:pt x="2" y="11"/>
                    <a:pt x="0" y="0"/>
                  </a:cubicBezTo>
                  <a:close/>
                </a:path>
              </a:pathLst>
            </a:custGeom>
            <a:solidFill>
              <a:srgbClr val="E6C0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1"/>
            <p:cNvSpPr/>
            <p:nvPr>
              <p:custDataLst>
                <p:tags r:id="rId6"/>
              </p:custDataLst>
            </p:nvPr>
          </p:nvSpPr>
          <p:spPr bwMode="auto">
            <a:xfrm>
              <a:off x="6554788" y="3733801"/>
              <a:ext cx="906463" cy="144463"/>
            </a:xfrm>
            <a:custGeom>
              <a:avLst/>
              <a:gdLst>
                <a:gd name="T0" fmla="*/ 0 w 88"/>
                <a:gd name="T1" fmla="*/ 14 h 14"/>
                <a:gd name="T2" fmla="*/ 3 w 88"/>
                <a:gd name="T3" fmla="*/ 3 h 14"/>
                <a:gd name="T4" fmla="*/ 8 w 88"/>
                <a:gd name="T5" fmla="*/ 1 h 14"/>
                <a:gd name="T6" fmla="*/ 13 w 88"/>
                <a:gd name="T7" fmla="*/ 1 h 14"/>
                <a:gd name="T8" fmla="*/ 27 w 88"/>
                <a:gd name="T9" fmla="*/ 4 h 14"/>
                <a:gd name="T10" fmla="*/ 36 w 88"/>
                <a:gd name="T11" fmla="*/ 3 h 14"/>
                <a:gd name="T12" fmla="*/ 46 w 88"/>
                <a:gd name="T13" fmla="*/ 3 h 14"/>
                <a:gd name="T14" fmla="*/ 67 w 88"/>
                <a:gd name="T15" fmla="*/ 2 h 14"/>
                <a:gd name="T16" fmla="*/ 79 w 88"/>
                <a:gd name="T17" fmla="*/ 1 h 14"/>
                <a:gd name="T18" fmla="*/ 86 w 88"/>
                <a:gd name="T19" fmla="*/ 6 h 14"/>
                <a:gd name="T20" fmla="*/ 88 w 88"/>
                <a:gd name="T21" fmla="*/ 12 h 14"/>
                <a:gd name="T22" fmla="*/ 85 w 88"/>
                <a:gd name="T23" fmla="*/ 14 h 14"/>
                <a:gd name="T24" fmla="*/ 82 w 88"/>
                <a:gd name="T25" fmla="*/ 14 h 14"/>
                <a:gd name="T26" fmla="*/ 6 w 88"/>
                <a:gd name="T27" fmla="*/ 14 h 14"/>
                <a:gd name="T28" fmla="*/ 0 w 88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4">
                  <a:moveTo>
                    <a:pt x="0" y="14"/>
                  </a:moveTo>
                  <a:cubicBezTo>
                    <a:pt x="1" y="9"/>
                    <a:pt x="2" y="6"/>
                    <a:pt x="3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10" y="1"/>
                    <a:pt x="11" y="1"/>
                    <a:pt x="13" y="1"/>
                  </a:cubicBezTo>
                  <a:cubicBezTo>
                    <a:pt x="17" y="2"/>
                    <a:pt x="22" y="3"/>
                    <a:pt x="27" y="4"/>
                  </a:cubicBezTo>
                  <a:cubicBezTo>
                    <a:pt x="30" y="4"/>
                    <a:pt x="33" y="4"/>
                    <a:pt x="36" y="3"/>
                  </a:cubicBezTo>
                  <a:cubicBezTo>
                    <a:pt x="39" y="2"/>
                    <a:pt x="43" y="2"/>
                    <a:pt x="46" y="3"/>
                  </a:cubicBezTo>
                  <a:cubicBezTo>
                    <a:pt x="53" y="4"/>
                    <a:pt x="60" y="4"/>
                    <a:pt x="67" y="2"/>
                  </a:cubicBezTo>
                  <a:cubicBezTo>
                    <a:pt x="71" y="2"/>
                    <a:pt x="75" y="1"/>
                    <a:pt x="79" y="1"/>
                  </a:cubicBezTo>
                  <a:cubicBezTo>
                    <a:pt x="83" y="0"/>
                    <a:pt x="86" y="2"/>
                    <a:pt x="86" y="6"/>
                  </a:cubicBezTo>
                  <a:cubicBezTo>
                    <a:pt x="87" y="8"/>
                    <a:pt x="88" y="10"/>
                    <a:pt x="88" y="12"/>
                  </a:cubicBezTo>
                  <a:cubicBezTo>
                    <a:pt x="87" y="13"/>
                    <a:pt x="86" y="13"/>
                    <a:pt x="85" y="14"/>
                  </a:cubicBezTo>
                  <a:cubicBezTo>
                    <a:pt x="84" y="14"/>
                    <a:pt x="83" y="14"/>
                    <a:pt x="82" y="14"/>
                  </a:cubicBezTo>
                  <a:cubicBezTo>
                    <a:pt x="57" y="14"/>
                    <a:pt x="31" y="14"/>
                    <a:pt x="6" y="14"/>
                  </a:cubicBezTo>
                  <a:cubicBezTo>
                    <a:pt x="4" y="14"/>
                    <a:pt x="3" y="14"/>
                    <a:pt x="0" y="14"/>
                  </a:cubicBezTo>
                  <a:close/>
                </a:path>
              </a:pathLst>
            </a:custGeom>
            <a:solidFill>
              <a:srgbClr val="E6C0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338888" y="1595438"/>
              <a:ext cx="1298575" cy="2654300"/>
            </a:xfrm>
            <a:custGeom>
              <a:avLst/>
              <a:gdLst>
                <a:gd name="T0" fmla="*/ 86 w 126"/>
                <a:gd name="T1" fmla="*/ 138 h 257"/>
                <a:gd name="T2" fmla="*/ 123 w 126"/>
                <a:gd name="T3" fmla="*/ 194 h 257"/>
                <a:gd name="T4" fmla="*/ 126 w 126"/>
                <a:gd name="T5" fmla="*/ 245 h 257"/>
                <a:gd name="T6" fmla="*/ 100 w 126"/>
                <a:gd name="T7" fmla="*/ 257 h 257"/>
                <a:gd name="T8" fmla="*/ 6 w 126"/>
                <a:gd name="T9" fmla="*/ 252 h 257"/>
                <a:gd name="T10" fmla="*/ 0 w 126"/>
                <a:gd name="T11" fmla="*/ 243 h 257"/>
                <a:gd name="T12" fmla="*/ 18 w 126"/>
                <a:gd name="T13" fmla="*/ 164 h 257"/>
                <a:gd name="T14" fmla="*/ 47 w 126"/>
                <a:gd name="T15" fmla="*/ 129 h 257"/>
                <a:gd name="T16" fmla="*/ 19 w 126"/>
                <a:gd name="T17" fmla="*/ 95 h 257"/>
                <a:gd name="T18" fmla="*/ 0 w 126"/>
                <a:gd name="T19" fmla="*/ 16 h 257"/>
                <a:gd name="T20" fmla="*/ 7 w 126"/>
                <a:gd name="T21" fmla="*/ 4 h 257"/>
                <a:gd name="T22" fmla="*/ 104 w 126"/>
                <a:gd name="T23" fmla="*/ 0 h 257"/>
                <a:gd name="T24" fmla="*/ 125 w 126"/>
                <a:gd name="T25" fmla="*/ 8 h 257"/>
                <a:gd name="T26" fmla="*/ 123 w 126"/>
                <a:gd name="T27" fmla="*/ 63 h 257"/>
                <a:gd name="T28" fmla="*/ 86 w 126"/>
                <a:gd name="T29" fmla="*/ 119 h 257"/>
                <a:gd name="T30" fmla="*/ 6 w 126"/>
                <a:gd name="T31" fmla="*/ 25 h 257"/>
                <a:gd name="T32" fmla="*/ 8 w 126"/>
                <a:gd name="T33" fmla="*/ 51 h 257"/>
                <a:gd name="T34" fmla="*/ 21 w 126"/>
                <a:gd name="T35" fmla="*/ 88 h 257"/>
                <a:gd name="T36" fmla="*/ 54 w 126"/>
                <a:gd name="T37" fmla="*/ 126 h 257"/>
                <a:gd name="T38" fmla="*/ 49 w 126"/>
                <a:gd name="T39" fmla="*/ 139 h 257"/>
                <a:gd name="T40" fmla="*/ 21 w 126"/>
                <a:gd name="T41" fmla="*/ 169 h 257"/>
                <a:gd name="T42" fmla="*/ 9 w 126"/>
                <a:gd name="T43" fmla="*/ 200 h 257"/>
                <a:gd name="T44" fmla="*/ 7 w 126"/>
                <a:gd name="T45" fmla="*/ 232 h 257"/>
                <a:gd name="T46" fmla="*/ 77 w 126"/>
                <a:gd name="T47" fmla="*/ 232 h 257"/>
                <a:gd name="T48" fmla="*/ 120 w 126"/>
                <a:gd name="T49" fmla="*/ 231 h 257"/>
                <a:gd name="T50" fmla="*/ 103 w 126"/>
                <a:gd name="T51" fmla="*/ 167 h 257"/>
                <a:gd name="T52" fmla="*/ 78 w 126"/>
                <a:gd name="T53" fmla="*/ 140 h 257"/>
                <a:gd name="T54" fmla="*/ 72 w 126"/>
                <a:gd name="T55" fmla="*/ 128 h 257"/>
                <a:gd name="T56" fmla="*/ 104 w 126"/>
                <a:gd name="T57" fmla="*/ 89 h 257"/>
                <a:gd name="T58" fmla="*/ 117 w 126"/>
                <a:gd name="T59" fmla="*/ 61 h 257"/>
                <a:gd name="T60" fmla="*/ 120 w 126"/>
                <a:gd name="T61" fmla="*/ 23 h 257"/>
                <a:gd name="T62" fmla="*/ 10 w 126"/>
                <a:gd name="T63" fmla="*/ 24 h 257"/>
                <a:gd name="T64" fmla="*/ 8 w 126"/>
                <a:gd name="T65" fmla="*/ 24 h 257"/>
                <a:gd name="T66" fmla="*/ 6 w 126"/>
                <a:gd name="T67" fmla="*/ 25 h 257"/>
                <a:gd name="T68" fmla="*/ 6 w 126"/>
                <a:gd name="T69" fmla="*/ 239 h 257"/>
                <a:gd name="T70" fmla="*/ 16 w 126"/>
                <a:gd name="T71" fmla="*/ 251 h 257"/>
                <a:gd name="T72" fmla="*/ 77 w 126"/>
                <a:gd name="T73" fmla="*/ 251 h 257"/>
                <a:gd name="T74" fmla="*/ 116 w 126"/>
                <a:gd name="T75" fmla="*/ 249 h 257"/>
                <a:gd name="T76" fmla="*/ 120 w 126"/>
                <a:gd name="T77" fmla="*/ 238 h 257"/>
                <a:gd name="T78" fmla="*/ 7 w 126"/>
                <a:gd name="T79" fmla="*/ 238 h 257"/>
                <a:gd name="T80" fmla="*/ 9 w 126"/>
                <a:gd name="T81" fmla="*/ 18 h 257"/>
                <a:gd name="T82" fmla="*/ 114 w 126"/>
                <a:gd name="T83" fmla="*/ 18 h 257"/>
                <a:gd name="T84" fmla="*/ 110 w 126"/>
                <a:gd name="T85" fmla="*/ 6 h 257"/>
                <a:gd name="T86" fmla="*/ 34 w 126"/>
                <a:gd name="T87" fmla="*/ 6 h 257"/>
                <a:gd name="T88" fmla="*/ 11 w 126"/>
                <a:gd name="T89" fmla="*/ 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257">
                  <a:moveTo>
                    <a:pt x="80" y="129"/>
                  </a:moveTo>
                  <a:cubicBezTo>
                    <a:pt x="82" y="132"/>
                    <a:pt x="84" y="135"/>
                    <a:pt x="86" y="138"/>
                  </a:cubicBezTo>
                  <a:cubicBezTo>
                    <a:pt x="93" y="146"/>
                    <a:pt x="100" y="155"/>
                    <a:pt x="108" y="163"/>
                  </a:cubicBezTo>
                  <a:cubicBezTo>
                    <a:pt x="117" y="172"/>
                    <a:pt x="122" y="182"/>
                    <a:pt x="123" y="194"/>
                  </a:cubicBezTo>
                  <a:cubicBezTo>
                    <a:pt x="125" y="207"/>
                    <a:pt x="126" y="220"/>
                    <a:pt x="126" y="233"/>
                  </a:cubicBezTo>
                  <a:cubicBezTo>
                    <a:pt x="126" y="237"/>
                    <a:pt x="126" y="241"/>
                    <a:pt x="126" y="245"/>
                  </a:cubicBezTo>
                  <a:cubicBezTo>
                    <a:pt x="126" y="248"/>
                    <a:pt x="125" y="251"/>
                    <a:pt x="121" y="252"/>
                  </a:cubicBezTo>
                  <a:cubicBezTo>
                    <a:pt x="115" y="256"/>
                    <a:pt x="108" y="257"/>
                    <a:pt x="100" y="257"/>
                  </a:cubicBezTo>
                  <a:cubicBezTo>
                    <a:pt x="75" y="257"/>
                    <a:pt x="49" y="257"/>
                    <a:pt x="24" y="257"/>
                  </a:cubicBezTo>
                  <a:cubicBezTo>
                    <a:pt x="18" y="257"/>
                    <a:pt x="12" y="256"/>
                    <a:pt x="6" y="252"/>
                  </a:cubicBezTo>
                  <a:cubicBezTo>
                    <a:pt x="5" y="251"/>
                    <a:pt x="3" y="251"/>
                    <a:pt x="2" y="250"/>
                  </a:cubicBezTo>
                  <a:cubicBezTo>
                    <a:pt x="0" y="248"/>
                    <a:pt x="0" y="245"/>
                    <a:pt x="0" y="243"/>
                  </a:cubicBezTo>
                  <a:cubicBezTo>
                    <a:pt x="0" y="225"/>
                    <a:pt x="1" y="208"/>
                    <a:pt x="4" y="191"/>
                  </a:cubicBezTo>
                  <a:cubicBezTo>
                    <a:pt x="5" y="180"/>
                    <a:pt x="10" y="171"/>
                    <a:pt x="18" y="164"/>
                  </a:cubicBezTo>
                  <a:cubicBezTo>
                    <a:pt x="26" y="155"/>
                    <a:pt x="33" y="146"/>
                    <a:pt x="41" y="137"/>
                  </a:cubicBezTo>
                  <a:cubicBezTo>
                    <a:pt x="43" y="135"/>
                    <a:pt x="45" y="132"/>
                    <a:pt x="47" y="129"/>
                  </a:cubicBezTo>
                  <a:cubicBezTo>
                    <a:pt x="45" y="125"/>
                    <a:pt x="43" y="123"/>
                    <a:pt x="41" y="120"/>
                  </a:cubicBezTo>
                  <a:cubicBezTo>
                    <a:pt x="34" y="112"/>
                    <a:pt x="27" y="103"/>
                    <a:pt x="19" y="95"/>
                  </a:cubicBezTo>
                  <a:cubicBezTo>
                    <a:pt x="9" y="85"/>
                    <a:pt x="4" y="73"/>
                    <a:pt x="2" y="59"/>
                  </a:cubicBezTo>
                  <a:cubicBezTo>
                    <a:pt x="1" y="45"/>
                    <a:pt x="0" y="31"/>
                    <a:pt x="0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3" y="6"/>
                    <a:pt x="5" y="5"/>
                    <a:pt x="7" y="4"/>
                  </a:cubicBezTo>
                  <a:cubicBezTo>
                    <a:pt x="11" y="1"/>
                    <a:pt x="17" y="0"/>
                    <a:pt x="22" y="0"/>
                  </a:cubicBezTo>
                  <a:cubicBezTo>
                    <a:pt x="50" y="0"/>
                    <a:pt x="77" y="0"/>
                    <a:pt x="104" y="0"/>
                  </a:cubicBezTo>
                  <a:cubicBezTo>
                    <a:pt x="110" y="0"/>
                    <a:pt x="115" y="1"/>
                    <a:pt x="120" y="4"/>
                  </a:cubicBezTo>
                  <a:cubicBezTo>
                    <a:pt x="121" y="6"/>
                    <a:pt x="124" y="5"/>
                    <a:pt x="125" y="8"/>
                  </a:cubicBezTo>
                  <a:cubicBezTo>
                    <a:pt x="126" y="10"/>
                    <a:pt x="126" y="12"/>
                    <a:pt x="126" y="14"/>
                  </a:cubicBezTo>
                  <a:cubicBezTo>
                    <a:pt x="126" y="31"/>
                    <a:pt x="126" y="47"/>
                    <a:pt x="123" y="63"/>
                  </a:cubicBezTo>
                  <a:cubicBezTo>
                    <a:pt x="122" y="75"/>
                    <a:pt x="117" y="85"/>
                    <a:pt x="108" y="94"/>
                  </a:cubicBezTo>
                  <a:cubicBezTo>
                    <a:pt x="101" y="102"/>
                    <a:pt x="93" y="111"/>
                    <a:pt x="86" y="119"/>
                  </a:cubicBezTo>
                  <a:cubicBezTo>
                    <a:pt x="83" y="122"/>
                    <a:pt x="81" y="125"/>
                    <a:pt x="80" y="129"/>
                  </a:cubicBezTo>
                  <a:close/>
                  <a:moveTo>
                    <a:pt x="6" y="25"/>
                  </a:moveTo>
                  <a:cubicBezTo>
                    <a:pt x="6" y="25"/>
                    <a:pt x="6" y="26"/>
                    <a:pt x="6" y="27"/>
                  </a:cubicBezTo>
                  <a:cubicBezTo>
                    <a:pt x="7" y="35"/>
                    <a:pt x="7" y="43"/>
                    <a:pt x="8" y="51"/>
                  </a:cubicBezTo>
                  <a:cubicBezTo>
                    <a:pt x="9" y="57"/>
                    <a:pt x="10" y="63"/>
                    <a:pt x="11" y="69"/>
                  </a:cubicBezTo>
                  <a:cubicBezTo>
                    <a:pt x="13" y="76"/>
                    <a:pt x="16" y="82"/>
                    <a:pt x="21" y="88"/>
                  </a:cubicBezTo>
                  <a:cubicBezTo>
                    <a:pt x="27" y="94"/>
                    <a:pt x="33" y="100"/>
                    <a:pt x="39" y="107"/>
                  </a:cubicBezTo>
                  <a:cubicBezTo>
                    <a:pt x="44" y="113"/>
                    <a:pt x="50" y="119"/>
                    <a:pt x="54" y="126"/>
                  </a:cubicBezTo>
                  <a:cubicBezTo>
                    <a:pt x="56" y="130"/>
                    <a:pt x="56" y="132"/>
                    <a:pt x="53" y="135"/>
                  </a:cubicBezTo>
                  <a:cubicBezTo>
                    <a:pt x="52" y="137"/>
                    <a:pt x="50" y="138"/>
                    <a:pt x="49" y="139"/>
                  </a:cubicBezTo>
                  <a:cubicBezTo>
                    <a:pt x="48" y="141"/>
                    <a:pt x="46" y="142"/>
                    <a:pt x="45" y="143"/>
                  </a:cubicBezTo>
                  <a:cubicBezTo>
                    <a:pt x="37" y="152"/>
                    <a:pt x="29" y="161"/>
                    <a:pt x="21" y="169"/>
                  </a:cubicBezTo>
                  <a:cubicBezTo>
                    <a:pt x="19" y="172"/>
                    <a:pt x="17" y="175"/>
                    <a:pt x="15" y="177"/>
                  </a:cubicBezTo>
                  <a:cubicBezTo>
                    <a:pt x="11" y="184"/>
                    <a:pt x="10" y="192"/>
                    <a:pt x="9" y="200"/>
                  </a:cubicBezTo>
                  <a:cubicBezTo>
                    <a:pt x="8" y="208"/>
                    <a:pt x="7" y="216"/>
                    <a:pt x="6" y="223"/>
                  </a:cubicBezTo>
                  <a:cubicBezTo>
                    <a:pt x="6" y="226"/>
                    <a:pt x="6" y="229"/>
                    <a:pt x="7" y="232"/>
                  </a:cubicBezTo>
                  <a:cubicBezTo>
                    <a:pt x="9" y="232"/>
                    <a:pt x="11" y="232"/>
                    <a:pt x="14" y="232"/>
                  </a:cubicBezTo>
                  <a:cubicBezTo>
                    <a:pt x="35" y="232"/>
                    <a:pt x="56" y="232"/>
                    <a:pt x="77" y="232"/>
                  </a:cubicBezTo>
                  <a:cubicBezTo>
                    <a:pt x="89" y="232"/>
                    <a:pt x="102" y="232"/>
                    <a:pt x="115" y="232"/>
                  </a:cubicBezTo>
                  <a:cubicBezTo>
                    <a:pt x="116" y="232"/>
                    <a:pt x="118" y="232"/>
                    <a:pt x="120" y="231"/>
                  </a:cubicBezTo>
                  <a:cubicBezTo>
                    <a:pt x="120" y="218"/>
                    <a:pt x="119" y="205"/>
                    <a:pt x="117" y="193"/>
                  </a:cubicBezTo>
                  <a:cubicBezTo>
                    <a:pt x="115" y="183"/>
                    <a:pt x="110" y="175"/>
                    <a:pt x="103" y="167"/>
                  </a:cubicBezTo>
                  <a:cubicBezTo>
                    <a:pt x="96" y="160"/>
                    <a:pt x="90" y="153"/>
                    <a:pt x="83" y="146"/>
                  </a:cubicBezTo>
                  <a:cubicBezTo>
                    <a:pt x="82" y="144"/>
                    <a:pt x="80" y="142"/>
                    <a:pt x="78" y="140"/>
                  </a:cubicBezTo>
                  <a:cubicBezTo>
                    <a:pt x="76" y="139"/>
                    <a:pt x="74" y="137"/>
                    <a:pt x="73" y="136"/>
                  </a:cubicBezTo>
                  <a:cubicBezTo>
                    <a:pt x="71" y="133"/>
                    <a:pt x="71" y="131"/>
                    <a:pt x="72" y="128"/>
                  </a:cubicBezTo>
                  <a:cubicBezTo>
                    <a:pt x="73" y="125"/>
                    <a:pt x="75" y="123"/>
                    <a:pt x="77" y="120"/>
                  </a:cubicBezTo>
                  <a:cubicBezTo>
                    <a:pt x="85" y="109"/>
                    <a:pt x="94" y="99"/>
                    <a:pt x="104" y="89"/>
                  </a:cubicBezTo>
                  <a:cubicBezTo>
                    <a:pt x="106" y="86"/>
                    <a:pt x="109" y="83"/>
                    <a:pt x="111" y="80"/>
                  </a:cubicBezTo>
                  <a:cubicBezTo>
                    <a:pt x="115" y="74"/>
                    <a:pt x="116" y="68"/>
                    <a:pt x="117" y="61"/>
                  </a:cubicBezTo>
                  <a:cubicBezTo>
                    <a:pt x="119" y="49"/>
                    <a:pt x="120" y="37"/>
                    <a:pt x="120" y="25"/>
                  </a:cubicBezTo>
                  <a:cubicBezTo>
                    <a:pt x="120" y="24"/>
                    <a:pt x="120" y="24"/>
                    <a:pt x="120" y="23"/>
                  </a:cubicBezTo>
                  <a:cubicBezTo>
                    <a:pt x="119" y="23"/>
                    <a:pt x="118" y="24"/>
                    <a:pt x="117" y="24"/>
                  </a:cubicBezTo>
                  <a:cubicBezTo>
                    <a:pt x="81" y="24"/>
                    <a:pt x="46" y="24"/>
                    <a:pt x="10" y="24"/>
                  </a:cubicBezTo>
                  <a:cubicBezTo>
                    <a:pt x="10" y="24"/>
                    <a:pt x="9" y="24"/>
                    <a:pt x="9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7" y="238"/>
                  </a:moveTo>
                  <a:cubicBezTo>
                    <a:pt x="6" y="238"/>
                    <a:pt x="6" y="238"/>
                    <a:pt x="6" y="239"/>
                  </a:cubicBezTo>
                  <a:cubicBezTo>
                    <a:pt x="6" y="239"/>
                    <a:pt x="5" y="240"/>
                    <a:pt x="6" y="241"/>
                  </a:cubicBezTo>
                  <a:cubicBezTo>
                    <a:pt x="6" y="246"/>
                    <a:pt x="9" y="250"/>
                    <a:pt x="16" y="251"/>
                  </a:cubicBezTo>
                  <a:cubicBezTo>
                    <a:pt x="21" y="251"/>
                    <a:pt x="27" y="251"/>
                    <a:pt x="32" y="251"/>
                  </a:cubicBezTo>
                  <a:cubicBezTo>
                    <a:pt x="47" y="252"/>
                    <a:pt x="62" y="251"/>
                    <a:pt x="77" y="251"/>
                  </a:cubicBezTo>
                  <a:cubicBezTo>
                    <a:pt x="87" y="251"/>
                    <a:pt x="97" y="252"/>
                    <a:pt x="107" y="251"/>
                  </a:cubicBezTo>
                  <a:cubicBezTo>
                    <a:pt x="110" y="251"/>
                    <a:pt x="113" y="251"/>
                    <a:pt x="116" y="249"/>
                  </a:cubicBezTo>
                  <a:cubicBezTo>
                    <a:pt x="117" y="248"/>
                    <a:pt x="119" y="247"/>
                    <a:pt x="120" y="245"/>
                  </a:cubicBezTo>
                  <a:cubicBezTo>
                    <a:pt x="121" y="243"/>
                    <a:pt x="121" y="241"/>
                    <a:pt x="120" y="238"/>
                  </a:cubicBezTo>
                  <a:cubicBezTo>
                    <a:pt x="120" y="238"/>
                    <a:pt x="119" y="238"/>
                    <a:pt x="118" y="238"/>
                  </a:cubicBezTo>
                  <a:cubicBezTo>
                    <a:pt x="81" y="238"/>
                    <a:pt x="44" y="238"/>
                    <a:pt x="7" y="238"/>
                  </a:cubicBezTo>
                  <a:close/>
                  <a:moveTo>
                    <a:pt x="6" y="18"/>
                  </a:moveTo>
                  <a:cubicBezTo>
                    <a:pt x="7" y="18"/>
                    <a:pt x="8" y="18"/>
                    <a:pt x="9" y="18"/>
                  </a:cubicBezTo>
                  <a:cubicBezTo>
                    <a:pt x="44" y="18"/>
                    <a:pt x="78" y="18"/>
                    <a:pt x="112" y="18"/>
                  </a:cubicBezTo>
                  <a:cubicBezTo>
                    <a:pt x="113" y="18"/>
                    <a:pt x="114" y="18"/>
                    <a:pt x="114" y="18"/>
                  </a:cubicBezTo>
                  <a:cubicBezTo>
                    <a:pt x="117" y="18"/>
                    <a:pt x="119" y="17"/>
                    <a:pt x="121" y="15"/>
                  </a:cubicBezTo>
                  <a:cubicBezTo>
                    <a:pt x="119" y="9"/>
                    <a:pt x="116" y="7"/>
                    <a:pt x="110" y="6"/>
                  </a:cubicBezTo>
                  <a:cubicBezTo>
                    <a:pt x="104" y="6"/>
                    <a:pt x="98" y="6"/>
                    <a:pt x="92" y="6"/>
                  </a:cubicBezTo>
                  <a:cubicBezTo>
                    <a:pt x="73" y="5"/>
                    <a:pt x="54" y="5"/>
                    <a:pt x="34" y="6"/>
                  </a:cubicBezTo>
                  <a:cubicBezTo>
                    <a:pt x="28" y="6"/>
                    <a:pt x="22" y="6"/>
                    <a:pt x="16" y="6"/>
                  </a:cubicBezTo>
                  <a:cubicBezTo>
                    <a:pt x="14" y="6"/>
                    <a:pt x="13" y="7"/>
                    <a:pt x="11" y="8"/>
                  </a:cubicBezTo>
                  <a:cubicBezTo>
                    <a:pt x="7" y="10"/>
                    <a:pt x="5" y="13"/>
                    <a:pt x="6" y="18"/>
                  </a:cubicBezTo>
                  <a:close/>
                </a:path>
              </a:pathLst>
            </a:custGeom>
            <a:solidFill>
              <a:srgbClr val="201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502400" y="2081213"/>
              <a:ext cx="969963" cy="712788"/>
            </a:xfrm>
            <a:custGeom>
              <a:avLst/>
              <a:gdLst>
                <a:gd name="T0" fmla="*/ 53 w 94"/>
                <a:gd name="T1" fmla="*/ 68 h 69"/>
                <a:gd name="T2" fmla="*/ 43 w 94"/>
                <a:gd name="T3" fmla="*/ 66 h 69"/>
                <a:gd name="T4" fmla="*/ 40 w 94"/>
                <a:gd name="T5" fmla="*/ 63 h 69"/>
                <a:gd name="T6" fmla="*/ 15 w 94"/>
                <a:gd name="T7" fmla="*/ 40 h 69"/>
                <a:gd name="T8" fmla="*/ 0 w 94"/>
                <a:gd name="T9" fmla="*/ 10 h 69"/>
                <a:gd name="T10" fmla="*/ 1 w 94"/>
                <a:gd name="T11" fmla="*/ 5 h 69"/>
                <a:gd name="T12" fmla="*/ 9 w 94"/>
                <a:gd name="T13" fmla="*/ 1 h 69"/>
                <a:gd name="T14" fmla="*/ 20 w 94"/>
                <a:gd name="T15" fmla="*/ 1 h 69"/>
                <a:gd name="T16" fmla="*/ 83 w 94"/>
                <a:gd name="T17" fmla="*/ 1 h 69"/>
                <a:gd name="T18" fmla="*/ 85 w 94"/>
                <a:gd name="T19" fmla="*/ 1 h 69"/>
                <a:gd name="T20" fmla="*/ 94 w 94"/>
                <a:gd name="T21" fmla="*/ 11 h 69"/>
                <a:gd name="T22" fmla="*/ 93 w 94"/>
                <a:gd name="T23" fmla="*/ 19 h 69"/>
                <a:gd name="T24" fmla="*/ 79 w 94"/>
                <a:gd name="T25" fmla="*/ 42 h 69"/>
                <a:gd name="T26" fmla="*/ 62 w 94"/>
                <a:gd name="T27" fmla="*/ 60 h 69"/>
                <a:gd name="T28" fmla="*/ 53 w 94"/>
                <a:gd name="T29" fmla="*/ 68 h 69"/>
                <a:gd name="T30" fmla="*/ 5 w 94"/>
                <a:gd name="T31" fmla="*/ 7 h 69"/>
                <a:gd name="T32" fmla="*/ 18 w 94"/>
                <a:gd name="T33" fmla="*/ 35 h 69"/>
                <a:gd name="T34" fmla="*/ 33 w 94"/>
                <a:gd name="T35" fmla="*/ 48 h 69"/>
                <a:gd name="T36" fmla="*/ 46 w 94"/>
                <a:gd name="T37" fmla="*/ 61 h 69"/>
                <a:gd name="T38" fmla="*/ 51 w 94"/>
                <a:gd name="T39" fmla="*/ 62 h 69"/>
                <a:gd name="T40" fmla="*/ 55 w 94"/>
                <a:gd name="T41" fmla="*/ 58 h 69"/>
                <a:gd name="T42" fmla="*/ 80 w 94"/>
                <a:gd name="T43" fmla="*/ 34 h 69"/>
                <a:gd name="T44" fmla="*/ 82 w 94"/>
                <a:gd name="T45" fmla="*/ 31 h 69"/>
                <a:gd name="T46" fmla="*/ 88 w 94"/>
                <a:gd name="T47" fmla="*/ 14 h 69"/>
                <a:gd name="T48" fmla="*/ 86 w 94"/>
                <a:gd name="T49" fmla="*/ 7 h 69"/>
                <a:gd name="T50" fmla="*/ 9 w 94"/>
                <a:gd name="T51" fmla="*/ 7 h 69"/>
                <a:gd name="T52" fmla="*/ 5 w 94"/>
                <a:gd name="T53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69">
                  <a:moveTo>
                    <a:pt x="53" y="68"/>
                  </a:moveTo>
                  <a:cubicBezTo>
                    <a:pt x="50" y="69"/>
                    <a:pt x="46" y="67"/>
                    <a:pt x="43" y="66"/>
                  </a:cubicBezTo>
                  <a:cubicBezTo>
                    <a:pt x="42" y="66"/>
                    <a:pt x="41" y="64"/>
                    <a:pt x="40" y="63"/>
                  </a:cubicBezTo>
                  <a:cubicBezTo>
                    <a:pt x="32" y="55"/>
                    <a:pt x="24" y="47"/>
                    <a:pt x="15" y="40"/>
                  </a:cubicBezTo>
                  <a:cubicBezTo>
                    <a:pt x="6" y="33"/>
                    <a:pt x="1" y="22"/>
                    <a:pt x="0" y="10"/>
                  </a:cubicBezTo>
                  <a:cubicBezTo>
                    <a:pt x="0" y="8"/>
                    <a:pt x="0" y="7"/>
                    <a:pt x="1" y="5"/>
                  </a:cubicBezTo>
                  <a:cubicBezTo>
                    <a:pt x="3" y="1"/>
                    <a:pt x="4" y="1"/>
                    <a:pt x="9" y="1"/>
                  </a:cubicBezTo>
                  <a:cubicBezTo>
                    <a:pt x="12" y="1"/>
                    <a:pt x="16" y="1"/>
                    <a:pt x="20" y="1"/>
                  </a:cubicBezTo>
                  <a:cubicBezTo>
                    <a:pt x="41" y="1"/>
                    <a:pt x="62" y="1"/>
                    <a:pt x="83" y="1"/>
                  </a:cubicBezTo>
                  <a:cubicBezTo>
                    <a:pt x="84" y="1"/>
                    <a:pt x="85" y="1"/>
                    <a:pt x="85" y="1"/>
                  </a:cubicBezTo>
                  <a:cubicBezTo>
                    <a:pt x="92" y="0"/>
                    <a:pt x="94" y="6"/>
                    <a:pt x="94" y="11"/>
                  </a:cubicBezTo>
                  <a:cubicBezTo>
                    <a:pt x="94" y="14"/>
                    <a:pt x="94" y="17"/>
                    <a:pt x="93" y="19"/>
                  </a:cubicBezTo>
                  <a:cubicBezTo>
                    <a:pt x="90" y="28"/>
                    <a:pt x="86" y="35"/>
                    <a:pt x="79" y="42"/>
                  </a:cubicBezTo>
                  <a:cubicBezTo>
                    <a:pt x="73" y="48"/>
                    <a:pt x="68" y="54"/>
                    <a:pt x="62" y="60"/>
                  </a:cubicBezTo>
                  <a:cubicBezTo>
                    <a:pt x="59" y="63"/>
                    <a:pt x="56" y="65"/>
                    <a:pt x="53" y="68"/>
                  </a:cubicBezTo>
                  <a:close/>
                  <a:moveTo>
                    <a:pt x="5" y="7"/>
                  </a:moveTo>
                  <a:cubicBezTo>
                    <a:pt x="7" y="18"/>
                    <a:pt x="9" y="28"/>
                    <a:pt x="18" y="35"/>
                  </a:cubicBezTo>
                  <a:cubicBezTo>
                    <a:pt x="23" y="39"/>
                    <a:pt x="28" y="44"/>
                    <a:pt x="33" y="48"/>
                  </a:cubicBezTo>
                  <a:cubicBezTo>
                    <a:pt x="38" y="52"/>
                    <a:pt x="42" y="57"/>
                    <a:pt x="46" y="61"/>
                  </a:cubicBezTo>
                  <a:cubicBezTo>
                    <a:pt x="47" y="63"/>
                    <a:pt x="49" y="63"/>
                    <a:pt x="51" y="62"/>
                  </a:cubicBezTo>
                  <a:cubicBezTo>
                    <a:pt x="53" y="61"/>
                    <a:pt x="54" y="59"/>
                    <a:pt x="55" y="58"/>
                  </a:cubicBezTo>
                  <a:cubicBezTo>
                    <a:pt x="63" y="50"/>
                    <a:pt x="72" y="42"/>
                    <a:pt x="80" y="34"/>
                  </a:cubicBezTo>
                  <a:cubicBezTo>
                    <a:pt x="81" y="33"/>
                    <a:pt x="82" y="32"/>
                    <a:pt x="82" y="31"/>
                  </a:cubicBezTo>
                  <a:cubicBezTo>
                    <a:pt x="85" y="25"/>
                    <a:pt x="87" y="20"/>
                    <a:pt x="88" y="14"/>
                  </a:cubicBezTo>
                  <a:cubicBezTo>
                    <a:pt x="89" y="11"/>
                    <a:pt x="88" y="9"/>
                    <a:pt x="86" y="7"/>
                  </a:cubicBezTo>
                  <a:cubicBezTo>
                    <a:pt x="60" y="7"/>
                    <a:pt x="34" y="7"/>
                    <a:pt x="9" y="7"/>
                  </a:cubicBezTo>
                  <a:cubicBezTo>
                    <a:pt x="8" y="7"/>
                    <a:pt x="7" y="7"/>
                    <a:pt x="5" y="7"/>
                  </a:cubicBezTo>
                  <a:close/>
                </a:path>
              </a:pathLst>
            </a:custGeom>
            <a:solidFill>
              <a:srgbClr val="201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502400" y="3671888"/>
              <a:ext cx="1020763" cy="257175"/>
            </a:xfrm>
            <a:custGeom>
              <a:avLst/>
              <a:gdLst>
                <a:gd name="T0" fmla="*/ 95 w 99"/>
                <a:gd name="T1" fmla="*/ 25 h 25"/>
                <a:gd name="T2" fmla="*/ 81 w 99"/>
                <a:gd name="T3" fmla="*/ 25 h 25"/>
                <a:gd name="T4" fmla="*/ 9 w 99"/>
                <a:gd name="T5" fmla="*/ 25 h 25"/>
                <a:gd name="T6" fmla="*/ 5 w 99"/>
                <a:gd name="T7" fmla="*/ 25 h 25"/>
                <a:gd name="T8" fmla="*/ 1 w 99"/>
                <a:gd name="T9" fmla="*/ 20 h 25"/>
                <a:gd name="T10" fmla="*/ 5 w 99"/>
                <a:gd name="T11" fmla="*/ 5 h 25"/>
                <a:gd name="T12" fmla="*/ 11 w 99"/>
                <a:gd name="T13" fmla="*/ 2 h 25"/>
                <a:gd name="T14" fmla="*/ 18 w 99"/>
                <a:gd name="T15" fmla="*/ 2 h 25"/>
                <a:gd name="T16" fmla="*/ 30 w 99"/>
                <a:gd name="T17" fmla="*/ 4 h 25"/>
                <a:gd name="T18" fmla="*/ 41 w 99"/>
                <a:gd name="T19" fmla="*/ 4 h 25"/>
                <a:gd name="T20" fmla="*/ 51 w 99"/>
                <a:gd name="T21" fmla="*/ 3 h 25"/>
                <a:gd name="T22" fmla="*/ 70 w 99"/>
                <a:gd name="T23" fmla="*/ 3 h 25"/>
                <a:gd name="T24" fmla="*/ 82 w 99"/>
                <a:gd name="T25" fmla="*/ 1 h 25"/>
                <a:gd name="T26" fmla="*/ 98 w 99"/>
                <a:gd name="T27" fmla="*/ 13 h 25"/>
                <a:gd name="T28" fmla="*/ 95 w 99"/>
                <a:gd name="T29" fmla="*/ 25 h 25"/>
                <a:gd name="T30" fmla="*/ 5 w 99"/>
                <a:gd name="T31" fmla="*/ 20 h 25"/>
                <a:gd name="T32" fmla="*/ 11 w 99"/>
                <a:gd name="T33" fmla="*/ 20 h 25"/>
                <a:gd name="T34" fmla="*/ 87 w 99"/>
                <a:gd name="T35" fmla="*/ 20 h 25"/>
                <a:gd name="T36" fmla="*/ 90 w 99"/>
                <a:gd name="T37" fmla="*/ 20 h 25"/>
                <a:gd name="T38" fmla="*/ 93 w 99"/>
                <a:gd name="T39" fmla="*/ 18 h 25"/>
                <a:gd name="T40" fmla="*/ 91 w 99"/>
                <a:gd name="T41" fmla="*/ 12 h 25"/>
                <a:gd name="T42" fmla="*/ 84 w 99"/>
                <a:gd name="T43" fmla="*/ 7 h 25"/>
                <a:gd name="T44" fmla="*/ 72 w 99"/>
                <a:gd name="T45" fmla="*/ 8 h 25"/>
                <a:gd name="T46" fmla="*/ 51 w 99"/>
                <a:gd name="T47" fmla="*/ 9 h 25"/>
                <a:gd name="T48" fmla="*/ 41 w 99"/>
                <a:gd name="T49" fmla="*/ 9 h 25"/>
                <a:gd name="T50" fmla="*/ 32 w 99"/>
                <a:gd name="T51" fmla="*/ 10 h 25"/>
                <a:gd name="T52" fmla="*/ 18 w 99"/>
                <a:gd name="T53" fmla="*/ 7 h 25"/>
                <a:gd name="T54" fmla="*/ 13 w 99"/>
                <a:gd name="T55" fmla="*/ 7 h 25"/>
                <a:gd name="T56" fmla="*/ 8 w 99"/>
                <a:gd name="T57" fmla="*/ 9 h 25"/>
                <a:gd name="T58" fmla="*/ 5 w 99"/>
                <a:gd name="T5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25">
                  <a:moveTo>
                    <a:pt x="95" y="25"/>
                  </a:moveTo>
                  <a:cubicBezTo>
                    <a:pt x="90" y="25"/>
                    <a:pt x="86" y="25"/>
                    <a:pt x="81" y="25"/>
                  </a:cubicBezTo>
                  <a:cubicBezTo>
                    <a:pt x="57" y="25"/>
                    <a:pt x="33" y="25"/>
                    <a:pt x="9" y="25"/>
                  </a:cubicBezTo>
                  <a:cubicBezTo>
                    <a:pt x="8" y="25"/>
                    <a:pt x="6" y="25"/>
                    <a:pt x="5" y="25"/>
                  </a:cubicBezTo>
                  <a:cubicBezTo>
                    <a:pt x="2" y="24"/>
                    <a:pt x="1" y="23"/>
                    <a:pt x="1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7" y="3"/>
                    <a:pt x="9" y="2"/>
                    <a:pt x="11" y="2"/>
                  </a:cubicBezTo>
                  <a:cubicBezTo>
                    <a:pt x="13" y="2"/>
                    <a:pt x="16" y="2"/>
                    <a:pt x="18" y="2"/>
                  </a:cubicBezTo>
                  <a:cubicBezTo>
                    <a:pt x="22" y="3"/>
                    <a:pt x="26" y="3"/>
                    <a:pt x="30" y="4"/>
                  </a:cubicBezTo>
                  <a:cubicBezTo>
                    <a:pt x="33" y="5"/>
                    <a:pt x="37" y="5"/>
                    <a:pt x="41" y="4"/>
                  </a:cubicBezTo>
                  <a:cubicBezTo>
                    <a:pt x="44" y="3"/>
                    <a:pt x="48" y="3"/>
                    <a:pt x="51" y="3"/>
                  </a:cubicBezTo>
                  <a:cubicBezTo>
                    <a:pt x="58" y="5"/>
                    <a:pt x="64" y="4"/>
                    <a:pt x="70" y="3"/>
                  </a:cubicBezTo>
                  <a:cubicBezTo>
                    <a:pt x="74" y="2"/>
                    <a:pt x="78" y="2"/>
                    <a:pt x="82" y="1"/>
                  </a:cubicBezTo>
                  <a:cubicBezTo>
                    <a:pt x="91" y="0"/>
                    <a:pt x="97" y="4"/>
                    <a:pt x="98" y="13"/>
                  </a:cubicBezTo>
                  <a:cubicBezTo>
                    <a:pt x="99" y="17"/>
                    <a:pt x="99" y="21"/>
                    <a:pt x="95" y="25"/>
                  </a:cubicBezTo>
                  <a:close/>
                  <a:moveTo>
                    <a:pt x="5" y="20"/>
                  </a:moveTo>
                  <a:cubicBezTo>
                    <a:pt x="8" y="20"/>
                    <a:pt x="9" y="20"/>
                    <a:pt x="11" y="20"/>
                  </a:cubicBezTo>
                  <a:cubicBezTo>
                    <a:pt x="36" y="20"/>
                    <a:pt x="62" y="20"/>
                    <a:pt x="87" y="20"/>
                  </a:cubicBezTo>
                  <a:cubicBezTo>
                    <a:pt x="88" y="20"/>
                    <a:pt x="89" y="20"/>
                    <a:pt x="90" y="20"/>
                  </a:cubicBezTo>
                  <a:cubicBezTo>
                    <a:pt x="91" y="19"/>
                    <a:pt x="92" y="19"/>
                    <a:pt x="93" y="18"/>
                  </a:cubicBezTo>
                  <a:cubicBezTo>
                    <a:pt x="93" y="16"/>
                    <a:pt x="92" y="14"/>
                    <a:pt x="91" y="12"/>
                  </a:cubicBezTo>
                  <a:cubicBezTo>
                    <a:pt x="91" y="8"/>
                    <a:pt x="88" y="6"/>
                    <a:pt x="84" y="7"/>
                  </a:cubicBezTo>
                  <a:cubicBezTo>
                    <a:pt x="80" y="7"/>
                    <a:pt x="76" y="8"/>
                    <a:pt x="72" y="8"/>
                  </a:cubicBezTo>
                  <a:cubicBezTo>
                    <a:pt x="65" y="10"/>
                    <a:pt x="58" y="10"/>
                    <a:pt x="51" y="9"/>
                  </a:cubicBezTo>
                  <a:cubicBezTo>
                    <a:pt x="48" y="8"/>
                    <a:pt x="44" y="8"/>
                    <a:pt x="41" y="9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7" y="9"/>
                    <a:pt x="22" y="8"/>
                    <a:pt x="18" y="7"/>
                  </a:cubicBezTo>
                  <a:cubicBezTo>
                    <a:pt x="16" y="7"/>
                    <a:pt x="15" y="7"/>
                    <a:pt x="13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7" y="12"/>
                    <a:pt x="6" y="15"/>
                    <a:pt x="5" y="20"/>
                  </a:cubicBezTo>
                  <a:close/>
                </a:path>
              </a:pathLst>
            </a:custGeom>
            <a:solidFill>
              <a:srgbClr val="201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Freeform 92"/>
          <p:cNvSpPr>
            <a:spLocks noEditPoints="1"/>
          </p:cNvSpPr>
          <p:nvPr/>
        </p:nvSpPr>
        <p:spPr bwMode="auto">
          <a:xfrm rot="7306176">
            <a:off x="6377830" y="2437072"/>
            <a:ext cx="884292" cy="698876"/>
          </a:xfrm>
          <a:custGeom>
            <a:avLst/>
            <a:gdLst>
              <a:gd name="T0" fmla="*/ 215 w 315"/>
              <a:gd name="T1" fmla="*/ 12 h 249"/>
              <a:gd name="T2" fmla="*/ 282 w 315"/>
              <a:gd name="T3" fmla="*/ 3 h 249"/>
              <a:gd name="T4" fmla="*/ 313 w 315"/>
              <a:gd name="T5" fmla="*/ 28 h 249"/>
              <a:gd name="T6" fmla="*/ 274 w 315"/>
              <a:gd name="T7" fmla="*/ 65 h 249"/>
              <a:gd name="T8" fmla="*/ 248 w 315"/>
              <a:gd name="T9" fmla="*/ 56 h 249"/>
              <a:gd name="T10" fmla="*/ 142 w 315"/>
              <a:gd name="T11" fmla="*/ 124 h 249"/>
              <a:gd name="T12" fmla="*/ 70 w 315"/>
              <a:gd name="T13" fmla="*/ 218 h 249"/>
              <a:gd name="T14" fmla="*/ 56 w 315"/>
              <a:gd name="T15" fmla="*/ 233 h 249"/>
              <a:gd name="T16" fmla="*/ 49 w 315"/>
              <a:gd name="T17" fmla="*/ 226 h 249"/>
              <a:gd name="T18" fmla="*/ 44 w 315"/>
              <a:gd name="T19" fmla="*/ 248 h 249"/>
              <a:gd name="T20" fmla="*/ 4 w 315"/>
              <a:gd name="T21" fmla="*/ 210 h 249"/>
              <a:gd name="T22" fmla="*/ 9 w 315"/>
              <a:gd name="T23" fmla="*/ 169 h 249"/>
              <a:gd name="T24" fmla="*/ 107 w 315"/>
              <a:gd name="T25" fmla="*/ 74 h 249"/>
              <a:gd name="T26" fmla="*/ 225 w 315"/>
              <a:gd name="T27" fmla="*/ 26 h 249"/>
              <a:gd name="T28" fmla="*/ 299 w 315"/>
              <a:gd name="T29" fmla="*/ 14 h 249"/>
              <a:gd name="T30" fmla="*/ 229 w 315"/>
              <a:gd name="T31" fmla="*/ 10 h 249"/>
              <a:gd name="T32" fmla="*/ 217 w 315"/>
              <a:gd name="T33" fmla="*/ 35 h 249"/>
              <a:gd name="T34" fmla="*/ 27 w 315"/>
              <a:gd name="T35" fmla="*/ 154 h 249"/>
              <a:gd name="T36" fmla="*/ 44 w 315"/>
              <a:gd name="T37" fmla="*/ 214 h 249"/>
              <a:gd name="T38" fmla="*/ 104 w 315"/>
              <a:gd name="T39" fmla="*/ 119 h 249"/>
              <a:gd name="T40" fmla="*/ 248 w 315"/>
              <a:gd name="T41" fmla="*/ 34 h 249"/>
              <a:gd name="T42" fmla="*/ 86 w 315"/>
              <a:gd name="T43" fmla="*/ 177 h 249"/>
              <a:gd name="T44" fmla="*/ 94 w 315"/>
              <a:gd name="T45" fmla="*/ 142 h 249"/>
              <a:gd name="T46" fmla="*/ 86 w 315"/>
              <a:gd name="T47" fmla="*/ 177 h 249"/>
              <a:gd name="T48" fmla="*/ 100 w 315"/>
              <a:gd name="T49" fmla="*/ 137 h 249"/>
              <a:gd name="T50" fmla="*/ 153 w 315"/>
              <a:gd name="T51" fmla="*/ 104 h 249"/>
              <a:gd name="T52" fmla="*/ 168 w 315"/>
              <a:gd name="T53" fmla="*/ 80 h 249"/>
              <a:gd name="T54" fmla="*/ 306 w 315"/>
              <a:gd name="T55" fmla="*/ 24 h 249"/>
              <a:gd name="T56" fmla="*/ 303 w 315"/>
              <a:gd name="T57" fmla="*/ 39 h 249"/>
              <a:gd name="T58" fmla="*/ 124 w 315"/>
              <a:gd name="T59" fmla="*/ 114 h 249"/>
              <a:gd name="T60" fmla="*/ 125 w 315"/>
              <a:gd name="T61" fmla="*/ 122 h 249"/>
              <a:gd name="T62" fmla="*/ 71 w 315"/>
              <a:gd name="T63" fmla="*/ 202 h 249"/>
              <a:gd name="T64" fmla="*/ 173 w 315"/>
              <a:gd name="T65" fmla="*/ 76 h 249"/>
              <a:gd name="T66" fmla="*/ 173 w 315"/>
              <a:gd name="T67" fmla="*/ 76 h 249"/>
              <a:gd name="T68" fmla="*/ 58 w 315"/>
              <a:gd name="T69" fmla="*/ 206 h 249"/>
              <a:gd name="T70" fmla="*/ 277 w 315"/>
              <a:gd name="T71" fmla="*/ 49 h 249"/>
              <a:gd name="T72" fmla="*/ 259 w 315"/>
              <a:gd name="T73" fmla="*/ 67 h 249"/>
              <a:gd name="T74" fmla="*/ 215 w 315"/>
              <a:gd name="T75" fmla="*/ 62 h 249"/>
              <a:gd name="T76" fmla="*/ 204 w 315"/>
              <a:gd name="T77" fmla="*/ 67 h 249"/>
              <a:gd name="T78" fmla="*/ 279 w 315"/>
              <a:gd name="T79" fmla="*/ 45 h 249"/>
              <a:gd name="T80" fmla="*/ 290 w 315"/>
              <a:gd name="T81" fmla="*/ 36 h 249"/>
              <a:gd name="T82" fmla="*/ 230 w 315"/>
              <a:gd name="T83" fmla="*/ 46 h 249"/>
              <a:gd name="T84" fmla="*/ 17 w 315"/>
              <a:gd name="T85" fmla="*/ 202 h 249"/>
              <a:gd name="T86" fmla="*/ 31 w 315"/>
              <a:gd name="T87" fmla="*/ 215 h 249"/>
              <a:gd name="T88" fmla="*/ 199 w 315"/>
              <a:gd name="T89" fmla="*/ 71 h 249"/>
              <a:gd name="T90" fmla="*/ 192 w 315"/>
              <a:gd name="T91" fmla="*/ 76 h 249"/>
              <a:gd name="T92" fmla="*/ 145 w 315"/>
              <a:gd name="T93" fmla="*/ 97 h 249"/>
              <a:gd name="T94" fmla="*/ 147 w 315"/>
              <a:gd name="T95" fmla="*/ 110 h 249"/>
              <a:gd name="T96" fmla="*/ 217 w 315"/>
              <a:gd name="T97" fmla="*/ 52 h 249"/>
              <a:gd name="T98" fmla="*/ 226 w 315"/>
              <a:gd name="T99" fmla="*/ 56 h 249"/>
              <a:gd name="T100" fmla="*/ 136 w 315"/>
              <a:gd name="T101" fmla="*/ 118 h 249"/>
              <a:gd name="T102" fmla="*/ 76 w 315"/>
              <a:gd name="T103" fmla="*/ 170 h 249"/>
              <a:gd name="T104" fmla="*/ 79 w 315"/>
              <a:gd name="T105" fmla="*/ 165 h 249"/>
              <a:gd name="T106" fmla="*/ 12 w 315"/>
              <a:gd name="T107" fmla="*/ 208 h 249"/>
              <a:gd name="T108" fmla="*/ 243 w 315"/>
              <a:gd name="T109" fmla="*/ 4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5" h="249">
                <a:moveTo>
                  <a:pt x="228" y="25"/>
                </a:moveTo>
                <a:cubicBezTo>
                  <a:pt x="225" y="20"/>
                  <a:pt x="222" y="17"/>
                  <a:pt x="218" y="14"/>
                </a:cubicBezTo>
                <a:cubicBezTo>
                  <a:pt x="217" y="13"/>
                  <a:pt x="216" y="12"/>
                  <a:pt x="215" y="12"/>
                </a:cubicBezTo>
                <a:cubicBezTo>
                  <a:pt x="211" y="9"/>
                  <a:pt x="211" y="5"/>
                  <a:pt x="216" y="3"/>
                </a:cubicBezTo>
                <a:cubicBezTo>
                  <a:pt x="222" y="1"/>
                  <a:pt x="229" y="0"/>
                  <a:pt x="236" y="0"/>
                </a:cubicBezTo>
                <a:cubicBezTo>
                  <a:pt x="251" y="1"/>
                  <a:pt x="267" y="2"/>
                  <a:pt x="282" y="3"/>
                </a:cubicBezTo>
                <a:cubicBezTo>
                  <a:pt x="292" y="3"/>
                  <a:pt x="302" y="5"/>
                  <a:pt x="311" y="9"/>
                </a:cubicBezTo>
                <a:cubicBezTo>
                  <a:pt x="312" y="9"/>
                  <a:pt x="314" y="11"/>
                  <a:pt x="315" y="12"/>
                </a:cubicBezTo>
                <a:cubicBezTo>
                  <a:pt x="315" y="17"/>
                  <a:pt x="314" y="23"/>
                  <a:pt x="313" y="28"/>
                </a:cubicBezTo>
                <a:cubicBezTo>
                  <a:pt x="313" y="31"/>
                  <a:pt x="313" y="33"/>
                  <a:pt x="313" y="36"/>
                </a:cubicBezTo>
                <a:cubicBezTo>
                  <a:pt x="312" y="39"/>
                  <a:pt x="311" y="42"/>
                  <a:pt x="308" y="44"/>
                </a:cubicBezTo>
                <a:cubicBezTo>
                  <a:pt x="296" y="51"/>
                  <a:pt x="285" y="58"/>
                  <a:pt x="274" y="65"/>
                </a:cubicBezTo>
                <a:cubicBezTo>
                  <a:pt x="269" y="68"/>
                  <a:pt x="263" y="71"/>
                  <a:pt x="258" y="75"/>
                </a:cubicBezTo>
                <a:cubicBezTo>
                  <a:pt x="257" y="76"/>
                  <a:pt x="255" y="76"/>
                  <a:pt x="253" y="77"/>
                </a:cubicBezTo>
                <a:cubicBezTo>
                  <a:pt x="249" y="70"/>
                  <a:pt x="253" y="62"/>
                  <a:pt x="248" y="56"/>
                </a:cubicBezTo>
                <a:cubicBezTo>
                  <a:pt x="238" y="60"/>
                  <a:pt x="227" y="63"/>
                  <a:pt x="217" y="69"/>
                </a:cubicBezTo>
                <a:cubicBezTo>
                  <a:pt x="206" y="75"/>
                  <a:pt x="195" y="82"/>
                  <a:pt x="184" y="90"/>
                </a:cubicBezTo>
                <a:cubicBezTo>
                  <a:pt x="170" y="101"/>
                  <a:pt x="156" y="112"/>
                  <a:pt x="142" y="124"/>
                </a:cubicBezTo>
                <a:cubicBezTo>
                  <a:pt x="132" y="132"/>
                  <a:pt x="123" y="141"/>
                  <a:pt x="116" y="151"/>
                </a:cubicBezTo>
                <a:cubicBezTo>
                  <a:pt x="107" y="164"/>
                  <a:pt x="97" y="175"/>
                  <a:pt x="88" y="187"/>
                </a:cubicBezTo>
                <a:cubicBezTo>
                  <a:pt x="82" y="197"/>
                  <a:pt x="76" y="207"/>
                  <a:pt x="70" y="218"/>
                </a:cubicBezTo>
                <a:cubicBezTo>
                  <a:pt x="65" y="226"/>
                  <a:pt x="61" y="234"/>
                  <a:pt x="56" y="242"/>
                </a:cubicBezTo>
                <a:cubicBezTo>
                  <a:pt x="56" y="243"/>
                  <a:pt x="55" y="244"/>
                  <a:pt x="53" y="244"/>
                </a:cubicBezTo>
                <a:cubicBezTo>
                  <a:pt x="54" y="240"/>
                  <a:pt x="54" y="236"/>
                  <a:pt x="56" y="233"/>
                </a:cubicBezTo>
                <a:cubicBezTo>
                  <a:pt x="58" y="229"/>
                  <a:pt x="58" y="225"/>
                  <a:pt x="57" y="221"/>
                </a:cubicBezTo>
                <a:cubicBezTo>
                  <a:pt x="56" y="219"/>
                  <a:pt x="56" y="216"/>
                  <a:pt x="55" y="212"/>
                </a:cubicBezTo>
                <a:cubicBezTo>
                  <a:pt x="53" y="218"/>
                  <a:pt x="51" y="222"/>
                  <a:pt x="49" y="226"/>
                </a:cubicBezTo>
                <a:cubicBezTo>
                  <a:pt x="49" y="228"/>
                  <a:pt x="49" y="231"/>
                  <a:pt x="50" y="233"/>
                </a:cubicBezTo>
                <a:cubicBezTo>
                  <a:pt x="52" y="238"/>
                  <a:pt x="50" y="242"/>
                  <a:pt x="49" y="246"/>
                </a:cubicBezTo>
                <a:cubicBezTo>
                  <a:pt x="48" y="248"/>
                  <a:pt x="46" y="249"/>
                  <a:pt x="44" y="248"/>
                </a:cubicBezTo>
                <a:cubicBezTo>
                  <a:pt x="44" y="247"/>
                  <a:pt x="43" y="247"/>
                  <a:pt x="42" y="246"/>
                </a:cubicBezTo>
                <a:cubicBezTo>
                  <a:pt x="33" y="237"/>
                  <a:pt x="23" y="229"/>
                  <a:pt x="14" y="220"/>
                </a:cubicBezTo>
                <a:cubicBezTo>
                  <a:pt x="11" y="217"/>
                  <a:pt x="9" y="212"/>
                  <a:pt x="4" y="210"/>
                </a:cubicBezTo>
                <a:cubicBezTo>
                  <a:pt x="3" y="209"/>
                  <a:pt x="2" y="207"/>
                  <a:pt x="2" y="205"/>
                </a:cubicBezTo>
                <a:cubicBezTo>
                  <a:pt x="1" y="200"/>
                  <a:pt x="0" y="194"/>
                  <a:pt x="0" y="189"/>
                </a:cubicBezTo>
                <a:cubicBezTo>
                  <a:pt x="0" y="181"/>
                  <a:pt x="5" y="175"/>
                  <a:pt x="9" y="169"/>
                </a:cubicBezTo>
                <a:cubicBezTo>
                  <a:pt x="13" y="162"/>
                  <a:pt x="17" y="156"/>
                  <a:pt x="22" y="150"/>
                </a:cubicBezTo>
                <a:cubicBezTo>
                  <a:pt x="30" y="140"/>
                  <a:pt x="38" y="129"/>
                  <a:pt x="47" y="120"/>
                </a:cubicBezTo>
                <a:cubicBezTo>
                  <a:pt x="65" y="102"/>
                  <a:pt x="85" y="87"/>
                  <a:pt x="107" y="74"/>
                </a:cubicBezTo>
                <a:cubicBezTo>
                  <a:pt x="111" y="72"/>
                  <a:pt x="115" y="69"/>
                  <a:pt x="119" y="66"/>
                </a:cubicBezTo>
                <a:cubicBezTo>
                  <a:pt x="143" y="51"/>
                  <a:pt x="170" y="41"/>
                  <a:pt x="196" y="32"/>
                </a:cubicBezTo>
                <a:cubicBezTo>
                  <a:pt x="206" y="29"/>
                  <a:pt x="215" y="28"/>
                  <a:pt x="225" y="26"/>
                </a:cubicBezTo>
                <a:cubicBezTo>
                  <a:pt x="226" y="26"/>
                  <a:pt x="227" y="25"/>
                  <a:pt x="228" y="25"/>
                </a:cubicBezTo>
                <a:close/>
                <a:moveTo>
                  <a:pt x="300" y="16"/>
                </a:moveTo>
                <a:cubicBezTo>
                  <a:pt x="299" y="16"/>
                  <a:pt x="299" y="15"/>
                  <a:pt x="299" y="14"/>
                </a:cubicBezTo>
                <a:cubicBezTo>
                  <a:pt x="294" y="14"/>
                  <a:pt x="289" y="12"/>
                  <a:pt x="283" y="12"/>
                </a:cubicBezTo>
                <a:cubicBezTo>
                  <a:pt x="267" y="12"/>
                  <a:pt x="251" y="11"/>
                  <a:pt x="235" y="10"/>
                </a:cubicBezTo>
                <a:cubicBezTo>
                  <a:pt x="233" y="9"/>
                  <a:pt x="231" y="10"/>
                  <a:pt x="229" y="10"/>
                </a:cubicBezTo>
                <a:cubicBezTo>
                  <a:pt x="232" y="15"/>
                  <a:pt x="235" y="19"/>
                  <a:pt x="237" y="24"/>
                </a:cubicBezTo>
                <a:cubicBezTo>
                  <a:pt x="239" y="28"/>
                  <a:pt x="238" y="30"/>
                  <a:pt x="234" y="31"/>
                </a:cubicBezTo>
                <a:cubicBezTo>
                  <a:pt x="228" y="33"/>
                  <a:pt x="222" y="34"/>
                  <a:pt x="217" y="35"/>
                </a:cubicBezTo>
                <a:cubicBezTo>
                  <a:pt x="190" y="41"/>
                  <a:pt x="165" y="51"/>
                  <a:pt x="141" y="63"/>
                </a:cubicBezTo>
                <a:cubicBezTo>
                  <a:pt x="125" y="70"/>
                  <a:pt x="112" y="81"/>
                  <a:pt x="97" y="89"/>
                </a:cubicBezTo>
                <a:cubicBezTo>
                  <a:pt x="69" y="106"/>
                  <a:pt x="47" y="129"/>
                  <a:pt x="27" y="154"/>
                </a:cubicBezTo>
                <a:cubicBezTo>
                  <a:pt x="22" y="161"/>
                  <a:pt x="17" y="168"/>
                  <a:pt x="12" y="175"/>
                </a:cubicBezTo>
                <a:cubicBezTo>
                  <a:pt x="10" y="178"/>
                  <a:pt x="8" y="181"/>
                  <a:pt x="6" y="184"/>
                </a:cubicBezTo>
                <a:cubicBezTo>
                  <a:pt x="19" y="193"/>
                  <a:pt x="33" y="201"/>
                  <a:pt x="44" y="214"/>
                </a:cubicBezTo>
                <a:cubicBezTo>
                  <a:pt x="45" y="213"/>
                  <a:pt x="45" y="212"/>
                  <a:pt x="45" y="212"/>
                </a:cubicBezTo>
                <a:cubicBezTo>
                  <a:pt x="53" y="192"/>
                  <a:pt x="62" y="174"/>
                  <a:pt x="73" y="156"/>
                </a:cubicBezTo>
                <a:cubicBezTo>
                  <a:pt x="82" y="142"/>
                  <a:pt x="92" y="130"/>
                  <a:pt x="104" y="119"/>
                </a:cubicBezTo>
                <a:cubicBezTo>
                  <a:pt x="127" y="99"/>
                  <a:pt x="149" y="80"/>
                  <a:pt x="175" y="64"/>
                </a:cubicBezTo>
                <a:cubicBezTo>
                  <a:pt x="194" y="52"/>
                  <a:pt x="215" y="43"/>
                  <a:pt x="237" y="36"/>
                </a:cubicBezTo>
                <a:cubicBezTo>
                  <a:pt x="240" y="35"/>
                  <a:pt x="244" y="35"/>
                  <a:pt x="248" y="34"/>
                </a:cubicBezTo>
                <a:cubicBezTo>
                  <a:pt x="252" y="39"/>
                  <a:pt x="255" y="44"/>
                  <a:pt x="259" y="50"/>
                </a:cubicBezTo>
                <a:cubicBezTo>
                  <a:pt x="273" y="39"/>
                  <a:pt x="286" y="28"/>
                  <a:pt x="300" y="16"/>
                </a:cubicBezTo>
                <a:close/>
                <a:moveTo>
                  <a:pt x="86" y="177"/>
                </a:moveTo>
                <a:cubicBezTo>
                  <a:pt x="91" y="171"/>
                  <a:pt x="94" y="167"/>
                  <a:pt x="98" y="162"/>
                </a:cubicBezTo>
                <a:cubicBezTo>
                  <a:pt x="98" y="161"/>
                  <a:pt x="99" y="160"/>
                  <a:pt x="98" y="160"/>
                </a:cubicBezTo>
                <a:cubicBezTo>
                  <a:pt x="97" y="154"/>
                  <a:pt x="96" y="149"/>
                  <a:pt x="94" y="142"/>
                </a:cubicBezTo>
                <a:cubicBezTo>
                  <a:pt x="90" y="148"/>
                  <a:pt x="87" y="152"/>
                  <a:pt x="84" y="156"/>
                </a:cubicBezTo>
                <a:cubicBezTo>
                  <a:pt x="83" y="157"/>
                  <a:pt x="83" y="158"/>
                  <a:pt x="83" y="159"/>
                </a:cubicBezTo>
                <a:cubicBezTo>
                  <a:pt x="84" y="164"/>
                  <a:pt x="85" y="170"/>
                  <a:pt x="86" y="177"/>
                </a:cubicBezTo>
                <a:close/>
                <a:moveTo>
                  <a:pt x="102" y="155"/>
                </a:moveTo>
                <a:cubicBezTo>
                  <a:pt x="113" y="146"/>
                  <a:pt x="116" y="136"/>
                  <a:pt x="110" y="126"/>
                </a:cubicBezTo>
                <a:cubicBezTo>
                  <a:pt x="106" y="130"/>
                  <a:pt x="103" y="133"/>
                  <a:pt x="100" y="137"/>
                </a:cubicBezTo>
                <a:cubicBezTo>
                  <a:pt x="99" y="138"/>
                  <a:pt x="98" y="140"/>
                  <a:pt x="98" y="141"/>
                </a:cubicBezTo>
                <a:cubicBezTo>
                  <a:pt x="99" y="145"/>
                  <a:pt x="101" y="150"/>
                  <a:pt x="102" y="155"/>
                </a:cubicBezTo>
                <a:close/>
                <a:moveTo>
                  <a:pt x="153" y="104"/>
                </a:moveTo>
                <a:cubicBezTo>
                  <a:pt x="157" y="101"/>
                  <a:pt x="161" y="98"/>
                  <a:pt x="165" y="96"/>
                </a:cubicBezTo>
                <a:cubicBezTo>
                  <a:pt x="171" y="91"/>
                  <a:pt x="171" y="93"/>
                  <a:pt x="169" y="84"/>
                </a:cubicBezTo>
                <a:cubicBezTo>
                  <a:pt x="169" y="82"/>
                  <a:pt x="168" y="81"/>
                  <a:pt x="168" y="80"/>
                </a:cubicBezTo>
                <a:cubicBezTo>
                  <a:pt x="162" y="84"/>
                  <a:pt x="156" y="88"/>
                  <a:pt x="151" y="91"/>
                </a:cubicBezTo>
                <a:cubicBezTo>
                  <a:pt x="152" y="96"/>
                  <a:pt x="152" y="100"/>
                  <a:pt x="153" y="104"/>
                </a:cubicBezTo>
                <a:close/>
                <a:moveTo>
                  <a:pt x="306" y="24"/>
                </a:moveTo>
                <a:cubicBezTo>
                  <a:pt x="300" y="25"/>
                  <a:pt x="297" y="30"/>
                  <a:pt x="293" y="34"/>
                </a:cubicBezTo>
                <a:cubicBezTo>
                  <a:pt x="294" y="37"/>
                  <a:pt x="296" y="40"/>
                  <a:pt x="297" y="42"/>
                </a:cubicBezTo>
                <a:cubicBezTo>
                  <a:pt x="299" y="41"/>
                  <a:pt x="301" y="40"/>
                  <a:pt x="303" y="39"/>
                </a:cubicBezTo>
                <a:cubicBezTo>
                  <a:pt x="304" y="38"/>
                  <a:pt x="305" y="37"/>
                  <a:pt x="305" y="35"/>
                </a:cubicBezTo>
                <a:cubicBezTo>
                  <a:pt x="306" y="32"/>
                  <a:pt x="306" y="28"/>
                  <a:pt x="306" y="24"/>
                </a:cubicBezTo>
                <a:close/>
                <a:moveTo>
                  <a:pt x="124" y="114"/>
                </a:moveTo>
                <a:cubicBezTo>
                  <a:pt x="120" y="117"/>
                  <a:pt x="117" y="119"/>
                  <a:pt x="115" y="122"/>
                </a:cubicBezTo>
                <a:cubicBezTo>
                  <a:pt x="116" y="127"/>
                  <a:pt x="117" y="131"/>
                  <a:pt x="118" y="136"/>
                </a:cubicBezTo>
                <a:cubicBezTo>
                  <a:pt x="124" y="133"/>
                  <a:pt x="126" y="129"/>
                  <a:pt x="125" y="122"/>
                </a:cubicBezTo>
                <a:cubicBezTo>
                  <a:pt x="124" y="120"/>
                  <a:pt x="124" y="118"/>
                  <a:pt x="124" y="114"/>
                </a:cubicBezTo>
                <a:close/>
                <a:moveTo>
                  <a:pt x="74" y="174"/>
                </a:moveTo>
                <a:cubicBezTo>
                  <a:pt x="64" y="183"/>
                  <a:pt x="69" y="192"/>
                  <a:pt x="71" y="202"/>
                </a:cubicBezTo>
                <a:cubicBezTo>
                  <a:pt x="73" y="199"/>
                  <a:pt x="75" y="196"/>
                  <a:pt x="75" y="194"/>
                </a:cubicBezTo>
                <a:cubicBezTo>
                  <a:pt x="75" y="188"/>
                  <a:pt x="74" y="181"/>
                  <a:pt x="74" y="174"/>
                </a:cubicBezTo>
                <a:close/>
                <a:moveTo>
                  <a:pt x="173" y="76"/>
                </a:moveTo>
                <a:cubicBezTo>
                  <a:pt x="174" y="80"/>
                  <a:pt x="175" y="83"/>
                  <a:pt x="177" y="86"/>
                </a:cubicBezTo>
                <a:cubicBezTo>
                  <a:pt x="187" y="80"/>
                  <a:pt x="188" y="79"/>
                  <a:pt x="183" y="69"/>
                </a:cubicBezTo>
                <a:cubicBezTo>
                  <a:pt x="180" y="71"/>
                  <a:pt x="177" y="74"/>
                  <a:pt x="173" y="76"/>
                </a:cubicBezTo>
                <a:close/>
                <a:moveTo>
                  <a:pt x="64" y="193"/>
                </a:moveTo>
                <a:cubicBezTo>
                  <a:pt x="62" y="197"/>
                  <a:pt x="60" y="199"/>
                  <a:pt x="59" y="202"/>
                </a:cubicBezTo>
                <a:cubicBezTo>
                  <a:pt x="58" y="203"/>
                  <a:pt x="58" y="205"/>
                  <a:pt x="58" y="206"/>
                </a:cubicBezTo>
                <a:cubicBezTo>
                  <a:pt x="59" y="210"/>
                  <a:pt x="60" y="214"/>
                  <a:pt x="61" y="218"/>
                </a:cubicBezTo>
                <a:cubicBezTo>
                  <a:pt x="67" y="210"/>
                  <a:pt x="67" y="208"/>
                  <a:pt x="64" y="193"/>
                </a:cubicBezTo>
                <a:close/>
                <a:moveTo>
                  <a:pt x="277" y="49"/>
                </a:moveTo>
                <a:cubicBezTo>
                  <a:pt x="276" y="49"/>
                  <a:pt x="276" y="48"/>
                  <a:pt x="275" y="48"/>
                </a:cubicBezTo>
                <a:cubicBezTo>
                  <a:pt x="270" y="53"/>
                  <a:pt x="264" y="58"/>
                  <a:pt x="259" y="64"/>
                </a:cubicBezTo>
                <a:cubicBezTo>
                  <a:pt x="258" y="64"/>
                  <a:pt x="259" y="65"/>
                  <a:pt x="259" y="67"/>
                </a:cubicBezTo>
                <a:cubicBezTo>
                  <a:pt x="265" y="63"/>
                  <a:pt x="271" y="59"/>
                  <a:pt x="277" y="55"/>
                </a:cubicBezTo>
                <a:cubicBezTo>
                  <a:pt x="277" y="53"/>
                  <a:pt x="277" y="51"/>
                  <a:pt x="277" y="49"/>
                </a:cubicBezTo>
                <a:close/>
                <a:moveTo>
                  <a:pt x="215" y="62"/>
                </a:moveTo>
                <a:cubicBezTo>
                  <a:pt x="214" y="59"/>
                  <a:pt x="214" y="57"/>
                  <a:pt x="213" y="54"/>
                </a:cubicBezTo>
                <a:cubicBezTo>
                  <a:pt x="209" y="56"/>
                  <a:pt x="205" y="58"/>
                  <a:pt x="201" y="60"/>
                </a:cubicBezTo>
                <a:cubicBezTo>
                  <a:pt x="202" y="62"/>
                  <a:pt x="203" y="65"/>
                  <a:pt x="204" y="67"/>
                </a:cubicBezTo>
                <a:cubicBezTo>
                  <a:pt x="208" y="66"/>
                  <a:pt x="211" y="64"/>
                  <a:pt x="215" y="62"/>
                </a:cubicBezTo>
                <a:close/>
                <a:moveTo>
                  <a:pt x="290" y="36"/>
                </a:moveTo>
                <a:cubicBezTo>
                  <a:pt x="286" y="39"/>
                  <a:pt x="283" y="42"/>
                  <a:pt x="279" y="45"/>
                </a:cubicBezTo>
                <a:cubicBezTo>
                  <a:pt x="280" y="47"/>
                  <a:pt x="281" y="49"/>
                  <a:pt x="282" y="52"/>
                </a:cubicBezTo>
                <a:cubicBezTo>
                  <a:pt x="286" y="49"/>
                  <a:pt x="289" y="47"/>
                  <a:pt x="292" y="45"/>
                </a:cubicBezTo>
                <a:cubicBezTo>
                  <a:pt x="291" y="42"/>
                  <a:pt x="291" y="39"/>
                  <a:pt x="290" y="36"/>
                </a:cubicBezTo>
                <a:close/>
                <a:moveTo>
                  <a:pt x="243" y="51"/>
                </a:moveTo>
                <a:cubicBezTo>
                  <a:pt x="242" y="47"/>
                  <a:pt x="241" y="45"/>
                  <a:pt x="240" y="42"/>
                </a:cubicBezTo>
                <a:cubicBezTo>
                  <a:pt x="237" y="43"/>
                  <a:pt x="233" y="45"/>
                  <a:pt x="230" y="46"/>
                </a:cubicBezTo>
                <a:cubicBezTo>
                  <a:pt x="231" y="49"/>
                  <a:pt x="231" y="52"/>
                  <a:pt x="232" y="55"/>
                </a:cubicBezTo>
                <a:cubicBezTo>
                  <a:pt x="236" y="53"/>
                  <a:pt x="239" y="52"/>
                  <a:pt x="243" y="51"/>
                </a:cubicBezTo>
                <a:close/>
                <a:moveTo>
                  <a:pt x="17" y="202"/>
                </a:moveTo>
                <a:cubicBezTo>
                  <a:pt x="15" y="210"/>
                  <a:pt x="17" y="216"/>
                  <a:pt x="25" y="219"/>
                </a:cubicBezTo>
                <a:cubicBezTo>
                  <a:pt x="26" y="212"/>
                  <a:pt x="26" y="205"/>
                  <a:pt x="17" y="202"/>
                </a:cubicBezTo>
                <a:close/>
                <a:moveTo>
                  <a:pt x="31" y="215"/>
                </a:moveTo>
                <a:cubicBezTo>
                  <a:pt x="29" y="225"/>
                  <a:pt x="31" y="229"/>
                  <a:pt x="39" y="231"/>
                </a:cubicBezTo>
                <a:cubicBezTo>
                  <a:pt x="40" y="224"/>
                  <a:pt x="38" y="219"/>
                  <a:pt x="31" y="215"/>
                </a:cubicBezTo>
                <a:close/>
                <a:moveTo>
                  <a:pt x="199" y="71"/>
                </a:moveTo>
                <a:cubicBezTo>
                  <a:pt x="199" y="67"/>
                  <a:pt x="198" y="65"/>
                  <a:pt x="197" y="61"/>
                </a:cubicBezTo>
                <a:cubicBezTo>
                  <a:pt x="194" y="63"/>
                  <a:pt x="191" y="65"/>
                  <a:pt x="188" y="66"/>
                </a:cubicBezTo>
                <a:cubicBezTo>
                  <a:pt x="190" y="70"/>
                  <a:pt x="191" y="72"/>
                  <a:pt x="192" y="76"/>
                </a:cubicBezTo>
                <a:cubicBezTo>
                  <a:pt x="195" y="74"/>
                  <a:pt x="197" y="72"/>
                  <a:pt x="199" y="71"/>
                </a:cubicBezTo>
                <a:close/>
                <a:moveTo>
                  <a:pt x="147" y="110"/>
                </a:moveTo>
                <a:cubicBezTo>
                  <a:pt x="146" y="105"/>
                  <a:pt x="145" y="101"/>
                  <a:pt x="145" y="97"/>
                </a:cubicBezTo>
                <a:cubicBezTo>
                  <a:pt x="142" y="99"/>
                  <a:pt x="141" y="100"/>
                  <a:pt x="139" y="101"/>
                </a:cubicBezTo>
                <a:cubicBezTo>
                  <a:pt x="140" y="106"/>
                  <a:pt x="140" y="110"/>
                  <a:pt x="141" y="115"/>
                </a:cubicBezTo>
                <a:cubicBezTo>
                  <a:pt x="143" y="113"/>
                  <a:pt x="145" y="111"/>
                  <a:pt x="147" y="110"/>
                </a:cubicBezTo>
                <a:close/>
                <a:moveTo>
                  <a:pt x="226" y="56"/>
                </a:moveTo>
                <a:cubicBezTo>
                  <a:pt x="226" y="53"/>
                  <a:pt x="226" y="51"/>
                  <a:pt x="226" y="47"/>
                </a:cubicBezTo>
                <a:cubicBezTo>
                  <a:pt x="223" y="49"/>
                  <a:pt x="220" y="50"/>
                  <a:pt x="217" y="52"/>
                </a:cubicBezTo>
                <a:cubicBezTo>
                  <a:pt x="217" y="55"/>
                  <a:pt x="218" y="58"/>
                  <a:pt x="218" y="60"/>
                </a:cubicBezTo>
                <a:cubicBezTo>
                  <a:pt x="220" y="60"/>
                  <a:pt x="221" y="59"/>
                  <a:pt x="223" y="58"/>
                </a:cubicBezTo>
                <a:cubicBezTo>
                  <a:pt x="224" y="58"/>
                  <a:pt x="225" y="57"/>
                  <a:pt x="226" y="56"/>
                </a:cubicBezTo>
                <a:close/>
                <a:moveTo>
                  <a:pt x="134" y="106"/>
                </a:moveTo>
                <a:cubicBezTo>
                  <a:pt x="128" y="111"/>
                  <a:pt x="128" y="114"/>
                  <a:pt x="132" y="124"/>
                </a:cubicBezTo>
                <a:cubicBezTo>
                  <a:pt x="133" y="121"/>
                  <a:pt x="135" y="120"/>
                  <a:pt x="136" y="118"/>
                </a:cubicBezTo>
                <a:cubicBezTo>
                  <a:pt x="136" y="114"/>
                  <a:pt x="135" y="110"/>
                  <a:pt x="134" y="106"/>
                </a:cubicBezTo>
                <a:close/>
                <a:moveTo>
                  <a:pt x="79" y="165"/>
                </a:moveTo>
                <a:cubicBezTo>
                  <a:pt x="77" y="166"/>
                  <a:pt x="76" y="167"/>
                  <a:pt x="76" y="170"/>
                </a:cubicBezTo>
                <a:cubicBezTo>
                  <a:pt x="77" y="175"/>
                  <a:pt x="78" y="180"/>
                  <a:pt x="79" y="186"/>
                </a:cubicBezTo>
                <a:cubicBezTo>
                  <a:pt x="82" y="183"/>
                  <a:pt x="83" y="183"/>
                  <a:pt x="82" y="181"/>
                </a:cubicBezTo>
                <a:cubicBezTo>
                  <a:pt x="81" y="176"/>
                  <a:pt x="80" y="171"/>
                  <a:pt x="79" y="165"/>
                </a:cubicBezTo>
                <a:close/>
                <a:moveTo>
                  <a:pt x="7" y="194"/>
                </a:moveTo>
                <a:cubicBezTo>
                  <a:pt x="7" y="198"/>
                  <a:pt x="7" y="201"/>
                  <a:pt x="7" y="205"/>
                </a:cubicBezTo>
                <a:cubicBezTo>
                  <a:pt x="7" y="208"/>
                  <a:pt x="9" y="208"/>
                  <a:pt x="12" y="208"/>
                </a:cubicBezTo>
                <a:cubicBezTo>
                  <a:pt x="11" y="203"/>
                  <a:pt x="16" y="197"/>
                  <a:pt x="7" y="194"/>
                </a:cubicBezTo>
                <a:close/>
                <a:moveTo>
                  <a:pt x="245" y="41"/>
                </a:moveTo>
                <a:cubicBezTo>
                  <a:pt x="244" y="41"/>
                  <a:pt x="244" y="41"/>
                  <a:pt x="243" y="41"/>
                </a:cubicBezTo>
                <a:cubicBezTo>
                  <a:pt x="244" y="44"/>
                  <a:pt x="244" y="46"/>
                  <a:pt x="244" y="50"/>
                </a:cubicBezTo>
                <a:cubicBezTo>
                  <a:pt x="248" y="46"/>
                  <a:pt x="245" y="44"/>
                  <a:pt x="245" y="41"/>
                </a:cubicBezTo>
                <a:close/>
              </a:path>
            </a:pathLst>
          </a:custGeom>
          <a:solidFill>
            <a:srgbClr val="1D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文本框 51"/>
          <p:cNvSpPr txBox="1"/>
          <p:nvPr/>
        </p:nvSpPr>
        <p:spPr>
          <a:xfrm>
            <a:off x="4277360" y="3440430"/>
            <a:ext cx="5126355" cy="1306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将线程占用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lt"/>
              </a:rPr>
              <a:t>CPU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的时间也纳入其优先级大小的考量标准中</a:t>
            </a:r>
          </a:p>
        </p:txBody>
      </p:sp>
      <p:sp>
        <p:nvSpPr>
          <p:cNvPr id="51" name="文本框 51"/>
          <p:cNvSpPr txBox="1"/>
          <p:nvPr/>
        </p:nvSpPr>
        <p:spPr>
          <a:xfrm>
            <a:off x="4036060" y="4811395"/>
            <a:ext cx="5608955" cy="1306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如果一个线程占用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lt"/>
              </a:rPr>
              <a:t>CPU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地时间越长，其优先级越低，保证等待序列中所有的线程被公平执行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070725" y="2594610"/>
            <a:ext cx="310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类似高响应比优先算法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 animBg="1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Mission3: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Advanced Scheduler-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高级调度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483995" y="2100580"/>
          <a:ext cx="9618345" cy="38036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timer ticks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当前线程占用</a:t>
                      </a: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时间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当前线程优先级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当前CPU运行线程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A,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A,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A,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A, B,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A, B, C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A, B, C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" name="图片 11" descr="370e876a972b1d572d61de38ca7a9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15" y="3221990"/>
            <a:ext cx="9618980" cy="768985"/>
          </a:xfrm>
          <a:prstGeom prst="rect">
            <a:avLst/>
          </a:prstGeom>
        </p:spPr>
      </p:pic>
      <p:pic>
        <p:nvPicPr>
          <p:cNvPr id="13" name="图片 12" descr="370e876a972b1d572d61de38ca7a9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995" y="3990975"/>
            <a:ext cx="9618980" cy="768985"/>
          </a:xfrm>
          <a:prstGeom prst="rect">
            <a:avLst/>
          </a:prstGeom>
        </p:spPr>
      </p:pic>
      <p:pic>
        <p:nvPicPr>
          <p:cNvPr id="15" name="图片 14" descr="370e876a972b1d572d61de38ca7a9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995" y="4759960"/>
            <a:ext cx="9618980" cy="768985"/>
          </a:xfrm>
          <a:prstGeom prst="rect">
            <a:avLst/>
          </a:prstGeom>
        </p:spPr>
      </p:pic>
      <p:pic>
        <p:nvPicPr>
          <p:cNvPr id="16" name="图片 15" descr="370e876a972b1d572d61de38ca7a9e3"/>
          <p:cNvPicPr>
            <a:picLocks noChangeAspect="1"/>
          </p:cNvPicPr>
          <p:nvPr/>
        </p:nvPicPr>
        <p:blipFill>
          <a:blip r:embed="rId4"/>
          <a:srcRect b="50784"/>
          <a:stretch>
            <a:fillRect/>
          </a:stretch>
        </p:blipFill>
        <p:spPr>
          <a:xfrm>
            <a:off x="1483360" y="5528945"/>
            <a:ext cx="9618980" cy="378460"/>
          </a:xfrm>
          <a:prstGeom prst="rect">
            <a:avLst/>
          </a:prstGeom>
        </p:spPr>
      </p:pic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0130" y="937260"/>
          <a:ext cx="5498465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11400" imgH="241300" progId="Equation.KSEE3">
                  <p:embed/>
                </p:oleObj>
              </mc:Choice>
              <mc:Fallback>
                <p:oleObj r:id="rId5" imgW="2311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130" y="937260"/>
                        <a:ext cx="5498465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662420" y="1163955"/>
            <a:ext cx="93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Thread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7607935" y="899160"/>
            <a:ext cx="94615" cy="8978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07935" y="692785"/>
            <a:ext cx="93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nice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47915" y="1118870"/>
            <a:ext cx="188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recent_cpu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84720" y="1583055"/>
            <a:ext cx="188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priority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91615" y="1583055"/>
            <a:ext cx="523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假设现在一共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个等待队列，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PRI_MAX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值为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05240" y="692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线程的重要程度参数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27490" y="1151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线程占用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CPU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的时间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961755" y="1609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线程当前的优先级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xit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xit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3" presetClass="exit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65760" y="209550"/>
            <a:ext cx="11460480" cy="6648450"/>
            <a:chOff x="576" y="662"/>
            <a:chExt cx="18048" cy="10470"/>
          </a:xfrm>
        </p:grpSpPr>
        <p:sp>
          <p:nvSpPr>
            <p:cNvPr id="10" name="梯形 9"/>
            <p:cNvSpPr/>
            <p:nvPr/>
          </p:nvSpPr>
          <p:spPr>
            <a:xfrm rot="16200000" flipH="1">
              <a:off x="13335" y="5844"/>
              <a:ext cx="5763" cy="4815"/>
            </a:xfrm>
            <a:prstGeom prst="trapezoid">
              <a:avLst/>
            </a:prstGeom>
            <a:gradFill>
              <a:gsLst>
                <a:gs pos="0">
                  <a:schemeClr val="tx1"/>
                </a:gs>
                <a:gs pos="100000">
                  <a:srgbClr val="E3E8E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102" y="5844"/>
              <a:ext cx="5763" cy="4815"/>
            </a:xfrm>
            <a:prstGeom prst="trapezoid">
              <a:avLst/>
            </a:prstGeom>
            <a:gradFill>
              <a:gsLst>
                <a:gs pos="0">
                  <a:schemeClr val="tx1"/>
                </a:gs>
                <a:gs pos="100000">
                  <a:srgbClr val="E3E8E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" y="662"/>
              <a:ext cx="18048" cy="9047"/>
            </a:xfrm>
            <a:prstGeom prst="rect">
              <a:avLst/>
            </a:prstGeom>
            <a:solidFill>
              <a:srgbClr val="FBFC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3206" y="1852188"/>
            <a:ext cx="10040202" cy="830954"/>
            <a:chOff x="1079" y="3704"/>
            <a:chExt cx="10081" cy="932"/>
          </a:xfrm>
        </p:grpSpPr>
        <p:sp>
          <p:nvSpPr>
            <p:cNvPr id="4" name="矩形 3"/>
            <p:cNvSpPr/>
            <p:nvPr/>
          </p:nvSpPr>
          <p:spPr>
            <a:xfrm>
              <a:off x="2095" y="3704"/>
              <a:ext cx="9065" cy="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 Light" panose="020B0502040204020203" pitchFamily="34" charset="-122"/>
                  <a:cs typeface="Times New Roman" panose="02020603050405020304" charset="0"/>
                </a:rPr>
                <a:t>Project 2-UserPrograms</a:t>
              </a: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 Light" panose="020B0502040204020203" pitchFamily="34" charset="-122"/>
                  <a:cs typeface="Times New Roman" panose="02020603050405020304" charset="0"/>
                </a:rPr>
                <a:t>用户程序</a:t>
              </a:r>
              <a:endPara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9" y="3704"/>
              <a:ext cx="958" cy="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 Light" panose="020B0502040204020203" pitchFamily="34" charset="-122"/>
                  <a:cs typeface="Times New Roman" panose="02020603050405020304" charset="0"/>
                </a:rPr>
                <a:t>02.</a:t>
              </a:r>
              <a:endPara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0354163-23B5-00E2-261A-85DF9268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1" r="2600"/>
          <a:stretch>
            <a:fillRect/>
          </a:stretch>
        </p:blipFill>
        <p:spPr>
          <a:xfrm>
            <a:off x="6317429" y="2695246"/>
            <a:ext cx="5418304" cy="3320331"/>
          </a:xfrm>
          <a:custGeom>
            <a:avLst/>
            <a:gdLst>
              <a:gd name="connsiteX0" fmla="*/ 0 w 6212518"/>
              <a:gd name="connsiteY0" fmla="*/ 0 h 3807024"/>
              <a:gd name="connsiteX1" fmla="*/ 6212518 w 6212518"/>
              <a:gd name="connsiteY1" fmla="*/ 0 h 3807024"/>
              <a:gd name="connsiteX2" fmla="*/ 6212518 w 6212518"/>
              <a:gd name="connsiteY2" fmla="*/ 3807024 h 3807024"/>
              <a:gd name="connsiteX3" fmla="*/ 0 w 6212518"/>
              <a:gd name="connsiteY3" fmla="*/ 3807024 h 3807024"/>
              <a:gd name="connsiteX4" fmla="*/ 0 w 6212518"/>
              <a:gd name="connsiteY4" fmla="*/ 1906933 h 3807024"/>
              <a:gd name="connsiteX5" fmla="*/ 451798 w 6212518"/>
              <a:gd name="connsiteY5" fmla="*/ 1406292 h 3807024"/>
              <a:gd name="connsiteX6" fmla="*/ 665158 w 6212518"/>
              <a:gd name="connsiteY6" fmla="*/ 720492 h 3807024"/>
              <a:gd name="connsiteX7" fmla="*/ 543238 w 6212518"/>
              <a:gd name="connsiteY7" fmla="*/ 598572 h 3807024"/>
              <a:gd name="connsiteX8" fmla="*/ 0 w 6212518"/>
              <a:gd name="connsiteY8" fmla="*/ 155113 h 380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2518" h="3807024">
                <a:moveTo>
                  <a:pt x="0" y="0"/>
                </a:moveTo>
                <a:lnTo>
                  <a:pt x="6212518" y="0"/>
                </a:lnTo>
                <a:lnTo>
                  <a:pt x="6212518" y="3807024"/>
                </a:lnTo>
                <a:lnTo>
                  <a:pt x="0" y="3807024"/>
                </a:lnTo>
                <a:lnTo>
                  <a:pt x="0" y="1906933"/>
                </a:lnTo>
                <a:lnTo>
                  <a:pt x="451798" y="1406292"/>
                </a:lnTo>
                <a:lnTo>
                  <a:pt x="665158" y="720492"/>
                </a:lnTo>
                <a:lnTo>
                  <a:pt x="543238" y="598572"/>
                </a:lnTo>
                <a:lnTo>
                  <a:pt x="0" y="15511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481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2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Mission1: Process Termination Messages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进程终止信息</a:t>
            </a: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827780" y="3860800"/>
            <a:ext cx="4305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thread_exit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中添加终止信息输出语句，输出进程名称与退出码。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93344" y="1540120"/>
            <a:ext cx="33744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存在问题：如何在进程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退出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后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输出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进程的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退出信息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？</a:t>
            </a: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>
            <p:custDataLst>
              <p:tags r:id="rId3"/>
            </p:custDataLst>
          </p:nvPr>
        </p:nvCxnSpPr>
        <p:spPr>
          <a:xfrm>
            <a:off x="5980590" y="2554711"/>
            <a:ext cx="635" cy="130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081455" y="2953135"/>
            <a:ext cx="8293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2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 Argument Passing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参数传递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740" y="1361826"/>
            <a:ext cx="411380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存在问题：用户进程参数如何传递？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06739" y="2455259"/>
            <a:ext cx="411380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用户进程与内核线程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一对一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对应，需要将用户进程的进程名及参数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传入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给内核线程，内核线程完成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系统调用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等用户程序的任务。</a:t>
            </a: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>
            <p:custDataLst>
              <p:tags r:id="rId3"/>
            </p:custDataLst>
          </p:nvPr>
        </p:nvCxnSpPr>
        <p:spPr>
          <a:xfrm>
            <a:off x="3163645" y="1760666"/>
            <a:ext cx="0" cy="69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276592" y="1939320"/>
            <a:ext cx="612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</a:rPr>
              <a:t>背景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544320" y="5102225"/>
            <a:ext cx="3249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2000" b="1" dirty="0" err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strtok_r</a:t>
            </a:r>
            <a:r>
              <a:rPr lang="en-US" altLang="zh-CN" sz="2000" b="1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()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将进程名与参数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按空格分离</a:t>
            </a:r>
          </a:p>
        </p:txBody>
      </p:sp>
      <p:cxnSp>
        <p:nvCxnSpPr>
          <p:cNvPr id="13" name="直接箭头连接符 12"/>
          <p:cNvCxnSpPr>
            <a:endCxn id="12" idx="0"/>
          </p:cNvCxnSpPr>
          <p:nvPr>
            <p:custDataLst>
              <p:tags r:id="rId6"/>
            </p:custDataLst>
          </p:nvPr>
        </p:nvCxnSpPr>
        <p:spPr>
          <a:xfrm flipH="1">
            <a:off x="3169359" y="4103133"/>
            <a:ext cx="1" cy="99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3276592" y="4507503"/>
            <a:ext cx="1517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</a:rPr>
              <a:t>参数如何分离？</a:t>
            </a: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7020747" y="690367"/>
            <a:ext cx="411380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通过将进程名及参数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压入用户栈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完成参数传递</a:t>
            </a:r>
          </a:p>
        </p:txBody>
      </p: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>
            <a:off x="5289602" y="3415518"/>
            <a:ext cx="173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5393789" y="3076964"/>
            <a:ext cx="1517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</a:rPr>
              <a:t>参数如何传递？</a:t>
            </a: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1116" r="1127" b="493"/>
          <a:stretch>
            <a:fillRect/>
          </a:stretch>
        </p:blipFill>
        <p:spPr>
          <a:xfrm>
            <a:off x="7233201" y="1704975"/>
            <a:ext cx="3963670" cy="4814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4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梯形 9"/>
          <p:cNvSpPr/>
          <p:nvPr/>
        </p:nvSpPr>
        <p:spPr>
          <a:xfrm rot="16200000" flipH="1">
            <a:off x="8467942" y="3710716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 rot="5400000">
            <a:off x="64837" y="3710716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5762" y="668692"/>
            <a:ext cx="11460480" cy="5744894"/>
          </a:xfrm>
          <a:prstGeom prst="rect">
            <a:avLst/>
          </a:prstGeom>
          <a:solidFill>
            <a:srgbClr val="FBF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E1120B-3C73-9C0B-F8DC-349081154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04826"/>
              </p:ext>
            </p:extLst>
          </p:nvPr>
        </p:nvGraphicFramePr>
        <p:xfrm>
          <a:off x="2472184" y="1831175"/>
          <a:ext cx="7247631" cy="319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77">
                  <a:extLst>
                    <a:ext uri="{9D8B030D-6E8A-4147-A177-3AD203B41FA5}">
                      <a16:colId xmlns:a16="http://schemas.microsoft.com/office/drawing/2014/main" val="3406664277"/>
                    </a:ext>
                  </a:extLst>
                </a:gridCol>
                <a:gridCol w="2415877">
                  <a:extLst>
                    <a:ext uri="{9D8B030D-6E8A-4147-A177-3AD203B41FA5}">
                      <a16:colId xmlns:a16="http://schemas.microsoft.com/office/drawing/2014/main" val="4194582193"/>
                    </a:ext>
                  </a:extLst>
                </a:gridCol>
                <a:gridCol w="2415877">
                  <a:extLst>
                    <a:ext uri="{9D8B030D-6E8A-4147-A177-3AD203B41FA5}">
                      <a16:colId xmlns:a16="http://schemas.microsoft.com/office/drawing/2014/main" val="2708501320"/>
                    </a:ext>
                  </a:extLst>
                </a:gridCol>
              </a:tblGrid>
              <a:tr h="501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工作量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具体完成工作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28872"/>
                  </a:ext>
                </a:extLst>
              </a:tr>
              <a:tr h="865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陈瑞阳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35%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P1</a:t>
                      </a:r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优先级捐赠，</a:t>
                      </a:r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P2</a:t>
                      </a:r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进程终止信息，参数传递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19409"/>
                  </a:ext>
                </a:extLst>
              </a:tr>
              <a:tr h="865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张克卿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33%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P1</a:t>
                      </a:r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线程同步，多级反馈队列调度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35163"/>
                  </a:ext>
                </a:extLst>
              </a:tr>
              <a:tr h="865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高立扬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32%</a:t>
                      </a:r>
                      <a:endPara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P1</a:t>
                      </a:r>
                      <a:r>
                        <a:rPr lang="zh-CN" altLang="en-US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解决忙等待，优先级队列问题，抢占式调度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517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66CEF1-31BA-9F28-CBB0-82DA2692EA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9260" y="13262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汉仪昌黎宋刻本(原版)W" panose="00020600040101010101" pitchFamily="18" charset="-122"/>
                <a:ea typeface="宋体" panose="02010600030101010101" pitchFamily="2" charset="-122"/>
              </a:rPr>
              <a:t>团队成员工作量及具体完成工作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梯形 9"/>
          <p:cNvSpPr/>
          <p:nvPr/>
        </p:nvSpPr>
        <p:spPr>
          <a:xfrm rot="16200000" flipH="1">
            <a:off x="8467942" y="3710716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 rot="5400000">
            <a:off x="64837" y="3710716"/>
            <a:ext cx="3659220" cy="3057379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rgbClr val="E3E8E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5760" y="420118"/>
            <a:ext cx="11460480" cy="5744894"/>
          </a:xfrm>
          <a:prstGeom prst="rect">
            <a:avLst/>
          </a:prstGeom>
          <a:solidFill>
            <a:srgbClr val="FBF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46480" y="1205955"/>
            <a:ext cx="3215640" cy="2086610"/>
            <a:chOff x="1880" y="2598"/>
            <a:chExt cx="5064" cy="328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8" b="31836"/>
            <a:stretch>
              <a:fillRect/>
            </a:stretch>
          </p:blipFill>
          <p:spPr>
            <a:xfrm>
              <a:off x="1880" y="2598"/>
              <a:ext cx="5064" cy="3286"/>
            </a:xfrm>
            <a:custGeom>
              <a:avLst/>
              <a:gdLst>
                <a:gd name="connsiteX0" fmla="*/ 0 w 3998979"/>
                <a:gd name="connsiteY0" fmla="*/ 0 h 2595012"/>
                <a:gd name="connsiteX1" fmla="*/ 3821575 w 3998979"/>
                <a:gd name="connsiteY1" fmla="*/ 0 h 2595012"/>
                <a:gd name="connsiteX2" fmla="*/ 3998979 w 3998979"/>
                <a:gd name="connsiteY2" fmla="*/ 1147212 h 2595012"/>
                <a:gd name="connsiteX3" fmla="*/ 3694179 w 3998979"/>
                <a:gd name="connsiteY3" fmla="*/ 1543452 h 2595012"/>
                <a:gd name="connsiteX4" fmla="*/ 2109219 w 3998979"/>
                <a:gd name="connsiteY4" fmla="*/ 2595012 h 2595012"/>
                <a:gd name="connsiteX5" fmla="*/ 0 w 3998979"/>
                <a:gd name="connsiteY5" fmla="*/ 2073545 h 259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98979" h="2595012">
                  <a:moveTo>
                    <a:pt x="0" y="0"/>
                  </a:moveTo>
                  <a:lnTo>
                    <a:pt x="3821575" y="0"/>
                  </a:lnTo>
                  <a:lnTo>
                    <a:pt x="3998979" y="1147212"/>
                  </a:lnTo>
                  <a:lnTo>
                    <a:pt x="3694179" y="1543452"/>
                  </a:lnTo>
                  <a:lnTo>
                    <a:pt x="2109219" y="2595012"/>
                  </a:lnTo>
                  <a:lnTo>
                    <a:pt x="0" y="2073545"/>
                  </a:lnTo>
                  <a:close/>
                </a:path>
              </a:pathLst>
            </a:custGeom>
          </p:spPr>
        </p:pic>
        <p:sp>
          <p:nvSpPr>
            <p:cNvPr id="22" name="矩形 21"/>
            <p:cNvSpPr/>
            <p:nvPr/>
          </p:nvSpPr>
          <p:spPr>
            <a:xfrm>
              <a:off x="2696" y="3172"/>
              <a:ext cx="3248" cy="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dirty="0">
                  <a:latin typeface="Times New Roman" panose="02020603050405020304" charset="0"/>
                  <a:ea typeface="汉仪昌黎宋刻本(原版)W" panose="00020600040101010101" pitchFamily="18" charset="-122"/>
                  <a:cs typeface="Times New Roman" panose="02020603050405020304" charset="0"/>
                </a:rPr>
                <a:t>END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3907" y="2877593"/>
            <a:ext cx="36239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ts val="4920"/>
              </a:lnSpc>
            </a:pP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</a:rPr>
              <a:t>感谢老师聆听</a:t>
            </a:r>
          </a:p>
          <a:p>
            <a:pPr indent="0" algn="ctr" fontAlgn="auto">
              <a:lnSpc>
                <a:spcPts val="4920"/>
              </a:lnSpc>
            </a:pP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</a:rPr>
              <a:t>请老师批评指正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D9A9E-32CB-B203-42F9-49D22AA5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78" y="1811045"/>
            <a:ext cx="7373143" cy="3959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68E42A-F8C3-BC26-37EE-03DF0A9458E3}"/>
              </a:ext>
            </a:extLst>
          </p:cNvPr>
          <p:cNvSpPr txBox="1"/>
          <p:nvPr/>
        </p:nvSpPr>
        <p:spPr>
          <a:xfrm>
            <a:off x="3788674" y="1001632"/>
            <a:ext cx="85110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ts val="4920"/>
              </a:lnSpc>
            </a:pP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https://github.com/KeqingZhang/Pintos_project.git</a:t>
            </a:r>
            <a:endParaRPr lang="zh-CN" altLang="en-US" sz="2400" u="sng" dirty="0">
              <a:solidFill>
                <a:schemeClr val="accent1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1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65760" y="337820"/>
            <a:ext cx="11460480" cy="6648450"/>
            <a:chOff x="576" y="662"/>
            <a:chExt cx="18048" cy="10470"/>
          </a:xfrm>
        </p:grpSpPr>
        <p:sp>
          <p:nvSpPr>
            <p:cNvPr id="10" name="梯形 9"/>
            <p:cNvSpPr/>
            <p:nvPr/>
          </p:nvSpPr>
          <p:spPr>
            <a:xfrm rot="16200000" flipH="1">
              <a:off x="13335" y="5844"/>
              <a:ext cx="5763" cy="4815"/>
            </a:xfrm>
            <a:prstGeom prst="trapezoid">
              <a:avLst/>
            </a:prstGeom>
            <a:gradFill>
              <a:gsLst>
                <a:gs pos="0">
                  <a:schemeClr val="tx1"/>
                </a:gs>
                <a:gs pos="100000">
                  <a:srgbClr val="E3E8E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102" y="5844"/>
              <a:ext cx="5763" cy="4815"/>
            </a:xfrm>
            <a:prstGeom prst="trapezoid">
              <a:avLst/>
            </a:prstGeom>
            <a:gradFill>
              <a:gsLst>
                <a:gs pos="0">
                  <a:schemeClr val="tx1"/>
                </a:gs>
                <a:gs pos="100000">
                  <a:srgbClr val="E3E8E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" y="662"/>
              <a:ext cx="18048" cy="9047"/>
            </a:xfrm>
            <a:prstGeom prst="rect">
              <a:avLst/>
            </a:prstGeom>
            <a:solidFill>
              <a:srgbClr val="FBFC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5"/>
          <a:stretch>
            <a:fillRect/>
          </a:stretch>
        </p:blipFill>
        <p:spPr>
          <a:xfrm>
            <a:off x="4073271" y="2155697"/>
            <a:ext cx="4045458" cy="30368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68" b="31836"/>
          <a:stretch>
            <a:fillRect/>
          </a:stretch>
        </p:blipFill>
        <p:spPr>
          <a:xfrm>
            <a:off x="4758715" y="420118"/>
            <a:ext cx="2674570" cy="1735579"/>
          </a:xfrm>
          <a:custGeom>
            <a:avLst/>
            <a:gdLst>
              <a:gd name="connsiteX0" fmla="*/ 0 w 3998979"/>
              <a:gd name="connsiteY0" fmla="*/ 0 h 2595012"/>
              <a:gd name="connsiteX1" fmla="*/ 3821575 w 3998979"/>
              <a:gd name="connsiteY1" fmla="*/ 0 h 2595012"/>
              <a:gd name="connsiteX2" fmla="*/ 3998979 w 3998979"/>
              <a:gd name="connsiteY2" fmla="*/ 1147212 h 2595012"/>
              <a:gd name="connsiteX3" fmla="*/ 3694179 w 3998979"/>
              <a:gd name="connsiteY3" fmla="*/ 1543452 h 2595012"/>
              <a:gd name="connsiteX4" fmla="*/ 2109219 w 3998979"/>
              <a:gd name="connsiteY4" fmla="*/ 2595012 h 2595012"/>
              <a:gd name="connsiteX5" fmla="*/ 0 w 3998979"/>
              <a:gd name="connsiteY5" fmla="*/ 2073545 h 259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8979" h="2595012">
                <a:moveTo>
                  <a:pt x="0" y="0"/>
                </a:moveTo>
                <a:lnTo>
                  <a:pt x="3821575" y="0"/>
                </a:lnTo>
                <a:lnTo>
                  <a:pt x="3998979" y="1147212"/>
                </a:lnTo>
                <a:lnTo>
                  <a:pt x="3694179" y="1543452"/>
                </a:lnTo>
                <a:lnTo>
                  <a:pt x="2109219" y="2595012"/>
                </a:lnTo>
                <a:lnTo>
                  <a:pt x="0" y="2073545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4842570" y="784213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·</a:t>
            </a:r>
            <a:r>
              <a:rPr lang="zh-CN" altLang="en-US" sz="4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</a:t>
            </a:r>
            <a:r>
              <a:rPr lang="en-US" altLang="zh-CN" sz="4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·</a:t>
            </a:r>
            <a:endParaRPr lang="zh-CN" altLang="en-US" sz="4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5150" y="2039182"/>
            <a:ext cx="3728085" cy="1170743"/>
            <a:chOff x="890" y="3678"/>
            <a:chExt cx="5871" cy="1844"/>
          </a:xfrm>
        </p:grpSpPr>
        <p:sp>
          <p:nvSpPr>
            <p:cNvPr id="17" name="矩形 16"/>
            <p:cNvSpPr/>
            <p:nvPr/>
          </p:nvSpPr>
          <p:spPr>
            <a:xfrm>
              <a:off x="890" y="4506"/>
              <a:ext cx="5871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解决忙等待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557" y="3678"/>
              <a:ext cx="4453" cy="824"/>
              <a:chOff x="1076" y="3704"/>
              <a:chExt cx="4453" cy="82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971" y="3779"/>
                <a:ext cx="3558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ea typeface="微软雅黑 Light" panose="020B0502040204020203" pitchFamily="34" charset="-122"/>
                    <a:cs typeface="Times New Roman" panose="02020603050405020304" charset="0"/>
                  </a:rPr>
                  <a:t>Project 1 Mission 1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76" y="3704"/>
                <a:ext cx="960" cy="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01.</a:t>
                </a:r>
                <a:endParaRPr lang="zh-CN" altLang="en-US" sz="2800" dirty="0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03885" y="3856990"/>
            <a:ext cx="3728085" cy="1744980"/>
            <a:chOff x="1058" y="3657"/>
            <a:chExt cx="5871" cy="2748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1058" y="4515"/>
              <a:ext cx="5871" cy="1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>
                  <a:latin typeface="仿宋" panose="02010609060101010101" charset="-122"/>
                  <a:ea typeface="仿宋" panose="02010609060101010101" charset="-122"/>
                </a:rPr>
                <a:t>高级调度</a:t>
              </a:r>
              <a:r>
                <a:rPr lang="en-US" altLang="zh-CN" sz="3600" dirty="0">
                  <a:latin typeface="仿宋" panose="02010609060101010101" charset="-122"/>
                  <a:ea typeface="仿宋" panose="02010609060101010101" charset="-122"/>
                </a:rPr>
                <a:t>-</a:t>
              </a:r>
              <a:r>
                <a:rPr lang="zh-CN" altLang="en-US" sz="3600" dirty="0">
                  <a:latin typeface="仿宋" panose="02010609060101010101" charset="-122"/>
                  <a:ea typeface="仿宋" panose="02010609060101010101" charset="-122"/>
                </a:rPr>
                <a:t>多级反馈队列调度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64" y="3657"/>
              <a:ext cx="4453" cy="822"/>
              <a:chOff x="1183" y="3683"/>
              <a:chExt cx="4453" cy="822"/>
            </a:xfrm>
          </p:grpSpPr>
          <p:sp>
            <p:nvSpPr>
              <p:cNvPr id="13" name="矩形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2078" y="3761"/>
                <a:ext cx="3558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ea typeface="微软雅黑 Light" panose="020B0502040204020203" pitchFamily="34" charset="-122"/>
                    <a:cs typeface="Times New Roman" panose="02020603050405020304" charset="0"/>
                  </a:rPr>
                  <a:t>Project 1 Mission 3</a:t>
                </a:r>
              </a:p>
            </p:txBody>
          </p:sp>
          <p:sp>
            <p:nvSpPr>
              <p:cNvPr id="16" name="矩形 15"/>
              <p:cNvSpPr/>
              <p:nvPr>
                <p:custDataLst>
                  <p:tags r:id="rId9"/>
                </p:custDataLst>
              </p:nvPr>
            </p:nvSpPr>
            <p:spPr>
              <a:xfrm>
                <a:off x="1183" y="3683"/>
                <a:ext cx="1047" cy="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03.</a:t>
                </a:r>
                <a:endParaRPr lang="zh-CN" altLang="en-US" sz="28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087868" y="2063115"/>
            <a:ext cx="3728085" cy="1169035"/>
            <a:chOff x="842" y="3678"/>
            <a:chExt cx="5871" cy="1841"/>
          </a:xfrm>
        </p:grpSpPr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842" y="4503"/>
              <a:ext cx="5871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优先级调度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514" y="3678"/>
              <a:ext cx="4558" cy="822"/>
              <a:chOff x="1033" y="3704"/>
              <a:chExt cx="4558" cy="822"/>
            </a:xfrm>
          </p:grpSpPr>
          <p:sp>
            <p:nvSpPr>
              <p:cNvPr id="23" name="矩形 22"/>
              <p:cNvSpPr/>
              <p:nvPr>
                <p:custDataLst>
                  <p:tags r:id="rId5"/>
                </p:custDataLst>
              </p:nvPr>
            </p:nvSpPr>
            <p:spPr>
              <a:xfrm>
                <a:off x="2033" y="3776"/>
                <a:ext cx="3558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ea typeface="微软雅黑 Light" panose="020B0502040204020203" pitchFamily="34" charset="-122"/>
                    <a:cs typeface="Times New Roman" panose="02020603050405020304" charset="0"/>
                  </a:rPr>
                  <a:t>Project 1 Mission 2</a:t>
                </a:r>
              </a:p>
            </p:txBody>
          </p:sp>
          <p:sp>
            <p:nvSpPr>
              <p:cNvPr id="24" name="矩形 23"/>
              <p:cNvSpPr/>
              <p:nvPr>
                <p:custDataLst>
                  <p:tags r:id="rId6"/>
                </p:custDataLst>
              </p:nvPr>
            </p:nvSpPr>
            <p:spPr>
              <a:xfrm>
                <a:off x="1033" y="3704"/>
                <a:ext cx="1047" cy="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02.</a:t>
                </a:r>
                <a:endParaRPr lang="zh-CN" altLang="en-US" sz="28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8127365" y="3786066"/>
            <a:ext cx="3728085" cy="1095375"/>
            <a:chOff x="903" y="3678"/>
            <a:chExt cx="5871" cy="1725"/>
          </a:xfrm>
        </p:grpSpPr>
        <p:sp>
          <p:nvSpPr>
            <p:cNvPr id="26" name="矩形 25"/>
            <p:cNvSpPr/>
            <p:nvPr>
              <p:custDataLst>
                <p:tags r:id="rId1"/>
              </p:custDataLst>
            </p:nvPr>
          </p:nvSpPr>
          <p:spPr>
            <a:xfrm>
              <a:off x="903" y="4387"/>
              <a:ext cx="5871" cy="1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>
                  <a:latin typeface="仿宋" panose="02010609060101010101" charset="-122"/>
                  <a:ea typeface="仿宋" panose="02010609060101010101" charset="-122"/>
                </a:rPr>
                <a:t>用户程序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09" y="3678"/>
              <a:ext cx="3385" cy="822"/>
              <a:chOff x="1028" y="3704"/>
              <a:chExt cx="3385" cy="822"/>
            </a:xfrm>
          </p:grpSpPr>
          <p:sp>
            <p:nvSpPr>
              <p:cNvPr id="35" name="矩形 34"/>
              <p:cNvSpPr/>
              <p:nvPr>
                <p:custDataLst>
                  <p:tags r:id="rId2"/>
                </p:custDataLst>
              </p:nvPr>
            </p:nvSpPr>
            <p:spPr>
              <a:xfrm>
                <a:off x="2489" y="3749"/>
                <a:ext cx="1924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ea typeface="微软雅黑 Light" panose="020B0502040204020203" pitchFamily="34" charset="-122"/>
                    <a:cs typeface="Times New Roman" panose="02020603050405020304" charset="0"/>
                  </a:rPr>
                  <a:t>Project 2 </a:t>
                </a:r>
              </a:p>
            </p:txBody>
          </p:sp>
          <p:sp>
            <p:nvSpPr>
              <p:cNvPr id="3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1028" y="3704"/>
                <a:ext cx="1057" cy="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04.</a:t>
                </a:r>
                <a:endParaRPr lang="zh-CN" altLang="en-US" sz="2800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65760" y="209550"/>
            <a:ext cx="11460480" cy="6648450"/>
            <a:chOff x="576" y="662"/>
            <a:chExt cx="18048" cy="10470"/>
          </a:xfrm>
        </p:grpSpPr>
        <p:sp>
          <p:nvSpPr>
            <p:cNvPr id="10" name="梯形 9"/>
            <p:cNvSpPr/>
            <p:nvPr/>
          </p:nvSpPr>
          <p:spPr>
            <a:xfrm rot="16200000" flipH="1">
              <a:off x="13335" y="5844"/>
              <a:ext cx="5763" cy="4815"/>
            </a:xfrm>
            <a:prstGeom prst="trapezoid">
              <a:avLst/>
            </a:prstGeom>
            <a:gradFill>
              <a:gsLst>
                <a:gs pos="0">
                  <a:schemeClr val="tx1"/>
                </a:gs>
                <a:gs pos="100000">
                  <a:srgbClr val="E3E8E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102" y="5844"/>
              <a:ext cx="5763" cy="4815"/>
            </a:xfrm>
            <a:prstGeom prst="trapezoid">
              <a:avLst/>
            </a:prstGeom>
            <a:gradFill>
              <a:gsLst>
                <a:gs pos="0">
                  <a:schemeClr val="tx1"/>
                </a:gs>
                <a:gs pos="100000">
                  <a:srgbClr val="E3E8E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" y="662"/>
              <a:ext cx="18048" cy="9047"/>
            </a:xfrm>
            <a:prstGeom prst="rect">
              <a:avLst/>
            </a:prstGeom>
            <a:solidFill>
              <a:srgbClr val="FBFC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8944" y="1803110"/>
            <a:ext cx="7115087" cy="830954"/>
            <a:chOff x="1078" y="3704"/>
            <a:chExt cx="7144" cy="932"/>
          </a:xfrm>
        </p:grpSpPr>
        <p:sp>
          <p:nvSpPr>
            <p:cNvPr id="4" name="矩形 3"/>
            <p:cNvSpPr/>
            <p:nvPr/>
          </p:nvSpPr>
          <p:spPr>
            <a:xfrm>
              <a:off x="2036" y="3704"/>
              <a:ext cx="6186" cy="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 Light" panose="020B0502040204020203" pitchFamily="34" charset="-122"/>
                  <a:cs typeface="Times New Roman" panose="02020603050405020304" charset="0"/>
                </a:rPr>
                <a:t>Project 1-Threads</a:t>
              </a: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 Light" panose="020B0502040204020203" pitchFamily="34" charset="-122"/>
                  <a:cs typeface="Times New Roman" panose="02020603050405020304" charset="0"/>
                </a:rPr>
                <a:t>线程</a:t>
              </a:r>
              <a:endPara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8" y="3704"/>
              <a:ext cx="958" cy="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微软雅黑 Light" panose="020B0502040204020203" pitchFamily="34" charset="-122"/>
                  <a:cs typeface="Times New Roman" panose="02020603050405020304" charset="0"/>
                </a:rPr>
                <a:t>01.</a:t>
              </a:r>
              <a:endPara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0354163-23B5-00E2-261A-85DF9268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1" r="2600"/>
          <a:stretch>
            <a:fillRect/>
          </a:stretch>
        </p:blipFill>
        <p:spPr>
          <a:xfrm>
            <a:off x="6317429" y="2695246"/>
            <a:ext cx="5418304" cy="3320331"/>
          </a:xfrm>
          <a:custGeom>
            <a:avLst/>
            <a:gdLst>
              <a:gd name="connsiteX0" fmla="*/ 0 w 6212518"/>
              <a:gd name="connsiteY0" fmla="*/ 0 h 3807024"/>
              <a:gd name="connsiteX1" fmla="*/ 6212518 w 6212518"/>
              <a:gd name="connsiteY1" fmla="*/ 0 h 3807024"/>
              <a:gd name="connsiteX2" fmla="*/ 6212518 w 6212518"/>
              <a:gd name="connsiteY2" fmla="*/ 3807024 h 3807024"/>
              <a:gd name="connsiteX3" fmla="*/ 0 w 6212518"/>
              <a:gd name="connsiteY3" fmla="*/ 3807024 h 3807024"/>
              <a:gd name="connsiteX4" fmla="*/ 0 w 6212518"/>
              <a:gd name="connsiteY4" fmla="*/ 1906933 h 3807024"/>
              <a:gd name="connsiteX5" fmla="*/ 451798 w 6212518"/>
              <a:gd name="connsiteY5" fmla="*/ 1406292 h 3807024"/>
              <a:gd name="connsiteX6" fmla="*/ 665158 w 6212518"/>
              <a:gd name="connsiteY6" fmla="*/ 720492 h 3807024"/>
              <a:gd name="connsiteX7" fmla="*/ 543238 w 6212518"/>
              <a:gd name="connsiteY7" fmla="*/ 598572 h 3807024"/>
              <a:gd name="connsiteX8" fmla="*/ 0 w 6212518"/>
              <a:gd name="connsiteY8" fmla="*/ 155113 h 380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2518" h="3807024">
                <a:moveTo>
                  <a:pt x="0" y="0"/>
                </a:moveTo>
                <a:lnTo>
                  <a:pt x="6212518" y="0"/>
                </a:lnTo>
                <a:lnTo>
                  <a:pt x="6212518" y="3807024"/>
                </a:lnTo>
                <a:lnTo>
                  <a:pt x="0" y="3807024"/>
                </a:lnTo>
                <a:lnTo>
                  <a:pt x="0" y="1906933"/>
                </a:lnTo>
                <a:lnTo>
                  <a:pt x="451798" y="1406292"/>
                </a:lnTo>
                <a:lnTo>
                  <a:pt x="665158" y="720492"/>
                </a:lnTo>
                <a:lnTo>
                  <a:pt x="543238" y="598572"/>
                </a:lnTo>
                <a:lnTo>
                  <a:pt x="0" y="15511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84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185" y="55245"/>
            <a:ext cx="902652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Mission1: Alarm Clock-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  <a:sym typeface="+mn-ea"/>
              </a:rPr>
              <a:t>解决忙等待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82625" y="387350"/>
            <a:ext cx="5029770" cy="3049143"/>
            <a:chOff x="1257" y="2976"/>
            <a:chExt cx="8821" cy="5438"/>
          </a:xfrm>
        </p:grpSpPr>
        <p:sp>
          <p:nvSpPr>
            <p:cNvPr id="47" name="弧形 46"/>
            <p:cNvSpPr/>
            <p:nvPr>
              <p:custDataLst>
                <p:tags r:id="rId14"/>
              </p:custDataLst>
            </p:nvPr>
          </p:nvSpPr>
          <p:spPr>
            <a:xfrm rot="2700000" flipV="1">
              <a:off x="3938" y="2976"/>
              <a:ext cx="3685" cy="3685"/>
            </a:xfrm>
            <a:prstGeom prst="arc">
              <a:avLst>
                <a:gd name="adj1" fmla="val 16200000"/>
                <a:gd name="adj2" fmla="val 21598295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257" y="3409"/>
              <a:ext cx="8821" cy="5005"/>
              <a:chOff x="1257" y="3409"/>
              <a:chExt cx="8821" cy="500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257" y="3746"/>
                <a:ext cx="8821" cy="2511"/>
                <a:chOff x="1257" y="3746"/>
                <a:chExt cx="8821" cy="2511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257" y="3846"/>
                  <a:ext cx="8086" cy="2411"/>
                  <a:chOff x="-342" y="3353"/>
                  <a:chExt cx="8086" cy="2411"/>
                </a:xfrm>
              </p:grpSpPr>
              <p:sp>
                <p:nvSpPr>
                  <p:cNvPr id="24" name="椭圆 23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088" y="4649"/>
                    <a:ext cx="2143" cy="111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Ready</a:t>
                    </a:r>
                  </a:p>
                </p:txBody>
              </p:sp>
              <p:sp>
                <p:nvSpPr>
                  <p:cNvPr id="25" name="椭圆 24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5116" y="4649"/>
                    <a:ext cx="2145" cy="111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Running</a:t>
                    </a:r>
                  </a:p>
                </p:txBody>
              </p:sp>
              <p:sp>
                <p:nvSpPr>
                  <p:cNvPr id="29" name="文本框 28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-342" y="3353"/>
                    <a:ext cx="1495" cy="7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start</a:t>
                    </a:r>
                  </a:p>
                </p:txBody>
              </p:sp>
              <p:cxnSp>
                <p:nvCxnSpPr>
                  <p:cNvPr id="32" name="曲线连接符 31"/>
                  <p:cNvCxnSpPr/>
                  <p:nvPr>
                    <p:custDataLst>
                      <p:tags r:id="rId22"/>
                    </p:custDataLst>
                  </p:nvPr>
                </p:nvCxnSpPr>
                <p:spPr>
                  <a:xfrm rot="16200000">
                    <a:off x="6897" y="3954"/>
                    <a:ext cx="836" cy="857"/>
                  </a:xfrm>
                  <a:prstGeom prst="curvedConnector3">
                    <a:avLst>
                      <a:gd name="adj1" fmla="val 44756"/>
                    </a:avLst>
                  </a:prstGeom>
                  <a:ln>
                    <a:solidFill>
                      <a:schemeClr val="tx1"/>
                    </a:solidFill>
                    <a:tailEnd type="arrow" w="med" len="sm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本框 33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8583" y="3746"/>
                  <a:ext cx="1495" cy="7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charset="0"/>
                      <a:ea typeface="宋体" panose="02010600030101010101" pitchFamily="2" charset="-122"/>
                      <a:cs typeface="Times New Roman" panose="02020603050405020304" charset="0"/>
                    </a:rPr>
                    <a:t>done</a:t>
                  </a:r>
                </a:p>
              </p:txBody>
            </p:sp>
          </p:grpSp>
          <p:sp>
            <p:nvSpPr>
              <p:cNvPr id="36" name="矩形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2687" y="7585"/>
                <a:ext cx="2143" cy="6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ready_list</a:t>
                </a:r>
              </a:p>
            </p:txBody>
          </p:sp>
          <p:sp>
            <p:nvSpPr>
              <p:cNvPr id="42" name="文本框 4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676" y="6772"/>
                <a:ext cx="4210" cy="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</a:t>
                </a:r>
                <a:r>
                  <a:rPr lang="en-US" altLang="zh-CN" sz="1600" dirty="0">
                    <a:latin typeface="Times New Roman" panose="02020603050405020304" charset="0"/>
                    <a:ea typeface="仿宋" panose="02010609060101010101" charset="-122"/>
                    <a:cs typeface="Times New Roman" panose="02020603050405020304" charset="0"/>
                  </a:rPr>
                  <a:t>timer_sleep()</a:t>
                </a:r>
                <a:r>
                  <a:rPr lang="zh-CN" altLang="en-US" sz="1600" dirty="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实现</a:t>
                </a:r>
              </a:p>
            </p:txBody>
          </p:sp>
          <p:sp>
            <p:nvSpPr>
              <p:cNvPr id="45" name="弧形 44"/>
              <p:cNvSpPr/>
              <p:nvPr/>
            </p:nvSpPr>
            <p:spPr>
              <a:xfrm rot="13500000" flipV="1">
                <a:off x="3938" y="4729"/>
                <a:ext cx="3685" cy="3685"/>
              </a:xfrm>
              <a:prstGeom prst="arc">
                <a:avLst>
                  <a:gd name="adj1" fmla="val 16200000"/>
                  <a:gd name="adj2" fmla="val 21598295"/>
                </a:avLst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9" name="弧形 48"/>
              <p:cNvSpPr/>
              <p:nvPr>
                <p:custDataLst>
                  <p:tags r:id="rId17"/>
                </p:custDataLst>
              </p:nvPr>
            </p:nvSpPr>
            <p:spPr>
              <a:xfrm rot="5400000" flipV="1">
                <a:off x="1547" y="3834"/>
                <a:ext cx="2268" cy="1417"/>
              </a:xfrm>
              <a:prstGeom prst="arc">
                <a:avLst>
                  <a:gd name="adj1" fmla="val 16200000"/>
                  <a:gd name="adj2" fmla="val 21598295"/>
                </a:avLst>
              </a:prstGeom>
              <a:ln>
                <a:solidFill>
                  <a:schemeClr val="tx1"/>
                </a:solidFill>
                <a:headEnd type="none"/>
                <a:tailEnd type="arrow" w="med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676275" y="3479800"/>
            <a:ext cx="5159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Pintos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的原方案会发生</a:t>
            </a:r>
            <a:r>
              <a:rPr lang="en-US" altLang="zh-CN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busy waiting</a:t>
            </a:r>
            <a:r>
              <a:rPr lang="zh-CN" altLang="en-US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情况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</a:p>
          <a:p>
            <a:pPr algn="ctr"/>
            <a:r>
              <a:rPr lang="en-US" altLang="zh-CN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频繁在</a:t>
            </a:r>
            <a:r>
              <a:rPr lang="en-US" altLang="zh-CN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ready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态和</a:t>
            </a:r>
            <a:r>
              <a:rPr lang="en-US" altLang="zh-CN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running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态之间切换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829040" y="2392680"/>
            <a:ext cx="50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①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119360" y="2607945"/>
            <a:ext cx="50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②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7538720" y="2581910"/>
            <a:ext cx="50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③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6504305" y="338455"/>
            <a:ext cx="5029200" cy="3706495"/>
            <a:chOff x="10243" y="533"/>
            <a:chExt cx="7920" cy="5837"/>
          </a:xfrm>
        </p:grpSpPr>
        <p:sp>
          <p:nvSpPr>
            <p:cNvPr id="54" name="弧形 53"/>
            <p:cNvSpPr/>
            <p:nvPr>
              <p:custDataLst>
                <p:tags r:id="rId1"/>
              </p:custDataLst>
            </p:nvPr>
          </p:nvSpPr>
          <p:spPr>
            <a:xfrm rot="2700000" flipV="1">
              <a:off x="12678" y="506"/>
              <a:ext cx="3254" cy="3309"/>
            </a:xfrm>
            <a:prstGeom prst="arc">
              <a:avLst>
                <a:gd name="adj1" fmla="val 16200000"/>
                <a:gd name="adj2" fmla="val 21598295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0243" y="916"/>
              <a:ext cx="7920" cy="5454"/>
              <a:chOff x="10243" y="916"/>
              <a:chExt cx="7920" cy="5454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243" y="916"/>
                <a:ext cx="7921" cy="4420"/>
                <a:chOff x="1257" y="3409"/>
                <a:chExt cx="8821" cy="5005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257" y="3746"/>
                  <a:ext cx="8821" cy="2511"/>
                  <a:chOff x="1257" y="3746"/>
                  <a:chExt cx="8821" cy="2511"/>
                </a:xfrm>
              </p:grpSpPr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1257" y="3846"/>
                    <a:ext cx="8086" cy="2411"/>
                    <a:chOff x="-342" y="3353"/>
                    <a:chExt cx="8086" cy="2411"/>
                  </a:xfrm>
                </p:grpSpPr>
                <p:sp>
                  <p:nvSpPr>
                    <p:cNvPr id="58" name="椭圆 57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1088" y="4649"/>
                      <a:ext cx="2143" cy="1115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Ready</a:t>
                      </a:r>
                    </a:p>
                  </p:txBody>
                </p:sp>
                <p:sp>
                  <p:nvSpPr>
                    <p:cNvPr id="59" name="椭圆 58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5116" y="4649"/>
                      <a:ext cx="2145" cy="1115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Running</a:t>
                      </a:r>
                    </a:p>
                  </p:txBody>
                </p:sp>
                <p:sp>
                  <p:nvSpPr>
                    <p:cNvPr id="60" name="文本框 59"/>
                    <p:cNvSpPr txBox="1"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-342" y="3353"/>
                      <a:ext cx="1495" cy="7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start</a:t>
                      </a:r>
                    </a:p>
                  </p:txBody>
                </p:sp>
                <p:cxnSp>
                  <p:nvCxnSpPr>
                    <p:cNvPr id="61" name="曲线连接符 60"/>
                    <p:cNvCxnSpPr/>
                    <p:nvPr>
                      <p:custDataLst>
                        <p:tags r:id="rId13"/>
                      </p:custDataLst>
                    </p:nvPr>
                  </p:nvCxnSpPr>
                  <p:spPr>
                    <a:xfrm rot="16200000">
                      <a:off x="6897" y="3954"/>
                      <a:ext cx="836" cy="857"/>
                    </a:xfrm>
                    <a:prstGeom prst="curvedConnector3">
                      <a:avLst>
                        <a:gd name="adj1" fmla="val 29605"/>
                      </a:avLst>
                    </a:prstGeom>
                    <a:ln>
                      <a:solidFill>
                        <a:schemeClr val="tx1"/>
                      </a:solidFill>
                      <a:tailEnd type="arrow" w="med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文本框 61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8583" y="3746"/>
                    <a:ext cx="1495" cy="7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done</a:t>
                    </a:r>
                  </a:p>
                </p:txBody>
              </p:sp>
            </p:grpSp>
            <p:sp>
              <p:nvSpPr>
                <p:cNvPr id="63" name="矩形 6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075" y="3832"/>
                  <a:ext cx="2143" cy="6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ready_list</a:t>
                  </a:r>
                </a:p>
              </p:txBody>
            </p:sp>
            <p:sp>
              <p:nvSpPr>
                <p:cNvPr id="65" name="弧形 64"/>
                <p:cNvSpPr/>
                <p:nvPr>
                  <p:custDataLst>
                    <p:tags r:id="rId7"/>
                  </p:custDataLst>
                </p:nvPr>
              </p:nvSpPr>
              <p:spPr>
                <a:xfrm rot="13500000" flipV="1">
                  <a:off x="3938" y="4729"/>
                  <a:ext cx="3685" cy="3685"/>
                </a:xfrm>
                <a:prstGeom prst="arc">
                  <a:avLst>
                    <a:gd name="adj1" fmla="val 16200000"/>
                    <a:gd name="adj2" fmla="val 21598295"/>
                  </a:avLst>
                </a:prstGeom>
                <a:ln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66" name="弧形 65"/>
                <p:cNvSpPr/>
                <p:nvPr>
                  <p:custDataLst>
                    <p:tags r:id="rId8"/>
                  </p:custDataLst>
                </p:nvPr>
              </p:nvSpPr>
              <p:spPr>
                <a:xfrm rot="5400000" flipV="1">
                  <a:off x="1547" y="3834"/>
                  <a:ext cx="2268" cy="1417"/>
                </a:xfrm>
                <a:prstGeom prst="arc">
                  <a:avLst>
                    <a:gd name="adj1" fmla="val 16200000"/>
                    <a:gd name="adj2" fmla="val 21598295"/>
                  </a:avLst>
                </a:prstGeom>
                <a:ln>
                  <a:solidFill>
                    <a:schemeClr val="tx1"/>
                  </a:solidFill>
                  <a:headEnd type="none"/>
                  <a:tailEnd type="arrow" w="med" len="sm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sp>
            <p:nvSpPr>
              <p:cNvPr id="72" name="椭圆 71"/>
              <p:cNvSpPr/>
              <p:nvPr>
                <p:custDataLst>
                  <p:tags r:id="rId2"/>
                </p:custDataLst>
              </p:nvPr>
            </p:nvSpPr>
            <p:spPr>
              <a:xfrm>
                <a:off x="13342" y="4620"/>
                <a:ext cx="1926" cy="9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Block</a:t>
                </a:r>
              </a:p>
            </p:txBody>
          </p:sp>
          <p:sp>
            <p:nvSpPr>
              <p:cNvPr id="73" name="弧形 72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4352" y="1786"/>
                <a:ext cx="1851" cy="3305"/>
              </a:xfrm>
              <a:prstGeom prst="arc">
                <a:avLst>
                  <a:gd name="adj1" fmla="val 16200000"/>
                  <a:gd name="adj2" fmla="val 21598295"/>
                </a:avLst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弧形 73"/>
              <p:cNvSpPr/>
              <p:nvPr>
                <p:custDataLst>
                  <p:tags r:id="rId4"/>
                </p:custDataLst>
              </p:nvPr>
            </p:nvSpPr>
            <p:spPr>
              <a:xfrm rot="10800000">
                <a:off x="12415" y="1760"/>
                <a:ext cx="1851" cy="3345"/>
              </a:xfrm>
              <a:prstGeom prst="arc">
                <a:avLst>
                  <a:gd name="adj1" fmla="val 16200000"/>
                  <a:gd name="adj2" fmla="val 21598295"/>
                </a:avLst>
              </a:prstGeom>
              <a:ln>
                <a:solidFill>
                  <a:schemeClr val="tx1"/>
                </a:solidFill>
                <a:headEnd type="none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>
                <p:custDataLst>
                  <p:tags r:id="rId5"/>
                </p:custDataLst>
              </p:nvPr>
            </p:nvSpPr>
            <p:spPr>
              <a:xfrm>
                <a:off x="13451" y="5789"/>
                <a:ext cx="1802" cy="5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sleep_list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2332" y="5790"/>
                <a:ext cx="11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</a:rPr>
                  <a:t>新增</a:t>
                </a:r>
              </a:p>
            </p:txBody>
          </p:sp>
        </p:grpSp>
      </p:grpSp>
      <p:sp>
        <p:nvSpPr>
          <p:cNvPr id="82" name="右箭头 81"/>
          <p:cNvSpPr/>
          <p:nvPr/>
        </p:nvSpPr>
        <p:spPr>
          <a:xfrm>
            <a:off x="5600065" y="2155190"/>
            <a:ext cx="1147445" cy="7385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改良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217295" y="4262755"/>
            <a:ext cx="6579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①抢占式，由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thread_yield()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实现，暂不修改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216025" y="4730750"/>
            <a:ext cx="8223885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②非抢占式，由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timer_sleep()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实现，修改原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timer_sleep()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</a:t>
            </a:r>
            <a:r>
              <a:rPr lang="zh-CN" altLang="en-US" sz="24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结构体新增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thread_blocked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记录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sleep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217295" y="5675630"/>
            <a:ext cx="8392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③抢占式，每次时钟中断时更新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sleep_list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sleep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时间，</a:t>
            </a:r>
            <a:r>
              <a:rPr lang="zh-CN" altLang="en-US" sz="24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唤醒</a:t>
            </a: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sleep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到时的</a:t>
            </a:r>
            <a:r>
              <a:rPr lang="en-US" altLang="zh-CN" sz="24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</a:t>
            </a:r>
          </a:p>
        </p:txBody>
      </p:sp>
      <p:sp>
        <p:nvSpPr>
          <p:cNvPr id="88" name="矩形 87"/>
          <p:cNvSpPr/>
          <p:nvPr/>
        </p:nvSpPr>
        <p:spPr>
          <a:xfrm>
            <a:off x="9635490" y="5068570"/>
            <a:ext cx="223710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当前时间复杂度为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右大括号 88"/>
          <p:cNvSpPr/>
          <p:nvPr/>
        </p:nvSpPr>
        <p:spPr>
          <a:xfrm>
            <a:off x="9506585" y="4860925"/>
            <a:ext cx="179070" cy="1476375"/>
          </a:xfrm>
          <a:prstGeom prst="rightBrac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6" grpId="0"/>
      <p:bldP spid="76" grpId="1"/>
      <p:bldP spid="77" grpId="0"/>
      <p:bldP spid="77" grpId="1"/>
      <p:bldP spid="78" grpId="0"/>
      <p:bldP spid="78" grpId="1"/>
      <p:bldP spid="82" grpId="0" animBg="1"/>
      <p:bldP spid="83" grpId="0"/>
      <p:bldP spid="84" grpId="0"/>
      <p:bldP spid="85" grpId="0"/>
      <p:bldP spid="88" grpId="0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3556000" y="1092200"/>
            <a:ext cx="50800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624523" y="3282315"/>
            <a:ext cx="2635250" cy="2581275"/>
            <a:chOff x="3548063" y="3192463"/>
            <a:chExt cx="2635250" cy="2581275"/>
          </a:xfrm>
        </p:grpSpPr>
        <p:sp>
          <p:nvSpPr>
            <p:cNvPr id="9" name="Freeform 9"/>
            <p:cNvSpPr/>
            <p:nvPr/>
          </p:nvSpPr>
          <p:spPr bwMode="auto">
            <a:xfrm>
              <a:off x="3608388" y="3365500"/>
              <a:ext cx="2355850" cy="2362200"/>
            </a:xfrm>
            <a:custGeom>
              <a:avLst/>
              <a:gdLst>
                <a:gd name="T0" fmla="*/ 300 w 313"/>
                <a:gd name="T1" fmla="*/ 160 h 314"/>
                <a:gd name="T2" fmla="*/ 294 w 313"/>
                <a:gd name="T3" fmla="*/ 157 h 314"/>
                <a:gd name="T4" fmla="*/ 301 w 313"/>
                <a:gd name="T5" fmla="*/ 153 h 314"/>
                <a:gd name="T6" fmla="*/ 311 w 313"/>
                <a:gd name="T7" fmla="*/ 148 h 314"/>
                <a:gd name="T8" fmla="*/ 294 w 313"/>
                <a:gd name="T9" fmla="*/ 89 h 314"/>
                <a:gd name="T10" fmla="*/ 284 w 313"/>
                <a:gd name="T11" fmla="*/ 71 h 314"/>
                <a:gd name="T12" fmla="*/ 249 w 313"/>
                <a:gd name="T13" fmla="*/ 32 h 314"/>
                <a:gd name="T14" fmla="*/ 190 w 313"/>
                <a:gd name="T15" fmla="*/ 2 h 314"/>
                <a:gd name="T16" fmla="*/ 162 w 313"/>
                <a:gd name="T17" fmla="*/ 10 h 314"/>
                <a:gd name="T18" fmla="*/ 158 w 313"/>
                <a:gd name="T19" fmla="*/ 18 h 314"/>
                <a:gd name="T20" fmla="*/ 155 w 313"/>
                <a:gd name="T21" fmla="*/ 11 h 314"/>
                <a:gd name="T22" fmla="*/ 145 w 313"/>
                <a:gd name="T23" fmla="*/ 3 h 314"/>
                <a:gd name="T24" fmla="*/ 65 w 313"/>
                <a:gd name="T25" fmla="*/ 31 h 314"/>
                <a:gd name="T26" fmla="*/ 30 w 313"/>
                <a:gd name="T27" fmla="*/ 67 h 314"/>
                <a:gd name="T28" fmla="*/ 15 w 313"/>
                <a:gd name="T29" fmla="*/ 90 h 314"/>
                <a:gd name="T30" fmla="*/ 7 w 313"/>
                <a:gd name="T31" fmla="*/ 111 h 314"/>
                <a:gd name="T32" fmla="*/ 0 w 313"/>
                <a:gd name="T33" fmla="*/ 155 h 314"/>
                <a:gd name="T34" fmla="*/ 11 w 313"/>
                <a:gd name="T35" fmla="*/ 157 h 314"/>
                <a:gd name="T36" fmla="*/ 17 w 313"/>
                <a:gd name="T37" fmla="*/ 160 h 314"/>
                <a:gd name="T38" fmla="*/ 10 w 313"/>
                <a:gd name="T39" fmla="*/ 163 h 314"/>
                <a:gd name="T40" fmla="*/ 2 w 313"/>
                <a:gd name="T41" fmla="*/ 172 h 314"/>
                <a:gd name="T42" fmla="*/ 20 w 313"/>
                <a:gd name="T43" fmla="*/ 229 h 314"/>
                <a:gd name="T44" fmla="*/ 47 w 313"/>
                <a:gd name="T45" fmla="*/ 266 h 314"/>
                <a:gd name="T46" fmla="*/ 77 w 313"/>
                <a:gd name="T47" fmla="*/ 291 h 314"/>
                <a:gd name="T48" fmla="*/ 133 w 313"/>
                <a:gd name="T49" fmla="*/ 312 h 314"/>
                <a:gd name="T50" fmla="*/ 151 w 313"/>
                <a:gd name="T51" fmla="*/ 313 h 314"/>
                <a:gd name="T52" fmla="*/ 155 w 313"/>
                <a:gd name="T53" fmla="*/ 295 h 314"/>
                <a:gd name="T54" fmla="*/ 164 w 313"/>
                <a:gd name="T55" fmla="*/ 313 h 314"/>
                <a:gd name="T56" fmla="*/ 179 w 313"/>
                <a:gd name="T57" fmla="*/ 312 h 314"/>
                <a:gd name="T58" fmla="*/ 228 w 313"/>
                <a:gd name="T59" fmla="*/ 294 h 314"/>
                <a:gd name="T60" fmla="*/ 277 w 313"/>
                <a:gd name="T61" fmla="*/ 254 h 314"/>
                <a:gd name="T62" fmla="*/ 286 w 313"/>
                <a:gd name="T63" fmla="*/ 242 h 314"/>
                <a:gd name="T64" fmla="*/ 310 w 313"/>
                <a:gd name="T65" fmla="*/ 184 h 314"/>
                <a:gd name="T66" fmla="*/ 311 w 313"/>
                <a:gd name="T67" fmla="*/ 16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314">
                  <a:moveTo>
                    <a:pt x="311" y="160"/>
                  </a:moveTo>
                  <a:cubicBezTo>
                    <a:pt x="308" y="160"/>
                    <a:pt x="304" y="160"/>
                    <a:pt x="300" y="160"/>
                  </a:cubicBezTo>
                  <a:cubicBezTo>
                    <a:pt x="299" y="160"/>
                    <a:pt x="297" y="160"/>
                    <a:pt x="296" y="159"/>
                  </a:cubicBezTo>
                  <a:cubicBezTo>
                    <a:pt x="295" y="159"/>
                    <a:pt x="295" y="157"/>
                    <a:pt x="294" y="157"/>
                  </a:cubicBezTo>
                  <a:cubicBezTo>
                    <a:pt x="294" y="156"/>
                    <a:pt x="295" y="154"/>
                    <a:pt x="296" y="154"/>
                  </a:cubicBezTo>
                  <a:cubicBezTo>
                    <a:pt x="298" y="153"/>
                    <a:pt x="299" y="153"/>
                    <a:pt x="301" y="153"/>
                  </a:cubicBezTo>
                  <a:cubicBezTo>
                    <a:pt x="304" y="153"/>
                    <a:pt x="308" y="154"/>
                    <a:pt x="311" y="152"/>
                  </a:cubicBezTo>
                  <a:cubicBezTo>
                    <a:pt x="311" y="151"/>
                    <a:pt x="311" y="150"/>
                    <a:pt x="311" y="148"/>
                  </a:cubicBezTo>
                  <a:cubicBezTo>
                    <a:pt x="310" y="142"/>
                    <a:pt x="309" y="136"/>
                    <a:pt x="308" y="130"/>
                  </a:cubicBezTo>
                  <a:cubicBezTo>
                    <a:pt x="304" y="116"/>
                    <a:pt x="299" y="103"/>
                    <a:pt x="294" y="89"/>
                  </a:cubicBezTo>
                  <a:cubicBezTo>
                    <a:pt x="293" y="87"/>
                    <a:pt x="291" y="84"/>
                    <a:pt x="290" y="81"/>
                  </a:cubicBezTo>
                  <a:cubicBezTo>
                    <a:pt x="288" y="78"/>
                    <a:pt x="286" y="75"/>
                    <a:pt x="284" y="71"/>
                  </a:cubicBezTo>
                  <a:cubicBezTo>
                    <a:pt x="281" y="66"/>
                    <a:pt x="278" y="62"/>
                    <a:pt x="274" y="57"/>
                  </a:cubicBezTo>
                  <a:cubicBezTo>
                    <a:pt x="267" y="47"/>
                    <a:pt x="258" y="40"/>
                    <a:pt x="249" y="32"/>
                  </a:cubicBezTo>
                  <a:cubicBezTo>
                    <a:pt x="242" y="25"/>
                    <a:pt x="233" y="19"/>
                    <a:pt x="224" y="14"/>
                  </a:cubicBezTo>
                  <a:cubicBezTo>
                    <a:pt x="213" y="9"/>
                    <a:pt x="201" y="5"/>
                    <a:pt x="190" y="2"/>
                  </a:cubicBezTo>
                  <a:cubicBezTo>
                    <a:pt x="181" y="0"/>
                    <a:pt x="172" y="0"/>
                    <a:pt x="162" y="2"/>
                  </a:cubicBezTo>
                  <a:cubicBezTo>
                    <a:pt x="162" y="5"/>
                    <a:pt x="162" y="7"/>
                    <a:pt x="162" y="10"/>
                  </a:cubicBezTo>
                  <a:cubicBezTo>
                    <a:pt x="161" y="12"/>
                    <a:pt x="161" y="14"/>
                    <a:pt x="161" y="16"/>
                  </a:cubicBezTo>
                  <a:cubicBezTo>
                    <a:pt x="160" y="16"/>
                    <a:pt x="159" y="18"/>
                    <a:pt x="158" y="18"/>
                  </a:cubicBezTo>
                  <a:cubicBezTo>
                    <a:pt x="157" y="18"/>
                    <a:pt x="156" y="17"/>
                    <a:pt x="156" y="16"/>
                  </a:cubicBezTo>
                  <a:cubicBezTo>
                    <a:pt x="155" y="14"/>
                    <a:pt x="155" y="13"/>
                    <a:pt x="155" y="11"/>
                  </a:cubicBezTo>
                  <a:cubicBezTo>
                    <a:pt x="155" y="8"/>
                    <a:pt x="155" y="6"/>
                    <a:pt x="155" y="3"/>
                  </a:cubicBezTo>
                  <a:cubicBezTo>
                    <a:pt x="151" y="3"/>
                    <a:pt x="148" y="3"/>
                    <a:pt x="145" y="3"/>
                  </a:cubicBezTo>
                  <a:cubicBezTo>
                    <a:pt x="120" y="5"/>
                    <a:pt x="97" y="11"/>
                    <a:pt x="77" y="24"/>
                  </a:cubicBezTo>
                  <a:cubicBezTo>
                    <a:pt x="73" y="26"/>
                    <a:pt x="69" y="29"/>
                    <a:pt x="65" y="31"/>
                  </a:cubicBezTo>
                  <a:cubicBezTo>
                    <a:pt x="60" y="34"/>
                    <a:pt x="55" y="38"/>
                    <a:pt x="51" y="42"/>
                  </a:cubicBezTo>
                  <a:cubicBezTo>
                    <a:pt x="44" y="50"/>
                    <a:pt x="37" y="59"/>
                    <a:pt x="30" y="67"/>
                  </a:cubicBezTo>
                  <a:cubicBezTo>
                    <a:pt x="27" y="70"/>
                    <a:pt x="26" y="73"/>
                    <a:pt x="24" y="76"/>
                  </a:cubicBezTo>
                  <a:cubicBezTo>
                    <a:pt x="21" y="80"/>
                    <a:pt x="18" y="85"/>
                    <a:pt x="15" y="90"/>
                  </a:cubicBezTo>
                  <a:cubicBezTo>
                    <a:pt x="14" y="93"/>
                    <a:pt x="12" y="95"/>
                    <a:pt x="11" y="98"/>
                  </a:cubicBezTo>
                  <a:cubicBezTo>
                    <a:pt x="10" y="103"/>
                    <a:pt x="9" y="107"/>
                    <a:pt x="7" y="111"/>
                  </a:cubicBezTo>
                  <a:cubicBezTo>
                    <a:pt x="6" y="115"/>
                    <a:pt x="5" y="118"/>
                    <a:pt x="4" y="122"/>
                  </a:cubicBezTo>
                  <a:cubicBezTo>
                    <a:pt x="1" y="133"/>
                    <a:pt x="1" y="144"/>
                    <a:pt x="0" y="155"/>
                  </a:cubicBezTo>
                  <a:cubicBezTo>
                    <a:pt x="0" y="155"/>
                    <a:pt x="1" y="156"/>
                    <a:pt x="1" y="157"/>
                  </a:cubicBezTo>
                  <a:cubicBezTo>
                    <a:pt x="5" y="157"/>
                    <a:pt x="8" y="157"/>
                    <a:pt x="11" y="157"/>
                  </a:cubicBezTo>
                  <a:cubicBezTo>
                    <a:pt x="12" y="157"/>
                    <a:pt x="14" y="157"/>
                    <a:pt x="16" y="158"/>
                  </a:cubicBezTo>
                  <a:cubicBezTo>
                    <a:pt x="16" y="158"/>
                    <a:pt x="17" y="159"/>
                    <a:pt x="17" y="160"/>
                  </a:cubicBezTo>
                  <a:cubicBezTo>
                    <a:pt x="17" y="161"/>
                    <a:pt x="16" y="162"/>
                    <a:pt x="16" y="162"/>
                  </a:cubicBezTo>
                  <a:cubicBezTo>
                    <a:pt x="14" y="163"/>
                    <a:pt x="12" y="163"/>
                    <a:pt x="10" y="163"/>
                  </a:cubicBezTo>
                  <a:cubicBezTo>
                    <a:pt x="7" y="164"/>
                    <a:pt x="4" y="163"/>
                    <a:pt x="1" y="164"/>
                  </a:cubicBezTo>
                  <a:cubicBezTo>
                    <a:pt x="1" y="167"/>
                    <a:pt x="1" y="169"/>
                    <a:pt x="2" y="172"/>
                  </a:cubicBezTo>
                  <a:cubicBezTo>
                    <a:pt x="3" y="176"/>
                    <a:pt x="3" y="180"/>
                    <a:pt x="4" y="184"/>
                  </a:cubicBezTo>
                  <a:cubicBezTo>
                    <a:pt x="6" y="200"/>
                    <a:pt x="11" y="216"/>
                    <a:pt x="20" y="229"/>
                  </a:cubicBezTo>
                  <a:cubicBezTo>
                    <a:pt x="25" y="236"/>
                    <a:pt x="30" y="243"/>
                    <a:pt x="35" y="250"/>
                  </a:cubicBezTo>
                  <a:cubicBezTo>
                    <a:pt x="38" y="256"/>
                    <a:pt x="42" y="261"/>
                    <a:pt x="47" y="266"/>
                  </a:cubicBezTo>
                  <a:cubicBezTo>
                    <a:pt x="55" y="274"/>
                    <a:pt x="63" y="282"/>
                    <a:pt x="73" y="288"/>
                  </a:cubicBezTo>
                  <a:cubicBezTo>
                    <a:pt x="74" y="289"/>
                    <a:pt x="76" y="290"/>
                    <a:pt x="77" y="291"/>
                  </a:cubicBezTo>
                  <a:cubicBezTo>
                    <a:pt x="86" y="299"/>
                    <a:pt x="97" y="304"/>
                    <a:pt x="109" y="307"/>
                  </a:cubicBezTo>
                  <a:cubicBezTo>
                    <a:pt x="117" y="308"/>
                    <a:pt x="125" y="310"/>
                    <a:pt x="133" y="312"/>
                  </a:cubicBezTo>
                  <a:cubicBezTo>
                    <a:pt x="138" y="313"/>
                    <a:pt x="144" y="313"/>
                    <a:pt x="149" y="313"/>
                  </a:cubicBezTo>
                  <a:cubicBezTo>
                    <a:pt x="150" y="314"/>
                    <a:pt x="150" y="313"/>
                    <a:pt x="151" y="313"/>
                  </a:cubicBezTo>
                  <a:cubicBezTo>
                    <a:pt x="151" y="310"/>
                    <a:pt x="152" y="307"/>
                    <a:pt x="152" y="304"/>
                  </a:cubicBezTo>
                  <a:cubicBezTo>
                    <a:pt x="152" y="301"/>
                    <a:pt x="152" y="298"/>
                    <a:pt x="155" y="295"/>
                  </a:cubicBezTo>
                  <a:cubicBezTo>
                    <a:pt x="160" y="301"/>
                    <a:pt x="157" y="307"/>
                    <a:pt x="159" y="313"/>
                  </a:cubicBezTo>
                  <a:cubicBezTo>
                    <a:pt x="161" y="313"/>
                    <a:pt x="163" y="313"/>
                    <a:pt x="164" y="313"/>
                  </a:cubicBezTo>
                  <a:cubicBezTo>
                    <a:pt x="168" y="313"/>
                    <a:pt x="172" y="313"/>
                    <a:pt x="176" y="313"/>
                  </a:cubicBezTo>
                  <a:cubicBezTo>
                    <a:pt x="177" y="313"/>
                    <a:pt x="178" y="312"/>
                    <a:pt x="179" y="312"/>
                  </a:cubicBezTo>
                  <a:cubicBezTo>
                    <a:pt x="190" y="308"/>
                    <a:pt x="200" y="305"/>
                    <a:pt x="211" y="302"/>
                  </a:cubicBezTo>
                  <a:cubicBezTo>
                    <a:pt x="217" y="300"/>
                    <a:pt x="223" y="298"/>
                    <a:pt x="228" y="294"/>
                  </a:cubicBezTo>
                  <a:cubicBezTo>
                    <a:pt x="235" y="290"/>
                    <a:pt x="241" y="285"/>
                    <a:pt x="247" y="281"/>
                  </a:cubicBezTo>
                  <a:cubicBezTo>
                    <a:pt x="259" y="274"/>
                    <a:pt x="268" y="264"/>
                    <a:pt x="277" y="254"/>
                  </a:cubicBezTo>
                  <a:cubicBezTo>
                    <a:pt x="279" y="253"/>
                    <a:pt x="280" y="250"/>
                    <a:pt x="281" y="249"/>
                  </a:cubicBezTo>
                  <a:cubicBezTo>
                    <a:pt x="283" y="246"/>
                    <a:pt x="284" y="244"/>
                    <a:pt x="286" y="242"/>
                  </a:cubicBezTo>
                  <a:cubicBezTo>
                    <a:pt x="291" y="236"/>
                    <a:pt x="294" y="229"/>
                    <a:pt x="298" y="222"/>
                  </a:cubicBezTo>
                  <a:cubicBezTo>
                    <a:pt x="303" y="210"/>
                    <a:pt x="306" y="197"/>
                    <a:pt x="310" y="184"/>
                  </a:cubicBezTo>
                  <a:cubicBezTo>
                    <a:pt x="311" y="180"/>
                    <a:pt x="312" y="176"/>
                    <a:pt x="312" y="171"/>
                  </a:cubicBezTo>
                  <a:cubicBezTo>
                    <a:pt x="313" y="167"/>
                    <a:pt x="313" y="164"/>
                    <a:pt x="311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791075" y="3192463"/>
              <a:ext cx="1392238" cy="2062163"/>
            </a:xfrm>
            <a:custGeom>
              <a:avLst/>
              <a:gdLst>
                <a:gd name="T0" fmla="*/ 0 w 185"/>
                <a:gd name="T1" fmla="*/ 25 h 274"/>
                <a:gd name="T2" fmla="*/ 0 w 185"/>
                <a:gd name="T3" fmla="*/ 175 h 274"/>
                <a:gd name="T4" fmla="*/ 123 w 185"/>
                <a:gd name="T5" fmla="*/ 274 h 274"/>
                <a:gd name="T6" fmla="*/ 141 w 185"/>
                <a:gd name="T7" fmla="*/ 116 h 274"/>
                <a:gd name="T8" fmla="*/ 0 w 185"/>
                <a:gd name="T9" fmla="*/ 2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74">
                  <a:moveTo>
                    <a:pt x="0" y="25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123" y="274"/>
                    <a:pt x="123" y="274"/>
                    <a:pt x="123" y="274"/>
                  </a:cubicBezTo>
                  <a:cubicBezTo>
                    <a:pt x="123" y="274"/>
                    <a:pt x="185" y="213"/>
                    <a:pt x="141" y="116"/>
                  </a:cubicBezTo>
                  <a:cubicBezTo>
                    <a:pt x="87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7E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3548063" y="3319463"/>
              <a:ext cx="2462213" cy="2454275"/>
            </a:xfrm>
            <a:custGeom>
              <a:avLst/>
              <a:gdLst>
                <a:gd name="T0" fmla="*/ 5 w 327"/>
                <a:gd name="T1" fmla="*/ 127 h 326"/>
                <a:gd name="T2" fmla="*/ 15 w 327"/>
                <a:gd name="T3" fmla="*/ 99 h 326"/>
                <a:gd name="T4" fmla="*/ 39 w 327"/>
                <a:gd name="T5" fmla="*/ 59 h 326"/>
                <a:gd name="T6" fmla="*/ 73 w 327"/>
                <a:gd name="T7" fmla="*/ 28 h 326"/>
                <a:gd name="T8" fmla="*/ 119 w 327"/>
                <a:gd name="T9" fmla="*/ 8 h 326"/>
                <a:gd name="T10" fmla="*/ 174 w 327"/>
                <a:gd name="T11" fmla="*/ 2 h 326"/>
                <a:gd name="T12" fmla="*/ 240 w 327"/>
                <a:gd name="T13" fmla="*/ 17 h 326"/>
                <a:gd name="T14" fmla="*/ 283 w 327"/>
                <a:gd name="T15" fmla="*/ 54 h 326"/>
                <a:gd name="T16" fmla="*/ 312 w 327"/>
                <a:gd name="T17" fmla="*/ 105 h 326"/>
                <a:gd name="T18" fmla="*/ 326 w 327"/>
                <a:gd name="T19" fmla="*/ 183 h 326"/>
                <a:gd name="T20" fmla="*/ 311 w 327"/>
                <a:gd name="T21" fmla="*/ 234 h 326"/>
                <a:gd name="T22" fmla="*/ 291 w 327"/>
                <a:gd name="T23" fmla="*/ 264 h 326"/>
                <a:gd name="T24" fmla="*/ 257 w 327"/>
                <a:gd name="T25" fmla="*/ 296 h 326"/>
                <a:gd name="T26" fmla="*/ 219 w 327"/>
                <a:gd name="T27" fmla="*/ 315 h 326"/>
                <a:gd name="T28" fmla="*/ 166 w 327"/>
                <a:gd name="T29" fmla="*/ 325 h 326"/>
                <a:gd name="T30" fmla="*/ 147 w 327"/>
                <a:gd name="T31" fmla="*/ 325 h 326"/>
                <a:gd name="T32" fmla="*/ 105 w 327"/>
                <a:gd name="T33" fmla="*/ 316 h 326"/>
                <a:gd name="T34" fmla="*/ 33 w 327"/>
                <a:gd name="T35" fmla="*/ 257 h 326"/>
                <a:gd name="T36" fmla="*/ 16 w 327"/>
                <a:gd name="T37" fmla="*/ 225 h 326"/>
                <a:gd name="T38" fmla="*/ 1 w 327"/>
                <a:gd name="T39" fmla="*/ 163 h 326"/>
                <a:gd name="T40" fmla="*/ 153 w 327"/>
                <a:gd name="T41" fmla="*/ 9 h 326"/>
                <a:gd name="T42" fmla="*/ 73 w 327"/>
                <a:gd name="T43" fmla="*/ 37 h 326"/>
                <a:gd name="T44" fmla="*/ 38 w 327"/>
                <a:gd name="T45" fmla="*/ 73 h 326"/>
                <a:gd name="T46" fmla="*/ 23 w 327"/>
                <a:gd name="T47" fmla="*/ 96 h 326"/>
                <a:gd name="T48" fmla="*/ 15 w 327"/>
                <a:gd name="T49" fmla="*/ 117 h 326"/>
                <a:gd name="T50" fmla="*/ 8 w 327"/>
                <a:gd name="T51" fmla="*/ 161 h 326"/>
                <a:gd name="T52" fmla="*/ 19 w 327"/>
                <a:gd name="T53" fmla="*/ 163 h 326"/>
                <a:gd name="T54" fmla="*/ 25 w 327"/>
                <a:gd name="T55" fmla="*/ 166 h 326"/>
                <a:gd name="T56" fmla="*/ 18 w 327"/>
                <a:gd name="T57" fmla="*/ 169 h 326"/>
                <a:gd name="T58" fmla="*/ 10 w 327"/>
                <a:gd name="T59" fmla="*/ 178 h 326"/>
                <a:gd name="T60" fmla="*/ 28 w 327"/>
                <a:gd name="T61" fmla="*/ 235 h 326"/>
                <a:gd name="T62" fmla="*/ 55 w 327"/>
                <a:gd name="T63" fmla="*/ 272 h 326"/>
                <a:gd name="T64" fmla="*/ 85 w 327"/>
                <a:gd name="T65" fmla="*/ 297 h 326"/>
                <a:gd name="T66" fmla="*/ 141 w 327"/>
                <a:gd name="T67" fmla="*/ 318 h 326"/>
                <a:gd name="T68" fmla="*/ 159 w 327"/>
                <a:gd name="T69" fmla="*/ 319 h 326"/>
                <a:gd name="T70" fmla="*/ 163 w 327"/>
                <a:gd name="T71" fmla="*/ 301 h 326"/>
                <a:gd name="T72" fmla="*/ 172 w 327"/>
                <a:gd name="T73" fmla="*/ 319 h 326"/>
                <a:gd name="T74" fmla="*/ 187 w 327"/>
                <a:gd name="T75" fmla="*/ 318 h 326"/>
                <a:gd name="T76" fmla="*/ 236 w 327"/>
                <a:gd name="T77" fmla="*/ 300 h 326"/>
                <a:gd name="T78" fmla="*/ 285 w 327"/>
                <a:gd name="T79" fmla="*/ 260 h 326"/>
                <a:gd name="T80" fmla="*/ 294 w 327"/>
                <a:gd name="T81" fmla="*/ 248 h 326"/>
                <a:gd name="T82" fmla="*/ 318 w 327"/>
                <a:gd name="T83" fmla="*/ 190 h 326"/>
                <a:gd name="T84" fmla="*/ 319 w 327"/>
                <a:gd name="T85" fmla="*/ 166 h 326"/>
                <a:gd name="T86" fmla="*/ 304 w 327"/>
                <a:gd name="T87" fmla="*/ 165 h 326"/>
                <a:gd name="T88" fmla="*/ 304 w 327"/>
                <a:gd name="T89" fmla="*/ 160 h 326"/>
                <a:gd name="T90" fmla="*/ 319 w 327"/>
                <a:gd name="T91" fmla="*/ 158 h 326"/>
                <a:gd name="T92" fmla="*/ 316 w 327"/>
                <a:gd name="T93" fmla="*/ 136 h 326"/>
                <a:gd name="T94" fmla="*/ 298 w 327"/>
                <a:gd name="T95" fmla="*/ 87 h 326"/>
                <a:gd name="T96" fmla="*/ 282 w 327"/>
                <a:gd name="T97" fmla="*/ 63 h 326"/>
                <a:gd name="T98" fmla="*/ 232 w 327"/>
                <a:gd name="T99" fmla="*/ 20 h 326"/>
                <a:gd name="T100" fmla="*/ 170 w 327"/>
                <a:gd name="T101" fmla="*/ 8 h 326"/>
                <a:gd name="T102" fmla="*/ 169 w 327"/>
                <a:gd name="T103" fmla="*/ 22 h 326"/>
                <a:gd name="T104" fmla="*/ 164 w 327"/>
                <a:gd name="T105" fmla="*/ 22 h 326"/>
                <a:gd name="T106" fmla="*/ 163 w 327"/>
                <a:gd name="T107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7" h="326">
                  <a:moveTo>
                    <a:pt x="1" y="163"/>
                  </a:moveTo>
                  <a:cubicBezTo>
                    <a:pt x="1" y="151"/>
                    <a:pt x="2" y="139"/>
                    <a:pt x="5" y="127"/>
                  </a:cubicBezTo>
                  <a:cubicBezTo>
                    <a:pt x="5" y="124"/>
                    <a:pt x="6" y="121"/>
                    <a:pt x="7" y="119"/>
                  </a:cubicBezTo>
                  <a:cubicBezTo>
                    <a:pt x="10" y="112"/>
                    <a:pt x="12" y="106"/>
                    <a:pt x="15" y="99"/>
                  </a:cubicBezTo>
                  <a:cubicBezTo>
                    <a:pt x="17" y="92"/>
                    <a:pt x="21" y="85"/>
                    <a:pt x="25" y="79"/>
                  </a:cubicBezTo>
                  <a:cubicBezTo>
                    <a:pt x="29" y="73"/>
                    <a:pt x="34" y="66"/>
                    <a:pt x="39" y="59"/>
                  </a:cubicBezTo>
                  <a:cubicBezTo>
                    <a:pt x="44" y="52"/>
                    <a:pt x="51" y="46"/>
                    <a:pt x="58" y="40"/>
                  </a:cubicBezTo>
                  <a:cubicBezTo>
                    <a:pt x="63" y="36"/>
                    <a:pt x="68" y="32"/>
                    <a:pt x="73" y="28"/>
                  </a:cubicBezTo>
                  <a:cubicBezTo>
                    <a:pt x="78" y="24"/>
                    <a:pt x="83" y="21"/>
                    <a:pt x="89" y="18"/>
                  </a:cubicBezTo>
                  <a:cubicBezTo>
                    <a:pt x="99" y="13"/>
                    <a:pt x="109" y="10"/>
                    <a:pt x="119" y="8"/>
                  </a:cubicBezTo>
                  <a:cubicBezTo>
                    <a:pt x="134" y="5"/>
                    <a:pt x="148" y="2"/>
                    <a:pt x="163" y="2"/>
                  </a:cubicBezTo>
                  <a:cubicBezTo>
                    <a:pt x="167" y="2"/>
                    <a:pt x="170" y="2"/>
                    <a:pt x="174" y="2"/>
                  </a:cubicBezTo>
                  <a:cubicBezTo>
                    <a:pt x="184" y="0"/>
                    <a:pt x="195" y="1"/>
                    <a:pt x="205" y="5"/>
                  </a:cubicBezTo>
                  <a:cubicBezTo>
                    <a:pt x="217" y="9"/>
                    <a:pt x="229" y="13"/>
                    <a:pt x="240" y="17"/>
                  </a:cubicBezTo>
                  <a:cubicBezTo>
                    <a:pt x="250" y="21"/>
                    <a:pt x="259" y="27"/>
                    <a:pt x="266" y="35"/>
                  </a:cubicBezTo>
                  <a:cubicBezTo>
                    <a:pt x="271" y="41"/>
                    <a:pt x="277" y="47"/>
                    <a:pt x="283" y="54"/>
                  </a:cubicBezTo>
                  <a:cubicBezTo>
                    <a:pt x="291" y="63"/>
                    <a:pt x="298" y="73"/>
                    <a:pt x="304" y="84"/>
                  </a:cubicBezTo>
                  <a:cubicBezTo>
                    <a:pt x="307" y="91"/>
                    <a:pt x="310" y="98"/>
                    <a:pt x="312" y="105"/>
                  </a:cubicBezTo>
                  <a:cubicBezTo>
                    <a:pt x="314" y="112"/>
                    <a:pt x="317" y="119"/>
                    <a:pt x="319" y="126"/>
                  </a:cubicBezTo>
                  <a:cubicBezTo>
                    <a:pt x="325" y="145"/>
                    <a:pt x="327" y="164"/>
                    <a:pt x="326" y="183"/>
                  </a:cubicBezTo>
                  <a:cubicBezTo>
                    <a:pt x="325" y="196"/>
                    <a:pt x="321" y="207"/>
                    <a:pt x="317" y="218"/>
                  </a:cubicBezTo>
                  <a:cubicBezTo>
                    <a:pt x="315" y="224"/>
                    <a:pt x="313" y="229"/>
                    <a:pt x="311" y="234"/>
                  </a:cubicBezTo>
                  <a:cubicBezTo>
                    <a:pt x="308" y="239"/>
                    <a:pt x="305" y="244"/>
                    <a:pt x="301" y="249"/>
                  </a:cubicBezTo>
                  <a:cubicBezTo>
                    <a:pt x="298" y="254"/>
                    <a:pt x="294" y="259"/>
                    <a:pt x="291" y="264"/>
                  </a:cubicBezTo>
                  <a:cubicBezTo>
                    <a:pt x="287" y="269"/>
                    <a:pt x="283" y="273"/>
                    <a:pt x="279" y="277"/>
                  </a:cubicBezTo>
                  <a:cubicBezTo>
                    <a:pt x="272" y="283"/>
                    <a:pt x="264" y="290"/>
                    <a:pt x="257" y="296"/>
                  </a:cubicBezTo>
                  <a:cubicBezTo>
                    <a:pt x="250" y="301"/>
                    <a:pt x="242" y="305"/>
                    <a:pt x="234" y="309"/>
                  </a:cubicBezTo>
                  <a:cubicBezTo>
                    <a:pt x="229" y="311"/>
                    <a:pt x="224" y="313"/>
                    <a:pt x="219" y="315"/>
                  </a:cubicBezTo>
                  <a:cubicBezTo>
                    <a:pt x="209" y="320"/>
                    <a:pt x="200" y="322"/>
                    <a:pt x="190" y="323"/>
                  </a:cubicBezTo>
                  <a:cubicBezTo>
                    <a:pt x="182" y="324"/>
                    <a:pt x="174" y="324"/>
                    <a:pt x="166" y="325"/>
                  </a:cubicBezTo>
                  <a:cubicBezTo>
                    <a:pt x="164" y="325"/>
                    <a:pt x="162" y="325"/>
                    <a:pt x="160" y="325"/>
                  </a:cubicBezTo>
                  <a:cubicBezTo>
                    <a:pt x="156" y="326"/>
                    <a:pt x="152" y="326"/>
                    <a:pt x="147" y="325"/>
                  </a:cubicBezTo>
                  <a:cubicBezTo>
                    <a:pt x="135" y="324"/>
                    <a:pt x="122" y="322"/>
                    <a:pt x="110" y="318"/>
                  </a:cubicBezTo>
                  <a:cubicBezTo>
                    <a:pt x="109" y="318"/>
                    <a:pt x="107" y="317"/>
                    <a:pt x="105" y="316"/>
                  </a:cubicBezTo>
                  <a:cubicBezTo>
                    <a:pt x="93" y="310"/>
                    <a:pt x="80" y="304"/>
                    <a:pt x="69" y="295"/>
                  </a:cubicBezTo>
                  <a:cubicBezTo>
                    <a:pt x="55" y="284"/>
                    <a:pt x="42" y="272"/>
                    <a:pt x="33" y="257"/>
                  </a:cubicBezTo>
                  <a:cubicBezTo>
                    <a:pt x="30" y="252"/>
                    <a:pt x="27" y="247"/>
                    <a:pt x="24" y="243"/>
                  </a:cubicBezTo>
                  <a:cubicBezTo>
                    <a:pt x="21" y="237"/>
                    <a:pt x="18" y="231"/>
                    <a:pt x="16" y="225"/>
                  </a:cubicBezTo>
                  <a:cubicBezTo>
                    <a:pt x="11" y="214"/>
                    <a:pt x="7" y="202"/>
                    <a:pt x="4" y="190"/>
                  </a:cubicBezTo>
                  <a:cubicBezTo>
                    <a:pt x="1" y="182"/>
                    <a:pt x="0" y="173"/>
                    <a:pt x="1" y="163"/>
                  </a:cubicBezTo>
                  <a:close/>
                  <a:moveTo>
                    <a:pt x="163" y="9"/>
                  </a:moveTo>
                  <a:cubicBezTo>
                    <a:pt x="159" y="9"/>
                    <a:pt x="156" y="9"/>
                    <a:pt x="153" y="9"/>
                  </a:cubicBezTo>
                  <a:cubicBezTo>
                    <a:pt x="128" y="11"/>
                    <a:pt x="105" y="17"/>
                    <a:pt x="85" y="30"/>
                  </a:cubicBezTo>
                  <a:cubicBezTo>
                    <a:pt x="81" y="32"/>
                    <a:pt x="77" y="35"/>
                    <a:pt x="73" y="37"/>
                  </a:cubicBezTo>
                  <a:cubicBezTo>
                    <a:pt x="68" y="40"/>
                    <a:pt x="63" y="44"/>
                    <a:pt x="59" y="48"/>
                  </a:cubicBezTo>
                  <a:cubicBezTo>
                    <a:pt x="52" y="56"/>
                    <a:pt x="45" y="65"/>
                    <a:pt x="38" y="73"/>
                  </a:cubicBezTo>
                  <a:cubicBezTo>
                    <a:pt x="35" y="76"/>
                    <a:pt x="34" y="79"/>
                    <a:pt x="32" y="82"/>
                  </a:cubicBezTo>
                  <a:cubicBezTo>
                    <a:pt x="29" y="86"/>
                    <a:pt x="26" y="91"/>
                    <a:pt x="23" y="96"/>
                  </a:cubicBezTo>
                  <a:cubicBezTo>
                    <a:pt x="22" y="99"/>
                    <a:pt x="20" y="101"/>
                    <a:pt x="19" y="104"/>
                  </a:cubicBezTo>
                  <a:cubicBezTo>
                    <a:pt x="18" y="109"/>
                    <a:pt x="17" y="113"/>
                    <a:pt x="15" y="117"/>
                  </a:cubicBezTo>
                  <a:cubicBezTo>
                    <a:pt x="14" y="121"/>
                    <a:pt x="13" y="124"/>
                    <a:pt x="12" y="128"/>
                  </a:cubicBezTo>
                  <a:cubicBezTo>
                    <a:pt x="9" y="139"/>
                    <a:pt x="9" y="150"/>
                    <a:pt x="8" y="161"/>
                  </a:cubicBezTo>
                  <a:cubicBezTo>
                    <a:pt x="8" y="161"/>
                    <a:pt x="9" y="162"/>
                    <a:pt x="9" y="163"/>
                  </a:cubicBezTo>
                  <a:cubicBezTo>
                    <a:pt x="13" y="163"/>
                    <a:pt x="16" y="163"/>
                    <a:pt x="19" y="163"/>
                  </a:cubicBezTo>
                  <a:cubicBezTo>
                    <a:pt x="20" y="163"/>
                    <a:pt x="22" y="163"/>
                    <a:pt x="24" y="164"/>
                  </a:cubicBezTo>
                  <a:cubicBezTo>
                    <a:pt x="24" y="164"/>
                    <a:pt x="25" y="165"/>
                    <a:pt x="25" y="166"/>
                  </a:cubicBezTo>
                  <a:cubicBezTo>
                    <a:pt x="25" y="167"/>
                    <a:pt x="24" y="168"/>
                    <a:pt x="24" y="168"/>
                  </a:cubicBezTo>
                  <a:cubicBezTo>
                    <a:pt x="22" y="169"/>
                    <a:pt x="20" y="169"/>
                    <a:pt x="18" y="169"/>
                  </a:cubicBezTo>
                  <a:cubicBezTo>
                    <a:pt x="15" y="170"/>
                    <a:pt x="12" y="169"/>
                    <a:pt x="9" y="170"/>
                  </a:cubicBezTo>
                  <a:cubicBezTo>
                    <a:pt x="9" y="173"/>
                    <a:pt x="9" y="175"/>
                    <a:pt x="10" y="178"/>
                  </a:cubicBezTo>
                  <a:cubicBezTo>
                    <a:pt x="11" y="182"/>
                    <a:pt x="11" y="186"/>
                    <a:pt x="12" y="190"/>
                  </a:cubicBezTo>
                  <a:cubicBezTo>
                    <a:pt x="14" y="206"/>
                    <a:pt x="19" y="222"/>
                    <a:pt x="28" y="235"/>
                  </a:cubicBezTo>
                  <a:cubicBezTo>
                    <a:pt x="33" y="242"/>
                    <a:pt x="38" y="249"/>
                    <a:pt x="43" y="256"/>
                  </a:cubicBezTo>
                  <a:cubicBezTo>
                    <a:pt x="46" y="262"/>
                    <a:pt x="50" y="267"/>
                    <a:pt x="55" y="272"/>
                  </a:cubicBezTo>
                  <a:cubicBezTo>
                    <a:pt x="63" y="280"/>
                    <a:pt x="71" y="288"/>
                    <a:pt x="81" y="294"/>
                  </a:cubicBezTo>
                  <a:cubicBezTo>
                    <a:pt x="82" y="295"/>
                    <a:pt x="84" y="296"/>
                    <a:pt x="85" y="297"/>
                  </a:cubicBezTo>
                  <a:cubicBezTo>
                    <a:pt x="94" y="305"/>
                    <a:pt x="105" y="310"/>
                    <a:pt x="117" y="313"/>
                  </a:cubicBezTo>
                  <a:cubicBezTo>
                    <a:pt x="125" y="314"/>
                    <a:pt x="133" y="316"/>
                    <a:pt x="141" y="318"/>
                  </a:cubicBezTo>
                  <a:cubicBezTo>
                    <a:pt x="146" y="319"/>
                    <a:pt x="152" y="319"/>
                    <a:pt x="157" y="319"/>
                  </a:cubicBezTo>
                  <a:cubicBezTo>
                    <a:pt x="158" y="320"/>
                    <a:pt x="158" y="319"/>
                    <a:pt x="159" y="319"/>
                  </a:cubicBezTo>
                  <a:cubicBezTo>
                    <a:pt x="159" y="316"/>
                    <a:pt x="160" y="313"/>
                    <a:pt x="160" y="310"/>
                  </a:cubicBezTo>
                  <a:cubicBezTo>
                    <a:pt x="160" y="307"/>
                    <a:pt x="160" y="304"/>
                    <a:pt x="163" y="301"/>
                  </a:cubicBezTo>
                  <a:cubicBezTo>
                    <a:pt x="168" y="307"/>
                    <a:pt x="165" y="313"/>
                    <a:pt x="167" y="319"/>
                  </a:cubicBezTo>
                  <a:cubicBezTo>
                    <a:pt x="169" y="319"/>
                    <a:pt x="171" y="319"/>
                    <a:pt x="172" y="319"/>
                  </a:cubicBezTo>
                  <a:cubicBezTo>
                    <a:pt x="176" y="319"/>
                    <a:pt x="180" y="319"/>
                    <a:pt x="184" y="319"/>
                  </a:cubicBezTo>
                  <a:cubicBezTo>
                    <a:pt x="185" y="319"/>
                    <a:pt x="186" y="318"/>
                    <a:pt x="187" y="318"/>
                  </a:cubicBezTo>
                  <a:cubicBezTo>
                    <a:pt x="198" y="314"/>
                    <a:pt x="208" y="311"/>
                    <a:pt x="219" y="308"/>
                  </a:cubicBezTo>
                  <a:cubicBezTo>
                    <a:pt x="225" y="306"/>
                    <a:pt x="231" y="304"/>
                    <a:pt x="236" y="300"/>
                  </a:cubicBezTo>
                  <a:cubicBezTo>
                    <a:pt x="243" y="296"/>
                    <a:pt x="249" y="291"/>
                    <a:pt x="255" y="287"/>
                  </a:cubicBezTo>
                  <a:cubicBezTo>
                    <a:pt x="267" y="280"/>
                    <a:pt x="276" y="270"/>
                    <a:pt x="285" y="260"/>
                  </a:cubicBezTo>
                  <a:cubicBezTo>
                    <a:pt x="287" y="259"/>
                    <a:pt x="288" y="256"/>
                    <a:pt x="289" y="255"/>
                  </a:cubicBezTo>
                  <a:cubicBezTo>
                    <a:pt x="291" y="252"/>
                    <a:pt x="292" y="250"/>
                    <a:pt x="294" y="248"/>
                  </a:cubicBezTo>
                  <a:cubicBezTo>
                    <a:pt x="299" y="242"/>
                    <a:pt x="302" y="235"/>
                    <a:pt x="306" y="228"/>
                  </a:cubicBezTo>
                  <a:cubicBezTo>
                    <a:pt x="311" y="216"/>
                    <a:pt x="314" y="203"/>
                    <a:pt x="318" y="190"/>
                  </a:cubicBezTo>
                  <a:cubicBezTo>
                    <a:pt x="319" y="186"/>
                    <a:pt x="320" y="182"/>
                    <a:pt x="320" y="177"/>
                  </a:cubicBezTo>
                  <a:cubicBezTo>
                    <a:pt x="321" y="173"/>
                    <a:pt x="321" y="170"/>
                    <a:pt x="319" y="166"/>
                  </a:cubicBezTo>
                  <a:cubicBezTo>
                    <a:pt x="316" y="166"/>
                    <a:pt x="312" y="166"/>
                    <a:pt x="308" y="166"/>
                  </a:cubicBezTo>
                  <a:cubicBezTo>
                    <a:pt x="307" y="166"/>
                    <a:pt x="305" y="166"/>
                    <a:pt x="304" y="165"/>
                  </a:cubicBezTo>
                  <a:cubicBezTo>
                    <a:pt x="303" y="165"/>
                    <a:pt x="303" y="163"/>
                    <a:pt x="302" y="163"/>
                  </a:cubicBezTo>
                  <a:cubicBezTo>
                    <a:pt x="302" y="162"/>
                    <a:pt x="303" y="160"/>
                    <a:pt x="304" y="160"/>
                  </a:cubicBezTo>
                  <a:cubicBezTo>
                    <a:pt x="306" y="159"/>
                    <a:pt x="307" y="159"/>
                    <a:pt x="309" y="159"/>
                  </a:cubicBezTo>
                  <a:cubicBezTo>
                    <a:pt x="312" y="159"/>
                    <a:pt x="316" y="160"/>
                    <a:pt x="319" y="158"/>
                  </a:cubicBezTo>
                  <a:cubicBezTo>
                    <a:pt x="319" y="157"/>
                    <a:pt x="319" y="156"/>
                    <a:pt x="319" y="154"/>
                  </a:cubicBezTo>
                  <a:cubicBezTo>
                    <a:pt x="318" y="148"/>
                    <a:pt x="317" y="142"/>
                    <a:pt x="316" y="136"/>
                  </a:cubicBezTo>
                  <a:cubicBezTo>
                    <a:pt x="312" y="122"/>
                    <a:pt x="307" y="109"/>
                    <a:pt x="302" y="95"/>
                  </a:cubicBezTo>
                  <a:cubicBezTo>
                    <a:pt x="301" y="93"/>
                    <a:pt x="299" y="90"/>
                    <a:pt x="298" y="87"/>
                  </a:cubicBezTo>
                  <a:cubicBezTo>
                    <a:pt x="296" y="84"/>
                    <a:pt x="294" y="81"/>
                    <a:pt x="292" y="77"/>
                  </a:cubicBezTo>
                  <a:cubicBezTo>
                    <a:pt x="289" y="72"/>
                    <a:pt x="286" y="68"/>
                    <a:pt x="282" y="63"/>
                  </a:cubicBezTo>
                  <a:cubicBezTo>
                    <a:pt x="275" y="53"/>
                    <a:pt x="266" y="46"/>
                    <a:pt x="257" y="38"/>
                  </a:cubicBezTo>
                  <a:cubicBezTo>
                    <a:pt x="250" y="31"/>
                    <a:pt x="241" y="25"/>
                    <a:pt x="232" y="20"/>
                  </a:cubicBezTo>
                  <a:cubicBezTo>
                    <a:pt x="221" y="15"/>
                    <a:pt x="209" y="11"/>
                    <a:pt x="198" y="8"/>
                  </a:cubicBezTo>
                  <a:cubicBezTo>
                    <a:pt x="189" y="6"/>
                    <a:pt x="180" y="6"/>
                    <a:pt x="170" y="8"/>
                  </a:cubicBezTo>
                  <a:cubicBezTo>
                    <a:pt x="170" y="11"/>
                    <a:pt x="170" y="13"/>
                    <a:pt x="170" y="16"/>
                  </a:cubicBezTo>
                  <a:cubicBezTo>
                    <a:pt x="169" y="18"/>
                    <a:pt x="169" y="20"/>
                    <a:pt x="169" y="22"/>
                  </a:cubicBezTo>
                  <a:cubicBezTo>
                    <a:pt x="168" y="22"/>
                    <a:pt x="167" y="24"/>
                    <a:pt x="166" y="24"/>
                  </a:cubicBezTo>
                  <a:cubicBezTo>
                    <a:pt x="165" y="24"/>
                    <a:pt x="164" y="23"/>
                    <a:pt x="164" y="22"/>
                  </a:cubicBezTo>
                  <a:cubicBezTo>
                    <a:pt x="163" y="20"/>
                    <a:pt x="163" y="19"/>
                    <a:pt x="163" y="17"/>
                  </a:cubicBezTo>
                  <a:cubicBezTo>
                    <a:pt x="163" y="14"/>
                    <a:pt x="163" y="12"/>
                    <a:pt x="163" y="9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692650" y="3651250"/>
              <a:ext cx="639763" cy="1331913"/>
            </a:xfrm>
            <a:custGeom>
              <a:avLst/>
              <a:gdLst>
                <a:gd name="T0" fmla="*/ 10 w 85"/>
                <a:gd name="T1" fmla="*/ 21 h 177"/>
                <a:gd name="T2" fmla="*/ 5 w 85"/>
                <a:gd name="T3" fmla="*/ 26 h 177"/>
                <a:gd name="T4" fmla="*/ 1 w 85"/>
                <a:gd name="T5" fmla="*/ 26 h 177"/>
                <a:gd name="T6" fmla="*/ 0 w 85"/>
                <a:gd name="T7" fmla="*/ 22 h 177"/>
                <a:gd name="T8" fmla="*/ 2 w 85"/>
                <a:gd name="T9" fmla="*/ 19 h 177"/>
                <a:gd name="T10" fmla="*/ 9 w 85"/>
                <a:gd name="T11" fmla="*/ 5 h 177"/>
                <a:gd name="T12" fmla="*/ 10 w 85"/>
                <a:gd name="T13" fmla="*/ 2 h 177"/>
                <a:gd name="T14" fmla="*/ 15 w 85"/>
                <a:gd name="T15" fmla="*/ 2 h 177"/>
                <a:gd name="T16" fmla="*/ 17 w 85"/>
                <a:gd name="T17" fmla="*/ 7 h 177"/>
                <a:gd name="T18" fmla="*/ 25 w 85"/>
                <a:gd name="T19" fmla="*/ 22 h 177"/>
                <a:gd name="T20" fmla="*/ 24 w 85"/>
                <a:gd name="T21" fmla="*/ 27 h 177"/>
                <a:gd name="T22" fmla="*/ 20 w 85"/>
                <a:gd name="T23" fmla="*/ 26 h 177"/>
                <a:gd name="T24" fmla="*/ 16 w 85"/>
                <a:gd name="T25" fmla="*/ 21 h 177"/>
                <a:gd name="T26" fmla="*/ 16 w 85"/>
                <a:gd name="T27" fmla="*/ 107 h 177"/>
                <a:gd name="T28" fmla="*/ 21 w 85"/>
                <a:gd name="T29" fmla="*/ 120 h 177"/>
                <a:gd name="T30" fmla="*/ 75 w 85"/>
                <a:gd name="T31" fmla="*/ 161 h 177"/>
                <a:gd name="T32" fmla="*/ 74 w 85"/>
                <a:gd name="T33" fmla="*/ 155 h 177"/>
                <a:gd name="T34" fmla="*/ 75 w 85"/>
                <a:gd name="T35" fmla="*/ 153 h 177"/>
                <a:gd name="T36" fmla="*/ 78 w 85"/>
                <a:gd name="T37" fmla="*/ 154 h 177"/>
                <a:gd name="T38" fmla="*/ 79 w 85"/>
                <a:gd name="T39" fmla="*/ 157 h 177"/>
                <a:gd name="T40" fmla="*/ 84 w 85"/>
                <a:gd name="T41" fmla="*/ 169 h 177"/>
                <a:gd name="T42" fmla="*/ 82 w 85"/>
                <a:gd name="T43" fmla="*/ 173 h 177"/>
                <a:gd name="T44" fmla="*/ 65 w 85"/>
                <a:gd name="T45" fmla="*/ 177 h 177"/>
                <a:gd name="T46" fmla="*/ 64 w 85"/>
                <a:gd name="T47" fmla="*/ 177 h 177"/>
                <a:gd name="T48" fmla="*/ 61 w 85"/>
                <a:gd name="T49" fmla="*/ 175 h 177"/>
                <a:gd name="T50" fmla="*/ 63 w 85"/>
                <a:gd name="T51" fmla="*/ 172 h 177"/>
                <a:gd name="T52" fmla="*/ 66 w 85"/>
                <a:gd name="T53" fmla="*/ 171 h 177"/>
                <a:gd name="T54" fmla="*/ 71 w 85"/>
                <a:gd name="T55" fmla="*/ 169 h 177"/>
                <a:gd name="T56" fmla="*/ 71 w 85"/>
                <a:gd name="T57" fmla="*/ 168 h 177"/>
                <a:gd name="T58" fmla="*/ 71 w 85"/>
                <a:gd name="T59" fmla="*/ 168 h 177"/>
                <a:gd name="T60" fmla="*/ 69 w 85"/>
                <a:gd name="T61" fmla="*/ 166 h 177"/>
                <a:gd name="T62" fmla="*/ 66 w 85"/>
                <a:gd name="T63" fmla="*/ 164 h 177"/>
                <a:gd name="T64" fmla="*/ 49 w 85"/>
                <a:gd name="T65" fmla="*/ 151 h 177"/>
                <a:gd name="T66" fmla="*/ 17 w 85"/>
                <a:gd name="T67" fmla="*/ 125 h 177"/>
                <a:gd name="T68" fmla="*/ 12 w 85"/>
                <a:gd name="T69" fmla="*/ 125 h 177"/>
                <a:gd name="T70" fmla="*/ 5 w 85"/>
                <a:gd name="T71" fmla="*/ 117 h 177"/>
                <a:gd name="T72" fmla="*/ 8 w 85"/>
                <a:gd name="T73" fmla="*/ 108 h 177"/>
                <a:gd name="T74" fmla="*/ 10 w 85"/>
                <a:gd name="T75" fmla="*/ 105 h 177"/>
                <a:gd name="T76" fmla="*/ 10 w 85"/>
                <a:gd name="T77" fmla="*/ 101 h 177"/>
                <a:gd name="T78" fmla="*/ 10 w 85"/>
                <a:gd name="T79" fmla="*/ 46 h 177"/>
                <a:gd name="T80" fmla="*/ 10 w 85"/>
                <a:gd name="T81" fmla="*/ 2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177">
                  <a:moveTo>
                    <a:pt x="10" y="21"/>
                  </a:moveTo>
                  <a:cubicBezTo>
                    <a:pt x="7" y="23"/>
                    <a:pt x="6" y="25"/>
                    <a:pt x="5" y="26"/>
                  </a:cubicBezTo>
                  <a:cubicBezTo>
                    <a:pt x="4" y="27"/>
                    <a:pt x="3" y="27"/>
                    <a:pt x="1" y="26"/>
                  </a:cubicBezTo>
                  <a:cubicBezTo>
                    <a:pt x="0" y="25"/>
                    <a:pt x="0" y="24"/>
                    <a:pt x="0" y="22"/>
                  </a:cubicBezTo>
                  <a:cubicBezTo>
                    <a:pt x="1" y="21"/>
                    <a:pt x="1" y="20"/>
                    <a:pt x="2" y="19"/>
                  </a:cubicBezTo>
                  <a:cubicBezTo>
                    <a:pt x="4" y="14"/>
                    <a:pt x="7" y="10"/>
                    <a:pt x="9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2" y="0"/>
                    <a:pt x="14" y="0"/>
                    <a:pt x="15" y="2"/>
                  </a:cubicBezTo>
                  <a:cubicBezTo>
                    <a:pt x="16" y="4"/>
                    <a:pt x="17" y="5"/>
                    <a:pt x="17" y="7"/>
                  </a:cubicBezTo>
                  <a:cubicBezTo>
                    <a:pt x="19" y="13"/>
                    <a:pt x="21" y="18"/>
                    <a:pt x="25" y="22"/>
                  </a:cubicBezTo>
                  <a:cubicBezTo>
                    <a:pt x="26" y="24"/>
                    <a:pt x="26" y="26"/>
                    <a:pt x="24" y="27"/>
                  </a:cubicBezTo>
                  <a:cubicBezTo>
                    <a:pt x="23" y="27"/>
                    <a:pt x="22" y="27"/>
                    <a:pt x="20" y="26"/>
                  </a:cubicBezTo>
                  <a:cubicBezTo>
                    <a:pt x="19" y="25"/>
                    <a:pt x="17" y="23"/>
                    <a:pt x="16" y="21"/>
                  </a:cubicBezTo>
                  <a:cubicBezTo>
                    <a:pt x="14" y="29"/>
                    <a:pt x="14" y="61"/>
                    <a:pt x="16" y="107"/>
                  </a:cubicBezTo>
                  <a:cubicBezTo>
                    <a:pt x="20" y="114"/>
                    <a:pt x="20" y="114"/>
                    <a:pt x="21" y="120"/>
                  </a:cubicBezTo>
                  <a:cubicBezTo>
                    <a:pt x="42" y="137"/>
                    <a:pt x="67" y="159"/>
                    <a:pt x="75" y="161"/>
                  </a:cubicBezTo>
                  <a:cubicBezTo>
                    <a:pt x="74" y="159"/>
                    <a:pt x="74" y="157"/>
                    <a:pt x="74" y="155"/>
                  </a:cubicBezTo>
                  <a:cubicBezTo>
                    <a:pt x="74" y="154"/>
                    <a:pt x="75" y="153"/>
                    <a:pt x="75" y="153"/>
                  </a:cubicBezTo>
                  <a:cubicBezTo>
                    <a:pt x="76" y="153"/>
                    <a:pt x="77" y="153"/>
                    <a:pt x="78" y="154"/>
                  </a:cubicBezTo>
                  <a:cubicBezTo>
                    <a:pt x="78" y="155"/>
                    <a:pt x="79" y="156"/>
                    <a:pt x="79" y="157"/>
                  </a:cubicBezTo>
                  <a:cubicBezTo>
                    <a:pt x="81" y="161"/>
                    <a:pt x="83" y="165"/>
                    <a:pt x="84" y="169"/>
                  </a:cubicBezTo>
                  <a:cubicBezTo>
                    <a:pt x="85" y="171"/>
                    <a:pt x="85" y="173"/>
                    <a:pt x="82" y="173"/>
                  </a:cubicBezTo>
                  <a:cubicBezTo>
                    <a:pt x="76" y="175"/>
                    <a:pt x="71" y="176"/>
                    <a:pt x="65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3" y="177"/>
                    <a:pt x="62" y="176"/>
                    <a:pt x="61" y="175"/>
                  </a:cubicBezTo>
                  <a:cubicBezTo>
                    <a:pt x="61" y="174"/>
                    <a:pt x="62" y="173"/>
                    <a:pt x="63" y="172"/>
                  </a:cubicBezTo>
                  <a:cubicBezTo>
                    <a:pt x="63" y="171"/>
                    <a:pt x="65" y="171"/>
                    <a:pt x="66" y="171"/>
                  </a:cubicBezTo>
                  <a:cubicBezTo>
                    <a:pt x="68" y="170"/>
                    <a:pt x="69" y="170"/>
                    <a:pt x="71" y="169"/>
                  </a:cubicBezTo>
                  <a:cubicBezTo>
                    <a:pt x="71" y="169"/>
                    <a:pt x="71" y="168"/>
                    <a:pt x="71" y="168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7"/>
                    <a:pt x="70" y="167"/>
                    <a:pt x="69" y="166"/>
                  </a:cubicBezTo>
                  <a:cubicBezTo>
                    <a:pt x="68" y="165"/>
                    <a:pt x="67" y="165"/>
                    <a:pt x="66" y="164"/>
                  </a:cubicBezTo>
                  <a:cubicBezTo>
                    <a:pt x="60" y="160"/>
                    <a:pt x="55" y="155"/>
                    <a:pt x="49" y="151"/>
                  </a:cubicBezTo>
                  <a:cubicBezTo>
                    <a:pt x="38" y="142"/>
                    <a:pt x="28" y="134"/>
                    <a:pt x="17" y="125"/>
                  </a:cubicBezTo>
                  <a:cubicBezTo>
                    <a:pt x="16" y="125"/>
                    <a:pt x="14" y="125"/>
                    <a:pt x="12" y="125"/>
                  </a:cubicBezTo>
                  <a:cubicBezTo>
                    <a:pt x="8" y="124"/>
                    <a:pt x="6" y="121"/>
                    <a:pt x="5" y="117"/>
                  </a:cubicBezTo>
                  <a:cubicBezTo>
                    <a:pt x="5" y="114"/>
                    <a:pt x="5" y="111"/>
                    <a:pt x="8" y="108"/>
                  </a:cubicBezTo>
                  <a:cubicBezTo>
                    <a:pt x="9" y="107"/>
                    <a:pt x="9" y="106"/>
                    <a:pt x="10" y="105"/>
                  </a:cubicBezTo>
                  <a:cubicBezTo>
                    <a:pt x="10" y="103"/>
                    <a:pt x="10" y="102"/>
                    <a:pt x="10" y="101"/>
                  </a:cubicBezTo>
                  <a:cubicBezTo>
                    <a:pt x="10" y="83"/>
                    <a:pt x="10" y="64"/>
                    <a:pt x="10" y="46"/>
                  </a:cubicBezTo>
                  <a:cubicBezTo>
                    <a:pt x="9" y="38"/>
                    <a:pt x="10" y="30"/>
                    <a:pt x="10" y="2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7860" y="1092835"/>
            <a:ext cx="2590165" cy="2122170"/>
            <a:chOff x="1036" y="1241"/>
            <a:chExt cx="4079" cy="3342"/>
          </a:xfrm>
        </p:grpSpPr>
        <p:grpSp>
          <p:nvGrpSpPr>
            <p:cNvPr id="67" name="组合 66"/>
            <p:cNvGrpSpPr/>
            <p:nvPr/>
          </p:nvGrpSpPr>
          <p:grpSpPr>
            <a:xfrm>
              <a:off x="1036" y="1241"/>
              <a:ext cx="4040" cy="3343"/>
              <a:chOff x="5980113" y="1092200"/>
              <a:chExt cx="2565400" cy="2122488"/>
            </a:xfrm>
          </p:grpSpPr>
          <p:sp>
            <p:nvSpPr>
              <p:cNvPr id="39" name="Freeform 39"/>
              <p:cNvSpPr/>
              <p:nvPr/>
            </p:nvSpPr>
            <p:spPr bwMode="auto">
              <a:xfrm>
                <a:off x="6024563" y="1128713"/>
                <a:ext cx="2468563" cy="2039938"/>
              </a:xfrm>
              <a:custGeom>
                <a:avLst/>
                <a:gdLst>
                  <a:gd name="T0" fmla="*/ 258 w 328"/>
                  <a:gd name="T1" fmla="*/ 268 h 271"/>
                  <a:gd name="T2" fmla="*/ 236 w 328"/>
                  <a:gd name="T3" fmla="*/ 243 h 271"/>
                  <a:gd name="T4" fmla="*/ 221 w 328"/>
                  <a:gd name="T5" fmla="*/ 252 h 271"/>
                  <a:gd name="T6" fmla="*/ 203 w 328"/>
                  <a:gd name="T7" fmla="*/ 258 h 271"/>
                  <a:gd name="T8" fmla="*/ 181 w 328"/>
                  <a:gd name="T9" fmla="*/ 260 h 271"/>
                  <a:gd name="T10" fmla="*/ 158 w 328"/>
                  <a:gd name="T11" fmla="*/ 253 h 271"/>
                  <a:gd name="T12" fmla="*/ 136 w 328"/>
                  <a:gd name="T13" fmla="*/ 238 h 271"/>
                  <a:gd name="T14" fmla="*/ 113 w 328"/>
                  <a:gd name="T15" fmla="*/ 251 h 271"/>
                  <a:gd name="T16" fmla="*/ 78 w 328"/>
                  <a:gd name="T17" fmla="*/ 245 h 271"/>
                  <a:gd name="T18" fmla="*/ 70 w 328"/>
                  <a:gd name="T19" fmla="*/ 237 h 271"/>
                  <a:gd name="T20" fmla="*/ 61 w 328"/>
                  <a:gd name="T21" fmla="*/ 235 h 271"/>
                  <a:gd name="T22" fmla="*/ 40 w 328"/>
                  <a:gd name="T23" fmla="*/ 230 h 271"/>
                  <a:gd name="T24" fmla="*/ 24 w 328"/>
                  <a:gd name="T25" fmla="*/ 199 h 271"/>
                  <a:gd name="T26" fmla="*/ 37 w 328"/>
                  <a:gd name="T27" fmla="*/ 168 h 271"/>
                  <a:gd name="T28" fmla="*/ 36 w 328"/>
                  <a:gd name="T29" fmla="*/ 165 h 271"/>
                  <a:gd name="T30" fmla="*/ 18 w 328"/>
                  <a:gd name="T31" fmla="*/ 155 h 271"/>
                  <a:gd name="T32" fmla="*/ 4 w 328"/>
                  <a:gd name="T33" fmla="*/ 140 h 271"/>
                  <a:gd name="T34" fmla="*/ 2 w 328"/>
                  <a:gd name="T35" fmla="*/ 105 h 271"/>
                  <a:gd name="T36" fmla="*/ 19 w 328"/>
                  <a:gd name="T37" fmla="*/ 84 h 271"/>
                  <a:gd name="T38" fmla="*/ 23 w 328"/>
                  <a:gd name="T39" fmla="*/ 81 h 271"/>
                  <a:gd name="T40" fmla="*/ 21 w 328"/>
                  <a:gd name="T41" fmla="*/ 77 h 271"/>
                  <a:gd name="T42" fmla="*/ 30 w 328"/>
                  <a:gd name="T43" fmla="*/ 41 h 271"/>
                  <a:gd name="T44" fmla="*/ 68 w 328"/>
                  <a:gd name="T45" fmla="*/ 29 h 271"/>
                  <a:gd name="T46" fmla="*/ 98 w 328"/>
                  <a:gd name="T47" fmla="*/ 47 h 271"/>
                  <a:gd name="T48" fmla="*/ 104 w 328"/>
                  <a:gd name="T49" fmla="*/ 48 h 271"/>
                  <a:gd name="T50" fmla="*/ 116 w 328"/>
                  <a:gd name="T51" fmla="*/ 22 h 271"/>
                  <a:gd name="T52" fmla="*/ 137 w 328"/>
                  <a:gd name="T53" fmla="*/ 5 h 271"/>
                  <a:gd name="T54" fmla="*/ 184 w 328"/>
                  <a:gd name="T55" fmla="*/ 13 h 271"/>
                  <a:gd name="T56" fmla="*/ 197 w 328"/>
                  <a:gd name="T57" fmla="*/ 33 h 271"/>
                  <a:gd name="T58" fmla="*/ 202 w 328"/>
                  <a:gd name="T59" fmla="*/ 34 h 271"/>
                  <a:gd name="T60" fmla="*/ 205 w 328"/>
                  <a:gd name="T61" fmla="*/ 29 h 271"/>
                  <a:gd name="T62" fmla="*/ 226 w 328"/>
                  <a:gd name="T63" fmla="*/ 18 h 271"/>
                  <a:gd name="T64" fmla="*/ 257 w 328"/>
                  <a:gd name="T65" fmla="*/ 36 h 271"/>
                  <a:gd name="T66" fmla="*/ 260 w 328"/>
                  <a:gd name="T67" fmla="*/ 48 h 271"/>
                  <a:gd name="T68" fmla="*/ 263 w 328"/>
                  <a:gd name="T69" fmla="*/ 48 h 271"/>
                  <a:gd name="T70" fmla="*/ 282 w 328"/>
                  <a:gd name="T71" fmla="*/ 42 h 271"/>
                  <a:gd name="T72" fmla="*/ 304 w 328"/>
                  <a:gd name="T73" fmla="*/ 44 h 271"/>
                  <a:gd name="T74" fmla="*/ 328 w 328"/>
                  <a:gd name="T75" fmla="*/ 86 h 271"/>
                  <a:gd name="T76" fmla="*/ 316 w 328"/>
                  <a:gd name="T77" fmla="*/ 114 h 271"/>
                  <a:gd name="T78" fmla="*/ 309 w 328"/>
                  <a:gd name="T79" fmla="*/ 122 h 271"/>
                  <a:gd name="T80" fmla="*/ 315 w 328"/>
                  <a:gd name="T81" fmla="*/ 131 h 271"/>
                  <a:gd name="T82" fmla="*/ 326 w 328"/>
                  <a:gd name="T83" fmla="*/ 161 h 271"/>
                  <a:gd name="T84" fmla="*/ 314 w 328"/>
                  <a:gd name="T85" fmla="*/ 183 h 271"/>
                  <a:gd name="T86" fmla="*/ 318 w 328"/>
                  <a:gd name="T87" fmla="*/ 209 h 271"/>
                  <a:gd name="T88" fmla="*/ 295 w 328"/>
                  <a:gd name="T89" fmla="*/ 239 h 271"/>
                  <a:gd name="T90" fmla="*/ 278 w 328"/>
                  <a:gd name="T91" fmla="*/ 242 h 271"/>
                  <a:gd name="T92" fmla="*/ 271 w 328"/>
                  <a:gd name="T93" fmla="*/ 249 h 271"/>
                  <a:gd name="T94" fmla="*/ 263 w 328"/>
                  <a:gd name="T95" fmla="*/ 268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8" h="271">
                    <a:moveTo>
                      <a:pt x="260" y="271"/>
                    </a:moveTo>
                    <a:cubicBezTo>
                      <a:pt x="259" y="270"/>
                      <a:pt x="258" y="269"/>
                      <a:pt x="258" y="268"/>
                    </a:cubicBezTo>
                    <a:cubicBezTo>
                      <a:pt x="253" y="260"/>
                      <a:pt x="247" y="252"/>
                      <a:pt x="241" y="244"/>
                    </a:cubicBezTo>
                    <a:cubicBezTo>
                      <a:pt x="240" y="242"/>
                      <a:pt x="238" y="241"/>
                      <a:pt x="236" y="243"/>
                    </a:cubicBezTo>
                    <a:cubicBezTo>
                      <a:pt x="232" y="246"/>
                      <a:pt x="227" y="248"/>
                      <a:pt x="222" y="251"/>
                    </a:cubicBezTo>
                    <a:cubicBezTo>
                      <a:pt x="222" y="252"/>
                      <a:pt x="221" y="252"/>
                      <a:pt x="221" y="252"/>
                    </a:cubicBezTo>
                    <a:cubicBezTo>
                      <a:pt x="216" y="254"/>
                      <a:pt x="211" y="257"/>
                      <a:pt x="206" y="258"/>
                    </a:cubicBezTo>
                    <a:cubicBezTo>
                      <a:pt x="205" y="258"/>
                      <a:pt x="204" y="258"/>
                      <a:pt x="203" y="258"/>
                    </a:cubicBezTo>
                    <a:cubicBezTo>
                      <a:pt x="198" y="260"/>
                      <a:pt x="193" y="261"/>
                      <a:pt x="188" y="261"/>
                    </a:cubicBezTo>
                    <a:cubicBezTo>
                      <a:pt x="185" y="261"/>
                      <a:pt x="183" y="261"/>
                      <a:pt x="181" y="260"/>
                    </a:cubicBezTo>
                    <a:cubicBezTo>
                      <a:pt x="178" y="260"/>
                      <a:pt x="176" y="260"/>
                      <a:pt x="173" y="259"/>
                    </a:cubicBezTo>
                    <a:cubicBezTo>
                      <a:pt x="168" y="258"/>
                      <a:pt x="163" y="256"/>
                      <a:pt x="158" y="253"/>
                    </a:cubicBezTo>
                    <a:cubicBezTo>
                      <a:pt x="151" y="249"/>
                      <a:pt x="145" y="244"/>
                      <a:pt x="140" y="238"/>
                    </a:cubicBezTo>
                    <a:cubicBezTo>
                      <a:pt x="139" y="237"/>
                      <a:pt x="138" y="237"/>
                      <a:pt x="136" y="238"/>
                    </a:cubicBezTo>
                    <a:cubicBezTo>
                      <a:pt x="132" y="242"/>
                      <a:pt x="127" y="244"/>
                      <a:pt x="122" y="247"/>
                    </a:cubicBezTo>
                    <a:cubicBezTo>
                      <a:pt x="119" y="249"/>
                      <a:pt x="116" y="250"/>
                      <a:pt x="113" y="251"/>
                    </a:cubicBezTo>
                    <a:cubicBezTo>
                      <a:pt x="107" y="254"/>
                      <a:pt x="100" y="254"/>
                      <a:pt x="93" y="252"/>
                    </a:cubicBezTo>
                    <a:cubicBezTo>
                      <a:pt x="88" y="251"/>
                      <a:pt x="83" y="248"/>
                      <a:pt x="78" y="245"/>
                    </a:cubicBezTo>
                    <a:cubicBezTo>
                      <a:pt x="76" y="243"/>
                      <a:pt x="74" y="241"/>
                      <a:pt x="71" y="239"/>
                    </a:cubicBezTo>
                    <a:cubicBezTo>
                      <a:pt x="71" y="238"/>
                      <a:pt x="70" y="238"/>
                      <a:pt x="70" y="237"/>
                    </a:cubicBezTo>
                    <a:cubicBezTo>
                      <a:pt x="70" y="236"/>
                      <a:pt x="69" y="235"/>
                      <a:pt x="68" y="235"/>
                    </a:cubicBezTo>
                    <a:cubicBezTo>
                      <a:pt x="66" y="235"/>
                      <a:pt x="64" y="235"/>
                      <a:pt x="61" y="235"/>
                    </a:cubicBezTo>
                    <a:cubicBezTo>
                      <a:pt x="58" y="235"/>
                      <a:pt x="55" y="235"/>
                      <a:pt x="51" y="234"/>
                    </a:cubicBezTo>
                    <a:cubicBezTo>
                      <a:pt x="47" y="234"/>
                      <a:pt x="44" y="232"/>
                      <a:pt x="40" y="230"/>
                    </a:cubicBezTo>
                    <a:cubicBezTo>
                      <a:pt x="38" y="227"/>
                      <a:pt x="35" y="225"/>
                      <a:pt x="33" y="222"/>
                    </a:cubicBezTo>
                    <a:cubicBezTo>
                      <a:pt x="28" y="215"/>
                      <a:pt x="25" y="207"/>
                      <a:pt x="24" y="199"/>
                    </a:cubicBezTo>
                    <a:cubicBezTo>
                      <a:pt x="23" y="190"/>
                      <a:pt x="25" y="182"/>
                      <a:pt x="29" y="175"/>
                    </a:cubicBezTo>
                    <a:cubicBezTo>
                      <a:pt x="31" y="172"/>
                      <a:pt x="33" y="169"/>
                      <a:pt x="37" y="168"/>
                    </a:cubicBezTo>
                    <a:cubicBezTo>
                      <a:pt x="37" y="168"/>
                      <a:pt x="37" y="167"/>
                      <a:pt x="37" y="167"/>
                    </a:cubicBezTo>
                    <a:cubicBezTo>
                      <a:pt x="37" y="165"/>
                      <a:pt x="37" y="165"/>
                      <a:pt x="36" y="165"/>
                    </a:cubicBezTo>
                    <a:cubicBezTo>
                      <a:pt x="34" y="164"/>
                      <a:pt x="33" y="163"/>
                      <a:pt x="31" y="163"/>
                    </a:cubicBezTo>
                    <a:cubicBezTo>
                      <a:pt x="27" y="160"/>
                      <a:pt x="22" y="158"/>
                      <a:pt x="18" y="155"/>
                    </a:cubicBezTo>
                    <a:cubicBezTo>
                      <a:pt x="14" y="152"/>
                      <a:pt x="10" y="149"/>
                      <a:pt x="7" y="146"/>
                    </a:cubicBezTo>
                    <a:cubicBezTo>
                      <a:pt x="6" y="144"/>
                      <a:pt x="4" y="142"/>
                      <a:pt x="4" y="140"/>
                    </a:cubicBezTo>
                    <a:cubicBezTo>
                      <a:pt x="1" y="134"/>
                      <a:pt x="0" y="129"/>
                      <a:pt x="0" y="123"/>
                    </a:cubicBezTo>
                    <a:cubicBezTo>
                      <a:pt x="0" y="117"/>
                      <a:pt x="0" y="111"/>
                      <a:pt x="2" y="105"/>
                    </a:cubicBezTo>
                    <a:cubicBezTo>
                      <a:pt x="4" y="99"/>
                      <a:pt x="7" y="93"/>
                      <a:pt x="11" y="88"/>
                    </a:cubicBezTo>
                    <a:cubicBezTo>
                      <a:pt x="13" y="86"/>
                      <a:pt x="16" y="85"/>
                      <a:pt x="19" y="84"/>
                    </a:cubicBezTo>
                    <a:cubicBezTo>
                      <a:pt x="20" y="84"/>
                      <a:pt x="21" y="84"/>
                      <a:pt x="22" y="83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81"/>
                      <a:pt x="22" y="80"/>
                      <a:pt x="22" y="79"/>
                    </a:cubicBezTo>
                    <a:cubicBezTo>
                      <a:pt x="21" y="79"/>
                      <a:pt x="21" y="78"/>
                      <a:pt x="21" y="77"/>
                    </a:cubicBezTo>
                    <a:cubicBezTo>
                      <a:pt x="18" y="73"/>
                      <a:pt x="18" y="69"/>
                      <a:pt x="19" y="65"/>
                    </a:cubicBezTo>
                    <a:cubicBezTo>
                      <a:pt x="21" y="56"/>
                      <a:pt x="24" y="48"/>
                      <a:pt x="30" y="41"/>
                    </a:cubicBezTo>
                    <a:cubicBezTo>
                      <a:pt x="35" y="35"/>
                      <a:pt x="41" y="31"/>
                      <a:pt x="49" y="29"/>
                    </a:cubicBezTo>
                    <a:cubicBezTo>
                      <a:pt x="55" y="27"/>
                      <a:pt x="62" y="27"/>
                      <a:pt x="68" y="29"/>
                    </a:cubicBezTo>
                    <a:cubicBezTo>
                      <a:pt x="74" y="31"/>
                      <a:pt x="79" y="33"/>
                      <a:pt x="84" y="35"/>
                    </a:cubicBezTo>
                    <a:cubicBezTo>
                      <a:pt x="90" y="38"/>
                      <a:pt x="94" y="42"/>
                      <a:pt x="98" y="47"/>
                    </a:cubicBezTo>
                    <a:cubicBezTo>
                      <a:pt x="99" y="47"/>
                      <a:pt x="99" y="48"/>
                      <a:pt x="100" y="49"/>
                    </a:cubicBezTo>
                    <a:cubicBezTo>
                      <a:pt x="101" y="50"/>
                      <a:pt x="103" y="49"/>
                      <a:pt x="104" y="48"/>
                    </a:cubicBezTo>
                    <a:cubicBezTo>
                      <a:pt x="105" y="47"/>
                      <a:pt x="105" y="45"/>
                      <a:pt x="105" y="44"/>
                    </a:cubicBezTo>
                    <a:cubicBezTo>
                      <a:pt x="107" y="36"/>
                      <a:pt x="111" y="29"/>
                      <a:pt x="116" y="22"/>
                    </a:cubicBezTo>
                    <a:cubicBezTo>
                      <a:pt x="117" y="20"/>
                      <a:pt x="119" y="18"/>
                      <a:pt x="121" y="16"/>
                    </a:cubicBezTo>
                    <a:cubicBezTo>
                      <a:pt x="125" y="12"/>
                      <a:pt x="131" y="8"/>
                      <a:pt x="137" y="5"/>
                    </a:cubicBezTo>
                    <a:cubicBezTo>
                      <a:pt x="147" y="1"/>
                      <a:pt x="157" y="0"/>
                      <a:pt x="167" y="4"/>
                    </a:cubicBezTo>
                    <a:cubicBezTo>
                      <a:pt x="173" y="6"/>
                      <a:pt x="179" y="9"/>
                      <a:pt x="184" y="13"/>
                    </a:cubicBezTo>
                    <a:cubicBezTo>
                      <a:pt x="189" y="17"/>
                      <a:pt x="192" y="22"/>
                      <a:pt x="195" y="28"/>
                    </a:cubicBezTo>
                    <a:cubicBezTo>
                      <a:pt x="195" y="30"/>
                      <a:pt x="196" y="31"/>
                      <a:pt x="197" y="33"/>
                    </a:cubicBezTo>
                    <a:cubicBezTo>
                      <a:pt x="197" y="34"/>
                      <a:pt x="197" y="35"/>
                      <a:pt x="198" y="35"/>
                    </a:cubicBezTo>
                    <a:cubicBezTo>
                      <a:pt x="199" y="36"/>
                      <a:pt x="201" y="36"/>
                      <a:pt x="202" y="34"/>
                    </a:cubicBezTo>
                    <a:cubicBezTo>
                      <a:pt x="202" y="34"/>
                      <a:pt x="202" y="34"/>
                      <a:pt x="202" y="34"/>
                    </a:cubicBezTo>
                    <a:cubicBezTo>
                      <a:pt x="202" y="32"/>
                      <a:pt x="203" y="30"/>
                      <a:pt x="205" y="29"/>
                    </a:cubicBezTo>
                    <a:cubicBezTo>
                      <a:pt x="206" y="27"/>
                      <a:pt x="209" y="25"/>
                      <a:pt x="211" y="24"/>
                    </a:cubicBezTo>
                    <a:cubicBezTo>
                      <a:pt x="216" y="21"/>
                      <a:pt x="221" y="19"/>
                      <a:pt x="226" y="18"/>
                    </a:cubicBezTo>
                    <a:cubicBezTo>
                      <a:pt x="230" y="17"/>
                      <a:pt x="234" y="17"/>
                      <a:pt x="238" y="18"/>
                    </a:cubicBezTo>
                    <a:cubicBezTo>
                      <a:pt x="247" y="21"/>
                      <a:pt x="254" y="26"/>
                      <a:pt x="257" y="36"/>
                    </a:cubicBezTo>
                    <a:cubicBezTo>
                      <a:pt x="258" y="39"/>
                      <a:pt x="258" y="42"/>
                      <a:pt x="259" y="45"/>
                    </a:cubicBezTo>
                    <a:cubicBezTo>
                      <a:pt x="260" y="46"/>
                      <a:pt x="259" y="47"/>
                      <a:pt x="260" y="48"/>
                    </a:cubicBezTo>
                    <a:cubicBezTo>
                      <a:pt x="260" y="49"/>
                      <a:pt x="261" y="50"/>
                      <a:pt x="262" y="49"/>
                    </a:cubicBezTo>
                    <a:cubicBezTo>
                      <a:pt x="262" y="49"/>
                      <a:pt x="263" y="49"/>
                      <a:pt x="263" y="48"/>
                    </a:cubicBezTo>
                    <a:cubicBezTo>
                      <a:pt x="266" y="45"/>
                      <a:pt x="270" y="44"/>
                      <a:pt x="273" y="43"/>
                    </a:cubicBezTo>
                    <a:cubicBezTo>
                      <a:pt x="276" y="43"/>
                      <a:pt x="279" y="43"/>
                      <a:pt x="282" y="42"/>
                    </a:cubicBezTo>
                    <a:cubicBezTo>
                      <a:pt x="288" y="42"/>
                      <a:pt x="294" y="42"/>
                      <a:pt x="300" y="43"/>
                    </a:cubicBezTo>
                    <a:cubicBezTo>
                      <a:pt x="301" y="43"/>
                      <a:pt x="303" y="44"/>
                      <a:pt x="304" y="44"/>
                    </a:cubicBezTo>
                    <a:cubicBezTo>
                      <a:pt x="316" y="49"/>
                      <a:pt x="322" y="57"/>
                      <a:pt x="326" y="69"/>
                    </a:cubicBezTo>
                    <a:cubicBezTo>
                      <a:pt x="327" y="74"/>
                      <a:pt x="328" y="80"/>
                      <a:pt x="328" y="86"/>
                    </a:cubicBezTo>
                    <a:cubicBezTo>
                      <a:pt x="327" y="90"/>
                      <a:pt x="326" y="95"/>
                      <a:pt x="325" y="99"/>
                    </a:cubicBezTo>
                    <a:cubicBezTo>
                      <a:pt x="323" y="104"/>
                      <a:pt x="320" y="109"/>
                      <a:pt x="316" y="114"/>
                    </a:cubicBezTo>
                    <a:cubicBezTo>
                      <a:pt x="314" y="116"/>
                      <a:pt x="312" y="118"/>
                      <a:pt x="310" y="121"/>
                    </a:cubicBezTo>
                    <a:cubicBezTo>
                      <a:pt x="310" y="121"/>
                      <a:pt x="310" y="122"/>
                      <a:pt x="309" y="122"/>
                    </a:cubicBezTo>
                    <a:cubicBezTo>
                      <a:pt x="308" y="123"/>
                      <a:pt x="308" y="124"/>
                      <a:pt x="308" y="125"/>
                    </a:cubicBezTo>
                    <a:cubicBezTo>
                      <a:pt x="311" y="126"/>
                      <a:pt x="313" y="128"/>
                      <a:pt x="315" y="131"/>
                    </a:cubicBezTo>
                    <a:cubicBezTo>
                      <a:pt x="321" y="137"/>
                      <a:pt x="324" y="144"/>
                      <a:pt x="326" y="153"/>
                    </a:cubicBezTo>
                    <a:cubicBezTo>
                      <a:pt x="326" y="156"/>
                      <a:pt x="326" y="158"/>
                      <a:pt x="326" y="161"/>
                    </a:cubicBezTo>
                    <a:cubicBezTo>
                      <a:pt x="327" y="170"/>
                      <a:pt x="323" y="177"/>
                      <a:pt x="316" y="182"/>
                    </a:cubicBezTo>
                    <a:cubicBezTo>
                      <a:pt x="315" y="182"/>
                      <a:pt x="314" y="183"/>
                      <a:pt x="314" y="183"/>
                    </a:cubicBezTo>
                    <a:cubicBezTo>
                      <a:pt x="312" y="184"/>
                      <a:pt x="312" y="186"/>
                      <a:pt x="313" y="187"/>
                    </a:cubicBezTo>
                    <a:cubicBezTo>
                      <a:pt x="318" y="194"/>
                      <a:pt x="319" y="201"/>
                      <a:pt x="318" y="209"/>
                    </a:cubicBezTo>
                    <a:cubicBezTo>
                      <a:pt x="318" y="212"/>
                      <a:pt x="317" y="215"/>
                      <a:pt x="315" y="217"/>
                    </a:cubicBezTo>
                    <a:cubicBezTo>
                      <a:pt x="310" y="226"/>
                      <a:pt x="304" y="233"/>
                      <a:pt x="295" y="239"/>
                    </a:cubicBezTo>
                    <a:cubicBezTo>
                      <a:pt x="291" y="242"/>
                      <a:pt x="287" y="243"/>
                      <a:pt x="282" y="242"/>
                    </a:cubicBezTo>
                    <a:cubicBezTo>
                      <a:pt x="280" y="242"/>
                      <a:pt x="279" y="242"/>
                      <a:pt x="278" y="242"/>
                    </a:cubicBezTo>
                    <a:cubicBezTo>
                      <a:pt x="276" y="242"/>
                      <a:pt x="273" y="243"/>
                      <a:pt x="272" y="245"/>
                    </a:cubicBezTo>
                    <a:cubicBezTo>
                      <a:pt x="272" y="246"/>
                      <a:pt x="271" y="248"/>
                      <a:pt x="271" y="249"/>
                    </a:cubicBezTo>
                    <a:cubicBezTo>
                      <a:pt x="269" y="254"/>
                      <a:pt x="267" y="260"/>
                      <a:pt x="265" y="265"/>
                    </a:cubicBezTo>
                    <a:cubicBezTo>
                      <a:pt x="264" y="266"/>
                      <a:pt x="264" y="267"/>
                      <a:pt x="263" y="268"/>
                    </a:cubicBezTo>
                    <a:cubicBezTo>
                      <a:pt x="262" y="269"/>
                      <a:pt x="261" y="270"/>
                      <a:pt x="260" y="271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40"/>
              <p:cNvSpPr>
                <a:spLocks noEditPoints="1"/>
              </p:cNvSpPr>
              <p:nvPr/>
            </p:nvSpPr>
            <p:spPr bwMode="auto">
              <a:xfrm>
                <a:off x="5980113" y="1092200"/>
                <a:ext cx="2565400" cy="2122488"/>
              </a:xfrm>
              <a:custGeom>
                <a:avLst/>
                <a:gdLst>
                  <a:gd name="T0" fmla="*/ 330 w 341"/>
                  <a:gd name="T1" fmla="*/ 214 h 282"/>
                  <a:gd name="T2" fmla="*/ 314 w 341"/>
                  <a:gd name="T3" fmla="*/ 242 h 282"/>
                  <a:gd name="T4" fmla="*/ 291 w 341"/>
                  <a:gd name="T5" fmla="*/ 252 h 282"/>
                  <a:gd name="T6" fmla="*/ 281 w 341"/>
                  <a:gd name="T7" fmla="*/ 257 h 282"/>
                  <a:gd name="T8" fmla="*/ 268 w 341"/>
                  <a:gd name="T9" fmla="*/ 281 h 282"/>
                  <a:gd name="T10" fmla="*/ 251 w 341"/>
                  <a:gd name="T11" fmla="*/ 264 h 282"/>
                  <a:gd name="T12" fmla="*/ 238 w 341"/>
                  <a:gd name="T13" fmla="*/ 257 h 282"/>
                  <a:gd name="T14" fmla="*/ 212 w 341"/>
                  <a:gd name="T15" fmla="*/ 269 h 282"/>
                  <a:gd name="T16" fmla="*/ 187 w 341"/>
                  <a:gd name="T17" fmla="*/ 271 h 282"/>
                  <a:gd name="T18" fmla="*/ 154 w 341"/>
                  <a:gd name="T19" fmla="*/ 257 h 282"/>
                  <a:gd name="T20" fmla="*/ 144 w 341"/>
                  <a:gd name="T21" fmla="*/ 249 h 282"/>
                  <a:gd name="T22" fmla="*/ 100 w 341"/>
                  <a:gd name="T23" fmla="*/ 264 h 282"/>
                  <a:gd name="T24" fmla="*/ 68 w 341"/>
                  <a:gd name="T25" fmla="*/ 245 h 282"/>
                  <a:gd name="T26" fmla="*/ 25 w 341"/>
                  <a:gd name="T27" fmla="*/ 208 h 282"/>
                  <a:gd name="T28" fmla="*/ 34 w 341"/>
                  <a:gd name="T29" fmla="*/ 172 h 282"/>
                  <a:gd name="T30" fmla="*/ 8 w 341"/>
                  <a:gd name="T31" fmla="*/ 154 h 282"/>
                  <a:gd name="T32" fmla="*/ 2 w 341"/>
                  <a:gd name="T33" fmla="*/ 111 h 282"/>
                  <a:gd name="T34" fmla="*/ 20 w 341"/>
                  <a:gd name="T35" fmla="*/ 80 h 282"/>
                  <a:gd name="T36" fmla="*/ 22 w 341"/>
                  <a:gd name="T37" fmla="*/ 60 h 282"/>
                  <a:gd name="T38" fmla="*/ 75 w 341"/>
                  <a:gd name="T39" fmla="*/ 29 h 282"/>
                  <a:gd name="T40" fmla="*/ 106 w 341"/>
                  <a:gd name="T41" fmla="*/ 45 h 282"/>
                  <a:gd name="T42" fmla="*/ 112 w 341"/>
                  <a:gd name="T43" fmla="*/ 32 h 282"/>
                  <a:gd name="T44" fmla="*/ 176 w 341"/>
                  <a:gd name="T45" fmla="*/ 4 h 282"/>
                  <a:gd name="T46" fmla="*/ 206 w 341"/>
                  <a:gd name="T47" fmla="*/ 30 h 282"/>
                  <a:gd name="T48" fmla="*/ 259 w 341"/>
                  <a:gd name="T49" fmla="*/ 24 h 282"/>
                  <a:gd name="T50" fmla="*/ 270 w 341"/>
                  <a:gd name="T51" fmla="*/ 46 h 282"/>
                  <a:gd name="T52" fmla="*/ 307 w 341"/>
                  <a:gd name="T53" fmla="*/ 42 h 282"/>
                  <a:gd name="T54" fmla="*/ 340 w 341"/>
                  <a:gd name="T55" fmla="*/ 92 h 282"/>
                  <a:gd name="T56" fmla="*/ 321 w 341"/>
                  <a:gd name="T57" fmla="*/ 128 h 282"/>
                  <a:gd name="T58" fmla="*/ 338 w 341"/>
                  <a:gd name="T59" fmla="*/ 174 h 282"/>
                  <a:gd name="T60" fmla="*/ 265 w 341"/>
                  <a:gd name="T61" fmla="*/ 275 h 282"/>
                  <a:gd name="T62" fmla="*/ 276 w 341"/>
                  <a:gd name="T63" fmla="*/ 253 h 282"/>
                  <a:gd name="T64" fmla="*/ 287 w 341"/>
                  <a:gd name="T65" fmla="*/ 246 h 282"/>
                  <a:gd name="T66" fmla="*/ 323 w 341"/>
                  <a:gd name="T67" fmla="*/ 213 h 282"/>
                  <a:gd name="T68" fmla="*/ 321 w 341"/>
                  <a:gd name="T69" fmla="*/ 186 h 282"/>
                  <a:gd name="T70" fmla="*/ 320 w 341"/>
                  <a:gd name="T71" fmla="*/ 135 h 282"/>
                  <a:gd name="T72" fmla="*/ 316 w 341"/>
                  <a:gd name="T73" fmla="*/ 125 h 282"/>
                  <a:gd name="T74" fmla="*/ 333 w 341"/>
                  <a:gd name="T75" fmla="*/ 91 h 282"/>
                  <a:gd name="T76" fmla="*/ 305 w 341"/>
                  <a:gd name="T77" fmla="*/ 48 h 282"/>
                  <a:gd name="T78" fmla="*/ 268 w 341"/>
                  <a:gd name="T79" fmla="*/ 53 h 282"/>
                  <a:gd name="T80" fmla="*/ 264 w 341"/>
                  <a:gd name="T81" fmla="*/ 50 h 282"/>
                  <a:gd name="T82" fmla="*/ 231 w 341"/>
                  <a:gd name="T83" fmla="*/ 23 h 282"/>
                  <a:gd name="T84" fmla="*/ 208 w 341"/>
                  <a:gd name="T85" fmla="*/ 39 h 282"/>
                  <a:gd name="T86" fmla="*/ 202 w 341"/>
                  <a:gd name="T87" fmla="*/ 38 h 282"/>
                  <a:gd name="T88" fmla="*/ 173 w 341"/>
                  <a:gd name="T89" fmla="*/ 9 h 282"/>
                  <a:gd name="T90" fmla="*/ 121 w 341"/>
                  <a:gd name="T91" fmla="*/ 27 h 282"/>
                  <a:gd name="T92" fmla="*/ 106 w 341"/>
                  <a:gd name="T93" fmla="*/ 53 h 282"/>
                  <a:gd name="T94" fmla="*/ 74 w 341"/>
                  <a:gd name="T95" fmla="*/ 34 h 282"/>
                  <a:gd name="T96" fmla="*/ 25 w 341"/>
                  <a:gd name="T97" fmla="*/ 70 h 282"/>
                  <a:gd name="T98" fmla="*/ 29 w 341"/>
                  <a:gd name="T99" fmla="*/ 86 h 282"/>
                  <a:gd name="T100" fmla="*/ 17 w 341"/>
                  <a:gd name="T101" fmla="*/ 93 h 282"/>
                  <a:gd name="T102" fmla="*/ 10 w 341"/>
                  <a:gd name="T103" fmla="*/ 145 h 282"/>
                  <a:gd name="T104" fmla="*/ 37 w 341"/>
                  <a:gd name="T105" fmla="*/ 167 h 282"/>
                  <a:gd name="T106" fmla="*/ 42 w 341"/>
                  <a:gd name="T107" fmla="*/ 172 h 282"/>
                  <a:gd name="T108" fmla="*/ 39 w 341"/>
                  <a:gd name="T109" fmla="*/ 226 h 282"/>
                  <a:gd name="T110" fmla="*/ 67 w 341"/>
                  <a:gd name="T111" fmla="*/ 239 h 282"/>
                  <a:gd name="T112" fmla="*/ 77 w 341"/>
                  <a:gd name="T113" fmla="*/ 243 h 282"/>
                  <a:gd name="T114" fmla="*/ 119 w 341"/>
                  <a:gd name="T115" fmla="*/ 256 h 282"/>
                  <a:gd name="T116" fmla="*/ 145 w 341"/>
                  <a:gd name="T117" fmla="*/ 243 h 282"/>
                  <a:gd name="T118" fmla="*/ 186 w 341"/>
                  <a:gd name="T119" fmla="*/ 265 h 282"/>
                  <a:gd name="T120" fmla="*/ 211 w 341"/>
                  <a:gd name="T121" fmla="*/ 262 h 282"/>
                  <a:gd name="T122" fmla="*/ 242 w 341"/>
                  <a:gd name="T123" fmla="*/ 247 h 282"/>
                  <a:gd name="T124" fmla="*/ 265 w 341"/>
                  <a:gd name="T125" fmla="*/ 27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1" h="282">
                    <a:moveTo>
                      <a:pt x="327" y="192"/>
                    </a:moveTo>
                    <a:cubicBezTo>
                      <a:pt x="328" y="195"/>
                      <a:pt x="329" y="198"/>
                      <a:pt x="329" y="201"/>
                    </a:cubicBezTo>
                    <a:cubicBezTo>
                      <a:pt x="330" y="206"/>
                      <a:pt x="331" y="210"/>
                      <a:pt x="330" y="214"/>
                    </a:cubicBezTo>
                    <a:cubicBezTo>
                      <a:pt x="330" y="218"/>
                      <a:pt x="329" y="222"/>
                      <a:pt x="327" y="226"/>
                    </a:cubicBezTo>
                    <a:cubicBezTo>
                      <a:pt x="324" y="231"/>
                      <a:pt x="320" y="236"/>
                      <a:pt x="315" y="241"/>
                    </a:cubicBezTo>
                    <a:cubicBezTo>
                      <a:pt x="315" y="241"/>
                      <a:pt x="314" y="241"/>
                      <a:pt x="314" y="242"/>
                    </a:cubicBezTo>
                    <a:cubicBezTo>
                      <a:pt x="312" y="244"/>
                      <a:pt x="310" y="245"/>
                      <a:pt x="308" y="246"/>
                    </a:cubicBezTo>
                    <a:cubicBezTo>
                      <a:pt x="306" y="247"/>
                      <a:pt x="305" y="248"/>
                      <a:pt x="303" y="249"/>
                    </a:cubicBezTo>
                    <a:cubicBezTo>
                      <a:pt x="299" y="251"/>
                      <a:pt x="295" y="252"/>
                      <a:pt x="291" y="252"/>
                    </a:cubicBezTo>
                    <a:cubicBezTo>
                      <a:pt x="290" y="252"/>
                      <a:pt x="288" y="252"/>
                      <a:pt x="287" y="252"/>
                    </a:cubicBezTo>
                    <a:cubicBezTo>
                      <a:pt x="286" y="252"/>
                      <a:pt x="285" y="252"/>
                      <a:pt x="284" y="252"/>
                    </a:cubicBezTo>
                    <a:cubicBezTo>
                      <a:pt x="283" y="253"/>
                      <a:pt x="282" y="255"/>
                      <a:pt x="281" y="257"/>
                    </a:cubicBezTo>
                    <a:cubicBezTo>
                      <a:pt x="280" y="262"/>
                      <a:pt x="278" y="267"/>
                      <a:pt x="276" y="271"/>
                    </a:cubicBezTo>
                    <a:cubicBezTo>
                      <a:pt x="276" y="273"/>
                      <a:pt x="275" y="275"/>
                      <a:pt x="274" y="276"/>
                    </a:cubicBezTo>
                    <a:cubicBezTo>
                      <a:pt x="272" y="278"/>
                      <a:pt x="271" y="280"/>
                      <a:pt x="268" y="281"/>
                    </a:cubicBezTo>
                    <a:cubicBezTo>
                      <a:pt x="267" y="282"/>
                      <a:pt x="265" y="282"/>
                      <a:pt x="263" y="281"/>
                    </a:cubicBezTo>
                    <a:cubicBezTo>
                      <a:pt x="261" y="280"/>
                      <a:pt x="260" y="278"/>
                      <a:pt x="259" y="276"/>
                    </a:cubicBezTo>
                    <a:cubicBezTo>
                      <a:pt x="256" y="272"/>
                      <a:pt x="254" y="268"/>
                      <a:pt x="251" y="264"/>
                    </a:cubicBezTo>
                    <a:cubicBezTo>
                      <a:pt x="249" y="261"/>
                      <a:pt x="247" y="258"/>
                      <a:pt x="245" y="255"/>
                    </a:cubicBezTo>
                    <a:cubicBezTo>
                      <a:pt x="245" y="254"/>
                      <a:pt x="244" y="254"/>
                      <a:pt x="244" y="253"/>
                    </a:cubicBezTo>
                    <a:cubicBezTo>
                      <a:pt x="242" y="254"/>
                      <a:pt x="239" y="256"/>
                      <a:pt x="238" y="257"/>
                    </a:cubicBezTo>
                    <a:cubicBezTo>
                      <a:pt x="235" y="260"/>
                      <a:pt x="231" y="262"/>
                      <a:pt x="227" y="263"/>
                    </a:cubicBezTo>
                    <a:cubicBezTo>
                      <a:pt x="225" y="264"/>
                      <a:pt x="223" y="265"/>
                      <a:pt x="221" y="266"/>
                    </a:cubicBezTo>
                    <a:cubicBezTo>
                      <a:pt x="218" y="268"/>
                      <a:pt x="215" y="269"/>
                      <a:pt x="212" y="269"/>
                    </a:cubicBezTo>
                    <a:cubicBezTo>
                      <a:pt x="208" y="270"/>
                      <a:pt x="205" y="270"/>
                      <a:pt x="201" y="271"/>
                    </a:cubicBezTo>
                    <a:cubicBezTo>
                      <a:pt x="197" y="272"/>
                      <a:pt x="192" y="272"/>
                      <a:pt x="187" y="271"/>
                    </a:cubicBezTo>
                    <a:cubicBezTo>
                      <a:pt x="187" y="271"/>
                      <a:pt x="187" y="271"/>
                      <a:pt x="187" y="271"/>
                    </a:cubicBezTo>
                    <a:cubicBezTo>
                      <a:pt x="180" y="271"/>
                      <a:pt x="175" y="269"/>
                      <a:pt x="169" y="266"/>
                    </a:cubicBezTo>
                    <a:cubicBezTo>
                      <a:pt x="168" y="266"/>
                      <a:pt x="166" y="265"/>
                      <a:pt x="165" y="265"/>
                    </a:cubicBezTo>
                    <a:cubicBezTo>
                      <a:pt x="162" y="262"/>
                      <a:pt x="158" y="260"/>
                      <a:pt x="154" y="257"/>
                    </a:cubicBezTo>
                    <a:cubicBezTo>
                      <a:pt x="154" y="257"/>
                      <a:pt x="154" y="257"/>
                      <a:pt x="154" y="257"/>
                    </a:cubicBezTo>
                    <a:cubicBezTo>
                      <a:pt x="150" y="256"/>
                      <a:pt x="148" y="252"/>
                      <a:pt x="145" y="250"/>
                    </a:cubicBezTo>
                    <a:cubicBezTo>
                      <a:pt x="145" y="250"/>
                      <a:pt x="145" y="250"/>
                      <a:pt x="144" y="249"/>
                    </a:cubicBezTo>
                    <a:cubicBezTo>
                      <a:pt x="144" y="250"/>
                      <a:pt x="143" y="250"/>
                      <a:pt x="143" y="251"/>
                    </a:cubicBezTo>
                    <a:cubicBezTo>
                      <a:pt x="135" y="255"/>
                      <a:pt x="127" y="260"/>
                      <a:pt x="119" y="263"/>
                    </a:cubicBezTo>
                    <a:cubicBezTo>
                      <a:pt x="112" y="265"/>
                      <a:pt x="106" y="265"/>
                      <a:pt x="100" y="264"/>
                    </a:cubicBezTo>
                    <a:cubicBezTo>
                      <a:pt x="91" y="262"/>
                      <a:pt x="83" y="257"/>
                      <a:pt x="77" y="251"/>
                    </a:cubicBezTo>
                    <a:cubicBezTo>
                      <a:pt x="75" y="249"/>
                      <a:pt x="74" y="247"/>
                      <a:pt x="72" y="245"/>
                    </a:cubicBezTo>
                    <a:cubicBezTo>
                      <a:pt x="71" y="245"/>
                      <a:pt x="69" y="245"/>
                      <a:pt x="68" y="245"/>
                    </a:cubicBezTo>
                    <a:cubicBezTo>
                      <a:pt x="64" y="246"/>
                      <a:pt x="60" y="246"/>
                      <a:pt x="56" y="245"/>
                    </a:cubicBezTo>
                    <a:cubicBezTo>
                      <a:pt x="49" y="244"/>
                      <a:pt x="44" y="241"/>
                      <a:pt x="39" y="237"/>
                    </a:cubicBezTo>
                    <a:cubicBezTo>
                      <a:pt x="32" y="229"/>
                      <a:pt x="27" y="219"/>
                      <a:pt x="25" y="208"/>
                    </a:cubicBezTo>
                    <a:cubicBezTo>
                      <a:pt x="23" y="201"/>
                      <a:pt x="23" y="194"/>
                      <a:pt x="26" y="186"/>
                    </a:cubicBezTo>
                    <a:cubicBezTo>
                      <a:pt x="28" y="181"/>
                      <a:pt x="30" y="177"/>
                      <a:pt x="34" y="173"/>
                    </a:cubicBezTo>
                    <a:cubicBezTo>
                      <a:pt x="34" y="173"/>
                      <a:pt x="34" y="172"/>
                      <a:pt x="34" y="172"/>
                    </a:cubicBezTo>
                    <a:cubicBezTo>
                      <a:pt x="34" y="172"/>
                      <a:pt x="33" y="171"/>
                      <a:pt x="32" y="171"/>
                    </a:cubicBezTo>
                    <a:cubicBezTo>
                      <a:pt x="28" y="169"/>
                      <a:pt x="24" y="167"/>
                      <a:pt x="20" y="165"/>
                    </a:cubicBezTo>
                    <a:cubicBezTo>
                      <a:pt x="16" y="162"/>
                      <a:pt x="12" y="158"/>
                      <a:pt x="8" y="154"/>
                    </a:cubicBezTo>
                    <a:cubicBezTo>
                      <a:pt x="6" y="152"/>
                      <a:pt x="5" y="150"/>
                      <a:pt x="4" y="148"/>
                    </a:cubicBezTo>
                    <a:cubicBezTo>
                      <a:pt x="2" y="142"/>
                      <a:pt x="0" y="135"/>
                      <a:pt x="0" y="129"/>
                    </a:cubicBezTo>
                    <a:cubicBezTo>
                      <a:pt x="0" y="123"/>
                      <a:pt x="0" y="117"/>
                      <a:pt x="2" y="111"/>
                    </a:cubicBezTo>
                    <a:cubicBezTo>
                      <a:pt x="4" y="101"/>
                      <a:pt x="9" y="93"/>
                      <a:pt x="16" y="86"/>
                    </a:cubicBezTo>
                    <a:cubicBezTo>
                      <a:pt x="17" y="85"/>
                      <a:pt x="19" y="84"/>
                      <a:pt x="20" y="83"/>
                    </a:cubicBezTo>
                    <a:cubicBezTo>
                      <a:pt x="20" y="82"/>
                      <a:pt x="20" y="81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19" y="75"/>
                      <a:pt x="19" y="73"/>
                      <a:pt x="20" y="71"/>
                    </a:cubicBezTo>
                    <a:cubicBezTo>
                      <a:pt x="20" y="67"/>
                      <a:pt x="21" y="63"/>
                      <a:pt x="22" y="60"/>
                    </a:cubicBezTo>
                    <a:cubicBezTo>
                      <a:pt x="24" y="54"/>
                      <a:pt x="27" y="49"/>
                      <a:pt x="30" y="45"/>
                    </a:cubicBezTo>
                    <a:cubicBezTo>
                      <a:pt x="36" y="37"/>
                      <a:pt x="43" y="31"/>
                      <a:pt x="53" y="29"/>
                    </a:cubicBezTo>
                    <a:cubicBezTo>
                      <a:pt x="60" y="27"/>
                      <a:pt x="68" y="26"/>
                      <a:pt x="75" y="29"/>
                    </a:cubicBezTo>
                    <a:cubicBezTo>
                      <a:pt x="81" y="30"/>
                      <a:pt x="86" y="32"/>
                      <a:pt x="92" y="35"/>
                    </a:cubicBezTo>
                    <a:cubicBezTo>
                      <a:pt x="97" y="37"/>
                      <a:pt x="101" y="40"/>
                      <a:pt x="105" y="44"/>
                    </a:cubicBezTo>
                    <a:cubicBezTo>
                      <a:pt x="105" y="44"/>
                      <a:pt x="106" y="45"/>
                      <a:pt x="106" y="45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107" y="45"/>
                      <a:pt x="107" y="44"/>
                      <a:pt x="107" y="44"/>
                    </a:cubicBezTo>
                    <a:cubicBezTo>
                      <a:pt x="109" y="40"/>
                      <a:pt x="110" y="36"/>
                      <a:pt x="112" y="32"/>
                    </a:cubicBezTo>
                    <a:cubicBezTo>
                      <a:pt x="116" y="24"/>
                      <a:pt x="121" y="18"/>
                      <a:pt x="127" y="13"/>
                    </a:cubicBezTo>
                    <a:cubicBezTo>
                      <a:pt x="132" y="10"/>
                      <a:pt x="137" y="6"/>
                      <a:pt x="143" y="4"/>
                    </a:cubicBezTo>
                    <a:cubicBezTo>
                      <a:pt x="154" y="0"/>
                      <a:pt x="165" y="0"/>
                      <a:pt x="176" y="4"/>
                    </a:cubicBezTo>
                    <a:cubicBezTo>
                      <a:pt x="182" y="6"/>
                      <a:pt x="188" y="9"/>
                      <a:pt x="193" y="13"/>
                    </a:cubicBezTo>
                    <a:cubicBezTo>
                      <a:pt x="199" y="17"/>
                      <a:pt x="203" y="22"/>
                      <a:pt x="205" y="28"/>
                    </a:cubicBezTo>
                    <a:cubicBezTo>
                      <a:pt x="206" y="29"/>
                      <a:pt x="206" y="29"/>
                      <a:pt x="206" y="30"/>
                    </a:cubicBezTo>
                    <a:cubicBezTo>
                      <a:pt x="207" y="30"/>
                      <a:pt x="207" y="29"/>
                      <a:pt x="208" y="29"/>
                    </a:cubicBezTo>
                    <a:cubicBezTo>
                      <a:pt x="215" y="22"/>
                      <a:pt x="224" y="18"/>
                      <a:pt x="233" y="16"/>
                    </a:cubicBezTo>
                    <a:cubicBezTo>
                      <a:pt x="243" y="15"/>
                      <a:pt x="251" y="17"/>
                      <a:pt x="259" y="24"/>
                    </a:cubicBezTo>
                    <a:cubicBezTo>
                      <a:pt x="265" y="29"/>
                      <a:pt x="269" y="35"/>
                      <a:pt x="270" y="43"/>
                    </a:cubicBezTo>
                    <a:cubicBezTo>
                      <a:pt x="270" y="43"/>
                      <a:pt x="270" y="44"/>
                      <a:pt x="270" y="44"/>
                    </a:cubicBezTo>
                    <a:cubicBezTo>
                      <a:pt x="270" y="45"/>
                      <a:pt x="270" y="45"/>
                      <a:pt x="270" y="46"/>
                    </a:cubicBezTo>
                    <a:cubicBezTo>
                      <a:pt x="271" y="46"/>
                      <a:pt x="271" y="46"/>
                      <a:pt x="271" y="46"/>
                    </a:cubicBezTo>
                    <a:cubicBezTo>
                      <a:pt x="275" y="44"/>
                      <a:pt x="279" y="43"/>
                      <a:pt x="283" y="42"/>
                    </a:cubicBezTo>
                    <a:cubicBezTo>
                      <a:pt x="291" y="41"/>
                      <a:pt x="299" y="41"/>
                      <a:pt x="307" y="42"/>
                    </a:cubicBezTo>
                    <a:cubicBezTo>
                      <a:pt x="312" y="43"/>
                      <a:pt x="317" y="45"/>
                      <a:pt x="321" y="48"/>
                    </a:cubicBezTo>
                    <a:cubicBezTo>
                      <a:pt x="329" y="53"/>
                      <a:pt x="333" y="60"/>
                      <a:pt x="336" y="68"/>
                    </a:cubicBezTo>
                    <a:cubicBezTo>
                      <a:pt x="339" y="76"/>
                      <a:pt x="341" y="84"/>
                      <a:pt x="340" y="92"/>
                    </a:cubicBezTo>
                    <a:cubicBezTo>
                      <a:pt x="339" y="101"/>
                      <a:pt x="336" y="110"/>
                      <a:pt x="331" y="118"/>
                    </a:cubicBezTo>
                    <a:cubicBezTo>
                      <a:pt x="329" y="120"/>
                      <a:pt x="327" y="123"/>
                      <a:pt x="325" y="124"/>
                    </a:cubicBezTo>
                    <a:cubicBezTo>
                      <a:pt x="323" y="126"/>
                      <a:pt x="322" y="127"/>
                      <a:pt x="321" y="128"/>
                    </a:cubicBezTo>
                    <a:cubicBezTo>
                      <a:pt x="321" y="129"/>
                      <a:pt x="321" y="129"/>
                      <a:pt x="322" y="129"/>
                    </a:cubicBezTo>
                    <a:cubicBezTo>
                      <a:pt x="331" y="137"/>
                      <a:pt x="337" y="148"/>
                      <a:pt x="338" y="160"/>
                    </a:cubicBezTo>
                    <a:cubicBezTo>
                      <a:pt x="339" y="165"/>
                      <a:pt x="339" y="169"/>
                      <a:pt x="338" y="174"/>
                    </a:cubicBezTo>
                    <a:cubicBezTo>
                      <a:pt x="337" y="180"/>
                      <a:pt x="334" y="185"/>
                      <a:pt x="329" y="189"/>
                    </a:cubicBezTo>
                    <a:cubicBezTo>
                      <a:pt x="328" y="190"/>
                      <a:pt x="327" y="191"/>
                      <a:pt x="327" y="192"/>
                    </a:cubicBezTo>
                    <a:close/>
                    <a:moveTo>
                      <a:pt x="265" y="275"/>
                    </a:moveTo>
                    <a:cubicBezTo>
                      <a:pt x="267" y="275"/>
                      <a:pt x="267" y="274"/>
                      <a:pt x="268" y="272"/>
                    </a:cubicBezTo>
                    <a:cubicBezTo>
                      <a:pt x="269" y="271"/>
                      <a:pt x="270" y="270"/>
                      <a:pt x="270" y="269"/>
                    </a:cubicBezTo>
                    <a:cubicBezTo>
                      <a:pt x="272" y="264"/>
                      <a:pt x="274" y="259"/>
                      <a:pt x="276" y="253"/>
                    </a:cubicBezTo>
                    <a:cubicBezTo>
                      <a:pt x="276" y="252"/>
                      <a:pt x="277" y="251"/>
                      <a:pt x="277" y="249"/>
                    </a:cubicBezTo>
                    <a:cubicBezTo>
                      <a:pt x="278" y="247"/>
                      <a:pt x="281" y="246"/>
                      <a:pt x="283" y="246"/>
                    </a:cubicBezTo>
                    <a:cubicBezTo>
                      <a:pt x="284" y="246"/>
                      <a:pt x="286" y="246"/>
                      <a:pt x="287" y="246"/>
                    </a:cubicBezTo>
                    <a:cubicBezTo>
                      <a:pt x="292" y="247"/>
                      <a:pt x="296" y="246"/>
                      <a:pt x="300" y="243"/>
                    </a:cubicBezTo>
                    <a:cubicBezTo>
                      <a:pt x="309" y="238"/>
                      <a:pt x="316" y="230"/>
                      <a:pt x="321" y="222"/>
                    </a:cubicBezTo>
                    <a:cubicBezTo>
                      <a:pt x="322" y="219"/>
                      <a:pt x="323" y="216"/>
                      <a:pt x="323" y="213"/>
                    </a:cubicBezTo>
                    <a:cubicBezTo>
                      <a:pt x="324" y="206"/>
                      <a:pt x="323" y="198"/>
                      <a:pt x="318" y="192"/>
                    </a:cubicBezTo>
                    <a:cubicBezTo>
                      <a:pt x="317" y="190"/>
                      <a:pt x="317" y="189"/>
                      <a:pt x="319" y="187"/>
                    </a:cubicBezTo>
                    <a:cubicBezTo>
                      <a:pt x="320" y="187"/>
                      <a:pt x="320" y="187"/>
                      <a:pt x="321" y="186"/>
                    </a:cubicBezTo>
                    <a:cubicBezTo>
                      <a:pt x="328" y="181"/>
                      <a:pt x="332" y="175"/>
                      <a:pt x="331" y="166"/>
                    </a:cubicBezTo>
                    <a:cubicBezTo>
                      <a:pt x="331" y="163"/>
                      <a:pt x="331" y="160"/>
                      <a:pt x="331" y="157"/>
                    </a:cubicBezTo>
                    <a:cubicBezTo>
                      <a:pt x="329" y="149"/>
                      <a:pt x="326" y="141"/>
                      <a:pt x="320" y="135"/>
                    </a:cubicBezTo>
                    <a:cubicBezTo>
                      <a:pt x="318" y="133"/>
                      <a:pt x="316" y="131"/>
                      <a:pt x="313" y="130"/>
                    </a:cubicBezTo>
                    <a:cubicBezTo>
                      <a:pt x="313" y="128"/>
                      <a:pt x="313" y="127"/>
                      <a:pt x="314" y="126"/>
                    </a:cubicBezTo>
                    <a:cubicBezTo>
                      <a:pt x="315" y="126"/>
                      <a:pt x="315" y="126"/>
                      <a:pt x="316" y="125"/>
                    </a:cubicBezTo>
                    <a:cubicBezTo>
                      <a:pt x="317" y="123"/>
                      <a:pt x="319" y="121"/>
                      <a:pt x="321" y="118"/>
                    </a:cubicBezTo>
                    <a:cubicBezTo>
                      <a:pt x="325" y="114"/>
                      <a:pt x="328" y="109"/>
                      <a:pt x="330" y="104"/>
                    </a:cubicBezTo>
                    <a:cubicBezTo>
                      <a:pt x="331" y="99"/>
                      <a:pt x="332" y="95"/>
                      <a:pt x="333" y="91"/>
                    </a:cubicBezTo>
                    <a:cubicBezTo>
                      <a:pt x="333" y="85"/>
                      <a:pt x="332" y="79"/>
                      <a:pt x="331" y="73"/>
                    </a:cubicBezTo>
                    <a:cubicBezTo>
                      <a:pt x="327" y="62"/>
                      <a:pt x="321" y="54"/>
                      <a:pt x="309" y="49"/>
                    </a:cubicBezTo>
                    <a:cubicBezTo>
                      <a:pt x="308" y="49"/>
                      <a:pt x="306" y="48"/>
                      <a:pt x="305" y="48"/>
                    </a:cubicBezTo>
                    <a:cubicBezTo>
                      <a:pt x="299" y="47"/>
                      <a:pt x="293" y="47"/>
                      <a:pt x="287" y="47"/>
                    </a:cubicBezTo>
                    <a:cubicBezTo>
                      <a:pt x="284" y="47"/>
                      <a:pt x="281" y="48"/>
                      <a:pt x="279" y="48"/>
                    </a:cubicBezTo>
                    <a:cubicBezTo>
                      <a:pt x="275" y="49"/>
                      <a:pt x="271" y="50"/>
                      <a:pt x="268" y="53"/>
                    </a:cubicBezTo>
                    <a:cubicBezTo>
                      <a:pt x="268" y="53"/>
                      <a:pt x="268" y="54"/>
                      <a:pt x="267" y="54"/>
                    </a:cubicBezTo>
                    <a:cubicBezTo>
                      <a:pt x="266" y="54"/>
                      <a:pt x="265" y="54"/>
                      <a:pt x="265" y="52"/>
                    </a:cubicBezTo>
                    <a:cubicBezTo>
                      <a:pt x="265" y="51"/>
                      <a:pt x="265" y="50"/>
                      <a:pt x="264" y="50"/>
                    </a:cubicBezTo>
                    <a:cubicBezTo>
                      <a:pt x="264" y="47"/>
                      <a:pt x="263" y="44"/>
                      <a:pt x="262" y="41"/>
                    </a:cubicBezTo>
                    <a:cubicBezTo>
                      <a:pt x="259" y="31"/>
                      <a:pt x="252" y="26"/>
                      <a:pt x="243" y="23"/>
                    </a:cubicBezTo>
                    <a:cubicBezTo>
                      <a:pt x="239" y="21"/>
                      <a:pt x="235" y="22"/>
                      <a:pt x="231" y="23"/>
                    </a:cubicBezTo>
                    <a:cubicBezTo>
                      <a:pt x="226" y="24"/>
                      <a:pt x="221" y="26"/>
                      <a:pt x="217" y="29"/>
                    </a:cubicBezTo>
                    <a:cubicBezTo>
                      <a:pt x="214" y="30"/>
                      <a:pt x="212" y="32"/>
                      <a:pt x="210" y="34"/>
                    </a:cubicBezTo>
                    <a:cubicBezTo>
                      <a:pt x="209" y="35"/>
                      <a:pt x="207" y="37"/>
                      <a:pt x="208" y="39"/>
                    </a:cubicBezTo>
                    <a:cubicBezTo>
                      <a:pt x="208" y="39"/>
                      <a:pt x="207" y="39"/>
                      <a:pt x="207" y="39"/>
                    </a:cubicBezTo>
                    <a:cubicBezTo>
                      <a:pt x="207" y="41"/>
                      <a:pt x="205" y="41"/>
                      <a:pt x="204" y="40"/>
                    </a:cubicBezTo>
                    <a:cubicBezTo>
                      <a:pt x="203" y="40"/>
                      <a:pt x="202" y="39"/>
                      <a:pt x="202" y="38"/>
                    </a:cubicBezTo>
                    <a:cubicBezTo>
                      <a:pt x="201" y="36"/>
                      <a:pt x="201" y="35"/>
                      <a:pt x="200" y="33"/>
                    </a:cubicBezTo>
                    <a:cubicBezTo>
                      <a:pt x="198" y="27"/>
                      <a:pt x="194" y="22"/>
                      <a:pt x="189" y="18"/>
                    </a:cubicBezTo>
                    <a:cubicBezTo>
                      <a:pt x="184" y="14"/>
                      <a:pt x="179" y="11"/>
                      <a:pt x="173" y="9"/>
                    </a:cubicBezTo>
                    <a:cubicBezTo>
                      <a:pt x="163" y="5"/>
                      <a:pt x="152" y="6"/>
                      <a:pt x="143" y="10"/>
                    </a:cubicBezTo>
                    <a:cubicBezTo>
                      <a:pt x="137" y="13"/>
                      <a:pt x="131" y="17"/>
                      <a:pt x="126" y="21"/>
                    </a:cubicBezTo>
                    <a:cubicBezTo>
                      <a:pt x="125" y="23"/>
                      <a:pt x="123" y="25"/>
                      <a:pt x="121" y="27"/>
                    </a:cubicBezTo>
                    <a:cubicBezTo>
                      <a:pt x="116" y="33"/>
                      <a:pt x="113" y="41"/>
                      <a:pt x="111" y="49"/>
                    </a:cubicBezTo>
                    <a:cubicBezTo>
                      <a:pt x="111" y="50"/>
                      <a:pt x="110" y="51"/>
                      <a:pt x="110" y="52"/>
                    </a:cubicBezTo>
                    <a:cubicBezTo>
                      <a:pt x="109" y="54"/>
                      <a:pt x="107" y="55"/>
                      <a:pt x="106" y="53"/>
                    </a:cubicBezTo>
                    <a:cubicBezTo>
                      <a:pt x="105" y="53"/>
                      <a:pt x="104" y="52"/>
                      <a:pt x="104" y="52"/>
                    </a:cubicBezTo>
                    <a:cubicBezTo>
                      <a:pt x="100" y="47"/>
                      <a:pt x="96" y="43"/>
                      <a:pt x="90" y="40"/>
                    </a:cubicBezTo>
                    <a:cubicBezTo>
                      <a:pt x="85" y="38"/>
                      <a:pt x="80" y="36"/>
                      <a:pt x="74" y="34"/>
                    </a:cubicBezTo>
                    <a:cubicBezTo>
                      <a:pt x="68" y="32"/>
                      <a:pt x="61" y="32"/>
                      <a:pt x="55" y="34"/>
                    </a:cubicBezTo>
                    <a:cubicBezTo>
                      <a:pt x="47" y="35"/>
                      <a:pt x="41" y="40"/>
                      <a:pt x="36" y="45"/>
                    </a:cubicBezTo>
                    <a:cubicBezTo>
                      <a:pt x="30" y="52"/>
                      <a:pt x="26" y="61"/>
                      <a:pt x="25" y="70"/>
                    </a:cubicBezTo>
                    <a:cubicBezTo>
                      <a:pt x="24" y="74"/>
                      <a:pt x="24" y="78"/>
                      <a:pt x="27" y="82"/>
                    </a:cubicBezTo>
                    <a:cubicBezTo>
                      <a:pt x="27" y="83"/>
                      <a:pt x="27" y="83"/>
                      <a:pt x="28" y="84"/>
                    </a:cubicBezTo>
                    <a:cubicBezTo>
                      <a:pt x="28" y="85"/>
                      <a:pt x="29" y="85"/>
                      <a:pt x="29" y="86"/>
                    </a:cubicBezTo>
                    <a:cubicBezTo>
                      <a:pt x="29" y="87"/>
                      <a:pt x="29" y="88"/>
                      <a:pt x="28" y="88"/>
                    </a:cubicBezTo>
                    <a:cubicBezTo>
                      <a:pt x="27" y="89"/>
                      <a:pt x="26" y="89"/>
                      <a:pt x="25" y="89"/>
                    </a:cubicBezTo>
                    <a:cubicBezTo>
                      <a:pt x="22" y="90"/>
                      <a:pt x="19" y="91"/>
                      <a:pt x="17" y="93"/>
                    </a:cubicBezTo>
                    <a:cubicBezTo>
                      <a:pt x="13" y="98"/>
                      <a:pt x="10" y="104"/>
                      <a:pt x="8" y="110"/>
                    </a:cubicBezTo>
                    <a:cubicBezTo>
                      <a:pt x="6" y="116"/>
                      <a:pt x="6" y="121"/>
                      <a:pt x="6" y="127"/>
                    </a:cubicBezTo>
                    <a:cubicBezTo>
                      <a:pt x="6" y="133"/>
                      <a:pt x="7" y="139"/>
                      <a:pt x="10" y="145"/>
                    </a:cubicBezTo>
                    <a:cubicBezTo>
                      <a:pt x="10" y="147"/>
                      <a:pt x="12" y="149"/>
                      <a:pt x="13" y="150"/>
                    </a:cubicBezTo>
                    <a:cubicBezTo>
                      <a:pt x="16" y="154"/>
                      <a:pt x="20" y="157"/>
                      <a:pt x="24" y="159"/>
                    </a:cubicBezTo>
                    <a:cubicBezTo>
                      <a:pt x="28" y="162"/>
                      <a:pt x="33" y="165"/>
                      <a:pt x="37" y="167"/>
                    </a:cubicBezTo>
                    <a:cubicBezTo>
                      <a:pt x="39" y="168"/>
                      <a:pt x="40" y="169"/>
                      <a:pt x="42" y="169"/>
                    </a:cubicBezTo>
                    <a:cubicBezTo>
                      <a:pt x="43" y="169"/>
                      <a:pt x="43" y="170"/>
                      <a:pt x="43" y="172"/>
                    </a:cubicBezTo>
                    <a:cubicBezTo>
                      <a:pt x="43" y="172"/>
                      <a:pt x="43" y="172"/>
                      <a:pt x="42" y="172"/>
                    </a:cubicBezTo>
                    <a:cubicBezTo>
                      <a:pt x="39" y="174"/>
                      <a:pt x="37" y="176"/>
                      <a:pt x="35" y="180"/>
                    </a:cubicBezTo>
                    <a:cubicBezTo>
                      <a:pt x="30" y="187"/>
                      <a:pt x="29" y="195"/>
                      <a:pt x="30" y="203"/>
                    </a:cubicBezTo>
                    <a:cubicBezTo>
                      <a:pt x="31" y="212"/>
                      <a:pt x="34" y="219"/>
                      <a:pt x="39" y="226"/>
                    </a:cubicBezTo>
                    <a:cubicBezTo>
                      <a:pt x="41" y="229"/>
                      <a:pt x="43" y="232"/>
                      <a:pt x="46" y="234"/>
                    </a:cubicBezTo>
                    <a:cubicBezTo>
                      <a:pt x="49" y="237"/>
                      <a:pt x="53" y="238"/>
                      <a:pt x="57" y="239"/>
                    </a:cubicBezTo>
                    <a:cubicBezTo>
                      <a:pt x="60" y="239"/>
                      <a:pt x="64" y="239"/>
                      <a:pt x="67" y="239"/>
                    </a:cubicBezTo>
                    <a:cubicBezTo>
                      <a:pt x="69" y="239"/>
                      <a:pt x="72" y="239"/>
                      <a:pt x="74" y="240"/>
                    </a:cubicBezTo>
                    <a:cubicBezTo>
                      <a:pt x="75" y="240"/>
                      <a:pt x="76" y="240"/>
                      <a:pt x="76" y="241"/>
                    </a:cubicBezTo>
                    <a:cubicBezTo>
                      <a:pt x="76" y="242"/>
                      <a:pt x="77" y="243"/>
                      <a:pt x="77" y="243"/>
                    </a:cubicBezTo>
                    <a:cubicBezTo>
                      <a:pt x="79" y="245"/>
                      <a:pt x="82" y="247"/>
                      <a:pt x="84" y="249"/>
                    </a:cubicBezTo>
                    <a:cubicBezTo>
                      <a:pt x="88" y="252"/>
                      <a:pt x="93" y="255"/>
                      <a:pt x="99" y="257"/>
                    </a:cubicBezTo>
                    <a:cubicBezTo>
                      <a:pt x="106" y="258"/>
                      <a:pt x="112" y="258"/>
                      <a:pt x="119" y="256"/>
                    </a:cubicBezTo>
                    <a:cubicBezTo>
                      <a:pt x="122" y="254"/>
                      <a:pt x="125" y="253"/>
                      <a:pt x="127" y="251"/>
                    </a:cubicBezTo>
                    <a:cubicBezTo>
                      <a:pt x="133" y="249"/>
                      <a:pt x="138" y="246"/>
                      <a:pt x="142" y="242"/>
                    </a:cubicBezTo>
                    <a:cubicBezTo>
                      <a:pt x="143" y="241"/>
                      <a:pt x="144" y="241"/>
                      <a:pt x="145" y="243"/>
                    </a:cubicBezTo>
                    <a:cubicBezTo>
                      <a:pt x="151" y="248"/>
                      <a:pt x="157" y="253"/>
                      <a:pt x="164" y="257"/>
                    </a:cubicBezTo>
                    <a:cubicBezTo>
                      <a:pt x="168" y="260"/>
                      <a:pt x="173" y="262"/>
                      <a:pt x="179" y="263"/>
                    </a:cubicBezTo>
                    <a:cubicBezTo>
                      <a:pt x="181" y="264"/>
                      <a:pt x="184" y="264"/>
                      <a:pt x="186" y="265"/>
                    </a:cubicBezTo>
                    <a:cubicBezTo>
                      <a:pt x="188" y="265"/>
                      <a:pt x="191" y="265"/>
                      <a:pt x="193" y="265"/>
                    </a:cubicBezTo>
                    <a:cubicBezTo>
                      <a:pt x="198" y="265"/>
                      <a:pt x="204" y="264"/>
                      <a:pt x="209" y="263"/>
                    </a:cubicBezTo>
                    <a:cubicBezTo>
                      <a:pt x="209" y="262"/>
                      <a:pt x="210" y="262"/>
                      <a:pt x="211" y="262"/>
                    </a:cubicBezTo>
                    <a:cubicBezTo>
                      <a:pt x="216" y="261"/>
                      <a:pt x="221" y="258"/>
                      <a:pt x="226" y="257"/>
                    </a:cubicBezTo>
                    <a:cubicBezTo>
                      <a:pt x="227" y="256"/>
                      <a:pt x="227" y="256"/>
                      <a:pt x="228" y="256"/>
                    </a:cubicBezTo>
                    <a:cubicBezTo>
                      <a:pt x="232" y="252"/>
                      <a:pt x="237" y="251"/>
                      <a:pt x="242" y="247"/>
                    </a:cubicBezTo>
                    <a:cubicBezTo>
                      <a:pt x="244" y="246"/>
                      <a:pt x="245" y="246"/>
                      <a:pt x="247" y="248"/>
                    </a:cubicBezTo>
                    <a:cubicBezTo>
                      <a:pt x="252" y="256"/>
                      <a:pt x="258" y="264"/>
                      <a:pt x="263" y="272"/>
                    </a:cubicBezTo>
                    <a:cubicBezTo>
                      <a:pt x="263" y="273"/>
                      <a:pt x="264" y="274"/>
                      <a:pt x="265" y="275"/>
                    </a:cubicBezTo>
                    <a:close/>
                  </a:path>
                </a:pathLst>
              </a:custGeom>
              <a:solidFill>
                <a:srgbClr val="201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文本框 51"/>
            <p:cNvSpPr txBox="1"/>
            <p:nvPr/>
          </p:nvSpPr>
          <p:spPr>
            <a:xfrm>
              <a:off x="1099" y="1998"/>
              <a:ext cx="40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GB" sz="2400" dirty="0">
                  <a:solidFill>
                    <a:schemeClr val="tx1"/>
                  </a:solidFill>
                  <a:cs typeface="+mn-ea"/>
                  <a:sym typeface="+mn-lt"/>
                </a:rPr>
                <a:t>改进忙等待队列</a:t>
              </a:r>
              <a:endParaRPr lang="zh-CN" altLang="en-GB" sz="2400" b="1" dirty="0">
                <a:solidFill>
                  <a:schemeClr val="tx1"/>
                </a:solidFill>
                <a:latin typeface="汉仪昌黎宋刻本(原版)W" panose="00020600040101010101" pitchFamily="18" charset="-122"/>
                <a:ea typeface="汉仪昌黎宋刻本(原版)W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6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  <p:cNvSpPr txBox="1"/>
            <p:nvPr/>
          </p:nvSpPr>
          <p:spPr>
            <a:xfrm>
              <a:off x="1361" y="2683"/>
              <a:ext cx="3333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将时间复杂度从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O(n)</a:t>
              </a:r>
              <a:r>
                <a:rPr lang="zh-CN" alt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降低为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O(1)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1385" y="920115"/>
            <a:ext cx="4758055" cy="2120265"/>
            <a:chOff x="7451" y="1159"/>
            <a:chExt cx="7493" cy="3339"/>
          </a:xfrm>
        </p:grpSpPr>
        <p:sp>
          <p:nvSpPr>
            <p:cNvPr id="70" name="同心圆 6"/>
            <p:cNvSpPr>
              <a:spLocks noChangeArrowheads="1"/>
            </p:cNvSpPr>
            <p:nvPr/>
          </p:nvSpPr>
          <p:spPr bwMode="auto">
            <a:xfrm>
              <a:off x="10163" y="1159"/>
              <a:ext cx="2068" cy="1232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534" y="10800"/>
                  </a:moveTo>
                  <a:cubicBezTo>
                    <a:pt x="3534" y="14813"/>
                    <a:pt x="6787" y="18066"/>
                    <a:pt x="10800" y="18066"/>
                  </a:cubicBezTo>
                  <a:cubicBezTo>
                    <a:pt x="14813" y="18066"/>
                    <a:pt x="18066" y="14813"/>
                    <a:pt x="18066" y="10800"/>
                  </a:cubicBezTo>
                  <a:cubicBezTo>
                    <a:pt x="18066" y="6787"/>
                    <a:pt x="14813" y="3534"/>
                    <a:pt x="10800" y="3534"/>
                  </a:cubicBezTo>
                  <a:cubicBezTo>
                    <a:pt x="6787" y="3534"/>
                    <a:pt x="3534" y="6787"/>
                    <a:pt x="3534" y="10800"/>
                  </a:cubicBezTo>
                  <a:close/>
                </a:path>
              </a:pathLst>
            </a:custGeom>
            <a:solidFill>
              <a:srgbClr val="E6C048"/>
            </a:solidFill>
            <a:ln w="12700">
              <a:solidFill>
                <a:schemeClr val="tx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原策略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451" y="2391"/>
              <a:ext cx="7493" cy="2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indent="0" algn="l" fontAlgn="auto">
                <a:lnSpc>
                  <a:spcPct val="150000"/>
                </a:lnSpc>
              </a:pPr>
              <a:r>
                <a:rPr lang="en-US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thread_blocked = ticks_sleep</a:t>
              </a:r>
            </a:p>
            <a:p>
              <a:pPr indent="0" algn="l" fontAlgn="auto">
                <a:lnSpc>
                  <a:spcPct val="150000"/>
                </a:lnSpc>
              </a:pP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每次时间中断扫描整个睡眠队列，睡眠时间</a:t>
              </a:r>
              <a:endPara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indent="0" algn="l" fontAlgn="auto">
                <a:lnSpc>
                  <a:spcPct val="150000"/>
                </a:lnSpc>
              </a:pP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非</a:t>
              </a:r>
              <a:r>
                <a:rPr lang="en-US" altLang="zh-CN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0</a:t>
              </a: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</a:t>
              </a:r>
              <a:r>
                <a:rPr lang="en-US" altLang="zh-CN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thread</a:t>
              </a: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睡眠时间自减，到</a:t>
              </a:r>
              <a:r>
                <a:rPr lang="en-US" altLang="zh-CN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0</a:t>
              </a: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则</a:t>
              </a:r>
              <a:r>
                <a:rPr lang="en-US" altLang="zh-CN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ready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29355" y="920115"/>
            <a:ext cx="6763385" cy="2817495"/>
            <a:chOff x="5515" y="9568"/>
            <a:chExt cx="10651" cy="4437"/>
          </a:xfrm>
        </p:grpSpPr>
        <p:sp>
          <p:nvSpPr>
            <p:cNvPr id="71" name="同心圆 7"/>
            <p:cNvSpPr>
              <a:spLocks noChangeArrowheads="1"/>
            </p:cNvSpPr>
            <p:nvPr/>
          </p:nvSpPr>
          <p:spPr bwMode="auto">
            <a:xfrm>
              <a:off x="9511" y="9568"/>
              <a:ext cx="2659" cy="1232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534" y="10800"/>
                  </a:moveTo>
                  <a:cubicBezTo>
                    <a:pt x="3534" y="14813"/>
                    <a:pt x="6787" y="18066"/>
                    <a:pt x="10800" y="18066"/>
                  </a:cubicBezTo>
                  <a:cubicBezTo>
                    <a:pt x="14813" y="18066"/>
                    <a:pt x="18066" y="14813"/>
                    <a:pt x="18066" y="10800"/>
                  </a:cubicBezTo>
                  <a:cubicBezTo>
                    <a:pt x="18066" y="6787"/>
                    <a:pt x="14813" y="3534"/>
                    <a:pt x="10800" y="3534"/>
                  </a:cubicBezTo>
                  <a:cubicBezTo>
                    <a:pt x="6787" y="3534"/>
                    <a:pt x="3534" y="6787"/>
                    <a:pt x="3534" y="10800"/>
                  </a:cubicBezTo>
                  <a:close/>
                </a:path>
              </a:pathLst>
            </a:custGeom>
            <a:solidFill>
              <a:srgbClr val="EFD88C"/>
            </a:solidFill>
            <a:ln w="12700">
              <a:solidFill>
                <a:schemeClr val="tx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dirty="0">
                  <a:sym typeface="+mn-ea"/>
                </a:rPr>
                <a:t>改良策略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515" y="10800"/>
              <a:ext cx="10651" cy="32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indent="0" algn="ctr" fontAlgn="auto">
                <a:lnSpc>
                  <a:spcPct val="150000"/>
                </a:lnSpc>
              </a:pPr>
              <a:r>
                <a:rPr lang="en-US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thread_blocked = ticks_sleep + </a:t>
              </a: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当前系统</a:t>
              </a:r>
              <a:r>
                <a:rPr lang="en-US" altLang="zh-CN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ticks</a:t>
              </a:r>
              <a:endPara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每次时间中断，从队列头开始检测，如果队列头不满足被唤醒的条件，队列后面所有的进程都不应被唤醒，直接停止检测</a:t>
              </a: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，</a:t>
              </a: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由此将时间复杂度从</a:t>
              </a:r>
              <a:r>
                <a:rPr lang="en-US" altLang="zh-CN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O(n)</a:t>
              </a:r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降低为</a:t>
              </a:r>
              <a:r>
                <a:rPr lang="en-US" altLang="zh-CN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  <a:sym typeface="+mn-ea"/>
                </a:rPr>
                <a:t>O(1)</a:t>
              </a:r>
              <a:r>
                <a:rPr lang="en-US" altLang="zh-CN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!</a:t>
              </a:r>
              <a:endPara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ts val="2200"/>
                </a:lnSpc>
              </a:pP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02704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  <a:sym typeface="+mn-ea"/>
              </a:rPr>
              <a:t>优先队列问题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68035" y="4738370"/>
            <a:ext cx="2594610" cy="4883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睡眠队列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48660" y="3736340"/>
            <a:ext cx="3533140" cy="1257300"/>
            <a:chOff x="5116" y="5534"/>
            <a:chExt cx="5564" cy="1980"/>
          </a:xfrm>
        </p:grpSpPr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5116" y="5534"/>
              <a:ext cx="5564" cy="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16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编写</a:t>
              </a:r>
              <a:r>
                <a:rPr lang="en-US" altLang="zh-CN" sz="16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thread_priority_cmp</a:t>
              </a:r>
              <a:r>
                <a:rPr lang="zh-CN" altLang="en-US" sz="16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使用</a:t>
              </a:r>
              <a:r>
                <a:rPr lang="en-US" altLang="zh-CN" sz="16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list_sorted_ordered</a:t>
              </a:r>
              <a:r>
                <a:rPr lang="zh-CN" altLang="en-US" sz="16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按进程优先级大小顺序插入睡眠队列</a:t>
              </a:r>
            </a:p>
          </p:txBody>
        </p:sp>
        <p:cxnSp>
          <p:nvCxnSpPr>
            <p:cNvPr id="17" name="曲线连接符 16"/>
            <p:cNvCxnSpPr/>
            <p:nvPr>
              <p:custDataLst>
                <p:tags r:id="rId14"/>
              </p:custDataLst>
            </p:nvPr>
          </p:nvCxnSpPr>
          <p:spPr>
            <a:xfrm>
              <a:off x="7990" y="6958"/>
              <a:ext cx="1115" cy="557"/>
            </a:xfrm>
            <a:prstGeom prst="curvedConnector3">
              <a:avLst>
                <a:gd name="adj1" fmla="val -89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110209" y="5148335"/>
            <a:ext cx="4305162" cy="863424"/>
            <a:chOff x="6177" y="7658"/>
            <a:chExt cx="8792" cy="2142"/>
          </a:xfrm>
        </p:grpSpPr>
        <p:cxnSp>
          <p:nvCxnSpPr>
            <p:cNvPr id="18" name="直接箭头连接符 17"/>
            <p:cNvCxnSpPr/>
            <p:nvPr>
              <p:custDataLst>
                <p:tags r:id="rId7"/>
              </p:custDataLst>
            </p:nvPr>
          </p:nvCxnSpPr>
          <p:spPr>
            <a:xfrm>
              <a:off x="12782" y="7659"/>
              <a:ext cx="463" cy="14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8"/>
              </p:custDataLst>
            </p:nvPr>
          </p:nvCxnSpPr>
          <p:spPr>
            <a:xfrm flipH="1">
              <a:off x="7492" y="7658"/>
              <a:ext cx="477" cy="14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>
              <p:custDataLst>
                <p:tags r:id="rId9"/>
              </p:custDataLst>
            </p:nvPr>
          </p:nvSpPr>
          <p:spPr>
            <a:xfrm>
              <a:off x="6868" y="7840"/>
              <a:ext cx="906" cy="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tail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0"/>
              </p:custDataLst>
            </p:nvPr>
          </p:nvSpPr>
          <p:spPr>
            <a:xfrm>
              <a:off x="12866" y="7840"/>
              <a:ext cx="1407" cy="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head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11446" y="8964"/>
              <a:ext cx="3523" cy="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high priority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12"/>
              </p:custDataLst>
            </p:nvPr>
          </p:nvSpPr>
          <p:spPr>
            <a:xfrm>
              <a:off x="6177" y="8964"/>
              <a:ext cx="2473" cy="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low priority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43090" y="3787140"/>
            <a:ext cx="4462145" cy="837881"/>
            <a:chOff x="8309" y="8328"/>
            <a:chExt cx="7359" cy="1362"/>
          </a:xfrm>
        </p:grpSpPr>
        <p:sp>
          <p:nvSpPr>
            <p:cNvPr id="26" name="矩形 25"/>
            <p:cNvSpPr/>
            <p:nvPr>
              <p:custDataLst>
                <p:tags r:id="rId2"/>
              </p:custDataLst>
            </p:nvPr>
          </p:nvSpPr>
          <p:spPr>
            <a:xfrm>
              <a:off x="11211" y="8496"/>
              <a:ext cx="2844" cy="3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该线程睡眠时系统</a:t>
              </a:r>
              <a:r>
                <a:rPr lang="en-US" altLang="zh-CN" sz="120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ticks</a:t>
              </a:r>
            </a:p>
          </p:txBody>
        </p:sp>
        <p:sp>
          <p:nvSpPr>
            <p:cNvPr id="27" name="矩形 26"/>
            <p:cNvSpPr/>
            <p:nvPr>
              <p:custDataLst>
                <p:tags r:id="rId3"/>
              </p:custDataLst>
            </p:nvPr>
          </p:nvSpPr>
          <p:spPr>
            <a:xfrm>
              <a:off x="11211" y="9213"/>
              <a:ext cx="3657" cy="3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当前时间中断系统</a:t>
              </a:r>
              <a:r>
                <a:rPr lang="en-US" altLang="zh-CN" sz="140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ticks</a:t>
              </a:r>
            </a:p>
          </p:txBody>
        </p:sp>
        <p:sp>
          <p:nvSpPr>
            <p:cNvPr id="28" name="文本框 27"/>
            <p:cNvSpPr txBox="1"/>
            <p:nvPr>
              <p:custDataLst>
                <p:tags r:id="rId4"/>
              </p:custDataLst>
            </p:nvPr>
          </p:nvSpPr>
          <p:spPr>
            <a:xfrm>
              <a:off x="8309" y="8328"/>
              <a:ext cx="2902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thread_blocked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5"/>
              </p:custDataLst>
            </p:nvPr>
          </p:nvSpPr>
          <p:spPr>
            <a:xfrm>
              <a:off x="8309" y="9091"/>
              <a:ext cx="2902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charset="-122"/>
                  <a:ea typeface="仿宋" panose="02010609060101010101" charset="-122"/>
                  <a:cs typeface="Times New Roman" panose="02020603050405020304" charset="0"/>
                </a:rPr>
                <a:t>系统</a:t>
              </a:r>
              <a:r>
                <a:rPr lang="en-US" altLang="zh-CN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ticks</a:t>
              </a:r>
            </a:p>
          </p:txBody>
        </p:sp>
        <p:sp>
          <p:nvSpPr>
            <p:cNvPr id="30" name="矩形 29"/>
            <p:cNvSpPr/>
            <p:nvPr>
              <p:custDataLst>
                <p:tags r:id="rId6"/>
              </p:custDataLst>
            </p:nvPr>
          </p:nvSpPr>
          <p:spPr>
            <a:xfrm>
              <a:off x="13958" y="8496"/>
              <a:ext cx="1710" cy="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ticks_sleep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3731895" y="947420"/>
            <a:ext cx="2255520" cy="7385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优化</a:t>
            </a:r>
            <a:r>
              <a:rPr 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Mission1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3556000" y="1136650"/>
            <a:ext cx="50800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9"/>
          <p:cNvSpPr/>
          <p:nvPr/>
        </p:nvSpPr>
        <p:spPr bwMode="auto">
          <a:xfrm>
            <a:off x="2028190" y="1207135"/>
            <a:ext cx="2468880" cy="2040255"/>
          </a:xfrm>
          <a:custGeom>
            <a:avLst/>
            <a:gdLst>
              <a:gd name="T0" fmla="*/ 258 w 328"/>
              <a:gd name="T1" fmla="*/ 268 h 271"/>
              <a:gd name="T2" fmla="*/ 236 w 328"/>
              <a:gd name="T3" fmla="*/ 243 h 271"/>
              <a:gd name="T4" fmla="*/ 221 w 328"/>
              <a:gd name="T5" fmla="*/ 252 h 271"/>
              <a:gd name="T6" fmla="*/ 203 w 328"/>
              <a:gd name="T7" fmla="*/ 258 h 271"/>
              <a:gd name="T8" fmla="*/ 181 w 328"/>
              <a:gd name="T9" fmla="*/ 260 h 271"/>
              <a:gd name="T10" fmla="*/ 158 w 328"/>
              <a:gd name="T11" fmla="*/ 253 h 271"/>
              <a:gd name="T12" fmla="*/ 136 w 328"/>
              <a:gd name="T13" fmla="*/ 238 h 271"/>
              <a:gd name="T14" fmla="*/ 113 w 328"/>
              <a:gd name="T15" fmla="*/ 251 h 271"/>
              <a:gd name="T16" fmla="*/ 78 w 328"/>
              <a:gd name="T17" fmla="*/ 245 h 271"/>
              <a:gd name="T18" fmla="*/ 70 w 328"/>
              <a:gd name="T19" fmla="*/ 237 h 271"/>
              <a:gd name="T20" fmla="*/ 61 w 328"/>
              <a:gd name="T21" fmla="*/ 235 h 271"/>
              <a:gd name="T22" fmla="*/ 40 w 328"/>
              <a:gd name="T23" fmla="*/ 230 h 271"/>
              <a:gd name="T24" fmla="*/ 24 w 328"/>
              <a:gd name="T25" fmla="*/ 199 h 271"/>
              <a:gd name="T26" fmla="*/ 37 w 328"/>
              <a:gd name="T27" fmla="*/ 168 h 271"/>
              <a:gd name="T28" fmla="*/ 36 w 328"/>
              <a:gd name="T29" fmla="*/ 165 h 271"/>
              <a:gd name="T30" fmla="*/ 18 w 328"/>
              <a:gd name="T31" fmla="*/ 155 h 271"/>
              <a:gd name="T32" fmla="*/ 4 w 328"/>
              <a:gd name="T33" fmla="*/ 140 h 271"/>
              <a:gd name="T34" fmla="*/ 2 w 328"/>
              <a:gd name="T35" fmla="*/ 105 h 271"/>
              <a:gd name="T36" fmla="*/ 19 w 328"/>
              <a:gd name="T37" fmla="*/ 84 h 271"/>
              <a:gd name="T38" fmla="*/ 23 w 328"/>
              <a:gd name="T39" fmla="*/ 81 h 271"/>
              <a:gd name="T40" fmla="*/ 21 w 328"/>
              <a:gd name="T41" fmla="*/ 77 h 271"/>
              <a:gd name="T42" fmla="*/ 30 w 328"/>
              <a:gd name="T43" fmla="*/ 41 h 271"/>
              <a:gd name="T44" fmla="*/ 68 w 328"/>
              <a:gd name="T45" fmla="*/ 29 h 271"/>
              <a:gd name="T46" fmla="*/ 98 w 328"/>
              <a:gd name="T47" fmla="*/ 47 h 271"/>
              <a:gd name="T48" fmla="*/ 104 w 328"/>
              <a:gd name="T49" fmla="*/ 48 h 271"/>
              <a:gd name="T50" fmla="*/ 116 w 328"/>
              <a:gd name="T51" fmla="*/ 22 h 271"/>
              <a:gd name="T52" fmla="*/ 137 w 328"/>
              <a:gd name="T53" fmla="*/ 5 h 271"/>
              <a:gd name="T54" fmla="*/ 184 w 328"/>
              <a:gd name="T55" fmla="*/ 13 h 271"/>
              <a:gd name="T56" fmla="*/ 197 w 328"/>
              <a:gd name="T57" fmla="*/ 33 h 271"/>
              <a:gd name="T58" fmla="*/ 202 w 328"/>
              <a:gd name="T59" fmla="*/ 34 h 271"/>
              <a:gd name="T60" fmla="*/ 205 w 328"/>
              <a:gd name="T61" fmla="*/ 29 h 271"/>
              <a:gd name="T62" fmla="*/ 226 w 328"/>
              <a:gd name="T63" fmla="*/ 18 h 271"/>
              <a:gd name="T64" fmla="*/ 257 w 328"/>
              <a:gd name="T65" fmla="*/ 36 h 271"/>
              <a:gd name="T66" fmla="*/ 260 w 328"/>
              <a:gd name="T67" fmla="*/ 48 h 271"/>
              <a:gd name="T68" fmla="*/ 263 w 328"/>
              <a:gd name="T69" fmla="*/ 48 h 271"/>
              <a:gd name="T70" fmla="*/ 282 w 328"/>
              <a:gd name="T71" fmla="*/ 42 h 271"/>
              <a:gd name="T72" fmla="*/ 304 w 328"/>
              <a:gd name="T73" fmla="*/ 44 h 271"/>
              <a:gd name="T74" fmla="*/ 328 w 328"/>
              <a:gd name="T75" fmla="*/ 86 h 271"/>
              <a:gd name="T76" fmla="*/ 316 w 328"/>
              <a:gd name="T77" fmla="*/ 114 h 271"/>
              <a:gd name="T78" fmla="*/ 309 w 328"/>
              <a:gd name="T79" fmla="*/ 122 h 271"/>
              <a:gd name="T80" fmla="*/ 315 w 328"/>
              <a:gd name="T81" fmla="*/ 131 h 271"/>
              <a:gd name="T82" fmla="*/ 326 w 328"/>
              <a:gd name="T83" fmla="*/ 161 h 271"/>
              <a:gd name="T84" fmla="*/ 314 w 328"/>
              <a:gd name="T85" fmla="*/ 183 h 271"/>
              <a:gd name="T86" fmla="*/ 318 w 328"/>
              <a:gd name="T87" fmla="*/ 209 h 271"/>
              <a:gd name="T88" fmla="*/ 295 w 328"/>
              <a:gd name="T89" fmla="*/ 239 h 271"/>
              <a:gd name="T90" fmla="*/ 278 w 328"/>
              <a:gd name="T91" fmla="*/ 242 h 271"/>
              <a:gd name="T92" fmla="*/ 271 w 328"/>
              <a:gd name="T93" fmla="*/ 249 h 271"/>
              <a:gd name="T94" fmla="*/ 263 w 328"/>
              <a:gd name="T95" fmla="*/ 26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8" h="271">
                <a:moveTo>
                  <a:pt x="260" y="271"/>
                </a:moveTo>
                <a:cubicBezTo>
                  <a:pt x="259" y="270"/>
                  <a:pt x="258" y="269"/>
                  <a:pt x="258" y="268"/>
                </a:cubicBezTo>
                <a:cubicBezTo>
                  <a:pt x="253" y="260"/>
                  <a:pt x="247" y="252"/>
                  <a:pt x="241" y="244"/>
                </a:cubicBezTo>
                <a:cubicBezTo>
                  <a:pt x="240" y="242"/>
                  <a:pt x="238" y="241"/>
                  <a:pt x="236" y="243"/>
                </a:cubicBezTo>
                <a:cubicBezTo>
                  <a:pt x="232" y="246"/>
                  <a:pt x="227" y="248"/>
                  <a:pt x="222" y="251"/>
                </a:cubicBezTo>
                <a:cubicBezTo>
                  <a:pt x="222" y="252"/>
                  <a:pt x="221" y="252"/>
                  <a:pt x="221" y="252"/>
                </a:cubicBezTo>
                <a:cubicBezTo>
                  <a:pt x="216" y="254"/>
                  <a:pt x="211" y="257"/>
                  <a:pt x="206" y="258"/>
                </a:cubicBezTo>
                <a:cubicBezTo>
                  <a:pt x="205" y="258"/>
                  <a:pt x="204" y="258"/>
                  <a:pt x="203" y="258"/>
                </a:cubicBezTo>
                <a:cubicBezTo>
                  <a:pt x="198" y="260"/>
                  <a:pt x="193" y="261"/>
                  <a:pt x="188" y="261"/>
                </a:cubicBezTo>
                <a:cubicBezTo>
                  <a:pt x="185" y="261"/>
                  <a:pt x="183" y="261"/>
                  <a:pt x="181" y="260"/>
                </a:cubicBezTo>
                <a:cubicBezTo>
                  <a:pt x="178" y="260"/>
                  <a:pt x="176" y="260"/>
                  <a:pt x="173" y="259"/>
                </a:cubicBezTo>
                <a:cubicBezTo>
                  <a:pt x="168" y="258"/>
                  <a:pt x="163" y="256"/>
                  <a:pt x="158" y="253"/>
                </a:cubicBezTo>
                <a:cubicBezTo>
                  <a:pt x="151" y="249"/>
                  <a:pt x="145" y="244"/>
                  <a:pt x="140" y="238"/>
                </a:cubicBezTo>
                <a:cubicBezTo>
                  <a:pt x="139" y="237"/>
                  <a:pt x="138" y="237"/>
                  <a:pt x="136" y="238"/>
                </a:cubicBezTo>
                <a:cubicBezTo>
                  <a:pt x="132" y="242"/>
                  <a:pt x="127" y="244"/>
                  <a:pt x="122" y="247"/>
                </a:cubicBezTo>
                <a:cubicBezTo>
                  <a:pt x="119" y="249"/>
                  <a:pt x="116" y="250"/>
                  <a:pt x="113" y="251"/>
                </a:cubicBezTo>
                <a:cubicBezTo>
                  <a:pt x="107" y="254"/>
                  <a:pt x="100" y="254"/>
                  <a:pt x="93" y="252"/>
                </a:cubicBezTo>
                <a:cubicBezTo>
                  <a:pt x="88" y="251"/>
                  <a:pt x="83" y="248"/>
                  <a:pt x="78" y="245"/>
                </a:cubicBezTo>
                <a:cubicBezTo>
                  <a:pt x="76" y="243"/>
                  <a:pt x="74" y="241"/>
                  <a:pt x="71" y="239"/>
                </a:cubicBezTo>
                <a:cubicBezTo>
                  <a:pt x="71" y="238"/>
                  <a:pt x="70" y="238"/>
                  <a:pt x="70" y="237"/>
                </a:cubicBezTo>
                <a:cubicBezTo>
                  <a:pt x="70" y="236"/>
                  <a:pt x="69" y="235"/>
                  <a:pt x="68" y="235"/>
                </a:cubicBezTo>
                <a:cubicBezTo>
                  <a:pt x="66" y="235"/>
                  <a:pt x="64" y="235"/>
                  <a:pt x="61" y="235"/>
                </a:cubicBezTo>
                <a:cubicBezTo>
                  <a:pt x="58" y="235"/>
                  <a:pt x="55" y="235"/>
                  <a:pt x="51" y="234"/>
                </a:cubicBezTo>
                <a:cubicBezTo>
                  <a:pt x="47" y="234"/>
                  <a:pt x="44" y="232"/>
                  <a:pt x="40" y="230"/>
                </a:cubicBezTo>
                <a:cubicBezTo>
                  <a:pt x="38" y="227"/>
                  <a:pt x="35" y="225"/>
                  <a:pt x="33" y="222"/>
                </a:cubicBezTo>
                <a:cubicBezTo>
                  <a:pt x="28" y="215"/>
                  <a:pt x="25" y="207"/>
                  <a:pt x="24" y="199"/>
                </a:cubicBezTo>
                <a:cubicBezTo>
                  <a:pt x="23" y="190"/>
                  <a:pt x="25" y="182"/>
                  <a:pt x="29" y="175"/>
                </a:cubicBezTo>
                <a:cubicBezTo>
                  <a:pt x="31" y="172"/>
                  <a:pt x="33" y="169"/>
                  <a:pt x="37" y="168"/>
                </a:cubicBezTo>
                <a:cubicBezTo>
                  <a:pt x="37" y="168"/>
                  <a:pt x="37" y="167"/>
                  <a:pt x="37" y="167"/>
                </a:cubicBezTo>
                <a:cubicBezTo>
                  <a:pt x="37" y="165"/>
                  <a:pt x="37" y="165"/>
                  <a:pt x="36" y="165"/>
                </a:cubicBezTo>
                <a:cubicBezTo>
                  <a:pt x="34" y="164"/>
                  <a:pt x="33" y="163"/>
                  <a:pt x="31" y="163"/>
                </a:cubicBezTo>
                <a:cubicBezTo>
                  <a:pt x="27" y="160"/>
                  <a:pt x="22" y="158"/>
                  <a:pt x="18" y="155"/>
                </a:cubicBezTo>
                <a:cubicBezTo>
                  <a:pt x="14" y="152"/>
                  <a:pt x="10" y="149"/>
                  <a:pt x="7" y="146"/>
                </a:cubicBezTo>
                <a:cubicBezTo>
                  <a:pt x="6" y="144"/>
                  <a:pt x="4" y="142"/>
                  <a:pt x="4" y="140"/>
                </a:cubicBezTo>
                <a:cubicBezTo>
                  <a:pt x="1" y="134"/>
                  <a:pt x="0" y="129"/>
                  <a:pt x="0" y="123"/>
                </a:cubicBezTo>
                <a:cubicBezTo>
                  <a:pt x="0" y="117"/>
                  <a:pt x="0" y="111"/>
                  <a:pt x="2" y="105"/>
                </a:cubicBezTo>
                <a:cubicBezTo>
                  <a:pt x="4" y="99"/>
                  <a:pt x="7" y="93"/>
                  <a:pt x="11" y="88"/>
                </a:cubicBezTo>
                <a:cubicBezTo>
                  <a:pt x="13" y="86"/>
                  <a:pt x="16" y="85"/>
                  <a:pt x="19" y="84"/>
                </a:cubicBezTo>
                <a:cubicBezTo>
                  <a:pt x="20" y="84"/>
                  <a:pt x="21" y="84"/>
                  <a:pt x="22" y="83"/>
                </a:cubicBezTo>
                <a:cubicBezTo>
                  <a:pt x="23" y="83"/>
                  <a:pt x="23" y="82"/>
                  <a:pt x="23" y="81"/>
                </a:cubicBezTo>
                <a:cubicBezTo>
                  <a:pt x="23" y="81"/>
                  <a:pt x="22" y="80"/>
                  <a:pt x="22" y="79"/>
                </a:cubicBezTo>
                <a:cubicBezTo>
                  <a:pt x="21" y="79"/>
                  <a:pt x="21" y="78"/>
                  <a:pt x="21" y="77"/>
                </a:cubicBezTo>
                <a:cubicBezTo>
                  <a:pt x="18" y="73"/>
                  <a:pt x="18" y="69"/>
                  <a:pt x="19" y="65"/>
                </a:cubicBezTo>
                <a:cubicBezTo>
                  <a:pt x="21" y="56"/>
                  <a:pt x="24" y="48"/>
                  <a:pt x="30" y="41"/>
                </a:cubicBezTo>
                <a:cubicBezTo>
                  <a:pt x="35" y="35"/>
                  <a:pt x="41" y="31"/>
                  <a:pt x="49" y="29"/>
                </a:cubicBezTo>
                <a:cubicBezTo>
                  <a:pt x="55" y="27"/>
                  <a:pt x="62" y="27"/>
                  <a:pt x="68" y="29"/>
                </a:cubicBezTo>
                <a:cubicBezTo>
                  <a:pt x="74" y="31"/>
                  <a:pt x="79" y="33"/>
                  <a:pt x="84" y="35"/>
                </a:cubicBezTo>
                <a:cubicBezTo>
                  <a:pt x="90" y="38"/>
                  <a:pt x="94" y="42"/>
                  <a:pt x="98" y="47"/>
                </a:cubicBezTo>
                <a:cubicBezTo>
                  <a:pt x="99" y="47"/>
                  <a:pt x="99" y="48"/>
                  <a:pt x="100" y="49"/>
                </a:cubicBezTo>
                <a:cubicBezTo>
                  <a:pt x="101" y="50"/>
                  <a:pt x="103" y="49"/>
                  <a:pt x="104" y="48"/>
                </a:cubicBezTo>
                <a:cubicBezTo>
                  <a:pt x="105" y="47"/>
                  <a:pt x="105" y="45"/>
                  <a:pt x="105" y="44"/>
                </a:cubicBezTo>
                <a:cubicBezTo>
                  <a:pt x="107" y="36"/>
                  <a:pt x="111" y="29"/>
                  <a:pt x="116" y="22"/>
                </a:cubicBezTo>
                <a:cubicBezTo>
                  <a:pt x="117" y="20"/>
                  <a:pt x="119" y="18"/>
                  <a:pt x="121" y="16"/>
                </a:cubicBezTo>
                <a:cubicBezTo>
                  <a:pt x="125" y="12"/>
                  <a:pt x="131" y="8"/>
                  <a:pt x="137" y="5"/>
                </a:cubicBezTo>
                <a:cubicBezTo>
                  <a:pt x="147" y="1"/>
                  <a:pt x="157" y="0"/>
                  <a:pt x="167" y="4"/>
                </a:cubicBezTo>
                <a:cubicBezTo>
                  <a:pt x="173" y="6"/>
                  <a:pt x="179" y="9"/>
                  <a:pt x="184" y="13"/>
                </a:cubicBezTo>
                <a:cubicBezTo>
                  <a:pt x="189" y="17"/>
                  <a:pt x="192" y="22"/>
                  <a:pt x="195" y="28"/>
                </a:cubicBezTo>
                <a:cubicBezTo>
                  <a:pt x="195" y="30"/>
                  <a:pt x="196" y="31"/>
                  <a:pt x="197" y="33"/>
                </a:cubicBezTo>
                <a:cubicBezTo>
                  <a:pt x="197" y="34"/>
                  <a:pt x="197" y="35"/>
                  <a:pt x="198" y="35"/>
                </a:cubicBezTo>
                <a:cubicBezTo>
                  <a:pt x="199" y="36"/>
                  <a:pt x="201" y="36"/>
                  <a:pt x="202" y="34"/>
                </a:cubicBezTo>
                <a:cubicBezTo>
                  <a:pt x="202" y="34"/>
                  <a:pt x="202" y="34"/>
                  <a:pt x="202" y="34"/>
                </a:cubicBezTo>
                <a:cubicBezTo>
                  <a:pt x="202" y="32"/>
                  <a:pt x="203" y="30"/>
                  <a:pt x="205" y="29"/>
                </a:cubicBezTo>
                <a:cubicBezTo>
                  <a:pt x="206" y="27"/>
                  <a:pt x="209" y="25"/>
                  <a:pt x="211" y="24"/>
                </a:cubicBezTo>
                <a:cubicBezTo>
                  <a:pt x="216" y="21"/>
                  <a:pt x="221" y="19"/>
                  <a:pt x="226" y="18"/>
                </a:cubicBezTo>
                <a:cubicBezTo>
                  <a:pt x="230" y="17"/>
                  <a:pt x="234" y="17"/>
                  <a:pt x="238" y="18"/>
                </a:cubicBezTo>
                <a:cubicBezTo>
                  <a:pt x="247" y="21"/>
                  <a:pt x="254" y="26"/>
                  <a:pt x="257" y="36"/>
                </a:cubicBezTo>
                <a:cubicBezTo>
                  <a:pt x="258" y="39"/>
                  <a:pt x="258" y="42"/>
                  <a:pt x="259" y="45"/>
                </a:cubicBezTo>
                <a:cubicBezTo>
                  <a:pt x="260" y="46"/>
                  <a:pt x="259" y="47"/>
                  <a:pt x="260" y="48"/>
                </a:cubicBezTo>
                <a:cubicBezTo>
                  <a:pt x="260" y="49"/>
                  <a:pt x="261" y="50"/>
                  <a:pt x="262" y="49"/>
                </a:cubicBezTo>
                <a:cubicBezTo>
                  <a:pt x="262" y="49"/>
                  <a:pt x="263" y="49"/>
                  <a:pt x="263" y="48"/>
                </a:cubicBezTo>
                <a:cubicBezTo>
                  <a:pt x="266" y="45"/>
                  <a:pt x="270" y="44"/>
                  <a:pt x="273" y="43"/>
                </a:cubicBezTo>
                <a:cubicBezTo>
                  <a:pt x="276" y="43"/>
                  <a:pt x="279" y="43"/>
                  <a:pt x="282" y="42"/>
                </a:cubicBezTo>
                <a:cubicBezTo>
                  <a:pt x="288" y="42"/>
                  <a:pt x="294" y="42"/>
                  <a:pt x="300" y="43"/>
                </a:cubicBezTo>
                <a:cubicBezTo>
                  <a:pt x="301" y="43"/>
                  <a:pt x="303" y="44"/>
                  <a:pt x="304" y="44"/>
                </a:cubicBezTo>
                <a:cubicBezTo>
                  <a:pt x="316" y="49"/>
                  <a:pt x="322" y="57"/>
                  <a:pt x="326" y="69"/>
                </a:cubicBezTo>
                <a:cubicBezTo>
                  <a:pt x="327" y="74"/>
                  <a:pt x="328" y="80"/>
                  <a:pt x="328" y="86"/>
                </a:cubicBezTo>
                <a:cubicBezTo>
                  <a:pt x="327" y="90"/>
                  <a:pt x="326" y="95"/>
                  <a:pt x="325" y="99"/>
                </a:cubicBezTo>
                <a:cubicBezTo>
                  <a:pt x="323" y="104"/>
                  <a:pt x="320" y="109"/>
                  <a:pt x="316" y="114"/>
                </a:cubicBezTo>
                <a:cubicBezTo>
                  <a:pt x="314" y="116"/>
                  <a:pt x="312" y="118"/>
                  <a:pt x="310" y="121"/>
                </a:cubicBezTo>
                <a:cubicBezTo>
                  <a:pt x="310" y="121"/>
                  <a:pt x="310" y="122"/>
                  <a:pt x="309" y="122"/>
                </a:cubicBezTo>
                <a:cubicBezTo>
                  <a:pt x="308" y="123"/>
                  <a:pt x="308" y="124"/>
                  <a:pt x="308" y="125"/>
                </a:cubicBezTo>
                <a:cubicBezTo>
                  <a:pt x="311" y="126"/>
                  <a:pt x="313" y="128"/>
                  <a:pt x="315" y="131"/>
                </a:cubicBezTo>
                <a:cubicBezTo>
                  <a:pt x="321" y="137"/>
                  <a:pt x="324" y="144"/>
                  <a:pt x="326" y="153"/>
                </a:cubicBezTo>
                <a:cubicBezTo>
                  <a:pt x="326" y="156"/>
                  <a:pt x="326" y="158"/>
                  <a:pt x="326" y="161"/>
                </a:cubicBezTo>
                <a:cubicBezTo>
                  <a:pt x="327" y="170"/>
                  <a:pt x="323" y="177"/>
                  <a:pt x="316" y="182"/>
                </a:cubicBezTo>
                <a:cubicBezTo>
                  <a:pt x="315" y="182"/>
                  <a:pt x="314" y="183"/>
                  <a:pt x="314" y="183"/>
                </a:cubicBezTo>
                <a:cubicBezTo>
                  <a:pt x="312" y="184"/>
                  <a:pt x="312" y="186"/>
                  <a:pt x="313" y="187"/>
                </a:cubicBezTo>
                <a:cubicBezTo>
                  <a:pt x="318" y="194"/>
                  <a:pt x="319" y="201"/>
                  <a:pt x="318" y="209"/>
                </a:cubicBezTo>
                <a:cubicBezTo>
                  <a:pt x="318" y="212"/>
                  <a:pt x="317" y="215"/>
                  <a:pt x="315" y="217"/>
                </a:cubicBezTo>
                <a:cubicBezTo>
                  <a:pt x="310" y="226"/>
                  <a:pt x="304" y="233"/>
                  <a:pt x="295" y="239"/>
                </a:cubicBezTo>
                <a:cubicBezTo>
                  <a:pt x="291" y="242"/>
                  <a:pt x="287" y="243"/>
                  <a:pt x="282" y="242"/>
                </a:cubicBezTo>
                <a:cubicBezTo>
                  <a:pt x="280" y="242"/>
                  <a:pt x="279" y="242"/>
                  <a:pt x="278" y="242"/>
                </a:cubicBezTo>
                <a:cubicBezTo>
                  <a:pt x="276" y="242"/>
                  <a:pt x="273" y="243"/>
                  <a:pt x="272" y="245"/>
                </a:cubicBezTo>
                <a:cubicBezTo>
                  <a:pt x="272" y="246"/>
                  <a:pt x="271" y="248"/>
                  <a:pt x="271" y="249"/>
                </a:cubicBezTo>
                <a:cubicBezTo>
                  <a:pt x="269" y="254"/>
                  <a:pt x="267" y="260"/>
                  <a:pt x="265" y="265"/>
                </a:cubicBezTo>
                <a:cubicBezTo>
                  <a:pt x="264" y="266"/>
                  <a:pt x="264" y="267"/>
                  <a:pt x="263" y="268"/>
                </a:cubicBezTo>
                <a:cubicBezTo>
                  <a:pt x="262" y="269"/>
                  <a:pt x="261" y="270"/>
                  <a:pt x="260" y="271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优先级改变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&amp;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抢占式调度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55665" y="2698115"/>
            <a:ext cx="5029835" cy="3228992"/>
            <a:chOff x="10079" y="2882"/>
            <a:chExt cx="7921" cy="5085"/>
          </a:xfrm>
        </p:grpSpPr>
        <p:sp>
          <p:nvSpPr>
            <p:cNvPr id="54" name="弧形 53"/>
            <p:cNvSpPr/>
            <p:nvPr>
              <p:custDataLst>
                <p:tags r:id="rId2"/>
              </p:custDataLst>
            </p:nvPr>
          </p:nvSpPr>
          <p:spPr>
            <a:xfrm rot="2700000" flipV="1">
              <a:off x="12513" y="2854"/>
              <a:ext cx="3254" cy="3309"/>
            </a:xfrm>
            <a:prstGeom prst="arc">
              <a:avLst>
                <a:gd name="adj1" fmla="val 16200000"/>
                <a:gd name="adj2" fmla="val 21598295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0079" y="3278"/>
              <a:ext cx="7921" cy="4689"/>
              <a:chOff x="10243" y="916"/>
              <a:chExt cx="7921" cy="4689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243" y="916"/>
                <a:ext cx="7921" cy="4441"/>
                <a:chOff x="1257" y="3409"/>
                <a:chExt cx="8821" cy="5029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257" y="3746"/>
                  <a:ext cx="8821" cy="2511"/>
                  <a:chOff x="1257" y="3746"/>
                  <a:chExt cx="8821" cy="2511"/>
                </a:xfrm>
              </p:grpSpPr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1257" y="3846"/>
                    <a:ext cx="8086" cy="2411"/>
                    <a:chOff x="-342" y="3353"/>
                    <a:chExt cx="8086" cy="2411"/>
                  </a:xfrm>
                </p:grpSpPr>
                <p:sp>
                  <p:nvSpPr>
                    <p:cNvPr id="58" name="椭圆 57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1088" y="4649"/>
                      <a:ext cx="2143" cy="1115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Ready</a:t>
                      </a:r>
                    </a:p>
                  </p:txBody>
                </p:sp>
                <p:sp>
                  <p:nvSpPr>
                    <p:cNvPr id="59" name="椭圆 58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116" y="4649"/>
                      <a:ext cx="2145" cy="1115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Running</a:t>
                      </a:r>
                    </a:p>
                  </p:txBody>
                </p:sp>
                <p:sp>
                  <p:nvSpPr>
                    <p:cNvPr id="60" name="文本框 59"/>
                    <p:cNvSpPr txBox="1"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-342" y="3353"/>
                      <a:ext cx="1495" cy="7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start</a:t>
                      </a:r>
                    </a:p>
                  </p:txBody>
                </p:sp>
                <p:cxnSp>
                  <p:nvCxnSpPr>
                    <p:cNvPr id="61" name="曲线连接符 60"/>
                    <p:cNvCxnSpPr/>
                    <p:nvPr>
                      <p:custDataLst>
                        <p:tags r:id="rId12"/>
                      </p:custDataLst>
                    </p:nvPr>
                  </p:nvCxnSpPr>
                  <p:spPr>
                    <a:xfrm rot="16200000">
                      <a:off x="6897" y="3954"/>
                      <a:ext cx="836" cy="857"/>
                    </a:xfrm>
                    <a:prstGeom prst="curvedConnector3">
                      <a:avLst>
                        <a:gd name="adj1" fmla="val 29605"/>
                      </a:avLst>
                    </a:prstGeom>
                    <a:ln>
                      <a:solidFill>
                        <a:schemeClr val="tx1"/>
                      </a:solidFill>
                      <a:tailEnd type="arrow" w="med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文本框 61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8583" y="3746"/>
                    <a:ext cx="1495" cy="7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0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a:t>done</a:t>
                    </a:r>
                  </a:p>
                </p:txBody>
              </p:sp>
            </p:grpSp>
            <p:sp>
              <p:nvSpPr>
                <p:cNvPr id="65" name="弧形 64"/>
                <p:cNvSpPr/>
                <p:nvPr>
                  <p:custDataLst>
                    <p:tags r:id="rId6"/>
                  </p:custDataLst>
                </p:nvPr>
              </p:nvSpPr>
              <p:spPr>
                <a:xfrm rot="13500000" flipV="1">
                  <a:off x="3936" y="4753"/>
                  <a:ext cx="3685" cy="3685"/>
                </a:xfrm>
                <a:prstGeom prst="arc">
                  <a:avLst>
                    <a:gd name="adj1" fmla="val 16200000"/>
                    <a:gd name="adj2" fmla="val 21598295"/>
                  </a:avLst>
                </a:prstGeom>
                <a:ln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6" name="弧形 5"/>
                <p:cNvSpPr/>
                <p:nvPr>
                  <p:custDataLst>
                    <p:tags r:id="rId7"/>
                  </p:custDataLst>
                </p:nvPr>
              </p:nvSpPr>
              <p:spPr>
                <a:xfrm rot="5400000" flipV="1">
                  <a:off x="1547" y="3834"/>
                  <a:ext cx="2268" cy="1417"/>
                </a:xfrm>
                <a:prstGeom prst="arc">
                  <a:avLst>
                    <a:gd name="adj1" fmla="val 16200000"/>
                    <a:gd name="adj2" fmla="val 21598295"/>
                  </a:avLst>
                </a:prstGeom>
                <a:ln>
                  <a:solidFill>
                    <a:schemeClr val="tx1"/>
                  </a:solidFill>
                  <a:headEnd type="none"/>
                  <a:tailEnd type="arrow" w="med" len="sm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sp>
            <p:nvSpPr>
              <p:cNvPr id="7" name="椭圆 6"/>
              <p:cNvSpPr/>
              <p:nvPr>
                <p:custDataLst>
                  <p:tags r:id="rId3"/>
                </p:custDataLst>
              </p:nvPr>
            </p:nvSpPr>
            <p:spPr>
              <a:xfrm>
                <a:off x="13342" y="4620"/>
                <a:ext cx="1926" cy="9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Block</a:t>
                </a:r>
              </a:p>
            </p:txBody>
          </p:sp>
          <p:sp>
            <p:nvSpPr>
              <p:cNvPr id="8" name="弧形 7"/>
              <p:cNvSpPr/>
              <p:nvPr>
                <p:custDataLst>
                  <p:tags r:id="rId4"/>
                </p:custDataLst>
              </p:nvPr>
            </p:nvSpPr>
            <p:spPr>
              <a:xfrm flipV="1">
                <a:off x="14352" y="1786"/>
                <a:ext cx="1851" cy="3305"/>
              </a:xfrm>
              <a:prstGeom prst="arc">
                <a:avLst>
                  <a:gd name="adj1" fmla="val 16200000"/>
                  <a:gd name="adj2" fmla="val 21598295"/>
                </a:avLst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>
                <p:custDataLst>
                  <p:tags r:id="rId5"/>
                </p:custDataLst>
              </p:nvPr>
            </p:nvSpPr>
            <p:spPr>
              <a:xfrm rot="10800000">
                <a:off x="12415" y="1760"/>
                <a:ext cx="1851" cy="3345"/>
              </a:xfrm>
              <a:prstGeom prst="arc">
                <a:avLst>
                  <a:gd name="adj1" fmla="val 16200000"/>
                  <a:gd name="adj2" fmla="val 21598295"/>
                </a:avLst>
              </a:prstGeom>
              <a:ln>
                <a:solidFill>
                  <a:schemeClr val="tx1"/>
                </a:solidFill>
                <a:headEnd type="none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5404796" y="1898650"/>
            <a:ext cx="1221963" cy="3891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ready_list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5305" y="914400"/>
            <a:ext cx="62350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anose="02010600030101010101" pitchFamily="2" charset="-122"/>
              </a:rPr>
              <a:t>在实际运行过程中，线程的优先级大小会不断变化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anose="02010600030101010101" pitchFamily="2" charset="-122"/>
              </a:rPr>
              <a:t>抢占式调度主要会发生以下三种情况：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317230" y="4751705"/>
            <a:ext cx="50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①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982335" y="3743325"/>
            <a:ext cx="50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②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977380" y="4965700"/>
            <a:ext cx="50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87425" y="2155825"/>
            <a:ext cx="395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ready_list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中的线程优先级被改变，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并且大于当前运行线程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优先级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87425" y="3299460"/>
            <a:ext cx="395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当被创建的新线程优先级大于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当前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运行线程的优先级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9730" y="1645285"/>
            <a:ext cx="4882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当新线程被创建，使用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list_sort_order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函数将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线程按照优先级大小顺序插入就绪队列中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7425" y="4443095"/>
            <a:ext cx="395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从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sleep_list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中唤醒的线程优先级大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于当前运行线程的优先级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85380" y="2916555"/>
            <a:ext cx="2163445" cy="64579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400" b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thread_yield()</a:t>
            </a:r>
            <a:r>
              <a:rPr lang="zh-CN" altLang="en-US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让高优先级线程抢占</a:t>
            </a:r>
            <a:r>
              <a:rPr lang="en-US" altLang="zh-CN" sz="1400" b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CPU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32905" y="1437640"/>
            <a:ext cx="48793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当有线程从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sleep_list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即阻塞态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中被唤醒，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使用</a:t>
            </a:r>
            <a:r>
              <a:rPr lang="en-US" altLang="zh-CN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insert_sort_order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函数将线程按照优先级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大小顺序插入就绪队列中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76" grpId="0"/>
      <p:bldP spid="77" grpId="0"/>
      <p:bldP spid="78" grpId="0"/>
      <p:bldP spid="18" grpId="0"/>
      <p:bldP spid="19" grpId="0"/>
      <p:bldP spid="20" grpId="0"/>
      <p:bldP spid="20" grpId="1"/>
      <p:bldP spid="21" grpId="0"/>
      <p:bldP spid="22" grpId="0" bldLvl="0" animBg="1"/>
      <p:bldP spid="22" grpId="1" bldLvl="0" animBg="1"/>
      <p:bldP spid="22" grpId="2" bldLvl="0" animBg="1"/>
      <p:bldP spid="22" grpId="3" bldLvl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线程同步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470" y="938530"/>
            <a:ext cx="6172200" cy="2030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struct semaphore 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/* </a:t>
            </a:r>
            <a:r>
              <a:rPr lang="zh-CN" sz="2000" dirty="0">
                <a:latin typeface="仿宋" panose="02010609060101010101" charset="-122"/>
                <a:ea typeface="仿宋" panose="02010609060101010101" charset="-122"/>
                <a:sym typeface="+mn-ea"/>
              </a:rPr>
              <a:t>信号量结构定义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. */</a:t>
            </a:r>
            <a:endParaRPr sz="2000" dirty="0">
              <a:latin typeface="等线" panose="02010600030101010101" charset="-122"/>
              <a:ea typeface="等线" panose="02010600030101010101" charset="-122"/>
            </a:endParaRP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{</a:t>
            </a: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 unsigned value;             /* </a:t>
            </a:r>
            <a:r>
              <a:rPr lang="zh-CN" sz="2000" dirty="0">
                <a:latin typeface="仿宋" panose="02010609060101010101" charset="-122"/>
                <a:ea typeface="仿宋" panose="02010609060101010101" charset="-122"/>
              </a:rPr>
              <a:t>当前信号量数值</a:t>
            </a: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. */</a:t>
            </a: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 struct list waiters;        /* </a:t>
            </a:r>
            <a:r>
              <a:rPr lang="zh-CN" sz="2000" dirty="0">
                <a:latin typeface="仿宋" panose="02010609060101010101" charset="-122"/>
                <a:ea typeface="仿宋" panose="02010609060101010101" charset="-122"/>
              </a:rPr>
              <a:t>当前信号量</a:t>
            </a:r>
            <a:r>
              <a:rPr lang="zh-CN" sz="2000" dirty="0">
                <a:latin typeface="仿宋" panose="02010609060101010101" charset="-122"/>
                <a:ea typeface="仿宋" panose="02010609060101010101" charset="-122"/>
                <a:sym typeface="+mn-ea"/>
              </a:rPr>
              <a:t>线程</a:t>
            </a:r>
            <a:r>
              <a:rPr lang="zh-CN" sz="2000" dirty="0">
                <a:latin typeface="仿宋" panose="02010609060101010101" charset="-122"/>
                <a:ea typeface="仿宋" panose="02010609060101010101" charset="-122"/>
              </a:rPr>
              <a:t>等待队列</a:t>
            </a: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. */</a:t>
            </a: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};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4185" y="3612515"/>
            <a:ext cx="2421255" cy="2164715"/>
            <a:chOff x="4550" y="5031"/>
            <a:chExt cx="3813" cy="3409"/>
          </a:xfrm>
        </p:grpSpPr>
        <p:grpSp>
          <p:nvGrpSpPr>
            <p:cNvPr id="11" name="组合 10"/>
            <p:cNvGrpSpPr/>
            <p:nvPr/>
          </p:nvGrpSpPr>
          <p:grpSpPr>
            <a:xfrm>
              <a:off x="5098" y="5031"/>
              <a:ext cx="2642" cy="1208"/>
              <a:chOff x="9616" y="4082"/>
              <a:chExt cx="2340" cy="1170"/>
            </a:xfrm>
          </p:grpSpPr>
          <p:sp>
            <p:nvSpPr>
              <p:cNvPr id="316" name="Freeform 36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669" y="4697"/>
                <a:ext cx="433" cy="525"/>
              </a:xfrm>
              <a:custGeom>
                <a:avLst/>
                <a:gdLst>
                  <a:gd name="T0" fmla="*/ 65 w 73"/>
                  <a:gd name="T1" fmla="*/ 1 h 89"/>
                  <a:gd name="T2" fmla="*/ 55 w 73"/>
                  <a:gd name="T3" fmla="*/ 12 h 89"/>
                  <a:gd name="T4" fmla="*/ 46 w 73"/>
                  <a:gd name="T5" fmla="*/ 23 h 89"/>
                  <a:gd name="T6" fmla="*/ 47 w 73"/>
                  <a:gd name="T7" fmla="*/ 22 h 89"/>
                  <a:gd name="T8" fmla="*/ 32 w 73"/>
                  <a:gd name="T9" fmla="*/ 43 h 89"/>
                  <a:gd name="T10" fmla="*/ 25 w 73"/>
                  <a:gd name="T11" fmla="*/ 52 h 89"/>
                  <a:gd name="T12" fmla="*/ 22 w 73"/>
                  <a:gd name="T13" fmla="*/ 57 h 89"/>
                  <a:gd name="T14" fmla="*/ 18 w 73"/>
                  <a:gd name="T15" fmla="*/ 62 h 89"/>
                  <a:gd name="T16" fmla="*/ 19 w 73"/>
                  <a:gd name="T17" fmla="*/ 61 h 89"/>
                  <a:gd name="T18" fmla="*/ 10 w 73"/>
                  <a:gd name="T19" fmla="*/ 72 h 89"/>
                  <a:gd name="T20" fmla="*/ 6 w 73"/>
                  <a:gd name="T21" fmla="*/ 76 h 89"/>
                  <a:gd name="T22" fmla="*/ 4 w 73"/>
                  <a:gd name="T23" fmla="*/ 79 h 89"/>
                  <a:gd name="T24" fmla="*/ 2 w 73"/>
                  <a:gd name="T25" fmla="*/ 81 h 89"/>
                  <a:gd name="T26" fmla="*/ 1 w 73"/>
                  <a:gd name="T27" fmla="*/ 87 h 89"/>
                  <a:gd name="T28" fmla="*/ 4 w 73"/>
                  <a:gd name="T29" fmla="*/ 89 h 89"/>
                  <a:gd name="T30" fmla="*/ 7 w 73"/>
                  <a:gd name="T31" fmla="*/ 88 h 89"/>
                  <a:gd name="T32" fmla="*/ 13 w 73"/>
                  <a:gd name="T33" fmla="*/ 82 h 89"/>
                  <a:gd name="T34" fmla="*/ 18 w 73"/>
                  <a:gd name="T35" fmla="*/ 77 h 89"/>
                  <a:gd name="T36" fmla="*/ 27 w 73"/>
                  <a:gd name="T37" fmla="*/ 66 h 89"/>
                  <a:gd name="T38" fmla="*/ 36 w 73"/>
                  <a:gd name="T39" fmla="*/ 54 h 89"/>
                  <a:gd name="T40" fmla="*/ 44 w 73"/>
                  <a:gd name="T41" fmla="*/ 42 h 89"/>
                  <a:gd name="T42" fmla="*/ 49 w 73"/>
                  <a:gd name="T43" fmla="*/ 36 h 89"/>
                  <a:gd name="T44" fmla="*/ 56 w 73"/>
                  <a:gd name="T45" fmla="*/ 28 h 89"/>
                  <a:gd name="T46" fmla="*/ 63 w 73"/>
                  <a:gd name="T47" fmla="*/ 18 h 89"/>
                  <a:gd name="T48" fmla="*/ 72 w 73"/>
                  <a:gd name="T49" fmla="*/ 8 h 89"/>
                  <a:gd name="T50" fmla="*/ 73 w 73"/>
                  <a:gd name="T51" fmla="*/ 4 h 89"/>
                  <a:gd name="T52" fmla="*/ 72 w 73"/>
                  <a:gd name="T53" fmla="*/ 1 h 89"/>
                  <a:gd name="T54" fmla="*/ 68 w 73"/>
                  <a:gd name="T55" fmla="*/ 0 h 89"/>
                  <a:gd name="T56" fmla="*/ 65 w 73"/>
                  <a:gd name="T57" fmla="*/ 1 h 89"/>
                  <a:gd name="T58" fmla="*/ 65 w 73"/>
                  <a:gd name="T59" fmla="*/ 1 h 89"/>
                  <a:gd name="T60" fmla="*/ 55 w 73"/>
                  <a:gd name="T61" fmla="*/ 28 h 89"/>
                  <a:gd name="T62" fmla="*/ 55 w 73"/>
                  <a:gd name="T63" fmla="*/ 28 h 89"/>
                  <a:gd name="T64" fmla="*/ 55 w 73"/>
                  <a:gd name="T65" fmla="*/ 28 h 89"/>
                  <a:gd name="T66" fmla="*/ 55 w 73"/>
                  <a:gd name="T67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3" h="89">
                    <a:moveTo>
                      <a:pt x="65" y="1"/>
                    </a:moveTo>
                    <a:cubicBezTo>
                      <a:pt x="62" y="5"/>
                      <a:pt x="58" y="8"/>
                      <a:pt x="55" y="12"/>
                    </a:cubicBezTo>
                    <a:cubicBezTo>
                      <a:pt x="52" y="16"/>
                      <a:pt x="49" y="20"/>
                      <a:pt x="46" y="23"/>
                    </a:cubicBezTo>
                    <a:cubicBezTo>
                      <a:pt x="47" y="23"/>
                      <a:pt x="47" y="23"/>
                      <a:pt x="47" y="22"/>
                    </a:cubicBezTo>
                    <a:cubicBezTo>
                      <a:pt x="42" y="29"/>
                      <a:pt x="37" y="36"/>
                      <a:pt x="32" y="43"/>
                    </a:cubicBezTo>
                    <a:cubicBezTo>
                      <a:pt x="30" y="46"/>
                      <a:pt x="27" y="49"/>
                      <a:pt x="25" y="52"/>
                    </a:cubicBezTo>
                    <a:cubicBezTo>
                      <a:pt x="24" y="54"/>
                      <a:pt x="23" y="56"/>
                      <a:pt x="22" y="57"/>
                    </a:cubicBezTo>
                    <a:cubicBezTo>
                      <a:pt x="21" y="59"/>
                      <a:pt x="20" y="61"/>
                      <a:pt x="18" y="62"/>
                    </a:cubicBezTo>
                    <a:cubicBezTo>
                      <a:pt x="19" y="62"/>
                      <a:pt x="19" y="62"/>
                      <a:pt x="19" y="61"/>
                    </a:cubicBezTo>
                    <a:cubicBezTo>
                      <a:pt x="16" y="65"/>
                      <a:pt x="13" y="68"/>
                      <a:pt x="10" y="72"/>
                    </a:cubicBezTo>
                    <a:cubicBezTo>
                      <a:pt x="9" y="73"/>
                      <a:pt x="8" y="75"/>
                      <a:pt x="6" y="76"/>
                    </a:cubicBezTo>
                    <a:cubicBezTo>
                      <a:pt x="6" y="77"/>
                      <a:pt x="5" y="78"/>
                      <a:pt x="4" y="79"/>
                    </a:cubicBezTo>
                    <a:cubicBezTo>
                      <a:pt x="4" y="79"/>
                      <a:pt x="3" y="81"/>
                      <a:pt x="2" y="81"/>
                    </a:cubicBezTo>
                    <a:cubicBezTo>
                      <a:pt x="0" y="83"/>
                      <a:pt x="0" y="85"/>
                      <a:pt x="1" y="87"/>
                    </a:cubicBezTo>
                    <a:cubicBezTo>
                      <a:pt x="2" y="88"/>
                      <a:pt x="3" y="89"/>
                      <a:pt x="4" y="89"/>
                    </a:cubicBezTo>
                    <a:cubicBezTo>
                      <a:pt x="5" y="89"/>
                      <a:pt x="6" y="89"/>
                      <a:pt x="7" y="88"/>
                    </a:cubicBezTo>
                    <a:cubicBezTo>
                      <a:pt x="10" y="87"/>
                      <a:pt x="11" y="84"/>
                      <a:pt x="13" y="82"/>
                    </a:cubicBezTo>
                    <a:cubicBezTo>
                      <a:pt x="15" y="81"/>
                      <a:pt x="16" y="79"/>
                      <a:pt x="18" y="77"/>
                    </a:cubicBezTo>
                    <a:cubicBezTo>
                      <a:pt x="21" y="74"/>
                      <a:pt x="24" y="70"/>
                      <a:pt x="27" y="66"/>
                    </a:cubicBezTo>
                    <a:cubicBezTo>
                      <a:pt x="30" y="62"/>
                      <a:pt x="33" y="58"/>
                      <a:pt x="36" y="54"/>
                    </a:cubicBezTo>
                    <a:cubicBezTo>
                      <a:pt x="38" y="50"/>
                      <a:pt x="41" y="46"/>
                      <a:pt x="44" y="42"/>
                    </a:cubicBezTo>
                    <a:cubicBezTo>
                      <a:pt x="46" y="40"/>
                      <a:pt x="48" y="38"/>
                      <a:pt x="49" y="36"/>
                    </a:cubicBezTo>
                    <a:cubicBezTo>
                      <a:pt x="51" y="33"/>
                      <a:pt x="53" y="30"/>
                      <a:pt x="56" y="28"/>
                    </a:cubicBezTo>
                    <a:cubicBezTo>
                      <a:pt x="58" y="25"/>
                      <a:pt x="61" y="21"/>
                      <a:pt x="63" y="18"/>
                    </a:cubicBezTo>
                    <a:cubicBezTo>
                      <a:pt x="66" y="15"/>
                      <a:pt x="69" y="11"/>
                      <a:pt x="72" y="8"/>
                    </a:cubicBezTo>
                    <a:cubicBezTo>
                      <a:pt x="73" y="7"/>
                      <a:pt x="73" y="6"/>
                      <a:pt x="73" y="4"/>
                    </a:cubicBezTo>
                    <a:cubicBezTo>
                      <a:pt x="73" y="3"/>
                      <a:pt x="73" y="2"/>
                      <a:pt x="72" y="1"/>
                    </a:cubicBezTo>
                    <a:cubicBezTo>
                      <a:pt x="71" y="0"/>
                      <a:pt x="70" y="0"/>
                      <a:pt x="68" y="0"/>
                    </a:cubicBezTo>
                    <a:cubicBezTo>
                      <a:pt x="67" y="0"/>
                      <a:pt x="66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lose/>
                    <a:moveTo>
                      <a:pt x="55" y="28"/>
                    </a:move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37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616" y="4112"/>
                <a:ext cx="490" cy="620"/>
              </a:xfrm>
              <a:custGeom>
                <a:avLst/>
                <a:gdLst>
                  <a:gd name="T0" fmla="*/ 3 w 83"/>
                  <a:gd name="T1" fmla="*/ 0 h 105"/>
                  <a:gd name="T2" fmla="*/ 1 w 83"/>
                  <a:gd name="T3" fmla="*/ 4 h 105"/>
                  <a:gd name="T4" fmla="*/ 1 w 83"/>
                  <a:gd name="T5" fmla="*/ 8 h 105"/>
                  <a:gd name="T6" fmla="*/ 3 w 83"/>
                  <a:gd name="T7" fmla="*/ 10 h 105"/>
                  <a:gd name="T8" fmla="*/ 10 w 83"/>
                  <a:gd name="T9" fmla="*/ 19 h 105"/>
                  <a:gd name="T10" fmla="*/ 19 w 83"/>
                  <a:gd name="T11" fmla="*/ 31 h 105"/>
                  <a:gd name="T12" fmla="*/ 25 w 83"/>
                  <a:gd name="T13" fmla="*/ 39 h 105"/>
                  <a:gd name="T14" fmla="*/ 32 w 83"/>
                  <a:gd name="T15" fmla="*/ 49 h 105"/>
                  <a:gd name="T16" fmla="*/ 38 w 83"/>
                  <a:gd name="T17" fmla="*/ 57 h 105"/>
                  <a:gd name="T18" fmla="*/ 46 w 83"/>
                  <a:gd name="T19" fmla="*/ 67 h 105"/>
                  <a:gd name="T20" fmla="*/ 52 w 83"/>
                  <a:gd name="T21" fmla="*/ 75 h 105"/>
                  <a:gd name="T22" fmla="*/ 60 w 83"/>
                  <a:gd name="T23" fmla="*/ 86 h 105"/>
                  <a:gd name="T24" fmla="*/ 67 w 83"/>
                  <a:gd name="T25" fmla="*/ 95 h 105"/>
                  <a:gd name="T26" fmla="*/ 75 w 83"/>
                  <a:gd name="T27" fmla="*/ 104 h 105"/>
                  <a:gd name="T28" fmla="*/ 78 w 83"/>
                  <a:gd name="T29" fmla="*/ 105 h 105"/>
                  <a:gd name="T30" fmla="*/ 82 w 83"/>
                  <a:gd name="T31" fmla="*/ 104 h 105"/>
                  <a:gd name="T32" fmla="*/ 83 w 83"/>
                  <a:gd name="T33" fmla="*/ 101 h 105"/>
                  <a:gd name="T34" fmla="*/ 83 w 83"/>
                  <a:gd name="T35" fmla="*/ 99 h 105"/>
                  <a:gd name="T36" fmla="*/ 82 w 83"/>
                  <a:gd name="T37" fmla="*/ 97 h 105"/>
                  <a:gd name="T38" fmla="*/ 70 w 83"/>
                  <a:gd name="T39" fmla="*/ 83 h 105"/>
                  <a:gd name="T40" fmla="*/ 60 w 83"/>
                  <a:gd name="T41" fmla="*/ 69 h 105"/>
                  <a:gd name="T42" fmla="*/ 55 w 83"/>
                  <a:gd name="T43" fmla="*/ 62 h 105"/>
                  <a:gd name="T44" fmla="*/ 49 w 83"/>
                  <a:gd name="T45" fmla="*/ 55 h 105"/>
                  <a:gd name="T46" fmla="*/ 37 w 83"/>
                  <a:gd name="T47" fmla="*/ 37 h 105"/>
                  <a:gd name="T48" fmla="*/ 30 w 83"/>
                  <a:gd name="T49" fmla="*/ 28 h 105"/>
                  <a:gd name="T50" fmla="*/ 23 w 83"/>
                  <a:gd name="T51" fmla="*/ 19 h 105"/>
                  <a:gd name="T52" fmla="*/ 14 w 83"/>
                  <a:gd name="T53" fmla="*/ 8 h 105"/>
                  <a:gd name="T54" fmla="*/ 15 w 83"/>
                  <a:gd name="T55" fmla="*/ 8 h 105"/>
                  <a:gd name="T56" fmla="*/ 13 w 83"/>
                  <a:gd name="T57" fmla="*/ 6 h 105"/>
                  <a:gd name="T58" fmla="*/ 9 w 83"/>
                  <a:gd name="T59" fmla="*/ 1 h 105"/>
                  <a:gd name="T60" fmla="*/ 7 w 83"/>
                  <a:gd name="T61" fmla="*/ 0 h 105"/>
                  <a:gd name="T62" fmla="*/ 6 w 83"/>
                  <a:gd name="T63" fmla="*/ 0 h 105"/>
                  <a:gd name="T64" fmla="*/ 3 w 83"/>
                  <a:gd name="T65" fmla="*/ 0 h 105"/>
                  <a:gd name="T66" fmla="*/ 3 w 83"/>
                  <a:gd name="T67" fmla="*/ 0 h 105"/>
                  <a:gd name="T68" fmla="*/ 23 w 83"/>
                  <a:gd name="T69" fmla="*/ 19 h 105"/>
                  <a:gd name="T70" fmla="*/ 24 w 83"/>
                  <a:gd name="T71" fmla="*/ 20 h 105"/>
                  <a:gd name="T72" fmla="*/ 23 w 83"/>
                  <a:gd name="T73" fmla="*/ 19 h 105"/>
                  <a:gd name="T74" fmla="*/ 23 w 83"/>
                  <a:gd name="T75" fmla="*/ 19 h 105"/>
                  <a:gd name="T76" fmla="*/ 48 w 83"/>
                  <a:gd name="T77" fmla="*/ 54 h 105"/>
                  <a:gd name="T78" fmla="*/ 49 w 83"/>
                  <a:gd name="T79" fmla="*/ 54 h 105"/>
                  <a:gd name="T80" fmla="*/ 48 w 83"/>
                  <a:gd name="T81" fmla="*/ 54 h 105"/>
                  <a:gd name="T82" fmla="*/ 48 w 83"/>
                  <a:gd name="T83" fmla="*/ 54 h 105"/>
                  <a:gd name="T84" fmla="*/ 15 w 83"/>
                  <a:gd name="T85" fmla="*/ 9 h 105"/>
                  <a:gd name="T86" fmla="*/ 15 w 83"/>
                  <a:gd name="T87" fmla="*/ 8 h 105"/>
                  <a:gd name="T88" fmla="*/ 15 w 83"/>
                  <a:gd name="T89" fmla="*/ 9 h 105"/>
                  <a:gd name="T90" fmla="*/ 15 w 83"/>
                  <a:gd name="T91" fmla="*/ 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3" h="105">
                    <a:moveTo>
                      <a:pt x="3" y="0"/>
                    </a:moveTo>
                    <a:cubicBezTo>
                      <a:pt x="2" y="1"/>
                      <a:pt x="1" y="2"/>
                      <a:pt x="1" y="4"/>
                    </a:cubicBezTo>
                    <a:cubicBezTo>
                      <a:pt x="0" y="5"/>
                      <a:pt x="0" y="6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5" y="13"/>
                      <a:pt x="7" y="16"/>
                      <a:pt x="10" y="19"/>
                    </a:cubicBezTo>
                    <a:cubicBezTo>
                      <a:pt x="13" y="23"/>
                      <a:pt x="16" y="27"/>
                      <a:pt x="19" y="31"/>
                    </a:cubicBezTo>
                    <a:cubicBezTo>
                      <a:pt x="21" y="33"/>
                      <a:pt x="23" y="36"/>
                      <a:pt x="25" y="39"/>
                    </a:cubicBezTo>
                    <a:cubicBezTo>
                      <a:pt x="27" y="42"/>
                      <a:pt x="30" y="45"/>
                      <a:pt x="32" y="49"/>
                    </a:cubicBezTo>
                    <a:cubicBezTo>
                      <a:pt x="34" y="51"/>
                      <a:pt x="36" y="54"/>
                      <a:pt x="38" y="57"/>
                    </a:cubicBezTo>
                    <a:cubicBezTo>
                      <a:pt x="41" y="60"/>
                      <a:pt x="43" y="63"/>
                      <a:pt x="46" y="67"/>
                    </a:cubicBezTo>
                    <a:cubicBezTo>
                      <a:pt x="48" y="69"/>
                      <a:pt x="50" y="72"/>
                      <a:pt x="52" y="75"/>
                    </a:cubicBezTo>
                    <a:cubicBezTo>
                      <a:pt x="55" y="79"/>
                      <a:pt x="57" y="83"/>
                      <a:pt x="60" y="86"/>
                    </a:cubicBezTo>
                    <a:cubicBezTo>
                      <a:pt x="62" y="89"/>
                      <a:pt x="65" y="92"/>
                      <a:pt x="67" y="95"/>
                    </a:cubicBezTo>
                    <a:cubicBezTo>
                      <a:pt x="70" y="98"/>
                      <a:pt x="73" y="101"/>
                      <a:pt x="75" y="104"/>
                    </a:cubicBezTo>
                    <a:cubicBezTo>
                      <a:pt x="76" y="105"/>
                      <a:pt x="77" y="105"/>
                      <a:pt x="78" y="105"/>
                    </a:cubicBezTo>
                    <a:cubicBezTo>
                      <a:pt x="80" y="105"/>
                      <a:pt x="81" y="105"/>
                      <a:pt x="82" y="104"/>
                    </a:cubicBezTo>
                    <a:cubicBezTo>
                      <a:pt x="83" y="103"/>
                      <a:pt x="83" y="102"/>
                      <a:pt x="83" y="101"/>
                    </a:cubicBezTo>
                    <a:cubicBezTo>
                      <a:pt x="83" y="100"/>
                      <a:pt x="83" y="100"/>
                      <a:pt x="83" y="99"/>
                    </a:cubicBezTo>
                    <a:cubicBezTo>
                      <a:pt x="83" y="99"/>
                      <a:pt x="82" y="98"/>
                      <a:pt x="82" y="97"/>
                    </a:cubicBezTo>
                    <a:cubicBezTo>
                      <a:pt x="78" y="92"/>
                      <a:pt x="74" y="88"/>
                      <a:pt x="70" y="83"/>
                    </a:cubicBezTo>
                    <a:cubicBezTo>
                      <a:pt x="67" y="78"/>
                      <a:pt x="63" y="74"/>
                      <a:pt x="60" y="69"/>
                    </a:cubicBezTo>
                    <a:cubicBezTo>
                      <a:pt x="58" y="67"/>
                      <a:pt x="57" y="64"/>
                      <a:pt x="55" y="62"/>
                    </a:cubicBezTo>
                    <a:cubicBezTo>
                      <a:pt x="53" y="59"/>
                      <a:pt x="51" y="57"/>
                      <a:pt x="49" y="55"/>
                    </a:cubicBezTo>
                    <a:cubicBezTo>
                      <a:pt x="45" y="49"/>
                      <a:pt x="41" y="43"/>
                      <a:pt x="37" y="37"/>
                    </a:cubicBezTo>
                    <a:cubicBezTo>
                      <a:pt x="34" y="34"/>
                      <a:pt x="32" y="31"/>
                      <a:pt x="30" y="28"/>
                    </a:cubicBezTo>
                    <a:cubicBezTo>
                      <a:pt x="28" y="25"/>
                      <a:pt x="25" y="22"/>
                      <a:pt x="23" y="19"/>
                    </a:cubicBezTo>
                    <a:cubicBezTo>
                      <a:pt x="20" y="15"/>
                      <a:pt x="17" y="11"/>
                      <a:pt x="1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2" y="4"/>
                      <a:pt x="11" y="2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23" y="19"/>
                    </a:moveTo>
                    <a:cubicBezTo>
                      <a:pt x="23" y="19"/>
                      <a:pt x="23" y="19"/>
                      <a:pt x="24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lose/>
                    <a:moveTo>
                      <a:pt x="48" y="54"/>
                    </a:moveTo>
                    <a:cubicBezTo>
                      <a:pt x="49" y="54"/>
                      <a:pt x="49" y="54"/>
                      <a:pt x="49" y="54"/>
                    </a:cubicBezTo>
                    <a:cubicBezTo>
                      <a:pt x="49" y="54"/>
                      <a:pt x="49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lose/>
                    <a:moveTo>
                      <a:pt x="15" y="9"/>
                    </a:moveTo>
                    <a:cubicBezTo>
                      <a:pt x="15" y="9"/>
                      <a:pt x="15" y="8"/>
                      <a:pt x="15" y="8"/>
                    </a:cubicBezTo>
                    <a:cubicBezTo>
                      <a:pt x="15" y="8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38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616" y="4082"/>
                <a:ext cx="2340" cy="1170"/>
              </a:xfrm>
              <a:custGeom>
                <a:avLst/>
                <a:gdLst>
                  <a:gd name="T0" fmla="*/ 162 w 396"/>
                  <a:gd name="T1" fmla="*/ 1 h 198"/>
                  <a:gd name="T2" fmla="*/ 89 w 396"/>
                  <a:gd name="T3" fmla="*/ 2 h 198"/>
                  <a:gd name="T4" fmla="*/ 46 w 396"/>
                  <a:gd name="T5" fmla="*/ 5 h 198"/>
                  <a:gd name="T6" fmla="*/ 16 w 396"/>
                  <a:gd name="T7" fmla="*/ 5 h 198"/>
                  <a:gd name="T8" fmla="*/ 0 w 396"/>
                  <a:gd name="T9" fmla="*/ 8 h 198"/>
                  <a:gd name="T10" fmla="*/ 5 w 396"/>
                  <a:gd name="T11" fmla="*/ 13 h 198"/>
                  <a:gd name="T12" fmla="*/ 46 w 396"/>
                  <a:gd name="T13" fmla="*/ 15 h 198"/>
                  <a:gd name="T14" fmla="*/ 103 w 396"/>
                  <a:gd name="T15" fmla="*/ 11 h 198"/>
                  <a:gd name="T16" fmla="*/ 160 w 396"/>
                  <a:gd name="T17" fmla="*/ 9 h 198"/>
                  <a:gd name="T18" fmla="*/ 234 w 396"/>
                  <a:gd name="T19" fmla="*/ 9 h 198"/>
                  <a:gd name="T20" fmla="*/ 302 w 396"/>
                  <a:gd name="T21" fmla="*/ 11 h 198"/>
                  <a:gd name="T22" fmla="*/ 318 w 396"/>
                  <a:gd name="T23" fmla="*/ 23 h 198"/>
                  <a:gd name="T24" fmla="*/ 349 w 396"/>
                  <a:gd name="T25" fmla="*/ 54 h 198"/>
                  <a:gd name="T26" fmla="*/ 386 w 396"/>
                  <a:gd name="T27" fmla="*/ 95 h 198"/>
                  <a:gd name="T28" fmla="*/ 365 w 396"/>
                  <a:gd name="T29" fmla="*/ 112 h 198"/>
                  <a:gd name="T30" fmla="*/ 344 w 396"/>
                  <a:gd name="T31" fmla="*/ 131 h 198"/>
                  <a:gd name="T32" fmla="*/ 301 w 396"/>
                  <a:gd name="T33" fmla="*/ 167 h 198"/>
                  <a:gd name="T34" fmla="*/ 286 w 396"/>
                  <a:gd name="T35" fmla="*/ 179 h 198"/>
                  <a:gd name="T36" fmla="*/ 271 w 396"/>
                  <a:gd name="T37" fmla="*/ 183 h 198"/>
                  <a:gd name="T38" fmla="*/ 200 w 396"/>
                  <a:gd name="T39" fmla="*/ 188 h 198"/>
                  <a:gd name="T40" fmla="*/ 113 w 396"/>
                  <a:gd name="T41" fmla="*/ 188 h 198"/>
                  <a:gd name="T42" fmla="*/ 60 w 396"/>
                  <a:gd name="T43" fmla="*/ 188 h 198"/>
                  <a:gd name="T44" fmla="*/ 27 w 396"/>
                  <a:gd name="T45" fmla="*/ 188 h 198"/>
                  <a:gd name="T46" fmla="*/ 14 w 396"/>
                  <a:gd name="T47" fmla="*/ 187 h 198"/>
                  <a:gd name="T48" fmla="*/ 11 w 396"/>
                  <a:gd name="T49" fmla="*/ 194 h 198"/>
                  <a:gd name="T50" fmla="*/ 17 w 396"/>
                  <a:gd name="T51" fmla="*/ 195 h 198"/>
                  <a:gd name="T52" fmla="*/ 52 w 396"/>
                  <a:gd name="T53" fmla="*/ 197 h 198"/>
                  <a:gd name="T54" fmla="*/ 103 w 396"/>
                  <a:gd name="T55" fmla="*/ 198 h 198"/>
                  <a:gd name="T56" fmla="*/ 191 w 396"/>
                  <a:gd name="T57" fmla="*/ 198 h 198"/>
                  <a:gd name="T58" fmla="*/ 270 w 396"/>
                  <a:gd name="T59" fmla="*/ 193 h 198"/>
                  <a:gd name="T60" fmla="*/ 286 w 396"/>
                  <a:gd name="T61" fmla="*/ 190 h 198"/>
                  <a:gd name="T62" fmla="*/ 298 w 396"/>
                  <a:gd name="T63" fmla="*/ 180 h 198"/>
                  <a:gd name="T64" fmla="*/ 330 w 396"/>
                  <a:gd name="T65" fmla="*/ 153 h 198"/>
                  <a:gd name="T66" fmla="*/ 362 w 396"/>
                  <a:gd name="T67" fmla="*/ 126 h 198"/>
                  <a:gd name="T68" fmla="*/ 389 w 396"/>
                  <a:gd name="T69" fmla="*/ 104 h 198"/>
                  <a:gd name="T70" fmla="*/ 395 w 396"/>
                  <a:gd name="T71" fmla="*/ 92 h 198"/>
                  <a:gd name="T72" fmla="*/ 387 w 396"/>
                  <a:gd name="T73" fmla="*/ 83 h 198"/>
                  <a:gd name="T74" fmla="*/ 349 w 396"/>
                  <a:gd name="T75" fmla="*/ 41 h 198"/>
                  <a:gd name="T76" fmla="*/ 317 w 396"/>
                  <a:gd name="T77" fmla="*/ 11 h 198"/>
                  <a:gd name="T78" fmla="*/ 303 w 396"/>
                  <a:gd name="T79" fmla="*/ 2 h 198"/>
                  <a:gd name="T80" fmla="*/ 279 w 396"/>
                  <a:gd name="T81" fmla="*/ 1 h 198"/>
                  <a:gd name="T82" fmla="*/ 217 w 396"/>
                  <a:gd name="T83" fmla="*/ 0 h 198"/>
                  <a:gd name="T84" fmla="*/ 283 w 396"/>
                  <a:gd name="T85" fmla="*/ 181 h 198"/>
                  <a:gd name="T86" fmla="*/ 283 w 396"/>
                  <a:gd name="T87" fmla="*/ 181 h 198"/>
                  <a:gd name="T88" fmla="*/ 258 w 396"/>
                  <a:gd name="T89" fmla="*/ 185 h 198"/>
                  <a:gd name="T90" fmla="*/ 287 w 396"/>
                  <a:gd name="T91" fmla="*/ 18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6" h="198">
                    <a:moveTo>
                      <a:pt x="191" y="1"/>
                    </a:moveTo>
                    <a:cubicBezTo>
                      <a:pt x="186" y="1"/>
                      <a:pt x="181" y="1"/>
                      <a:pt x="177" y="1"/>
                    </a:cubicBezTo>
                    <a:cubicBezTo>
                      <a:pt x="172" y="1"/>
                      <a:pt x="167" y="1"/>
                      <a:pt x="162" y="1"/>
                    </a:cubicBezTo>
                    <a:cubicBezTo>
                      <a:pt x="152" y="1"/>
                      <a:pt x="142" y="1"/>
                      <a:pt x="132" y="2"/>
                    </a:cubicBezTo>
                    <a:cubicBezTo>
                      <a:pt x="123" y="2"/>
                      <a:pt x="113" y="2"/>
                      <a:pt x="103" y="2"/>
                    </a:cubicBezTo>
                    <a:cubicBezTo>
                      <a:pt x="98" y="2"/>
                      <a:pt x="93" y="2"/>
                      <a:pt x="89" y="2"/>
                    </a:cubicBezTo>
                    <a:cubicBezTo>
                      <a:pt x="84" y="3"/>
                      <a:pt x="79" y="3"/>
                      <a:pt x="74" y="3"/>
                    </a:cubicBezTo>
                    <a:cubicBezTo>
                      <a:pt x="70" y="3"/>
                      <a:pt x="65" y="4"/>
                      <a:pt x="60" y="4"/>
                    </a:cubicBezTo>
                    <a:cubicBezTo>
                      <a:pt x="55" y="4"/>
                      <a:pt x="51" y="5"/>
                      <a:pt x="46" y="5"/>
                    </a:cubicBezTo>
                    <a:cubicBezTo>
                      <a:pt x="43" y="6"/>
                      <a:pt x="39" y="5"/>
                      <a:pt x="36" y="5"/>
                    </a:cubicBezTo>
                    <a:cubicBezTo>
                      <a:pt x="33" y="5"/>
                      <a:pt x="29" y="5"/>
                      <a:pt x="26" y="5"/>
                    </a:cubicBezTo>
                    <a:cubicBezTo>
                      <a:pt x="22" y="5"/>
                      <a:pt x="19" y="5"/>
                      <a:pt x="16" y="5"/>
                    </a:cubicBezTo>
                    <a:cubicBezTo>
                      <a:pt x="12" y="4"/>
                      <a:pt x="8" y="4"/>
                      <a:pt x="5" y="4"/>
                    </a:cubicBezTo>
                    <a:cubicBezTo>
                      <a:pt x="4" y="4"/>
                      <a:pt x="2" y="4"/>
                      <a:pt x="1" y="5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0" y="10"/>
                      <a:pt x="1" y="11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9" y="14"/>
                      <a:pt x="14" y="14"/>
                      <a:pt x="19" y="14"/>
                    </a:cubicBezTo>
                    <a:cubicBezTo>
                      <a:pt x="23" y="14"/>
                      <a:pt x="28" y="15"/>
                      <a:pt x="33" y="15"/>
                    </a:cubicBezTo>
                    <a:cubicBezTo>
                      <a:pt x="37" y="15"/>
                      <a:pt x="42" y="15"/>
                      <a:pt x="46" y="15"/>
                    </a:cubicBezTo>
                    <a:cubicBezTo>
                      <a:pt x="51" y="14"/>
                      <a:pt x="55" y="14"/>
                      <a:pt x="59" y="13"/>
                    </a:cubicBezTo>
                    <a:cubicBezTo>
                      <a:pt x="69" y="12"/>
                      <a:pt x="78" y="11"/>
                      <a:pt x="87" y="11"/>
                    </a:cubicBezTo>
                    <a:cubicBezTo>
                      <a:pt x="92" y="11"/>
                      <a:pt x="97" y="11"/>
                      <a:pt x="103" y="11"/>
                    </a:cubicBezTo>
                    <a:cubicBezTo>
                      <a:pt x="107" y="10"/>
                      <a:pt x="112" y="10"/>
                      <a:pt x="116" y="10"/>
                    </a:cubicBezTo>
                    <a:cubicBezTo>
                      <a:pt x="126" y="10"/>
                      <a:pt x="136" y="10"/>
                      <a:pt x="146" y="9"/>
                    </a:cubicBezTo>
                    <a:cubicBezTo>
                      <a:pt x="151" y="9"/>
                      <a:pt x="156" y="9"/>
                      <a:pt x="160" y="9"/>
                    </a:cubicBezTo>
                    <a:cubicBezTo>
                      <a:pt x="165" y="9"/>
                      <a:pt x="171" y="9"/>
                      <a:pt x="176" y="9"/>
                    </a:cubicBezTo>
                    <a:cubicBezTo>
                      <a:pt x="185" y="9"/>
                      <a:pt x="195" y="9"/>
                      <a:pt x="205" y="9"/>
                    </a:cubicBezTo>
                    <a:cubicBezTo>
                      <a:pt x="215" y="9"/>
                      <a:pt x="224" y="9"/>
                      <a:pt x="234" y="9"/>
                    </a:cubicBezTo>
                    <a:cubicBezTo>
                      <a:pt x="253" y="9"/>
                      <a:pt x="272" y="8"/>
                      <a:pt x="292" y="10"/>
                    </a:cubicBezTo>
                    <a:cubicBezTo>
                      <a:pt x="295" y="10"/>
                      <a:pt x="298" y="10"/>
                      <a:pt x="301" y="10"/>
                    </a:cubicBezTo>
                    <a:cubicBezTo>
                      <a:pt x="302" y="11"/>
                      <a:pt x="302" y="11"/>
                      <a:pt x="302" y="11"/>
                    </a:cubicBezTo>
                    <a:cubicBezTo>
                      <a:pt x="303" y="11"/>
                      <a:pt x="304" y="12"/>
                      <a:pt x="304" y="12"/>
                    </a:cubicBezTo>
                    <a:cubicBezTo>
                      <a:pt x="305" y="13"/>
                      <a:pt x="307" y="14"/>
                      <a:pt x="308" y="14"/>
                    </a:cubicBezTo>
                    <a:cubicBezTo>
                      <a:pt x="311" y="17"/>
                      <a:pt x="314" y="20"/>
                      <a:pt x="318" y="23"/>
                    </a:cubicBezTo>
                    <a:cubicBezTo>
                      <a:pt x="321" y="26"/>
                      <a:pt x="325" y="29"/>
                      <a:pt x="329" y="33"/>
                    </a:cubicBezTo>
                    <a:cubicBezTo>
                      <a:pt x="332" y="36"/>
                      <a:pt x="335" y="39"/>
                      <a:pt x="339" y="43"/>
                    </a:cubicBezTo>
                    <a:cubicBezTo>
                      <a:pt x="342" y="47"/>
                      <a:pt x="346" y="50"/>
                      <a:pt x="349" y="54"/>
                    </a:cubicBezTo>
                    <a:cubicBezTo>
                      <a:pt x="353" y="57"/>
                      <a:pt x="356" y="60"/>
                      <a:pt x="359" y="64"/>
                    </a:cubicBezTo>
                    <a:cubicBezTo>
                      <a:pt x="362" y="67"/>
                      <a:pt x="366" y="71"/>
                      <a:pt x="369" y="74"/>
                    </a:cubicBezTo>
                    <a:cubicBezTo>
                      <a:pt x="374" y="81"/>
                      <a:pt x="380" y="88"/>
                      <a:pt x="386" y="95"/>
                    </a:cubicBezTo>
                    <a:cubicBezTo>
                      <a:pt x="382" y="97"/>
                      <a:pt x="379" y="100"/>
                      <a:pt x="376" y="102"/>
                    </a:cubicBezTo>
                    <a:cubicBezTo>
                      <a:pt x="374" y="104"/>
                      <a:pt x="372" y="105"/>
                      <a:pt x="371" y="107"/>
                    </a:cubicBezTo>
                    <a:cubicBezTo>
                      <a:pt x="369" y="109"/>
                      <a:pt x="367" y="110"/>
                      <a:pt x="365" y="112"/>
                    </a:cubicBezTo>
                    <a:cubicBezTo>
                      <a:pt x="362" y="115"/>
                      <a:pt x="358" y="119"/>
                      <a:pt x="355" y="122"/>
                    </a:cubicBezTo>
                    <a:cubicBezTo>
                      <a:pt x="353" y="124"/>
                      <a:pt x="351" y="125"/>
                      <a:pt x="350" y="127"/>
                    </a:cubicBezTo>
                    <a:cubicBezTo>
                      <a:pt x="348" y="128"/>
                      <a:pt x="346" y="130"/>
                      <a:pt x="344" y="131"/>
                    </a:cubicBezTo>
                    <a:cubicBezTo>
                      <a:pt x="337" y="137"/>
                      <a:pt x="330" y="143"/>
                      <a:pt x="323" y="149"/>
                    </a:cubicBezTo>
                    <a:cubicBezTo>
                      <a:pt x="319" y="152"/>
                      <a:pt x="315" y="155"/>
                      <a:pt x="312" y="158"/>
                    </a:cubicBezTo>
                    <a:cubicBezTo>
                      <a:pt x="308" y="161"/>
                      <a:pt x="305" y="164"/>
                      <a:pt x="301" y="167"/>
                    </a:cubicBezTo>
                    <a:cubicBezTo>
                      <a:pt x="298" y="169"/>
                      <a:pt x="295" y="172"/>
                      <a:pt x="292" y="174"/>
                    </a:cubicBezTo>
                    <a:cubicBezTo>
                      <a:pt x="290" y="176"/>
                      <a:pt x="287" y="178"/>
                      <a:pt x="285" y="180"/>
                    </a:cubicBezTo>
                    <a:cubicBezTo>
                      <a:pt x="285" y="180"/>
                      <a:pt x="285" y="180"/>
                      <a:pt x="286" y="179"/>
                    </a:cubicBezTo>
                    <a:cubicBezTo>
                      <a:pt x="285" y="180"/>
                      <a:pt x="284" y="181"/>
                      <a:pt x="283" y="182"/>
                    </a:cubicBezTo>
                    <a:cubicBezTo>
                      <a:pt x="281" y="182"/>
                      <a:pt x="280" y="182"/>
                      <a:pt x="278" y="182"/>
                    </a:cubicBezTo>
                    <a:cubicBezTo>
                      <a:pt x="276" y="182"/>
                      <a:pt x="273" y="183"/>
                      <a:pt x="271" y="183"/>
                    </a:cubicBezTo>
                    <a:cubicBezTo>
                      <a:pt x="267" y="183"/>
                      <a:pt x="262" y="184"/>
                      <a:pt x="258" y="185"/>
                    </a:cubicBezTo>
                    <a:cubicBezTo>
                      <a:pt x="249" y="186"/>
                      <a:pt x="239" y="187"/>
                      <a:pt x="230" y="187"/>
                    </a:cubicBezTo>
                    <a:cubicBezTo>
                      <a:pt x="220" y="188"/>
                      <a:pt x="210" y="188"/>
                      <a:pt x="200" y="188"/>
                    </a:cubicBezTo>
                    <a:cubicBezTo>
                      <a:pt x="181" y="188"/>
                      <a:pt x="161" y="188"/>
                      <a:pt x="142" y="188"/>
                    </a:cubicBezTo>
                    <a:cubicBezTo>
                      <a:pt x="137" y="188"/>
                      <a:pt x="132" y="188"/>
                      <a:pt x="127" y="188"/>
                    </a:cubicBezTo>
                    <a:cubicBezTo>
                      <a:pt x="122" y="188"/>
                      <a:pt x="117" y="188"/>
                      <a:pt x="113" y="188"/>
                    </a:cubicBezTo>
                    <a:cubicBezTo>
                      <a:pt x="103" y="188"/>
                      <a:pt x="93" y="188"/>
                      <a:pt x="84" y="188"/>
                    </a:cubicBezTo>
                    <a:cubicBezTo>
                      <a:pt x="79" y="188"/>
                      <a:pt x="74" y="188"/>
                      <a:pt x="69" y="188"/>
                    </a:cubicBezTo>
                    <a:cubicBezTo>
                      <a:pt x="66" y="188"/>
                      <a:pt x="63" y="188"/>
                      <a:pt x="60" y="188"/>
                    </a:cubicBezTo>
                    <a:cubicBezTo>
                      <a:pt x="58" y="188"/>
                      <a:pt x="56" y="188"/>
                      <a:pt x="55" y="188"/>
                    </a:cubicBezTo>
                    <a:cubicBezTo>
                      <a:pt x="50" y="188"/>
                      <a:pt x="45" y="188"/>
                      <a:pt x="40" y="188"/>
                    </a:cubicBezTo>
                    <a:cubicBezTo>
                      <a:pt x="36" y="188"/>
                      <a:pt x="31" y="188"/>
                      <a:pt x="27" y="188"/>
                    </a:cubicBezTo>
                    <a:cubicBezTo>
                      <a:pt x="25" y="188"/>
                      <a:pt x="22" y="188"/>
                      <a:pt x="20" y="187"/>
                    </a:cubicBezTo>
                    <a:cubicBezTo>
                      <a:pt x="18" y="187"/>
                      <a:pt x="17" y="187"/>
                      <a:pt x="15" y="187"/>
                    </a:cubicBezTo>
                    <a:cubicBezTo>
                      <a:pt x="15" y="187"/>
                      <a:pt x="14" y="187"/>
                      <a:pt x="14" y="187"/>
                    </a:cubicBezTo>
                    <a:cubicBezTo>
                      <a:pt x="12" y="186"/>
                      <a:pt x="11" y="187"/>
                      <a:pt x="10" y="188"/>
                    </a:cubicBezTo>
                    <a:cubicBezTo>
                      <a:pt x="9" y="189"/>
                      <a:pt x="9" y="190"/>
                      <a:pt x="9" y="191"/>
                    </a:cubicBezTo>
                    <a:cubicBezTo>
                      <a:pt x="9" y="193"/>
                      <a:pt x="10" y="193"/>
                      <a:pt x="11" y="194"/>
                    </a:cubicBezTo>
                    <a:cubicBezTo>
                      <a:pt x="12" y="194"/>
                      <a:pt x="13" y="195"/>
                      <a:pt x="14" y="195"/>
                    </a:cubicBezTo>
                    <a:cubicBezTo>
                      <a:pt x="15" y="195"/>
                      <a:pt x="17" y="195"/>
                      <a:pt x="18" y="195"/>
                    </a:cubicBezTo>
                    <a:cubicBezTo>
                      <a:pt x="18" y="195"/>
                      <a:pt x="18" y="195"/>
                      <a:pt x="17" y="195"/>
                    </a:cubicBezTo>
                    <a:cubicBezTo>
                      <a:pt x="22" y="196"/>
                      <a:pt x="27" y="196"/>
                      <a:pt x="31" y="197"/>
                    </a:cubicBezTo>
                    <a:cubicBezTo>
                      <a:pt x="36" y="197"/>
                      <a:pt x="40" y="197"/>
                      <a:pt x="45" y="197"/>
                    </a:cubicBezTo>
                    <a:cubicBezTo>
                      <a:pt x="47" y="197"/>
                      <a:pt x="49" y="197"/>
                      <a:pt x="52" y="197"/>
                    </a:cubicBezTo>
                    <a:cubicBezTo>
                      <a:pt x="54" y="197"/>
                      <a:pt x="57" y="198"/>
                      <a:pt x="59" y="198"/>
                    </a:cubicBezTo>
                    <a:cubicBezTo>
                      <a:pt x="64" y="198"/>
                      <a:pt x="69" y="198"/>
                      <a:pt x="74" y="198"/>
                    </a:cubicBezTo>
                    <a:cubicBezTo>
                      <a:pt x="83" y="198"/>
                      <a:pt x="93" y="198"/>
                      <a:pt x="103" y="198"/>
                    </a:cubicBezTo>
                    <a:cubicBezTo>
                      <a:pt x="113" y="198"/>
                      <a:pt x="122" y="198"/>
                      <a:pt x="132" y="198"/>
                    </a:cubicBezTo>
                    <a:cubicBezTo>
                      <a:pt x="142" y="198"/>
                      <a:pt x="151" y="198"/>
                      <a:pt x="161" y="198"/>
                    </a:cubicBezTo>
                    <a:cubicBezTo>
                      <a:pt x="171" y="198"/>
                      <a:pt x="181" y="198"/>
                      <a:pt x="191" y="198"/>
                    </a:cubicBezTo>
                    <a:cubicBezTo>
                      <a:pt x="200" y="198"/>
                      <a:pt x="210" y="198"/>
                      <a:pt x="220" y="198"/>
                    </a:cubicBezTo>
                    <a:cubicBezTo>
                      <a:pt x="229" y="197"/>
                      <a:pt x="239" y="197"/>
                      <a:pt x="248" y="196"/>
                    </a:cubicBezTo>
                    <a:cubicBezTo>
                      <a:pt x="255" y="195"/>
                      <a:pt x="262" y="194"/>
                      <a:pt x="270" y="193"/>
                    </a:cubicBezTo>
                    <a:cubicBezTo>
                      <a:pt x="273" y="192"/>
                      <a:pt x="276" y="192"/>
                      <a:pt x="279" y="191"/>
                    </a:cubicBezTo>
                    <a:cubicBezTo>
                      <a:pt x="280" y="191"/>
                      <a:pt x="282" y="191"/>
                      <a:pt x="283" y="191"/>
                    </a:cubicBezTo>
                    <a:cubicBezTo>
                      <a:pt x="284" y="190"/>
                      <a:pt x="285" y="190"/>
                      <a:pt x="286" y="190"/>
                    </a:cubicBezTo>
                    <a:cubicBezTo>
                      <a:pt x="287" y="189"/>
                      <a:pt x="287" y="188"/>
                      <a:pt x="288" y="188"/>
                    </a:cubicBezTo>
                    <a:cubicBezTo>
                      <a:pt x="290" y="187"/>
                      <a:pt x="291" y="186"/>
                      <a:pt x="293" y="184"/>
                    </a:cubicBezTo>
                    <a:cubicBezTo>
                      <a:pt x="294" y="183"/>
                      <a:pt x="296" y="182"/>
                      <a:pt x="298" y="180"/>
                    </a:cubicBezTo>
                    <a:cubicBezTo>
                      <a:pt x="301" y="177"/>
                      <a:pt x="305" y="174"/>
                      <a:pt x="309" y="171"/>
                    </a:cubicBezTo>
                    <a:cubicBezTo>
                      <a:pt x="313" y="168"/>
                      <a:pt x="316" y="165"/>
                      <a:pt x="320" y="162"/>
                    </a:cubicBezTo>
                    <a:cubicBezTo>
                      <a:pt x="323" y="159"/>
                      <a:pt x="327" y="156"/>
                      <a:pt x="330" y="153"/>
                    </a:cubicBezTo>
                    <a:cubicBezTo>
                      <a:pt x="338" y="147"/>
                      <a:pt x="345" y="141"/>
                      <a:pt x="352" y="135"/>
                    </a:cubicBezTo>
                    <a:cubicBezTo>
                      <a:pt x="354" y="134"/>
                      <a:pt x="356" y="132"/>
                      <a:pt x="357" y="131"/>
                    </a:cubicBezTo>
                    <a:cubicBezTo>
                      <a:pt x="359" y="129"/>
                      <a:pt x="361" y="128"/>
                      <a:pt x="362" y="126"/>
                    </a:cubicBezTo>
                    <a:cubicBezTo>
                      <a:pt x="366" y="123"/>
                      <a:pt x="370" y="120"/>
                      <a:pt x="374" y="116"/>
                    </a:cubicBezTo>
                    <a:cubicBezTo>
                      <a:pt x="377" y="114"/>
                      <a:pt x="380" y="111"/>
                      <a:pt x="383" y="108"/>
                    </a:cubicBezTo>
                    <a:cubicBezTo>
                      <a:pt x="385" y="107"/>
                      <a:pt x="387" y="106"/>
                      <a:pt x="389" y="104"/>
                    </a:cubicBezTo>
                    <a:cubicBezTo>
                      <a:pt x="390" y="103"/>
                      <a:pt x="391" y="103"/>
                      <a:pt x="391" y="102"/>
                    </a:cubicBezTo>
                    <a:cubicBezTo>
                      <a:pt x="393" y="101"/>
                      <a:pt x="396" y="99"/>
                      <a:pt x="396" y="96"/>
                    </a:cubicBezTo>
                    <a:cubicBezTo>
                      <a:pt x="396" y="95"/>
                      <a:pt x="396" y="94"/>
                      <a:pt x="395" y="92"/>
                    </a:cubicBezTo>
                    <a:cubicBezTo>
                      <a:pt x="395" y="92"/>
                      <a:pt x="394" y="91"/>
                      <a:pt x="393" y="91"/>
                    </a:cubicBezTo>
                    <a:cubicBezTo>
                      <a:pt x="393" y="90"/>
                      <a:pt x="392" y="89"/>
                      <a:pt x="391" y="88"/>
                    </a:cubicBezTo>
                    <a:cubicBezTo>
                      <a:pt x="390" y="86"/>
                      <a:pt x="388" y="84"/>
                      <a:pt x="387" y="83"/>
                    </a:cubicBezTo>
                    <a:cubicBezTo>
                      <a:pt x="381" y="75"/>
                      <a:pt x="376" y="68"/>
                      <a:pt x="369" y="61"/>
                    </a:cubicBezTo>
                    <a:cubicBezTo>
                      <a:pt x="366" y="58"/>
                      <a:pt x="363" y="54"/>
                      <a:pt x="359" y="51"/>
                    </a:cubicBezTo>
                    <a:cubicBezTo>
                      <a:pt x="356" y="47"/>
                      <a:pt x="352" y="44"/>
                      <a:pt x="349" y="41"/>
                    </a:cubicBezTo>
                    <a:cubicBezTo>
                      <a:pt x="346" y="37"/>
                      <a:pt x="342" y="34"/>
                      <a:pt x="339" y="30"/>
                    </a:cubicBezTo>
                    <a:cubicBezTo>
                      <a:pt x="335" y="27"/>
                      <a:pt x="332" y="23"/>
                      <a:pt x="328" y="20"/>
                    </a:cubicBezTo>
                    <a:cubicBezTo>
                      <a:pt x="325" y="17"/>
                      <a:pt x="321" y="14"/>
                      <a:pt x="317" y="11"/>
                    </a:cubicBezTo>
                    <a:cubicBezTo>
                      <a:pt x="315" y="9"/>
                      <a:pt x="313" y="8"/>
                      <a:pt x="311" y="6"/>
                    </a:cubicBezTo>
                    <a:cubicBezTo>
                      <a:pt x="309" y="5"/>
                      <a:pt x="307" y="4"/>
                      <a:pt x="305" y="3"/>
                    </a:cubicBezTo>
                    <a:cubicBezTo>
                      <a:pt x="305" y="3"/>
                      <a:pt x="304" y="2"/>
                      <a:pt x="303" y="2"/>
                    </a:cubicBezTo>
                    <a:cubicBezTo>
                      <a:pt x="302" y="2"/>
                      <a:pt x="301" y="2"/>
                      <a:pt x="300" y="2"/>
                    </a:cubicBezTo>
                    <a:cubicBezTo>
                      <a:pt x="297" y="2"/>
                      <a:pt x="295" y="2"/>
                      <a:pt x="293" y="2"/>
                    </a:cubicBezTo>
                    <a:cubicBezTo>
                      <a:pt x="288" y="1"/>
                      <a:pt x="283" y="1"/>
                      <a:pt x="279" y="1"/>
                    </a:cubicBezTo>
                    <a:cubicBezTo>
                      <a:pt x="269" y="1"/>
                      <a:pt x="259" y="1"/>
                      <a:pt x="249" y="1"/>
                    </a:cubicBezTo>
                    <a:cubicBezTo>
                      <a:pt x="239" y="1"/>
                      <a:pt x="230" y="0"/>
                      <a:pt x="220" y="0"/>
                    </a:cubicBezTo>
                    <a:cubicBezTo>
                      <a:pt x="219" y="0"/>
                      <a:pt x="218" y="0"/>
                      <a:pt x="217" y="0"/>
                    </a:cubicBezTo>
                    <a:cubicBezTo>
                      <a:pt x="208" y="0"/>
                      <a:pt x="200" y="1"/>
                      <a:pt x="191" y="1"/>
                    </a:cubicBezTo>
                    <a:cubicBezTo>
                      <a:pt x="191" y="1"/>
                      <a:pt x="191" y="1"/>
                      <a:pt x="191" y="1"/>
                    </a:cubicBezTo>
                    <a:close/>
                    <a:moveTo>
                      <a:pt x="283" y="181"/>
                    </a:moveTo>
                    <a:cubicBezTo>
                      <a:pt x="283" y="181"/>
                      <a:pt x="283" y="182"/>
                      <a:pt x="283" y="182"/>
                    </a:cubicBezTo>
                    <a:cubicBezTo>
                      <a:pt x="283" y="182"/>
                      <a:pt x="283" y="181"/>
                      <a:pt x="283" y="181"/>
                    </a:cubicBezTo>
                    <a:cubicBezTo>
                      <a:pt x="283" y="181"/>
                      <a:pt x="283" y="181"/>
                      <a:pt x="283" y="181"/>
                    </a:cubicBezTo>
                    <a:close/>
                    <a:moveTo>
                      <a:pt x="258" y="185"/>
                    </a:moveTo>
                    <a:cubicBezTo>
                      <a:pt x="257" y="185"/>
                      <a:pt x="257" y="185"/>
                      <a:pt x="257" y="185"/>
                    </a:cubicBezTo>
                    <a:cubicBezTo>
                      <a:pt x="257" y="185"/>
                      <a:pt x="257" y="185"/>
                      <a:pt x="258" y="185"/>
                    </a:cubicBezTo>
                    <a:cubicBezTo>
                      <a:pt x="258" y="185"/>
                      <a:pt x="258" y="185"/>
                      <a:pt x="258" y="185"/>
                    </a:cubicBezTo>
                    <a:close/>
                    <a:moveTo>
                      <a:pt x="288" y="188"/>
                    </a:moveTo>
                    <a:cubicBezTo>
                      <a:pt x="288" y="188"/>
                      <a:pt x="288" y="188"/>
                      <a:pt x="287" y="188"/>
                    </a:cubicBezTo>
                    <a:cubicBezTo>
                      <a:pt x="288" y="188"/>
                      <a:pt x="288" y="188"/>
                      <a:pt x="288" y="188"/>
                    </a:cubicBezTo>
                    <a:cubicBezTo>
                      <a:pt x="288" y="188"/>
                      <a:pt x="288" y="188"/>
                      <a:pt x="288" y="188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矩形 485"/>
              <p:cNvSpPr/>
              <p:nvPr>
                <p:custDataLst>
                  <p:tags r:id="rId23"/>
                </p:custDataLst>
              </p:nvPr>
            </p:nvSpPr>
            <p:spPr>
              <a:xfrm>
                <a:off x="9955" y="4318"/>
                <a:ext cx="1728" cy="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原方案</a:t>
                </a:r>
                <a:endParaRPr lang="zh-CN" altLang="en-US" sz="2400" b="1" dirty="0"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23" name="文本框 22"/>
            <p:cNvSpPr txBox="1"/>
            <p:nvPr>
              <p:custDataLst>
                <p:tags r:id="rId19"/>
              </p:custDataLst>
            </p:nvPr>
          </p:nvSpPr>
          <p:spPr>
            <a:xfrm>
              <a:off x="4550" y="6571"/>
              <a:ext cx="3813" cy="186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取</a:t>
              </a:r>
              <a:r>
                <a:rPr lang="en-US" altLang="zh-CN" sz="20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waiter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队列头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加入到</a:t>
              </a:r>
              <a:r>
                <a:rPr lang="en-US" altLang="zh-CN" sz="20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ready_list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按照先进先出顺序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85440" y="3612515"/>
            <a:ext cx="4119245" cy="2132965"/>
            <a:chOff x="8812" y="5031"/>
            <a:chExt cx="6487" cy="3359"/>
          </a:xfrm>
        </p:grpSpPr>
        <p:grpSp>
          <p:nvGrpSpPr>
            <p:cNvPr id="12" name="组合 11"/>
            <p:cNvGrpSpPr/>
            <p:nvPr/>
          </p:nvGrpSpPr>
          <p:grpSpPr>
            <a:xfrm>
              <a:off x="10729" y="5031"/>
              <a:ext cx="2642" cy="1205"/>
              <a:chOff x="7579" y="4087"/>
              <a:chExt cx="2258" cy="1205"/>
            </a:xfrm>
          </p:grpSpPr>
          <p:sp>
            <p:nvSpPr>
              <p:cNvPr id="298" name="Freeform 18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579" y="4087"/>
                <a:ext cx="2233" cy="1140"/>
              </a:xfrm>
              <a:custGeom>
                <a:avLst/>
                <a:gdLst>
                  <a:gd name="T0" fmla="*/ 375 w 378"/>
                  <a:gd name="T1" fmla="*/ 101 h 193"/>
                  <a:gd name="T2" fmla="*/ 356 w 378"/>
                  <a:gd name="T3" fmla="*/ 70 h 193"/>
                  <a:gd name="T4" fmla="*/ 328 w 378"/>
                  <a:gd name="T5" fmla="*/ 37 h 193"/>
                  <a:gd name="T6" fmla="*/ 302 w 378"/>
                  <a:gd name="T7" fmla="*/ 18 h 193"/>
                  <a:gd name="T8" fmla="*/ 246 w 378"/>
                  <a:gd name="T9" fmla="*/ 14 h 193"/>
                  <a:gd name="T10" fmla="*/ 15 w 378"/>
                  <a:gd name="T11" fmla="*/ 0 h 193"/>
                  <a:gd name="T12" fmla="*/ 10 w 378"/>
                  <a:gd name="T13" fmla="*/ 9 h 193"/>
                  <a:gd name="T14" fmla="*/ 50 w 378"/>
                  <a:gd name="T15" fmla="*/ 59 h 193"/>
                  <a:gd name="T16" fmla="*/ 78 w 378"/>
                  <a:gd name="T17" fmla="*/ 81 h 193"/>
                  <a:gd name="T18" fmla="*/ 75 w 378"/>
                  <a:gd name="T19" fmla="*/ 111 h 193"/>
                  <a:gd name="T20" fmla="*/ 36 w 378"/>
                  <a:gd name="T21" fmla="*/ 172 h 193"/>
                  <a:gd name="T22" fmla="*/ 41 w 378"/>
                  <a:gd name="T23" fmla="*/ 182 h 193"/>
                  <a:gd name="T24" fmla="*/ 161 w 378"/>
                  <a:gd name="T25" fmla="*/ 187 h 193"/>
                  <a:gd name="T26" fmla="*/ 266 w 378"/>
                  <a:gd name="T27" fmla="*/ 192 h 193"/>
                  <a:gd name="T28" fmla="*/ 338 w 378"/>
                  <a:gd name="T29" fmla="*/ 156 h 193"/>
                  <a:gd name="T30" fmla="*/ 375 w 378"/>
                  <a:gd name="T31" fmla="*/ 10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8" h="193">
                    <a:moveTo>
                      <a:pt x="375" y="101"/>
                    </a:moveTo>
                    <a:cubicBezTo>
                      <a:pt x="373" y="90"/>
                      <a:pt x="362" y="78"/>
                      <a:pt x="356" y="70"/>
                    </a:cubicBezTo>
                    <a:cubicBezTo>
                      <a:pt x="347" y="58"/>
                      <a:pt x="338" y="48"/>
                      <a:pt x="328" y="37"/>
                    </a:cubicBezTo>
                    <a:cubicBezTo>
                      <a:pt x="320" y="29"/>
                      <a:pt x="313" y="21"/>
                      <a:pt x="302" y="18"/>
                    </a:cubicBezTo>
                    <a:cubicBezTo>
                      <a:pt x="284" y="14"/>
                      <a:pt x="264" y="16"/>
                      <a:pt x="246" y="14"/>
                    </a:cubicBezTo>
                    <a:cubicBezTo>
                      <a:pt x="169" y="10"/>
                      <a:pt x="92" y="5"/>
                      <a:pt x="15" y="0"/>
                    </a:cubicBezTo>
                    <a:cubicBezTo>
                      <a:pt x="10" y="0"/>
                      <a:pt x="8" y="5"/>
                      <a:pt x="10" y="9"/>
                    </a:cubicBezTo>
                    <a:cubicBezTo>
                      <a:pt x="0" y="23"/>
                      <a:pt x="42" y="53"/>
                      <a:pt x="50" y="59"/>
                    </a:cubicBezTo>
                    <a:cubicBezTo>
                      <a:pt x="59" y="66"/>
                      <a:pt x="70" y="72"/>
                      <a:pt x="78" y="81"/>
                    </a:cubicBezTo>
                    <a:cubicBezTo>
                      <a:pt x="90" y="94"/>
                      <a:pt x="85" y="99"/>
                      <a:pt x="75" y="111"/>
                    </a:cubicBezTo>
                    <a:cubicBezTo>
                      <a:pt x="61" y="131"/>
                      <a:pt x="46" y="150"/>
                      <a:pt x="36" y="172"/>
                    </a:cubicBezTo>
                    <a:cubicBezTo>
                      <a:pt x="34" y="177"/>
                      <a:pt x="36" y="181"/>
                      <a:pt x="41" y="182"/>
                    </a:cubicBezTo>
                    <a:cubicBezTo>
                      <a:pt x="81" y="183"/>
                      <a:pt x="121" y="185"/>
                      <a:pt x="161" y="187"/>
                    </a:cubicBezTo>
                    <a:cubicBezTo>
                      <a:pt x="195" y="189"/>
                      <a:pt x="231" y="193"/>
                      <a:pt x="266" y="192"/>
                    </a:cubicBezTo>
                    <a:cubicBezTo>
                      <a:pt x="297" y="191"/>
                      <a:pt x="317" y="178"/>
                      <a:pt x="338" y="156"/>
                    </a:cubicBezTo>
                    <a:cubicBezTo>
                      <a:pt x="350" y="144"/>
                      <a:pt x="378" y="120"/>
                      <a:pt x="375" y="101"/>
                    </a:cubicBezTo>
                    <a:close/>
                  </a:path>
                </a:pathLst>
              </a:custGeom>
              <a:solidFill>
                <a:srgbClr val="E6C04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23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7626" y="4100"/>
                <a:ext cx="468" cy="550"/>
              </a:xfrm>
              <a:custGeom>
                <a:avLst/>
                <a:gdLst>
                  <a:gd name="T0" fmla="*/ 3 w 79"/>
                  <a:gd name="T1" fmla="*/ 0 h 93"/>
                  <a:gd name="T2" fmla="*/ 1 w 79"/>
                  <a:gd name="T3" fmla="*/ 6 h 93"/>
                  <a:gd name="T4" fmla="*/ 10 w 79"/>
                  <a:gd name="T5" fmla="*/ 19 h 93"/>
                  <a:gd name="T6" fmla="*/ 17 w 79"/>
                  <a:gd name="T7" fmla="*/ 31 h 93"/>
                  <a:gd name="T8" fmla="*/ 27 w 79"/>
                  <a:gd name="T9" fmla="*/ 43 h 93"/>
                  <a:gd name="T10" fmla="*/ 37 w 79"/>
                  <a:gd name="T11" fmla="*/ 54 h 93"/>
                  <a:gd name="T12" fmla="*/ 45 w 79"/>
                  <a:gd name="T13" fmla="*/ 64 h 93"/>
                  <a:gd name="T14" fmla="*/ 52 w 79"/>
                  <a:gd name="T15" fmla="*/ 73 h 93"/>
                  <a:gd name="T16" fmla="*/ 61 w 79"/>
                  <a:gd name="T17" fmla="*/ 82 h 93"/>
                  <a:gd name="T18" fmla="*/ 66 w 79"/>
                  <a:gd name="T19" fmla="*/ 87 h 93"/>
                  <a:gd name="T20" fmla="*/ 68 w 79"/>
                  <a:gd name="T21" fmla="*/ 89 h 93"/>
                  <a:gd name="T22" fmla="*/ 73 w 79"/>
                  <a:gd name="T23" fmla="*/ 92 h 93"/>
                  <a:gd name="T24" fmla="*/ 79 w 79"/>
                  <a:gd name="T25" fmla="*/ 89 h 93"/>
                  <a:gd name="T26" fmla="*/ 78 w 79"/>
                  <a:gd name="T27" fmla="*/ 85 h 93"/>
                  <a:gd name="T28" fmla="*/ 78 w 79"/>
                  <a:gd name="T29" fmla="*/ 84 h 93"/>
                  <a:gd name="T30" fmla="*/ 76 w 79"/>
                  <a:gd name="T31" fmla="*/ 83 h 93"/>
                  <a:gd name="T32" fmla="*/ 71 w 79"/>
                  <a:gd name="T33" fmla="*/ 78 h 93"/>
                  <a:gd name="T34" fmla="*/ 66 w 79"/>
                  <a:gd name="T35" fmla="*/ 73 h 93"/>
                  <a:gd name="T36" fmla="*/ 56 w 79"/>
                  <a:gd name="T37" fmla="*/ 62 h 93"/>
                  <a:gd name="T38" fmla="*/ 46 w 79"/>
                  <a:gd name="T39" fmla="*/ 51 h 93"/>
                  <a:gd name="T40" fmla="*/ 42 w 79"/>
                  <a:gd name="T41" fmla="*/ 46 h 93"/>
                  <a:gd name="T42" fmla="*/ 37 w 79"/>
                  <a:gd name="T43" fmla="*/ 40 h 93"/>
                  <a:gd name="T44" fmla="*/ 24 w 79"/>
                  <a:gd name="T45" fmla="*/ 25 h 93"/>
                  <a:gd name="T46" fmla="*/ 17 w 79"/>
                  <a:gd name="T47" fmla="*/ 14 h 93"/>
                  <a:gd name="T48" fmla="*/ 9 w 79"/>
                  <a:gd name="T49" fmla="*/ 2 h 93"/>
                  <a:gd name="T50" fmla="*/ 6 w 79"/>
                  <a:gd name="T51" fmla="*/ 0 h 93"/>
                  <a:gd name="T52" fmla="*/ 5 w 79"/>
                  <a:gd name="T53" fmla="*/ 0 h 93"/>
                  <a:gd name="T54" fmla="*/ 3 w 79"/>
                  <a:gd name="T55" fmla="*/ 0 h 93"/>
                  <a:gd name="T56" fmla="*/ 3 w 79"/>
                  <a:gd name="T5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93">
                    <a:moveTo>
                      <a:pt x="3" y="0"/>
                    </a:moveTo>
                    <a:cubicBezTo>
                      <a:pt x="1" y="1"/>
                      <a:pt x="0" y="4"/>
                      <a:pt x="1" y="6"/>
                    </a:cubicBezTo>
                    <a:cubicBezTo>
                      <a:pt x="4" y="11"/>
                      <a:pt x="7" y="15"/>
                      <a:pt x="10" y="19"/>
                    </a:cubicBezTo>
                    <a:cubicBezTo>
                      <a:pt x="12" y="23"/>
                      <a:pt x="15" y="27"/>
                      <a:pt x="17" y="31"/>
                    </a:cubicBezTo>
                    <a:cubicBezTo>
                      <a:pt x="20" y="35"/>
                      <a:pt x="24" y="39"/>
                      <a:pt x="27" y="43"/>
                    </a:cubicBezTo>
                    <a:cubicBezTo>
                      <a:pt x="30" y="47"/>
                      <a:pt x="33" y="51"/>
                      <a:pt x="37" y="54"/>
                    </a:cubicBezTo>
                    <a:cubicBezTo>
                      <a:pt x="39" y="58"/>
                      <a:pt x="42" y="61"/>
                      <a:pt x="45" y="64"/>
                    </a:cubicBezTo>
                    <a:cubicBezTo>
                      <a:pt x="47" y="67"/>
                      <a:pt x="50" y="70"/>
                      <a:pt x="52" y="73"/>
                    </a:cubicBezTo>
                    <a:cubicBezTo>
                      <a:pt x="55" y="76"/>
                      <a:pt x="58" y="79"/>
                      <a:pt x="61" y="82"/>
                    </a:cubicBezTo>
                    <a:cubicBezTo>
                      <a:pt x="63" y="84"/>
                      <a:pt x="64" y="85"/>
                      <a:pt x="66" y="87"/>
                    </a:cubicBezTo>
                    <a:cubicBezTo>
                      <a:pt x="66" y="87"/>
                      <a:pt x="67" y="88"/>
                      <a:pt x="68" y="89"/>
                    </a:cubicBezTo>
                    <a:cubicBezTo>
                      <a:pt x="69" y="90"/>
                      <a:pt x="71" y="91"/>
                      <a:pt x="73" y="92"/>
                    </a:cubicBezTo>
                    <a:cubicBezTo>
                      <a:pt x="75" y="93"/>
                      <a:pt x="78" y="91"/>
                      <a:pt x="79" y="89"/>
                    </a:cubicBezTo>
                    <a:cubicBezTo>
                      <a:pt x="79" y="87"/>
                      <a:pt x="79" y="86"/>
                      <a:pt x="78" y="85"/>
                    </a:cubicBezTo>
                    <a:cubicBezTo>
                      <a:pt x="78" y="85"/>
                      <a:pt x="78" y="84"/>
                      <a:pt x="78" y="84"/>
                    </a:cubicBezTo>
                    <a:cubicBezTo>
                      <a:pt x="77" y="83"/>
                      <a:pt x="77" y="83"/>
                      <a:pt x="76" y="83"/>
                    </a:cubicBezTo>
                    <a:cubicBezTo>
                      <a:pt x="74" y="81"/>
                      <a:pt x="73" y="80"/>
                      <a:pt x="71" y="78"/>
                    </a:cubicBezTo>
                    <a:cubicBezTo>
                      <a:pt x="69" y="76"/>
                      <a:pt x="68" y="75"/>
                      <a:pt x="66" y="73"/>
                    </a:cubicBezTo>
                    <a:cubicBezTo>
                      <a:pt x="62" y="70"/>
                      <a:pt x="59" y="66"/>
                      <a:pt x="56" y="62"/>
                    </a:cubicBezTo>
                    <a:cubicBezTo>
                      <a:pt x="53" y="59"/>
                      <a:pt x="50" y="55"/>
                      <a:pt x="46" y="51"/>
                    </a:cubicBezTo>
                    <a:cubicBezTo>
                      <a:pt x="45" y="50"/>
                      <a:pt x="43" y="48"/>
                      <a:pt x="42" y="46"/>
                    </a:cubicBezTo>
                    <a:cubicBezTo>
                      <a:pt x="40" y="44"/>
                      <a:pt x="39" y="42"/>
                      <a:pt x="37" y="40"/>
                    </a:cubicBezTo>
                    <a:cubicBezTo>
                      <a:pt x="33" y="35"/>
                      <a:pt x="28" y="30"/>
                      <a:pt x="24" y="25"/>
                    </a:cubicBezTo>
                    <a:cubicBezTo>
                      <a:pt x="22" y="22"/>
                      <a:pt x="19" y="18"/>
                      <a:pt x="17" y="14"/>
                    </a:cubicBezTo>
                    <a:cubicBezTo>
                      <a:pt x="14" y="10"/>
                      <a:pt x="11" y="6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24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14" y="4602"/>
                <a:ext cx="1555" cy="690"/>
              </a:xfrm>
              <a:custGeom>
                <a:avLst/>
                <a:gdLst>
                  <a:gd name="T0" fmla="*/ 64 w 263"/>
                  <a:gd name="T1" fmla="*/ 15 h 117"/>
                  <a:gd name="T2" fmla="*/ 48 w 263"/>
                  <a:gd name="T3" fmla="*/ 38 h 117"/>
                  <a:gd name="T4" fmla="*/ 26 w 263"/>
                  <a:gd name="T5" fmla="*/ 68 h 117"/>
                  <a:gd name="T6" fmla="*/ 16 w 263"/>
                  <a:gd name="T7" fmla="*/ 80 h 117"/>
                  <a:gd name="T8" fmla="*/ 3 w 263"/>
                  <a:gd name="T9" fmla="*/ 96 h 117"/>
                  <a:gd name="T10" fmla="*/ 2 w 263"/>
                  <a:gd name="T11" fmla="*/ 98 h 117"/>
                  <a:gd name="T12" fmla="*/ 1 w 263"/>
                  <a:gd name="T13" fmla="*/ 100 h 117"/>
                  <a:gd name="T14" fmla="*/ 0 w 263"/>
                  <a:gd name="T15" fmla="*/ 104 h 117"/>
                  <a:gd name="T16" fmla="*/ 3 w 263"/>
                  <a:gd name="T17" fmla="*/ 107 h 117"/>
                  <a:gd name="T18" fmla="*/ 14 w 263"/>
                  <a:gd name="T19" fmla="*/ 109 h 117"/>
                  <a:gd name="T20" fmla="*/ 28 w 263"/>
                  <a:gd name="T21" fmla="*/ 109 h 117"/>
                  <a:gd name="T22" fmla="*/ 49 w 263"/>
                  <a:gd name="T23" fmla="*/ 110 h 117"/>
                  <a:gd name="T24" fmla="*/ 78 w 263"/>
                  <a:gd name="T25" fmla="*/ 113 h 117"/>
                  <a:gd name="T26" fmla="*/ 122 w 263"/>
                  <a:gd name="T27" fmla="*/ 116 h 117"/>
                  <a:gd name="T28" fmla="*/ 163 w 263"/>
                  <a:gd name="T29" fmla="*/ 115 h 117"/>
                  <a:gd name="T30" fmla="*/ 190 w 263"/>
                  <a:gd name="T31" fmla="*/ 112 h 117"/>
                  <a:gd name="T32" fmla="*/ 218 w 263"/>
                  <a:gd name="T33" fmla="*/ 111 h 117"/>
                  <a:gd name="T34" fmla="*/ 246 w 263"/>
                  <a:gd name="T35" fmla="*/ 109 h 117"/>
                  <a:gd name="T36" fmla="*/ 260 w 263"/>
                  <a:gd name="T37" fmla="*/ 108 h 117"/>
                  <a:gd name="T38" fmla="*/ 262 w 263"/>
                  <a:gd name="T39" fmla="*/ 101 h 117"/>
                  <a:gd name="T40" fmla="*/ 245 w 263"/>
                  <a:gd name="T41" fmla="*/ 101 h 117"/>
                  <a:gd name="T42" fmla="*/ 217 w 263"/>
                  <a:gd name="T43" fmla="*/ 102 h 117"/>
                  <a:gd name="T44" fmla="*/ 185 w 263"/>
                  <a:gd name="T45" fmla="*/ 104 h 117"/>
                  <a:gd name="T46" fmla="*/ 138 w 263"/>
                  <a:gd name="T47" fmla="*/ 108 h 117"/>
                  <a:gd name="T48" fmla="*/ 110 w 263"/>
                  <a:gd name="T49" fmla="*/ 107 h 117"/>
                  <a:gd name="T50" fmla="*/ 81 w 263"/>
                  <a:gd name="T51" fmla="*/ 105 h 117"/>
                  <a:gd name="T52" fmla="*/ 52 w 263"/>
                  <a:gd name="T53" fmla="*/ 102 h 117"/>
                  <a:gd name="T54" fmla="*/ 30 w 263"/>
                  <a:gd name="T55" fmla="*/ 100 h 117"/>
                  <a:gd name="T56" fmla="*/ 12 w 263"/>
                  <a:gd name="T57" fmla="*/ 99 h 117"/>
                  <a:gd name="T58" fmla="*/ 29 w 263"/>
                  <a:gd name="T59" fmla="*/ 78 h 117"/>
                  <a:gd name="T60" fmla="*/ 46 w 263"/>
                  <a:gd name="T61" fmla="*/ 56 h 117"/>
                  <a:gd name="T62" fmla="*/ 63 w 263"/>
                  <a:gd name="T63" fmla="*/ 33 h 117"/>
                  <a:gd name="T64" fmla="*/ 78 w 263"/>
                  <a:gd name="T65" fmla="*/ 9 h 117"/>
                  <a:gd name="T66" fmla="*/ 78 w 263"/>
                  <a:gd name="T67" fmla="*/ 0 h 117"/>
                  <a:gd name="T68" fmla="*/ 72 w 263"/>
                  <a:gd name="T69" fmla="*/ 2 h 117"/>
                  <a:gd name="T70" fmla="*/ 26 w 263"/>
                  <a:gd name="T71" fmla="*/ 67 h 117"/>
                  <a:gd name="T72" fmla="*/ 26 w 263"/>
                  <a:gd name="T73" fmla="*/ 67 h 117"/>
                  <a:gd name="T74" fmla="*/ 10 w 263"/>
                  <a:gd name="T75" fmla="*/ 103 h 117"/>
                  <a:gd name="T76" fmla="*/ 10 w 263"/>
                  <a:gd name="T77" fmla="*/ 10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3" h="117">
                    <a:moveTo>
                      <a:pt x="72" y="2"/>
                    </a:moveTo>
                    <a:cubicBezTo>
                      <a:pt x="69" y="6"/>
                      <a:pt x="66" y="10"/>
                      <a:pt x="64" y="15"/>
                    </a:cubicBezTo>
                    <a:cubicBezTo>
                      <a:pt x="61" y="19"/>
                      <a:pt x="58" y="23"/>
                      <a:pt x="56" y="26"/>
                    </a:cubicBezTo>
                    <a:cubicBezTo>
                      <a:pt x="53" y="30"/>
                      <a:pt x="50" y="34"/>
                      <a:pt x="48" y="38"/>
                    </a:cubicBezTo>
                    <a:cubicBezTo>
                      <a:pt x="45" y="42"/>
                      <a:pt x="42" y="46"/>
                      <a:pt x="39" y="50"/>
                    </a:cubicBezTo>
                    <a:cubicBezTo>
                      <a:pt x="35" y="56"/>
                      <a:pt x="30" y="62"/>
                      <a:pt x="26" y="68"/>
                    </a:cubicBezTo>
                    <a:cubicBezTo>
                      <a:pt x="24" y="70"/>
                      <a:pt x="22" y="72"/>
                      <a:pt x="21" y="74"/>
                    </a:cubicBezTo>
                    <a:cubicBezTo>
                      <a:pt x="19" y="76"/>
                      <a:pt x="18" y="78"/>
                      <a:pt x="16" y="80"/>
                    </a:cubicBezTo>
                    <a:cubicBezTo>
                      <a:pt x="14" y="84"/>
                      <a:pt x="11" y="87"/>
                      <a:pt x="8" y="90"/>
                    </a:cubicBezTo>
                    <a:cubicBezTo>
                      <a:pt x="6" y="92"/>
                      <a:pt x="4" y="94"/>
                      <a:pt x="3" y="96"/>
                    </a:cubicBezTo>
                    <a:cubicBezTo>
                      <a:pt x="3" y="96"/>
                      <a:pt x="2" y="97"/>
                      <a:pt x="2" y="97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8"/>
                      <a:pt x="1" y="98"/>
                      <a:pt x="1" y="99"/>
                    </a:cubicBezTo>
                    <a:cubicBezTo>
                      <a:pt x="1" y="99"/>
                      <a:pt x="1" y="100"/>
                      <a:pt x="1" y="100"/>
                    </a:cubicBezTo>
                    <a:cubicBezTo>
                      <a:pt x="0" y="101"/>
                      <a:pt x="0" y="102"/>
                      <a:pt x="0" y="102"/>
                    </a:cubicBezTo>
                    <a:cubicBezTo>
                      <a:pt x="0" y="103"/>
                      <a:pt x="0" y="103"/>
                      <a:pt x="0" y="104"/>
                    </a:cubicBezTo>
                    <a:cubicBezTo>
                      <a:pt x="1" y="104"/>
                      <a:pt x="1" y="105"/>
                      <a:pt x="1" y="105"/>
                    </a:cubicBezTo>
                    <a:cubicBezTo>
                      <a:pt x="2" y="106"/>
                      <a:pt x="2" y="107"/>
                      <a:pt x="3" y="107"/>
                    </a:cubicBezTo>
                    <a:cubicBezTo>
                      <a:pt x="4" y="108"/>
                      <a:pt x="5" y="108"/>
                      <a:pt x="6" y="108"/>
                    </a:cubicBezTo>
                    <a:cubicBezTo>
                      <a:pt x="8" y="109"/>
                      <a:pt x="11" y="109"/>
                      <a:pt x="14" y="109"/>
                    </a:cubicBezTo>
                    <a:cubicBezTo>
                      <a:pt x="16" y="109"/>
                      <a:pt x="18" y="108"/>
                      <a:pt x="21" y="109"/>
                    </a:cubicBezTo>
                    <a:cubicBezTo>
                      <a:pt x="23" y="109"/>
                      <a:pt x="25" y="109"/>
                      <a:pt x="28" y="109"/>
                    </a:cubicBezTo>
                    <a:cubicBezTo>
                      <a:pt x="30" y="109"/>
                      <a:pt x="33" y="109"/>
                      <a:pt x="35" y="109"/>
                    </a:cubicBezTo>
                    <a:cubicBezTo>
                      <a:pt x="40" y="109"/>
                      <a:pt x="44" y="110"/>
                      <a:pt x="49" y="110"/>
                    </a:cubicBezTo>
                    <a:cubicBezTo>
                      <a:pt x="54" y="111"/>
                      <a:pt x="59" y="111"/>
                      <a:pt x="64" y="112"/>
                    </a:cubicBezTo>
                    <a:cubicBezTo>
                      <a:pt x="69" y="113"/>
                      <a:pt x="73" y="113"/>
                      <a:pt x="78" y="113"/>
                    </a:cubicBezTo>
                    <a:cubicBezTo>
                      <a:pt x="83" y="114"/>
                      <a:pt x="88" y="114"/>
                      <a:pt x="93" y="115"/>
                    </a:cubicBezTo>
                    <a:cubicBezTo>
                      <a:pt x="103" y="116"/>
                      <a:pt x="112" y="116"/>
                      <a:pt x="122" y="116"/>
                    </a:cubicBezTo>
                    <a:cubicBezTo>
                      <a:pt x="131" y="116"/>
                      <a:pt x="141" y="117"/>
                      <a:pt x="150" y="116"/>
                    </a:cubicBezTo>
                    <a:cubicBezTo>
                      <a:pt x="154" y="116"/>
                      <a:pt x="158" y="115"/>
                      <a:pt x="163" y="115"/>
                    </a:cubicBezTo>
                    <a:cubicBezTo>
                      <a:pt x="167" y="114"/>
                      <a:pt x="171" y="114"/>
                      <a:pt x="176" y="113"/>
                    </a:cubicBezTo>
                    <a:cubicBezTo>
                      <a:pt x="180" y="113"/>
                      <a:pt x="185" y="112"/>
                      <a:pt x="190" y="112"/>
                    </a:cubicBezTo>
                    <a:cubicBezTo>
                      <a:pt x="194" y="112"/>
                      <a:pt x="199" y="112"/>
                      <a:pt x="204" y="111"/>
                    </a:cubicBezTo>
                    <a:cubicBezTo>
                      <a:pt x="209" y="111"/>
                      <a:pt x="214" y="111"/>
                      <a:pt x="218" y="111"/>
                    </a:cubicBezTo>
                    <a:cubicBezTo>
                      <a:pt x="223" y="111"/>
                      <a:pt x="228" y="111"/>
                      <a:pt x="233" y="110"/>
                    </a:cubicBezTo>
                    <a:cubicBezTo>
                      <a:pt x="237" y="110"/>
                      <a:pt x="242" y="110"/>
                      <a:pt x="246" y="109"/>
                    </a:cubicBezTo>
                    <a:cubicBezTo>
                      <a:pt x="249" y="109"/>
                      <a:pt x="251" y="109"/>
                      <a:pt x="253" y="109"/>
                    </a:cubicBezTo>
                    <a:cubicBezTo>
                      <a:pt x="255" y="109"/>
                      <a:pt x="258" y="109"/>
                      <a:pt x="260" y="108"/>
                    </a:cubicBezTo>
                    <a:cubicBezTo>
                      <a:pt x="262" y="108"/>
                      <a:pt x="263" y="106"/>
                      <a:pt x="263" y="104"/>
                    </a:cubicBezTo>
                    <a:cubicBezTo>
                      <a:pt x="263" y="103"/>
                      <a:pt x="263" y="102"/>
                      <a:pt x="262" y="101"/>
                    </a:cubicBezTo>
                    <a:cubicBezTo>
                      <a:pt x="261" y="100"/>
                      <a:pt x="260" y="100"/>
                      <a:pt x="259" y="100"/>
                    </a:cubicBezTo>
                    <a:cubicBezTo>
                      <a:pt x="254" y="100"/>
                      <a:pt x="250" y="100"/>
                      <a:pt x="245" y="101"/>
                    </a:cubicBezTo>
                    <a:cubicBezTo>
                      <a:pt x="241" y="101"/>
                      <a:pt x="236" y="101"/>
                      <a:pt x="231" y="102"/>
                    </a:cubicBezTo>
                    <a:cubicBezTo>
                      <a:pt x="226" y="102"/>
                      <a:pt x="222" y="102"/>
                      <a:pt x="217" y="102"/>
                    </a:cubicBezTo>
                    <a:cubicBezTo>
                      <a:pt x="212" y="103"/>
                      <a:pt x="207" y="103"/>
                      <a:pt x="202" y="103"/>
                    </a:cubicBezTo>
                    <a:cubicBezTo>
                      <a:pt x="196" y="103"/>
                      <a:pt x="191" y="103"/>
                      <a:pt x="185" y="104"/>
                    </a:cubicBezTo>
                    <a:cubicBezTo>
                      <a:pt x="178" y="104"/>
                      <a:pt x="172" y="105"/>
                      <a:pt x="166" y="106"/>
                    </a:cubicBezTo>
                    <a:cubicBezTo>
                      <a:pt x="157" y="107"/>
                      <a:pt x="148" y="108"/>
                      <a:pt x="138" y="108"/>
                    </a:cubicBezTo>
                    <a:cubicBezTo>
                      <a:pt x="134" y="108"/>
                      <a:pt x="129" y="108"/>
                      <a:pt x="124" y="108"/>
                    </a:cubicBezTo>
                    <a:cubicBezTo>
                      <a:pt x="119" y="108"/>
                      <a:pt x="115" y="108"/>
                      <a:pt x="110" y="107"/>
                    </a:cubicBezTo>
                    <a:cubicBezTo>
                      <a:pt x="105" y="107"/>
                      <a:pt x="100" y="107"/>
                      <a:pt x="95" y="107"/>
                    </a:cubicBezTo>
                    <a:cubicBezTo>
                      <a:pt x="90" y="106"/>
                      <a:pt x="85" y="106"/>
                      <a:pt x="81" y="105"/>
                    </a:cubicBezTo>
                    <a:cubicBezTo>
                      <a:pt x="76" y="105"/>
                      <a:pt x="71" y="104"/>
                      <a:pt x="66" y="104"/>
                    </a:cubicBezTo>
                    <a:cubicBezTo>
                      <a:pt x="62" y="103"/>
                      <a:pt x="57" y="102"/>
                      <a:pt x="52" y="102"/>
                    </a:cubicBezTo>
                    <a:cubicBezTo>
                      <a:pt x="48" y="101"/>
                      <a:pt x="45" y="101"/>
                      <a:pt x="41" y="101"/>
                    </a:cubicBezTo>
                    <a:cubicBezTo>
                      <a:pt x="37" y="100"/>
                      <a:pt x="33" y="100"/>
                      <a:pt x="30" y="100"/>
                    </a:cubicBezTo>
                    <a:cubicBezTo>
                      <a:pt x="26" y="100"/>
                      <a:pt x="22" y="99"/>
                      <a:pt x="18" y="99"/>
                    </a:cubicBezTo>
                    <a:cubicBezTo>
                      <a:pt x="16" y="99"/>
                      <a:pt x="14" y="99"/>
                      <a:pt x="12" y="99"/>
                    </a:cubicBezTo>
                    <a:cubicBezTo>
                      <a:pt x="15" y="96"/>
                      <a:pt x="18" y="93"/>
                      <a:pt x="20" y="90"/>
                    </a:cubicBezTo>
                    <a:cubicBezTo>
                      <a:pt x="23" y="86"/>
                      <a:pt x="26" y="82"/>
                      <a:pt x="29" y="78"/>
                    </a:cubicBezTo>
                    <a:cubicBezTo>
                      <a:pt x="32" y="75"/>
                      <a:pt x="35" y="71"/>
                      <a:pt x="38" y="67"/>
                    </a:cubicBezTo>
                    <a:cubicBezTo>
                      <a:pt x="40" y="63"/>
                      <a:pt x="43" y="60"/>
                      <a:pt x="46" y="56"/>
                    </a:cubicBezTo>
                    <a:cubicBezTo>
                      <a:pt x="49" y="52"/>
                      <a:pt x="51" y="48"/>
                      <a:pt x="54" y="44"/>
                    </a:cubicBezTo>
                    <a:cubicBezTo>
                      <a:pt x="57" y="41"/>
                      <a:pt x="60" y="37"/>
                      <a:pt x="63" y="33"/>
                    </a:cubicBezTo>
                    <a:cubicBezTo>
                      <a:pt x="65" y="29"/>
                      <a:pt x="68" y="25"/>
                      <a:pt x="70" y="21"/>
                    </a:cubicBezTo>
                    <a:cubicBezTo>
                      <a:pt x="73" y="17"/>
                      <a:pt x="76" y="13"/>
                      <a:pt x="78" y="9"/>
                    </a:cubicBezTo>
                    <a:cubicBezTo>
                      <a:pt x="79" y="8"/>
                      <a:pt x="79" y="7"/>
                      <a:pt x="79" y="7"/>
                    </a:cubicBezTo>
                    <a:cubicBezTo>
                      <a:pt x="81" y="4"/>
                      <a:pt x="80" y="2"/>
                      <a:pt x="78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74" y="0"/>
                      <a:pt x="73" y="1"/>
                      <a:pt x="72" y="2"/>
                    </a:cubicBezTo>
                    <a:cubicBezTo>
                      <a:pt x="72" y="2"/>
                      <a:pt x="72" y="2"/>
                      <a:pt x="72" y="2"/>
                    </a:cubicBezTo>
                    <a:close/>
                    <a:moveTo>
                      <a:pt x="26" y="67"/>
                    </a:moveTo>
                    <a:cubicBezTo>
                      <a:pt x="26" y="67"/>
                      <a:pt x="26" y="68"/>
                      <a:pt x="26" y="68"/>
                    </a:cubicBezTo>
                    <a:cubicBezTo>
                      <a:pt x="26" y="68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lose/>
                    <a:moveTo>
                      <a:pt x="10" y="103"/>
                    </a:move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3"/>
                      <a:pt x="10" y="103"/>
                      <a:pt x="10" y="103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25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626" y="4087"/>
                <a:ext cx="1783" cy="130"/>
              </a:xfrm>
              <a:custGeom>
                <a:avLst/>
                <a:gdLst>
                  <a:gd name="T0" fmla="*/ 2 w 302"/>
                  <a:gd name="T1" fmla="*/ 1 h 22"/>
                  <a:gd name="T2" fmla="*/ 0 w 302"/>
                  <a:gd name="T3" fmla="*/ 4 h 22"/>
                  <a:gd name="T4" fmla="*/ 0 w 302"/>
                  <a:gd name="T5" fmla="*/ 7 h 22"/>
                  <a:gd name="T6" fmla="*/ 3 w 302"/>
                  <a:gd name="T7" fmla="*/ 9 h 22"/>
                  <a:gd name="T8" fmla="*/ 18 w 302"/>
                  <a:gd name="T9" fmla="*/ 11 h 22"/>
                  <a:gd name="T10" fmla="*/ 33 w 302"/>
                  <a:gd name="T11" fmla="*/ 10 h 22"/>
                  <a:gd name="T12" fmla="*/ 61 w 302"/>
                  <a:gd name="T13" fmla="*/ 11 h 22"/>
                  <a:gd name="T14" fmla="*/ 89 w 302"/>
                  <a:gd name="T15" fmla="*/ 14 h 22"/>
                  <a:gd name="T16" fmla="*/ 118 w 302"/>
                  <a:gd name="T17" fmla="*/ 15 h 22"/>
                  <a:gd name="T18" fmla="*/ 147 w 302"/>
                  <a:gd name="T19" fmla="*/ 17 h 22"/>
                  <a:gd name="T20" fmla="*/ 176 w 302"/>
                  <a:gd name="T21" fmla="*/ 19 h 22"/>
                  <a:gd name="T22" fmla="*/ 204 w 302"/>
                  <a:gd name="T23" fmla="*/ 21 h 22"/>
                  <a:gd name="T24" fmla="*/ 233 w 302"/>
                  <a:gd name="T25" fmla="*/ 22 h 22"/>
                  <a:gd name="T26" fmla="*/ 261 w 302"/>
                  <a:gd name="T27" fmla="*/ 22 h 22"/>
                  <a:gd name="T28" fmla="*/ 275 w 302"/>
                  <a:gd name="T29" fmla="*/ 21 h 22"/>
                  <a:gd name="T30" fmla="*/ 289 w 302"/>
                  <a:gd name="T31" fmla="*/ 20 h 22"/>
                  <a:gd name="T32" fmla="*/ 298 w 302"/>
                  <a:gd name="T33" fmla="*/ 20 h 22"/>
                  <a:gd name="T34" fmla="*/ 302 w 302"/>
                  <a:gd name="T35" fmla="*/ 15 h 22"/>
                  <a:gd name="T36" fmla="*/ 298 w 302"/>
                  <a:gd name="T37" fmla="*/ 11 h 22"/>
                  <a:gd name="T38" fmla="*/ 284 w 302"/>
                  <a:gd name="T39" fmla="*/ 12 h 22"/>
                  <a:gd name="T40" fmla="*/ 271 w 302"/>
                  <a:gd name="T41" fmla="*/ 13 h 22"/>
                  <a:gd name="T42" fmla="*/ 257 w 302"/>
                  <a:gd name="T43" fmla="*/ 13 h 22"/>
                  <a:gd name="T44" fmla="*/ 242 w 302"/>
                  <a:gd name="T45" fmla="*/ 13 h 22"/>
                  <a:gd name="T46" fmla="*/ 213 w 302"/>
                  <a:gd name="T47" fmla="*/ 13 h 22"/>
                  <a:gd name="T48" fmla="*/ 184 w 302"/>
                  <a:gd name="T49" fmla="*/ 11 h 22"/>
                  <a:gd name="T50" fmla="*/ 156 w 302"/>
                  <a:gd name="T51" fmla="*/ 8 h 22"/>
                  <a:gd name="T52" fmla="*/ 128 w 302"/>
                  <a:gd name="T53" fmla="*/ 7 h 22"/>
                  <a:gd name="T54" fmla="*/ 100 w 302"/>
                  <a:gd name="T55" fmla="*/ 5 h 22"/>
                  <a:gd name="T56" fmla="*/ 85 w 302"/>
                  <a:gd name="T57" fmla="*/ 4 h 22"/>
                  <a:gd name="T58" fmla="*/ 70 w 302"/>
                  <a:gd name="T59" fmla="*/ 3 h 22"/>
                  <a:gd name="T60" fmla="*/ 42 w 302"/>
                  <a:gd name="T61" fmla="*/ 1 h 22"/>
                  <a:gd name="T62" fmla="*/ 29 w 302"/>
                  <a:gd name="T63" fmla="*/ 1 h 22"/>
                  <a:gd name="T64" fmla="*/ 14 w 302"/>
                  <a:gd name="T65" fmla="*/ 1 h 22"/>
                  <a:gd name="T66" fmla="*/ 6 w 302"/>
                  <a:gd name="T67" fmla="*/ 0 h 22"/>
                  <a:gd name="T68" fmla="*/ 6 w 302"/>
                  <a:gd name="T69" fmla="*/ 0 h 22"/>
                  <a:gd name="T70" fmla="*/ 4 w 302"/>
                  <a:gd name="T71" fmla="*/ 0 h 22"/>
                  <a:gd name="T72" fmla="*/ 2 w 302"/>
                  <a:gd name="T73" fmla="*/ 1 h 22"/>
                  <a:gd name="T74" fmla="*/ 2 w 302"/>
                  <a:gd name="T75" fmla="*/ 1 h 22"/>
                  <a:gd name="T76" fmla="*/ 5 w 302"/>
                  <a:gd name="T77" fmla="*/ 0 h 22"/>
                  <a:gd name="T78" fmla="*/ 5 w 302"/>
                  <a:gd name="T79" fmla="*/ 0 h 22"/>
                  <a:gd name="T80" fmla="*/ 5 w 302"/>
                  <a:gd name="T81" fmla="*/ 0 h 22"/>
                  <a:gd name="T82" fmla="*/ 5 w 302"/>
                  <a:gd name="T83" fmla="*/ 0 h 22"/>
                  <a:gd name="T84" fmla="*/ 6 w 302"/>
                  <a:gd name="T85" fmla="*/ 0 h 22"/>
                  <a:gd name="T86" fmla="*/ 6 w 302"/>
                  <a:gd name="T87" fmla="*/ 1 h 22"/>
                  <a:gd name="T88" fmla="*/ 6 w 302"/>
                  <a:gd name="T89" fmla="*/ 0 h 22"/>
                  <a:gd name="T90" fmla="*/ 6 w 302"/>
                  <a:gd name="T9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2" h="22">
                    <a:moveTo>
                      <a:pt x="2" y="1"/>
                    </a:moveTo>
                    <a:cubicBezTo>
                      <a:pt x="1" y="2"/>
                      <a:pt x="0" y="3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2" y="9"/>
                      <a:pt x="3" y="9"/>
                    </a:cubicBezTo>
                    <a:cubicBezTo>
                      <a:pt x="8" y="10"/>
                      <a:pt x="13" y="11"/>
                      <a:pt x="18" y="11"/>
                    </a:cubicBezTo>
                    <a:cubicBezTo>
                      <a:pt x="23" y="11"/>
                      <a:pt x="28" y="10"/>
                      <a:pt x="33" y="10"/>
                    </a:cubicBezTo>
                    <a:cubicBezTo>
                      <a:pt x="42" y="10"/>
                      <a:pt x="51" y="11"/>
                      <a:pt x="61" y="11"/>
                    </a:cubicBezTo>
                    <a:cubicBezTo>
                      <a:pt x="70" y="12"/>
                      <a:pt x="80" y="13"/>
                      <a:pt x="89" y="14"/>
                    </a:cubicBezTo>
                    <a:cubicBezTo>
                      <a:pt x="99" y="14"/>
                      <a:pt x="108" y="14"/>
                      <a:pt x="118" y="15"/>
                    </a:cubicBezTo>
                    <a:cubicBezTo>
                      <a:pt x="128" y="16"/>
                      <a:pt x="138" y="16"/>
                      <a:pt x="147" y="17"/>
                    </a:cubicBezTo>
                    <a:cubicBezTo>
                      <a:pt x="157" y="18"/>
                      <a:pt x="166" y="18"/>
                      <a:pt x="176" y="19"/>
                    </a:cubicBezTo>
                    <a:cubicBezTo>
                      <a:pt x="185" y="20"/>
                      <a:pt x="195" y="21"/>
                      <a:pt x="204" y="21"/>
                    </a:cubicBezTo>
                    <a:cubicBezTo>
                      <a:pt x="214" y="22"/>
                      <a:pt x="223" y="22"/>
                      <a:pt x="233" y="22"/>
                    </a:cubicBezTo>
                    <a:cubicBezTo>
                      <a:pt x="242" y="22"/>
                      <a:pt x="252" y="22"/>
                      <a:pt x="261" y="22"/>
                    </a:cubicBezTo>
                    <a:cubicBezTo>
                      <a:pt x="266" y="22"/>
                      <a:pt x="271" y="21"/>
                      <a:pt x="275" y="21"/>
                    </a:cubicBezTo>
                    <a:cubicBezTo>
                      <a:pt x="280" y="21"/>
                      <a:pt x="285" y="20"/>
                      <a:pt x="289" y="20"/>
                    </a:cubicBezTo>
                    <a:cubicBezTo>
                      <a:pt x="292" y="20"/>
                      <a:pt x="295" y="20"/>
                      <a:pt x="298" y="20"/>
                    </a:cubicBezTo>
                    <a:cubicBezTo>
                      <a:pt x="300" y="20"/>
                      <a:pt x="302" y="18"/>
                      <a:pt x="302" y="15"/>
                    </a:cubicBezTo>
                    <a:cubicBezTo>
                      <a:pt x="302" y="13"/>
                      <a:pt x="300" y="11"/>
                      <a:pt x="298" y="11"/>
                    </a:cubicBezTo>
                    <a:cubicBezTo>
                      <a:pt x="293" y="11"/>
                      <a:pt x="289" y="12"/>
                      <a:pt x="284" y="12"/>
                    </a:cubicBezTo>
                    <a:cubicBezTo>
                      <a:pt x="280" y="12"/>
                      <a:pt x="275" y="12"/>
                      <a:pt x="271" y="13"/>
                    </a:cubicBezTo>
                    <a:cubicBezTo>
                      <a:pt x="266" y="13"/>
                      <a:pt x="261" y="13"/>
                      <a:pt x="257" y="13"/>
                    </a:cubicBezTo>
                    <a:cubicBezTo>
                      <a:pt x="252" y="13"/>
                      <a:pt x="247" y="13"/>
                      <a:pt x="242" y="13"/>
                    </a:cubicBezTo>
                    <a:cubicBezTo>
                      <a:pt x="233" y="13"/>
                      <a:pt x="223" y="13"/>
                      <a:pt x="213" y="13"/>
                    </a:cubicBezTo>
                    <a:cubicBezTo>
                      <a:pt x="203" y="12"/>
                      <a:pt x="194" y="12"/>
                      <a:pt x="184" y="11"/>
                    </a:cubicBezTo>
                    <a:cubicBezTo>
                      <a:pt x="175" y="10"/>
                      <a:pt x="165" y="9"/>
                      <a:pt x="156" y="8"/>
                    </a:cubicBezTo>
                    <a:cubicBezTo>
                      <a:pt x="147" y="8"/>
                      <a:pt x="137" y="7"/>
                      <a:pt x="128" y="7"/>
                    </a:cubicBezTo>
                    <a:cubicBezTo>
                      <a:pt x="119" y="6"/>
                      <a:pt x="109" y="5"/>
                      <a:pt x="100" y="5"/>
                    </a:cubicBezTo>
                    <a:cubicBezTo>
                      <a:pt x="95" y="5"/>
                      <a:pt x="90" y="4"/>
                      <a:pt x="85" y="4"/>
                    </a:cubicBezTo>
                    <a:cubicBezTo>
                      <a:pt x="80" y="4"/>
                      <a:pt x="75" y="3"/>
                      <a:pt x="70" y="3"/>
                    </a:cubicBezTo>
                    <a:cubicBezTo>
                      <a:pt x="61" y="2"/>
                      <a:pt x="51" y="2"/>
                      <a:pt x="42" y="1"/>
                    </a:cubicBezTo>
                    <a:cubicBezTo>
                      <a:pt x="38" y="1"/>
                      <a:pt x="33" y="1"/>
                      <a:pt x="29" y="1"/>
                    </a:cubicBezTo>
                    <a:cubicBezTo>
                      <a:pt x="24" y="1"/>
                      <a:pt x="19" y="2"/>
                      <a:pt x="14" y="1"/>
                    </a:cubicBezTo>
                    <a:cubicBezTo>
                      <a:pt x="11" y="1"/>
                      <a:pt x="8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26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096" y="4160"/>
                <a:ext cx="740" cy="1093"/>
              </a:xfrm>
              <a:custGeom>
                <a:avLst/>
                <a:gdLst>
                  <a:gd name="T0" fmla="*/ 44 w 125"/>
                  <a:gd name="T1" fmla="*/ 3 h 185"/>
                  <a:gd name="T2" fmla="*/ 54 w 125"/>
                  <a:gd name="T3" fmla="*/ 21 h 185"/>
                  <a:gd name="T4" fmla="*/ 76 w 125"/>
                  <a:gd name="T5" fmla="*/ 48 h 185"/>
                  <a:gd name="T6" fmla="*/ 101 w 125"/>
                  <a:gd name="T7" fmla="*/ 75 h 185"/>
                  <a:gd name="T8" fmla="*/ 111 w 125"/>
                  <a:gd name="T9" fmla="*/ 87 h 185"/>
                  <a:gd name="T10" fmla="*/ 112 w 125"/>
                  <a:gd name="T11" fmla="*/ 94 h 185"/>
                  <a:gd name="T12" fmla="*/ 102 w 125"/>
                  <a:gd name="T13" fmla="*/ 111 h 185"/>
                  <a:gd name="T14" fmla="*/ 71 w 125"/>
                  <a:gd name="T15" fmla="*/ 148 h 185"/>
                  <a:gd name="T16" fmla="*/ 52 w 125"/>
                  <a:gd name="T17" fmla="*/ 168 h 185"/>
                  <a:gd name="T18" fmla="*/ 46 w 125"/>
                  <a:gd name="T19" fmla="*/ 171 h 185"/>
                  <a:gd name="T20" fmla="*/ 37 w 125"/>
                  <a:gd name="T21" fmla="*/ 172 h 185"/>
                  <a:gd name="T22" fmla="*/ 15 w 125"/>
                  <a:gd name="T23" fmla="*/ 174 h 185"/>
                  <a:gd name="T24" fmla="*/ 7 w 125"/>
                  <a:gd name="T25" fmla="*/ 174 h 185"/>
                  <a:gd name="T26" fmla="*/ 2 w 125"/>
                  <a:gd name="T27" fmla="*/ 176 h 185"/>
                  <a:gd name="T28" fmla="*/ 4 w 125"/>
                  <a:gd name="T29" fmla="*/ 184 h 185"/>
                  <a:gd name="T30" fmla="*/ 7 w 125"/>
                  <a:gd name="T31" fmla="*/ 185 h 185"/>
                  <a:gd name="T32" fmla="*/ 10 w 125"/>
                  <a:gd name="T33" fmla="*/ 185 h 185"/>
                  <a:gd name="T34" fmla="*/ 32 w 125"/>
                  <a:gd name="T35" fmla="*/ 183 h 185"/>
                  <a:gd name="T36" fmla="*/ 46 w 125"/>
                  <a:gd name="T37" fmla="*/ 182 h 185"/>
                  <a:gd name="T38" fmla="*/ 56 w 125"/>
                  <a:gd name="T39" fmla="*/ 178 h 185"/>
                  <a:gd name="T40" fmla="*/ 78 w 125"/>
                  <a:gd name="T41" fmla="*/ 156 h 185"/>
                  <a:gd name="T42" fmla="*/ 110 w 125"/>
                  <a:gd name="T43" fmla="*/ 118 h 185"/>
                  <a:gd name="T44" fmla="*/ 119 w 125"/>
                  <a:gd name="T45" fmla="*/ 104 h 185"/>
                  <a:gd name="T46" fmla="*/ 124 w 125"/>
                  <a:gd name="T47" fmla="*/ 93 h 185"/>
                  <a:gd name="T48" fmla="*/ 124 w 125"/>
                  <a:gd name="T49" fmla="*/ 87 h 185"/>
                  <a:gd name="T50" fmla="*/ 122 w 125"/>
                  <a:gd name="T51" fmla="*/ 82 h 185"/>
                  <a:gd name="T52" fmla="*/ 111 w 125"/>
                  <a:gd name="T53" fmla="*/ 70 h 185"/>
                  <a:gd name="T54" fmla="*/ 89 w 125"/>
                  <a:gd name="T55" fmla="*/ 46 h 185"/>
                  <a:gd name="T56" fmla="*/ 60 w 125"/>
                  <a:gd name="T57" fmla="*/ 13 h 185"/>
                  <a:gd name="T58" fmla="*/ 50 w 125"/>
                  <a:gd name="T59" fmla="*/ 0 h 185"/>
                  <a:gd name="T60" fmla="*/ 46 w 125"/>
                  <a:gd name="T61" fmla="*/ 1 h 185"/>
                  <a:gd name="T62" fmla="*/ 66 w 125"/>
                  <a:gd name="T63" fmla="*/ 20 h 185"/>
                  <a:gd name="T64" fmla="*/ 66 w 125"/>
                  <a:gd name="T65" fmla="*/ 20 h 185"/>
                  <a:gd name="T66" fmla="*/ 114 w 125"/>
                  <a:gd name="T67" fmla="*/ 90 h 185"/>
                  <a:gd name="T68" fmla="*/ 114 w 125"/>
                  <a:gd name="T69" fmla="*/ 90 h 185"/>
                  <a:gd name="T70" fmla="*/ 114 w 125"/>
                  <a:gd name="T71" fmla="*/ 90 h 185"/>
                  <a:gd name="T72" fmla="*/ 6 w 125"/>
                  <a:gd name="T73" fmla="*/ 175 h 185"/>
                  <a:gd name="T74" fmla="*/ 6 w 125"/>
                  <a:gd name="T75" fmla="*/ 17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" h="185">
                    <a:moveTo>
                      <a:pt x="46" y="1"/>
                    </a:moveTo>
                    <a:cubicBezTo>
                      <a:pt x="45" y="1"/>
                      <a:pt x="44" y="2"/>
                      <a:pt x="44" y="3"/>
                    </a:cubicBezTo>
                    <a:cubicBezTo>
                      <a:pt x="44" y="5"/>
                      <a:pt x="44" y="6"/>
                      <a:pt x="45" y="7"/>
                    </a:cubicBezTo>
                    <a:cubicBezTo>
                      <a:pt x="48" y="12"/>
                      <a:pt x="51" y="17"/>
                      <a:pt x="54" y="21"/>
                    </a:cubicBezTo>
                    <a:cubicBezTo>
                      <a:pt x="58" y="26"/>
                      <a:pt x="61" y="30"/>
                      <a:pt x="65" y="35"/>
                    </a:cubicBezTo>
                    <a:cubicBezTo>
                      <a:pt x="68" y="39"/>
                      <a:pt x="72" y="43"/>
                      <a:pt x="76" y="48"/>
                    </a:cubicBezTo>
                    <a:cubicBezTo>
                      <a:pt x="80" y="52"/>
                      <a:pt x="83" y="56"/>
                      <a:pt x="87" y="60"/>
                    </a:cubicBezTo>
                    <a:cubicBezTo>
                      <a:pt x="92" y="65"/>
                      <a:pt x="96" y="70"/>
                      <a:pt x="101" y="75"/>
                    </a:cubicBezTo>
                    <a:cubicBezTo>
                      <a:pt x="103" y="78"/>
                      <a:pt x="105" y="80"/>
                      <a:pt x="107" y="83"/>
                    </a:cubicBezTo>
                    <a:cubicBezTo>
                      <a:pt x="109" y="84"/>
                      <a:pt x="110" y="85"/>
                      <a:pt x="111" y="87"/>
                    </a:cubicBezTo>
                    <a:cubicBezTo>
                      <a:pt x="112" y="87"/>
                      <a:pt x="113" y="88"/>
                      <a:pt x="114" y="89"/>
                    </a:cubicBezTo>
                    <a:cubicBezTo>
                      <a:pt x="113" y="91"/>
                      <a:pt x="113" y="92"/>
                      <a:pt x="112" y="94"/>
                    </a:cubicBezTo>
                    <a:cubicBezTo>
                      <a:pt x="111" y="97"/>
                      <a:pt x="110" y="100"/>
                      <a:pt x="108" y="102"/>
                    </a:cubicBezTo>
                    <a:cubicBezTo>
                      <a:pt x="106" y="105"/>
                      <a:pt x="104" y="108"/>
                      <a:pt x="102" y="111"/>
                    </a:cubicBezTo>
                    <a:cubicBezTo>
                      <a:pt x="95" y="119"/>
                      <a:pt x="88" y="127"/>
                      <a:pt x="81" y="136"/>
                    </a:cubicBezTo>
                    <a:cubicBezTo>
                      <a:pt x="78" y="140"/>
                      <a:pt x="74" y="144"/>
                      <a:pt x="71" y="148"/>
                    </a:cubicBezTo>
                    <a:cubicBezTo>
                      <a:pt x="68" y="153"/>
                      <a:pt x="64" y="157"/>
                      <a:pt x="60" y="160"/>
                    </a:cubicBezTo>
                    <a:cubicBezTo>
                      <a:pt x="58" y="163"/>
                      <a:pt x="55" y="166"/>
                      <a:pt x="52" y="168"/>
                    </a:cubicBezTo>
                    <a:cubicBezTo>
                      <a:pt x="51" y="169"/>
                      <a:pt x="50" y="170"/>
                      <a:pt x="48" y="170"/>
                    </a:cubicBezTo>
                    <a:cubicBezTo>
                      <a:pt x="48" y="171"/>
                      <a:pt x="47" y="171"/>
                      <a:pt x="46" y="171"/>
                    </a:cubicBezTo>
                    <a:cubicBezTo>
                      <a:pt x="45" y="171"/>
                      <a:pt x="44" y="171"/>
                      <a:pt x="42" y="171"/>
                    </a:cubicBezTo>
                    <a:cubicBezTo>
                      <a:pt x="41" y="171"/>
                      <a:pt x="39" y="171"/>
                      <a:pt x="37" y="172"/>
                    </a:cubicBezTo>
                    <a:cubicBezTo>
                      <a:pt x="33" y="172"/>
                      <a:pt x="30" y="172"/>
                      <a:pt x="26" y="173"/>
                    </a:cubicBezTo>
                    <a:cubicBezTo>
                      <a:pt x="22" y="173"/>
                      <a:pt x="19" y="173"/>
                      <a:pt x="15" y="174"/>
                    </a:cubicBezTo>
                    <a:cubicBezTo>
                      <a:pt x="14" y="174"/>
                      <a:pt x="12" y="174"/>
                      <a:pt x="10" y="174"/>
                    </a:cubicBezTo>
                    <a:cubicBezTo>
                      <a:pt x="9" y="174"/>
                      <a:pt x="8" y="174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4" y="174"/>
                      <a:pt x="3" y="175"/>
                      <a:pt x="2" y="176"/>
                    </a:cubicBezTo>
                    <a:cubicBezTo>
                      <a:pt x="0" y="178"/>
                      <a:pt x="0" y="181"/>
                      <a:pt x="2" y="183"/>
                    </a:cubicBezTo>
                    <a:cubicBezTo>
                      <a:pt x="3" y="183"/>
                      <a:pt x="3" y="184"/>
                      <a:pt x="4" y="184"/>
                    </a:cubicBezTo>
                    <a:cubicBezTo>
                      <a:pt x="4" y="184"/>
                      <a:pt x="4" y="184"/>
                      <a:pt x="5" y="185"/>
                    </a:cubicBezTo>
                    <a:cubicBezTo>
                      <a:pt x="5" y="185"/>
                      <a:pt x="6" y="185"/>
                      <a:pt x="7" y="185"/>
                    </a:cubicBezTo>
                    <a:cubicBezTo>
                      <a:pt x="7" y="185"/>
                      <a:pt x="7" y="185"/>
                      <a:pt x="8" y="185"/>
                    </a:cubicBezTo>
                    <a:cubicBezTo>
                      <a:pt x="9" y="185"/>
                      <a:pt x="10" y="185"/>
                      <a:pt x="10" y="185"/>
                    </a:cubicBezTo>
                    <a:cubicBezTo>
                      <a:pt x="13" y="184"/>
                      <a:pt x="15" y="184"/>
                      <a:pt x="17" y="184"/>
                    </a:cubicBezTo>
                    <a:cubicBezTo>
                      <a:pt x="22" y="184"/>
                      <a:pt x="27" y="183"/>
                      <a:pt x="32" y="183"/>
                    </a:cubicBezTo>
                    <a:cubicBezTo>
                      <a:pt x="34" y="183"/>
                      <a:pt x="36" y="182"/>
                      <a:pt x="39" y="182"/>
                    </a:cubicBezTo>
                    <a:cubicBezTo>
                      <a:pt x="41" y="182"/>
                      <a:pt x="43" y="182"/>
                      <a:pt x="46" y="182"/>
                    </a:cubicBezTo>
                    <a:cubicBezTo>
                      <a:pt x="48" y="182"/>
                      <a:pt x="49" y="181"/>
                      <a:pt x="51" y="181"/>
                    </a:cubicBezTo>
                    <a:cubicBezTo>
                      <a:pt x="53" y="180"/>
                      <a:pt x="54" y="179"/>
                      <a:pt x="56" y="178"/>
                    </a:cubicBezTo>
                    <a:cubicBezTo>
                      <a:pt x="60" y="175"/>
                      <a:pt x="64" y="172"/>
                      <a:pt x="67" y="168"/>
                    </a:cubicBezTo>
                    <a:cubicBezTo>
                      <a:pt x="71" y="164"/>
                      <a:pt x="75" y="160"/>
                      <a:pt x="78" y="156"/>
                    </a:cubicBezTo>
                    <a:cubicBezTo>
                      <a:pt x="85" y="147"/>
                      <a:pt x="92" y="139"/>
                      <a:pt x="99" y="131"/>
                    </a:cubicBezTo>
                    <a:cubicBezTo>
                      <a:pt x="103" y="126"/>
                      <a:pt x="106" y="122"/>
                      <a:pt x="110" y="118"/>
                    </a:cubicBezTo>
                    <a:cubicBezTo>
                      <a:pt x="111" y="116"/>
                      <a:pt x="113" y="114"/>
                      <a:pt x="115" y="111"/>
                    </a:cubicBezTo>
                    <a:cubicBezTo>
                      <a:pt x="116" y="109"/>
                      <a:pt x="118" y="107"/>
                      <a:pt x="119" y="104"/>
                    </a:cubicBezTo>
                    <a:cubicBezTo>
                      <a:pt x="121" y="102"/>
                      <a:pt x="122" y="99"/>
                      <a:pt x="123" y="96"/>
                    </a:cubicBezTo>
                    <a:cubicBezTo>
                      <a:pt x="123" y="95"/>
                      <a:pt x="124" y="94"/>
                      <a:pt x="124" y="93"/>
                    </a:cubicBezTo>
                    <a:cubicBezTo>
                      <a:pt x="124" y="92"/>
                      <a:pt x="124" y="91"/>
                      <a:pt x="125" y="90"/>
                    </a:cubicBezTo>
                    <a:cubicBezTo>
                      <a:pt x="125" y="89"/>
                      <a:pt x="125" y="88"/>
                      <a:pt x="124" y="87"/>
                    </a:cubicBezTo>
                    <a:cubicBezTo>
                      <a:pt x="124" y="86"/>
                      <a:pt x="124" y="85"/>
                      <a:pt x="123" y="84"/>
                    </a:cubicBezTo>
                    <a:cubicBezTo>
                      <a:pt x="123" y="84"/>
                      <a:pt x="122" y="83"/>
                      <a:pt x="122" y="82"/>
                    </a:cubicBezTo>
                    <a:cubicBezTo>
                      <a:pt x="122" y="82"/>
                      <a:pt x="122" y="82"/>
                      <a:pt x="121" y="82"/>
                    </a:cubicBezTo>
                    <a:cubicBezTo>
                      <a:pt x="118" y="78"/>
                      <a:pt x="114" y="74"/>
                      <a:pt x="111" y="70"/>
                    </a:cubicBezTo>
                    <a:cubicBezTo>
                      <a:pt x="107" y="66"/>
                      <a:pt x="104" y="62"/>
                      <a:pt x="100" y="59"/>
                    </a:cubicBezTo>
                    <a:cubicBezTo>
                      <a:pt x="96" y="55"/>
                      <a:pt x="92" y="50"/>
                      <a:pt x="89" y="46"/>
                    </a:cubicBezTo>
                    <a:cubicBezTo>
                      <a:pt x="81" y="38"/>
                      <a:pt x="73" y="30"/>
                      <a:pt x="66" y="21"/>
                    </a:cubicBezTo>
                    <a:cubicBezTo>
                      <a:pt x="64" y="18"/>
                      <a:pt x="62" y="16"/>
                      <a:pt x="60" y="13"/>
                    </a:cubicBezTo>
                    <a:cubicBezTo>
                      <a:pt x="58" y="9"/>
                      <a:pt x="56" y="6"/>
                      <a:pt x="53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8" y="0"/>
                      <a:pt x="47" y="0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lose/>
                    <a:moveTo>
                      <a:pt x="66" y="20"/>
                    </a:moveTo>
                    <a:cubicBezTo>
                      <a:pt x="66" y="20"/>
                      <a:pt x="66" y="20"/>
                      <a:pt x="66" y="21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lose/>
                    <a:moveTo>
                      <a:pt x="114" y="90"/>
                    </a:move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lose/>
                    <a:moveTo>
                      <a:pt x="6" y="175"/>
                    </a:moveTo>
                    <a:cubicBezTo>
                      <a:pt x="6" y="175"/>
                      <a:pt x="6" y="175"/>
                      <a:pt x="6" y="175"/>
                    </a:cubicBezTo>
                    <a:cubicBezTo>
                      <a:pt x="6" y="175"/>
                      <a:pt x="5" y="175"/>
                      <a:pt x="5" y="175"/>
                    </a:cubicBezTo>
                    <a:cubicBezTo>
                      <a:pt x="5" y="175"/>
                      <a:pt x="6" y="175"/>
                      <a:pt x="6" y="175"/>
                    </a:cubicBezTo>
                    <a:cubicBezTo>
                      <a:pt x="6" y="175"/>
                      <a:pt x="6" y="175"/>
                      <a:pt x="6" y="175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矩形 484"/>
              <p:cNvSpPr/>
              <p:nvPr>
                <p:custDataLst>
                  <p:tags r:id="rId18"/>
                </p:custDataLst>
              </p:nvPr>
            </p:nvSpPr>
            <p:spPr>
              <a:xfrm>
                <a:off x="7907" y="4318"/>
                <a:ext cx="1728" cy="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仿宋" panose="02010609060101010101" charset="-122"/>
                    <a:ea typeface="仿宋" panose="02010609060101010101" charset="-122"/>
                  </a:rPr>
                  <a:t>改良后</a:t>
                </a:r>
              </a:p>
            </p:txBody>
          </p:sp>
        </p:grpSp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8812" y="6574"/>
              <a:ext cx="6487" cy="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每次进行</a:t>
              </a:r>
              <a:r>
                <a:rPr lang="en-US" altLang="zh-CN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V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操作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先对</a:t>
              </a:r>
              <a:r>
                <a:rPr lang="en-US" altLang="zh-CN" sz="20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waiter</a:t>
              </a:r>
              <a:r>
                <a:rPr lang="zh-CN" altLang="en-US" sz="20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队列进行</a:t>
              </a: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排序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再将队列头的线程加入到</a:t>
              </a:r>
              <a:r>
                <a:rPr lang="en-US" altLang="zh-CN" sz="2000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ready_list</a:t>
              </a:r>
              <a:endParaRPr lang="zh-CN" altLang="en-US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602730" y="938530"/>
            <a:ext cx="5417820" cy="1444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struct condition </a:t>
            </a:r>
          </a:p>
          <a:p>
            <a:pPr algn="l">
              <a:buClrTx/>
              <a:buSzTx/>
              <a:buNone/>
            </a:pP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{</a:t>
            </a:r>
          </a:p>
          <a:p>
            <a:pPr algn="l">
              <a:buClrTx/>
              <a:buSzTx/>
              <a:buNone/>
            </a:pP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    struct list waiters; 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/* </a:t>
            </a:r>
            <a:r>
              <a:rPr lang="zh-CN" sz="2000" dirty="0">
                <a:latin typeface="仿宋" panose="02010609060101010101" charset="-122"/>
                <a:ea typeface="仿宋" panose="02010609060101010101" charset="-122"/>
                <a:sym typeface="+mn-ea"/>
              </a:rPr>
              <a:t>条件变量队列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. */</a:t>
            </a: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       </a:t>
            </a:r>
          </a:p>
          <a:p>
            <a:pPr algn="l">
              <a:buClrTx/>
              <a:buSzTx/>
              <a:buNone/>
            </a:pP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};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558405" y="3658870"/>
            <a:ext cx="3386455" cy="1924050"/>
            <a:chOff x="9458" y="5031"/>
            <a:chExt cx="5333" cy="3030"/>
          </a:xfrm>
        </p:grpSpPr>
        <p:grpSp>
          <p:nvGrpSpPr>
            <p:cNvPr id="35" name="组合 34"/>
            <p:cNvGrpSpPr/>
            <p:nvPr/>
          </p:nvGrpSpPr>
          <p:grpSpPr>
            <a:xfrm>
              <a:off x="10729" y="5031"/>
              <a:ext cx="2642" cy="1205"/>
              <a:chOff x="7579" y="4087"/>
              <a:chExt cx="2258" cy="1205"/>
            </a:xfrm>
          </p:grpSpPr>
          <p:sp>
            <p:nvSpPr>
              <p:cNvPr id="36" name="Freeform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579" y="4087"/>
                <a:ext cx="2233" cy="1140"/>
              </a:xfrm>
              <a:custGeom>
                <a:avLst/>
                <a:gdLst>
                  <a:gd name="T0" fmla="*/ 375 w 378"/>
                  <a:gd name="T1" fmla="*/ 101 h 193"/>
                  <a:gd name="T2" fmla="*/ 356 w 378"/>
                  <a:gd name="T3" fmla="*/ 70 h 193"/>
                  <a:gd name="T4" fmla="*/ 328 w 378"/>
                  <a:gd name="T5" fmla="*/ 37 h 193"/>
                  <a:gd name="T6" fmla="*/ 302 w 378"/>
                  <a:gd name="T7" fmla="*/ 18 h 193"/>
                  <a:gd name="T8" fmla="*/ 246 w 378"/>
                  <a:gd name="T9" fmla="*/ 14 h 193"/>
                  <a:gd name="T10" fmla="*/ 15 w 378"/>
                  <a:gd name="T11" fmla="*/ 0 h 193"/>
                  <a:gd name="T12" fmla="*/ 10 w 378"/>
                  <a:gd name="T13" fmla="*/ 9 h 193"/>
                  <a:gd name="T14" fmla="*/ 50 w 378"/>
                  <a:gd name="T15" fmla="*/ 59 h 193"/>
                  <a:gd name="T16" fmla="*/ 78 w 378"/>
                  <a:gd name="T17" fmla="*/ 81 h 193"/>
                  <a:gd name="T18" fmla="*/ 75 w 378"/>
                  <a:gd name="T19" fmla="*/ 111 h 193"/>
                  <a:gd name="T20" fmla="*/ 36 w 378"/>
                  <a:gd name="T21" fmla="*/ 172 h 193"/>
                  <a:gd name="T22" fmla="*/ 41 w 378"/>
                  <a:gd name="T23" fmla="*/ 182 h 193"/>
                  <a:gd name="T24" fmla="*/ 161 w 378"/>
                  <a:gd name="T25" fmla="*/ 187 h 193"/>
                  <a:gd name="T26" fmla="*/ 266 w 378"/>
                  <a:gd name="T27" fmla="*/ 192 h 193"/>
                  <a:gd name="T28" fmla="*/ 338 w 378"/>
                  <a:gd name="T29" fmla="*/ 156 h 193"/>
                  <a:gd name="T30" fmla="*/ 375 w 378"/>
                  <a:gd name="T31" fmla="*/ 10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8" h="193">
                    <a:moveTo>
                      <a:pt x="375" y="101"/>
                    </a:moveTo>
                    <a:cubicBezTo>
                      <a:pt x="373" y="90"/>
                      <a:pt x="362" y="78"/>
                      <a:pt x="356" y="70"/>
                    </a:cubicBezTo>
                    <a:cubicBezTo>
                      <a:pt x="347" y="58"/>
                      <a:pt x="338" y="48"/>
                      <a:pt x="328" y="37"/>
                    </a:cubicBezTo>
                    <a:cubicBezTo>
                      <a:pt x="320" y="29"/>
                      <a:pt x="313" y="21"/>
                      <a:pt x="302" y="18"/>
                    </a:cubicBezTo>
                    <a:cubicBezTo>
                      <a:pt x="284" y="14"/>
                      <a:pt x="264" y="16"/>
                      <a:pt x="246" y="14"/>
                    </a:cubicBezTo>
                    <a:cubicBezTo>
                      <a:pt x="169" y="10"/>
                      <a:pt x="92" y="5"/>
                      <a:pt x="15" y="0"/>
                    </a:cubicBezTo>
                    <a:cubicBezTo>
                      <a:pt x="10" y="0"/>
                      <a:pt x="8" y="5"/>
                      <a:pt x="10" y="9"/>
                    </a:cubicBezTo>
                    <a:cubicBezTo>
                      <a:pt x="0" y="23"/>
                      <a:pt x="42" y="53"/>
                      <a:pt x="50" y="59"/>
                    </a:cubicBezTo>
                    <a:cubicBezTo>
                      <a:pt x="59" y="66"/>
                      <a:pt x="70" y="72"/>
                      <a:pt x="78" y="81"/>
                    </a:cubicBezTo>
                    <a:cubicBezTo>
                      <a:pt x="90" y="94"/>
                      <a:pt x="85" y="99"/>
                      <a:pt x="75" y="111"/>
                    </a:cubicBezTo>
                    <a:cubicBezTo>
                      <a:pt x="61" y="131"/>
                      <a:pt x="46" y="150"/>
                      <a:pt x="36" y="172"/>
                    </a:cubicBezTo>
                    <a:cubicBezTo>
                      <a:pt x="34" y="177"/>
                      <a:pt x="36" y="181"/>
                      <a:pt x="41" y="182"/>
                    </a:cubicBezTo>
                    <a:cubicBezTo>
                      <a:pt x="81" y="183"/>
                      <a:pt x="121" y="185"/>
                      <a:pt x="161" y="187"/>
                    </a:cubicBezTo>
                    <a:cubicBezTo>
                      <a:pt x="195" y="189"/>
                      <a:pt x="231" y="193"/>
                      <a:pt x="266" y="192"/>
                    </a:cubicBezTo>
                    <a:cubicBezTo>
                      <a:pt x="297" y="191"/>
                      <a:pt x="317" y="178"/>
                      <a:pt x="338" y="156"/>
                    </a:cubicBezTo>
                    <a:cubicBezTo>
                      <a:pt x="350" y="144"/>
                      <a:pt x="378" y="120"/>
                      <a:pt x="375" y="101"/>
                    </a:cubicBezTo>
                    <a:close/>
                  </a:path>
                </a:pathLst>
              </a:custGeom>
              <a:solidFill>
                <a:srgbClr val="E6C04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626" y="4100"/>
                <a:ext cx="468" cy="550"/>
              </a:xfrm>
              <a:custGeom>
                <a:avLst/>
                <a:gdLst>
                  <a:gd name="T0" fmla="*/ 3 w 79"/>
                  <a:gd name="T1" fmla="*/ 0 h 93"/>
                  <a:gd name="T2" fmla="*/ 1 w 79"/>
                  <a:gd name="T3" fmla="*/ 6 h 93"/>
                  <a:gd name="T4" fmla="*/ 10 w 79"/>
                  <a:gd name="T5" fmla="*/ 19 h 93"/>
                  <a:gd name="T6" fmla="*/ 17 w 79"/>
                  <a:gd name="T7" fmla="*/ 31 h 93"/>
                  <a:gd name="T8" fmla="*/ 27 w 79"/>
                  <a:gd name="T9" fmla="*/ 43 h 93"/>
                  <a:gd name="T10" fmla="*/ 37 w 79"/>
                  <a:gd name="T11" fmla="*/ 54 h 93"/>
                  <a:gd name="T12" fmla="*/ 45 w 79"/>
                  <a:gd name="T13" fmla="*/ 64 h 93"/>
                  <a:gd name="T14" fmla="*/ 52 w 79"/>
                  <a:gd name="T15" fmla="*/ 73 h 93"/>
                  <a:gd name="T16" fmla="*/ 61 w 79"/>
                  <a:gd name="T17" fmla="*/ 82 h 93"/>
                  <a:gd name="T18" fmla="*/ 66 w 79"/>
                  <a:gd name="T19" fmla="*/ 87 h 93"/>
                  <a:gd name="T20" fmla="*/ 68 w 79"/>
                  <a:gd name="T21" fmla="*/ 89 h 93"/>
                  <a:gd name="T22" fmla="*/ 73 w 79"/>
                  <a:gd name="T23" fmla="*/ 92 h 93"/>
                  <a:gd name="T24" fmla="*/ 79 w 79"/>
                  <a:gd name="T25" fmla="*/ 89 h 93"/>
                  <a:gd name="T26" fmla="*/ 78 w 79"/>
                  <a:gd name="T27" fmla="*/ 85 h 93"/>
                  <a:gd name="T28" fmla="*/ 78 w 79"/>
                  <a:gd name="T29" fmla="*/ 84 h 93"/>
                  <a:gd name="T30" fmla="*/ 76 w 79"/>
                  <a:gd name="T31" fmla="*/ 83 h 93"/>
                  <a:gd name="T32" fmla="*/ 71 w 79"/>
                  <a:gd name="T33" fmla="*/ 78 h 93"/>
                  <a:gd name="T34" fmla="*/ 66 w 79"/>
                  <a:gd name="T35" fmla="*/ 73 h 93"/>
                  <a:gd name="T36" fmla="*/ 56 w 79"/>
                  <a:gd name="T37" fmla="*/ 62 h 93"/>
                  <a:gd name="T38" fmla="*/ 46 w 79"/>
                  <a:gd name="T39" fmla="*/ 51 h 93"/>
                  <a:gd name="T40" fmla="*/ 42 w 79"/>
                  <a:gd name="T41" fmla="*/ 46 h 93"/>
                  <a:gd name="T42" fmla="*/ 37 w 79"/>
                  <a:gd name="T43" fmla="*/ 40 h 93"/>
                  <a:gd name="T44" fmla="*/ 24 w 79"/>
                  <a:gd name="T45" fmla="*/ 25 h 93"/>
                  <a:gd name="T46" fmla="*/ 17 w 79"/>
                  <a:gd name="T47" fmla="*/ 14 h 93"/>
                  <a:gd name="T48" fmla="*/ 9 w 79"/>
                  <a:gd name="T49" fmla="*/ 2 h 93"/>
                  <a:gd name="T50" fmla="*/ 6 w 79"/>
                  <a:gd name="T51" fmla="*/ 0 h 93"/>
                  <a:gd name="T52" fmla="*/ 5 w 79"/>
                  <a:gd name="T53" fmla="*/ 0 h 93"/>
                  <a:gd name="T54" fmla="*/ 3 w 79"/>
                  <a:gd name="T55" fmla="*/ 0 h 93"/>
                  <a:gd name="T56" fmla="*/ 3 w 79"/>
                  <a:gd name="T5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9" h="93">
                    <a:moveTo>
                      <a:pt x="3" y="0"/>
                    </a:moveTo>
                    <a:cubicBezTo>
                      <a:pt x="1" y="1"/>
                      <a:pt x="0" y="4"/>
                      <a:pt x="1" y="6"/>
                    </a:cubicBezTo>
                    <a:cubicBezTo>
                      <a:pt x="4" y="11"/>
                      <a:pt x="7" y="15"/>
                      <a:pt x="10" y="19"/>
                    </a:cubicBezTo>
                    <a:cubicBezTo>
                      <a:pt x="12" y="23"/>
                      <a:pt x="15" y="27"/>
                      <a:pt x="17" y="31"/>
                    </a:cubicBezTo>
                    <a:cubicBezTo>
                      <a:pt x="20" y="35"/>
                      <a:pt x="24" y="39"/>
                      <a:pt x="27" y="43"/>
                    </a:cubicBezTo>
                    <a:cubicBezTo>
                      <a:pt x="30" y="47"/>
                      <a:pt x="33" y="51"/>
                      <a:pt x="37" y="54"/>
                    </a:cubicBezTo>
                    <a:cubicBezTo>
                      <a:pt x="39" y="58"/>
                      <a:pt x="42" y="61"/>
                      <a:pt x="45" y="64"/>
                    </a:cubicBezTo>
                    <a:cubicBezTo>
                      <a:pt x="47" y="67"/>
                      <a:pt x="50" y="70"/>
                      <a:pt x="52" y="73"/>
                    </a:cubicBezTo>
                    <a:cubicBezTo>
                      <a:pt x="55" y="76"/>
                      <a:pt x="58" y="79"/>
                      <a:pt x="61" y="82"/>
                    </a:cubicBezTo>
                    <a:cubicBezTo>
                      <a:pt x="63" y="84"/>
                      <a:pt x="64" y="85"/>
                      <a:pt x="66" y="87"/>
                    </a:cubicBezTo>
                    <a:cubicBezTo>
                      <a:pt x="66" y="87"/>
                      <a:pt x="67" y="88"/>
                      <a:pt x="68" y="89"/>
                    </a:cubicBezTo>
                    <a:cubicBezTo>
                      <a:pt x="69" y="90"/>
                      <a:pt x="71" y="91"/>
                      <a:pt x="73" y="92"/>
                    </a:cubicBezTo>
                    <a:cubicBezTo>
                      <a:pt x="75" y="93"/>
                      <a:pt x="78" y="91"/>
                      <a:pt x="79" y="89"/>
                    </a:cubicBezTo>
                    <a:cubicBezTo>
                      <a:pt x="79" y="87"/>
                      <a:pt x="79" y="86"/>
                      <a:pt x="78" y="85"/>
                    </a:cubicBezTo>
                    <a:cubicBezTo>
                      <a:pt x="78" y="85"/>
                      <a:pt x="78" y="84"/>
                      <a:pt x="78" y="84"/>
                    </a:cubicBezTo>
                    <a:cubicBezTo>
                      <a:pt x="77" y="83"/>
                      <a:pt x="77" y="83"/>
                      <a:pt x="76" y="83"/>
                    </a:cubicBezTo>
                    <a:cubicBezTo>
                      <a:pt x="74" y="81"/>
                      <a:pt x="73" y="80"/>
                      <a:pt x="71" y="78"/>
                    </a:cubicBezTo>
                    <a:cubicBezTo>
                      <a:pt x="69" y="76"/>
                      <a:pt x="68" y="75"/>
                      <a:pt x="66" y="73"/>
                    </a:cubicBezTo>
                    <a:cubicBezTo>
                      <a:pt x="62" y="70"/>
                      <a:pt x="59" y="66"/>
                      <a:pt x="56" y="62"/>
                    </a:cubicBezTo>
                    <a:cubicBezTo>
                      <a:pt x="53" y="59"/>
                      <a:pt x="50" y="55"/>
                      <a:pt x="46" y="51"/>
                    </a:cubicBezTo>
                    <a:cubicBezTo>
                      <a:pt x="45" y="50"/>
                      <a:pt x="43" y="48"/>
                      <a:pt x="42" y="46"/>
                    </a:cubicBezTo>
                    <a:cubicBezTo>
                      <a:pt x="40" y="44"/>
                      <a:pt x="39" y="42"/>
                      <a:pt x="37" y="40"/>
                    </a:cubicBezTo>
                    <a:cubicBezTo>
                      <a:pt x="33" y="35"/>
                      <a:pt x="28" y="30"/>
                      <a:pt x="24" y="25"/>
                    </a:cubicBezTo>
                    <a:cubicBezTo>
                      <a:pt x="22" y="22"/>
                      <a:pt x="19" y="18"/>
                      <a:pt x="17" y="14"/>
                    </a:cubicBezTo>
                    <a:cubicBezTo>
                      <a:pt x="14" y="10"/>
                      <a:pt x="11" y="6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4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14" y="4602"/>
                <a:ext cx="1555" cy="690"/>
              </a:xfrm>
              <a:custGeom>
                <a:avLst/>
                <a:gdLst>
                  <a:gd name="T0" fmla="*/ 64 w 263"/>
                  <a:gd name="T1" fmla="*/ 15 h 117"/>
                  <a:gd name="T2" fmla="*/ 48 w 263"/>
                  <a:gd name="T3" fmla="*/ 38 h 117"/>
                  <a:gd name="T4" fmla="*/ 26 w 263"/>
                  <a:gd name="T5" fmla="*/ 68 h 117"/>
                  <a:gd name="T6" fmla="*/ 16 w 263"/>
                  <a:gd name="T7" fmla="*/ 80 h 117"/>
                  <a:gd name="T8" fmla="*/ 3 w 263"/>
                  <a:gd name="T9" fmla="*/ 96 h 117"/>
                  <a:gd name="T10" fmla="*/ 2 w 263"/>
                  <a:gd name="T11" fmla="*/ 98 h 117"/>
                  <a:gd name="T12" fmla="*/ 1 w 263"/>
                  <a:gd name="T13" fmla="*/ 100 h 117"/>
                  <a:gd name="T14" fmla="*/ 0 w 263"/>
                  <a:gd name="T15" fmla="*/ 104 h 117"/>
                  <a:gd name="T16" fmla="*/ 3 w 263"/>
                  <a:gd name="T17" fmla="*/ 107 h 117"/>
                  <a:gd name="T18" fmla="*/ 14 w 263"/>
                  <a:gd name="T19" fmla="*/ 109 h 117"/>
                  <a:gd name="T20" fmla="*/ 28 w 263"/>
                  <a:gd name="T21" fmla="*/ 109 h 117"/>
                  <a:gd name="T22" fmla="*/ 49 w 263"/>
                  <a:gd name="T23" fmla="*/ 110 h 117"/>
                  <a:gd name="T24" fmla="*/ 78 w 263"/>
                  <a:gd name="T25" fmla="*/ 113 h 117"/>
                  <a:gd name="T26" fmla="*/ 122 w 263"/>
                  <a:gd name="T27" fmla="*/ 116 h 117"/>
                  <a:gd name="T28" fmla="*/ 163 w 263"/>
                  <a:gd name="T29" fmla="*/ 115 h 117"/>
                  <a:gd name="T30" fmla="*/ 190 w 263"/>
                  <a:gd name="T31" fmla="*/ 112 h 117"/>
                  <a:gd name="T32" fmla="*/ 218 w 263"/>
                  <a:gd name="T33" fmla="*/ 111 h 117"/>
                  <a:gd name="T34" fmla="*/ 246 w 263"/>
                  <a:gd name="T35" fmla="*/ 109 h 117"/>
                  <a:gd name="T36" fmla="*/ 260 w 263"/>
                  <a:gd name="T37" fmla="*/ 108 h 117"/>
                  <a:gd name="T38" fmla="*/ 262 w 263"/>
                  <a:gd name="T39" fmla="*/ 101 h 117"/>
                  <a:gd name="T40" fmla="*/ 245 w 263"/>
                  <a:gd name="T41" fmla="*/ 101 h 117"/>
                  <a:gd name="T42" fmla="*/ 217 w 263"/>
                  <a:gd name="T43" fmla="*/ 102 h 117"/>
                  <a:gd name="T44" fmla="*/ 185 w 263"/>
                  <a:gd name="T45" fmla="*/ 104 h 117"/>
                  <a:gd name="T46" fmla="*/ 138 w 263"/>
                  <a:gd name="T47" fmla="*/ 108 h 117"/>
                  <a:gd name="T48" fmla="*/ 110 w 263"/>
                  <a:gd name="T49" fmla="*/ 107 h 117"/>
                  <a:gd name="T50" fmla="*/ 81 w 263"/>
                  <a:gd name="T51" fmla="*/ 105 h 117"/>
                  <a:gd name="T52" fmla="*/ 52 w 263"/>
                  <a:gd name="T53" fmla="*/ 102 h 117"/>
                  <a:gd name="T54" fmla="*/ 30 w 263"/>
                  <a:gd name="T55" fmla="*/ 100 h 117"/>
                  <a:gd name="T56" fmla="*/ 12 w 263"/>
                  <a:gd name="T57" fmla="*/ 99 h 117"/>
                  <a:gd name="T58" fmla="*/ 29 w 263"/>
                  <a:gd name="T59" fmla="*/ 78 h 117"/>
                  <a:gd name="T60" fmla="*/ 46 w 263"/>
                  <a:gd name="T61" fmla="*/ 56 h 117"/>
                  <a:gd name="T62" fmla="*/ 63 w 263"/>
                  <a:gd name="T63" fmla="*/ 33 h 117"/>
                  <a:gd name="T64" fmla="*/ 78 w 263"/>
                  <a:gd name="T65" fmla="*/ 9 h 117"/>
                  <a:gd name="T66" fmla="*/ 78 w 263"/>
                  <a:gd name="T67" fmla="*/ 0 h 117"/>
                  <a:gd name="T68" fmla="*/ 72 w 263"/>
                  <a:gd name="T69" fmla="*/ 2 h 117"/>
                  <a:gd name="T70" fmla="*/ 26 w 263"/>
                  <a:gd name="T71" fmla="*/ 67 h 117"/>
                  <a:gd name="T72" fmla="*/ 26 w 263"/>
                  <a:gd name="T73" fmla="*/ 67 h 117"/>
                  <a:gd name="T74" fmla="*/ 10 w 263"/>
                  <a:gd name="T75" fmla="*/ 103 h 117"/>
                  <a:gd name="T76" fmla="*/ 10 w 263"/>
                  <a:gd name="T77" fmla="*/ 10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3" h="117">
                    <a:moveTo>
                      <a:pt x="72" y="2"/>
                    </a:moveTo>
                    <a:cubicBezTo>
                      <a:pt x="69" y="6"/>
                      <a:pt x="66" y="10"/>
                      <a:pt x="64" y="15"/>
                    </a:cubicBezTo>
                    <a:cubicBezTo>
                      <a:pt x="61" y="19"/>
                      <a:pt x="58" y="23"/>
                      <a:pt x="56" y="26"/>
                    </a:cubicBezTo>
                    <a:cubicBezTo>
                      <a:pt x="53" y="30"/>
                      <a:pt x="50" y="34"/>
                      <a:pt x="48" y="38"/>
                    </a:cubicBezTo>
                    <a:cubicBezTo>
                      <a:pt x="45" y="42"/>
                      <a:pt x="42" y="46"/>
                      <a:pt x="39" y="50"/>
                    </a:cubicBezTo>
                    <a:cubicBezTo>
                      <a:pt x="35" y="56"/>
                      <a:pt x="30" y="62"/>
                      <a:pt x="26" y="68"/>
                    </a:cubicBezTo>
                    <a:cubicBezTo>
                      <a:pt x="24" y="70"/>
                      <a:pt x="22" y="72"/>
                      <a:pt x="21" y="74"/>
                    </a:cubicBezTo>
                    <a:cubicBezTo>
                      <a:pt x="19" y="76"/>
                      <a:pt x="18" y="78"/>
                      <a:pt x="16" y="80"/>
                    </a:cubicBezTo>
                    <a:cubicBezTo>
                      <a:pt x="14" y="84"/>
                      <a:pt x="11" y="87"/>
                      <a:pt x="8" y="90"/>
                    </a:cubicBezTo>
                    <a:cubicBezTo>
                      <a:pt x="6" y="92"/>
                      <a:pt x="4" y="94"/>
                      <a:pt x="3" y="96"/>
                    </a:cubicBezTo>
                    <a:cubicBezTo>
                      <a:pt x="3" y="96"/>
                      <a:pt x="2" y="97"/>
                      <a:pt x="2" y="97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8"/>
                      <a:pt x="1" y="98"/>
                      <a:pt x="1" y="99"/>
                    </a:cubicBezTo>
                    <a:cubicBezTo>
                      <a:pt x="1" y="99"/>
                      <a:pt x="1" y="100"/>
                      <a:pt x="1" y="100"/>
                    </a:cubicBezTo>
                    <a:cubicBezTo>
                      <a:pt x="0" y="101"/>
                      <a:pt x="0" y="102"/>
                      <a:pt x="0" y="102"/>
                    </a:cubicBezTo>
                    <a:cubicBezTo>
                      <a:pt x="0" y="103"/>
                      <a:pt x="0" y="103"/>
                      <a:pt x="0" y="104"/>
                    </a:cubicBezTo>
                    <a:cubicBezTo>
                      <a:pt x="1" y="104"/>
                      <a:pt x="1" y="105"/>
                      <a:pt x="1" y="105"/>
                    </a:cubicBezTo>
                    <a:cubicBezTo>
                      <a:pt x="2" y="106"/>
                      <a:pt x="2" y="107"/>
                      <a:pt x="3" y="107"/>
                    </a:cubicBezTo>
                    <a:cubicBezTo>
                      <a:pt x="4" y="108"/>
                      <a:pt x="5" y="108"/>
                      <a:pt x="6" y="108"/>
                    </a:cubicBezTo>
                    <a:cubicBezTo>
                      <a:pt x="8" y="109"/>
                      <a:pt x="11" y="109"/>
                      <a:pt x="14" y="109"/>
                    </a:cubicBezTo>
                    <a:cubicBezTo>
                      <a:pt x="16" y="109"/>
                      <a:pt x="18" y="108"/>
                      <a:pt x="21" y="109"/>
                    </a:cubicBezTo>
                    <a:cubicBezTo>
                      <a:pt x="23" y="109"/>
                      <a:pt x="25" y="109"/>
                      <a:pt x="28" y="109"/>
                    </a:cubicBezTo>
                    <a:cubicBezTo>
                      <a:pt x="30" y="109"/>
                      <a:pt x="33" y="109"/>
                      <a:pt x="35" y="109"/>
                    </a:cubicBezTo>
                    <a:cubicBezTo>
                      <a:pt x="40" y="109"/>
                      <a:pt x="44" y="110"/>
                      <a:pt x="49" y="110"/>
                    </a:cubicBezTo>
                    <a:cubicBezTo>
                      <a:pt x="54" y="111"/>
                      <a:pt x="59" y="111"/>
                      <a:pt x="64" y="112"/>
                    </a:cubicBezTo>
                    <a:cubicBezTo>
                      <a:pt x="69" y="113"/>
                      <a:pt x="73" y="113"/>
                      <a:pt x="78" y="113"/>
                    </a:cubicBezTo>
                    <a:cubicBezTo>
                      <a:pt x="83" y="114"/>
                      <a:pt x="88" y="114"/>
                      <a:pt x="93" y="115"/>
                    </a:cubicBezTo>
                    <a:cubicBezTo>
                      <a:pt x="103" y="116"/>
                      <a:pt x="112" y="116"/>
                      <a:pt x="122" y="116"/>
                    </a:cubicBezTo>
                    <a:cubicBezTo>
                      <a:pt x="131" y="116"/>
                      <a:pt x="141" y="117"/>
                      <a:pt x="150" y="116"/>
                    </a:cubicBezTo>
                    <a:cubicBezTo>
                      <a:pt x="154" y="116"/>
                      <a:pt x="158" y="115"/>
                      <a:pt x="163" y="115"/>
                    </a:cubicBezTo>
                    <a:cubicBezTo>
                      <a:pt x="167" y="114"/>
                      <a:pt x="171" y="114"/>
                      <a:pt x="176" y="113"/>
                    </a:cubicBezTo>
                    <a:cubicBezTo>
                      <a:pt x="180" y="113"/>
                      <a:pt x="185" y="112"/>
                      <a:pt x="190" y="112"/>
                    </a:cubicBezTo>
                    <a:cubicBezTo>
                      <a:pt x="194" y="112"/>
                      <a:pt x="199" y="112"/>
                      <a:pt x="204" y="111"/>
                    </a:cubicBezTo>
                    <a:cubicBezTo>
                      <a:pt x="209" y="111"/>
                      <a:pt x="214" y="111"/>
                      <a:pt x="218" y="111"/>
                    </a:cubicBezTo>
                    <a:cubicBezTo>
                      <a:pt x="223" y="111"/>
                      <a:pt x="228" y="111"/>
                      <a:pt x="233" y="110"/>
                    </a:cubicBezTo>
                    <a:cubicBezTo>
                      <a:pt x="237" y="110"/>
                      <a:pt x="242" y="110"/>
                      <a:pt x="246" y="109"/>
                    </a:cubicBezTo>
                    <a:cubicBezTo>
                      <a:pt x="249" y="109"/>
                      <a:pt x="251" y="109"/>
                      <a:pt x="253" y="109"/>
                    </a:cubicBezTo>
                    <a:cubicBezTo>
                      <a:pt x="255" y="109"/>
                      <a:pt x="258" y="109"/>
                      <a:pt x="260" y="108"/>
                    </a:cubicBezTo>
                    <a:cubicBezTo>
                      <a:pt x="262" y="108"/>
                      <a:pt x="263" y="106"/>
                      <a:pt x="263" y="104"/>
                    </a:cubicBezTo>
                    <a:cubicBezTo>
                      <a:pt x="263" y="103"/>
                      <a:pt x="263" y="102"/>
                      <a:pt x="262" y="101"/>
                    </a:cubicBezTo>
                    <a:cubicBezTo>
                      <a:pt x="261" y="100"/>
                      <a:pt x="260" y="100"/>
                      <a:pt x="259" y="100"/>
                    </a:cubicBezTo>
                    <a:cubicBezTo>
                      <a:pt x="254" y="100"/>
                      <a:pt x="250" y="100"/>
                      <a:pt x="245" y="101"/>
                    </a:cubicBezTo>
                    <a:cubicBezTo>
                      <a:pt x="241" y="101"/>
                      <a:pt x="236" y="101"/>
                      <a:pt x="231" y="102"/>
                    </a:cubicBezTo>
                    <a:cubicBezTo>
                      <a:pt x="226" y="102"/>
                      <a:pt x="222" y="102"/>
                      <a:pt x="217" y="102"/>
                    </a:cubicBezTo>
                    <a:cubicBezTo>
                      <a:pt x="212" y="103"/>
                      <a:pt x="207" y="103"/>
                      <a:pt x="202" y="103"/>
                    </a:cubicBezTo>
                    <a:cubicBezTo>
                      <a:pt x="196" y="103"/>
                      <a:pt x="191" y="103"/>
                      <a:pt x="185" y="104"/>
                    </a:cubicBezTo>
                    <a:cubicBezTo>
                      <a:pt x="178" y="104"/>
                      <a:pt x="172" y="105"/>
                      <a:pt x="166" y="106"/>
                    </a:cubicBezTo>
                    <a:cubicBezTo>
                      <a:pt x="157" y="107"/>
                      <a:pt x="148" y="108"/>
                      <a:pt x="138" y="108"/>
                    </a:cubicBezTo>
                    <a:cubicBezTo>
                      <a:pt x="134" y="108"/>
                      <a:pt x="129" y="108"/>
                      <a:pt x="124" y="108"/>
                    </a:cubicBezTo>
                    <a:cubicBezTo>
                      <a:pt x="119" y="108"/>
                      <a:pt x="115" y="108"/>
                      <a:pt x="110" y="107"/>
                    </a:cubicBezTo>
                    <a:cubicBezTo>
                      <a:pt x="105" y="107"/>
                      <a:pt x="100" y="107"/>
                      <a:pt x="95" y="107"/>
                    </a:cubicBezTo>
                    <a:cubicBezTo>
                      <a:pt x="90" y="106"/>
                      <a:pt x="85" y="106"/>
                      <a:pt x="81" y="105"/>
                    </a:cubicBezTo>
                    <a:cubicBezTo>
                      <a:pt x="76" y="105"/>
                      <a:pt x="71" y="104"/>
                      <a:pt x="66" y="104"/>
                    </a:cubicBezTo>
                    <a:cubicBezTo>
                      <a:pt x="62" y="103"/>
                      <a:pt x="57" y="102"/>
                      <a:pt x="52" y="102"/>
                    </a:cubicBezTo>
                    <a:cubicBezTo>
                      <a:pt x="48" y="101"/>
                      <a:pt x="45" y="101"/>
                      <a:pt x="41" y="101"/>
                    </a:cubicBezTo>
                    <a:cubicBezTo>
                      <a:pt x="37" y="100"/>
                      <a:pt x="33" y="100"/>
                      <a:pt x="30" y="100"/>
                    </a:cubicBezTo>
                    <a:cubicBezTo>
                      <a:pt x="26" y="100"/>
                      <a:pt x="22" y="99"/>
                      <a:pt x="18" y="99"/>
                    </a:cubicBezTo>
                    <a:cubicBezTo>
                      <a:pt x="16" y="99"/>
                      <a:pt x="14" y="99"/>
                      <a:pt x="12" y="99"/>
                    </a:cubicBezTo>
                    <a:cubicBezTo>
                      <a:pt x="15" y="96"/>
                      <a:pt x="18" y="93"/>
                      <a:pt x="20" y="90"/>
                    </a:cubicBezTo>
                    <a:cubicBezTo>
                      <a:pt x="23" y="86"/>
                      <a:pt x="26" y="82"/>
                      <a:pt x="29" y="78"/>
                    </a:cubicBezTo>
                    <a:cubicBezTo>
                      <a:pt x="32" y="75"/>
                      <a:pt x="35" y="71"/>
                      <a:pt x="38" y="67"/>
                    </a:cubicBezTo>
                    <a:cubicBezTo>
                      <a:pt x="40" y="63"/>
                      <a:pt x="43" y="60"/>
                      <a:pt x="46" y="56"/>
                    </a:cubicBezTo>
                    <a:cubicBezTo>
                      <a:pt x="49" y="52"/>
                      <a:pt x="51" y="48"/>
                      <a:pt x="54" y="44"/>
                    </a:cubicBezTo>
                    <a:cubicBezTo>
                      <a:pt x="57" y="41"/>
                      <a:pt x="60" y="37"/>
                      <a:pt x="63" y="33"/>
                    </a:cubicBezTo>
                    <a:cubicBezTo>
                      <a:pt x="65" y="29"/>
                      <a:pt x="68" y="25"/>
                      <a:pt x="70" y="21"/>
                    </a:cubicBezTo>
                    <a:cubicBezTo>
                      <a:pt x="73" y="17"/>
                      <a:pt x="76" y="13"/>
                      <a:pt x="78" y="9"/>
                    </a:cubicBezTo>
                    <a:cubicBezTo>
                      <a:pt x="79" y="8"/>
                      <a:pt x="79" y="7"/>
                      <a:pt x="79" y="7"/>
                    </a:cubicBezTo>
                    <a:cubicBezTo>
                      <a:pt x="81" y="4"/>
                      <a:pt x="80" y="2"/>
                      <a:pt x="78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74" y="0"/>
                      <a:pt x="73" y="1"/>
                      <a:pt x="72" y="2"/>
                    </a:cubicBezTo>
                    <a:cubicBezTo>
                      <a:pt x="72" y="2"/>
                      <a:pt x="72" y="2"/>
                      <a:pt x="72" y="2"/>
                    </a:cubicBezTo>
                    <a:close/>
                    <a:moveTo>
                      <a:pt x="26" y="67"/>
                    </a:moveTo>
                    <a:cubicBezTo>
                      <a:pt x="26" y="67"/>
                      <a:pt x="26" y="68"/>
                      <a:pt x="26" y="68"/>
                    </a:cubicBezTo>
                    <a:cubicBezTo>
                      <a:pt x="26" y="68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lose/>
                    <a:moveTo>
                      <a:pt x="10" y="103"/>
                    </a:move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10" y="103"/>
                      <a:pt x="10" y="103"/>
                      <a:pt x="10" y="103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5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626" y="4087"/>
                <a:ext cx="1783" cy="130"/>
              </a:xfrm>
              <a:custGeom>
                <a:avLst/>
                <a:gdLst>
                  <a:gd name="T0" fmla="*/ 2 w 302"/>
                  <a:gd name="T1" fmla="*/ 1 h 22"/>
                  <a:gd name="T2" fmla="*/ 0 w 302"/>
                  <a:gd name="T3" fmla="*/ 4 h 22"/>
                  <a:gd name="T4" fmla="*/ 0 w 302"/>
                  <a:gd name="T5" fmla="*/ 7 h 22"/>
                  <a:gd name="T6" fmla="*/ 3 w 302"/>
                  <a:gd name="T7" fmla="*/ 9 h 22"/>
                  <a:gd name="T8" fmla="*/ 18 w 302"/>
                  <a:gd name="T9" fmla="*/ 11 h 22"/>
                  <a:gd name="T10" fmla="*/ 33 w 302"/>
                  <a:gd name="T11" fmla="*/ 10 h 22"/>
                  <a:gd name="T12" fmla="*/ 61 w 302"/>
                  <a:gd name="T13" fmla="*/ 11 h 22"/>
                  <a:gd name="T14" fmla="*/ 89 w 302"/>
                  <a:gd name="T15" fmla="*/ 14 h 22"/>
                  <a:gd name="T16" fmla="*/ 118 w 302"/>
                  <a:gd name="T17" fmla="*/ 15 h 22"/>
                  <a:gd name="T18" fmla="*/ 147 w 302"/>
                  <a:gd name="T19" fmla="*/ 17 h 22"/>
                  <a:gd name="T20" fmla="*/ 176 w 302"/>
                  <a:gd name="T21" fmla="*/ 19 h 22"/>
                  <a:gd name="T22" fmla="*/ 204 w 302"/>
                  <a:gd name="T23" fmla="*/ 21 h 22"/>
                  <a:gd name="T24" fmla="*/ 233 w 302"/>
                  <a:gd name="T25" fmla="*/ 22 h 22"/>
                  <a:gd name="T26" fmla="*/ 261 w 302"/>
                  <a:gd name="T27" fmla="*/ 22 h 22"/>
                  <a:gd name="T28" fmla="*/ 275 w 302"/>
                  <a:gd name="T29" fmla="*/ 21 h 22"/>
                  <a:gd name="T30" fmla="*/ 289 w 302"/>
                  <a:gd name="T31" fmla="*/ 20 h 22"/>
                  <a:gd name="T32" fmla="*/ 298 w 302"/>
                  <a:gd name="T33" fmla="*/ 20 h 22"/>
                  <a:gd name="T34" fmla="*/ 302 w 302"/>
                  <a:gd name="T35" fmla="*/ 15 h 22"/>
                  <a:gd name="T36" fmla="*/ 298 w 302"/>
                  <a:gd name="T37" fmla="*/ 11 h 22"/>
                  <a:gd name="T38" fmla="*/ 284 w 302"/>
                  <a:gd name="T39" fmla="*/ 12 h 22"/>
                  <a:gd name="T40" fmla="*/ 271 w 302"/>
                  <a:gd name="T41" fmla="*/ 13 h 22"/>
                  <a:gd name="T42" fmla="*/ 257 w 302"/>
                  <a:gd name="T43" fmla="*/ 13 h 22"/>
                  <a:gd name="T44" fmla="*/ 242 w 302"/>
                  <a:gd name="T45" fmla="*/ 13 h 22"/>
                  <a:gd name="T46" fmla="*/ 213 w 302"/>
                  <a:gd name="T47" fmla="*/ 13 h 22"/>
                  <a:gd name="T48" fmla="*/ 184 w 302"/>
                  <a:gd name="T49" fmla="*/ 11 h 22"/>
                  <a:gd name="T50" fmla="*/ 156 w 302"/>
                  <a:gd name="T51" fmla="*/ 8 h 22"/>
                  <a:gd name="T52" fmla="*/ 128 w 302"/>
                  <a:gd name="T53" fmla="*/ 7 h 22"/>
                  <a:gd name="T54" fmla="*/ 100 w 302"/>
                  <a:gd name="T55" fmla="*/ 5 h 22"/>
                  <a:gd name="T56" fmla="*/ 85 w 302"/>
                  <a:gd name="T57" fmla="*/ 4 h 22"/>
                  <a:gd name="T58" fmla="*/ 70 w 302"/>
                  <a:gd name="T59" fmla="*/ 3 h 22"/>
                  <a:gd name="T60" fmla="*/ 42 w 302"/>
                  <a:gd name="T61" fmla="*/ 1 h 22"/>
                  <a:gd name="T62" fmla="*/ 29 w 302"/>
                  <a:gd name="T63" fmla="*/ 1 h 22"/>
                  <a:gd name="T64" fmla="*/ 14 w 302"/>
                  <a:gd name="T65" fmla="*/ 1 h 22"/>
                  <a:gd name="T66" fmla="*/ 6 w 302"/>
                  <a:gd name="T67" fmla="*/ 0 h 22"/>
                  <a:gd name="T68" fmla="*/ 6 w 302"/>
                  <a:gd name="T69" fmla="*/ 0 h 22"/>
                  <a:gd name="T70" fmla="*/ 4 w 302"/>
                  <a:gd name="T71" fmla="*/ 0 h 22"/>
                  <a:gd name="T72" fmla="*/ 2 w 302"/>
                  <a:gd name="T73" fmla="*/ 1 h 22"/>
                  <a:gd name="T74" fmla="*/ 2 w 302"/>
                  <a:gd name="T75" fmla="*/ 1 h 22"/>
                  <a:gd name="T76" fmla="*/ 5 w 302"/>
                  <a:gd name="T77" fmla="*/ 0 h 22"/>
                  <a:gd name="T78" fmla="*/ 5 w 302"/>
                  <a:gd name="T79" fmla="*/ 0 h 22"/>
                  <a:gd name="T80" fmla="*/ 5 w 302"/>
                  <a:gd name="T81" fmla="*/ 0 h 22"/>
                  <a:gd name="T82" fmla="*/ 5 w 302"/>
                  <a:gd name="T83" fmla="*/ 0 h 22"/>
                  <a:gd name="T84" fmla="*/ 6 w 302"/>
                  <a:gd name="T85" fmla="*/ 0 h 22"/>
                  <a:gd name="T86" fmla="*/ 6 w 302"/>
                  <a:gd name="T87" fmla="*/ 1 h 22"/>
                  <a:gd name="T88" fmla="*/ 6 w 302"/>
                  <a:gd name="T89" fmla="*/ 0 h 22"/>
                  <a:gd name="T90" fmla="*/ 6 w 302"/>
                  <a:gd name="T9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2" h="22">
                    <a:moveTo>
                      <a:pt x="2" y="1"/>
                    </a:moveTo>
                    <a:cubicBezTo>
                      <a:pt x="1" y="2"/>
                      <a:pt x="0" y="3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2" y="9"/>
                      <a:pt x="3" y="9"/>
                    </a:cubicBezTo>
                    <a:cubicBezTo>
                      <a:pt x="8" y="10"/>
                      <a:pt x="13" y="11"/>
                      <a:pt x="18" y="11"/>
                    </a:cubicBezTo>
                    <a:cubicBezTo>
                      <a:pt x="23" y="11"/>
                      <a:pt x="28" y="10"/>
                      <a:pt x="33" y="10"/>
                    </a:cubicBezTo>
                    <a:cubicBezTo>
                      <a:pt x="42" y="10"/>
                      <a:pt x="51" y="11"/>
                      <a:pt x="61" y="11"/>
                    </a:cubicBezTo>
                    <a:cubicBezTo>
                      <a:pt x="70" y="12"/>
                      <a:pt x="80" y="13"/>
                      <a:pt x="89" y="14"/>
                    </a:cubicBezTo>
                    <a:cubicBezTo>
                      <a:pt x="99" y="14"/>
                      <a:pt x="108" y="14"/>
                      <a:pt x="118" y="15"/>
                    </a:cubicBezTo>
                    <a:cubicBezTo>
                      <a:pt x="128" y="16"/>
                      <a:pt x="138" y="16"/>
                      <a:pt x="147" y="17"/>
                    </a:cubicBezTo>
                    <a:cubicBezTo>
                      <a:pt x="157" y="18"/>
                      <a:pt x="166" y="18"/>
                      <a:pt x="176" y="19"/>
                    </a:cubicBezTo>
                    <a:cubicBezTo>
                      <a:pt x="185" y="20"/>
                      <a:pt x="195" y="21"/>
                      <a:pt x="204" y="21"/>
                    </a:cubicBezTo>
                    <a:cubicBezTo>
                      <a:pt x="214" y="22"/>
                      <a:pt x="223" y="22"/>
                      <a:pt x="233" y="22"/>
                    </a:cubicBezTo>
                    <a:cubicBezTo>
                      <a:pt x="242" y="22"/>
                      <a:pt x="252" y="22"/>
                      <a:pt x="261" y="22"/>
                    </a:cubicBezTo>
                    <a:cubicBezTo>
                      <a:pt x="266" y="22"/>
                      <a:pt x="271" y="21"/>
                      <a:pt x="275" y="21"/>
                    </a:cubicBezTo>
                    <a:cubicBezTo>
                      <a:pt x="280" y="21"/>
                      <a:pt x="285" y="20"/>
                      <a:pt x="289" y="20"/>
                    </a:cubicBezTo>
                    <a:cubicBezTo>
                      <a:pt x="292" y="20"/>
                      <a:pt x="295" y="20"/>
                      <a:pt x="298" y="20"/>
                    </a:cubicBezTo>
                    <a:cubicBezTo>
                      <a:pt x="300" y="20"/>
                      <a:pt x="302" y="18"/>
                      <a:pt x="302" y="15"/>
                    </a:cubicBezTo>
                    <a:cubicBezTo>
                      <a:pt x="302" y="13"/>
                      <a:pt x="300" y="11"/>
                      <a:pt x="298" y="11"/>
                    </a:cubicBezTo>
                    <a:cubicBezTo>
                      <a:pt x="293" y="11"/>
                      <a:pt x="289" y="12"/>
                      <a:pt x="284" y="12"/>
                    </a:cubicBezTo>
                    <a:cubicBezTo>
                      <a:pt x="280" y="12"/>
                      <a:pt x="275" y="12"/>
                      <a:pt x="271" y="13"/>
                    </a:cubicBezTo>
                    <a:cubicBezTo>
                      <a:pt x="266" y="13"/>
                      <a:pt x="261" y="13"/>
                      <a:pt x="257" y="13"/>
                    </a:cubicBezTo>
                    <a:cubicBezTo>
                      <a:pt x="252" y="13"/>
                      <a:pt x="247" y="13"/>
                      <a:pt x="242" y="13"/>
                    </a:cubicBezTo>
                    <a:cubicBezTo>
                      <a:pt x="233" y="13"/>
                      <a:pt x="223" y="13"/>
                      <a:pt x="213" y="13"/>
                    </a:cubicBezTo>
                    <a:cubicBezTo>
                      <a:pt x="203" y="12"/>
                      <a:pt x="194" y="12"/>
                      <a:pt x="184" y="11"/>
                    </a:cubicBezTo>
                    <a:cubicBezTo>
                      <a:pt x="175" y="10"/>
                      <a:pt x="165" y="9"/>
                      <a:pt x="156" y="8"/>
                    </a:cubicBezTo>
                    <a:cubicBezTo>
                      <a:pt x="147" y="8"/>
                      <a:pt x="137" y="7"/>
                      <a:pt x="128" y="7"/>
                    </a:cubicBezTo>
                    <a:cubicBezTo>
                      <a:pt x="119" y="6"/>
                      <a:pt x="109" y="5"/>
                      <a:pt x="100" y="5"/>
                    </a:cubicBezTo>
                    <a:cubicBezTo>
                      <a:pt x="95" y="5"/>
                      <a:pt x="90" y="4"/>
                      <a:pt x="85" y="4"/>
                    </a:cubicBezTo>
                    <a:cubicBezTo>
                      <a:pt x="80" y="4"/>
                      <a:pt x="75" y="3"/>
                      <a:pt x="70" y="3"/>
                    </a:cubicBezTo>
                    <a:cubicBezTo>
                      <a:pt x="61" y="2"/>
                      <a:pt x="51" y="2"/>
                      <a:pt x="42" y="1"/>
                    </a:cubicBezTo>
                    <a:cubicBezTo>
                      <a:pt x="38" y="1"/>
                      <a:pt x="33" y="1"/>
                      <a:pt x="29" y="1"/>
                    </a:cubicBezTo>
                    <a:cubicBezTo>
                      <a:pt x="24" y="1"/>
                      <a:pt x="19" y="2"/>
                      <a:pt x="14" y="1"/>
                    </a:cubicBezTo>
                    <a:cubicBezTo>
                      <a:pt x="11" y="1"/>
                      <a:pt x="8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6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096" y="4160"/>
                <a:ext cx="740" cy="1093"/>
              </a:xfrm>
              <a:custGeom>
                <a:avLst/>
                <a:gdLst>
                  <a:gd name="T0" fmla="*/ 44 w 125"/>
                  <a:gd name="T1" fmla="*/ 3 h 185"/>
                  <a:gd name="T2" fmla="*/ 54 w 125"/>
                  <a:gd name="T3" fmla="*/ 21 h 185"/>
                  <a:gd name="T4" fmla="*/ 76 w 125"/>
                  <a:gd name="T5" fmla="*/ 48 h 185"/>
                  <a:gd name="T6" fmla="*/ 101 w 125"/>
                  <a:gd name="T7" fmla="*/ 75 h 185"/>
                  <a:gd name="T8" fmla="*/ 111 w 125"/>
                  <a:gd name="T9" fmla="*/ 87 h 185"/>
                  <a:gd name="T10" fmla="*/ 112 w 125"/>
                  <a:gd name="T11" fmla="*/ 94 h 185"/>
                  <a:gd name="T12" fmla="*/ 102 w 125"/>
                  <a:gd name="T13" fmla="*/ 111 h 185"/>
                  <a:gd name="T14" fmla="*/ 71 w 125"/>
                  <a:gd name="T15" fmla="*/ 148 h 185"/>
                  <a:gd name="T16" fmla="*/ 52 w 125"/>
                  <a:gd name="T17" fmla="*/ 168 h 185"/>
                  <a:gd name="T18" fmla="*/ 46 w 125"/>
                  <a:gd name="T19" fmla="*/ 171 h 185"/>
                  <a:gd name="T20" fmla="*/ 37 w 125"/>
                  <a:gd name="T21" fmla="*/ 172 h 185"/>
                  <a:gd name="T22" fmla="*/ 15 w 125"/>
                  <a:gd name="T23" fmla="*/ 174 h 185"/>
                  <a:gd name="T24" fmla="*/ 7 w 125"/>
                  <a:gd name="T25" fmla="*/ 174 h 185"/>
                  <a:gd name="T26" fmla="*/ 2 w 125"/>
                  <a:gd name="T27" fmla="*/ 176 h 185"/>
                  <a:gd name="T28" fmla="*/ 4 w 125"/>
                  <a:gd name="T29" fmla="*/ 184 h 185"/>
                  <a:gd name="T30" fmla="*/ 7 w 125"/>
                  <a:gd name="T31" fmla="*/ 185 h 185"/>
                  <a:gd name="T32" fmla="*/ 10 w 125"/>
                  <a:gd name="T33" fmla="*/ 185 h 185"/>
                  <a:gd name="T34" fmla="*/ 32 w 125"/>
                  <a:gd name="T35" fmla="*/ 183 h 185"/>
                  <a:gd name="T36" fmla="*/ 46 w 125"/>
                  <a:gd name="T37" fmla="*/ 182 h 185"/>
                  <a:gd name="T38" fmla="*/ 56 w 125"/>
                  <a:gd name="T39" fmla="*/ 178 h 185"/>
                  <a:gd name="T40" fmla="*/ 78 w 125"/>
                  <a:gd name="T41" fmla="*/ 156 h 185"/>
                  <a:gd name="T42" fmla="*/ 110 w 125"/>
                  <a:gd name="T43" fmla="*/ 118 h 185"/>
                  <a:gd name="T44" fmla="*/ 119 w 125"/>
                  <a:gd name="T45" fmla="*/ 104 h 185"/>
                  <a:gd name="T46" fmla="*/ 124 w 125"/>
                  <a:gd name="T47" fmla="*/ 93 h 185"/>
                  <a:gd name="T48" fmla="*/ 124 w 125"/>
                  <a:gd name="T49" fmla="*/ 87 h 185"/>
                  <a:gd name="T50" fmla="*/ 122 w 125"/>
                  <a:gd name="T51" fmla="*/ 82 h 185"/>
                  <a:gd name="T52" fmla="*/ 111 w 125"/>
                  <a:gd name="T53" fmla="*/ 70 h 185"/>
                  <a:gd name="T54" fmla="*/ 89 w 125"/>
                  <a:gd name="T55" fmla="*/ 46 h 185"/>
                  <a:gd name="T56" fmla="*/ 60 w 125"/>
                  <a:gd name="T57" fmla="*/ 13 h 185"/>
                  <a:gd name="T58" fmla="*/ 50 w 125"/>
                  <a:gd name="T59" fmla="*/ 0 h 185"/>
                  <a:gd name="T60" fmla="*/ 46 w 125"/>
                  <a:gd name="T61" fmla="*/ 1 h 185"/>
                  <a:gd name="T62" fmla="*/ 66 w 125"/>
                  <a:gd name="T63" fmla="*/ 20 h 185"/>
                  <a:gd name="T64" fmla="*/ 66 w 125"/>
                  <a:gd name="T65" fmla="*/ 20 h 185"/>
                  <a:gd name="T66" fmla="*/ 114 w 125"/>
                  <a:gd name="T67" fmla="*/ 90 h 185"/>
                  <a:gd name="T68" fmla="*/ 114 w 125"/>
                  <a:gd name="T69" fmla="*/ 90 h 185"/>
                  <a:gd name="T70" fmla="*/ 114 w 125"/>
                  <a:gd name="T71" fmla="*/ 90 h 185"/>
                  <a:gd name="T72" fmla="*/ 6 w 125"/>
                  <a:gd name="T73" fmla="*/ 175 h 185"/>
                  <a:gd name="T74" fmla="*/ 6 w 125"/>
                  <a:gd name="T75" fmla="*/ 17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" h="185">
                    <a:moveTo>
                      <a:pt x="46" y="1"/>
                    </a:moveTo>
                    <a:cubicBezTo>
                      <a:pt x="45" y="1"/>
                      <a:pt x="44" y="2"/>
                      <a:pt x="44" y="3"/>
                    </a:cubicBezTo>
                    <a:cubicBezTo>
                      <a:pt x="44" y="5"/>
                      <a:pt x="44" y="6"/>
                      <a:pt x="45" y="7"/>
                    </a:cubicBezTo>
                    <a:cubicBezTo>
                      <a:pt x="48" y="12"/>
                      <a:pt x="51" y="17"/>
                      <a:pt x="54" y="21"/>
                    </a:cubicBezTo>
                    <a:cubicBezTo>
                      <a:pt x="58" y="26"/>
                      <a:pt x="61" y="30"/>
                      <a:pt x="65" y="35"/>
                    </a:cubicBezTo>
                    <a:cubicBezTo>
                      <a:pt x="68" y="39"/>
                      <a:pt x="72" y="43"/>
                      <a:pt x="76" y="48"/>
                    </a:cubicBezTo>
                    <a:cubicBezTo>
                      <a:pt x="80" y="52"/>
                      <a:pt x="83" y="56"/>
                      <a:pt x="87" y="60"/>
                    </a:cubicBezTo>
                    <a:cubicBezTo>
                      <a:pt x="92" y="65"/>
                      <a:pt x="96" y="70"/>
                      <a:pt x="101" y="75"/>
                    </a:cubicBezTo>
                    <a:cubicBezTo>
                      <a:pt x="103" y="78"/>
                      <a:pt x="105" y="80"/>
                      <a:pt x="107" y="83"/>
                    </a:cubicBezTo>
                    <a:cubicBezTo>
                      <a:pt x="109" y="84"/>
                      <a:pt x="110" y="85"/>
                      <a:pt x="111" y="87"/>
                    </a:cubicBezTo>
                    <a:cubicBezTo>
                      <a:pt x="112" y="87"/>
                      <a:pt x="113" y="88"/>
                      <a:pt x="114" y="89"/>
                    </a:cubicBezTo>
                    <a:cubicBezTo>
                      <a:pt x="113" y="91"/>
                      <a:pt x="113" y="92"/>
                      <a:pt x="112" y="94"/>
                    </a:cubicBezTo>
                    <a:cubicBezTo>
                      <a:pt x="111" y="97"/>
                      <a:pt x="110" y="100"/>
                      <a:pt x="108" y="102"/>
                    </a:cubicBezTo>
                    <a:cubicBezTo>
                      <a:pt x="106" y="105"/>
                      <a:pt x="104" y="108"/>
                      <a:pt x="102" y="111"/>
                    </a:cubicBezTo>
                    <a:cubicBezTo>
                      <a:pt x="95" y="119"/>
                      <a:pt x="88" y="127"/>
                      <a:pt x="81" y="136"/>
                    </a:cubicBezTo>
                    <a:cubicBezTo>
                      <a:pt x="78" y="140"/>
                      <a:pt x="74" y="144"/>
                      <a:pt x="71" y="148"/>
                    </a:cubicBezTo>
                    <a:cubicBezTo>
                      <a:pt x="68" y="153"/>
                      <a:pt x="64" y="157"/>
                      <a:pt x="60" y="160"/>
                    </a:cubicBezTo>
                    <a:cubicBezTo>
                      <a:pt x="58" y="163"/>
                      <a:pt x="55" y="166"/>
                      <a:pt x="52" y="168"/>
                    </a:cubicBezTo>
                    <a:cubicBezTo>
                      <a:pt x="51" y="169"/>
                      <a:pt x="50" y="170"/>
                      <a:pt x="48" y="170"/>
                    </a:cubicBezTo>
                    <a:cubicBezTo>
                      <a:pt x="48" y="171"/>
                      <a:pt x="47" y="171"/>
                      <a:pt x="46" y="171"/>
                    </a:cubicBezTo>
                    <a:cubicBezTo>
                      <a:pt x="45" y="171"/>
                      <a:pt x="44" y="171"/>
                      <a:pt x="42" y="171"/>
                    </a:cubicBezTo>
                    <a:cubicBezTo>
                      <a:pt x="41" y="171"/>
                      <a:pt x="39" y="171"/>
                      <a:pt x="37" y="172"/>
                    </a:cubicBezTo>
                    <a:cubicBezTo>
                      <a:pt x="33" y="172"/>
                      <a:pt x="30" y="172"/>
                      <a:pt x="26" y="173"/>
                    </a:cubicBezTo>
                    <a:cubicBezTo>
                      <a:pt x="22" y="173"/>
                      <a:pt x="19" y="173"/>
                      <a:pt x="15" y="174"/>
                    </a:cubicBezTo>
                    <a:cubicBezTo>
                      <a:pt x="14" y="174"/>
                      <a:pt x="12" y="174"/>
                      <a:pt x="10" y="174"/>
                    </a:cubicBezTo>
                    <a:cubicBezTo>
                      <a:pt x="9" y="174"/>
                      <a:pt x="8" y="174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4" y="174"/>
                      <a:pt x="3" y="175"/>
                      <a:pt x="2" y="176"/>
                    </a:cubicBezTo>
                    <a:cubicBezTo>
                      <a:pt x="0" y="178"/>
                      <a:pt x="0" y="181"/>
                      <a:pt x="2" y="183"/>
                    </a:cubicBezTo>
                    <a:cubicBezTo>
                      <a:pt x="3" y="183"/>
                      <a:pt x="3" y="184"/>
                      <a:pt x="4" y="184"/>
                    </a:cubicBezTo>
                    <a:cubicBezTo>
                      <a:pt x="4" y="184"/>
                      <a:pt x="4" y="184"/>
                      <a:pt x="5" y="185"/>
                    </a:cubicBezTo>
                    <a:cubicBezTo>
                      <a:pt x="5" y="185"/>
                      <a:pt x="6" y="185"/>
                      <a:pt x="7" y="185"/>
                    </a:cubicBezTo>
                    <a:cubicBezTo>
                      <a:pt x="7" y="185"/>
                      <a:pt x="7" y="185"/>
                      <a:pt x="8" y="185"/>
                    </a:cubicBezTo>
                    <a:cubicBezTo>
                      <a:pt x="9" y="185"/>
                      <a:pt x="10" y="185"/>
                      <a:pt x="10" y="185"/>
                    </a:cubicBezTo>
                    <a:cubicBezTo>
                      <a:pt x="13" y="184"/>
                      <a:pt x="15" y="184"/>
                      <a:pt x="17" y="184"/>
                    </a:cubicBezTo>
                    <a:cubicBezTo>
                      <a:pt x="22" y="184"/>
                      <a:pt x="27" y="183"/>
                      <a:pt x="32" y="183"/>
                    </a:cubicBezTo>
                    <a:cubicBezTo>
                      <a:pt x="34" y="183"/>
                      <a:pt x="36" y="182"/>
                      <a:pt x="39" y="182"/>
                    </a:cubicBezTo>
                    <a:cubicBezTo>
                      <a:pt x="41" y="182"/>
                      <a:pt x="43" y="182"/>
                      <a:pt x="46" y="182"/>
                    </a:cubicBezTo>
                    <a:cubicBezTo>
                      <a:pt x="48" y="182"/>
                      <a:pt x="49" y="181"/>
                      <a:pt x="51" y="181"/>
                    </a:cubicBezTo>
                    <a:cubicBezTo>
                      <a:pt x="53" y="180"/>
                      <a:pt x="54" y="179"/>
                      <a:pt x="56" y="178"/>
                    </a:cubicBezTo>
                    <a:cubicBezTo>
                      <a:pt x="60" y="175"/>
                      <a:pt x="64" y="172"/>
                      <a:pt x="67" y="168"/>
                    </a:cubicBezTo>
                    <a:cubicBezTo>
                      <a:pt x="71" y="164"/>
                      <a:pt x="75" y="160"/>
                      <a:pt x="78" y="156"/>
                    </a:cubicBezTo>
                    <a:cubicBezTo>
                      <a:pt x="85" y="147"/>
                      <a:pt x="92" y="139"/>
                      <a:pt x="99" y="131"/>
                    </a:cubicBezTo>
                    <a:cubicBezTo>
                      <a:pt x="103" y="126"/>
                      <a:pt x="106" y="122"/>
                      <a:pt x="110" y="118"/>
                    </a:cubicBezTo>
                    <a:cubicBezTo>
                      <a:pt x="111" y="116"/>
                      <a:pt x="113" y="114"/>
                      <a:pt x="115" y="111"/>
                    </a:cubicBezTo>
                    <a:cubicBezTo>
                      <a:pt x="116" y="109"/>
                      <a:pt x="118" y="107"/>
                      <a:pt x="119" y="104"/>
                    </a:cubicBezTo>
                    <a:cubicBezTo>
                      <a:pt x="121" y="102"/>
                      <a:pt x="122" y="99"/>
                      <a:pt x="123" y="96"/>
                    </a:cubicBezTo>
                    <a:cubicBezTo>
                      <a:pt x="123" y="95"/>
                      <a:pt x="124" y="94"/>
                      <a:pt x="124" y="93"/>
                    </a:cubicBezTo>
                    <a:cubicBezTo>
                      <a:pt x="124" y="92"/>
                      <a:pt x="124" y="91"/>
                      <a:pt x="125" y="90"/>
                    </a:cubicBezTo>
                    <a:cubicBezTo>
                      <a:pt x="125" y="89"/>
                      <a:pt x="125" y="88"/>
                      <a:pt x="124" y="87"/>
                    </a:cubicBezTo>
                    <a:cubicBezTo>
                      <a:pt x="124" y="86"/>
                      <a:pt x="124" y="85"/>
                      <a:pt x="123" y="84"/>
                    </a:cubicBezTo>
                    <a:cubicBezTo>
                      <a:pt x="123" y="84"/>
                      <a:pt x="122" y="83"/>
                      <a:pt x="122" y="82"/>
                    </a:cubicBezTo>
                    <a:cubicBezTo>
                      <a:pt x="122" y="82"/>
                      <a:pt x="122" y="82"/>
                      <a:pt x="121" y="82"/>
                    </a:cubicBezTo>
                    <a:cubicBezTo>
                      <a:pt x="118" y="78"/>
                      <a:pt x="114" y="74"/>
                      <a:pt x="111" y="70"/>
                    </a:cubicBezTo>
                    <a:cubicBezTo>
                      <a:pt x="107" y="66"/>
                      <a:pt x="104" y="62"/>
                      <a:pt x="100" y="59"/>
                    </a:cubicBezTo>
                    <a:cubicBezTo>
                      <a:pt x="96" y="55"/>
                      <a:pt x="92" y="50"/>
                      <a:pt x="89" y="46"/>
                    </a:cubicBezTo>
                    <a:cubicBezTo>
                      <a:pt x="81" y="38"/>
                      <a:pt x="73" y="30"/>
                      <a:pt x="66" y="21"/>
                    </a:cubicBezTo>
                    <a:cubicBezTo>
                      <a:pt x="64" y="18"/>
                      <a:pt x="62" y="16"/>
                      <a:pt x="60" y="13"/>
                    </a:cubicBezTo>
                    <a:cubicBezTo>
                      <a:pt x="58" y="9"/>
                      <a:pt x="56" y="6"/>
                      <a:pt x="53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8" y="0"/>
                      <a:pt x="47" y="0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lose/>
                    <a:moveTo>
                      <a:pt x="66" y="20"/>
                    </a:moveTo>
                    <a:cubicBezTo>
                      <a:pt x="66" y="20"/>
                      <a:pt x="66" y="20"/>
                      <a:pt x="66" y="21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lose/>
                    <a:moveTo>
                      <a:pt x="114" y="90"/>
                    </a:move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lose/>
                    <a:moveTo>
                      <a:pt x="6" y="175"/>
                    </a:moveTo>
                    <a:cubicBezTo>
                      <a:pt x="6" y="175"/>
                      <a:pt x="6" y="175"/>
                      <a:pt x="6" y="175"/>
                    </a:cubicBezTo>
                    <a:cubicBezTo>
                      <a:pt x="6" y="175"/>
                      <a:pt x="5" y="175"/>
                      <a:pt x="5" y="175"/>
                    </a:cubicBezTo>
                    <a:cubicBezTo>
                      <a:pt x="5" y="175"/>
                      <a:pt x="6" y="175"/>
                      <a:pt x="6" y="175"/>
                    </a:cubicBezTo>
                    <a:cubicBezTo>
                      <a:pt x="6" y="175"/>
                      <a:pt x="6" y="175"/>
                      <a:pt x="6" y="175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11"/>
                </p:custDataLst>
              </p:nvPr>
            </p:nvSpPr>
            <p:spPr>
              <a:xfrm>
                <a:off x="7907" y="4318"/>
                <a:ext cx="1728" cy="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仿宋" panose="02010609060101010101" charset="-122"/>
                    <a:ea typeface="仿宋" panose="02010609060101010101" charset="-122"/>
                  </a:rPr>
                  <a:t>改良后</a:t>
                </a:r>
              </a:p>
            </p:txBody>
          </p:sp>
        </p:grpSp>
        <p:sp>
          <p:nvSpPr>
            <p:cNvPr id="43" name="文本框 42"/>
            <p:cNvSpPr txBox="1"/>
            <p:nvPr>
              <p:custDataLst>
                <p:tags r:id="rId5"/>
              </p:custDataLst>
            </p:nvPr>
          </p:nvSpPr>
          <p:spPr>
            <a:xfrm>
              <a:off x="9458" y="6803"/>
              <a:ext cx="5333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ea typeface="宋体" panose="02010600030101010101" pitchFamily="2" charset="-122"/>
                  <a:sym typeface="+mn-ea"/>
                </a:rPr>
                <a:t>先对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waiter</a:t>
              </a:r>
              <a:r>
                <a:rPr lang="zh-CN" altLang="en-US" sz="2000" dirty="0">
                  <a:ea typeface="宋体" panose="02010600030101010101" pitchFamily="2" charset="-122"/>
                  <a:sym typeface="+mn-ea"/>
                </a:rPr>
                <a:t>队列进行排序</a:t>
              </a:r>
              <a:endParaRPr lang="zh-CN" altLang="en-US" sz="2000" dirty="0">
                <a:ea typeface="宋体" panose="02010600030101010101" pitchFamily="2" charset="-122"/>
              </a:endParaRPr>
            </a:p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ea typeface="宋体" panose="02010600030101010101" pitchFamily="2" charset="-122"/>
                  <a:sym typeface="+mn-ea"/>
                </a:rPr>
                <a:t>再</a:t>
              </a:r>
              <a:r>
                <a:rPr lang="zh-CN" sz="2000" dirty="0">
                  <a:ea typeface="宋体" panose="02010600030101010101" pitchFamily="2" charset="-122"/>
                  <a:sym typeface="+mn-ea"/>
                </a:rPr>
                <a:t>执行信号量的</a:t>
              </a: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V</a:t>
              </a:r>
              <a:r>
                <a:rPr lang="zh-CN" altLang="en-US" sz="2000" dirty="0">
                  <a:ea typeface="宋体" panose="02010600030101010101" pitchFamily="2" charset="-122"/>
                  <a:sym typeface="+mn-ea"/>
                </a:rPr>
                <a:t>操作</a:t>
              </a:r>
              <a:endParaRPr lang="zh-CN" altLang="en-US" sz="2000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1445" y="2201545"/>
            <a:ext cx="3821430" cy="1154430"/>
            <a:chOff x="2207" y="3467"/>
            <a:chExt cx="6018" cy="1818"/>
          </a:xfrm>
        </p:grpSpPr>
        <p:grpSp>
          <p:nvGrpSpPr>
            <p:cNvPr id="28" name="组合 27"/>
            <p:cNvGrpSpPr/>
            <p:nvPr/>
          </p:nvGrpSpPr>
          <p:grpSpPr>
            <a:xfrm>
              <a:off x="2207" y="4461"/>
              <a:ext cx="6018" cy="825"/>
              <a:chOff x="6787" y="4172"/>
              <a:chExt cx="6018" cy="82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7" y="4172"/>
                <a:ext cx="6018" cy="82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243" y="4294"/>
                <a:ext cx="5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信号量线程等待队列</a:t>
                </a:r>
                <a:r>
                  <a:rPr lang="en-US" altLang="zh-CN" b="1" dirty="0"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waiters</a:t>
                </a:r>
              </a:p>
            </p:txBody>
          </p:sp>
        </p:grpSp>
        <p:cxnSp>
          <p:nvCxnSpPr>
            <p:cNvPr id="4" name="直接箭头连接符 3"/>
            <p:cNvCxnSpPr/>
            <p:nvPr/>
          </p:nvCxnSpPr>
          <p:spPr>
            <a:xfrm flipH="1">
              <a:off x="3223" y="3467"/>
              <a:ext cx="10" cy="98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288530" y="1917700"/>
            <a:ext cx="3821430" cy="1444625"/>
            <a:chOff x="11478" y="3020"/>
            <a:chExt cx="6018" cy="2275"/>
          </a:xfrm>
        </p:grpSpPr>
        <p:grpSp>
          <p:nvGrpSpPr>
            <p:cNvPr id="31" name="组合 30"/>
            <p:cNvGrpSpPr/>
            <p:nvPr/>
          </p:nvGrpSpPr>
          <p:grpSpPr>
            <a:xfrm>
              <a:off x="11478" y="4471"/>
              <a:ext cx="6018" cy="825"/>
              <a:chOff x="6787" y="4172"/>
              <a:chExt cx="6018" cy="825"/>
            </a:xfrm>
          </p:grpSpPr>
          <p:sp>
            <p:nvSpPr>
              <p:cNvPr id="32" name="矩形 31"/>
              <p:cNvSpPr/>
              <p:nvPr>
                <p:custDataLst>
                  <p:tags r:id="rId3"/>
                </p:custDataLst>
              </p:nvPr>
            </p:nvSpPr>
            <p:spPr>
              <a:xfrm>
                <a:off x="6787" y="4172"/>
                <a:ext cx="6018" cy="825"/>
              </a:xfrm>
              <a:prstGeom prst="rect">
                <a:avLst/>
              </a:prstGeom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243" y="4294"/>
                <a:ext cx="5106" cy="580"/>
              </a:xfrm>
              <a:prstGeom prst="rect">
                <a:avLst/>
              </a:prstGeom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信号量线程等待队列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waiters</a:t>
                </a:r>
              </a:p>
            </p:txBody>
          </p:sp>
        </p:grpSp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12625" y="3020"/>
              <a:ext cx="7" cy="147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优先级捐赠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7505" y="1101725"/>
            <a:ext cx="467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为什么要进行优先级捐赠？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265169" y="4188627"/>
            <a:ext cx="1402715" cy="991870"/>
            <a:chOff x="5225" y="2321"/>
            <a:chExt cx="1604" cy="1134"/>
          </a:xfrm>
        </p:grpSpPr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5225" y="2321"/>
              <a:ext cx="1572" cy="1134"/>
            </a:xfrm>
            <a:prstGeom prst="ellipse">
              <a:avLst/>
            </a:prstGeom>
            <a:gradFill>
              <a:gsLst>
                <a:gs pos="2000">
                  <a:srgbClr val="EDE9CE"/>
                </a:gs>
                <a:gs pos="68000">
                  <a:srgbClr val="F4DE7B"/>
                </a:gs>
                <a:gs pos="100000">
                  <a:srgbClr val="FACF28"/>
                </a:gs>
              </a:gsLst>
              <a:lin ang="16200000" scaled="1"/>
            </a:gradFill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5226" y="2625"/>
              <a:ext cx="1603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/>
                <a:t>thread 1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30095" y="1945640"/>
            <a:ext cx="3872230" cy="2242820"/>
            <a:chOff x="3197" y="3064"/>
            <a:chExt cx="6098" cy="3532"/>
          </a:xfrm>
        </p:grpSpPr>
        <p:grpSp>
          <p:nvGrpSpPr>
            <p:cNvPr id="6" name="组合 5"/>
            <p:cNvGrpSpPr/>
            <p:nvPr/>
          </p:nvGrpSpPr>
          <p:grpSpPr>
            <a:xfrm>
              <a:off x="3197" y="3064"/>
              <a:ext cx="2208" cy="1562"/>
              <a:chOff x="5225" y="2321"/>
              <a:chExt cx="1603" cy="113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225" y="2321"/>
                <a:ext cx="1572" cy="113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225" y="2625"/>
                <a:ext cx="1603" cy="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/>
                  <a:t>thread 2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086" y="3064"/>
              <a:ext cx="2209" cy="1562"/>
              <a:chOff x="5225" y="2321"/>
              <a:chExt cx="1604" cy="1134"/>
            </a:xfrm>
          </p:grpSpPr>
          <p:sp>
            <p:nvSpPr>
              <p:cNvPr id="8" name="椭圆 7"/>
              <p:cNvSpPr/>
              <p:nvPr>
                <p:custDataLst>
                  <p:tags r:id="rId6"/>
                </p:custDataLst>
              </p:nvPr>
            </p:nvSpPr>
            <p:spPr>
              <a:xfrm>
                <a:off x="5225" y="2321"/>
                <a:ext cx="1572" cy="113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226" y="2625"/>
                <a:ext cx="1603" cy="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/>
                  <a:t>thread 3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5503" y="5548"/>
              <a:ext cx="14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lock1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045" y="4397"/>
              <a:ext cx="763" cy="1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640" y="4397"/>
              <a:ext cx="763" cy="1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2"/>
              <a:endCxn id="12" idx="0"/>
            </p:cNvCxnSpPr>
            <p:nvPr/>
          </p:nvCxnSpPr>
          <p:spPr>
            <a:xfrm>
              <a:off x="6224" y="6128"/>
              <a:ext cx="0" cy="4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513997" y="1444459"/>
            <a:ext cx="319532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 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优先级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大于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 1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应当在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thread1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之前执行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305550" y="3068320"/>
            <a:ext cx="4527550" cy="1277620"/>
            <a:chOff x="10754" y="1109"/>
            <a:chExt cx="7130" cy="2012"/>
          </a:xfrm>
        </p:grpSpPr>
        <p:grpSp>
          <p:nvGrpSpPr>
            <p:cNvPr id="32" name="组合 31"/>
            <p:cNvGrpSpPr/>
            <p:nvPr/>
          </p:nvGrpSpPr>
          <p:grpSpPr>
            <a:xfrm>
              <a:off x="10754" y="1109"/>
              <a:ext cx="7131" cy="2013"/>
              <a:chOff x="7291388" y="1609408"/>
              <a:chExt cx="2555875" cy="1277938"/>
            </a:xfrm>
          </p:grpSpPr>
          <p:sp>
            <p:nvSpPr>
              <p:cNvPr id="33" name="Freeform 2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7327900" y="1644333"/>
                <a:ext cx="2476500" cy="1206500"/>
              </a:xfrm>
              <a:custGeom>
                <a:avLst/>
                <a:gdLst>
                  <a:gd name="T0" fmla="*/ 0 w 412"/>
                  <a:gd name="T1" fmla="*/ 100 h 199"/>
                  <a:gd name="T2" fmla="*/ 20 w 412"/>
                  <a:gd name="T3" fmla="*/ 75 h 199"/>
                  <a:gd name="T4" fmla="*/ 57 w 412"/>
                  <a:gd name="T5" fmla="*/ 32 h 199"/>
                  <a:gd name="T6" fmla="*/ 70 w 412"/>
                  <a:gd name="T7" fmla="*/ 16 h 199"/>
                  <a:gd name="T8" fmla="*/ 103 w 412"/>
                  <a:gd name="T9" fmla="*/ 0 h 199"/>
                  <a:gd name="T10" fmla="*/ 387 w 412"/>
                  <a:gd name="T11" fmla="*/ 1 h 199"/>
                  <a:gd name="T12" fmla="*/ 399 w 412"/>
                  <a:gd name="T13" fmla="*/ 3 h 199"/>
                  <a:gd name="T14" fmla="*/ 403 w 412"/>
                  <a:gd name="T15" fmla="*/ 5 h 199"/>
                  <a:gd name="T16" fmla="*/ 408 w 412"/>
                  <a:gd name="T17" fmla="*/ 16 h 199"/>
                  <a:gd name="T18" fmla="*/ 409 w 412"/>
                  <a:gd name="T19" fmla="*/ 28 h 199"/>
                  <a:gd name="T20" fmla="*/ 412 w 412"/>
                  <a:gd name="T21" fmla="*/ 70 h 199"/>
                  <a:gd name="T22" fmla="*/ 411 w 412"/>
                  <a:gd name="T23" fmla="*/ 85 h 199"/>
                  <a:gd name="T24" fmla="*/ 411 w 412"/>
                  <a:gd name="T25" fmla="*/ 114 h 199"/>
                  <a:gd name="T26" fmla="*/ 412 w 412"/>
                  <a:gd name="T27" fmla="*/ 129 h 199"/>
                  <a:gd name="T28" fmla="*/ 409 w 412"/>
                  <a:gd name="T29" fmla="*/ 174 h 199"/>
                  <a:gd name="T30" fmla="*/ 408 w 412"/>
                  <a:gd name="T31" fmla="*/ 184 h 199"/>
                  <a:gd name="T32" fmla="*/ 404 w 412"/>
                  <a:gd name="T33" fmla="*/ 193 h 199"/>
                  <a:gd name="T34" fmla="*/ 398 w 412"/>
                  <a:gd name="T35" fmla="*/ 197 h 199"/>
                  <a:gd name="T36" fmla="*/ 385 w 412"/>
                  <a:gd name="T37" fmla="*/ 198 h 199"/>
                  <a:gd name="T38" fmla="*/ 104 w 412"/>
                  <a:gd name="T39" fmla="*/ 199 h 199"/>
                  <a:gd name="T40" fmla="*/ 84 w 412"/>
                  <a:gd name="T41" fmla="*/ 193 h 199"/>
                  <a:gd name="T42" fmla="*/ 66 w 412"/>
                  <a:gd name="T43" fmla="*/ 177 h 199"/>
                  <a:gd name="T44" fmla="*/ 22 w 412"/>
                  <a:gd name="T45" fmla="*/ 126 h 199"/>
                  <a:gd name="T46" fmla="*/ 0 w 412"/>
                  <a:gd name="T47" fmla="*/ 10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2" h="199">
                    <a:moveTo>
                      <a:pt x="0" y="100"/>
                    </a:moveTo>
                    <a:cubicBezTo>
                      <a:pt x="6" y="91"/>
                      <a:pt x="12" y="83"/>
                      <a:pt x="20" y="75"/>
                    </a:cubicBezTo>
                    <a:cubicBezTo>
                      <a:pt x="33" y="62"/>
                      <a:pt x="46" y="47"/>
                      <a:pt x="57" y="32"/>
                    </a:cubicBezTo>
                    <a:cubicBezTo>
                      <a:pt x="61" y="27"/>
                      <a:pt x="66" y="21"/>
                      <a:pt x="70" y="16"/>
                    </a:cubicBezTo>
                    <a:cubicBezTo>
                      <a:pt x="79" y="7"/>
                      <a:pt x="90" y="0"/>
                      <a:pt x="103" y="0"/>
                    </a:cubicBezTo>
                    <a:cubicBezTo>
                      <a:pt x="153" y="0"/>
                      <a:pt x="337" y="0"/>
                      <a:pt x="387" y="1"/>
                    </a:cubicBezTo>
                    <a:cubicBezTo>
                      <a:pt x="391" y="1"/>
                      <a:pt x="395" y="2"/>
                      <a:pt x="399" y="3"/>
                    </a:cubicBezTo>
                    <a:cubicBezTo>
                      <a:pt x="401" y="3"/>
                      <a:pt x="402" y="4"/>
                      <a:pt x="403" y="5"/>
                    </a:cubicBezTo>
                    <a:cubicBezTo>
                      <a:pt x="406" y="8"/>
                      <a:pt x="408" y="12"/>
                      <a:pt x="408" y="16"/>
                    </a:cubicBezTo>
                    <a:cubicBezTo>
                      <a:pt x="409" y="20"/>
                      <a:pt x="409" y="24"/>
                      <a:pt x="409" y="28"/>
                    </a:cubicBezTo>
                    <a:cubicBezTo>
                      <a:pt x="410" y="42"/>
                      <a:pt x="411" y="56"/>
                      <a:pt x="412" y="70"/>
                    </a:cubicBezTo>
                    <a:cubicBezTo>
                      <a:pt x="412" y="75"/>
                      <a:pt x="412" y="80"/>
                      <a:pt x="411" y="85"/>
                    </a:cubicBezTo>
                    <a:cubicBezTo>
                      <a:pt x="411" y="95"/>
                      <a:pt x="411" y="105"/>
                      <a:pt x="411" y="114"/>
                    </a:cubicBezTo>
                    <a:cubicBezTo>
                      <a:pt x="412" y="119"/>
                      <a:pt x="412" y="124"/>
                      <a:pt x="412" y="129"/>
                    </a:cubicBezTo>
                    <a:cubicBezTo>
                      <a:pt x="411" y="144"/>
                      <a:pt x="410" y="159"/>
                      <a:pt x="409" y="174"/>
                    </a:cubicBezTo>
                    <a:cubicBezTo>
                      <a:pt x="409" y="178"/>
                      <a:pt x="409" y="181"/>
                      <a:pt x="408" y="184"/>
                    </a:cubicBezTo>
                    <a:cubicBezTo>
                      <a:pt x="407" y="187"/>
                      <a:pt x="406" y="190"/>
                      <a:pt x="404" y="193"/>
                    </a:cubicBezTo>
                    <a:cubicBezTo>
                      <a:pt x="403" y="195"/>
                      <a:pt x="401" y="196"/>
                      <a:pt x="398" y="197"/>
                    </a:cubicBezTo>
                    <a:cubicBezTo>
                      <a:pt x="394" y="198"/>
                      <a:pt x="389" y="198"/>
                      <a:pt x="385" y="198"/>
                    </a:cubicBezTo>
                    <a:cubicBezTo>
                      <a:pt x="336" y="198"/>
                      <a:pt x="152" y="199"/>
                      <a:pt x="104" y="199"/>
                    </a:cubicBezTo>
                    <a:cubicBezTo>
                      <a:pt x="97" y="199"/>
                      <a:pt x="90" y="197"/>
                      <a:pt x="84" y="193"/>
                    </a:cubicBezTo>
                    <a:cubicBezTo>
                      <a:pt x="77" y="189"/>
                      <a:pt x="71" y="184"/>
                      <a:pt x="66" y="177"/>
                    </a:cubicBezTo>
                    <a:cubicBezTo>
                      <a:pt x="52" y="160"/>
                      <a:pt x="38" y="142"/>
                      <a:pt x="22" y="126"/>
                    </a:cubicBezTo>
                    <a:cubicBezTo>
                      <a:pt x="14" y="118"/>
                      <a:pt x="8" y="109"/>
                      <a:pt x="0" y="100"/>
                    </a:cubicBezTo>
                    <a:close/>
                  </a:path>
                </a:pathLst>
              </a:custGeom>
              <a:solidFill>
                <a:srgbClr val="FBFC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6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291388" y="1609408"/>
                <a:ext cx="2555875" cy="1277938"/>
              </a:xfrm>
              <a:custGeom>
                <a:avLst/>
                <a:gdLst>
                  <a:gd name="T0" fmla="*/ 183 w 425"/>
                  <a:gd name="T1" fmla="*/ 0 h 211"/>
                  <a:gd name="T2" fmla="*/ 395 w 425"/>
                  <a:gd name="T3" fmla="*/ 0 h 211"/>
                  <a:gd name="T4" fmla="*/ 410 w 425"/>
                  <a:gd name="T5" fmla="*/ 4 h 211"/>
                  <a:gd name="T6" fmla="*/ 420 w 425"/>
                  <a:gd name="T7" fmla="*/ 17 h 211"/>
                  <a:gd name="T8" fmla="*/ 422 w 425"/>
                  <a:gd name="T9" fmla="*/ 32 h 211"/>
                  <a:gd name="T10" fmla="*/ 425 w 425"/>
                  <a:gd name="T11" fmla="*/ 78 h 211"/>
                  <a:gd name="T12" fmla="*/ 425 w 425"/>
                  <a:gd name="T13" fmla="*/ 133 h 211"/>
                  <a:gd name="T14" fmla="*/ 422 w 425"/>
                  <a:gd name="T15" fmla="*/ 179 h 211"/>
                  <a:gd name="T16" fmla="*/ 421 w 425"/>
                  <a:gd name="T17" fmla="*/ 191 h 211"/>
                  <a:gd name="T18" fmla="*/ 396 w 425"/>
                  <a:gd name="T19" fmla="*/ 211 h 211"/>
                  <a:gd name="T20" fmla="*/ 370 w 425"/>
                  <a:gd name="T21" fmla="*/ 211 h 211"/>
                  <a:gd name="T22" fmla="*/ 113 w 425"/>
                  <a:gd name="T23" fmla="*/ 211 h 211"/>
                  <a:gd name="T24" fmla="*/ 94 w 425"/>
                  <a:gd name="T25" fmla="*/ 209 h 211"/>
                  <a:gd name="T26" fmla="*/ 74 w 425"/>
                  <a:gd name="T27" fmla="*/ 197 h 211"/>
                  <a:gd name="T28" fmla="*/ 70 w 425"/>
                  <a:gd name="T29" fmla="*/ 192 h 211"/>
                  <a:gd name="T30" fmla="*/ 52 w 425"/>
                  <a:gd name="T31" fmla="*/ 170 h 211"/>
                  <a:gd name="T32" fmla="*/ 34 w 425"/>
                  <a:gd name="T33" fmla="*/ 148 h 211"/>
                  <a:gd name="T34" fmla="*/ 20 w 425"/>
                  <a:gd name="T35" fmla="*/ 133 h 211"/>
                  <a:gd name="T36" fmla="*/ 2 w 425"/>
                  <a:gd name="T37" fmla="*/ 111 h 211"/>
                  <a:gd name="T38" fmla="*/ 1 w 425"/>
                  <a:gd name="T39" fmla="*/ 105 h 211"/>
                  <a:gd name="T40" fmla="*/ 6 w 425"/>
                  <a:gd name="T41" fmla="*/ 94 h 211"/>
                  <a:gd name="T42" fmla="*/ 20 w 425"/>
                  <a:gd name="T43" fmla="*/ 78 h 211"/>
                  <a:gd name="T44" fmla="*/ 32 w 425"/>
                  <a:gd name="T45" fmla="*/ 64 h 211"/>
                  <a:gd name="T46" fmla="*/ 60 w 425"/>
                  <a:gd name="T47" fmla="*/ 32 h 211"/>
                  <a:gd name="T48" fmla="*/ 73 w 425"/>
                  <a:gd name="T49" fmla="*/ 15 h 211"/>
                  <a:gd name="T50" fmla="*/ 91 w 425"/>
                  <a:gd name="T51" fmla="*/ 2 h 211"/>
                  <a:gd name="T52" fmla="*/ 108 w 425"/>
                  <a:gd name="T53" fmla="*/ 0 h 211"/>
                  <a:gd name="T54" fmla="*/ 183 w 425"/>
                  <a:gd name="T55" fmla="*/ 0 h 211"/>
                  <a:gd name="T56" fmla="*/ 183 w 425"/>
                  <a:gd name="T57" fmla="*/ 0 h 211"/>
                  <a:gd name="T58" fmla="*/ 6 w 425"/>
                  <a:gd name="T59" fmla="*/ 106 h 211"/>
                  <a:gd name="T60" fmla="*/ 28 w 425"/>
                  <a:gd name="T61" fmla="*/ 132 h 211"/>
                  <a:gd name="T62" fmla="*/ 72 w 425"/>
                  <a:gd name="T63" fmla="*/ 183 h 211"/>
                  <a:gd name="T64" fmla="*/ 90 w 425"/>
                  <a:gd name="T65" fmla="*/ 199 h 211"/>
                  <a:gd name="T66" fmla="*/ 110 w 425"/>
                  <a:gd name="T67" fmla="*/ 205 h 211"/>
                  <a:gd name="T68" fmla="*/ 391 w 425"/>
                  <a:gd name="T69" fmla="*/ 204 h 211"/>
                  <a:gd name="T70" fmla="*/ 404 w 425"/>
                  <a:gd name="T71" fmla="*/ 203 h 211"/>
                  <a:gd name="T72" fmla="*/ 410 w 425"/>
                  <a:gd name="T73" fmla="*/ 199 h 211"/>
                  <a:gd name="T74" fmla="*/ 414 w 425"/>
                  <a:gd name="T75" fmla="*/ 190 h 211"/>
                  <a:gd name="T76" fmla="*/ 415 w 425"/>
                  <a:gd name="T77" fmla="*/ 180 h 211"/>
                  <a:gd name="T78" fmla="*/ 418 w 425"/>
                  <a:gd name="T79" fmla="*/ 135 h 211"/>
                  <a:gd name="T80" fmla="*/ 417 w 425"/>
                  <a:gd name="T81" fmla="*/ 120 h 211"/>
                  <a:gd name="T82" fmla="*/ 417 w 425"/>
                  <a:gd name="T83" fmla="*/ 91 h 211"/>
                  <a:gd name="T84" fmla="*/ 418 w 425"/>
                  <a:gd name="T85" fmla="*/ 76 h 211"/>
                  <a:gd name="T86" fmla="*/ 415 w 425"/>
                  <a:gd name="T87" fmla="*/ 34 h 211"/>
                  <a:gd name="T88" fmla="*/ 414 w 425"/>
                  <a:gd name="T89" fmla="*/ 22 h 211"/>
                  <a:gd name="T90" fmla="*/ 409 w 425"/>
                  <a:gd name="T91" fmla="*/ 11 h 211"/>
                  <a:gd name="T92" fmla="*/ 405 w 425"/>
                  <a:gd name="T93" fmla="*/ 9 h 211"/>
                  <a:gd name="T94" fmla="*/ 393 w 425"/>
                  <a:gd name="T95" fmla="*/ 7 h 211"/>
                  <a:gd name="T96" fmla="*/ 109 w 425"/>
                  <a:gd name="T97" fmla="*/ 6 h 211"/>
                  <a:gd name="T98" fmla="*/ 76 w 425"/>
                  <a:gd name="T99" fmla="*/ 22 h 211"/>
                  <a:gd name="T100" fmla="*/ 63 w 425"/>
                  <a:gd name="T101" fmla="*/ 38 h 211"/>
                  <a:gd name="T102" fmla="*/ 26 w 425"/>
                  <a:gd name="T103" fmla="*/ 81 h 211"/>
                  <a:gd name="T104" fmla="*/ 6 w 425"/>
                  <a:gd name="T105" fmla="*/ 1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25" h="211">
                    <a:moveTo>
                      <a:pt x="183" y="0"/>
                    </a:moveTo>
                    <a:cubicBezTo>
                      <a:pt x="209" y="0"/>
                      <a:pt x="369" y="0"/>
                      <a:pt x="395" y="0"/>
                    </a:cubicBezTo>
                    <a:cubicBezTo>
                      <a:pt x="401" y="0"/>
                      <a:pt x="406" y="2"/>
                      <a:pt x="410" y="4"/>
                    </a:cubicBezTo>
                    <a:cubicBezTo>
                      <a:pt x="415" y="7"/>
                      <a:pt x="419" y="12"/>
                      <a:pt x="420" y="17"/>
                    </a:cubicBezTo>
                    <a:cubicBezTo>
                      <a:pt x="421" y="22"/>
                      <a:pt x="422" y="27"/>
                      <a:pt x="422" y="32"/>
                    </a:cubicBezTo>
                    <a:cubicBezTo>
                      <a:pt x="423" y="47"/>
                      <a:pt x="425" y="63"/>
                      <a:pt x="425" y="78"/>
                    </a:cubicBezTo>
                    <a:cubicBezTo>
                      <a:pt x="425" y="96"/>
                      <a:pt x="425" y="115"/>
                      <a:pt x="425" y="133"/>
                    </a:cubicBezTo>
                    <a:cubicBezTo>
                      <a:pt x="425" y="149"/>
                      <a:pt x="423" y="164"/>
                      <a:pt x="422" y="179"/>
                    </a:cubicBezTo>
                    <a:cubicBezTo>
                      <a:pt x="422" y="183"/>
                      <a:pt x="421" y="187"/>
                      <a:pt x="421" y="191"/>
                    </a:cubicBezTo>
                    <a:cubicBezTo>
                      <a:pt x="418" y="203"/>
                      <a:pt x="409" y="210"/>
                      <a:pt x="396" y="211"/>
                    </a:cubicBezTo>
                    <a:cubicBezTo>
                      <a:pt x="388" y="211"/>
                      <a:pt x="379" y="211"/>
                      <a:pt x="370" y="211"/>
                    </a:cubicBezTo>
                    <a:cubicBezTo>
                      <a:pt x="329" y="211"/>
                      <a:pt x="154" y="211"/>
                      <a:pt x="113" y="211"/>
                    </a:cubicBezTo>
                    <a:cubicBezTo>
                      <a:pt x="107" y="211"/>
                      <a:pt x="101" y="210"/>
                      <a:pt x="94" y="209"/>
                    </a:cubicBezTo>
                    <a:cubicBezTo>
                      <a:pt x="86" y="208"/>
                      <a:pt x="80" y="204"/>
                      <a:pt x="74" y="197"/>
                    </a:cubicBezTo>
                    <a:cubicBezTo>
                      <a:pt x="73" y="196"/>
                      <a:pt x="72" y="194"/>
                      <a:pt x="70" y="192"/>
                    </a:cubicBezTo>
                    <a:cubicBezTo>
                      <a:pt x="65" y="184"/>
                      <a:pt x="59" y="177"/>
                      <a:pt x="52" y="170"/>
                    </a:cubicBezTo>
                    <a:cubicBezTo>
                      <a:pt x="46" y="162"/>
                      <a:pt x="40" y="155"/>
                      <a:pt x="34" y="148"/>
                    </a:cubicBezTo>
                    <a:cubicBezTo>
                      <a:pt x="29" y="143"/>
                      <a:pt x="25" y="138"/>
                      <a:pt x="20" y="133"/>
                    </a:cubicBezTo>
                    <a:cubicBezTo>
                      <a:pt x="14" y="126"/>
                      <a:pt x="8" y="118"/>
                      <a:pt x="2" y="111"/>
                    </a:cubicBezTo>
                    <a:cubicBezTo>
                      <a:pt x="0" y="109"/>
                      <a:pt x="0" y="107"/>
                      <a:pt x="1" y="105"/>
                    </a:cubicBezTo>
                    <a:cubicBezTo>
                      <a:pt x="2" y="102"/>
                      <a:pt x="3" y="97"/>
                      <a:pt x="6" y="94"/>
                    </a:cubicBezTo>
                    <a:cubicBezTo>
                      <a:pt x="11" y="89"/>
                      <a:pt x="16" y="83"/>
                      <a:pt x="20" y="78"/>
                    </a:cubicBezTo>
                    <a:cubicBezTo>
                      <a:pt x="24" y="73"/>
                      <a:pt x="28" y="69"/>
                      <a:pt x="32" y="64"/>
                    </a:cubicBezTo>
                    <a:cubicBezTo>
                      <a:pt x="42" y="54"/>
                      <a:pt x="51" y="43"/>
                      <a:pt x="60" y="32"/>
                    </a:cubicBezTo>
                    <a:cubicBezTo>
                      <a:pt x="65" y="27"/>
                      <a:pt x="69" y="21"/>
                      <a:pt x="73" y="15"/>
                    </a:cubicBezTo>
                    <a:cubicBezTo>
                      <a:pt x="78" y="8"/>
                      <a:pt x="84" y="5"/>
                      <a:pt x="91" y="2"/>
                    </a:cubicBezTo>
                    <a:cubicBezTo>
                      <a:pt x="96" y="1"/>
                      <a:pt x="102" y="0"/>
                      <a:pt x="108" y="0"/>
                    </a:cubicBezTo>
                    <a:cubicBezTo>
                      <a:pt x="133" y="0"/>
                      <a:pt x="15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6" y="106"/>
                    </a:moveTo>
                    <a:cubicBezTo>
                      <a:pt x="14" y="115"/>
                      <a:pt x="20" y="124"/>
                      <a:pt x="28" y="132"/>
                    </a:cubicBezTo>
                    <a:cubicBezTo>
                      <a:pt x="44" y="148"/>
                      <a:pt x="58" y="166"/>
                      <a:pt x="72" y="183"/>
                    </a:cubicBezTo>
                    <a:cubicBezTo>
                      <a:pt x="77" y="190"/>
                      <a:pt x="83" y="195"/>
                      <a:pt x="90" y="199"/>
                    </a:cubicBezTo>
                    <a:cubicBezTo>
                      <a:pt x="96" y="203"/>
                      <a:pt x="103" y="205"/>
                      <a:pt x="110" y="205"/>
                    </a:cubicBezTo>
                    <a:cubicBezTo>
                      <a:pt x="158" y="205"/>
                      <a:pt x="342" y="204"/>
                      <a:pt x="391" y="204"/>
                    </a:cubicBezTo>
                    <a:cubicBezTo>
                      <a:pt x="395" y="204"/>
                      <a:pt x="400" y="204"/>
                      <a:pt x="404" y="203"/>
                    </a:cubicBezTo>
                    <a:cubicBezTo>
                      <a:pt x="407" y="202"/>
                      <a:pt x="409" y="201"/>
                      <a:pt x="410" y="199"/>
                    </a:cubicBezTo>
                    <a:cubicBezTo>
                      <a:pt x="412" y="196"/>
                      <a:pt x="413" y="193"/>
                      <a:pt x="414" y="190"/>
                    </a:cubicBezTo>
                    <a:cubicBezTo>
                      <a:pt x="415" y="187"/>
                      <a:pt x="415" y="184"/>
                      <a:pt x="415" y="180"/>
                    </a:cubicBezTo>
                    <a:cubicBezTo>
                      <a:pt x="416" y="165"/>
                      <a:pt x="417" y="150"/>
                      <a:pt x="418" y="135"/>
                    </a:cubicBezTo>
                    <a:cubicBezTo>
                      <a:pt x="418" y="130"/>
                      <a:pt x="418" y="125"/>
                      <a:pt x="417" y="120"/>
                    </a:cubicBezTo>
                    <a:cubicBezTo>
                      <a:pt x="417" y="111"/>
                      <a:pt x="417" y="101"/>
                      <a:pt x="417" y="91"/>
                    </a:cubicBezTo>
                    <a:cubicBezTo>
                      <a:pt x="418" y="86"/>
                      <a:pt x="418" y="81"/>
                      <a:pt x="418" y="76"/>
                    </a:cubicBezTo>
                    <a:cubicBezTo>
                      <a:pt x="417" y="62"/>
                      <a:pt x="416" y="48"/>
                      <a:pt x="415" y="34"/>
                    </a:cubicBezTo>
                    <a:cubicBezTo>
                      <a:pt x="415" y="30"/>
                      <a:pt x="415" y="26"/>
                      <a:pt x="414" y="22"/>
                    </a:cubicBezTo>
                    <a:cubicBezTo>
                      <a:pt x="414" y="18"/>
                      <a:pt x="412" y="14"/>
                      <a:pt x="409" y="11"/>
                    </a:cubicBezTo>
                    <a:cubicBezTo>
                      <a:pt x="408" y="10"/>
                      <a:pt x="407" y="9"/>
                      <a:pt x="405" y="9"/>
                    </a:cubicBezTo>
                    <a:cubicBezTo>
                      <a:pt x="401" y="8"/>
                      <a:pt x="397" y="7"/>
                      <a:pt x="393" y="7"/>
                    </a:cubicBezTo>
                    <a:cubicBezTo>
                      <a:pt x="343" y="6"/>
                      <a:pt x="159" y="6"/>
                      <a:pt x="109" y="6"/>
                    </a:cubicBezTo>
                    <a:cubicBezTo>
                      <a:pt x="96" y="6"/>
                      <a:pt x="85" y="13"/>
                      <a:pt x="76" y="22"/>
                    </a:cubicBezTo>
                    <a:cubicBezTo>
                      <a:pt x="72" y="27"/>
                      <a:pt x="67" y="33"/>
                      <a:pt x="63" y="38"/>
                    </a:cubicBezTo>
                    <a:cubicBezTo>
                      <a:pt x="52" y="53"/>
                      <a:pt x="39" y="68"/>
                      <a:pt x="26" y="81"/>
                    </a:cubicBezTo>
                    <a:cubicBezTo>
                      <a:pt x="18" y="89"/>
                      <a:pt x="12" y="97"/>
                      <a:pt x="6" y="106"/>
                    </a:cubicBezTo>
                    <a:close/>
                  </a:path>
                </a:pathLst>
              </a:custGeom>
              <a:solidFill>
                <a:srgbClr val="201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1350" y="1365"/>
              <a:ext cx="641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出现了</a:t>
              </a:r>
              <a:r>
                <a:rPr lang="zh-CN" altLang="en-US" sz="28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优先级反转</a:t>
              </a:r>
              <a:r>
                <a:rPr lang="zh-CN" altLang="en-US" sz="2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问题</a:t>
              </a:r>
              <a:r>
                <a:rPr lang="en-US" altLang="zh-CN" sz="2800" b="1" dirty="0">
                  <a:latin typeface="Times New Roman" panose="02020603050405020304" charset="0"/>
                  <a:ea typeface="仿宋" panose="02010609060101010101" charset="-122"/>
                  <a:cs typeface="Times New Roman" panose="02020603050405020304" charset="0"/>
                </a:rPr>
                <a:t>(Priority Invention)</a:t>
              </a:r>
              <a:endPara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1960245" y="5295265"/>
            <a:ext cx="4216400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低优先级线程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 1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由于</a:t>
            </a:r>
            <a:r>
              <a:rPr lang="zh-CN" altLang="en-US" b="1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拥有高优先级需要的锁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lock1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，导致其</a:t>
            </a:r>
            <a:r>
              <a:rPr lang="zh-CN" altLang="en-US" b="1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先于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高优先级线程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 2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thread 3</a:t>
            </a:r>
            <a:r>
              <a:rPr lang="zh-CN" altLang="en-US" dirty="0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执行</a:t>
            </a:r>
            <a:endParaRPr lang="en-US" altLang="zh-CN" dirty="0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7185" y="55245"/>
            <a:ext cx="117665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Project 1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  <a:sym typeface="+mn-ea"/>
              </a:rPr>
              <a:t>Mission2: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Priority Schedule-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优先级捐赠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汉仪昌黎宋刻本(原版)W" panose="00020600040101010101" pitchFamily="18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561" r="385" b="819"/>
          <a:stretch>
            <a:fillRect/>
          </a:stretch>
        </p:blipFill>
        <p:spPr>
          <a:xfrm>
            <a:off x="1863090" y="1671320"/>
            <a:ext cx="8547735" cy="458724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058920" y="989965"/>
            <a:ext cx="407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解决优先级反转问题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19951196,19971666,4663482]}"/>
  <p:tag name="COMMONDATA" val="eyJjb3VudCI6NzUsImhkaWQiOiI3YmRiNmY1ZWRkZjI0ZTM2ZDFlOWE2ODY5OGJiY2Y0OSIsInVzZXJDb3VudCI6NzV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50*252"/>
  <p:tag name="TABLE_ENDDRAG_RECT" val="137*93*750*25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1361</Words>
  <Application>Microsoft Office PowerPoint</Application>
  <PresentationFormat>宽屏</PresentationFormat>
  <Paragraphs>264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仿宋</vt:lpstr>
      <vt:lpstr>汉仪昌黎宋刻本(原版)W</vt:lpstr>
      <vt:lpstr>微软雅黑</vt:lpstr>
      <vt:lpstr>微软雅黑 Light</vt:lpstr>
      <vt:lpstr>Arial</vt:lpstr>
      <vt:lpstr>Calibri</vt:lpstr>
      <vt:lpstr>Times New Roman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chen ruiyang</cp:lastModifiedBy>
  <cp:revision>153</cp:revision>
  <dcterms:created xsi:type="dcterms:W3CDTF">2019-04-10T07:38:00Z</dcterms:created>
  <dcterms:modified xsi:type="dcterms:W3CDTF">2023-12-13T03:29:51Z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KSOTemplateUUID">
    <vt:lpwstr>v1.0_mb_sZKKX334Jpy++E59RoLjhg==</vt:lpwstr>
  </property>
  <property fmtid="{D5CDD505-2E9C-101B-9397-08002B2CF9AE}" pid="4" name="ICV">
    <vt:lpwstr>847496C92E4E4B30B279C0B7D39B6602_13</vt:lpwstr>
  </property>
</Properties>
</file>