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3AA675-AACA-45DA-9398-28F7EEE97D36}">
          <p14:sldIdLst>
            <p14:sldId id="256"/>
            <p14:sldId id="264"/>
            <p14:sldId id="265"/>
            <p14:sldId id="26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EF3F9-6802-4C43-99E5-BCFB6B5D592D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91F8-68F6-46FF-9503-AE78C318BC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1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F91F8-68F6-46FF-9503-AE78C318BC2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35BE6-ADDB-47B7-8ACD-B466FC62A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CFB5C3-CC19-40DE-8772-3B9CC4176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69128-03C0-4E89-B59A-E73831EC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9B7B4-FC43-4CC8-8923-D4BBA69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583C5-1EFA-486E-85F8-7E6BC932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425E0-F9AA-475B-AF39-3FB4B44D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484821-A387-430B-8550-8C6BCC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A78A0-6390-47F9-A360-B080F532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64421-00F9-456C-AAB0-79E8836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5B6FD-2242-4502-93EF-42DFD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1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59B18D-B7FD-4A5C-A347-E0426B767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1C4733-1D30-414B-B659-038A76F5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2679D-C864-4C81-BF25-F93EA235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1C616-C7D7-43E0-A84E-9CC3049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0D53D-0319-407B-B743-A62DF5E5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5686C-91A7-46AE-8977-477FAE8E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F3CF7-29A3-4918-93A1-C0F1ACCB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5196-7530-4884-8E92-A9C67EB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6FA22-06B0-4DE6-A7CF-ECBB1D8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2A06B-7D75-4F94-9C0C-E68C94BC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EE82B-1186-4006-B428-3AE9664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7222F-05EF-4BB5-A5C5-8333FBCA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D5237-68BB-4717-903A-C967DCD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E80EC-4E92-4F96-8A8D-23AE960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E6A16-51CA-4BCC-B6F6-EDF5A2B3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E952E-C703-4874-89A8-CAA6D44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843A9-5779-4096-B4B2-4B7F8E23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F92C-34EC-44D2-B98F-61A04C0B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340AA2-BF7B-48AD-9EC8-71326872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8B18-7BE1-4EBF-9942-6F0E90E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4D06E-31C8-48EE-A76B-DB35CAF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7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44820-EF11-4A7E-A7A9-4C3DBD4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1F06B-7F74-43B9-BCA1-E31E8E14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72E8C-4916-4C47-80CD-69EE8CB2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FE908-3E1D-4AC4-9B61-CF7EBBEFB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7ED70-7184-4D99-9DB7-B5902661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CBDCF3-4E62-4B3B-A7F4-D5FE51A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96044E-EE9D-4729-A7A6-E72E5EE0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CD178-3DE9-4F3E-B80C-09E9BC6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FD574-12B8-4987-948F-018E3208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DCF33-0B7F-4820-AA26-94C0008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294D11-5542-4C20-A645-5646F998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8F453-9A9C-43DA-8530-0A9F67F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70456D-4924-407C-8089-0E1B3C9C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3481F-905E-4FC4-A0A0-C4084CF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01444-9A54-48C1-A33A-9630E2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714C-C9A8-48B2-AFDE-7E57DC78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7935C-D937-499D-A0A9-869075F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10B4A7-D3D3-4D3E-B4C7-B2806AEF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72933-4F78-4994-AFB0-7DE6667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25BA2-A4A6-4D0E-B192-DF528FAC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5A184-2A12-45E7-8ABF-1CA83963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8B781-79F2-4B08-8EE7-336B69CB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6530F4-1BE2-4D04-B5FE-EEDE8427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2B107-11DE-4122-9055-739097B2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EC46B4-74B4-4E39-AE72-E2672C1D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C4881-700A-4B3A-BD07-F6DCAC8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07C9A-D80B-4FF5-A51C-E18E1D6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E103A1-7A6A-4980-AC6A-886177BB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AB004-5605-4EBC-B424-B6A84D33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4B0F2-175C-4058-84F5-33632419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25EC-8D43-413F-9A7B-6C859F2F7F89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1FF28-1353-43FB-9289-CF79056A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AA139-8B60-405D-BA7C-3B4E4866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156B-9E4F-48B3-B465-CFF18FC77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eige, extérieur, nature, skiant&#10;&#10;Description générée automatiquement">
            <a:extLst>
              <a:ext uri="{FF2B5EF4-FFF2-40B4-BE49-F238E27FC236}">
                <a16:creationId xmlns:a16="http://schemas.microsoft.com/office/drawing/2014/main" id="{85F3F786-F5FB-4F6B-8782-76109DC6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948"/>
            <a:ext cx="12192000" cy="7970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1E1D95-B719-4F67-929C-89DE07742D40}"/>
              </a:ext>
            </a:extLst>
          </p:cNvPr>
          <p:cNvSpPr/>
          <p:nvPr/>
        </p:nvSpPr>
        <p:spPr>
          <a:xfrm>
            <a:off x="1524000" y="2455817"/>
            <a:ext cx="9144000" cy="21619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C80F06-2358-4434-A54B-941B2AC6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1958"/>
            <a:ext cx="9144000" cy="1655762"/>
          </a:xfrm>
        </p:spPr>
        <p:txBody>
          <a:bodyPr/>
          <a:lstStyle/>
          <a:p>
            <a:endParaRPr lang="fr-FR" dirty="0"/>
          </a:p>
          <a:p>
            <a:r>
              <a:rPr lang="fr-FR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First meeting with Mr Rochester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D31A82-3471-4F04-BCAB-BAC4CB3F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696"/>
            <a:ext cx="9144000" cy="113252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60024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3152503" y="423532"/>
            <a:ext cx="8286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symbols of virility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85836" y="1654742"/>
            <a:ext cx="4262711" cy="45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Riding cloak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Fur collared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Steel </a:t>
            </a:r>
            <a:r>
              <a:rPr lang="en-GB" sz="28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clapsed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Breadth of chest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Dark face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Stern features</a:t>
            </a: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Heavy brow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54C9BC-DAB6-4FEC-8847-C2E505684D2F}"/>
              </a:ext>
            </a:extLst>
          </p:cNvPr>
          <p:cNvSpPr txBox="1"/>
          <p:nvPr/>
        </p:nvSpPr>
        <p:spPr>
          <a:xfrm>
            <a:off x="6270173" y="1654742"/>
            <a:ext cx="43891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Thwarted eyes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Handsome, heroic-looking gentleman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3619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 met those qualities incarnate in masculine shape</a:t>
            </a:r>
          </a:p>
          <a:p>
            <a:pPr marL="342900" marR="36195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587500" algn="l"/>
                <a:tab pos="1765300" algn="l"/>
              </a:tabLst>
            </a:pPr>
            <a:r>
              <a:rPr lang="en-GB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Frown, roughness</a:t>
            </a:r>
            <a:endParaRPr lang="fr-FR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7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2956560" y="615297"/>
            <a:ext cx="8286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haracters’ conversation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3186111" y="1656608"/>
            <a:ext cx="9091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 tone with short sentences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F0E58CB1-308E-4288-8A6A-6740B1579C30}"/>
              </a:ext>
            </a:extLst>
          </p:cNvPr>
          <p:cNvSpPr/>
          <p:nvPr/>
        </p:nvSpPr>
        <p:spPr>
          <a:xfrm>
            <a:off x="1358537" y="4062549"/>
            <a:ext cx="1598023" cy="9535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53F4CB-F97E-498A-8ED9-59CE8200E335}"/>
              </a:ext>
            </a:extLst>
          </p:cNvPr>
          <p:cNvSpPr txBox="1"/>
          <p:nvPr/>
        </p:nvSpPr>
        <p:spPr>
          <a:xfrm>
            <a:off x="3595823" y="3818535"/>
            <a:ext cx="77854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readers may feel puzzled by the behaviour of Jane towards Mr. Rochester’s attitude, who is attracted by his roughness</a:t>
            </a:r>
            <a:endParaRPr lang="fr-FR" sz="32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11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317862" y="492785"/>
            <a:ext cx="8710611" cy="132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indent="304800">
              <a:lnSpc>
                <a:spcPct val="103000"/>
              </a:lnSpc>
              <a:spcBef>
                <a:spcPts val="60"/>
              </a:spcBef>
            </a:pPr>
            <a:r>
              <a:rPr lang="en-US" sz="4000" b="1" dirty="0">
                <a:effectLst/>
                <a:latin typeface="Old English Text MT" panose="03040902040508030806" pitchFamily="66" charset="0"/>
                <a:ea typeface="Times New Roman" panose="02020603050405020304" pitchFamily="18" charset="0"/>
                <a:cs typeface="Calibri" panose="020F0502020204030204" pitchFamily="34" charset="0"/>
              </a:rPr>
              <a:t>Like heath that, in the wilderness,</a:t>
            </a:r>
            <a:endParaRPr lang="fr-FR" sz="4000" b="1" dirty="0">
              <a:latin typeface="Old English Text MT" panose="03040902040508030806" pitchFamily="66" charset="0"/>
              <a:ea typeface="Times New Roman" panose="02020603050405020304" pitchFamily="18" charset="0"/>
            </a:endParaRPr>
          </a:p>
          <a:p>
            <a:pPr marL="63500" indent="304800">
              <a:lnSpc>
                <a:spcPct val="103000"/>
              </a:lnSpc>
              <a:spcBef>
                <a:spcPts val="60"/>
              </a:spcBef>
            </a:pPr>
            <a:r>
              <a:rPr lang="en-US" sz="4000" b="1" dirty="0">
                <a:effectLst/>
                <a:latin typeface="Old English Text MT" panose="03040902040508030806" pitchFamily="66" charset="0"/>
                <a:ea typeface="Times New Roman" panose="02020603050405020304" pitchFamily="18" charset="0"/>
                <a:cs typeface="Calibri" panose="020F0502020204030204" pitchFamily="34" charset="0"/>
              </a:rPr>
              <a:t>The wild wind whirls away.</a:t>
            </a:r>
            <a:endParaRPr lang="fr-FR" sz="4000" b="1" u="sng" dirty="0">
              <a:latin typeface="Old English Text MT" panose="03040902040508030806" pitchFamily="66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6511493" y="1296304"/>
            <a:ext cx="3729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Quotation </a:t>
            </a:r>
            <a:r>
              <a:rPr lang="fr-FR" sz="2000" i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fr-FR" sz="20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Thomas Moore</a:t>
            </a:r>
            <a:endParaRPr lang="fr-FR" sz="2000" i="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E38AF7-6C52-4BBA-8624-49272AC8A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r="11524"/>
          <a:stretch/>
        </p:blipFill>
        <p:spPr>
          <a:xfrm rot="5400000">
            <a:off x="4163341" y="463896"/>
            <a:ext cx="3912941" cy="74980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AC3C665-F773-47D4-9ED5-E012BE458767}"/>
              </a:ext>
            </a:extLst>
          </p:cNvPr>
          <p:cNvSpPr txBox="1"/>
          <p:nvPr/>
        </p:nvSpPr>
        <p:spPr>
          <a:xfrm>
            <a:off x="3480094" y="2837972"/>
            <a:ext cx="5279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lliteration in -w-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Harmony</a:t>
            </a:r>
          </a:p>
          <a:p>
            <a:pPr algn="ctr"/>
            <a:endParaRPr lang="fr-FR" sz="32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ike the wind that whirls again and again</a:t>
            </a:r>
          </a:p>
          <a:p>
            <a:r>
              <a:rPr lang="en-GB" sz="3200" dirty="0"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eader can sense it</a:t>
            </a:r>
            <a:endParaRPr lang="fr-FR" sz="32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3877491" y="592704"/>
            <a:ext cx="472440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 and time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2043925" y="2051778"/>
            <a:ext cx="1622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Baskerville Old Face" panose="02020602080505020303" pitchFamily="18" charset="0"/>
              </a:rPr>
              <a:t>Winter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A2E941-8A7D-4B67-89B1-4A25A917BA30}"/>
              </a:ext>
            </a:extLst>
          </p:cNvPr>
          <p:cNvSpPr txBox="1"/>
          <p:nvPr/>
        </p:nvSpPr>
        <p:spPr>
          <a:xfrm>
            <a:off x="7835605" y="2051778"/>
            <a:ext cx="3228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 err="1">
                <a:latin typeface="Baskerville Old Face" panose="02020602080505020303" pitchFamily="18" charset="0"/>
              </a:rPr>
              <a:t>Three</a:t>
            </a:r>
            <a:r>
              <a:rPr lang="fr-FR" sz="3200" dirty="0">
                <a:latin typeface="Baskerville Old Face" panose="02020602080505020303" pitchFamily="18" charset="0"/>
              </a:rPr>
              <a:t> </a:t>
            </a:r>
            <a:r>
              <a:rPr lang="fr-FR" sz="3200" dirty="0" err="1">
                <a:latin typeface="Baskerville Old Face" panose="02020602080505020303" pitchFamily="18" charset="0"/>
              </a:rPr>
              <a:t>o’clock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  <p:pic>
        <p:nvPicPr>
          <p:cNvPr id="3" name="Image 2" descr="Une image contenant bâtiment, noir, blanc, toit&#10;&#10;Description générée automatiquement">
            <a:extLst>
              <a:ext uri="{FF2B5EF4-FFF2-40B4-BE49-F238E27FC236}">
                <a16:creationId xmlns:a16="http://schemas.microsoft.com/office/drawing/2014/main" id="{FC68A195-61D4-4CA0-A219-67CD80737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8118" r="5288" b="7188"/>
          <a:stretch/>
        </p:blipFill>
        <p:spPr>
          <a:xfrm>
            <a:off x="7411554" y="2703228"/>
            <a:ext cx="3244114" cy="3131597"/>
          </a:xfrm>
          <a:prstGeom prst="rect">
            <a:avLst/>
          </a:prstGeom>
        </p:spPr>
      </p:pic>
      <p:pic>
        <p:nvPicPr>
          <p:cNvPr id="5" name="Image 4" descr="Une image contenant ciel, plante, arbre&#10;&#10;Description générée automatiquement">
            <a:extLst>
              <a:ext uri="{FF2B5EF4-FFF2-40B4-BE49-F238E27FC236}">
                <a16:creationId xmlns:a16="http://schemas.microsoft.com/office/drawing/2014/main" id="{241FF475-1945-404E-9B94-46C7D322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0" y="2703228"/>
            <a:ext cx="3131597" cy="31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752475" y="3381060"/>
            <a:ext cx="33380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: Peace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A3012A-BACB-4E16-8081-D33226EE1252}"/>
              </a:ext>
            </a:extLst>
          </p:cNvPr>
          <p:cNvSpPr txBox="1"/>
          <p:nvPr/>
        </p:nvSpPr>
        <p:spPr>
          <a:xfrm>
            <a:off x="752475" y="2322779"/>
            <a:ext cx="37647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Death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754445-4175-47B2-A5D8-A8EFBC98C9B3}"/>
              </a:ext>
            </a:extLst>
          </p:cNvPr>
          <p:cNvSpPr txBox="1"/>
          <p:nvPr/>
        </p:nvSpPr>
        <p:spPr>
          <a:xfrm>
            <a:off x="752475" y="4409728"/>
            <a:ext cx="68000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: Energy and violence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BFD28-D89E-4AB6-91CB-FFF074F2E6E4}"/>
              </a:ext>
            </a:extLst>
          </p:cNvPr>
          <p:cNvSpPr txBox="1"/>
          <p:nvPr/>
        </p:nvSpPr>
        <p:spPr>
          <a:xfrm>
            <a:off x="920454" y="655086"/>
            <a:ext cx="7516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u="sng" dirty="0" err="1">
                <a:latin typeface="Baskerville Old Face" panose="02020602080505020303" pitchFamily="18" charset="0"/>
              </a:rPr>
              <a:t>Three</a:t>
            </a:r>
            <a:r>
              <a:rPr lang="fr-FR" sz="4800" b="1" u="sng" dirty="0">
                <a:latin typeface="Baskerville Old Face" panose="02020602080505020303" pitchFamily="18" charset="0"/>
              </a:rPr>
              <a:t> important parts</a:t>
            </a:r>
          </a:p>
        </p:txBody>
      </p:sp>
    </p:spTree>
    <p:extLst>
      <p:ext uri="{BB962C8B-B14F-4D97-AF65-F5344CB8AC3E}">
        <p14:creationId xmlns:p14="http://schemas.microsoft.com/office/powerpoint/2010/main" val="18212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4464280" y="319386"/>
            <a:ext cx="828675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rhythm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469399" y="1180327"/>
            <a:ext cx="8001411" cy="679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b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Allitération </a:t>
            </a:r>
            <a:r>
              <a:rPr lang="fr-FR" sz="3200" b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with</a:t>
            </a:r>
            <a:r>
              <a:rPr lang="fr-FR" sz="3200" b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the T 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</a:p>
          <a:p>
            <a:r>
              <a:rPr lang="en-US" sz="32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“efface the aerial distance of azure hill, sunny horizon, and blended clouds where </a:t>
            </a:r>
            <a:r>
              <a:rPr lang="en-US" sz="3200" i="1" u="sng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tint melts into tint</a:t>
            </a:r>
            <a:r>
              <a:rPr lang="en-US" sz="3200" i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”</a:t>
            </a:r>
          </a:p>
          <a:p>
            <a:endParaRPr lang="en-US" sz="3200" i="1" dirty="0"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endParaRPr lang="fr-FR" sz="32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	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So </a:t>
            </a:r>
            <a:r>
              <a:rPr lang="fr-FR" sz="3200" b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consonant </a:t>
            </a:r>
            <a:r>
              <a:rPr lang="fr-FR" sz="3200" b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sound</a:t>
            </a:r>
            <a:endParaRPr lang="fr-FR" sz="3200" b="1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32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	</a:t>
            </a:r>
            <a:r>
              <a:rPr lang="fr-FR" sz="3200" dirty="0"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and</a:t>
            </a:r>
            <a:r>
              <a:rPr lang="fr-FR" sz="32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fr-FR" sz="3200" b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syncopated</a:t>
            </a:r>
            <a:r>
              <a:rPr lang="fr-FR" sz="3200" b="1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</a:t>
            </a:r>
            <a:r>
              <a:rPr lang="fr-FR" sz="3200" b="1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rhythm</a:t>
            </a:r>
            <a:endParaRPr lang="fr-FR" sz="3200" b="1" dirty="0">
              <a:effectLst/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400" dirty="0">
              <a:solidFill>
                <a:srgbClr val="262626"/>
              </a:solidFill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US" sz="32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3ADFAA-F648-4903-9616-35AAB67F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79462"/>
            <a:ext cx="1615580" cy="99373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AD9166-DFD0-4EBF-9575-8FB0CC3957A5}"/>
              </a:ext>
            </a:extLst>
          </p:cNvPr>
          <p:cNvSpPr txBox="1"/>
          <p:nvPr/>
        </p:nvSpPr>
        <p:spPr>
          <a:xfrm>
            <a:off x="7158073" y="4579462"/>
            <a:ext cx="5394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Suspense </a:t>
            </a:r>
          </a:p>
          <a:p>
            <a:pPr algn="ctr"/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story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633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4124325" y="609873"/>
            <a:ext cx="828675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Pathetic fallacy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1039042" y="1470814"/>
            <a:ext cx="11067233" cy="1496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L</a:t>
            </a:r>
            <a:r>
              <a:rPr lang="en-US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Baskerville Old Face" panose="02020602080505020303" pitchFamily="18" charset="0"/>
              </a:rPr>
              <a:t>iterary device that attributes human qualities and emotions to inanimate objects of nature.</a:t>
            </a:r>
            <a:endParaRPr lang="fr-FR" sz="3200" dirty="0">
              <a:solidFill>
                <a:schemeClr val="accent6">
                  <a:lumMod val="75000"/>
                </a:schemeClr>
              </a:solidFill>
              <a:effectLst/>
              <a:latin typeface="Baskerville Old Face" panose="020206020805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F88BDD-6760-4E75-AFE6-984D71864EDE}"/>
              </a:ext>
            </a:extLst>
          </p:cNvPr>
          <p:cNvSpPr txBox="1"/>
          <p:nvPr/>
        </p:nvSpPr>
        <p:spPr>
          <a:xfrm>
            <a:off x="2719116" y="4807763"/>
            <a:ext cx="7322547" cy="758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Jane </a:t>
            </a:r>
            <a:r>
              <a:rPr lang="fr-FR" sz="3200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is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</a:t>
            </a:r>
            <a:r>
              <a:rPr lang="fr-FR" sz="3200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boring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by the </a:t>
            </a:r>
            <a:r>
              <a:rPr lang="fr-FR" sz="3200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sound</a:t>
            </a:r>
            <a:r>
              <a:rPr lang="fr-FR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 as the Nature.</a:t>
            </a:r>
          </a:p>
        </p:txBody>
      </p:sp>
    </p:spTree>
    <p:extLst>
      <p:ext uri="{BB962C8B-B14F-4D97-AF65-F5344CB8AC3E}">
        <p14:creationId xmlns:p14="http://schemas.microsoft.com/office/powerpoint/2010/main" val="27545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974A4EC-F83E-4AA1-9725-041C7FAB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36"/>
            <a:ext cx="5814432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latin typeface="Baskerville Old Face" panose="02020602080505020303" pitchFamily="18" charset="0"/>
                <a:cs typeface="Leelawadee UI" panose="020B0502040204020203" pitchFamily="34" charset="-34"/>
              </a:rPr>
              <a:t>The </a:t>
            </a:r>
            <a:r>
              <a:rPr lang="fr-FR" sz="4800" b="1" u="sng" dirty="0" err="1">
                <a:latin typeface="Baskerville Old Face" panose="02020602080505020303" pitchFamily="18" charset="0"/>
                <a:cs typeface="Leelawadee UI" panose="020B0502040204020203" pitchFamily="34" charset="-34"/>
              </a:rPr>
              <a:t>supernatural</a:t>
            </a:r>
            <a:endParaRPr lang="fr-FR" sz="4800" b="1" u="sng" dirty="0">
              <a:latin typeface="Baskerville Old Face" panose="02020602080505020303" pitchFamily="18" charset="0"/>
              <a:cs typeface="Leelawadee UI" panose="020B0502040204020203" pitchFamily="34" charset="-3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FB043-ED38-4C82-A9E3-BD83DC10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525"/>
            <a:ext cx="4267200" cy="174942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Bessie’s tales</a:t>
            </a:r>
          </a:p>
          <a:p>
            <a:r>
              <a:rPr lang="en-US" sz="32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Gloomy atmosphere 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E71F2E-98FB-4502-AFA8-C08C663B6034}"/>
              </a:ext>
            </a:extLst>
          </p:cNvPr>
          <p:cNvSpPr txBox="1"/>
          <p:nvPr/>
        </p:nvSpPr>
        <p:spPr>
          <a:xfrm>
            <a:off x="8271882" y="5880382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err="1">
                <a:latin typeface="Baskerville Old Face" panose="02020602080505020303" pitchFamily="18" charset="0"/>
              </a:rPr>
              <a:t>Gytrash</a:t>
            </a:r>
            <a:endParaRPr lang="fr-FR" sz="3200" i="1" dirty="0">
              <a:latin typeface="Baskerville Old Face" panose="0202060208050502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6A504-43C1-4BE9-A6C8-423139FC3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734683"/>
            <a:ext cx="5410199" cy="5145699"/>
          </a:xfrm>
          <a:prstGeom prst="rect">
            <a:avLst/>
          </a:prstGeom>
          <a:ln>
            <a:noFill/>
          </a:ln>
          <a:effectLst>
            <a:outerShdw blurRad="1041400" dir="21540000" sx="190000" sy="19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3556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1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12713511-62D8-4D96-97A5-1731510E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1336"/>
              </p:ext>
            </p:extLst>
          </p:nvPr>
        </p:nvGraphicFramePr>
        <p:xfrm>
          <a:off x="1681162" y="1519766"/>
          <a:ext cx="8877300" cy="347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1266422417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1299904162"/>
                    </a:ext>
                  </a:extLst>
                </a:gridCol>
              </a:tblGrid>
              <a:tr h="104611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sz="36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Sight</a:t>
                      </a:r>
                      <a:endParaRPr lang="fr-FR" sz="36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fr-FR" sz="36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9951"/>
                  </a:ext>
                </a:extLst>
              </a:tr>
              <a:tr h="2425219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seeing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his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master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I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heard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a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sliding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echoed</a:t>
                      </a:r>
                      <a:r>
                        <a:rPr lang="fr-FR" sz="3200" kern="1200" dirty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3200" kern="1200" dirty="0" err="1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sound</a:t>
                      </a:r>
                      <a:endParaRPr lang="fr-FR" sz="3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1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3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2133600" y="457200"/>
            <a:ext cx="8286750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u="sng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4800" b="1" u="sng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two characters’ personality</a:t>
            </a:r>
            <a:endParaRPr lang="fr-FR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85836" y="1946790"/>
            <a:ext cx="90916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Jane </a:t>
            </a:r>
            <a:r>
              <a:rPr lang="fr-FR" sz="3200" dirty="0" err="1">
                <a:latin typeface="Baskerville Old Face" panose="02020602080505020303" pitchFamily="18" charset="0"/>
              </a:rPr>
              <a:t>is</a:t>
            </a:r>
            <a:r>
              <a:rPr lang="fr-FR" sz="3200" dirty="0">
                <a:latin typeface="Baskerville Old Face" panose="02020602080505020303" pitchFamily="18" charset="0"/>
              </a:rPr>
              <a:t> </a:t>
            </a:r>
            <a:r>
              <a:rPr lang="fr-FR" sz="3200" dirty="0" err="1">
                <a:latin typeface="Baskerville Old Face" panose="02020602080505020303" pitchFamily="18" charset="0"/>
              </a:rPr>
              <a:t>helpful</a:t>
            </a:r>
            <a:r>
              <a:rPr lang="fr-FR" sz="3200" dirty="0">
                <a:latin typeface="Baskerville Old Face" panose="02020602080505020303" pitchFamily="18" charset="0"/>
              </a:rPr>
              <a:t> and </a:t>
            </a:r>
            <a:r>
              <a:rPr lang="fr-FR" sz="3200" dirty="0" err="1">
                <a:latin typeface="Baskerville Old Face" panose="02020602080505020303" pitchFamily="18" charset="0"/>
              </a:rPr>
              <a:t>daring</a:t>
            </a:r>
            <a:endParaRPr lang="fr-FR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3200" dirty="0">
                <a:latin typeface="Baskerville Old Face" panose="02020602080505020303" pitchFamily="18" charset="0"/>
              </a:rPr>
              <a:t>The man </a:t>
            </a:r>
            <a:r>
              <a:rPr lang="fr-FR" sz="3200" dirty="0" err="1">
                <a:latin typeface="Baskerville Old Face" panose="02020602080505020303" pitchFamily="18" charset="0"/>
              </a:rPr>
              <a:t>seem</a:t>
            </a:r>
            <a:r>
              <a:rPr lang="fr-FR" sz="3200" dirty="0">
                <a:latin typeface="Baskerville Old Face" panose="02020602080505020303" pitchFamily="18" charset="0"/>
              </a:rPr>
              <a:t> brave and </a:t>
            </a:r>
            <a:r>
              <a:rPr lang="fr-FR" sz="3200" dirty="0" err="1">
                <a:latin typeface="Baskerville Old Face" panose="02020602080505020303" pitchFamily="18" charset="0"/>
              </a:rPr>
              <a:t>autonomous</a:t>
            </a:r>
            <a:endParaRPr lang="fr-FR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2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vieux&#10;&#10;Description générée automatiquement">
            <a:extLst>
              <a:ext uri="{FF2B5EF4-FFF2-40B4-BE49-F238E27FC236}">
                <a16:creationId xmlns:a16="http://schemas.microsoft.com/office/drawing/2014/main" id="{492C6E4F-3EC1-4A71-9023-67D30574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D72025-4A3D-41D2-919C-264DD094BDC9}"/>
              </a:ext>
            </a:extLst>
          </p:cNvPr>
          <p:cNvSpPr/>
          <p:nvPr/>
        </p:nvSpPr>
        <p:spPr>
          <a:xfrm>
            <a:off x="219075" y="133350"/>
            <a:ext cx="11801475" cy="6534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2A90D1-B0AD-49C8-8ABE-AD79025949F1}"/>
              </a:ext>
            </a:extLst>
          </p:cNvPr>
          <p:cNvSpPr txBox="1"/>
          <p:nvPr/>
        </p:nvSpPr>
        <p:spPr>
          <a:xfrm>
            <a:off x="692331" y="529560"/>
            <a:ext cx="110773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Jane describe the rider’s physical appearance ?</a:t>
            </a:r>
            <a:endParaRPr lang="fr-FR" sz="48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E0DCBE-65BB-41CA-924B-679F785BC4F2}"/>
              </a:ext>
            </a:extLst>
          </p:cNvPr>
          <p:cNvSpPr txBox="1"/>
          <p:nvPr/>
        </p:nvSpPr>
        <p:spPr>
          <a:xfrm>
            <a:off x="959710" y="2696678"/>
            <a:ext cx="90916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- a middle-</a:t>
            </a:r>
            <a:r>
              <a:rPr lang="en-US" sz="3200" dirty="0" err="1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highted</a:t>
            </a:r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man</a:t>
            </a:r>
          </a:p>
          <a:p>
            <a:r>
              <a:rPr lang="en-US" sz="3200" dirty="0"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- a dark face with stern’s features, heavy brow, his eyes and gathered eyebrows looked ireful and thwarted</a:t>
            </a:r>
            <a:endParaRPr lang="en-US" sz="3200" dirty="0">
              <a:latin typeface="Baskerville Old Face" panose="02020602080505020303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endParaRPr lang="fr-FR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72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278</Words>
  <Application>Microsoft Office PowerPoint</Application>
  <PresentationFormat>Grand écran</PresentationFormat>
  <Paragraphs>66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Old English Text MT</vt:lpstr>
      <vt:lpstr>Symbol</vt:lpstr>
      <vt:lpstr>Times New Roman</vt:lpstr>
      <vt:lpstr>Thème Office</vt:lpstr>
      <vt:lpstr>Chapter 12</vt:lpstr>
      <vt:lpstr>Présentation PowerPoint</vt:lpstr>
      <vt:lpstr>Présentation PowerPoint</vt:lpstr>
      <vt:lpstr>Présentation PowerPoint</vt:lpstr>
      <vt:lpstr>Présentation PowerPoint</vt:lpstr>
      <vt:lpstr>The supernatural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LIONNET-BUCK Daphné</dc:creator>
  <cp:lastModifiedBy>LIONNET-BUCK Daphné</cp:lastModifiedBy>
  <cp:revision>39</cp:revision>
  <dcterms:created xsi:type="dcterms:W3CDTF">2021-03-30T11:45:37Z</dcterms:created>
  <dcterms:modified xsi:type="dcterms:W3CDTF">2021-04-05T18:59:43Z</dcterms:modified>
</cp:coreProperties>
</file>