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2" r:id="rId4"/>
    <p:sldId id="263" r:id="rId5"/>
    <p:sldId id="267" r:id="rId6"/>
    <p:sldId id="265" r:id="rId7"/>
    <p:sldId id="257" r:id="rId8"/>
    <p:sldId id="258" r:id="rId9"/>
    <p:sldId id="259" r:id="rId10"/>
    <p:sldId id="260" r:id="rId11"/>
    <p:sldId id="261"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77" d="100"/>
          <a:sy n="77" d="100"/>
        </p:scale>
        <p:origin x="4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DEBCE38-401C-4D22-BACF-253FC7924B21}"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300453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EBCE38-401C-4D22-BACF-253FC7924B21}"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6169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EBCE38-401C-4D22-BACF-253FC7924B21}"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289876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EBCE38-401C-4D22-BACF-253FC7924B21}"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0932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EBCE38-401C-4D22-BACF-253FC7924B21}"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287552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DEBCE38-401C-4D22-BACF-253FC7924B21}" type="datetimeFigureOut">
              <a:rPr lang="en-US" smtClean="0"/>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3750594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DEBCE38-401C-4D22-BACF-253FC7924B21}" type="datetimeFigureOut">
              <a:rPr lang="en-US" smtClean="0"/>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604195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DEBCE38-401C-4D22-BACF-253FC7924B21}"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508307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DEBCE38-401C-4D22-BACF-253FC7924B21}"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311331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DEBCE38-401C-4D22-BACF-253FC7924B21}"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14570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DEBCE38-401C-4D22-BACF-253FC7924B21}"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376801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DEBCE38-401C-4D22-BACF-253FC7924B21}"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392765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DEBCE38-401C-4D22-BACF-253FC7924B21}" type="datetimeFigureOut">
              <a:rPr lang="en-US" smtClean="0"/>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4026897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DEBCE38-401C-4D22-BACF-253FC7924B21}" type="datetimeFigureOut">
              <a:rPr lang="en-US" smtClean="0"/>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39908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BCE38-401C-4D22-BACF-253FC7924B21}" type="datetimeFigureOut">
              <a:rPr lang="en-US" smtClean="0"/>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348475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EBCE38-401C-4D22-BACF-253FC7924B21}"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25441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EBCE38-401C-4D22-BACF-253FC7924B21}"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57068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DEBCE38-401C-4D22-BACF-253FC7924B21}" type="datetimeFigureOut">
              <a:rPr lang="en-US" smtClean="0"/>
              <a:t>3/8/2021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9A7BFF8-ED9B-4CF5-9E37-9ADE749C3705}" type="slidenum">
              <a:rPr lang="en-US" smtClean="0"/>
              <a:t>‹N°›</a:t>
            </a:fld>
            <a:endParaRPr lang="en-US"/>
          </a:p>
        </p:txBody>
      </p:sp>
    </p:spTree>
    <p:extLst>
      <p:ext uri="{BB962C8B-B14F-4D97-AF65-F5344CB8AC3E}">
        <p14:creationId xmlns:p14="http://schemas.microsoft.com/office/powerpoint/2010/main" val="27140023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2C6B671C-A68C-4F17-B29C-A8BF4E8062D8}"/>
              </a:ext>
            </a:extLst>
          </p:cNvPr>
          <p:cNvSpPr>
            <a:spLocks noGrp="1"/>
          </p:cNvSpPr>
          <p:nvPr>
            <p:ph type="subTitle" idx="1"/>
          </p:nvPr>
        </p:nvSpPr>
        <p:spPr>
          <a:xfrm>
            <a:off x="5347065" y="489608"/>
            <a:ext cx="5901507" cy="1237592"/>
          </a:xfrm>
        </p:spPr>
        <p:txBody>
          <a:bodyPr>
            <a:noAutofit/>
          </a:bodyPr>
          <a:lstStyle/>
          <a:p>
            <a:pPr algn="l"/>
            <a:r>
              <a:rPr lang="fr-FR" sz="2800" dirty="0" err="1"/>
              <a:t>Let’s</a:t>
            </a:r>
            <a:r>
              <a:rPr lang="fr-FR" sz="2800" dirty="0"/>
              <a:t> </a:t>
            </a:r>
            <a:r>
              <a:rPr lang="fr-FR" sz="2800" dirty="0" err="1"/>
              <a:t>learn</a:t>
            </a:r>
            <a:r>
              <a:rPr lang="fr-FR" sz="2800" dirty="0"/>
              <a:t> about the </a:t>
            </a:r>
            <a:r>
              <a:rPr lang="fr-FR" sz="2800" dirty="0" err="1"/>
              <a:t>mystical</a:t>
            </a:r>
            <a:r>
              <a:rPr lang="fr-FR" sz="2800" dirty="0"/>
              <a:t> </a:t>
            </a:r>
            <a:r>
              <a:rPr lang="fr-FR" sz="2800" dirty="0" err="1"/>
              <a:t>environment</a:t>
            </a:r>
            <a:r>
              <a:rPr lang="fr-FR" sz="2800" dirty="0"/>
              <a:t> of the </a:t>
            </a:r>
            <a:r>
              <a:rPr lang="fr-FR" sz="2800" dirty="0" err="1"/>
              <a:t>famous</a:t>
            </a:r>
            <a:r>
              <a:rPr lang="fr-FR" sz="2800" dirty="0"/>
              <a:t> </a:t>
            </a:r>
            <a:r>
              <a:rPr lang="fr-FR" sz="2800" dirty="0" err="1"/>
              <a:t>novel</a:t>
            </a:r>
            <a:r>
              <a:rPr lang="fr-FR" sz="2800" dirty="0"/>
              <a:t> </a:t>
            </a:r>
            <a:r>
              <a:rPr lang="fr-FR" sz="2800" i="1" dirty="0"/>
              <a:t>Jane Eyre</a:t>
            </a:r>
            <a:r>
              <a:rPr lang="fr-FR" sz="2800" dirty="0"/>
              <a:t>.</a:t>
            </a:r>
            <a:endParaRPr lang="en-US" sz="2800" dirty="0"/>
          </a:p>
        </p:txBody>
      </p:sp>
      <p:pic>
        <p:nvPicPr>
          <p:cNvPr id="6" name="Image 5">
            <a:extLst>
              <a:ext uri="{FF2B5EF4-FFF2-40B4-BE49-F238E27FC236}">
                <a16:creationId xmlns:a16="http://schemas.microsoft.com/office/drawing/2014/main" id="{A508840F-AABE-411F-896B-191606FF0829}"/>
              </a:ext>
            </a:extLst>
          </p:cNvPr>
          <p:cNvPicPr>
            <a:picLocks noChangeAspect="1"/>
          </p:cNvPicPr>
          <p:nvPr/>
        </p:nvPicPr>
        <p:blipFill>
          <a:blip r:embed="rId2"/>
          <a:stretch>
            <a:fillRect/>
          </a:stretch>
        </p:blipFill>
        <p:spPr>
          <a:xfrm>
            <a:off x="0" y="0"/>
            <a:ext cx="4775200" cy="6860920"/>
          </a:xfrm>
          <a:prstGeom prst="rect">
            <a:avLst/>
          </a:prstGeom>
        </p:spPr>
      </p:pic>
    </p:spTree>
    <p:extLst>
      <p:ext uri="{BB962C8B-B14F-4D97-AF65-F5344CB8AC3E}">
        <p14:creationId xmlns:p14="http://schemas.microsoft.com/office/powerpoint/2010/main" val="18175585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EC58E3-8D47-4237-B4DE-531F6A3E31EA}"/>
              </a:ext>
            </a:extLst>
          </p:cNvPr>
          <p:cNvSpPr>
            <a:spLocks noGrp="1"/>
          </p:cNvSpPr>
          <p:nvPr>
            <p:ph type="title"/>
          </p:nvPr>
        </p:nvSpPr>
        <p:spPr/>
        <p:txBody>
          <a:bodyPr>
            <a:normAutofit/>
          </a:bodyPr>
          <a:lstStyle/>
          <a:p>
            <a:r>
              <a:rPr lang="en-US" b="1" dirty="0">
                <a:solidFill>
                  <a:schemeClr val="tx1"/>
                </a:solidFill>
              </a:rPr>
              <a:t>The Victorian England</a:t>
            </a:r>
          </a:p>
        </p:txBody>
      </p:sp>
      <p:sp>
        <p:nvSpPr>
          <p:cNvPr id="3" name="Espace réservé du contenu 2">
            <a:extLst>
              <a:ext uri="{FF2B5EF4-FFF2-40B4-BE49-F238E27FC236}">
                <a16:creationId xmlns:a16="http://schemas.microsoft.com/office/drawing/2014/main" id="{4769B861-9B4D-4418-B3FB-19493C5AB7B6}"/>
              </a:ext>
            </a:extLst>
          </p:cNvPr>
          <p:cNvSpPr>
            <a:spLocks noGrp="1"/>
          </p:cNvSpPr>
          <p:nvPr>
            <p:ph idx="1"/>
          </p:nvPr>
        </p:nvSpPr>
        <p:spPr>
          <a:xfrm>
            <a:off x="913795" y="1732449"/>
            <a:ext cx="9487505" cy="1563201"/>
          </a:xfrm>
        </p:spPr>
        <p:txBody>
          <a:bodyPr>
            <a:normAutofit fontScale="77500" lnSpcReduction="20000"/>
          </a:bodyPr>
          <a:lstStyle/>
          <a:p>
            <a:r>
              <a:rPr lang="en-US" sz="3600" u="sng" dirty="0">
                <a:solidFill>
                  <a:schemeClr val="tx1"/>
                </a:solidFill>
              </a:rPr>
              <a:t>The role of women</a:t>
            </a:r>
          </a:p>
          <a:p>
            <a:pPr lvl="1"/>
            <a:r>
              <a:rPr lang="en-US" sz="2800" dirty="0">
                <a:solidFill>
                  <a:schemeClr val="tx1"/>
                </a:solidFill>
              </a:rPr>
              <a:t>Many women became maids.</a:t>
            </a:r>
          </a:p>
          <a:p>
            <a:pPr lvl="2"/>
            <a:r>
              <a:rPr lang="en-US" sz="2400" dirty="0">
                <a:solidFill>
                  <a:schemeClr val="tx1"/>
                </a:solidFill>
              </a:rPr>
              <a:t>These maids were subdivided in various groups, including the governesses.</a:t>
            </a:r>
          </a:p>
          <a:p>
            <a:pPr marL="810000" lvl="2" indent="0">
              <a:buNone/>
            </a:pPr>
            <a:r>
              <a:rPr lang="en-US" dirty="0"/>
              <a:t> </a:t>
            </a:r>
          </a:p>
        </p:txBody>
      </p:sp>
      <p:sp>
        <p:nvSpPr>
          <p:cNvPr id="5" name="Espace réservé du contenu 2">
            <a:extLst>
              <a:ext uri="{FF2B5EF4-FFF2-40B4-BE49-F238E27FC236}">
                <a16:creationId xmlns:a16="http://schemas.microsoft.com/office/drawing/2014/main" id="{538A16F4-A08D-4FF3-9E94-B94E3491DC9F}"/>
              </a:ext>
            </a:extLst>
          </p:cNvPr>
          <p:cNvSpPr txBox="1">
            <a:spLocks/>
          </p:cNvSpPr>
          <p:nvPr/>
        </p:nvSpPr>
        <p:spPr>
          <a:xfrm>
            <a:off x="913795" y="3295650"/>
            <a:ext cx="10353762" cy="2953850"/>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3600" u="sng" dirty="0">
                <a:solidFill>
                  <a:schemeClr val="tx1"/>
                </a:solidFill>
              </a:rPr>
              <a:t>The governesses </a:t>
            </a:r>
          </a:p>
          <a:p>
            <a:pPr lvl="1"/>
            <a:r>
              <a:rPr lang="en-US" sz="2000" dirty="0">
                <a:solidFill>
                  <a:schemeClr val="tx1"/>
                </a:solidFill>
              </a:rPr>
              <a:t>They are young women.</a:t>
            </a:r>
          </a:p>
          <a:p>
            <a:pPr lvl="1"/>
            <a:r>
              <a:rPr lang="en-US" sz="2000" dirty="0">
                <a:solidFill>
                  <a:schemeClr val="tx1"/>
                </a:solidFill>
              </a:rPr>
              <a:t>They come from the mid-class.</a:t>
            </a:r>
          </a:p>
          <a:p>
            <a:pPr lvl="1"/>
            <a:r>
              <a:rPr lang="en-US" sz="2000" dirty="0">
                <a:solidFill>
                  <a:schemeClr val="tx1"/>
                </a:solidFill>
              </a:rPr>
              <a:t>They are dressed properly, despite their backgrounds.</a:t>
            </a:r>
          </a:p>
          <a:p>
            <a:pPr lvl="1"/>
            <a:r>
              <a:rPr lang="en-US" sz="2000" dirty="0">
                <a:solidFill>
                  <a:schemeClr val="tx1"/>
                </a:solidFill>
              </a:rPr>
              <a:t>Are like the handmaids in the </a:t>
            </a:r>
            <a:r>
              <a:rPr lang="en-US" sz="2000" i="1" dirty="0">
                <a:solidFill>
                  <a:schemeClr val="tx1"/>
                </a:solidFill>
              </a:rPr>
              <a:t>Handmaid’s Tale </a:t>
            </a:r>
            <a:r>
              <a:rPr lang="en-US" sz="2000" dirty="0">
                <a:solidFill>
                  <a:schemeClr val="tx1"/>
                </a:solidFill>
              </a:rPr>
              <a:t>: they cannot have children, and they go from a family to another.</a:t>
            </a:r>
          </a:p>
          <a:p>
            <a:pPr lvl="1"/>
            <a:r>
              <a:rPr lang="en-US" sz="2400" dirty="0">
                <a:solidFill>
                  <a:schemeClr val="tx1"/>
                </a:solidFill>
              </a:rPr>
              <a:t>They made children do extra-work, such as learning languages (French, for instance).</a:t>
            </a:r>
          </a:p>
        </p:txBody>
      </p:sp>
    </p:spTree>
    <p:extLst>
      <p:ext uri="{BB962C8B-B14F-4D97-AF65-F5344CB8AC3E}">
        <p14:creationId xmlns:p14="http://schemas.microsoft.com/office/powerpoint/2010/main" val="2805521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EB36A2-5E5D-4451-85B1-232E9FA02B3F}"/>
              </a:ext>
            </a:extLst>
          </p:cNvPr>
          <p:cNvSpPr>
            <a:spLocks noGrp="1"/>
          </p:cNvSpPr>
          <p:nvPr>
            <p:ph type="title"/>
          </p:nvPr>
        </p:nvSpPr>
        <p:spPr/>
        <p:txBody>
          <a:bodyPr/>
          <a:lstStyle/>
          <a:p>
            <a:r>
              <a:rPr lang="en-US" b="1" dirty="0">
                <a:solidFill>
                  <a:schemeClr val="tx1"/>
                </a:solidFill>
              </a:rPr>
              <a:t>The Victorian England | Part 2</a:t>
            </a:r>
          </a:p>
        </p:txBody>
      </p:sp>
      <p:sp>
        <p:nvSpPr>
          <p:cNvPr id="3" name="Espace réservé du contenu 2">
            <a:extLst>
              <a:ext uri="{FF2B5EF4-FFF2-40B4-BE49-F238E27FC236}">
                <a16:creationId xmlns:a16="http://schemas.microsoft.com/office/drawing/2014/main" id="{8D59BC6C-1B1F-441A-B24D-5C487852924C}"/>
              </a:ext>
            </a:extLst>
          </p:cNvPr>
          <p:cNvSpPr>
            <a:spLocks noGrp="1"/>
          </p:cNvSpPr>
          <p:nvPr>
            <p:ph idx="1"/>
          </p:nvPr>
        </p:nvSpPr>
        <p:spPr>
          <a:xfrm>
            <a:off x="913795" y="1732449"/>
            <a:ext cx="10353761" cy="4515951"/>
          </a:xfrm>
        </p:spPr>
        <p:txBody>
          <a:bodyPr>
            <a:normAutofit fontScale="92500" lnSpcReduction="10000"/>
          </a:bodyPr>
          <a:lstStyle/>
          <a:p>
            <a:r>
              <a:rPr lang="fr-FR" sz="2800" u="sng" dirty="0">
                <a:solidFill>
                  <a:schemeClr val="tx1"/>
                </a:solidFill>
              </a:rPr>
              <a:t>The </a:t>
            </a:r>
            <a:r>
              <a:rPr lang="en-US" sz="2800" u="sng" dirty="0">
                <a:solidFill>
                  <a:schemeClr val="tx1"/>
                </a:solidFill>
              </a:rPr>
              <a:t>education</a:t>
            </a:r>
            <a:r>
              <a:rPr lang="fr-FR" sz="2800" u="sng" dirty="0">
                <a:solidFill>
                  <a:schemeClr val="tx1"/>
                </a:solidFill>
              </a:rPr>
              <a:t>:</a:t>
            </a:r>
          </a:p>
          <a:p>
            <a:pPr lvl="1"/>
            <a:r>
              <a:rPr lang="en-US" sz="2400" dirty="0">
                <a:solidFill>
                  <a:schemeClr val="tx1"/>
                </a:solidFill>
                <a:effectLst/>
              </a:rPr>
              <a:t>In 1870, the Forster Elementary Education Act: it enabled some boarding schools to develop, although those schools demanded fees, that some families couldn’t afford. It ended up in the creation of ragged schools (free), and Dame schools (not free, and ran by illiterate women).</a:t>
            </a:r>
            <a:endParaRPr lang="fr-FR" sz="2400" dirty="0">
              <a:solidFill>
                <a:schemeClr val="tx1"/>
              </a:solidFill>
            </a:endParaRPr>
          </a:p>
          <a:p>
            <a:r>
              <a:rPr lang="en-US" sz="2800" u="sng" dirty="0">
                <a:solidFill>
                  <a:schemeClr val="tx1"/>
                </a:solidFill>
              </a:rPr>
              <a:t>As for women… :</a:t>
            </a:r>
          </a:p>
          <a:p>
            <a:pPr lvl="1"/>
            <a:r>
              <a:rPr lang="en-US" sz="2600" dirty="0">
                <a:solidFill>
                  <a:schemeClr val="tx1"/>
                </a:solidFill>
              </a:rPr>
              <a:t>They was not allowed to attend the university, though a character, named Sophia Jex-Blake wanted to change it all. Indeed, she attended a medical school, illegally. Eventually, women could attend medical schools, but they couldn’t be graduated. So, Sophia had opened her own hospital, for poor patients. Finally, in 1892, the Edinburgh University admitted women as “undergraduates”.</a:t>
            </a:r>
          </a:p>
        </p:txBody>
      </p:sp>
    </p:spTree>
    <p:extLst>
      <p:ext uri="{BB962C8B-B14F-4D97-AF65-F5344CB8AC3E}">
        <p14:creationId xmlns:p14="http://schemas.microsoft.com/office/powerpoint/2010/main" val="195875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0A4393-8ECA-4BC5-9D80-37536F96FE73}"/>
              </a:ext>
            </a:extLst>
          </p:cNvPr>
          <p:cNvSpPr>
            <a:spLocks noGrp="1"/>
          </p:cNvSpPr>
          <p:nvPr>
            <p:ph type="title"/>
          </p:nvPr>
        </p:nvSpPr>
        <p:spPr>
          <a:xfrm>
            <a:off x="919119" y="223838"/>
            <a:ext cx="10353762" cy="970450"/>
          </a:xfrm>
        </p:spPr>
        <p:txBody>
          <a:bodyPr/>
          <a:lstStyle/>
          <a:p>
            <a:r>
              <a:rPr lang="en-US" dirty="0"/>
              <a:t>A character map</a:t>
            </a:r>
          </a:p>
        </p:txBody>
      </p:sp>
      <p:pic>
        <p:nvPicPr>
          <p:cNvPr id="5" name="Espace réservé du contenu 4">
            <a:extLst>
              <a:ext uri="{FF2B5EF4-FFF2-40B4-BE49-F238E27FC236}">
                <a16:creationId xmlns:a16="http://schemas.microsoft.com/office/drawing/2014/main" id="{8B65EE28-0CA5-4820-8251-5CE212F3B7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5377" y="1194288"/>
            <a:ext cx="5401246" cy="5610948"/>
          </a:xfrm>
        </p:spPr>
      </p:pic>
    </p:spTree>
    <p:extLst>
      <p:ext uri="{BB962C8B-B14F-4D97-AF65-F5344CB8AC3E}">
        <p14:creationId xmlns:p14="http://schemas.microsoft.com/office/powerpoint/2010/main" val="4238034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6254C8-A8D2-45C3-9F63-F66FCCBF52B6}"/>
              </a:ext>
            </a:extLst>
          </p:cNvPr>
          <p:cNvSpPr>
            <a:spLocks noGrp="1"/>
          </p:cNvSpPr>
          <p:nvPr>
            <p:ph type="title"/>
          </p:nvPr>
        </p:nvSpPr>
        <p:spPr/>
        <p:txBody>
          <a:bodyPr/>
          <a:lstStyle/>
          <a:p>
            <a:r>
              <a:rPr lang="en-US" dirty="0"/>
              <a:t>Themes in </a:t>
            </a:r>
            <a:r>
              <a:rPr lang="en-US" i="1" dirty="0"/>
              <a:t>Jane Eyre</a:t>
            </a:r>
            <a:endParaRPr lang="en-US" dirty="0"/>
          </a:p>
        </p:txBody>
      </p:sp>
      <p:sp>
        <p:nvSpPr>
          <p:cNvPr id="3" name="Espace réservé du contenu 2">
            <a:extLst>
              <a:ext uri="{FF2B5EF4-FFF2-40B4-BE49-F238E27FC236}">
                <a16:creationId xmlns:a16="http://schemas.microsoft.com/office/drawing/2014/main" id="{0E04891D-66A8-49A4-9CC0-00EC3F8F69C0}"/>
              </a:ext>
            </a:extLst>
          </p:cNvPr>
          <p:cNvSpPr>
            <a:spLocks noGrp="1"/>
          </p:cNvSpPr>
          <p:nvPr>
            <p:ph idx="1"/>
          </p:nvPr>
        </p:nvSpPr>
        <p:spPr>
          <a:xfrm>
            <a:off x="913794" y="1732449"/>
            <a:ext cx="10487983" cy="4515951"/>
          </a:xfrm>
        </p:spPr>
        <p:txBody>
          <a:bodyPr>
            <a:normAutofit/>
          </a:bodyPr>
          <a:lstStyle/>
          <a:p>
            <a:r>
              <a:rPr lang="en-US" sz="1800" dirty="0"/>
              <a:t>We can notice several themes in this novel, as following:</a:t>
            </a:r>
          </a:p>
          <a:p>
            <a:pPr lvl="1"/>
            <a:r>
              <a:rPr lang="en-US" sz="1600" dirty="0"/>
              <a:t>Family: Jane is searching for a family, in order to belong to something, as she is an orphan at the beginning of the novel.</a:t>
            </a:r>
          </a:p>
          <a:p>
            <a:pPr lvl="1"/>
            <a:r>
              <a:rPr lang="en-US" sz="1600" dirty="0"/>
              <a:t>Religion: Three models of Christianism can be seen throughout the novel:</a:t>
            </a:r>
          </a:p>
          <a:p>
            <a:pPr lvl="2"/>
            <a:r>
              <a:rPr lang="en-US" sz="1400" dirty="0">
                <a:effectLst/>
              </a:rPr>
              <a:t>Evangelicalism</a:t>
            </a:r>
            <a:endParaRPr lang="en-US" sz="1400" dirty="0"/>
          </a:p>
          <a:p>
            <a:pPr lvl="2"/>
            <a:r>
              <a:rPr lang="en-US" sz="1400" dirty="0"/>
              <a:t>The forgiveness</a:t>
            </a:r>
          </a:p>
          <a:p>
            <a:pPr lvl="2"/>
            <a:r>
              <a:rPr lang="en-US" sz="1400" dirty="0"/>
              <a:t>The righteousness</a:t>
            </a:r>
          </a:p>
          <a:p>
            <a:pPr lvl="1"/>
            <a:r>
              <a:rPr lang="en-US" sz="1600" dirty="0"/>
              <a:t>Social position: Brontë uses the character of Jane Eyre, to express her critique of the Victorian Era, as Jane Eyre is poor and lives in a well-off environment.</a:t>
            </a:r>
          </a:p>
          <a:p>
            <a:pPr lvl="1"/>
            <a:r>
              <a:rPr lang="en-US" sz="1600" dirty="0"/>
              <a:t>Gender inequality: The author also benefits from this novel by criticizing the gender equality, with Jane Eyre imprisonment in the “red-room” at the beginning of the novel.</a:t>
            </a:r>
          </a:p>
          <a:p>
            <a:pPr lvl="1"/>
            <a:r>
              <a:rPr lang="en-US" sz="1600" dirty="0"/>
              <a:t>External beauty vs. Internal beauty: we can see that both character Bertha Mason and Blanche Ingram are seen as really beautiful, whereas they act in a really mean way.</a:t>
            </a:r>
          </a:p>
        </p:txBody>
      </p:sp>
    </p:spTree>
    <p:extLst>
      <p:ext uri="{BB962C8B-B14F-4D97-AF65-F5344CB8AC3E}">
        <p14:creationId xmlns:p14="http://schemas.microsoft.com/office/powerpoint/2010/main" val="3306937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4AB80-80EC-4EB6-97AA-680A19C553C2}"/>
              </a:ext>
            </a:extLst>
          </p:cNvPr>
          <p:cNvSpPr>
            <a:spLocks noGrp="1"/>
          </p:cNvSpPr>
          <p:nvPr>
            <p:ph type="title"/>
          </p:nvPr>
        </p:nvSpPr>
        <p:spPr/>
        <p:txBody>
          <a:bodyPr/>
          <a:lstStyle/>
          <a:p>
            <a:r>
              <a:rPr lang="en-US" i="1" dirty="0"/>
              <a:t>Jane Eyre</a:t>
            </a:r>
            <a:r>
              <a:rPr lang="en-US" dirty="0"/>
              <a:t> at the cinema!</a:t>
            </a:r>
            <a:endParaRPr lang="en-US" i="1" dirty="0"/>
          </a:p>
        </p:txBody>
      </p:sp>
      <p:sp>
        <p:nvSpPr>
          <p:cNvPr id="3" name="Espace réservé du contenu 2">
            <a:extLst>
              <a:ext uri="{FF2B5EF4-FFF2-40B4-BE49-F238E27FC236}">
                <a16:creationId xmlns:a16="http://schemas.microsoft.com/office/drawing/2014/main" id="{9FEB30C3-C317-42BA-B373-A779AFEE6F8B}"/>
              </a:ext>
            </a:extLst>
          </p:cNvPr>
          <p:cNvSpPr>
            <a:spLocks noGrp="1"/>
          </p:cNvSpPr>
          <p:nvPr>
            <p:ph idx="1"/>
          </p:nvPr>
        </p:nvSpPr>
        <p:spPr/>
        <p:txBody>
          <a:bodyPr/>
          <a:lstStyle/>
          <a:p>
            <a:r>
              <a:rPr lang="en-US" dirty="0"/>
              <a:t>The novel </a:t>
            </a:r>
            <a:r>
              <a:rPr lang="en-US" i="1" dirty="0"/>
              <a:t>Jane Eyre</a:t>
            </a:r>
            <a:r>
              <a:rPr lang="en-US" dirty="0"/>
              <a:t> has become so famous, that some film directors decided to make a film version! You can see below a few version movies based on the novel, in the chronological order:</a:t>
            </a:r>
          </a:p>
          <a:p>
            <a:pPr lvl="1"/>
            <a:r>
              <a:rPr lang="it-IT" i="1" dirty="0"/>
              <a:t>Jane Eyre – 1934  |</a:t>
            </a:r>
            <a:r>
              <a:rPr lang="it-IT" dirty="0"/>
              <a:t> Starring Virgina BRUCE &amp; Colin CLIVE</a:t>
            </a:r>
          </a:p>
          <a:p>
            <a:pPr lvl="1"/>
            <a:r>
              <a:rPr lang="it-IT" i="1" dirty="0"/>
              <a:t>Jane Eyre</a:t>
            </a:r>
            <a:r>
              <a:rPr lang="it-IT" dirty="0"/>
              <a:t> – 1943 | Starring Orson  WELLES &amp; Joan FONTAINER</a:t>
            </a:r>
          </a:p>
          <a:p>
            <a:pPr lvl="1"/>
            <a:r>
              <a:rPr lang="it-IT" i="1" dirty="0"/>
              <a:t>Jane Eyre – </a:t>
            </a:r>
            <a:r>
              <a:rPr lang="it-IT" dirty="0"/>
              <a:t>1970 | Starring Susannah YORK &amp; George C. SCOTT</a:t>
            </a:r>
          </a:p>
          <a:p>
            <a:pPr lvl="1"/>
            <a:r>
              <a:rPr lang="it-IT" i="1" dirty="0"/>
              <a:t>Jane Eyre</a:t>
            </a:r>
            <a:r>
              <a:rPr lang="it-IT" dirty="0"/>
              <a:t> – 1983 | Starring Zelah CLARKE &amp; Timothy DALTON</a:t>
            </a:r>
          </a:p>
          <a:p>
            <a:pPr lvl="1"/>
            <a:r>
              <a:rPr lang="it-IT" i="1" dirty="0"/>
              <a:t>Jane Eyre</a:t>
            </a:r>
            <a:r>
              <a:rPr lang="it-IT" dirty="0"/>
              <a:t> – 1997 | Starring Samantha MORTON &amp;  Ciaran HINDS</a:t>
            </a:r>
          </a:p>
          <a:p>
            <a:pPr lvl="1"/>
            <a:r>
              <a:rPr lang="it-IT" i="1" dirty="0"/>
              <a:t>Jane Eyre</a:t>
            </a:r>
            <a:r>
              <a:rPr lang="it-IT" dirty="0"/>
              <a:t> – 2003 | Starring Ruth WILSON &amp; Toby STEPHENS</a:t>
            </a:r>
          </a:p>
          <a:p>
            <a:pPr lvl="1"/>
            <a:r>
              <a:rPr lang="it-IT" i="1" dirty="0"/>
              <a:t>Jane Eyre</a:t>
            </a:r>
            <a:r>
              <a:rPr lang="it-IT" dirty="0"/>
              <a:t> – 2011 | Starring Mia WASIKOWSKA &amp; Michael FASSBENDER</a:t>
            </a:r>
            <a:endParaRPr lang="it-IT" i="1" dirty="0"/>
          </a:p>
          <a:p>
            <a:pPr lvl="1"/>
            <a:endParaRPr lang="it-IT" dirty="0"/>
          </a:p>
          <a:p>
            <a:pPr lvl="1"/>
            <a:endParaRPr lang="en-US" dirty="0"/>
          </a:p>
        </p:txBody>
      </p:sp>
    </p:spTree>
    <p:extLst>
      <p:ext uri="{BB962C8B-B14F-4D97-AF65-F5344CB8AC3E}">
        <p14:creationId xmlns:p14="http://schemas.microsoft.com/office/powerpoint/2010/main" val="4221220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D8A3461-DBE3-4296-A733-40D256FA984B}"/>
              </a:ext>
            </a:extLst>
          </p:cNvPr>
          <p:cNvSpPr/>
          <p:nvPr/>
        </p:nvSpPr>
        <p:spPr>
          <a:xfrm>
            <a:off x="299187" y="1673883"/>
            <a:ext cx="5474584" cy="34108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3D2F677-648D-4523-98A1-4F7105256DAD}"/>
              </a:ext>
            </a:extLst>
          </p:cNvPr>
          <p:cNvSpPr>
            <a:spLocks noGrp="1"/>
          </p:cNvSpPr>
          <p:nvPr>
            <p:ph type="title"/>
          </p:nvPr>
        </p:nvSpPr>
        <p:spPr>
          <a:xfrm>
            <a:off x="-2288457" y="434624"/>
            <a:ext cx="10353762" cy="970450"/>
          </a:xfrm>
        </p:spPr>
        <p:txBody>
          <a:bodyPr/>
          <a:lstStyle/>
          <a:p>
            <a:r>
              <a:rPr lang="fr-FR" b="1" dirty="0">
                <a:solidFill>
                  <a:schemeClr val="tx1"/>
                </a:solidFill>
              </a:rPr>
              <a:t>The Brontë </a:t>
            </a:r>
            <a:r>
              <a:rPr lang="fr-FR" b="1" dirty="0" err="1">
                <a:solidFill>
                  <a:schemeClr val="tx1"/>
                </a:solidFill>
              </a:rPr>
              <a:t>family</a:t>
            </a:r>
            <a:endParaRPr lang="fr-FR" b="1" dirty="0">
              <a:solidFill>
                <a:schemeClr val="tx1"/>
              </a:solidFill>
            </a:endParaRPr>
          </a:p>
        </p:txBody>
      </p:sp>
      <p:pic>
        <p:nvPicPr>
          <p:cNvPr id="4" name="Image 3">
            <a:extLst>
              <a:ext uri="{FF2B5EF4-FFF2-40B4-BE49-F238E27FC236}">
                <a16:creationId xmlns:a16="http://schemas.microsoft.com/office/drawing/2014/main" id="{A7E5D4C9-995A-4AEA-A427-CF6CF1795CFB}"/>
              </a:ext>
            </a:extLst>
          </p:cNvPr>
          <p:cNvPicPr>
            <a:picLocks noChangeAspect="1"/>
          </p:cNvPicPr>
          <p:nvPr/>
        </p:nvPicPr>
        <p:blipFill>
          <a:blip r:embed="rId2"/>
          <a:stretch>
            <a:fillRect/>
          </a:stretch>
        </p:blipFill>
        <p:spPr>
          <a:xfrm>
            <a:off x="7615803" y="372357"/>
            <a:ext cx="4279299" cy="6113285"/>
          </a:xfrm>
          <a:prstGeom prst="rect">
            <a:avLst/>
          </a:prstGeom>
        </p:spPr>
      </p:pic>
      <p:pic>
        <p:nvPicPr>
          <p:cNvPr id="5" name="Image 4">
            <a:extLst>
              <a:ext uri="{FF2B5EF4-FFF2-40B4-BE49-F238E27FC236}">
                <a16:creationId xmlns:a16="http://schemas.microsoft.com/office/drawing/2014/main" id="{5650C7B4-D29B-4161-9C1B-0D680B3AB5B9}"/>
              </a:ext>
            </a:extLst>
          </p:cNvPr>
          <p:cNvPicPr>
            <a:picLocks noChangeAspect="1"/>
          </p:cNvPicPr>
          <p:nvPr/>
        </p:nvPicPr>
        <p:blipFill>
          <a:blip r:embed="rId3"/>
          <a:stretch>
            <a:fillRect/>
          </a:stretch>
        </p:blipFill>
        <p:spPr>
          <a:xfrm>
            <a:off x="403695" y="1795606"/>
            <a:ext cx="5265568" cy="3167410"/>
          </a:xfrm>
          <a:prstGeom prst="rect">
            <a:avLst/>
          </a:prstGeom>
        </p:spPr>
      </p:pic>
      <p:sp>
        <p:nvSpPr>
          <p:cNvPr id="7" name="ZoneTexte 6">
            <a:extLst>
              <a:ext uri="{FF2B5EF4-FFF2-40B4-BE49-F238E27FC236}">
                <a16:creationId xmlns:a16="http://schemas.microsoft.com/office/drawing/2014/main" id="{05B667D3-C7F5-4D55-8DE9-345627FA634E}"/>
              </a:ext>
            </a:extLst>
          </p:cNvPr>
          <p:cNvSpPr txBox="1"/>
          <p:nvPr/>
        </p:nvSpPr>
        <p:spPr>
          <a:xfrm>
            <a:off x="403695" y="5353549"/>
            <a:ext cx="4969459" cy="646331"/>
          </a:xfrm>
          <a:prstGeom prst="rect">
            <a:avLst/>
          </a:prstGeom>
          <a:noFill/>
        </p:spPr>
        <p:txBody>
          <a:bodyPr wrap="square">
            <a:spAutoFit/>
          </a:bodyPr>
          <a:lstStyle/>
          <a:p>
            <a:pPr marL="285750" indent="-285750">
              <a:buFont typeface="Wingdings" panose="05000000000000000000" pitchFamily="2" charset="2"/>
              <a:buChar char="Ø"/>
            </a:pPr>
            <a:r>
              <a:rPr lang="en-US" dirty="0"/>
              <a:t>In 1820 the family moved to the Parsonage in Haworth </a:t>
            </a:r>
          </a:p>
        </p:txBody>
      </p:sp>
      <p:cxnSp>
        <p:nvCxnSpPr>
          <p:cNvPr id="9" name="Connecteur droit 8">
            <a:extLst>
              <a:ext uri="{FF2B5EF4-FFF2-40B4-BE49-F238E27FC236}">
                <a16:creationId xmlns:a16="http://schemas.microsoft.com/office/drawing/2014/main" id="{8B3D008E-79A4-40CC-BBF0-CBE5F5041415}"/>
              </a:ext>
            </a:extLst>
          </p:cNvPr>
          <p:cNvCxnSpPr/>
          <p:nvPr/>
        </p:nvCxnSpPr>
        <p:spPr>
          <a:xfrm>
            <a:off x="6604000" y="434624"/>
            <a:ext cx="0" cy="5988752"/>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822371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E7B7B4-DA74-4EBF-A3B1-6BAE5BA2DE8D}"/>
              </a:ext>
            </a:extLst>
          </p:cNvPr>
          <p:cNvSpPr>
            <a:spLocks noGrp="1"/>
          </p:cNvSpPr>
          <p:nvPr>
            <p:ph type="title"/>
          </p:nvPr>
        </p:nvSpPr>
        <p:spPr>
          <a:xfrm>
            <a:off x="0" y="415665"/>
            <a:ext cx="6144412" cy="970450"/>
          </a:xfrm>
        </p:spPr>
        <p:txBody>
          <a:bodyPr/>
          <a:lstStyle/>
          <a:p>
            <a:r>
              <a:rPr lang="fr-FR" b="1" dirty="0" err="1">
                <a:solidFill>
                  <a:schemeClr val="tx1"/>
                </a:solidFill>
              </a:rPr>
              <a:t>Bront</a:t>
            </a:r>
            <a:r>
              <a:rPr lang="fr-FR" sz="4400" b="1" dirty="0" err="1">
                <a:solidFill>
                  <a:schemeClr val="tx1"/>
                </a:solidFill>
              </a:rPr>
              <a:t>ë’s</a:t>
            </a:r>
            <a:r>
              <a:rPr lang="fr-FR" sz="4400" b="1" dirty="0">
                <a:solidFill>
                  <a:schemeClr val="tx1"/>
                </a:solidFill>
              </a:rPr>
              <a:t> </a:t>
            </a:r>
            <a:r>
              <a:rPr lang="fr-FR" sz="4400" b="1" dirty="0" err="1">
                <a:solidFill>
                  <a:schemeClr val="tx1"/>
                </a:solidFill>
              </a:rPr>
              <a:t>biography</a:t>
            </a:r>
            <a:endParaRPr lang="fr-FR" b="1" dirty="0">
              <a:solidFill>
                <a:schemeClr val="tx1"/>
              </a:solidFill>
            </a:endParaRPr>
          </a:p>
        </p:txBody>
      </p:sp>
      <p:sp>
        <p:nvSpPr>
          <p:cNvPr id="4" name="Espace réservé du contenu 3">
            <a:extLst>
              <a:ext uri="{FF2B5EF4-FFF2-40B4-BE49-F238E27FC236}">
                <a16:creationId xmlns:a16="http://schemas.microsoft.com/office/drawing/2014/main" id="{A762E62E-9E5E-4D9D-AA56-EDD7149BE318}"/>
              </a:ext>
            </a:extLst>
          </p:cNvPr>
          <p:cNvSpPr>
            <a:spLocks noGrp="1"/>
          </p:cNvSpPr>
          <p:nvPr>
            <p:ph sz="half" idx="2"/>
          </p:nvPr>
        </p:nvSpPr>
        <p:spPr>
          <a:xfrm>
            <a:off x="481357" y="1906620"/>
            <a:ext cx="10941385" cy="3884580"/>
          </a:xfrm>
        </p:spPr>
        <p:txBody>
          <a:bodyPr>
            <a:normAutofit/>
          </a:bodyPr>
          <a:lstStyle/>
          <a:p>
            <a:pPr>
              <a:lnSpc>
                <a:spcPct val="150000"/>
              </a:lnSpc>
            </a:pPr>
            <a:r>
              <a:rPr lang="en-US" dirty="0">
                <a:solidFill>
                  <a:schemeClr val="tx1"/>
                </a:solidFill>
                <a:effectLst/>
                <a:ea typeface="Calibri" panose="020F0502020204030204" pitchFamily="34" charset="0"/>
                <a:cs typeface="OpenSans-Regular"/>
              </a:rPr>
              <a:t>Mother’s death : the father became alcoholic, and the brother after some years.</a:t>
            </a:r>
          </a:p>
          <a:p>
            <a:pPr lvl="1">
              <a:lnSpc>
                <a:spcPct val="150000"/>
              </a:lnSpc>
              <a:buFont typeface="Wingdings" panose="05000000000000000000" pitchFamily="2" charset="2"/>
              <a:buChar char="Ø"/>
            </a:pPr>
            <a:r>
              <a:rPr lang="en-US" sz="2000" dirty="0">
                <a:solidFill>
                  <a:schemeClr val="tx1"/>
                </a:solidFill>
                <a:effectLst/>
                <a:ea typeface="Calibri" panose="020F0502020204030204" pitchFamily="34" charset="0"/>
                <a:cs typeface="OpenSans-Regular"/>
              </a:rPr>
              <a:t>Fear that the bed burn.	</a:t>
            </a:r>
          </a:p>
          <a:p>
            <a:pPr>
              <a:lnSpc>
                <a:spcPct val="150000"/>
              </a:lnSpc>
            </a:pPr>
            <a:r>
              <a:rPr lang="en-US" dirty="0">
                <a:solidFill>
                  <a:schemeClr val="tx1"/>
                </a:solidFill>
                <a:effectLst/>
                <a:ea typeface="Calibri" panose="020F0502020204030204" pitchFamily="34" charset="0"/>
                <a:cs typeface="OpenSans-Regular"/>
              </a:rPr>
              <a:t>Emily and Charlotte went to the Pensionnat </a:t>
            </a:r>
            <a:r>
              <a:rPr lang="en-US" dirty="0" err="1">
                <a:solidFill>
                  <a:schemeClr val="tx1"/>
                </a:solidFill>
                <a:effectLst/>
                <a:ea typeface="Calibri" panose="020F0502020204030204" pitchFamily="34" charset="0"/>
                <a:cs typeface="OpenSans-Regular"/>
              </a:rPr>
              <a:t>Heger</a:t>
            </a:r>
            <a:r>
              <a:rPr lang="fr-FR" dirty="0">
                <a:solidFill>
                  <a:schemeClr val="tx1"/>
                </a:solidFill>
                <a:effectLst/>
                <a:ea typeface="Calibri" panose="020F0502020204030204" pitchFamily="34" charset="0"/>
                <a:cs typeface="OpenSans-Regular"/>
              </a:rPr>
              <a:t>, </a:t>
            </a:r>
            <a:r>
              <a:rPr lang="en-US" dirty="0">
                <a:solidFill>
                  <a:schemeClr val="tx1"/>
                </a:solidFill>
                <a:effectLst/>
                <a:ea typeface="Calibri" panose="020F0502020204030204" pitchFamily="34" charset="0"/>
                <a:cs typeface="OpenSans-Regular"/>
              </a:rPr>
              <a:t>then</a:t>
            </a:r>
            <a:r>
              <a:rPr lang="fr-FR" dirty="0">
                <a:solidFill>
                  <a:schemeClr val="tx1"/>
                </a:solidFill>
                <a:effectLst/>
                <a:ea typeface="Calibri" panose="020F0502020204030204" pitchFamily="34" charset="0"/>
                <a:cs typeface="OpenSans-Regular"/>
              </a:rPr>
              <a:t> Charlotte </a:t>
            </a:r>
            <a:r>
              <a:rPr lang="en-US" dirty="0">
                <a:solidFill>
                  <a:schemeClr val="tx1"/>
                </a:solidFill>
                <a:effectLst/>
                <a:ea typeface="Calibri" panose="020F0502020204030204" pitchFamily="34" charset="0"/>
                <a:cs typeface="OpenSans-Regular"/>
              </a:rPr>
              <a:t>turned</a:t>
            </a:r>
            <a:r>
              <a:rPr lang="fr-FR" dirty="0">
                <a:solidFill>
                  <a:schemeClr val="tx1"/>
                </a:solidFill>
                <a:effectLst/>
                <a:ea typeface="Calibri" panose="020F0502020204030204" pitchFamily="34" charset="0"/>
                <a:cs typeface="OpenSans-Regular"/>
              </a:rPr>
              <a:t> </a:t>
            </a:r>
            <a:r>
              <a:rPr lang="en-US" dirty="0">
                <a:solidFill>
                  <a:schemeClr val="tx1"/>
                </a:solidFill>
                <a:effectLst/>
                <a:ea typeface="Calibri" panose="020F0502020204030204" pitchFamily="34" charset="0"/>
                <a:cs typeface="OpenSans-Regular"/>
              </a:rPr>
              <a:t>into</a:t>
            </a:r>
            <a:r>
              <a:rPr lang="fr-FR" dirty="0">
                <a:solidFill>
                  <a:schemeClr val="tx1"/>
                </a:solidFill>
                <a:effectLst/>
                <a:ea typeface="Calibri" panose="020F0502020204030204" pitchFamily="34" charset="0"/>
                <a:cs typeface="OpenSans-Regular"/>
              </a:rPr>
              <a:t> a </a:t>
            </a:r>
            <a:r>
              <a:rPr lang="en-US" dirty="0">
                <a:solidFill>
                  <a:schemeClr val="tx1"/>
                </a:solidFill>
                <a:effectLst/>
                <a:ea typeface="Calibri" panose="020F0502020204030204" pitchFamily="34" charset="0"/>
                <a:cs typeface="OpenSans-Regular"/>
              </a:rPr>
              <a:t>teacher</a:t>
            </a:r>
            <a:r>
              <a:rPr lang="fr-FR" dirty="0">
                <a:solidFill>
                  <a:schemeClr val="tx1"/>
                </a:solidFill>
                <a:effectLst/>
                <a:ea typeface="Calibri" panose="020F0502020204030204" pitchFamily="34" charset="0"/>
                <a:cs typeface="OpenSans-Regular"/>
              </a:rPr>
              <a:t> in the institution.</a:t>
            </a:r>
          </a:p>
          <a:p>
            <a:r>
              <a:rPr lang="en-US" dirty="0">
                <a:solidFill>
                  <a:schemeClr val="tx1"/>
                </a:solidFill>
                <a:effectLst/>
                <a:ea typeface="Calibri" panose="020F0502020204030204" pitchFamily="34" charset="0"/>
                <a:cs typeface="OpenSans-Regular"/>
              </a:rPr>
              <a:t>Marriage between Charlotte and the Reverend Arthur Bell Nicholls</a:t>
            </a:r>
            <a:endParaRPr lang="fr-FR" dirty="0">
              <a:solidFill>
                <a:schemeClr val="tx1"/>
              </a:solidFill>
              <a:effectLst/>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tx1"/>
                </a:solidFill>
                <a:effectLst/>
                <a:ea typeface="Calibri" panose="020F0502020204030204" pitchFamily="34" charset="0"/>
                <a:cs typeface="OpenSans-Regular"/>
              </a:rPr>
              <a:t>Death of Anne and Emily (again tuberculosis) : end of sister’s ritual, which consists to talk about their novel story at night.</a:t>
            </a:r>
            <a:endParaRPr lang="fr-FR" dirty="0">
              <a:solidFill>
                <a:schemeClr val="tx1"/>
              </a:solidFill>
              <a:effectLst/>
              <a:ea typeface="Calibri" panose="020F0502020204030204" pitchFamily="34" charset="0"/>
              <a:cs typeface="OpenSans-Regular"/>
            </a:endParaRPr>
          </a:p>
        </p:txBody>
      </p:sp>
    </p:spTree>
    <p:extLst>
      <p:ext uri="{BB962C8B-B14F-4D97-AF65-F5344CB8AC3E}">
        <p14:creationId xmlns:p14="http://schemas.microsoft.com/office/powerpoint/2010/main" val="3020484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16A088-AE7A-44D4-ABCA-E884A2FC877B}"/>
              </a:ext>
            </a:extLst>
          </p:cNvPr>
          <p:cNvSpPr>
            <a:spLocks noGrp="1"/>
          </p:cNvSpPr>
          <p:nvPr>
            <p:ph type="title"/>
          </p:nvPr>
        </p:nvSpPr>
        <p:spPr>
          <a:xfrm>
            <a:off x="919119" y="609600"/>
            <a:ext cx="10353762" cy="970450"/>
          </a:xfrm>
        </p:spPr>
        <p:txBody>
          <a:bodyPr>
            <a:normAutofit/>
          </a:bodyPr>
          <a:lstStyle/>
          <a:p>
            <a:r>
              <a:rPr lang="en-GB" b="1" dirty="0">
                <a:solidFill>
                  <a:srgbClr val="00B050"/>
                </a:solidFill>
                <a:effectLst/>
                <a:ea typeface="Calibri" panose="020F0502020204030204" pitchFamily="34" charset="0"/>
                <a:cs typeface="Times New Roman" panose="02020603050405020304" pitchFamily="18" charset="0"/>
              </a:rPr>
              <a:t>Bildungsroman</a:t>
            </a:r>
            <a:endParaRPr lang="fr-FR" b="1" dirty="0">
              <a:solidFill>
                <a:srgbClr val="00B050"/>
              </a:solidFill>
            </a:endParaRPr>
          </a:p>
        </p:txBody>
      </p:sp>
      <p:sp>
        <p:nvSpPr>
          <p:cNvPr id="3" name="Espace réservé du contenu 2">
            <a:extLst>
              <a:ext uri="{FF2B5EF4-FFF2-40B4-BE49-F238E27FC236}">
                <a16:creationId xmlns:a16="http://schemas.microsoft.com/office/drawing/2014/main" id="{7F714A8B-90CB-464E-942A-DD0BBA755836}"/>
              </a:ext>
            </a:extLst>
          </p:cNvPr>
          <p:cNvSpPr>
            <a:spLocks noGrp="1"/>
          </p:cNvSpPr>
          <p:nvPr>
            <p:ph sz="half" idx="1"/>
          </p:nvPr>
        </p:nvSpPr>
        <p:spPr>
          <a:xfrm>
            <a:off x="478367" y="2477926"/>
            <a:ext cx="3890434" cy="3028237"/>
          </a:xfrm>
        </p:spPr>
        <p:txBody>
          <a:bodyPr/>
          <a:lstStyle/>
          <a:p>
            <a:r>
              <a:rPr lang="en-US" sz="2400" dirty="0">
                <a:solidFill>
                  <a:schemeClr val="tx1"/>
                </a:solidFill>
              </a:rPr>
              <a:t>Dictionary</a:t>
            </a:r>
            <a:r>
              <a:rPr lang="fr-FR" sz="2400" dirty="0">
                <a:solidFill>
                  <a:schemeClr val="tx1"/>
                </a:solidFill>
              </a:rPr>
              <a:t> : </a:t>
            </a:r>
            <a:r>
              <a:rPr lang="en-US" sz="2400" i="1" dirty="0">
                <a:solidFill>
                  <a:schemeClr val="tx1"/>
                </a:solidFill>
                <a:effectLst/>
                <a:ea typeface="Calibri" panose="020F0502020204030204" pitchFamily="34" charset="0"/>
                <a:cs typeface="OpenSans-Regular"/>
              </a:rPr>
              <a:t>a literary genre that focuses on coming-of-age stories, following a character’s progression towards adulthood.</a:t>
            </a:r>
            <a:endParaRPr lang="fr-FR" sz="2400" i="1" dirty="0">
              <a:solidFill>
                <a:schemeClr val="tx1"/>
              </a:solidFill>
              <a:effectLst/>
              <a:ea typeface="Calibri" panose="020F0502020204030204" pitchFamily="34" charset="0"/>
              <a:cs typeface="OpenSans-Regular"/>
            </a:endParaRPr>
          </a:p>
          <a:p>
            <a:endParaRPr lang="fr-FR" dirty="0"/>
          </a:p>
        </p:txBody>
      </p:sp>
      <p:sp>
        <p:nvSpPr>
          <p:cNvPr id="4" name="Espace réservé du contenu 3">
            <a:extLst>
              <a:ext uri="{FF2B5EF4-FFF2-40B4-BE49-F238E27FC236}">
                <a16:creationId xmlns:a16="http://schemas.microsoft.com/office/drawing/2014/main" id="{D21270BF-C06C-4DAE-B0CC-3A758EE414A4}"/>
              </a:ext>
            </a:extLst>
          </p:cNvPr>
          <p:cNvSpPr>
            <a:spLocks noGrp="1"/>
          </p:cNvSpPr>
          <p:nvPr>
            <p:ph sz="half" idx="2"/>
          </p:nvPr>
        </p:nvSpPr>
        <p:spPr>
          <a:xfrm>
            <a:off x="7478723" y="2465420"/>
            <a:ext cx="3890434" cy="4029723"/>
          </a:xfrm>
        </p:spPr>
        <p:txBody>
          <a:bodyPr>
            <a:normAutofit/>
          </a:bodyPr>
          <a:lstStyle/>
          <a:p>
            <a:r>
              <a:rPr lang="fr-FR" sz="2400" dirty="0">
                <a:solidFill>
                  <a:schemeClr val="tx1"/>
                </a:solidFill>
              </a:rPr>
              <a:t>Novel : </a:t>
            </a:r>
            <a:r>
              <a:rPr lang="en-US" sz="2400" dirty="0">
                <a:solidFill>
                  <a:schemeClr val="tx1"/>
                </a:solidFill>
                <a:effectLst/>
                <a:ea typeface="Calibri" panose="020F0502020204030204" pitchFamily="34" charset="0"/>
                <a:cs typeface="OpenSans-Regular"/>
              </a:rPr>
              <a:t>We follow the childhood of Jane Eyre but also when she is adult in many years: evolution in the novel as when we grow up.</a:t>
            </a:r>
            <a:endParaRPr lang="fr-FR" sz="2400" dirty="0">
              <a:solidFill>
                <a:schemeClr val="tx1"/>
              </a:solidFill>
              <a:effectLst/>
              <a:ea typeface="Calibri" panose="020F0502020204030204" pitchFamily="34" charset="0"/>
              <a:cs typeface="Times New Roman" panose="02020603050405020304" pitchFamily="18" charset="0"/>
            </a:endParaRPr>
          </a:p>
        </p:txBody>
      </p:sp>
      <p:cxnSp>
        <p:nvCxnSpPr>
          <p:cNvPr id="6" name="Connecteur droit 5">
            <a:extLst>
              <a:ext uri="{FF2B5EF4-FFF2-40B4-BE49-F238E27FC236}">
                <a16:creationId xmlns:a16="http://schemas.microsoft.com/office/drawing/2014/main" id="{5066DDC7-42B5-426C-80DC-1097237F49C9}"/>
              </a:ext>
            </a:extLst>
          </p:cNvPr>
          <p:cNvCxnSpPr/>
          <p:nvPr/>
        </p:nvCxnSpPr>
        <p:spPr>
          <a:xfrm flipV="1">
            <a:off x="4513943" y="2583543"/>
            <a:ext cx="1146628" cy="1896738"/>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 name="Connecteur droit 6">
            <a:extLst>
              <a:ext uri="{FF2B5EF4-FFF2-40B4-BE49-F238E27FC236}">
                <a16:creationId xmlns:a16="http://schemas.microsoft.com/office/drawing/2014/main" id="{5A9F66BE-EAA7-4D9F-AD0B-18BE7A5E1ABA}"/>
              </a:ext>
            </a:extLst>
          </p:cNvPr>
          <p:cNvCxnSpPr/>
          <p:nvPr/>
        </p:nvCxnSpPr>
        <p:spPr>
          <a:xfrm flipV="1">
            <a:off x="5613639" y="2583543"/>
            <a:ext cx="1146628" cy="1896738"/>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449974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16A088-AE7A-44D4-ABCA-E884A2FC877B}"/>
              </a:ext>
            </a:extLst>
          </p:cNvPr>
          <p:cNvSpPr>
            <a:spLocks noGrp="1"/>
          </p:cNvSpPr>
          <p:nvPr>
            <p:ph type="title"/>
          </p:nvPr>
        </p:nvSpPr>
        <p:spPr>
          <a:xfrm>
            <a:off x="919119" y="609600"/>
            <a:ext cx="10353762" cy="970450"/>
          </a:xfrm>
        </p:spPr>
        <p:txBody>
          <a:bodyPr>
            <a:normAutofit/>
          </a:bodyPr>
          <a:lstStyle/>
          <a:p>
            <a:r>
              <a:rPr lang="fr-FR" b="1" dirty="0">
                <a:solidFill>
                  <a:srgbClr val="00B050"/>
                </a:solidFill>
              </a:rPr>
              <a:t>Gothic Romance</a:t>
            </a:r>
          </a:p>
        </p:txBody>
      </p:sp>
      <p:sp>
        <p:nvSpPr>
          <p:cNvPr id="3" name="Espace réservé du contenu 2">
            <a:extLst>
              <a:ext uri="{FF2B5EF4-FFF2-40B4-BE49-F238E27FC236}">
                <a16:creationId xmlns:a16="http://schemas.microsoft.com/office/drawing/2014/main" id="{7F714A8B-90CB-464E-942A-DD0BBA755836}"/>
              </a:ext>
            </a:extLst>
          </p:cNvPr>
          <p:cNvSpPr>
            <a:spLocks noGrp="1"/>
          </p:cNvSpPr>
          <p:nvPr>
            <p:ph sz="half" idx="1"/>
          </p:nvPr>
        </p:nvSpPr>
        <p:spPr>
          <a:xfrm>
            <a:off x="478367" y="2477926"/>
            <a:ext cx="3890434" cy="3028237"/>
          </a:xfrm>
        </p:spPr>
        <p:txBody>
          <a:bodyPr/>
          <a:lstStyle/>
          <a:p>
            <a:r>
              <a:rPr lang="en-US" sz="2400" dirty="0">
                <a:solidFill>
                  <a:schemeClr val="tx1"/>
                </a:solidFill>
              </a:rPr>
              <a:t>Dictionary</a:t>
            </a:r>
            <a:r>
              <a:rPr lang="fr-FR" sz="2400" dirty="0">
                <a:solidFill>
                  <a:schemeClr val="tx1"/>
                </a:solidFill>
              </a:rPr>
              <a:t> : </a:t>
            </a:r>
            <a:r>
              <a:rPr lang="en-US" sz="2400" i="1" dirty="0">
                <a:solidFill>
                  <a:schemeClr val="tx1"/>
                </a:solidFill>
                <a:effectLst/>
                <a:ea typeface="Calibri" panose="020F0502020204030204" pitchFamily="34" charset="0"/>
                <a:cs typeface="Noto Serif" panose="02020502060505020204" pitchFamily="18"/>
              </a:rPr>
              <a:t>usually in the form of the hero rescuing a damsel in distress.</a:t>
            </a:r>
            <a:endParaRPr lang="fr-FR" sz="2400" i="1" dirty="0">
              <a:solidFill>
                <a:schemeClr val="tx1"/>
              </a:solidFill>
            </a:endParaRPr>
          </a:p>
        </p:txBody>
      </p:sp>
      <p:sp>
        <p:nvSpPr>
          <p:cNvPr id="4" name="Espace réservé du contenu 3">
            <a:extLst>
              <a:ext uri="{FF2B5EF4-FFF2-40B4-BE49-F238E27FC236}">
                <a16:creationId xmlns:a16="http://schemas.microsoft.com/office/drawing/2014/main" id="{D21270BF-C06C-4DAE-B0CC-3A758EE414A4}"/>
              </a:ext>
            </a:extLst>
          </p:cNvPr>
          <p:cNvSpPr>
            <a:spLocks noGrp="1"/>
          </p:cNvSpPr>
          <p:nvPr>
            <p:ph sz="half" idx="2"/>
          </p:nvPr>
        </p:nvSpPr>
        <p:spPr>
          <a:xfrm>
            <a:off x="7478723" y="2465420"/>
            <a:ext cx="3890434" cy="4029723"/>
          </a:xfrm>
        </p:spPr>
        <p:txBody>
          <a:bodyPr>
            <a:normAutofit/>
          </a:bodyPr>
          <a:lstStyle/>
          <a:p>
            <a:r>
              <a:rPr lang="fr-FR" sz="2400" dirty="0">
                <a:solidFill>
                  <a:schemeClr val="tx1"/>
                </a:solidFill>
              </a:rPr>
              <a:t>Novel : </a:t>
            </a:r>
            <a:r>
              <a:rPr lang="en-US" sz="2400" dirty="0">
                <a:solidFill>
                  <a:schemeClr val="tx1"/>
                </a:solidFill>
                <a:effectLst/>
                <a:ea typeface="Calibri" panose="020F0502020204030204" pitchFamily="34" charset="0"/>
                <a:cs typeface="OpenSans-Regular"/>
              </a:rPr>
              <a:t>Mr. Rochester rescued Jane Eyre: first time of the Pensionnat with the teacher job, and second time he saved her from the boring time and the non-sense of the life.</a:t>
            </a:r>
            <a:endParaRPr lang="fr-FR" sz="2400" dirty="0">
              <a:solidFill>
                <a:schemeClr val="tx1"/>
              </a:solidFill>
              <a:effectLst/>
              <a:ea typeface="Calibri" panose="020F0502020204030204" pitchFamily="34" charset="0"/>
              <a:cs typeface="Times New Roman" panose="02020603050405020304" pitchFamily="18" charset="0"/>
            </a:endParaRPr>
          </a:p>
        </p:txBody>
      </p:sp>
      <p:cxnSp>
        <p:nvCxnSpPr>
          <p:cNvPr id="6" name="Connecteur droit 5">
            <a:extLst>
              <a:ext uri="{FF2B5EF4-FFF2-40B4-BE49-F238E27FC236}">
                <a16:creationId xmlns:a16="http://schemas.microsoft.com/office/drawing/2014/main" id="{5066DDC7-42B5-426C-80DC-1097237F49C9}"/>
              </a:ext>
            </a:extLst>
          </p:cNvPr>
          <p:cNvCxnSpPr/>
          <p:nvPr/>
        </p:nvCxnSpPr>
        <p:spPr>
          <a:xfrm flipV="1">
            <a:off x="4513943" y="2583543"/>
            <a:ext cx="1146628" cy="1896738"/>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 name="Connecteur droit 6">
            <a:extLst>
              <a:ext uri="{FF2B5EF4-FFF2-40B4-BE49-F238E27FC236}">
                <a16:creationId xmlns:a16="http://schemas.microsoft.com/office/drawing/2014/main" id="{5A9F66BE-EAA7-4D9F-AD0B-18BE7A5E1ABA}"/>
              </a:ext>
            </a:extLst>
          </p:cNvPr>
          <p:cNvCxnSpPr/>
          <p:nvPr/>
        </p:nvCxnSpPr>
        <p:spPr>
          <a:xfrm flipV="1">
            <a:off x="5613639" y="2583543"/>
            <a:ext cx="1146628" cy="1896738"/>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257316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672C2-90AE-4BC5-A1D6-50E47E5DEB35}"/>
              </a:ext>
            </a:extLst>
          </p:cNvPr>
          <p:cNvSpPr>
            <a:spLocks noGrp="1"/>
          </p:cNvSpPr>
          <p:nvPr>
            <p:ph type="title"/>
          </p:nvPr>
        </p:nvSpPr>
        <p:spPr>
          <a:xfrm>
            <a:off x="913795" y="391886"/>
            <a:ext cx="10353762" cy="970450"/>
          </a:xfrm>
        </p:spPr>
        <p:txBody>
          <a:bodyPr/>
          <a:lstStyle/>
          <a:p>
            <a:r>
              <a:rPr lang="fr-FR" b="1" dirty="0">
                <a:solidFill>
                  <a:schemeClr val="tx1"/>
                </a:solidFill>
              </a:rPr>
              <a:t>The narrative structure</a:t>
            </a:r>
          </a:p>
        </p:txBody>
      </p:sp>
      <p:sp>
        <p:nvSpPr>
          <p:cNvPr id="3" name="Espace réservé du contenu 2">
            <a:extLst>
              <a:ext uri="{FF2B5EF4-FFF2-40B4-BE49-F238E27FC236}">
                <a16:creationId xmlns:a16="http://schemas.microsoft.com/office/drawing/2014/main" id="{6F9083BD-361B-4DB1-971E-7198CCDB94A0}"/>
              </a:ext>
            </a:extLst>
          </p:cNvPr>
          <p:cNvSpPr>
            <a:spLocks noGrp="1"/>
          </p:cNvSpPr>
          <p:nvPr>
            <p:ph sz="half" idx="1"/>
          </p:nvPr>
        </p:nvSpPr>
        <p:spPr>
          <a:xfrm>
            <a:off x="913795" y="1732448"/>
            <a:ext cx="10146091" cy="4363551"/>
          </a:xfrm>
        </p:spPr>
        <p:txBody>
          <a:bodyPr>
            <a:normAutofit/>
          </a:bodyPr>
          <a:lstStyle/>
          <a:p>
            <a:pPr marL="342900" lvl="0" indent="-342900">
              <a:lnSpc>
                <a:spcPct val="107000"/>
              </a:lnSpc>
              <a:spcAft>
                <a:spcPts val="800"/>
              </a:spcAft>
              <a:buFont typeface="Courier New" panose="02070309020205020404" pitchFamily="49" charset="0"/>
              <a:buChar char="o"/>
              <a:tabLst>
                <a:tab pos="630555" algn="l"/>
              </a:tabLst>
            </a:pPr>
            <a:r>
              <a:rPr lang="en-US" b="1" dirty="0">
                <a:solidFill>
                  <a:schemeClr val="tx1"/>
                </a:solidFill>
                <a:effectLst/>
                <a:ea typeface="Calibri" panose="020F0502020204030204" pitchFamily="34" charset="0"/>
                <a:cs typeface="Times New Roman" panose="02020603050405020304" pitchFamily="18" charset="0"/>
              </a:rPr>
              <a:t>Exposition:</a:t>
            </a:r>
            <a:r>
              <a:rPr lang="en-US" dirty="0">
                <a:solidFill>
                  <a:schemeClr val="tx1"/>
                </a:solidFill>
                <a:effectLst/>
                <a:ea typeface="Calibri" panose="020F0502020204030204" pitchFamily="34" charset="0"/>
                <a:cs typeface="Times New Roman" panose="02020603050405020304" pitchFamily="18" charset="0"/>
              </a:rPr>
              <a:t> We follow the story of Jane Eyre, a 10-year-old child who lives at Mrs. Reed’s house, her aunt who treats her badly.</a:t>
            </a:r>
            <a:endParaRPr lang="fr-FR" dirty="0">
              <a:solidFill>
                <a:schemeClr val="tx1"/>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tabLst>
                <a:tab pos="630555" algn="l"/>
              </a:tabLst>
            </a:pPr>
            <a:r>
              <a:rPr lang="en-GB" b="1" dirty="0">
                <a:solidFill>
                  <a:schemeClr val="tx1"/>
                </a:solidFill>
                <a:effectLst/>
                <a:ea typeface="Calibri" panose="020F0502020204030204" pitchFamily="34" charset="0"/>
                <a:cs typeface="Times New Roman" panose="02020603050405020304" pitchFamily="18" charset="0"/>
              </a:rPr>
              <a:t>Rising action:</a:t>
            </a:r>
            <a:r>
              <a:rPr lang="en-GB" dirty="0">
                <a:solidFill>
                  <a:schemeClr val="tx1"/>
                </a:solidFill>
                <a:effectLst/>
                <a:ea typeface="Calibri" panose="020F0502020204030204" pitchFamily="34" charset="0"/>
                <a:cs typeface="Times New Roman" panose="02020603050405020304" pitchFamily="18" charset="0"/>
              </a:rPr>
              <a:t> Jane arrives in a boarding school, Lowood. After a long time, she has become a teacher there. Then, she continues to be a teacher but at Mr. Rochester’s house, where she met him and fell in love. But he wants to marry Mrs. Ingram. Finally, it was a test for Jane, and he admitted his feelings and demanded her in marriage.</a:t>
            </a:r>
            <a:endParaRPr lang="fr-FR" dirty="0">
              <a:solidFill>
                <a:schemeClr val="tx1"/>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tabLst>
                <a:tab pos="630555" algn="l"/>
              </a:tabLst>
            </a:pPr>
            <a:r>
              <a:rPr lang="en-GB" b="1" dirty="0">
                <a:solidFill>
                  <a:schemeClr val="tx1"/>
                </a:solidFill>
                <a:effectLst/>
                <a:ea typeface="Calibri" panose="020F0502020204030204" pitchFamily="34" charset="0"/>
                <a:cs typeface="Times New Roman" panose="02020603050405020304" pitchFamily="18" charset="0"/>
              </a:rPr>
              <a:t>Climax: </a:t>
            </a:r>
            <a:r>
              <a:rPr lang="en-GB" dirty="0">
                <a:solidFill>
                  <a:schemeClr val="tx1"/>
                </a:solidFill>
                <a:effectLst/>
                <a:ea typeface="Calibri" panose="020F0502020204030204" pitchFamily="34" charset="0"/>
                <a:cs typeface="Times New Roman" panose="02020603050405020304" pitchFamily="18" charset="0"/>
              </a:rPr>
              <a:t>We learn at the marriage of Jane that Mr. Rochester has already a wife! </a:t>
            </a:r>
            <a:endParaRPr lang="fr-FR" dirty="0">
              <a:solidFill>
                <a:schemeClr val="tx1"/>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tabLst>
                <a:tab pos="630555" algn="l"/>
              </a:tabLst>
            </a:pPr>
            <a:r>
              <a:rPr lang="en-GB" b="1" dirty="0">
                <a:solidFill>
                  <a:schemeClr val="tx1"/>
                </a:solidFill>
                <a:effectLst/>
                <a:ea typeface="Calibri" panose="020F0502020204030204" pitchFamily="34" charset="0"/>
                <a:cs typeface="Times New Roman" panose="02020603050405020304" pitchFamily="18" charset="0"/>
              </a:rPr>
              <a:t>Falling action: </a:t>
            </a:r>
            <a:r>
              <a:rPr lang="en-GB" dirty="0">
                <a:solidFill>
                  <a:schemeClr val="tx1"/>
                </a:solidFill>
                <a:effectLst/>
                <a:ea typeface="Calibri" panose="020F0502020204030204" pitchFamily="34" charset="0"/>
                <a:cs typeface="Times New Roman" panose="02020603050405020304" pitchFamily="18" charset="0"/>
              </a:rPr>
              <a:t>Jane decides to go away.</a:t>
            </a:r>
            <a:endParaRPr lang="fr-FR" dirty="0">
              <a:solidFill>
                <a:schemeClr val="tx1"/>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tabLst>
                <a:tab pos="630555" algn="l"/>
              </a:tabLst>
            </a:pPr>
            <a:r>
              <a:rPr lang="en-GB" b="1" dirty="0">
                <a:solidFill>
                  <a:schemeClr val="tx1"/>
                </a:solidFill>
                <a:effectLst/>
                <a:ea typeface="Calibri" panose="020F0502020204030204" pitchFamily="34" charset="0"/>
                <a:cs typeface="Times New Roman" panose="02020603050405020304" pitchFamily="18" charset="0"/>
              </a:rPr>
              <a:t>Resolution: </a:t>
            </a:r>
            <a:r>
              <a:rPr lang="en-GB" dirty="0">
                <a:solidFill>
                  <a:schemeClr val="tx1"/>
                </a:solidFill>
                <a:effectLst/>
                <a:ea typeface="Calibri" panose="020F0502020204030204" pitchFamily="34" charset="0"/>
                <a:cs typeface="Times New Roman" panose="02020603050405020304" pitchFamily="18" charset="0"/>
              </a:rPr>
              <a:t>Finally, Jane goes back and finds Mr. Rochester. They decided to get married, and they have a happy ending together.</a:t>
            </a:r>
            <a:endParaRPr lang="fr-FR" dirty="0">
              <a:solidFill>
                <a:schemeClr val="tx1"/>
              </a:solidFill>
              <a:effectLst/>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490038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8B61AE-3246-4020-8B9B-B63A180B0E08}"/>
              </a:ext>
            </a:extLst>
          </p:cNvPr>
          <p:cNvSpPr>
            <a:spLocks noGrp="1"/>
          </p:cNvSpPr>
          <p:nvPr>
            <p:ph type="title"/>
          </p:nvPr>
        </p:nvSpPr>
        <p:spPr>
          <a:xfrm>
            <a:off x="913795" y="509392"/>
            <a:ext cx="10353762" cy="970450"/>
          </a:xfrm>
        </p:spPr>
        <p:txBody>
          <a:bodyPr/>
          <a:lstStyle/>
          <a:p>
            <a:r>
              <a:rPr lang="en-US" b="1" dirty="0">
                <a:solidFill>
                  <a:schemeClr val="tx1"/>
                </a:solidFill>
              </a:rPr>
              <a:t>The type of narrator</a:t>
            </a:r>
          </a:p>
        </p:txBody>
      </p:sp>
      <p:pic>
        <p:nvPicPr>
          <p:cNvPr id="6" name="Espace réservé du contenu 5" descr="Une image contenant texte, habits, posant&#10;&#10;Description générée automatiquement">
            <a:extLst>
              <a:ext uri="{FF2B5EF4-FFF2-40B4-BE49-F238E27FC236}">
                <a16:creationId xmlns:a16="http://schemas.microsoft.com/office/drawing/2014/main" id="{E976161B-9CDA-4788-8DBB-4061F0C0F740}"/>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865" r="1680"/>
          <a:stretch/>
        </p:blipFill>
        <p:spPr>
          <a:xfrm>
            <a:off x="325677" y="1845184"/>
            <a:ext cx="4885150" cy="3798498"/>
          </a:xfrm>
        </p:spPr>
      </p:pic>
      <p:sp>
        <p:nvSpPr>
          <p:cNvPr id="4" name="Espace réservé du contenu 3">
            <a:extLst>
              <a:ext uri="{FF2B5EF4-FFF2-40B4-BE49-F238E27FC236}">
                <a16:creationId xmlns:a16="http://schemas.microsoft.com/office/drawing/2014/main" id="{3EE08F52-65D8-4020-8863-F5466B522731}"/>
              </a:ext>
            </a:extLst>
          </p:cNvPr>
          <p:cNvSpPr>
            <a:spLocks noGrp="1"/>
          </p:cNvSpPr>
          <p:nvPr>
            <p:ph sz="half" idx="2"/>
          </p:nvPr>
        </p:nvSpPr>
        <p:spPr>
          <a:xfrm>
            <a:off x="6202892" y="1826219"/>
            <a:ext cx="5064665" cy="705951"/>
          </a:xfrm>
        </p:spPr>
        <p:txBody>
          <a:bodyPr>
            <a:normAutofit/>
          </a:bodyPr>
          <a:lstStyle/>
          <a:p>
            <a:r>
              <a:rPr lang="en-US" sz="3200" u="sng" dirty="0">
                <a:solidFill>
                  <a:schemeClr val="tx1"/>
                </a:solidFill>
              </a:rPr>
              <a:t>A first person narrator</a:t>
            </a:r>
          </a:p>
        </p:txBody>
      </p:sp>
      <p:sp>
        <p:nvSpPr>
          <p:cNvPr id="8" name="Espace réservé du contenu 3">
            <a:extLst>
              <a:ext uri="{FF2B5EF4-FFF2-40B4-BE49-F238E27FC236}">
                <a16:creationId xmlns:a16="http://schemas.microsoft.com/office/drawing/2014/main" id="{AF159DA4-DC30-4D38-897C-FBA3A9C87105}"/>
              </a:ext>
            </a:extLst>
          </p:cNvPr>
          <p:cNvSpPr txBox="1">
            <a:spLocks/>
          </p:cNvSpPr>
          <p:nvPr/>
        </p:nvSpPr>
        <p:spPr>
          <a:xfrm>
            <a:off x="6202892" y="2778339"/>
            <a:ext cx="5064665" cy="2714842"/>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3200" u="sng" dirty="0">
                <a:solidFill>
                  <a:schemeClr val="tx1"/>
                </a:solidFill>
              </a:rPr>
              <a:t>The effect on the reader:</a:t>
            </a:r>
          </a:p>
          <a:p>
            <a:pPr lvl="1"/>
            <a:r>
              <a:rPr lang="en-US" sz="3200" dirty="0">
                <a:solidFill>
                  <a:schemeClr val="tx1"/>
                </a:solidFill>
                <a:effectLst/>
              </a:rPr>
              <a:t>We feel the same way than her</a:t>
            </a:r>
          </a:p>
          <a:p>
            <a:pPr lvl="1"/>
            <a:r>
              <a:rPr lang="en-US" sz="3200" dirty="0">
                <a:solidFill>
                  <a:schemeClr val="tx1"/>
                </a:solidFill>
                <a:effectLst/>
              </a:rPr>
              <a:t>We see the same things as her</a:t>
            </a:r>
          </a:p>
        </p:txBody>
      </p:sp>
    </p:spTree>
    <p:extLst>
      <p:ext uri="{BB962C8B-B14F-4D97-AF65-F5344CB8AC3E}">
        <p14:creationId xmlns:p14="http://schemas.microsoft.com/office/powerpoint/2010/main" val="309197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DF9F86-401B-4EC3-B9AD-BBFF00FF06AD}"/>
              </a:ext>
            </a:extLst>
          </p:cNvPr>
          <p:cNvSpPr>
            <a:spLocks noGrp="1"/>
          </p:cNvSpPr>
          <p:nvPr>
            <p:ph type="title"/>
          </p:nvPr>
        </p:nvSpPr>
        <p:spPr>
          <a:xfrm>
            <a:off x="913795" y="171999"/>
            <a:ext cx="10353762" cy="970450"/>
          </a:xfrm>
        </p:spPr>
        <p:txBody>
          <a:bodyPr/>
          <a:lstStyle/>
          <a:p>
            <a:r>
              <a:rPr lang="fr-FR" b="1" dirty="0">
                <a:solidFill>
                  <a:schemeClr val="tx1"/>
                </a:solidFill>
              </a:rPr>
              <a:t>The plot</a:t>
            </a:r>
            <a:endParaRPr lang="en-US" b="1" dirty="0">
              <a:solidFill>
                <a:schemeClr val="tx1"/>
              </a:solidFill>
            </a:endParaRPr>
          </a:p>
        </p:txBody>
      </p:sp>
      <p:sp>
        <p:nvSpPr>
          <p:cNvPr id="3" name="Espace réservé du contenu 2">
            <a:extLst>
              <a:ext uri="{FF2B5EF4-FFF2-40B4-BE49-F238E27FC236}">
                <a16:creationId xmlns:a16="http://schemas.microsoft.com/office/drawing/2014/main" id="{13577A6C-D1B1-42EB-ADBC-C282B856AF3F}"/>
              </a:ext>
            </a:extLst>
          </p:cNvPr>
          <p:cNvSpPr>
            <a:spLocks noGrp="1"/>
          </p:cNvSpPr>
          <p:nvPr>
            <p:ph idx="1"/>
          </p:nvPr>
        </p:nvSpPr>
        <p:spPr>
          <a:xfrm>
            <a:off x="913795" y="1218098"/>
            <a:ext cx="3829655" cy="2382351"/>
          </a:xfrm>
        </p:spPr>
        <p:txBody>
          <a:bodyPr>
            <a:normAutofit/>
          </a:bodyPr>
          <a:lstStyle/>
          <a:p>
            <a:r>
              <a:rPr lang="en-US" sz="2400" dirty="0">
                <a:solidFill>
                  <a:schemeClr val="tx1"/>
                </a:solidFill>
                <a:effectLst/>
              </a:rPr>
              <a:t>Jane Eyre, the heroine, is penniless orphan left to the care of the horrible Mrs. Reed, a wealthy aunt of hers who bully her.</a:t>
            </a:r>
          </a:p>
        </p:txBody>
      </p:sp>
      <p:sp>
        <p:nvSpPr>
          <p:cNvPr id="5" name="Flèche : droite 4">
            <a:extLst>
              <a:ext uri="{FF2B5EF4-FFF2-40B4-BE49-F238E27FC236}">
                <a16:creationId xmlns:a16="http://schemas.microsoft.com/office/drawing/2014/main" id="{5330AB38-DC65-4B57-B3C2-25FF94DD7503}"/>
              </a:ext>
            </a:extLst>
          </p:cNvPr>
          <p:cNvSpPr/>
          <p:nvPr/>
        </p:nvSpPr>
        <p:spPr>
          <a:xfrm>
            <a:off x="4776561" y="1711240"/>
            <a:ext cx="2190750" cy="970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space réservé du contenu 2">
            <a:extLst>
              <a:ext uri="{FF2B5EF4-FFF2-40B4-BE49-F238E27FC236}">
                <a16:creationId xmlns:a16="http://schemas.microsoft.com/office/drawing/2014/main" id="{A0C49DD7-C936-47E9-8538-83EA2A6E6F26}"/>
              </a:ext>
            </a:extLst>
          </p:cNvPr>
          <p:cNvSpPr txBox="1">
            <a:spLocks/>
          </p:cNvSpPr>
          <p:nvPr/>
        </p:nvSpPr>
        <p:spPr>
          <a:xfrm>
            <a:off x="6934197" y="1158214"/>
            <a:ext cx="4704743" cy="22109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solidFill>
                  <a:schemeClr val="tx1"/>
                </a:solidFill>
                <a:effectLst/>
              </a:rPr>
              <a:t>A few later, after a fit of temper, Jane is sent away to a charitable but austere institution, Lowood Asylum, where after some very unhappy years, she becomes a teacher.</a:t>
            </a:r>
          </a:p>
        </p:txBody>
      </p:sp>
      <p:sp>
        <p:nvSpPr>
          <p:cNvPr id="9" name="Flèche : droite 8">
            <a:extLst>
              <a:ext uri="{FF2B5EF4-FFF2-40B4-BE49-F238E27FC236}">
                <a16:creationId xmlns:a16="http://schemas.microsoft.com/office/drawing/2014/main" id="{8134287F-C618-4AB6-9864-A212483ADD8E}"/>
              </a:ext>
            </a:extLst>
          </p:cNvPr>
          <p:cNvSpPr/>
          <p:nvPr/>
        </p:nvSpPr>
        <p:spPr>
          <a:xfrm rot="5400000">
            <a:off x="8691529" y="3372489"/>
            <a:ext cx="1190077" cy="9332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space réservé du contenu 2">
            <a:extLst>
              <a:ext uri="{FF2B5EF4-FFF2-40B4-BE49-F238E27FC236}">
                <a16:creationId xmlns:a16="http://schemas.microsoft.com/office/drawing/2014/main" id="{5C71ABC5-EB2D-44B6-A19B-B3E39AE79A82}"/>
              </a:ext>
            </a:extLst>
          </p:cNvPr>
          <p:cNvSpPr txBox="1">
            <a:spLocks/>
          </p:cNvSpPr>
          <p:nvPr/>
        </p:nvSpPr>
        <p:spPr>
          <a:xfrm>
            <a:off x="7090496" y="4690525"/>
            <a:ext cx="4392148" cy="1847846"/>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solidFill>
                  <a:schemeClr val="tx1"/>
                </a:solidFill>
                <a:effectLst/>
              </a:rPr>
              <a:t>She later becomes a governess at Thornfield Hall, the mysterious home of her pupil’s father, the romantic Mr. Rochester.</a:t>
            </a:r>
            <a:endParaRPr lang="en-US" sz="2800" dirty="0">
              <a:solidFill>
                <a:schemeClr val="tx1"/>
              </a:solidFill>
              <a:effectLst/>
            </a:endParaRPr>
          </a:p>
        </p:txBody>
      </p:sp>
      <p:sp>
        <p:nvSpPr>
          <p:cNvPr id="14" name="Flèche : droite 13">
            <a:extLst>
              <a:ext uri="{FF2B5EF4-FFF2-40B4-BE49-F238E27FC236}">
                <a16:creationId xmlns:a16="http://schemas.microsoft.com/office/drawing/2014/main" id="{EFDAA87D-D551-43AA-9DC6-5A02ABCFD456}"/>
              </a:ext>
            </a:extLst>
          </p:cNvPr>
          <p:cNvSpPr/>
          <p:nvPr/>
        </p:nvSpPr>
        <p:spPr>
          <a:xfrm rot="10800000">
            <a:off x="4776561" y="5068374"/>
            <a:ext cx="2190750" cy="970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space réservé du contenu 2">
            <a:extLst>
              <a:ext uri="{FF2B5EF4-FFF2-40B4-BE49-F238E27FC236}">
                <a16:creationId xmlns:a16="http://schemas.microsoft.com/office/drawing/2014/main" id="{E83D4BB9-40CA-4DF8-AE40-1D02D961E40D}"/>
              </a:ext>
            </a:extLst>
          </p:cNvPr>
          <p:cNvSpPr txBox="1">
            <a:spLocks/>
          </p:cNvSpPr>
          <p:nvPr/>
        </p:nvSpPr>
        <p:spPr>
          <a:xfrm>
            <a:off x="440682" y="4753480"/>
            <a:ext cx="4392148" cy="1847846"/>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800" dirty="0">
                <a:solidFill>
                  <a:schemeClr val="tx1"/>
                </a:solidFill>
                <a:effectLst/>
              </a:rPr>
              <a:t>They fall in love and plan to marry but on the day of their wedding it is reveal that Mr. Rochester already has a wife.</a:t>
            </a:r>
            <a:endParaRPr lang="en-US" sz="3200" dirty="0">
              <a:solidFill>
                <a:schemeClr val="tx1"/>
              </a:solidFill>
              <a:effectLst/>
            </a:endParaRPr>
          </a:p>
        </p:txBody>
      </p:sp>
    </p:spTree>
    <p:extLst>
      <p:ext uri="{BB962C8B-B14F-4D97-AF65-F5344CB8AC3E}">
        <p14:creationId xmlns:p14="http://schemas.microsoft.com/office/powerpoint/2010/main" val="61663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01BF67-12B0-4537-8EB2-2C3288BCC442}"/>
              </a:ext>
            </a:extLst>
          </p:cNvPr>
          <p:cNvSpPr>
            <a:spLocks noGrp="1"/>
          </p:cNvSpPr>
          <p:nvPr>
            <p:ph type="title"/>
          </p:nvPr>
        </p:nvSpPr>
        <p:spPr/>
        <p:txBody>
          <a:bodyPr/>
          <a:lstStyle/>
          <a:p>
            <a:r>
              <a:rPr lang="en-US" b="1" dirty="0">
                <a:solidFill>
                  <a:schemeClr val="tx1"/>
                </a:solidFill>
              </a:rPr>
              <a:t>The parallels</a:t>
            </a:r>
          </a:p>
        </p:txBody>
      </p:sp>
      <p:sp>
        <p:nvSpPr>
          <p:cNvPr id="3" name="Espace réservé du contenu 2">
            <a:extLst>
              <a:ext uri="{FF2B5EF4-FFF2-40B4-BE49-F238E27FC236}">
                <a16:creationId xmlns:a16="http://schemas.microsoft.com/office/drawing/2014/main" id="{65204EF3-8021-4657-A2DC-FDE42ACD5DB0}"/>
              </a:ext>
            </a:extLst>
          </p:cNvPr>
          <p:cNvSpPr>
            <a:spLocks noGrp="1"/>
          </p:cNvSpPr>
          <p:nvPr>
            <p:ph idx="1"/>
          </p:nvPr>
        </p:nvSpPr>
        <p:spPr/>
        <p:txBody>
          <a:bodyPr/>
          <a:lstStyle/>
          <a:p>
            <a:r>
              <a:rPr lang="en-US" sz="2800" u="sng" dirty="0">
                <a:solidFill>
                  <a:schemeClr val="tx1"/>
                </a:solidFill>
              </a:rPr>
              <a:t>The biography of Jane Eyre is similar to Charlotte Brontë’s one, due to the various parallels between Charlotte Brontë’s life, and the novel.</a:t>
            </a:r>
          </a:p>
          <a:p>
            <a:endParaRPr lang="en-US" dirty="0"/>
          </a:p>
          <a:p>
            <a:r>
              <a:rPr lang="en-US" sz="2800" u="sng" dirty="0">
                <a:solidFill>
                  <a:schemeClr val="tx1"/>
                </a:solidFill>
              </a:rPr>
              <a:t>The effect on the reader:</a:t>
            </a:r>
          </a:p>
          <a:p>
            <a:pPr lvl="1"/>
            <a:r>
              <a:rPr lang="en-US" sz="2400" dirty="0">
                <a:solidFill>
                  <a:schemeClr val="tx1"/>
                </a:solidFill>
              </a:rPr>
              <a:t>The reader could see Charlotte Brontë’s character, through Jane Eyre.</a:t>
            </a:r>
          </a:p>
        </p:txBody>
      </p:sp>
    </p:spTree>
    <p:extLst>
      <p:ext uri="{BB962C8B-B14F-4D97-AF65-F5344CB8AC3E}">
        <p14:creationId xmlns:p14="http://schemas.microsoft.com/office/powerpoint/2010/main" val="1557996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TM04033929[[fn=Ardoise]]</Template>
  <TotalTime>1483</TotalTime>
  <Words>1070</Words>
  <Application>Microsoft Office PowerPoint</Application>
  <PresentationFormat>Grand écran</PresentationFormat>
  <Paragraphs>72</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Calisto MT</vt:lpstr>
      <vt:lpstr>Courier New</vt:lpstr>
      <vt:lpstr>Wingdings</vt:lpstr>
      <vt:lpstr>Wingdings 2</vt:lpstr>
      <vt:lpstr>Ardoise</vt:lpstr>
      <vt:lpstr>Présentation PowerPoint</vt:lpstr>
      <vt:lpstr>The Brontë family</vt:lpstr>
      <vt:lpstr>Brontë’s biography</vt:lpstr>
      <vt:lpstr>Bildungsroman</vt:lpstr>
      <vt:lpstr>Gothic Romance</vt:lpstr>
      <vt:lpstr>The narrative structure</vt:lpstr>
      <vt:lpstr>The type of narrator</vt:lpstr>
      <vt:lpstr>The plot</vt:lpstr>
      <vt:lpstr>The parallels</vt:lpstr>
      <vt:lpstr>The Victorian England</vt:lpstr>
      <vt:lpstr>The Victorian England | Part 2</vt:lpstr>
      <vt:lpstr>A character map</vt:lpstr>
      <vt:lpstr>Themes in Jane Eyre</vt:lpstr>
      <vt:lpstr>Jane Eyre at the cinema!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Jane Eyre, Charlotte Brontë</dc:title>
  <dc:creator>BENTO Kévin</dc:creator>
  <cp:lastModifiedBy>BENTO Kévin</cp:lastModifiedBy>
  <cp:revision>54</cp:revision>
  <dcterms:created xsi:type="dcterms:W3CDTF">2021-03-04T16:53:54Z</dcterms:created>
  <dcterms:modified xsi:type="dcterms:W3CDTF">2021-03-08T11:46:58Z</dcterms:modified>
</cp:coreProperties>
</file>