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p:scale>
          <a:sx n="50" d="100"/>
          <a:sy n="50" d="100"/>
        </p:scale>
        <p:origin x="144" y="8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fr-FR"/>
              <a:t>Modifiez le style du titre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5DEBCE38-401C-4D22-BACF-253FC7924B21}" type="datetimeFigureOut">
              <a:rPr lang="en-US" smtClean="0"/>
              <a:t>3/5/2021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A7BFF8-ED9B-4CF5-9E37-9ADE749C3705}" type="slidenum">
              <a:rPr lang="en-US" smtClean="0"/>
              <a:t>‹N°›</a:t>
            </a:fld>
            <a:endParaRPr lang="en-US"/>
          </a:p>
        </p:txBody>
      </p:sp>
    </p:spTree>
    <p:extLst>
      <p:ext uri="{BB962C8B-B14F-4D97-AF65-F5344CB8AC3E}">
        <p14:creationId xmlns:p14="http://schemas.microsoft.com/office/powerpoint/2010/main" val="3004531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fr-FR"/>
              <a:t>Modifiez le style du titre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DEBCE38-401C-4D22-BACF-253FC7924B21}" type="datetimeFigureOut">
              <a:rPr lang="en-US" smtClean="0"/>
              <a:t>3/5/2021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A7BFF8-ED9B-4CF5-9E37-9ADE749C3705}" type="slidenum">
              <a:rPr lang="en-US" smtClean="0"/>
              <a:t>‹N°›</a:t>
            </a:fld>
            <a:endParaRPr lang="en-US"/>
          </a:p>
        </p:txBody>
      </p:sp>
    </p:spTree>
    <p:extLst>
      <p:ext uri="{BB962C8B-B14F-4D97-AF65-F5344CB8AC3E}">
        <p14:creationId xmlns:p14="http://schemas.microsoft.com/office/powerpoint/2010/main" val="61698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DEBCE38-401C-4D22-BACF-253FC7924B21}" type="datetimeFigureOut">
              <a:rPr lang="en-US" smtClean="0"/>
              <a:t>3/5/2021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A7BFF8-ED9B-4CF5-9E37-9ADE749C3705}" type="slidenum">
              <a:rPr lang="en-US" smtClean="0"/>
              <a:t>‹N°›</a:t>
            </a:fld>
            <a:endParaRPr lang="en-US"/>
          </a:p>
        </p:txBody>
      </p:sp>
    </p:spTree>
    <p:extLst>
      <p:ext uri="{BB962C8B-B14F-4D97-AF65-F5344CB8AC3E}">
        <p14:creationId xmlns:p14="http://schemas.microsoft.com/office/powerpoint/2010/main" val="1289876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fr-FR"/>
              <a:t>Modifiez le style du titre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DEBCE38-401C-4D22-BACF-253FC7924B21}" type="datetimeFigureOut">
              <a:rPr lang="en-US" smtClean="0"/>
              <a:t>3/5/2021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A7BFF8-ED9B-4CF5-9E37-9ADE749C3705}" type="slidenum">
              <a:rPr lang="en-US" smtClean="0"/>
              <a:t>‹N°›</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109322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DEBCE38-401C-4D22-BACF-253FC7924B21}" type="datetimeFigureOut">
              <a:rPr lang="en-US" smtClean="0"/>
              <a:t>3/5/2021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A7BFF8-ED9B-4CF5-9E37-9ADE749C3705}" type="slidenum">
              <a:rPr lang="en-US" smtClean="0"/>
              <a:t>‹N°›</a:t>
            </a:fld>
            <a:endParaRPr lang="en-US"/>
          </a:p>
        </p:txBody>
      </p:sp>
    </p:spTree>
    <p:extLst>
      <p:ext uri="{BB962C8B-B14F-4D97-AF65-F5344CB8AC3E}">
        <p14:creationId xmlns:p14="http://schemas.microsoft.com/office/powerpoint/2010/main" val="2875525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fr-FR"/>
              <a:t>Modifiez le style du titre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5DEBCE38-401C-4D22-BACF-253FC7924B21}" type="datetimeFigureOut">
              <a:rPr lang="en-US" smtClean="0"/>
              <a:t>3/5/2021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A7BFF8-ED9B-4CF5-9E37-9ADE749C3705}" type="slidenum">
              <a:rPr lang="en-US" smtClean="0"/>
              <a:t>‹N°›</a:t>
            </a:fld>
            <a:endParaRPr lang="en-US"/>
          </a:p>
        </p:txBody>
      </p:sp>
    </p:spTree>
    <p:extLst>
      <p:ext uri="{BB962C8B-B14F-4D97-AF65-F5344CB8AC3E}">
        <p14:creationId xmlns:p14="http://schemas.microsoft.com/office/powerpoint/2010/main" val="37505941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fr-FR"/>
              <a:t>Modifiez le style du titre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5DEBCE38-401C-4D22-BACF-253FC7924B21}" type="datetimeFigureOut">
              <a:rPr lang="en-US" smtClean="0"/>
              <a:t>3/5/2021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A7BFF8-ED9B-4CF5-9E37-9ADE749C3705}" type="slidenum">
              <a:rPr lang="en-US" smtClean="0"/>
              <a:t>‹N°›</a:t>
            </a:fld>
            <a:endParaRPr lang="en-US"/>
          </a:p>
        </p:txBody>
      </p:sp>
    </p:spTree>
    <p:extLst>
      <p:ext uri="{BB962C8B-B14F-4D97-AF65-F5344CB8AC3E}">
        <p14:creationId xmlns:p14="http://schemas.microsoft.com/office/powerpoint/2010/main" val="6041956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DEBCE38-401C-4D22-BACF-253FC7924B21}" type="datetimeFigureOut">
              <a:rPr lang="en-US" smtClean="0"/>
              <a:t>3/5/2021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A7BFF8-ED9B-4CF5-9E37-9ADE749C3705}" type="slidenum">
              <a:rPr lang="en-US" smtClean="0"/>
              <a:t>‹N°›</a:t>
            </a:fld>
            <a:endParaRPr lang="en-US"/>
          </a:p>
        </p:txBody>
      </p:sp>
    </p:spTree>
    <p:extLst>
      <p:ext uri="{BB962C8B-B14F-4D97-AF65-F5344CB8AC3E}">
        <p14:creationId xmlns:p14="http://schemas.microsoft.com/office/powerpoint/2010/main" val="15083072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DEBCE38-401C-4D22-BACF-253FC7924B21}" type="datetimeFigureOut">
              <a:rPr lang="en-US" smtClean="0"/>
              <a:t>3/5/2021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A7BFF8-ED9B-4CF5-9E37-9ADE749C3705}" type="slidenum">
              <a:rPr lang="en-US" smtClean="0"/>
              <a:t>‹N°›</a:t>
            </a:fld>
            <a:endParaRPr lang="en-US"/>
          </a:p>
        </p:txBody>
      </p:sp>
    </p:spTree>
    <p:extLst>
      <p:ext uri="{BB962C8B-B14F-4D97-AF65-F5344CB8AC3E}">
        <p14:creationId xmlns:p14="http://schemas.microsoft.com/office/powerpoint/2010/main" val="3113319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DEBCE38-401C-4D22-BACF-253FC7924B21}" type="datetimeFigureOut">
              <a:rPr lang="en-US" smtClean="0"/>
              <a:t>3/5/2021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A7BFF8-ED9B-4CF5-9E37-9ADE749C3705}" type="slidenum">
              <a:rPr lang="en-US" smtClean="0"/>
              <a:t>‹N°›</a:t>
            </a:fld>
            <a:endParaRPr lang="en-US"/>
          </a:p>
        </p:txBody>
      </p:sp>
    </p:spTree>
    <p:extLst>
      <p:ext uri="{BB962C8B-B14F-4D97-AF65-F5344CB8AC3E}">
        <p14:creationId xmlns:p14="http://schemas.microsoft.com/office/powerpoint/2010/main" val="1145707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5DEBCE38-401C-4D22-BACF-253FC7924B21}" type="datetimeFigureOut">
              <a:rPr lang="en-US" smtClean="0"/>
              <a:t>3/5/2021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A7BFF8-ED9B-4CF5-9E37-9ADE749C3705}" type="slidenum">
              <a:rPr lang="en-US" smtClean="0"/>
              <a:t>‹N°›</a:t>
            </a:fld>
            <a:endParaRPr lang="en-US"/>
          </a:p>
        </p:txBody>
      </p:sp>
    </p:spTree>
    <p:extLst>
      <p:ext uri="{BB962C8B-B14F-4D97-AF65-F5344CB8AC3E}">
        <p14:creationId xmlns:p14="http://schemas.microsoft.com/office/powerpoint/2010/main" val="3768018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5DEBCE38-401C-4D22-BACF-253FC7924B21}" type="datetimeFigureOut">
              <a:rPr lang="en-US" smtClean="0"/>
              <a:t>3/5/2021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A7BFF8-ED9B-4CF5-9E37-9ADE749C3705}" type="slidenum">
              <a:rPr lang="en-US" smtClean="0"/>
              <a:t>‹N°›</a:t>
            </a:fld>
            <a:endParaRPr lang="en-US"/>
          </a:p>
        </p:txBody>
      </p:sp>
    </p:spTree>
    <p:extLst>
      <p:ext uri="{BB962C8B-B14F-4D97-AF65-F5344CB8AC3E}">
        <p14:creationId xmlns:p14="http://schemas.microsoft.com/office/powerpoint/2010/main" val="1392765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5DEBCE38-401C-4D22-BACF-253FC7924B21}" type="datetimeFigureOut">
              <a:rPr lang="en-US" smtClean="0"/>
              <a:t>3/5/2021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A7BFF8-ED9B-4CF5-9E37-9ADE749C3705}" type="slidenum">
              <a:rPr lang="en-US" smtClean="0"/>
              <a:t>‹N°›</a:t>
            </a:fld>
            <a:endParaRPr lang="en-US"/>
          </a:p>
        </p:txBody>
      </p:sp>
    </p:spTree>
    <p:extLst>
      <p:ext uri="{BB962C8B-B14F-4D97-AF65-F5344CB8AC3E}">
        <p14:creationId xmlns:p14="http://schemas.microsoft.com/office/powerpoint/2010/main" val="4026897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5DEBCE38-401C-4D22-BACF-253FC7924B21}" type="datetimeFigureOut">
              <a:rPr lang="en-US" smtClean="0"/>
              <a:t>3/5/2021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A7BFF8-ED9B-4CF5-9E37-9ADE749C3705}" type="slidenum">
              <a:rPr lang="en-US" smtClean="0"/>
              <a:t>‹N°›</a:t>
            </a:fld>
            <a:endParaRPr lang="en-US"/>
          </a:p>
        </p:txBody>
      </p:sp>
    </p:spTree>
    <p:extLst>
      <p:ext uri="{BB962C8B-B14F-4D97-AF65-F5344CB8AC3E}">
        <p14:creationId xmlns:p14="http://schemas.microsoft.com/office/powerpoint/2010/main" val="1399082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BCE38-401C-4D22-BACF-253FC7924B21}" type="datetimeFigureOut">
              <a:rPr lang="en-US" smtClean="0"/>
              <a:t>3/5/2021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A7BFF8-ED9B-4CF5-9E37-9ADE749C3705}" type="slidenum">
              <a:rPr lang="en-US" smtClean="0"/>
              <a:t>‹N°›</a:t>
            </a:fld>
            <a:endParaRPr lang="en-US"/>
          </a:p>
        </p:txBody>
      </p:sp>
    </p:spTree>
    <p:extLst>
      <p:ext uri="{BB962C8B-B14F-4D97-AF65-F5344CB8AC3E}">
        <p14:creationId xmlns:p14="http://schemas.microsoft.com/office/powerpoint/2010/main" val="3484757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fr-FR"/>
              <a:t>Modifiez le style du titre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DEBCE38-401C-4D22-BACF-253FC7924B21}" type="datetimeFigureOut">
              <a:rPr lang="en-US" smtClean="0"/>
              <a:t>3/5/2021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A7BFF8-ED9B-4CF5-9E37-9ADE749C3705}" type="slidenum">
              <a:rPr lang="en-US" smtClean="0"/>
              <a:t>‹N°›</a:t>
            </a:fld>
            <a:endParaRPr lang="en-US"/>
          </a:p>
        </p:txBody>
      </p:sp>
    </p:spTree>
    <p:extLst>
      <p:ext uri="{BB962C8B-B14F-4D97-AF65-F5344CB8AC3E}">
        <p14:creationId xmlns:p14="http://schemas.microsoft.com/office/powerpoint/2010/main" val="1254419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fr-FR"/>
              <a:t>Modifiez le style du titre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DEBCE38-401C-4D22-BACF-253FC7924B21}" type="datetimeFigureOut">
              <a:rPr lang="en-US" smtClean="0"/>
              <a:t>3/5/2021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A7BFF8-ED9B-4CF5-9E37-9ADE749C3705}" type="slidenum">
              <a:rPr lang="en-US" smtClean="0"/>
              <a:t>‹N°›</a:t>
            </a:fld>
            <a:endParaRPr lang="en-US"/>
          </a:p>
        </p:txBody>
      </p:sp>
    </p:spTree>
    <p:extLst>
      <p:ext uri="{BB962C8B-B14F-4D97-AF65-F5344CB8AC3E}">
        <p14:creationId xmlns:p14="http://schemas.microsoft.com/office/powerpoint/2010/main" val="1570683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DEBCE38-401C-4D22-BACF-253FC7924B21}" type="datetimeFigureOut">
              <a:rPr lang="en-US" smtClean="0"/>
              <a:t>3/5/2021</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9A7BFF8-ED9B-4CF5-9E37-9ADE749C3705}" type="slidenum">
              <a:rPr lang="en-US" smtClean="0"/>
              <a:t>‹N°›</a:t>
            </a:fld>
            <a:endParaRPr lang="en-US"/>
          </a:p>
        </p:txBody>
      </p:sp>
    </p:spTree>
    <p:extLst>
      <p:ext uri="{BB962C8B-B14F-4D97-AF65-F5344CB8AC3E}">
        <p14:creationId xmlns:p14="http://schemas.microsoft.com/office/powerpoint/2010/main" val="271400238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 4" descr="Une image contenant texte, habits, posant&#10;&#10;Description générée automatiquement">
            <a:extLst>
              <a:ext uri="{FF2B5EF4-FFF2-40B4-BE49-F238E27FC236}">
                <a16:creationId xmlns:a16="http://schemas.microsoft.com/office/drawing/2014/main" id="{EA53B57A-D375-4F64-B49E-447645861545}"/>
              </a:ext>
            </a:extLst>
          </p:cNvPr>
          <p:cNvPicPr>
            <a:picLocks noChangeAspect="1"/>
          </p:cNvPicPr>
          <p:nvPr/>
        </p:nvPicPr>
        <p:blipFill rotWithShape="1">
          <a:blip r:embed="rId2">
            <a:extLst>
              <a:ext uri="{28A0092B-C50C-407E-A947-70E740481C1C}">
                <a14:useLocalDpi xmlns:a14="http://schemas.microsoft.com/office/drawing/2010/main" val="0"/>
              </a:ext>
            </a:extLst>
          </a:blip>
          <a:srcRect r="5200"/>
          <a:stretch/>
        </p:blipFill>
        <p:spPr>
          <a:xfrm>
            <a:off x="4267200" y="10"/>
            <a:ext cx="7924800" cy="6857990"/>
          </a:xfrm>
          <a:prstGeom prst="rect">
            <a:avLst/>
          </a:prstGeom>
        </p:spPr>
      </p:pic>
      <p:sp>
        <p:nvSpPr>
          <p:cNvPr id="2" name="Titre 1">
            <a:extLst>
              <a:ext uri="{FF2B5EF4-FFF2-40B4-BE49-F238E27FC236}">
                <a16:creationId xmlns:a16="http://schemas.microsoft.com/office/drawing/2014/main" id="{A8DF7FBD-BC35-4EED-8C71-F5340F789D37}"/>
              </a:ext>
            </a:extLst>
          </p:cNvPr>
          <p:cNvSpPr>
            <a:spLocks noGrp="1"/>
          </p:cNvSpPr>
          <p:nvPr>
            <p:ph type="ctrTitle"/>
          </p:nvPr>
        </p:nvSpPr>
        <p:spPr>
          <a:xfrm>
            <a:off x="477981" y="1122363"/>
            <a:ext cx="4023360" cy="3204134"/>
          </a:xfrm>
        </p:spPr>
        <p:txBody>
          <a:bodyPr anchor="b">
            <a:normAutofit/>
          </a:bodyPr>
          <a:lstStyle/>
          <a:p>
            <a:pPr algn="l"/>
            <a:r>
              <a:rPr lang="fr-FR" sz="4800" i="1" dirty="0"/>
              <a:t>Jane Eyre</a:t>
            </a:r>
            <a:r>
              <a:rPr lang="pt-PT" sz="4800" i="1" dirty="0"/>
              <a:t>, </a:t>
            </a:r>
            <a:r>
              <a:rPr lang="pt-PT" sz="4800" dirty="0"/>
              <a:t>Charlotte</a:t>
            </a:r>
            <a:r>
              <a:rPr lang="fr-FR" sz="4800" dirty="0"/>
              <a:t> Brontë</a:t>
            </a:r>
            <a:endParaRPr lang="en-US" sz="4800" dirty="0"/>
          </a:p>
        </p:txBody>
      </p:sp>
      <p:sp>
        <p:nvSpPr>
          <p:cNvPr id="3" name="Sous-titre 2">
            <a:extLst>
              <a:ext uri="{FF2B5EF4-FFF2-40B4-BE49-F238E27FC236}">
                <a16:creationId xmlns:a16="http://schemas.microsoft.com/office/drawing/2014/main" id="{2C6B671C-A68C-4F17-B29C-A8BF4E8062D8}"/>
              </a:ext>
            </a:extLst>
          </p:cNvPr>
          <p:cNvSpPr>
            <a:spLocks noGrp="1"/>
          </p:cNvSpPr>
          <p:nvPr>
            <p:ph type="subTitle" idx="1"/>
          </p:nvPr>
        </p:nvSpPr>
        <p:spPr>
          <a:xfrm>
            <a:off x="477980" y="4872922"/>
            <a:ext cx="4023359" cy="1208141"/>
          </a:xfrm>
        </p:spPr>
        <p:txBody>
          <a:bodyPr>
            <a:normAutofit/>
          </a:bodyPr>
          <a:lstStyle/>
          <a:p>
            <a:pPr algn="l"/>
            <a:r>
              <a:rPr lang="fr-FR" sz="2000" dirty="0" err="1"/>
              <a:t>Let’s</a:t>
            </a:r>
            <a:r>
              <a:rPr lang="fr-FR" sz="2000" dirty="0"/>
              <a:t> </a:t>
            </a:r>
            <a:r>
              <a:rPr lang="fr-FR" sz="2000" dirty="0" err="1"/>
              <a:t>learn</a:t>
            </a:r>
            <a:r>
              <a:rPr lang="fr-FR" sz="2000" dirty="0"/>
              <a:t> about the </a:t>
            </a:r>
            <a:r>
              <a:rPr lang="fr-FR" sz="2000" dirty="0" err="1"/>
              <a:t>mystical</a:t>
            </a:r>
            <a:r>
              <a:rPr lang="fr-FR" sz="2000" dirty="0"/>
              <a:t> </a:t>
            </a:r>
            <a:r>
              <a:rPr lang="fr-FR" sz="2000" dirty="0" err="1"/>
              <a:t>environment</a:t>
            </a:r>
            <a:r>
              <a:rPr lang="fr-FR" sz="2000" dirty="0"/>
              <a:t> of the </a:t>
            </a:r>
            <a:r>
              <a:rPr lang="fr-FR" sz="2000" dirty="0" err="1"/>
              <a:t>famous</a:t>
            </a:r>
            <a:r>
              <a:rPr lang="fr-FR" sz="2000" dirty="0"/>
              <a:t> </a:t>
            </a:r>
            <a:r>
              <a:rPr lang="fr-FR" sz="2000" dirty="0" err="1"/>
              <a:t>novel</a:t>
            </a:r>
            <a:r>
              <a:rPr lang="fr-FR" sz="2000" dirty="0"/>
              <a:t> </a:t>
            </a:r>
            <a:r>
              <a:rPr lang="fr-FR" sz="2000" i="1" dirty="0"/>
              <a:t>Jane Eyre</a:t>
            </a:r>
            <a:r>
              <a:rPr lang="fr-FR" sz="2000" dirty="0"/>
              <a:t>.</a:t>
            </a:r>
            <a:endParaRPr lang="en-US" sz="2000" dirty="0"/>
          </a:p>
        </p:txBody>
      </p:sp>
    </p:spTree>
    <p:extLst>
      <p:ext uri="{BB962C8B-B14F-4D97-AF65-F5344CB8AC3E}">
        <p14:creationId xmlns:p14="http://schemas.microsoft.com/office/powerpoint/2010/main" val="181755859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8B61AE-3246-4020-8B9B-B63A180B0E08}"/>
              </a:ext>
            </a:extLst>
          </p:cNvPr>
          <p:cNvSpPr>
            <a:spLocks noGrp="1"/>
          </p:cNvSpPr>
          <p:nvPr>
            <p:ph type="title"/>
          </p:nvPr>
        </p:nvSpPr>
        <p:spPr/>
        <p:txBody>
          <a:bodyPr/>
          <a:lstStyle/>
          <a:p>
            <a:r>
              <a:rPr lang="en-US"/>
              <a:t>The type of narrator</a:t>
            </a:r>
          </a:p>
        </p:txBody>
      </p:sp>
      <p:pic>
        <p:nvPicPr>
          <p:cNvPr id="6" name="Espace réservé du contenu 5" descr="Une image contenant texte, habits, posant&#10;&#10;Description générée automatiquement">
            <a:extLst>
              <a:ext uri="{FF2B5EF4-FFF2-40B4-BE49-F238E27FC236}">
                <a16:creationId xmlns:a16="http://schemas.microsoft.com/office/drawing/2014/main" id="{E976161B-9CDA-4788-8DBB-4061F0C0F74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31234" y="1732449"/>
            <a:ext cx="5064665" cy="3798498"/>
          </a:xfrm>
        </p:spPr>
      </p:pic>
      <p:sp>
        <p:nvSpPr>
          <p:cNvPr id="4" name="Espace réservé du contenu 3">
            <a:extLst>
              <a:ext uri="{FF2B5EF4-FFF2-40B4-BE49-F238E27FC236}">
                <a16:creationId xmlns:a16="http://schemas.microsoft.com/office/drawing/2014/main" id="{3EE08F52-65D8-4020-8863-F5466B522731}"/>
              </a:ext>
            </a:extLst>
          </p:cNvPr>
          <p:cNvSpPr>
            <a:spLocks noGrp="1"/>
          </p:cNvSpPr>
          <p:nvPr>
            <p:ph sz="half" idx="2"/>
          </p:nvPr>
        </p:nvSpPr>
        <p:spPr>
          <a:xfrm>
            <a:off x="6202892" y="1732449"/>
            <a:ext cx="5064665" cy="705951"/>
          </a:xfrm>
        </p:spPr>
        <p:txBody>
          <a:bodyPr>
            <a:normAutofit/>
          </a:bodyPr>
          <a:lstStyle/>
          <a:p>
            <a:r>
              <a:rPr lang="en-US" sz="3200" u="sng"/>
              <a:t>A first person narrator</a:t>
            </a:r>
          </a:p>
        </p:txBody>
      </p:sp>
      <p:sp>
        <p:nvSpPr>
          <p:cNvPr id="8" name="Espace réservé du contenu 3">
            <a:extLst>
              <a:ext uri="{FF2B5EF4-FFF2-40B4-BE49-F238E27FC236}">
                <a16:creationId xmlns:a16="http://schemas.microsoft.com/office/drawing/2014/main" id="{AF159DA4-DC30-4D38-897C-FBA3A9C87105}"/>
              </a:ext>
            </a:extLst>
          </p:cNvPr>
          <p:cNvSpPr txBox="1">
            <a:spLocks/>
          </p:cNvSpPr>
          <p:nvPr/>
        </p:nvSpPr>
        <p:spPr>
          <a:xfrm>
            <a:off x="6202892" y="2657258"/>
            <a:ext cx="5064665" cy="2714842"/>
          </a:xfrm>
          <a:prstGeom prst="rect">
            <a:avLst/>
          </a:prstGeom>
          <a:effectLst>
            <a:outerShdw blurRad="25400" dir="17880000">
              <a:srgbClr val="000000">
                <a:alpha val="46000"/>
              </a:srgbClr>
            </a:outerShdw>
          </a:effectLst>
        </p:spPr>
        <p:txBody>
          <a:bodyPr vert="horz" lIns="91440" tIns="45720" rIns="91440" bIns="45720" rtlCol="0" anchor="t">
            <a:normAutofit lnSpcReduction="1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sz="3200" u="sng" dirty="0"/>
              <a:t>The effect on the reader:</a:t>
            </a:r>
          </a:p>
          <a:p>
            <a:pPr lvl="1"/>
            <a:r>
              <a:rPr lang="en-US" sz="3200" u="sng" dirty="0"/>
              <a:t>We feel the same way than her</a:t>
            </a:r>
          </a:p>
          <a:p>
            <a:pPr lvl="1"/>
            <a:r>
              <a:rPr lang="en-US" sz="3200" u="sng" dirty="0"/>
              <a:t>We see the same things as her</a:t>
            </a:r>
          </a:p>
        </p:txBody>
      </p:sp>
    </p:spTree>
    <p:extLst>
      <p:ext uri="{BB962C8B-B14F-4D97-AF65-F5344CB8AC3E}">
        <p14:creationId xmlns:p14="http://schemas.microsoft.com/office/powerpoint/2010/main" val="3091971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DF9F86-401B-4EC3-B9AD-BBFF00FF06AD}"/>
              </a:ext>
            </a:extLst>
          </p:cNvPr>
          <p:cNvSpPr>
            <a:spLocks noGrp="1"/>
          </p:cNvSpPr>
          <p:nvPr>
            <p:ph type="title"/>
          </p:nvPr>
        </p:nvSpPr>
        <p:spPr/>
        <p:txBody>
          <a:bodyPr/>
          <a:lstStyle/>
          <a:p>
            <a:r>
              <a:rPr lang="fr-FR" dirty="0"/>
              <a:t>The plot</a:t>
            </a:r>
            <a:endParaRPr lang="en-US" dirty="0"/>
          </a:p>
        </p:txBody>
      </p:sp>
      <p:sp>
        <p:nvSpPr>
          <p:cNvPr id="3" name="Espace réservé du contenu 2">
            <a:extLst>
              <a:ext uri="{FF2B5EF4-FFF2-40B4-BE49-F238E27FC236}">
                <a16:creationId xmlns:a16="http://schemas.microsoft.com/office/drawing/2014/main" id="{13577A6C-D1B1-42EB-ADBC-C282B856AF3F}"/>
              </a:ext>
            </a:extLst>
          </p:cNvPr>
          <p:cNvSpPr>
            <a:spLocks noGrp="1"/>
          </p:cNvSpPr>
          <p:nvPr>
            <p:ph idx="1"/>
          </p:nvPr>
        </p:nvSpPr>
        <p:spPr>
          <a:xfrm>
            <a:off x="913795" y="1732449"/>
            <a:ext cx="3829655" cy="2382351"/>
          </a:xfrm>
        </p:spPr>
        <p:txBody>
          <a:bodyPr>
            <a:normAutofit/>
          </a:bodyPr>
          <a:lstStyle/>
          <a:p>
            <a:r>
              <a:rPr lang="en-US" sz="2400" dirty="0">
                <a:effectLst/>
              </a:rPr>
              <a:t>Jane Eyre, the heroine, is penniless orphan left to the care of the horrible Mrs. Reed, a wealthy aunt of hers who bully her.</a:t>
            </a:r>
          </a:p>
        </p:txBody>
      </p:sp>
      <p:sp>
        <p:nvSpPr>
          <p:cNvPr id="5" name="Flèche : droite 4">
            <a:extLst>
              <a:ext uri="{FF2B5EF4-FFF2-40B4-BE49-F238E27FC236}">
                <a16:creationId xmlns:a16="http://schemas.microsoft.com/office/drawing/2014/main" id="{5330AB38-DC65-4B57-B3C2-25FF94DD7503}"/>
              </a:ext>
            </a:extLst>
          </p:cNvPr>
          <p:cNvSpPr/>
          <p:nvPr/>
        </p:nvSpPr>
        <p:spPr>
          <a:xfrm>
            <a:off x="4743450" y="2286000"/>
            <a:ext cx="2190750" cy="970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Espace réservé du contenu 2">
            <a:extLst>
              <a:ext uri="{FF2B5EF4-FFF2-40B4-BE49-F238E27FC236}">
                <a16:creationId xmlns:a16="http://schemas.microsoft.com/office/drawing/2014/main" id="{A0C49DD7-C936-47E9-8538-83EA2A6E6F26}"/>
              </a:ext>
            </a:extLst>
          </p:cNvPr>
          <p:cNvSpPr txBox="1">
            <a:spLocks/>
          </p:cNvSpPr>
          <p:nvPr/>
        </p:nvSpPr>
        <p:spPr>
          <a:xfrm>
            <a:off x="6934200" y="1731348"/>
            <a:ext cx="4704743" cy="2210901"/>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sz="2400" dirty="0">
                <a:effectLst/>
              </a:rPr>
              <a:t>A few later, after a fit of temper, Jane is sent away to a charitable but austere institution, Lowood Asylum, where after some very unhappy years, she becomes a teacher.</a:t>
            </a:r>
          </a:p>
        </p:txBody>
      </p:sp>
      <p:sp>
        <p:nvSpPr>
          <p:cNvPr id="9" name="Flèche : droite 8">
            <a:extLst>
              <a:ext uri="{FF2B5EF4-FFF2-40B4-BE49-F238E27FC236}">
                <a16:creationId xmlns:a16="http://schemas.microsoft.com/office/drawing/2014/main" id="{8134287F-C618-4AB6-9864-A212483ADD8E}"/>
              </a:ext>
            </a:extLst>
          </p:cNvPr>
          <p:cNvSpPr/>
          <p:nvPr/>
        </p:nvSpPr>
        <p:spPr>
          <a:xfrm rot="5400000">
            <a:off x="8691532" y="3804536"/>
            <a:ext cx="1190077" cy="9332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space réservé du contenu 2">
            <a:extLst>
              <a:ext uri="{FF2B5EF4-FFF2-40B4-BE49-F238E27FC236}">
                <a16:creationId xmlns:a16="http://schemas.microsoft.com/office/drawing/2014/main" id="{5C71ABC5-EB2D-44B6-A19B-B3E39AE79A82}"/>
              </a:ext>
            </a:extLst>
          </p:cNvPr>
          <p:cNvSpPr txBox="1">
            <a:spLocks/>
          </p:cNvSpPr>
          <p:nvPr/>
        </p:nvSpPr>
        <p:spPr>
          <a:xfrm>
            <a:off x="6980457" y="4866174"/>
            <a:ext cx="4392148" cy="1847846"/>
          </a:xfrm>
          <a:prstGeom prst="rect">
            <a:avLst/>
          </a:prstGeom>
          <a:effectLst>
            <a:outerShdw blurRad="25400" dir="17880000">
              <a:srgbClr val="000000">
                <a:alpha val="46000"/>
              </a:srgbClr>
            </a:outerShdw>
          </a:effectLst>
        </p:spPr>
        <p:txBody>
          <a:bodyPr vert="horz" lIns="91440" tIns="45720" rIns="91440" bIns="45720" rtlCol="0" anchor="t">
            <a:normAutofit lnSpcReduction="1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sz="2400" dirty="0">
                <a:effectLst/>
              </a:rPr>
              <a:t>She later becomes a governess at Thornfield Hall, the mysterious home of her pupil’s father, the romantic Mr. Rochester.</a:t>
            </a:r>
            <a:endParaRPr lang="en-US" sz="2800" dirty="0">
              <a:effectLst/>
            </a:endParaRPr>
          </a:p>
        </p:txBody>
      </p:sp>
      <p:sp>
        <p:nvSpPr>
          <p:cNvPr id="14" name="Flèche : droite 13">
            <a:extLst>
              <a:ext uri="{FF2B5EF4-FFF2-40B4-BE49-F238E27FC236}">
                <a16:creationId xmlns:a16="http://schemas.microsoft.com/office/drawing/2014/main" id="{EFDAA87D-D551-43AA-9DC6-5A02ABCFD456}"/>
              </a:ext>
            </a:extLst>
          </p:cNvPr>
          <p:cNvSpPr/>
          <p:nvPr/>
        </p:nvSpPr>
        <p:spPr>
          <a:xfrm rot="10800000">
            <a:off x="4743450" y="5277950"/>
            <a:ext cx="2190750" cy="970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Espace réservé du contenu 2">
            <a:extLst>
              <a:ext uri="{FF2B5EF4-FFF2-40B4-BE49-F238E27FC236}">
                <a16:creationId xmlns:a16="http://schemas.microsoft.com/office/drawing/2014/main" id="{E83D4BB9-40CA-4DF8-AE40-1D02D961E40D}"/>
              </a:ext>
            </a:extLst>
          </p:cNvPr>
          <p:cNvSpPr txBox="1">
            <a:spLocks/>
          </p:cNvSpPr>
          <p:nvPr/>
        </p:nvSpPr>
        <p:spPr>
          <a:xfrm>
            <a:off x="509116" y="4866174"/>
            <a:ext cx="4392148" cy="1847846"/>
          </a:xfrm>
          <a:prstGeom prst="rect">
            <a:avLst/>
          </a:prstGeom>
          <a:effectLst>
            <a:outerShdw blurRad="25400" dir="17880000">
              <a:srgbClr val="000000">
                <a:alpha val="46000"/>
              </a:srgbClr>
            </a:outerShdw>
          </a:effectLst>
        </p:spPr>
        <p:txBody>
          <a:bodyPr vert="horz" lIns="91440" tIns="45720" rIns="91440" bIns="45720" rtlCol="0" anchor="t">
            <a:normAutofit fontScale="92500" lnSpcReduction="2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sz="2800" dirty="0">
                <a:effectLst/>
              </a:rPr>
              <a:t>They fall in love and plan to marry but on the day of their wedding it is reveal that Mr. Rochester already has a wife.</a:t>
            </a:r>
            <a:endParaRPr lang="en-US" sz="3200" dirty="0">
              <a:effectLst/>
            </a:endParaRPr>
          </a:p>
        </p:txBody>
      </p:sp>
    </p:spTree>
    <p:extLst>
      <p:ext uri="{BB962C8B-B14F-4D97-AF65-F5344CB8AC3E}">
        <p14:creationId xmlns:p14="http://schemas.microsoft.com/office/powerpoint/2010/main" val="616635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01BF67-12B0-4537-8EB2-2C3288BCC442}"/>
              </a:ext>
            </a:extLst>
          </p:cNvPr>
          <p:cNvSpPr>
            <a:spLocks noGrp="1"/>
          </p:cNvSpPr>
          <p:nvPr>
            <p:ph type="title"/>
          </p:nvPr>
        </p:nvSpPr>
        <p:spPr/>
        <p:txBody>
          <a:bodyPr/>
          <a:lstStyle/>
          <a:p>
            <a:r>
              <a:rPr lang="en-US" dirty="0"/>
              <a:t>The parallels</a:t>
            </a:r>
          </a:p>
        </p:txBody>
      </p:sp>
      <p:sp>
        <p:nvSpPr>
          <p:cNvPr id="3" name="Espace réservé du contenu 2">
            <a:extLst>
              <a:ext uri="{FF2B5EF4-FFF2-40B4-BE49-F238E27FC236}">
                <a16:creationId xmlns:a16="http://schemas.microsoft.com/office/drawing/2014/main" id="{65204EF3-8021-4657-A2DC-FDE42ACD5DB0}"/>
              </a:ext>
            </a:extLst>
          </p:cNvPr>
          <p:cNvSpPr>
            <a:spLocks noGrp="1"/>
          </p:cNvSpPr>
          <p:nvPr>
            <p:ph idx="1"/>
          </p:nvPr>
        </p:nvSpPr>
        <p:spPr/>
        <p:txBody>
          <a:bodyPr/>
          <a:lstStyle/>
          <a:p>
            <a:r>
              <a:rPr lang="en-US" sz="2800" u="sng" dirty="0"/>
              <a:t>The biography of Jane Eyre is similar to Charlotte Brontë’s one, due to the various parallels between Charlotte Brontë’s life, and the novel.</a:t>
            </a:r>
          </a:p>
          <a:p>
            <a:endParaRPr lang="en-US" dirty="0"/>
          </a:p>
          <a:p>
            <a:r>
              <a:rPr lang="en-US" sz="2800" u="sng" dirty="0"/>
              <a:t>The effect on the reader:</a:t>
            </a:r>
          </a:p>
          <a:p>
            <a:pPr lvl="1"/>
            <a:r>
              <a:rPr lang="en-US" sz="2400" dirty="0"/>
              <a:t>The reader could see Charlotte Brontë’s character, through Jane Eyre.</a:t>
            </a:r>
          </a:p>
        </p:txBody>
      </p:sp>
    </p:spTree>
    <p:extLst>
      <p:ext uri="{BB962C8B-B14F-4D97-AF65-F5344CB8AC3E}">
        <p14:creationId xmlns:p14="http://schemas.microsoft.com/office/powerpoint/2010/main" val="1557996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EC58E3-8D47-4237-B4DE-531F6A3E31EA}"/>
              </a:ext>
            </a:extLst>
          </p:cNvPr>
          <p:cNvSpPr>
            <a:spLocks noGrp="1"/>
          </p:cNvSpPr>
          <p:nvPr>
            <p:ph type="title"/>
          </p:nvPr>
        </p:nvSpPr>
        <p:spPr/>
        <p:txBody>
          <a:bodyPr>
            <a:normAutofit/>
          </a:bodyPr>
          <a:lstStyle/>
          <a:p>
            <a:r>
              <a:rPr lang="en-US" dirty="0"/>
              <a:t>The Victorian England</a:t>
            </a:r>
          </a:p>
        </p:txBody>
      </p:sp>
      <p:sp>
        <p:nvSpPr>
          <p:cNvPr id="3" name="Espace réservé du contenu 2">
            <a:extLst>
              <a:ext uri="{FF2B5EF4-FFF2-40B4-BE49-F238E27FC236}">
                <a16:creationId xmlns:a16="http://schemas.microsoft.com/office/drawing/2014/main" id="{4769B861-9B4D-4418-B3FB-19493C5AB7B6}"/>
              </a:ext>
            </a:extLst>
          </p:cNvPr>
          <p:cNvSpPr>
            <a:spLocks noGrp="1"/>
          </p:cNvSpPr>
          <p:nvPr>
            <p:ph idx="1"/>
          </p:nvPr>
        </p:nvSpPr>
        <p:spPr>
          <a:xfrm>
            <a:off x="913795" y="1732449"/>
            <a:ext cx="9487505" cy="1563201"/>
          </a:xfrm>
        </p:spPr>
        <p:txBody>
          <a:bodyPr>
            <a:normAutofit fontScale="77500" lnSpcReduction="20000"/>
          </a:bodyPr>
          <a:lstStyle/>
          <a:p>
            <a:r>
              <a:rPr lang="en-US" sz="3600" u="sng" dirty="0"/>
              <a:t>The role of women</a:t>
            </a:r>
          </a:p>
          <a:p>
            <a:pPr lvl="1"/>
            <a:r>
              <a:rPr lang="en-US" sz="2800" dirty="0"/>
              <a:t>Many women became maids.</a:t>
            </a:r>
          </a:p>
          <a:p>
            <a:pPr lvl="2"/>
            <a:r>
              <a:rPr lang="en-US" sz="2400" dirty="0"/>
              <a:t>These maids were subdivided in various groups, including the governesses.</a:t>
            </a:r>
          </a:p>
          <a:p>
            <a:pPr marL="810000" lvl="2" indent="0">
              <a:buNone/>
            </a:pPr>
            <a:r>
              <a:rPr lang="en-US" dirty="0"/>
              <a:t> </a:t>
            </a:r>
          </a:p>
        </p:txBody>
      </p:sp>
      <p:sp>
        <p:nvSpPr>
          <p:cNvPr id="5" name="Espace réservé du contenu 2">
            <a:extLst>
              <a:ext uri="{FF2B5EF4-FFF2-40B4-BE49-F238E27FC236}">
                <a16:creationId xmlns:a16="http://schemas.microsoft.com/office/drawing/2014/main" id="{538A16F4-A08D-4FF3-9E94-B94E3491DC9F}"/>
              </a:ext>
            </a:extLst>
          </p:cNvPr>
          <p:cNvSpPr txBox="1">
            <a:spLocks/>
          </p:cNvSpPr>
          <p:nvPr/>
        </p:nvSpPr>
        <p:spPr>
          <a:xfrm>
            <a:off x="913795" y="3295650"/>
            <a:ext cx="10353762" cy="2953850"/>
          </a:xfrm>
          <a:prstGeom prst="rect">
            <a:avLst/>
          </a:prstGeom>
          <a:effectLst>
            <a:outerShdw blurRad="25400" dir="17880000">
              <a:srgbClr val="000000">
                <a:alpha val="46000"/>
              </a:srgbClr>
            </a:outerShdw>
          </a:effectLst>
        </p:spPr>
        <p:txBody>
          <a:bodyPr vert="horz" lIns="91440" tIns="45720" rIns="91440" bIns="45720" rtlCol="0" anchor="t">
            <a:normAutofit fontScale="92500" lnSpcReduction="2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sz="3600" u="sng" dirty="0"/>
              <a:t>The governesses </a:t>
            </a:r>
          </a:p>
          <a:p>
            <a:pPr lvl="1"/>
            <a:r>
              <a:rPr lang="en-US" sz="2000" dirty="0"/>
              <a:t>They are young women.</a:t>
            </a:r>
          </a:p>
          <a:p>
            <a:pPr lvl="1"/>
            <a:r>
              <a:rPr lang="en-US" sz="2000" dirty="0"/>
              <a:t>They come from the mid-class.</a:t>
            </a:r>
          </a:p>
          <a:p>
            <a:pPr lvl="1"/>
            <a:r>
              <a:rPr lang="en-US" sz="2000" dirty="0"/>
              <a:t>They are dressed properly, despite their backgrounds.</a:t>
            </a:r>
          </a:p>
          <a:p>
            <a:pPr lvl="1"/>
            <a:r>
              <a:rPr lang="en-US" sz="2000" dirty="0"/>
              <a:t>Are like the handmaids in the </a:t>
            </a:r>
            <a:r>
              <a:rPr lang="en-US" sz="2000" i="1" dirty="0"/>
              <a:t>Handmaid’s Tale </a:t>
            </a:r>
            <a:r>
              <a:rPr lang="en-US" sz="2000" dirty="0"/>
              <a:t>: they cannot have children, and they go from a family to another.</a:t>
            </a:r>
          </a:p>
          <a:p>
            <a:pPr lvl="1"/>
            <a:r>
              <a:rPr lang="en-US" sz="2400" dirty="0"/>
              <a:t>They made children do extra-work, such as learning languages (French, for instance).</a:t>
            </a:r>
          </a:p>
        </p:txBody>
      </p:sp>
    </p:spTree>
    <p:extLst>
      <p:ext uri="{BB962C8B-B14F-4D97-AF65-F5344CB8AC3E}">
        <p14:creationId xmlns:p14="http://schemas.microsoft.com/office/powerpoint/2010/main" val="2805521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EB36A2-5E5D-4451-85B1-232E9FA02B3F}"/>
              </a:ext>
            </a:extLst>
          </p:cNvPr>
          <p:cNvSpPr>
            <a:spLocks noGrp="1"/>
          </p:cNvSpPr>
          <p:nvPr>
            <p:ph type="title"/>
          </p:nvPr>
        </p:nvSpPr>
        <p:spPr/>
        <p:txBody>
          <a:bodyPr/>
          <a:lstStyle/>
          <a:p>
            <a:r>
              <a:rPr lang="en-US" dirty="0"/>
              <a:t>The Victorian England | Part 2</a:t>
            </a:r>
          </a:p>
        </p:txBody>
      </p:sp>
      <p:sp>
        <p:nvSpPr>
          <p:cNvPr id="3" name="Espace réservé du contenu 2">
            <a:extLst>
              <a:ext uri="{FF2B5EF4-FFF2-40B4-BE49-F238E27FC236}">
                <a16:creationId xmlns:a16="http://schemas.microsoft.com/office/drawing/2014/main" id="{8D59BC6C-1B1F-441A-B24D-5C487852924C}"/>
              </a:ext>
            </a:extLst>
          </p:cNvPr>
          <p:cNvSpPr>
            <a:spLocks noGrp="1"/>
          </p:cNvSpPr>
          <p:nvPr>
            <p:ph idx="1"/>
          </p:nvPr>
        </p:nvSpPr>
        <p:spPr>
          <a:xfrm>
            <a:off x="913795" y="1732449"/>
            <a:ext cx="10353761" cy="4515951"/>
          </a:xfrm>
        </p:spPr>
        <p:txBody>
          <a:bodyPr>
            <a:normAutofit fontScale="92500" lnSpcReduction="10000"/>
          </a:bodyPr>
          <a:lstStyle/>
          <a:p>
            <a:r>
              <a:rPr lang="fr-FR" sz="2800" u="sng" dirty="0"/>
              <a:t>The </a:t>
            </a:r>
            <a:r>
              <a:rPr lang="en-US" sz="2800" u="sng" dirty="0"/>
              <a:t>education</a:t>
            </a:r>
            <a:r>
              <a:rPr lang="fr-FR" sz="2800" u="sng" dirty="0"/>
              <a:t>:</a:t>
            </a:r>
          </a:p>
          <a:p>
            <a:pPr lvl="1"/>
            <a:r>
              <a:rPr lang="en-US" sz="2400" dirty="0">
                <a:effectLst/>
              </a:rPr>
              <a:t>In 1870, the Forster Elementary Education Act: it enabled some boarding schools to develop, although those schools demanded fees, that some families couldn’t afford. It ended up in the creation of ragged schools (free), and Dame schools (not free, and ran by illiterate women).</a:t>
            </a:r>
            <a:endParaRPr lang="fr-FR" sz="2400" dirty="0"/>
          </a:p>
          <a:p>
            <a:r>
              <a:rPr lang="en-US" sz="2800" u="sng" dirty="0"/>
              <a:t>As for women… :</a:t>
            </a:r>
          </a:p>
          <a:p>
            <a:pPr lvl="1"/>
            <a:r>
              <a:rPr lang="en-US" sz="2600" dirty="0"/>
              <a:t>They was not allowed to attend the university, though a character, named Sophia Jex-Blake wanted to change it all. Indeed, she attended a medical school, illegally. Eventually, women could attend medical schools, but they couldn’t be graduated. So, Sophia had opened her own hospital, for poor patients. Finally, in 1892, the Edinburgh University admitted women as “undergraduates”.</a:t>
            </a:r>
          </a:p>
        </p:txBody>
      </p:sp>
    </p:spTree>
    <p:extLst>
      <p:ext uri="{BB962C8B-B14F-4D97-AF65-F5344CB8AC3E}">
        <p14:creationId xmlns:p14="http://schemas.microsoft.com/office/powerpoint/2010/main" val="19587571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doise">
  <a:themeElements>
    <a:clrScheme name="Ardois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Ardois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rdois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TM04033929[[fn=Ardoise]]</Template>
  <TotalTime>1352</TotalTime>
  <Words>436</Words>
  <Application>Microsoft Office PowerPoint</Application>
  <PresentationFormat>Grand écran</PresentationFormat>
  <Paragraphs>33</Paragraphs>
  <Slides>6</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6</vt:i4>
      </vt:variant>
    </vt:vector>
  </HeadingPairs>
  <TitlesOfParts>
    <vt:vector size="9" baseType="lpstr">
      <vt:lpstr>Calisto MT</vt:lpstr>
      <vt:lpstr>Wingdings 2</vt:lpstr>
      <vt:lpstr>Ardoise</vt:lpstr>
      <vt:lpstr>Jane Eyre, Charlotte Brontë</vt:lpstr>
      <vt:lpstr>The type of narrator</vt:lpstr>
      <vt:lpstr>The plot</vt:lpstr>
      <vt:lpstr>The parallels</vt:lpstr>
      <vt:lpstr>The Victorian England</vt:lpstr>
      <vt:lpstr>The Victorian England | Part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Jane Eyre, Charlotte Brontë</dc:title>
  <dc:creator>BENTO Kévin</dc:creator>
  <cp:lastModifiedBy>BENTO Kévin</cp:lastModifiedBy>
  <cp:revision>18</cp:revision>
  <dcterms:created xsi:type="dcterms:W3CDTF">2021-03-04T16:53:54Z</dcterms:created>
  <dcterms:modified xsi:type="dcterms:W3CDTF">2021-03-06T12:22:04Z</dcterms:modified>
</cp:coreProperties>
</file>