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6" roundtripDataSignature="AMtx7mg9NYmu4H2AfdaJIuwd7FAzAwYO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47"/>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7"/>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47"/>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7"/>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20" name="Google Shape;20;p47"/>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47"/>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47"/>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47"/>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5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56"/>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5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57"/>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5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5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cxnSp>
        <p:nvCxnSpPr>
          <p:cNvPr id="98" name="Google Shape;98;p5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5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0" name="Google Shape;100;p57"/>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29" name="Google Shape;29;p4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49"/>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9"/>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49"/>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9"/>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9"/>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36" name="Google Shape;36;p49"/>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 name="Google Shape;37;p49"/>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43" name="Google Shape;43;p50"/>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50"/>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51"/>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1"/>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51"/>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5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52" name="Google Shape;52;p51"/>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51"/>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59" name="Google Shape;59;p5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5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cxnSp>
        <p:nvCxnSpPr>
          <p:cNvPr id="64" name="Google Shape;64;p5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5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6" name="Shape 66"/>
        <p:cNvGrpSpPr/>
        <p:nvPr/>
      </p:nvGrpSpPr>
      <p:grpSpPr>
        <a:xfrm>
          <a:off x="0" y="0"/>
          <a:ext cx="0" cy="0"/>
          <a:chOff x="0" y="0"/>
          <a:chExt cx="0" cy="0"/>
        </a:xfrm>
      </p:grpSpPr>
      <p:sp>
        <p:nvSpPr>
          <p:cNvPr id="67" name="Google Shape;67;p54"/>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4"/>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5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cxnSp>
        <p:nvCxnSpPr>
          <p:cNvPr id="72" name="Google Shape;72;p5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54"/>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5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5" name="Google Shape;75;p54"/>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76" name="Shape 76"/>
        <p:cNvGrpSpPr/>
        <p:nvPr/>
      </p:nvGrpSpPr>
      <p:grpSpPr>
        <a:xfrm>
          <a:off x="0" y="0"/>
          <a:ext cx="0" cy="0"/>
          <a:chOff x="0" y="0"/>
          <a:chExt cx="0" cy="0"/>
        </a:xfrm>
      </p:grpSpPr>
      <p:sp>
        <p:nvSpPr>
          <p:cNvPr id="77" name="Google Shape;77;p55"/>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5"/>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79" name="Google Shape;79;p55"/>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5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cxnSp>
        <p:nvCxnSpPr>
          <p:cNvPr id="83" name="Google Shape;83;p5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5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5" name="Google Shape;85;p55"/>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6"/>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4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4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4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CA"/>
              <a:t>‹#›</a:t>
            </a:fld>
            <a:endParaRPr/>
          </a:p>
        </p:txBody>
      </p:sp>
      <p:cxnSp>
        <p:nvCxnSpPr>
          <p:cNvPr id="11" name="Google Shape;11;p4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46"/>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4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opengameart.org/content/2d-complete-charact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pythonprogramming.net/pygame-python-3-part-1-intro/"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youtube.com/watch?v=FfWpgLFMI7w" TargetMode="External"/><Relationship Id="rId4" Type="http://schemas.openxmlformats.org/officeDocument/2006/relationships/hyperlink" Target="https://www.youtube.com/watch?v=FfWpgLFMI7w" TargetMode="External"/><Relationship Id="rId5" Type="http://schemas.openxmlformats.org/officeDocument/2006/relationships/hyperlink" Target="https://www.youtube.com/watch?v=i6xMBig-pP4" TargetMode="External"/><Relationship Id="rId6" Type="http://schemas.openxmlformats.org/officeDocument/2006/relationships/hyperlink" Target="https://www.youtube.com/watch?v=2-DNswzCkqk" TargetMode="External"/><Relationship Id="rId7" Type="http://schemas.openxmlformats.org/officeDocument/2006/relationships/hyperlink" Target="https://www.youtube.com/watch?v=UdsNBIzsm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CA"/>
              <a:t>PyGame</a:t>
            </a:r>
            <a:endParaRPr/>
          </a:p>
        </p:txBody>
      </p:sp>
      <p:sp>
        <p:nvSpPr>
          <p:cNvPr id="106" name="Google Shape;106;p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n-CA"/>
              <a:t>We can finally make a game!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3: establishing a game loop</a:t>
            </a:r>
            <a:endParaRPr/>
          </a:p>
        </p:txBody>
      </p:sp>
      <p:sp>
        <p:nvSpPr>
          <p:cNvPr id="162" name="Google Shape;162;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163" name="Google Shape;163;p11"/>
          <p:cNvPicPr preferRelativeResize="0"/>
          <p:nvPr/>
        </p:nvPicPr>
        <p:blipFill rotWithShape="1">
          <a:blip r:embed="rId3">
            <a:alphaModFix/>
          </a:blip>
          <a:srcRect b="0" l="0" r="0" t="0"/>
          <a:stretch/>
        </p:blipFill>
        <p:spPr>
          <a:xfrm>
            <a:off x="611560" y="1412776"/>
            <a:ext cx="6840760" cy="42433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4: make the background white</a:t>
            </a:r>
            <a:endParaRPr/>
          </a:p>
        </p:txBody>
      </p:sp>
      <p:sp>
        <p:nvSpPr>
          <p:cNvPr id="169" name="Google Shape;169;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170" name="Google Shape;170;p12"/>
          <p:cNvPicPr preferRelativeResize="0"/>
          <p:nvPr/>
        </p:nvPicPr>
        <p:blipFill rotWithShape="1">
          <a:blip r:embed="rId3">
            <a:alphaModFix/>
          </a:blip>
          <a:srcRect b="0" l="0" r="0" t="0"/>
          <a:stretch/>
        </p:blipFill>
        <p:spPr>
          <a:xfrm>
            <a:off x="852824" y="1628800"/>
            <a:ext cx="4038710" cy="1080120"/>
          </a:xfrm>
          <a:prstGeom prst="rect">
            <a:avLst/>
          </a:prstGeom>
          <a:noFill/>
          <a:ln>
            <a:noFill/>
          </a:ln>
        </p:spPr>
      </p:pic>
      <p:pic>
        <p:nvPicPr>
          <p:cNvPr id="171" name="Google Shape;171;p12"/>
          <p:cNvPicPr preferRelativeResize="0"/>
          <p:nvPr/>
        </p:nvPicPr>
        <p:blipFill rotWithShape="1">
          <a:blip r:embed="rId4">
            <a:alphaModFix/>
          </a:blip>
          <a:srcRect b="0" l="0" r="0" t="0"/>
          <a:stretch/>
        </p:blipFill>
        <p:spPr>
          <a:xfrm>
            <a:off x="852824" y="2852936"/>
            <a:ext cx="5879416" cy="3011060"/>
          </a:xfrm>
          <a:prstGeom prst="rect">
            <a:avLst/>
          </a:prstGeom>
          <a:noFill/>
          <a:ln>
            <a:noFill/>
          </a:ln>
        </p:spPr>
      </p:pic>
      <p:sp>
        <p:nvSpPr>
          <p:cNvPr id="172" name="Google Shape;172;p12"/>
          <p:cNvSpPr/>
          <p:nvPr/>
        </p:nvSpPr>
        <p:spPr>
          <a:xfrm>
            <a:off x="539552" y="2268596"/>
            <a:ext cx="313272" cy="368316"/>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3" name="Google Shape;173;p12"/>
          <p:cNvSpPr/>
          <p:nvPr/>
        </p:nvSpPr>
        <p:spPr>
          <a:xfrm>
            <a:off x="1115616" y="4581128"/>
            <a:ext cx="313272" cy="368316"/>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174" name="Google Shape;174;p12"/>
          <p:cNvCxnSpPr/>
          <p:nvPr/>
        </p:nvCxnSpPr>
        <p:spPr>
          <a:xfrm>
            <a:off x="539552" y="2708920"/>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5: display an image on the screen</a:t>
            </a:r>
            <a:endParaRPr/>
          </a:p>
        </p:txBody>
      </p:sp>
      <p:sp>
        <p:nvSpPr>
          <p:cNvPr id="180" name="Google Shape;180;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81" name="Google Shape;181;p14"/>
          <p:cNvSpPr/>
          <p:nvPr/>
        </p:nvSpPr>
        <p:spPr>
          <a:xfrm>
            <a:off x="1442513" y="3011517"/>
            <a:ext cx="313200" cy="12240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2" name="Google Shape;182;p14"/>
          <p:cNvSpPr/>
          <p:nvPr/>
        </p:nvSpPr>
        <p:spPr>
          <a:xfrm>
            <a:off x="1442525" y="2241448"/>
            <a:ext cx="313200" cy="3999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183" name="Google Shape;183;p14"/>
          <p:cNvPicPr preferRelativeResize="0"/>
          <p:nvPr/>
        </p:nvPicPr>
        <p:blipFill rotWithShape="1">
          <a:blip r:embed="rId3">
            <a:alphaModFix/>
          </a:blip>
          <a:srcRect b="0" l="0" r="0" t="0"/>
          <a:stretch/>
        </p:blipFill>
        <p:spPr>
          <a:xfrm>
            <a:off x="1901999" y="1219200"/>
            <a:ext cx="5602150" cy="5500375"/>
          </a:xfrm>
          <a:prstGeom prst="rect">
            <a:avLst/>
          </a:prstGeom>
          <a:noFill/>
          <a:ln>
            <a:noFill/>
          </a:ln>
        </p:spPr>
      </p:pic>
      <p:sp>
        <p:nvSpPr>
          <p:cNvPr id="184" name="Google Shape;184;p14"/>
          <p:cNvSpPr/>
          <p:nvPr/>
        </p:nvSpPr>
        <p:spPr>
          <a:xfrm>
            <a:off x="1755723" y="6156947"/>
            <a:ext cx="313200" cy="3762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Note</a:t>
            </a:r>
            <a:endParaRPr/>
          </a:p>
        </p:txBody>
      </p:sp>
      <p:sp>
        <p:nvSpPr>
          <p:cNvPr id="190" name="Google Shape;190;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You can use an image of your chosen</a:t>
            </a:r>
            <a:endParaRPr/>
          </a:p>
          <a:p>
            <a:pPr indent="-274320" lvl="0" marL="274320" rtl="0" algn="l">
              <a:spcBef>
                <a:spcPts val="600"/>
              </a:spcBef>
              <a:spcAft>
                <a:spcPts val="0"/>
              </a:spcAft>
              <a:buSzPts val="1976"/>
              <a:buChar char="🞂"/>
            </a:pPr>
            <a:r>
              <a:rPr lang="en-CA"/>
              <a:t>You can find a “sprite” on the internet and download it</a:t>
            </a:r>
            <a:endParaRPr/>
          </a:p>
          <a:p>
            <a:pPr indent="-274320" lvl="0" marL="274320" rtl="0" algn="l">
              <a:spcBef>
                <a:spcPts val="600"/>
              </a:spcBef>
              <a:spcAft>
                <a:spcPts val="0"/>
              </a:spcAft>
              <a:buSzPts val="1976"/>
              <a:buChar char="🞂"/>
            </a:pPr>
            <a:r>
              <a:rPr lang="en-CA"/>
              <a:t>You MUST save it to the EXACT SAME FILE LOCATION as your python file</a:t>
            </a:r>
            <a:endParaRPr/>
          </a:p>
          <a:p>
            <a:pPr indent="-274320" lvl="0" marL="274320" rtl="0" algn="l">
              <a:spcBef>
                <a:spcPts val="600"/>
              </a:spcBef>
              <a:spcAft>
                <a:spcPts val="0"/>
              </a:spcAft>
              <a:buSzPts val="1976"/>
              <a:buChar char="🞂"/>
            </a:pPr>
            <a:r>
              <a:rPr lang="en-CA"/>
              <a:t>Give it a PROPER name because you need to type that name in to the python code </a:t>
            </a:r>
            <a:endParaRPr/>
          </a:p>
          <a:p>
            <a:pPr indent="-274320" lvl="0" marL="274320" rtl="0" algn="l">
              <a:spcBef>
                <a:spcPts val="600"/>
              </a:spcBef>
              <a:spcAft>
                <a:spcPts val="0"/>
              </a:spcAft>
              <a:buSzPts val="1976"/>
              <a:buChar char="🞂"/>
            </a:pPr>
            <a:r>
              <a:rPr lang="en-CA"/>
              <a:t>Can try here: </a:t>
            </a:r>
            <a:r>
              <a:rPr lang="en-CA" u="sng">
                <a:solidFill>
                  <a:schemeClr val="hlink"/>
                </a:solidFill>
                <a:hlinkClick r:id="rId3"/>
              </a:rPr>
              <a:t>https://opengameart.org/content/2d-complete-characters</a:t>
            </a:r>
            <a:endParaRPr/>
          </a:p>
          <a:p>
            <a:pPr indent="-274320" lvl="0" marL="274320" rtl="0" algn="l">
              <a:spcBef>
                <a:spcPts val="600"/>
              </a:spcBef>
              <a:spcAft>
                <a:spcPts val="0"/>
              </a:spcAft>
              <a:buSzPts val="1976"/>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6: make an image move on screen</a:t>
            </a:r>
            <a:endParaRPr/>
          </a:p>
        </p:txBody>
      </p:sp>
      <p:sp>
        <p:nvSpPr>
          <p:cNvPr id="196" name="Google Shape;196;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197" name="Google Shape;197;p16"/>
          <p:cNvPicPr preferRelativeResize="0"/>
          <p:nvPr/>
        </p:nvPicPr>
        <p:blipFill rotWithShape="1">
          <a:blip r:embed="rId3">
            <a:alphaModFix/>
          </a:blip>
          <a:srcRect b="0" l="0" r="0" t="0"/>
          <a:stretch/>
        </p:blipFill>
        <p:spPr>
          <a:xfrm>
            <a:off x="179512" y="1196752"/>
            <a:ext cx="8907746" cy="4680520"/>
          </a:xfrm>
          <a:prstGeom prst="rect">
            <a:avLst/>
          </a:prstGeom>
          <a:noFill/>
          <a:ln>
            <a:noFill/>
          </a:ln>
        </p:spPr>
      </p:pic>
      <p:sp>
        <p:nvSpPr>
          <p:cNvPr id="198" name="Google Shape;198;p16"/>
          <p:cNvSpPr/>
          <p:nvPr/>
        </p:nvSpPr>
        <p:spPr>
          <a:xfrm>
            <a:off x="166943" y="1900777"/>
            <a:ext cx="313272" cy="271977"/>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9" name="Google Shape;199;p16"/>
          <p:cNvSpPr/>
          <p:nvPr/>
        </p:nvSpPr>
        <p:spPr>
          <a:xfrm>
            <a:off x="346099" y="3717032"/>
            <a:ext cx="313272" cy="216024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If we want to:</a:t>
            </a:r>
            <a:endParaRPr/>
          </a:p>
        </p:txBody>
      </p:sp>
      <p:sp>
        <p:nvSpPr>
          <p:cNvPr id="205" name="Google Shape;205;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Try to change the speed of the car</a:t>
            </a:r>
            <a:endParaRPr/>
          </a:p>
          <a:p>
            <a:pPr indent="-274320" lvl="0" marL="274320" rtl="0" algn="l">
              <a:spcBef>
                <a:spcPts val="600"/>
              </a:spcBef>
              <a:spcAft>
                <a:spcPts val="0"/>
              </a:spcAft>
              <a:buSzPts val="1976"/>
              <a:buChar char="🞂"/>
            </a:pPr>
            <a:r>
              <a:rPr lang="en-CA"/>
              <a:t>BONUS: try to move the car forward and backward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7: Stopping car from leaving screen</a:t>
            </a:r>
            <a:endParaRPr/>
          </a:p>
        </p:txBody>
      </p:sp>
      <p:sp>
        <p:nvSpPr>
          <p:cNvPr id="211" name="Google Shape;211;p1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CA"/>
              <a:t>Pay close attention when you test this one….</a:t>
            </a:r>
            <a:endParaRPr/>
          </a:p>
        </p:txBody>
      </p:sp>
      <p:pic>
        <p:nvPicPr>
          <p:cNvPr id="212" name="Google Shape;212;p18"/>
          <p:cNvPicPr preferRelativeResize="0"/>
          <p:nvPr/>
        </p:nvPicPr>
        <p:blipFill rotWithShape="1">
          <a:blip r:embed="rId3">
            <a:alphaModFix/>
          </a:blip>
          <a:srcRect b="0" l="0" r="0" t="0"/>
          <a:stretch/>
        </p:blipFill>
        <p:spPr>
          <a:xfrm>
            <a:off x="1252474" y="1412776"/>
            <a:ext cx="4759686" cy="2359268"/>
          </a:xfrm>
          <a:prstGeom prst="rect">
            <a:avLst/>
          </a:prstGeom>
          <a:noFill/>
          <a:ln>
            <a:noFill/>
          </a:ln>
        </p:spPr>
      </p:pic>
      <p:sp>
        <p:nvSpPr>
          <p:cNvPr id="213" name="Google Shape;213;p18"/>
          <p:cNvSpPr/>
          <p:nvPr/>
        </p:nvSpPr>
        <p:spPr>
          <a:xfrm>
            <a:off x="950577" y="2320433"/>
            <a:ext cx="313272" cy="532503"/>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7 (Cont.)</a:t>
            </a:r>
            <a:endParaRPr/>
          </a:p>
        </p:txBody>
      </p:sp>
      <p:sp>
        <p:nvSpPr>
          <p:cNvPr id="219" name="Google Shape;219;p1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Imagine when you drive off the screen to the left the game correctly ends (as soon as any part of car touches edge)</a:t>
            </a:r>
            <a:endParaRPr/>
          </a:p>
          <a:p>
            <a:pPr indent="-274320" lvl="0" marL="274320" rtl="0" algn="l">
              <a:spcBef>
                <a:spcPts val="600"/>
              </a:spcBef>
              <a:spcAft>
                <a:spcPts val="0"/>
              </a:spcAft>
              <a:buSzPts val="1976"/>
              <a:buChar char="🞂"/>
            </a:pPr>
            <a:r>
              <a:rPr lang="en-CA"/>
              <a:t>When you drive off the screen to the right it lets you drive all the way off before it ends</a:t>
            </a:r>
            <a:endParaRPr/>
          </a:p>
          <a:p>
            <a:pPr indent="-274320" lvl="0" marL="274320" rtl="0" algn="l">
              <a:spcBef>
                <a:spcPts val="600"/>
              </a:spcBef>
              <a:spcAft>
                <a:spcPts val="0"/>
              </a:spcAft>
              <a:buSzPts val="1976"/>
              <a:buChar char="🞂"/>
            </a:pPr>
            <a:r>
              <a:rPr lang="en-CA"/>
              <a:t>Why did this happen?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A note on coordinates</a:t>
            </a:r>
            <a:endParaRPr/>
          </a:p>
        </p:txBody>
      </p:sp>
      <p:sp>
        <p:nvSpPr>
          <p:cNvPr id="225" name="Google Shape;225;p2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The computer doesn’t see the image the same way we do</a:t>
            </a:r>
            <a:endParaRPr/>
          </a:p>
          <a:p>
            <a:pPr indent="-274320" lvl="0" marL="274320" rtl="0" algn="l">
              <a:spcBef>
                <a:spcPts val="600"/>
              </a:spcBef>
              <a:spcAft>
                <a:spcPts val="0"/>
              </a:spcAft>
              <a:buSzPts val="1976"/>
              <a:buChar char="🞂"/>
            </a:pPr>
            <a:r>
              <a:rPr lang="en-CA"/>
              <a:t>To the computer, the “location” of the image is a single pixel in the top – left corner</a:t>
            </a:r>
            <a:endParaRPr/>
          </a:p>
          <a:p>
            <a:pPr indent="-274320" lvl="0" marL="274320" rtl="0" algn="l">
              <a:spcBef>
                <a:spcPts val="600"/>
              </a:spcBef>
              <a:spcAft>
                <a:spcPts val="0"/>
              </a:spcAft>
              <a:buSzPts val="1976"/>
              <a:buChar char="🞂"/>
            </a:pPr>
            <a:r>
              <a:rPr lang="en-CA"/>
              <a:t>The code we wrote to stop the image from leaving the screen doesn’t seem to work on the right half of the screen because it only stops the game when the top-left pixel leaves the screen</a:t>
            </a:r>
            <a:endParaRPr/>
          </a:p>
          <a:p>
            <a:pPr indent="-274320" lvl="0" marL="274320" rtl="0" algn="l">
              <a:spcBef>
                <a:spcPts val="600"/>
              </a:spcBef>
              <a:spcAft>
                <a:spcPts val="0"/>
              </a:spcAft>
              <a:buSzPts val="1976"/>
              <a:buChar char="🞂"/>
            </a:pPr>
            <a:r>
              <a:rPr lang="en-CA"/>
              <a:t>By then the whole car is off the screen</a:t>
            </a:r>
            <a:endParaRPr/>
          </a:p>
          <a:p>
            <a:pPr indent="-274320" lvl="0" marL="274320" rtl="0" algn="l">
              <a:spcBef>
                <a:spcPts val="600"/>
              </a:spcBef>
              <a:spcAft>
                <a:spcPts val="0"/>
              </a:spcAft>
              <a:buSzPts val="1976"/>
              <a:buChar char="🞂"/>
            </a:pPr>
            <a:r>
              <a:rPr lang="en-CA"/>
              <a:t>On the LEFT side, the top-left pixel leaves the screen before most of the image does, so it looks like it works</a:t>
            </a:r>
            <a:endParaRPr/>
          </a:p>
        </p:txBody>
      </p:sp>
      <p:pic>
        <p:nvPicPr>
          <p:cNvPr descr="pygame racecar image" id="226" name="Google Shape;226;p20"/>
          <p:cNvPicPr preferRelativeResize="0"/>
          <p:nvPr/>
        </p:nvPicPr>
        <p:blipFill rotWithShape="1">
          <a:blip r:embed="rId3">
            <a:alphaModFix/>
          </a:blip>
          <a:srcRect b="0" l="0" r="0" t="0"/>
          <a:stretch/>
        </p:blipFill>
        <p:spPr>
          <a:xfrm>
            <a:off x="7524328" y="260648"/>
            <a:ext cx="695325" cy="781051"/>
          </a:xfrm>
          <a:prstGeom prst="rect">
            <a:avLst/>
          </a:prstGeom>
          <a:noFill/>
          <a:ln>
            <a:noFill/>
          </a:ln>
        </p:spPr>
      </p:pic>
      <p:sp>
        <p:nvSpPr>
          <p:cNvPr id="227" name="Google Shape;227;p20"/>
          <p:cNvSpPr/>
          <p:nvPr/>
        </p:nvSpPr>
        <p:spPr>
          <a:xfrm>
            <a:off x="7380312" y="260648"/>
            <a:ext cx="72008" cy="72008"/>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228" name="Google Shape;228;p20"/>
          <p:cNvCxnSpPr>
            <a:endCxn id="227" idx="2"/>
          </p:cNvCxnSpPr>
          <p:nvPr/>
        </p:nvCxnSpPr>
        <p:spPr>
          <a:xfrm>
            <a:off x="6804312" y="296652"/>
            <a:ext cx="576000" cy="0"/>
          </a:xfrm>
          <a:prstGeom prst="straightConnector1">
            <a:avLst/>
          </a:prstGeom>
          <a:noFill/>
          <a:ln cap="flat" cmpd="sng" w="19050">
            <a:solidFill>
              <a:srgbClr val="FF0000"/>
            </a:solidFill>
            <a:prstDash val="solid"/>
            <a:round/>
            <a:headEnd len="sm" w="sm" type="none"/>
            <a:tailEnd len="med" w="med" type="stealth"/>
          </a:ln>
          <a:effectLst>
            <a:outerShdw blurRad="38100" rotWithShape="0" dir="5400000" dist="25400">
              <a:srgbClr val="000000">
                <a:alpha val="40000"/>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7 (Cont.)</a:t>
            </a:r>
            <a:endParaRPr/>
          </a:p>
        </p:txBody>
      </p:sp>
      <p:sp>
        <p:nvSpPr>
          <p:cNvPr id="234" name="Google Shape;234;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So… what do we do to the if statement to make it work on both sides of the screen?</a:t>
            </a:r>
            <a:endParaRPr/>
          </a:p>
        </p:txBody>
      </p:sp>
      <p:pic>
        <p:nvPicPr>
          <p:cNvPr id="235" name="Google Shape;235;p21"/>
          <p:cNvPicPr preferRelativeResize="0"/>
          <p:nvPr/>
        </p:nvPicPr>
        <p:blipFill rotWithShape="1">
          <a:blip r:embed="rId3">
            <a:alphaModFix/>
          </a:blip>
          <a:srcRect b="0" l="0" r="0" t="0"/>
          <a:stretch/>
        </p:blipFill>
        <p:spPr>
          <a:xfrm>
            <a:off x="971600" y="2348880"/>
            <a:ext cx="4759686" cy="2359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Today</a:t>
            </a:r>
            <a:endParaRPr/>
          </a:p>
        </p:txBody>
      </p:sp>
      <p:sp>
        <p:nvSpPr>
          <p:cNvPr id="112" name="Google Shape;112;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What is Pygame? How does it work?</a:t>
            </a:r>
            <a:endParaRPr/>
          </a:p>
          <a:p>
            <a:pPr indent="-274320" lvl="0" marL="274320" rtl="0" algn="l">
              <a:spcBef>
                <a:spcPts val="600"/>
              </a:spcBef>
              <a:spcAft>
                <a:spcPts val="0"/>
              </a:spcAft>
              <a:buSzPts val="1976"/>
              <a:buChar char="🞂"/>
            </a:pPr>
            <a:r>
              <a:rPr lang="en-CA"/>
              <a:t>Using Pygame to create an interactive, graphical game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7 (Cont.)</a:t>
            </a:r>
            <a:endParaRPr/>
          </a:p>
        </p:txBody>
      </p:sp>
      <p:sp>
        <p:nvSpPr>
          <p:cNvPr id="241" name="Google Shape;241;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242" name="Google Shape;242;p22"/>
          <p:cNvPicPr preferRelativeResize="0"/>
          <p:nvPr/>
        </p:nvPicPr>
        <p:blipFill rotWithShape="1">
          <a:blip r:embed="rId3">
            <a:alphaModFix/>
          </a:blip>
          <a:srcRect b="0" l="0" r="0" t="0"/>
          <a:stretch/>
        </p:blipFill>
        <p:spPr>
          <a:xfrm>
            <a:off x="1187624" y="1340768"/>
            <a:ext cx="3363684" cy="1152128"/>
          </a:xfrm>
          <a:prstGeom prst="rect">
            <a:avLst/>
          </a:prstGeom>
          <a:noFill/>
          <a:ln>
            <a:noFill/>
          </a:ln>
        </p:spPr>
      </p:pic>
      <p:pic>
        <p:nvPicPr>
          <p:cNvPr id="243" name="Google Shape;243;p22"/>
          <p:cNvPicPr preferRelativeResize="0"/>
          <p:nvPr/>
        </p:nvPicPr>
        <p:blipFill rotWithShape="1">
          <a:blip r:embed="rId4">
            <a:alphaModFix/>
          </a:blip>
          <a:srcRect b="0" l="0" r="0" t="0"/>
          <a:stretch/>
        </p:blipFill>
        <p:spPr>
          <a:xfrm>
            <a:off x="1187623" y="2708920"/>
            <a:ext cx="6687689" cy="2376264"/>
          </a:xfrm>
          <a:prstGeom prst="rect">
            <a:avLst/>
          </a:prstGeom>
          <a:noFill/>
          <a:ln>
            <a:noFill/>
          </a:ln>
        </p:spPr>
      </p:pic>
      <p:sp>
        <p:nvSpPr>
          <p:cNvPr id="244" name="Google Shape;244;p22"/>
          <p:cNvSpPr/>
          <p:nvPr/>
        </p:nvSpPr>
        <p:spPr>
          <a:xfrm>
            <a:off x="793941" y="2145164"/>
            <a:ext cx="313272" cy="34773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5" name="Google Shape;245;p22"/>
          <p:cNvSpPr/>
          <p:nvPr/>
        </p:nvSpPr>
        <p:spPr>
          <a:xfrm>
            <a:off x="829736" y="3630800"/>
            <a:ext cx="313272" cy="532503"/>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246" name="Google Shape;246;p22"/>
          <p:cNvCxnSpPr/>
          <p:nvPr/>
        </p:nvCxnSpPr>
        <p:spPr>
          <a:xfrm>
            <a:off x="539552" y="2636912"/>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8: Display message to screen</a:t>
            </a:r>
            <a:endParaRPr/>
          </a:p>
        </p:txBody>
      </p:sp>
      <p:sp>
        <p:nvSpPr>
          <p:cNvPr id="252" name="Google Shape;252;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Note: can’t use a print() statement in pygame!</a:t>
            </a:r>
            <a:endParaRPr/>
          </a:p>
          <a:p>
            <a:pPr indent="-274320" lvl="0" marL="274320" rtl="0" algn="l">
              <a:spcBef>
                <a:spcPts val="600"/>
              </a:spcBef>
              <a:spcAft>
                <a:spcPts val="0"/>
              </a:spcAft>
              <a:buSzPts val="1976"/>
              <a:buChar char="🞂"/>
            </a:pPr>
            <a:r>
              <a:rPr lang="en-CA"/>
              <a:t>Graphical displays are very bad at displaying text</a:t>
            </a:r>
            <a:endParaRPr/>
          </a:p>
          <a:p>
            <a:pPr indent="-274320" lvl="0" marL="274320" rtl="0" algn="l">
              <a:spcBef>
                <a:spcPts val="600"/>
              </a:spcBef>
              <a:spcAft>
                <a:spcPts val="0"/>
              </a:spcAft>
              <a:buSzPts val="1976"/>
              <a:buChar char="🞂"/>
            </a:pPr>
            <a:r>
              <a:rPr lang="en-CA"/>
              <a:t>Get ready for some craziness….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8</a:t>
            </a:r>
            <a:endParaRPr/>
          </a:p>
        </p:txBody>
      </p:sp>
      <p:sp>
        <p:nvSpPr>
          <p:cNvPr id="258" name="Google Shape;258;p2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259" name="Google Shape;259;p24"/>
          <p:cNvPicPr preferRelativeResize="0"/>
          <p:nvPr/>
        </p:nvPicPr>
        <p:blipFill rotWithShape="1">
          <a:blip r:embed="rId3">
            <a:alphaModFix/>
          </a:blip>
          <a:srcRect b="0" l="0" r="0" t="0"/>
          <a:stretch/>
        </p:blipFill>
        <p:spPr>
          <a:xfrm>
            <a:off x="971600" y="1268760"/>
            <a:ext cx="7704856" cy="4379844"/>
          </a:xfrm>
          <a:prstGeom prst="rect">
            <a:avLst/>
          </a:prstGeom>
          <a:noFill/>
          <a:ln>
            <a:noFill/>
          </a:ln>
        </p:spPr>
      </p:pic>
      <p:sp>
        <p:nvSpPr>
          <p:cNvPr id="260" name="Google Shape;260;p24"/>
          <p:cNvSpPr/>
          <p:nvPr/>
        </p:nvSpPr>
        <p:spPr>
          <a:xfrm>
            <a:off x="480669" y="1988840"/>
            <a:ext cx="313272" cy="3816424"/>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8 (Cont.)</a:t>
            </a:r>
            <a:endParaRPr/>
          </a:p>
        </p:txBody>
      </p:sp>
      <p:sp>
        <p:nvSpPr>
          <p:cNvPr id="266" name="Google Shape;266;p2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267" name="Google Shape;267;p25"/>
          <p:cNvPicPr preferRelativeResize="0"/>
          <p:nvPr/>
        </p:nvPicPr>
        <p:blipFill rotWithShape="1">
          <a:blip r:embed="rId3">
            <a:alphaModFix/>
          </a:blip>
          <a:srcRect b="0" l="0" r="0" t="0"/>
          <a:stretch/>
        </p:blipFill>
        <p:spPr>
          <a:xfrm>
            <a:off x="1259632" y="1268759"/>
            <a:ext cx="3312368" cy="1381219"/>
          </a:xfrm>
          <a:prstGeom prst="rect">
            <a:avLst/>
          </a:prstGeom>
          <a:noFill/>
          <a:ln>
            <a:noFill/>
          </a:ln>
        </p:spPr>
      </p:pic>
      <p:sp>
        <p:nvSpPr>
          <p:cNvPr id="268" name="Google Shape;268;p25"/>
          <p:cNvSpPr/>
          <p:nvPr/>
        </p:nvSpPr>
        <p:spPr>
          <a:xfrm>
            <a:off x="829699" y="2303790"/>
            <a:ext cx="313200" cy="2664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269" name="Google Shape;269;p25"/>
          <p:cNvPicPr preferRelativeResize="0"/>
          <p:nvPr/>
        </p:nvPicPr>
        <p:blipFill rotWithShape="1">
          <a:blip r:embed="rId4">
            <a:alphaModFix/>
          </a:blip>
          <a:srcRect b="0" l="0" r="0" t="0"/>
          <a:stretch/>
        </p:blipFill>
        <p:spPr>
          <a:xfrm>
            <a:off x="1259632" y="3133293"/>
            <a:ext cx="6480720" cy="677090"/>
          </a:xfrm>
          <a:prstGeom prst="rect">
            <a:avLst/>
          </a:prstGeom>
          <a:noFill/>
          <a:ln>
            <a:noFill/>
          </a:ln>
        </p:spPr>
      </p:pic>
      <p:sp>
        <p:nvSpPr>
          <p:cNvPr id="270" name="Google Shape;270;p25"/>
          <p:cNvSpPr/>
          <p:nvPr/>
        </p:nvSpPr>
        <p:spPr>
          <a:xfrm>
            <a:off x="829735" y="3343625"/>
            <a:ext cx="313200" cy="2664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271" name="Google Shape;271;p25"/>
          <p:cNvCxnSpPr/>
          <p:nvPr/>
        </p:nvCxnSpPr>
        <p:spPr>
          <a:xfrm>
            <a:off x="539552" y="2852936"/>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8 (Cont.)</a:t>
            </a:r>
            <a:endParaRPr/>
          </a:p>
        </p:txBody>
      </p:sp>
      <p:sp>
        <p:nvSpPr>
          <p:cNvPr id="277" name="Google Shape;277;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What happens when you test it and crash in to something?</a:t>
            </a:r>
            <a:endParaRPr/>
          </a:p>
          <a:p>
            <a:pPr indent="-274320" lvl="0" marL="274320" rtl="0" algn="l">
              <a:spcBef>
                <a:spcPts val="600"/>
              </a:spcBef>
              <a:spcAft>
                <a:spcPts val="0"/>
              </a:spcAft>
              <a:buSzPts val="1976"/>
              <a:buChar char="🞂"/>
            </a:pPr>
            <a:r>
              <a:rPr lang="en-CA"/>
              <a:t>Run time error!</a:t>
            </a:r>
            <a:endParaRPr/>
          </a:p>
          <a:p>
            <a:pPr indent="-274320" lvl="0" marL="274320" rtl="0" algn="l">
              <a:spcBef>
                <a:spcPts val="600"/>
              </a:spcBef>
              <a:spcAft>
                <a:spcPts val="0"/>
              </a:spcAft>
              <a:buSzPts val="1976"/>
              <a:buChar char="🞂"/>
            </a:pPr>
            <a:r>
              <a:rPr lang="en-CA"/>
              <a:t>import time at top of program because we’re using time.sleep(2)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Drawing simple images</a:t>
            </a:r>
            <a:endParaRPr/>
          </a:p>
        </p:txBody>
      </p:sp>
      <p:sp>
        <p:nvSpPr>
          <p:cNvPr id="283" name="Google Shape;283;p2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284" name="Google Shape;284;p28"/>
          <p:cNvPicPr preferRelativeResize="0"/>
          <p:nvPr/>
        </p:nvPicPr>
        <p:blipFill rotWithShape="1">
          <a:blip r:embed="rId3">
            <a:alphaModFix/>
          </a:blip>
          <a:srcRect b="0" l="0" r="0" t="0"/>
          <a:stretch/>
        </p:blipFill>
        <p:spPr>
          <a:xfrm>
            <a:off x="829087" y="2204864"/>
            <a:ext cx="7748128" cy="2450153"/>
          </a:xfrm>
          <a:prstGeom prst="rect">
            <a:avLst/>
          </a:prstGeom>
          <a:noFill/>
          <a:ln>
            <a:noFill/>
          </a:ln>
        </p:spPr>
      </p:pic>
      <p:sp>
        <p:nvSpPr>
          <p:cNvPr id="285" name="Google Shape;285;p28"/>
          <p:cNvSpPr/>
          <p:nvPr/>
        </p:nvSpPr>
        <p:spPr>
          <a:xfrm>
            <a:off x="752604" y="3342888"/>
            <a:ext cx="313272" cy="1296144"/>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286" name="Google Shape;286;p28"/>
          <p:cNvPicPr preferRelativeResize="0"/>
          <p:nvPr/>
        </p:nvPicPr>
        <p:blipFill rotWithShape="1">
          <a:blip r:embed="rId4">
            <a:alphaModFix/>
          </a:blip>
          <a:srcRect b="0" l="0" r="0" t="0"/>
          <a:stretch/>
        </p:blipFill>
        <p:spPr>
          <a:xfrm>
            <a:off x="829087" y="1268760"/>
            <a:ext cx="1438275" cy="457200"/>
          </a:xfrm>
          <a:prstGeom prst="rect">
            <a:avLst/>
          </a:prstGeom>
          <a:noFill/>
          <a:ln>
            <a:noFill/>
          </a:ln>
        </p:spPr>
      </p:pic>
      <p:sp>
        <p:nvSpPr>
          <p:cNvPr id="287" name="Google Shape;287;p28"/>
          <p:cNvSpPr/>
          <p:nvPr/>
        </p:nvSpPr>
        <p:spPr>
          <a:xfrm>
            <a:off x="521337" y="1448780"/>
            <a:ext cx="313272" cy="216024"/>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288" name="Google Shape;288;p28"/>
          <p:cNvCxnSpPr/>
          <p:nvPr/>
        </p:nvCxnSpPr>
        <p:spPr>
          <a:xfrm>
            <a:off x="539552" y="1988840"/>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(Cont.)</a:t>
            </a:r>
            <a:endParaRPr/>
          </a:p>
        </p:txBody>
      </p:sp>
      <p:sp>
        <p:nvSpPr>
          <p:cNvPr id="294" name="Google Shape;294;p29"/>
          <p:cNvSpPr txBox="1"/>
          <p:nvPr>
            <p:ph idx="1" type="body"/>
          </p:nvPr>
        </p:nvSpPr>
        <p:spPr>
          <a:xfrm>
            <a:off x="431550" y="1469550"/>
            <a:ext cx="8280900" cy="5162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You’ll need to open the PP yourself to read these ones</a:t>
            </a:r>
            <a:endParaRPr/>
          </a:p>
        </p:txBody>
      </p:sp>
      <p:pic>
        <p:nvPicPr>
          <p:cNvPr id="295" name="Google Shape;295;p29"/>
          <p:cNvPicPr preferRelativeResize="0"/>
          <p:nvPr/>
        </p:nvPicPr>
        <p:blipFill rotWithShape="1">
          <a:blip r:embed="rId3">
            <a:alphaModFix/>
          </a:blip>
          <a:srcRect b="0" l="0" r="0" t="0"/>
          <a:stretch/>
        </p:blipFill>
        <p:spPr>
          <a:xfrm>
            <a:off x="306659" y="2708920"/>
            <a:ext cx="8280920" cy="383521"/>
          </a:xfrm>
          <a:prstGeom prst="rect">
            <a:avLst/>
          </a:prstGeom>
          <a:noFill/>
          <a:ln>
            <a:noFill/>
          </a:ln>
        </p:spPr>
      </p:pic>
      <p:pic>
        <p:nvPicPr>
          <p:cNvPr id="296" name="Google Shape;296;p29"/>
          <p:cNvPicPr preferRelativeResize="0"/>
          <p:nvPr/>
        </p:nvPicPr>
        <p:blipFill rotWithShape="1">
          <a:blip r:embed="rId4">
            <a:alphaModFix/>
          </a:blip>
          <a:srcRect b="0" l="0" r="0" t="0"/>
          <a:stretch/>
        </p:blipFill>
        <p:spPr>
          <a:xfrm>
            <a:off x="451115" y="3861048"/>
            <a:ext cx="8296275" cy="1019175"/>
          </a:xfrm>
          <a:prstGeom prst="rect">
            <a:avLst/>
          </a:prstGeom>
          <a:noFill/>
          <a:ln>
            <a:noFill/>
          </a:ln>
        </p:spPr>
      </p:pic>
      <p:cxnSp>
        <p:nvCxnSpPr>
          <p:cNvPr id="297" name="Google Shape;297;p29"/>
          <p:cNvCxnSpPr/>
          <p:nvPr/>
        </p:nvCxnSpPr>
        <p:spPr>
          <a:xfrm>
            <a:off x="539552" y="3501008"/>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sp>
        <p:nvSpPr>
          <p:cNvPr id="298" name="Google Shape;298;p29"/>
          <p:cNvSpPr/>
          <p:nvPr/>
        </p:nvSpPr>
        <p:spPr>
          <a:xfrm>
            <a:off x="-6613" y="2767554"/>
            <a:ext cx="313272" cy="26625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99" name="Google Shape;299;p29"/>
          <p:cNvSpPr/>
          <p:nvPr/>
        </p:nvSpPr>
        <p:spPr>
          <a:xfrm>
            <a:off x="-11981" y="4237509"/>
            <a:ext cx="313272" cy="26625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(Cont.)</a:t>
            </a:r>
            <a:endParaRPr/>
          </a:p>
        </p:txBody>
      </p:sp>
      <p:sp>
        <p:nvSpPr>
          <p:cNvPr id="305" name="Google Shape;305;p3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The obstacles are “drawn” WAY above the visible screen</a:t>
            </a:r>
            <a:endParaRPr/>
          </a:p>
          <a:p>
            <a:pPr indent="-274320" lvl="0" marL="274320" rtl="0" algn="l">
              <a:spcBef>
                <a:spcPts val="600"/>
              </a:spcBef>
              <a:spcAft>
                <a:spcPts val="0"/>
              </a:spcAft>
              <a:buSzPts val="1976"/>
              <a:buChar char="🞂"/>
            </a:pPr>
            <a:r>
              <a:rPr lang="en-CA"/>
              <a:t>We haven’t told the computer to move the obstacles yet, so they never appear</a:t>
            </a:r>
            <a:endParaRPr/>
          </a:p>
          <a:p>
            <a:pPr indent="-274320" lvl="0" marL="274320" rtl="0" algn="l">
              <a:spcBef>
                <a:spcPts val="600"/>
              </a:spcBef>
              <a:spcAft>
                <a:spcPts val="0"/>
              </a:spcAft>
              <a:buSzPts val="1976"/>
              <a:buChar char="🞂"/>
            </a:pPr>
            <a:r>
              <a:rPr lang="en-CA"/>
              <a:t>How do you think we can do that?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(Cont.)</a:t>
            </a:r>
            <a:endParaRPr/>
          </a:p>
        </p:txBody>
      </p:sp>
      <p:sp>
        <p:nvSpPr>
          <p:cNvPr id="311" name="Google Shape;311;p3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t/>
            </a:r>
            <a:endParaRPr/>
          </a:p>
        </p:txBody>
      </p:sp>
      <p:pic>
        <p:nvPicPr>
          <p:cNvPr id="312" name="Google Shape;312;p33"/>
          <p:cNvPicPr preferRelativeResize="0"/>
          <p:nvPr/>
        </p:nvPicPr>
        <p:blipFill rotWithShape="1">
          <a:blip r:embed="rId3">
            <a:alphaModFix/>
          </a:blip>
          <a:srcRect b="0" l="0" r="0" t="0"/>
          <a:stretch/>
        </p:blipFill>
        <p:spPr>
          <a:xfrm>
            <a:off x="1043608" y="1700808"/>
            <a:ext cx="7914508" cy="1440160"/>
          </a:xfrm>
          <a:prstGeom prst="rect">
            <a:avLst/>
          </a:prstGeom>
          <a:noFill/>
          <a:ln>
            <a:noFill/>
          </a:ln>
        </p:spPr>
      </p:pic>
      <p:sp>
        <p:nvSpPr>
          <p:cNvPr id="313" name="Google Shape;313;p33"/>
          <p:cNvSpPr/>
          <p:nvPr/>
        </p:nvSpPr>
        <p:spPr>
          <a:xfrm>
            <a:off x="611560" y="2492896"/>
            <a:ext cx="313272" cy="26625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(Cont.)</a:t>
            </a:r>
            <a:endParaRPr/>
          </a:p>
        </p:txBody>
      </p:sp>
      <p:sp>
        <p:nvSpPr>
          <p:cNvPr id="319" name="Google Shape;319;p3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We only see one obstacle go by</a:t>
            </a:r>
            <a:endParaRPr/>
          </a:p>
          <a:p>
            <a:pPr indent="-274320" lvl="0" marL="274320" rtl="0" algn="l">
              <a:spcBef>
                <a:spcPts val="0"/>
              </a:spcBef>
              <a:spcAft>
                <a:spcPts val="0"/>
              </a:spcAft>
              <a:buSzPts val="1976"/>
              <a:buChar char="🞂"/>
            </a:pPr>
            <a:r>
              <a:rPr lang="en-CA"/>
              <a:t>We can do to make more appear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Pygame &amp; Functions</a:t>
            </a:r>
            <a:endParaRPr/>
          </a:p>
        </p:txBody>
      </p:sp>
      <p:sp>
        <p:nvSpPr>
          <p:cNvPr id="118" name="Google Shape;118;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Remind us what a function 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9 (Cont.)</a:t>
            </a:r>
            <a:endParaRPr/>
          </a:p>
        </p:txBody>
      </p:sp>
      <p:sp>
        <p:nvSpPr>
          <p:cNvPr id="325" name="Google Shape;325;p3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326" name="Google Shape;326;p35"/>
          <p:cNvPicPr preferRelativeResize="0"/>
          <p:nvPr/>
        </p:nvPicPr>
        <p:blipFill rotWithShape="1">
          <a:blip r:embed="rId3">
            <a:alphaModFix/>
          </a:blip>
          <a:srcRect b="0" l="0" r="0" t="0"/>
          <a:stretch/>
        </p:blipFill>
        <p:spPr>
          <a:xfrm>
            <a:off x="1043608" y="1484784"/>
            <a:ext cx="7333094" cy="2088232"/>
          </a:xfrm>
          <a:prstGeom prst="rect">
            <a:avLst/>
          </a:prstGeom>
          <a:noFill/>
          <a:ln>
            <a:noFill/>
          </a:ln>
        </p:spPr>
      </p:pic>
      <p:sp>
        <p:nvSpPr>
          <p:cNvPr id="327" name="Google Shape;327;p35"/>
          <p:cNvSpPr/>
          <p:nvPr/>
        </p:nvSpPr>
        <p:spPr>
          <a:xfrm>
            <a:off x="474975" y="2265542"/>
            <a:ext cx="313272" cy="803417"/>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10: Crashing into obstacles</a:t>
            </a:r>
            <a:endParaRPr/>
          </a:p>
        </p:txBody>
      </p:sp>
      <p:sp>
        <p:nvSpPr>
          <p:cNvPr id="333" name="Google Shape;333;p3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It is possible for the car to actually crash in to these obstacles</a:t>
            </a:r>
            <a:endParaRPr/>
          </a:p>
          <a:p>
            <a:pPr indent="-274320" lvl="0" marL="274320" rtl="0" algn="l">
              <a:spcBef>
                <a:spcPts val="600"/>
              </a:spcBef>
              <a:spcAft>
                <a:spcPts val="0"/>
              </a:spcAft>
              <a:buSzPts val="1976"/>
              <a:buChar char="🞂"/>
            </a:pPr>
            <a:r>
              <a:rPr lang="en-CA"/>
              <a:t>In order to know if a crash has taken place, we need to know how to check if the car and obstacle are touching</a:t>
            </a:r>
            <a:endParaRPr/>
          </a:p>
          <a:p>
            <a:pPr indent="-274320" lvl="0" marL="274320" rtl="0" algn="l">
              <a:spcBef>
                <a:spcPts val="600"/>
              </a:spcBef>
              <a:spcAft>
                <a:spcPts val="0"/>
              </a:spcAft>
              <a:buSzPts val="1976"/>
              <a:buChar char="🞂"/>
            </a:pPr>
            <a:r>
              <a:rPr lang="en-CA"/>
              <a:t>This is called “collision detection”</a:t>
            </a:r>
            <a:endParaRPr/>
          </a:p>
          <a:p>
            <a:pPr indent="-274320" lvl="0" marL="274320" rtl="0" algn="l">
              <a:spcBef>
                <a:spcPts val="600"/>
              </a:spcBef>
              <a:spcAft>
                <a:spcPts val="0"/>
              </a:spcAft>
              <a:buSzPts val="1976"/>
              <a:buChar char="🞂"/>
            </a:pPr>
            <a:r>
              <a:rPr lang="en-CA"/>
              <a:t>We can check if the two have touched each other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10 (Cont.)</a:t>
            </a:r>
            <a:endParaRPr/>
          </a:p>
        </p:txBody>
      </p:sp>
      <p:sp>
        <p:nvSpPr>
          <p:cNvPr id="339" name="Google Shape;339;p3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The computer sees the current location of each image as one pixel at the top-left of the image</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t/>
            </a:r>
            <a:endParaRPr/>
          </a:p>
        </p:txBody>
      </p:sp>
      <p:pic>
        <p:nvPicPr>
          <p:cNvPr id="340" name="Google Shape;340;p38"/>
          <p:cNvPicPr preferRelativeResize="0"/>
          <p:nvPr/>
        </p:nvPicPr>
        <p:blipFill rotWithShape="1">
          <a:blip r:embed="rId3">
            <a:alphaModFix/>
          </a:blip>
          <a:srcRect b="0" l="0" r="0" t="0"/>
          <a:stretch/>
        </p:blipFill>
        <p:spPr>
          <a:xfrm>
            <a:off x="755576" y="2132855"/>
            <a:ext cx="6840760" cy="1531027"/>
          </a:xfrm>
          <a:prstGeom prst="rect">
            <a:avLst/>
          </a:prstGeom>
          <a:noFill/>
          <a:ln>
            <a:noFill/>
          </a:ln>
        </p:spPr>
      </p:pic>
      <p:sp>
        <p:nvSpPr>
          <p:cNvPr id="341" name="Google Shape;341;p38"/>
          <p:cNvSpPr/>
          <p:nvPr/>
        </p:nvSpPr>
        <p:spPr>
          <a:xfrm>
            <a:off x="457189" y="2377251"/>
            <a:ext cx="313200" cy="6861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10 (Cont.)</a:t>
            </a:r>
            <a:endParaRPr/>
          </a:p>
        </p:txBody>
      </p:sp>
      <p:sp>
        <p:nvSpPr>
          <p:cNvPr id="347" name="Google Shape;347;p3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t/>
            </a:r>
            <a:endParaRPr/>
          </a:p>
          <a:p>
            <a:pPr indent="-235712" lvl="0" marL="274320" rtl="0" algn="l">
              <a:spcBef>
                <a:spcPts val="600"/>
              </a:spcBef>
              <a:spcAft>
                <a:spcPts val="0"/>
              </a:spcAft>
              <a:buSzPts val="1368"/>
              <a:buChar char="🞂"/>
            </a:pPr>
            <a:r>
              <a:t/>
            </a:r>
            <a:endParaRPr/>
          </a:p>
        </p:txBody>
      </p:sp>
      <p:pic>
        <p:nvPicPr>
          <p:cNvPr id="348" name="Google Shape;348;p39"/>
          <p:cNvPicPr preferRelativeResize="0"/>
          <p:nvPr/>
        </p:nvPicPr>
        <p:blipFill rotWithShape="1">
          <a:blip r:embed="rId3">
            <a:alphaModFix/>
          </a:blip>
          <a:srcRect b="0" l="0" r="0" t="0"/>
          <a:stretch/>
        </p:blipFill>
        <p:spPr>
          <a:xfrm>
            <a:off x="683568" y="1628800"/>
            <a:ext cx="7972239" cy="1512168"/>
          </a:xfrm>
          <a:prstGeom prst="rect">
            <a:avLst/>
          </a:prstGeom>
          <a:noFill/>
          <a:ln>
            <a:noFill/>
          </a:ln>
        </p:spPr>
      </p:pic>
      <p:sp>
        <p:nvSpPr>
          <p:cNvPr id="349" name="Google Shape;349;p39"/>
          <p:cNvSpPr/>
          <p:nvPr/>
        </p:nvSpPr>
        <p:spPr>
          <a:xfrm>
            <a:off x="202187" y="1916832"/>
            <a:ext cx="313272" cy="46805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10 (Cont.)</a:t>
            </a:r>
            <a:endParaRPr/>
          </a:p>
        </p:txBody>
      </p:sp>
      <p:sp>
        <p:nvSpPr>
          <p:cNvPr id="355" name="Google Shape;355;p4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CA"/>
              <a:t>So long can’t fit it all on screen at once…</a:t>
            </a:r>
            <a:endParaRPr/>
          </a:p>
        </p:txBody>
      </p:sp>
      <p:pic>
        <p:nvPicPr>
          <p:cNvPr id="356" name="Google Shape;356;p40"/>
          <p:cNvPicPr preferRelativeResize="0"/>
          <p:nvPr/>
        </p:nvPicPr>
        <p:blipFill rotWithShape="1">
          <a:blip r:embed="rId3">
            <a:alphaModFix/>
          </a:blip>
          <a:srcRect b="0" l="0" r="0" t="0"/>
          <a:stretch/>
        </p:blipFill>
        <p:spPr>
          <a:xfrm>
            <a:off x="179512" y="1340768"/>
            <a:ext cx="8384704" cy="946893"/>
          </a:xfrm>
          <a:prstGeom prst="rect">
            <a:avLst/>
          </a:prstGeom>
          <a:noFill/>
          <a:ln>
            <a:noFill/>
          </a:ln>
        </p:spPr>
      </p:pic>
      <p:pic>
        <p:nvPicPr>
          <p:cNvPr id="357" name="Google Shape;357;p40"/>
          <p:cNvPicPr preferRelativeResize="0"/>
          <p:nvPr/>
        </p:nvPicPr>
        <p:blipFill rotWithShape="1">
          <a:blip r:embed="rId4">
            <a:alphaModFix/>
          </a:blip>
          <a:srcRect b="0" l="0" r="0" t="0"/>
          <a:stretch/>
        </p:blipFill>
        <p:spPr>
          <a:xfrm>
            <a:off x="755576" y="3605213"/>
            <a:ext cx="5524500" cy="352425"/>
          </a:xfrm>
          <a:prstGeom prst="rect">
            <a:avLst/>
          </a:prstGeom>
          <a:noFill/>
          <a:ln>
            <a:noFill/>
          </a:ln>
        </p:spPr>
      </p:pic>
      <p:sp>
        <p:nvSpPr>
          <p:cNvPr id="358" name="Google Shape;358;p40"/>
          <p:cNvSpPr/>
          <p:nvPr/>
        </p:nvSpPr>
        <p:spPr>
          <a:xfrm>
            <a:off x="489477" y="1616364"/>
            <a:ext cx="8201941" cy="2096654"/>
          </a:xfrm>
          <a:custGeom>
            <a:rect b="b" l="l" r="r" t="t"/>
            <a:pathLst>
              <a:path extrusionOk="0" h="2096654" w="8201941">
                <a:moveTo>
                  <a:pt x="8109578" y="0"/>
                </a:moveTo>
                <a:cubicBezTo>
                  <a:pt x="8118814" y="15394"/>
                  <a:pt x="8128569" y="30488"/>
                  <a:pt x="8137287" y="46181"/>
                </a:cubicBezTo>
                <a:cubicBezTo>
                  <a:pt x="8176351" y="116497"/>
                  <a:pt x="8135522" y="52772"/>
                  <a:pt x="8174232" y="110836"/>
                </a:cubicBezTo>
                <a:cubicBezTo>
                  <a:pt x="8177311" y="120072"/>
                  <a:pt x="8181559" y="128998"/>
                  <a:pt x="8183468" y="138545"/>
                </a:cubicBezTo>
                <a:cubicBezTo>
                  <a:pt x="8187738" y="159893"/>
                  <a:pt x="8189126" y="181726"/>
                  <a:pt x="8192705" y="203200"/>
                </a:cubicBezTo>
                <a:cubicBezTo>
                  <a:pt x="8195286" y="218685"/>
                  <a:pt x="8198862" y="233987"/>
                  <a:pt x="8201941" y="249381"/>
                </a:cubicBezTo>
                <a:cubicBezTo>
                  <a:pt x="8192956" y="357209"/>
                  <a:pt x="8200081" y="343638"/>
                  <a:pt x="8174232" y="434109"/>
                </a:cubicBezTo>
                <a:cubicBezTo>
                  <a:pt x="8168883" y="452832"/>
                  <a:pt x="8155759" y="489527"/>
                  <a:pt x="8155759" y="489527"/>
                </a:cubicBezTo>
                <a:cubicBezTo>
                  <a:pt x="8139782" y="585395"/>
                  <a:pt x="8161221" y="509195"/>
                  <a:pt x="8118814" y="581891"/>
                </a:cubicBezTo>
                <a:cubicBezTo>
                  <a:pt x="8104939" y="605677"/>
                  <a:pt x="8090576" y="629657"/>
                  <a:pt x="8081868" y="655781"/>
                </a:cubicBezTo>
                <a:cubicBezTo>
                  <a:pt x="8078789" y="665018"/>
                  <a:pt x="8078033" y="675390"/>
                  <a:pt x="8072632" y="683491"/>
                </a:cubicBezTo>
                <a:cubicBezTo>
                  <a:pt x="8065387" y="694359"/>
                  <a:pt x="8054159" y="701964"/>
                  <a:pt x="8044923" y="711200"/>
                </a:cubicBezTo>
                <a:cubicBezTo>
                  <a:pt x="8041844" y="720436"/>
                  <a:pt x="8040041" y="730201"/>
                  <a:pt x="8035687" y="738909"/>
                </a:cubicBezTo>
                <a:cubicBezTo>
                  <a:pt x="8028181" y="753922"/>
                  <a:pt x="7996825" y="793106"/>
                  <a:pt x="7989505" y="803563"/>
                </a:cubicBezTo>
                <a:cubicBezTo>
                  <a:pt x="7976773" y="821751"/>
                  <a:pt x="7968258" y="843282"/>
                  <a:pt x="7952559" y="858981"/>
                </a:cubicBezTo>
                <a:cubicBezTo>
                  <a:pt x="7940244" y="871296"/>
                  <a:pt x="7926064" y="881994"/>
                  <a:pt x="7915614" y="895927"/>
                </a:cubicBezTo>
                <a:cubicBezTo>
                  <a:pt x="7907353" y="906942"/>
                  <a:pt x="7905742" y="922120"/>
                  <a:pt x="7897141" y="932872"/>
                </a:cubicBezTo>
                <a:cubicBezTo>
                  <a:pt x="7880821" y="953272"/>
                  <a:pt x="7860196" y="969818"/>
                  <a:pt x="7841723" y="988291"/>
                </a:cubicBezTo>
                <a:cubicBezTo>
                  <a:pt x="7838644" y="997527"/>
                  <a:pt x="7837888" y="1007899"/>
                  <a:pt x="7832487" y="1016000"/>
                </a:cubicBezTo>
                <a:cubicBezTo>
                  <a:pt x="7702934" y="1210328"/>
                  <a:pt x="7813818" y="1036763"/>
                  <a:pt x="7740123" y="1126836"/>
                </a:cubicBezTo>
                <a:cubicBezTo>
                  <a:pt x="7625652" y="1266746"/>
                  <a:pt x="7749641" y="1135792"/>
                  <a:pt x="7610814" y="1274618"/>
                </a:cubicBezTo>
                <a:cubicBezTo>
                  <a:pt x="7598499" y="1286933"/>
                  <a:pt x="7589446" y="1303774"/>
                  <a:pt x="7573868" y="1311563"/>
                </a:cubicBezTo>
                <a:cubicBezTo>
                  <a:pt x="7561553" y="1317721"/>
                  <a:pt x="7548127" y="1322033"/>
                  <a:pt x="7536923" y="1330036"/>
                </a:cubicBezTo>
                <a:cubicBezTo>
                  <a:pt x="7526294" y="1337628"/>
                  <a:pt x="7519132" y="1349244"/>
                  <a:pt x="7509214" y="1357745"/>
                </a:cubicBezTo>
                <a:cubicBezTo>
                  <a:pt x="7497526" y="1367763"/>
                  <a:pt x="7483956" y="1375436"/>
                  <a:pt x="7472268" y="1385454"/>
                </a:cubicBezTo>
                <a:cubicBezTo>
                  <a:pt x="7462350" y="1393955"/>
                  <a:pt x="7455188" y="1405571"/>
                  <a:pt x="7444559" y="1413163"/>
                </a:cubicBezTo>
                <a:cubicBezTo>
                  <a:pt x="7433355" y="1421166"/>
                  <a:pt x="7418629" y="1423375"/>
                  <a:pt x="7407614" y="1431636"/>
                </a:cubicBezTo>
                <a:cubicBezTo>
                  <a:pt x="7393681" y="1442086"/>
                  <a:pt x="7384268" y="1457701"/>
                  <a:pt x="7370668" y="1468581"/>
                </a:cubicBezTo>
                <a:cubicBezTo>
                  <a:pt x="7342233" y="1491329"/>
                  <a:pt x="7242339" y="1549274"/>
                  <a:pt x="7222887" y="1560945"/>
                </a:cubicBezTo>
                <a:cubicBezTo>
                  <a:pt x="7207493" y="1570181"/>
                  <a:pt x="7191642" y="1578696"/>
                  <a:pt x="7176705" y="1588654"/>
                </a:cubicBezTo>
                <a:cubicBezTo>
                  <a:pt x="7157674" y="1601341"/>
                  <a:pt x="7120323" y="1626877"/>
                  <a:pt x="7102814" y="1634836"/>
                </a:cubicBezTo>
                <a:cubicBezTo>
                  <a:pt x="7085087" y="1642894"/>
                  <a:pt x="7065475" y="1646077"/>
                  <a:pt x="7047396" y="1653309"/>
                </a:cubicBezTo>
                <a:cubicBezTo>
                  <a:pt x="7034612" y="1658423"/>
                  <a:pt x="7023106" y="1666357"/>
                  <a:pt x="7010450" y="1671781"/>
                </a:cubicBezTo>
                <a:cubicBezTo>
                  <a:pt x="6979972" y="1684843"/>
                  <a:pt x="6949545" y="1698241"/>
                  <a:pt x="6918087" y="1708727"/>
                </a:cubicBezTo>
                <a:cubicBezTo>
                  <a:pt x="6899614" y="1714885"/>
                  <a:pt x="6881319" y="1721605"/>
                  <a:pt x="6862668" y="1727200"/>
                </a:cubicBezTo>
                <a:cubicBezTo>
                  <a:pt x="6830486" y="1736855"/>
                  <a:pt x="6813445" y="1738138"/>
                  <a:pt x="6779541" y="1745672"/>
                </a:cubicBezTo>
                <a:cubicBezTo>
                  <a:pt x="6767149" y="1748426"/>
                  <a:pt x="6755227" y="1753646"/>
                  <a:pt x="6742596" y="1754909"/>
                </a:cubicBezTo>
                <a:cubicBezTo>
                  <a:pt x="6693484" y="1759820"/>
                  <a:pt x="6644075" y="1761066"/>
                  <a:pt x="6594814" y="1764145"/>
                </a:cubicBezTo>
                <a:lnTo>
                  <a:pt x="4941505" y="1754909"/>
                </a:lnTo>
                <a:cubicBezTo>
                  <a:pt x="4859623" y="1754094"/>
                  <a:pt x="4681772" y="1742139"/>
                  <a:pt x="4590523" y="1736436"/>
                </a:cubicBezTo>
                <a:cubicBezTo>
                  <a:pt x="4578208" y="1733357"/>
                  <a:pt x="4566099" y="1729287"/>
                  <a:pt x="4553578" y="1727200"/>
                </a:cubicBezTo>
                <a:cubicBezTo>
                  <a:pt x="4466740" y="1712727"/>
                  <a:pt x="4384684" y="1713213"/>
                  <a:pt x="4294959" y="1708727"/>
                </a:cubicBezTo>
                <a:lnTo>
                  <a:pt x="3639178" y="1717963"/>
                </a:lnTo>
                <a:cubicBezTo>
                  <a:pt x="3623485" y="1718376"/>
                  <a:pt x="3608658" y="1726120"/>
                  <a:pt x="3592996" y="1727200"/>
                </a:cubicBezTo>
                <a:cubicBezTo>
                  <a:pt x="3519216" y="1732288"/>
                  <a:pt x="3445176" y="1732549"/>
                  <a:pt x="3371323" y="1736436"/>
                </a:cubicBezTo>
                <a:cubicBezTo>
                  <a:pt x="3328170" y="1738707"/>
                  <a:pt x="3285221" y="1744952"/>
                  <a:pt x="3242014" y="1745672"/>
                </a:cubicBezTo>
                <a:cubicBezTo>
                  <a:pt x="2545344" y="1757283"/>
                  <a:pt x="440242" y="1762834"/>
                  <a:pt x="138596" y="1764145"/>
                </a:cubicBezTo>
                <a:cubicBezTo>
                  <a:pt x="123202" y="1767224"/>
                  <a:pt x="107560" y="1769250"/>
                  <a:pt x="92414" y="1773381"/>
                </a:cubicBezTo>
                <a:cubicBezTo>
                  <a:pt x="73628" y="1778504"/>
                  <a:pt x="36996" y="1791854"/>
                  <a:pt x="36996" y="1791854"/>
                </a:cubicBezTo>
                <a:cubicBezTo>
                  <a:pt x="27760" y="1798012"/>
                  <a:pt x="16222" y="1801659"/>
                  <a:pt x="9287" y="1810327"/>
                </a:cubicBezTo>
                <a:cubicBezTo>
                  <a:pt x="-7910" y="1831823"/>
                  <a:pt x="2833" y="1852392"/>
                  <a:pt x="9287" y="1874981"/>
                </a:cubicBezTo>
                <a:cubicBezTo>
                  <a:pt x="18848" y="1908445"/>
                  <a:pt x="16754" y="1900037"/>
                  <a:pt x="36996" y="1930400"/>
                </a:cubicBezTo>
                <a:cubicBezTo>
                  <a:pt x="47534" y="1962015"/>
                  <a:pt x="61718" y="2020772"/>
                  <a:pt x="92414" y="2041236"/>
                </a:cubicBezTo>
                <a:cubicBezTo>
                  <a:pt x="128224" y="2065110"/>
                  <a:pt x="109592" y="2056199"/>
                  <a:pt x="147832" y="2068945"/>
                </a:cubicBezTo>
                <a:cubicBezTo>
                  <a:pt x="157068" y="2075103"/>
                  <a:pt x="164908" y="2084228"/>
                  <a:pt x="175541" y="2087418"/>
                </a:cubicBezTo>
                <a:cubicBezTo>
                  <a:pt x="196393" y="2093674"/>
                  <a:pt x="240196" y="2096654"/>
                  <a:pt x="240196" y="2096654"/>
                </a:cubicBezTo>
              </a:path>
            </a:pathLst>
          </a:custGeom>
          <a:noFill/>
          <a:ln cap="flat" cmpd="sng" w="1905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9" name="Google Shape;359;p40"/>
          <p:cNvSpPr/>
          <p:nvPr/>
        </p:nvSpPr>
        <p:spPr>
          <a:xfrm>
            <a:off x="672276" y="3572044"/>
            <a:ext cx="85106" cy="263753"/>
          </a:xfrm>
          <a:custGeom>
            <a:rect b="b" l="l" r="r" t="t"/>
            <a:pathLst>
              <a:path extrusionOk="0" h="263753" w="85106">
                <a:moveTo>
                  <a:pt x="75869" y="131738"/>
                </a:moveTo>
                <a:cubicBezTo>
                  <a:pt x="72790" y="117884"/>
                  <a:pt x="56188" y="101613"/>
                  <a:pt x="48160" y="85556"/>
                </a:cubicBezTo>
                <a:cubicBezTo>
                  <a:pt x="9922" y="9079"/>
                  <a:pt x="73390" y="109545"/>
                  <a:pt x="20451" y="30138"/>
                </a:cubicBezTo>
                <a:cubicBezTo>
                  <a:pt x="17372" y="20902"/>
                  <a:pt x="4331" y="9313"/>
                  <a:pt x="11215" y="2429"/>
                </a:cubicBezTo>
                <a:cubicBezTo>
                  <a:pt x="18099" y="-4455"/>
                  <a:pt x="32040" y="4781"/>
                  <a:pt x="38924" y="11665"/>
                </a:cubicBezTo>
                <a:cubicBezTo>
                  <a:pt x="45808" y="18549"/>
                  <a:pt x="45485" y="30013"/>
                  <a:pt x="48160" y="39374"/>
                </a:cubicBezTo>
                <a:cubicBezTo>
                  <a:pt x="76072" y="137065"/>
                  <a:pt x="31982" y="76"/>
                  <a:pt x="75869" y="131738"/>
                </a:cubicBezTo>
                <a:lnTo>
                  <a:pt x="85106" y="159447"/>
                </a:lnTo>
                <a:cubicBezTo>
                  <a:pt x="75870" y="168683"/>
                  <a:pt x="65759" y="177121"/>
                  <a:pt x="57397" y="187156"/>
                </a:cubicBezTo>
                <a:cubicBezTo>
                  <a:pt x="50290" y="195684"/>
                  <a:pt x="46773" y="207016"/>
                  <a:pt x="38924" y="214865"/>
                </a:cubicBezTo>
                <a:cubicBezTo>
                  <a:pt x="31075" y="222714"/>
                  <a:pt x="20451" y="227180"/>
                  <a:pt x="11215" y="233338"/>
                </a:cubicBezTo>
                <a:cubicBezTo>
                  <a:pt x="8136" y="242574"/>
                  <a:pt x="-4905" y="254163"/>
                  <a:pt x="1979" y="261047"/>
                </a:cubicBezTo>
                <a:cubicBezTo>
                  <a:pt x="8863" y="267931"/>
                  <a:pt x="25334" y="260519"/>
                  <a:pt x="29688" y="251811"/>
                </a:cubicBezTo>
                <a:cubicBezTo>
                  <a:pt x="39424" y="232339"/>
                  <a:pt x="30082" y="207050"/>
                  <a:pt x="38924" y="187156"/>
                </a:cubicBezTo>
                <a:cubicBezTo>
                  <a:pt x="43432" y="177012"/>
                  <a:pt x="57752" y="175343"/>
                  <a:pt x="66633" y="168683"/>
                </a:cubicBezTo>
                <a:cubicBezTo>
                  <a:pt x="70116" y="166071"/>
                  <a:pt x="78948" y="145592"/>
                  <a:pt x="75869" y="131738"/>
                </a:cubicBezTo>
                <a:close/>
              </a:path>
            </a:pathLst>
          </a:custGeom>
          <a:solidFill>
            <a:schemeClr val="accent1"/>
          </a:solidFill>
          <a:ln cap="flat" cmpd="sng" w="1905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0" name="Google Shape;360;p40"/>
          <p:cNvSpPr/>
          <p:nvPr/>
        </p:nvSpPr>
        <p:spPr>
          <a:xfrm>
            <a:off x="5067" y="1526452"/>
            <a:ext cx="313272" cy="401709"/>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61" name="Google Shape;361;p40"/>
          <p:cNvSpPr/>
          <p:nvPr/>
        </p:nvSpPr>
        <p:spPr>
          <a:xfrm>
            <a:off x="27078" y="3572044"/>
            <a:ext cx="313272" cy="385594"/>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11: Adding a score</a:t>
            </a:r>
            <a:endParaRPr/>
          </a:p>
        </p:txBody>
      </p:sp>
      <p:sp>
        <p:nvSpPr>
          <p:cNvPr id="367" name="Google Shape;367;p4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CA"/>
              <a:t>We can change value of dodged</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
        <p:nvSpPr>
          <p:cNvPr id="368" name="Google Shape;368;p41"/>
          <p:cNvSpPr/>
          <p:nvPr/>
        </p:nvSpPr>
        <p:spPr>
          <a:xfrm>
            <a:off x="161703" y="2204864"/>
            <a:ext cx="313272" cy="1008112"/>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69" name="Google Shape;369;p41"/>
          <p:cNvSpPr/>
          <p:nvPr/>
        </p:nvSpPr>
        <p:spPr>
          <a:xfrm>
            <a:off x="207568" y="4905164"/>
            <a:ext cx="313272" cy="216024"/>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370" name="Google Shape;370;p41"/>
          <p:cNvCxnSpPr/>
          <p:nvPr/>
        </p:nvCxnSpPr>
        <p:spPr>
          <a:xfrm>
            <a:off x="611560" y="3617741"/>
            <a:ext cx="5976664" cy="0"/>
          </a:xfrm>
          <a:prstGeom prst="straightConnector1">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cxnSp>
      <p:pic>
        <p:nvPicPr>
          <p:cNvPr id="371" name="Google Shape;371;p41"/>
          <p:cNvPicPr preferRelativeResize="0"/>
          <p:nvPr/>
        </p:nvPicPr>
        <p:blipFill rotWithShape="1">
          <a:blip r:embed="rId3">
            <a:alphaModFix/>
          </a:blip>
          <a:srcRect b="0" l="0" r="0" t="0"/>
          <a:stretch/>
        </p:blipFill>
        <p:spPr>
          <a:xfrm>
            <a:off x="520840" y="1340768"/>
            <a:ext cx="8183161" cy="1872208"/>
          </a:xfrm>
          <a:prstGeom prst="rect">
            <a:avLst/>
          </a:prstGeom>
          <a:noFill/>
          <a:ln>
            <a:noFill/>
          </a:ln>
        </p:spPr>
      </p:pic>
      <p:pic>
        <p:nvPicPr>
          <p:cNvPr id="372" name="Google Shape;372;p41"/>
          <p:cNvPicPr preferRelativeResize="0"/>
          <p:nvPr/>
        </p:nvPicPr>
        <p:blipFill rotWithShape="1">
          <a:blip r:embed="rId4">
            <a:alphaModFix/>
          </a:blip>
          <a:srcRect b="0" l="0" r="0" t="0"/>
          <a:stretch/>
        </p:blipFill>
        <p:spPr>
          <a:xfrm>
            <a:off x="520841" y="3647864"/>
            <a:ext cx="8621464" cy="150932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11 (Cont.)</a:t>
            </a:r>
            <a:endParaRPr/>
          </a:p>
        </p:txBody>
      </p:sp>
      <p:sp>
        <p:nvSpPr>
          <p:cNvPr id="378" name="Google Shape;378;p4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CA"/>
              <a:t>We need to declare dodged in the gameLoop() (at top of function with other variable declarations)</a:t>
            </a:r>
            <a:endParaRPr/>
          </a:p>
          <a:p>
            <a:pPr indent="0" lvl="0" marL="274320" rtl="0" algn="l">
              <a:spcBef>
                <a:spcPts val="600"/>
              </a:spcBef>
              <a:spcAft>
                <a:spcPts val="0"/>
              </a:spcAft>
              <a:buNone/>
            </a:pPr>
            <a:r>
              <a:t/>
            </a:r>
            <a:endParaRPr/>
          </a:p>
        </p:txBody>
      </p:sp>
      <p:pic>
        <p:nvPicPr>
          <p:cNvPr id="379" name="Google Shape;379;p42"/>
          <p:cNvPicPr preferRelativeResize="0"/>
          <p:nvPr/>
        </p:nvPicPr>
        <p:blipFill rotWithShape="1">
          <a:blip r:embed="rId3">
            <a:alphaModFix/>
          </a:blip>
          <a:srcRect b="0" l="0" r="0" t="0"/>
          <a:stretch/>
        </p:blipFill>
        <p:spPr>
          <a:xfrm>
            <a:off x="801021" y="1340768"/>
            <a:ext cx="8005615" cy="1149321"/>
          </a:xfrm>
          <a:prstGeom prst="rect">
            <a:avLst/>
          </a:prstGeom>
          <a:noFill/>
          <a:ln>
            <a:noFill/>
          </a:ln>
        </p:spPr>
      </p:pic>
      <p:sp>
        <p:nvSpPr>
          <p:cNvPr id="380" name="Google Shape;380;p42"/>
          <p:cNvSpPr/>
          <p:nvPr/>
        </p:nvSpPr>
        <p:spPr>
          <a:xfrm>
            <a:off x="801035" y="1987344"/>
            <a:ext cx="313200" cy="360000"/>
          </a:xfrm>
          <a:prstGeom prst="leftBrace">
            <a:avLst>
              <a:gd fmla="val 8333" name="adj1"/>
              <a:gd fmla="val 50000" name="adj2"/>
            </a:avLst>
          </a:prstGeom>
          <a:noFill/>
          <a:ln cap="flat" cmpd="sng" w="19050">
            <a:solidFill>
              <a:srgbClr val="FF0000"/>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That’s it!</a:t>
            </a:r>
            <a:endParaRPr/>
          </a:p>
        </p:txBody>
      </p:sp>
      <p:sp>
        <p:nvSpPr>
          <p:cNvPr id="386" name="Google Shape;386;p4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We now have a functioning game</a:t>
            </a:r>
            <a:endParaRPr/>
          </a:p>
          <a:p>
            <a:pPr indent="-274320" lvl="0" marL="274320" rtl="0" algn="l">
              <a:spcBef>
                <a:spcPts val="600"/>
              </a:spcBef>
              <a:spcAft>
                <a:spcPts val="0"/>
              </a:spcAft>
              <a:buSzPts val="1976"/>
              <a:buChar char="🞂"/>
            </a:pPr>
            <a:r>
              <a:rPr lang="en-CA"/>
              <a:t>For your reference:</a:t>
            </a:r>
            <a:endParaRPr/>
          </a:p>
          <a:p>
            <a:pPr indent="-274320" lvl="0" marL="274320" rtl="0" algn="l">
              <a:spcBef>
                <a:spcPts val="600"/>
              </a:spcBef>
              <a:spcAft>
                <a:spcPts val="0"/>
              </a:spcAft>
              <a:buSzPts val="1976"/>
              <a:buChar char="🞂"/>
            </a:pPr>
            <a:r>
              <a:rPr lang="en-CA" u="sng">
                <a:solidFill>
                  <a:schemeClr val="hlink"/>
                </a:solidFill>
                <a:hlinkClick r:id="rId3"/>
              </a:rPr>
              <a:t>https://pythonprogramming.net/pygame-python-3-part-1-intro/</a:t>
            </a:r>
            <a:endParaRPr/>
          </a:p>
          <a:p>
            <a:pPr indent="-274320" lvl="0" marL="274320" rtl="0" algn="l">
              <a:spcBef>
                <a:spcPts val="600"/>
              </a:spcBef>
              <a:spcAft>
                <a:spcPts val="0"/>
              </a:spcAft>
              <a:buSzPts val="1976"/>
              <a:buChar char="🞂"/>
            </a:pPr>
            <a:r>
              <a:rPr lang="en-CA"/>
              <a:t>This is a step-by-step guide explaining what we just did</a:t>
            </a:r>
            <a:endParaRPr/>
          </a:p>
          <a:p>
            <a:pPr indent="-274320" lvl="0" marL="274320" rtl="0" algn="l">
              <a:spcBef>
                <a:spcPts val="600"/>
              </a:spcBef>
              <a:spcAft>
                <a:spcPts val="0"/>
              </a:spcAft>
              <a:buSzPts val="1976"/>
              <a:buChar char="🞂"/>
            </a:pPr>
            <a:r>
              <a:rPr lang="en-CA"/>
              <a:t>It has written descriptions and videos</a:t>
            </a:r>
            <a:endParaRPr/>
          </a:p>
          <a:p>
            <a:pPr indent="-274320" lvl="0" marL="274320" rtl="0" algn="l">
              <a:spcBef>
                <a:spcPts val="600"/>
              </a:spcBef>
              <a:spcAft>
                <a:spcPts val="0"/>
              </a:spcAft>
              <a:buSzPts val="1976"/>
              <a:buChar char="🞂"/>
            </a:pPr>
            <a:r>
              <a:rPr lang="en-CA"/>
              <a:t>It also shows you how to do a lot more than we did</a:t>
            </a:r>
            <a:endParaRPr/>
          </a:p>
          <a:p>
            <a:pPr indent="-274320" lvl="0" marL="274320" rtl="0" algn="l">
              <a:spcBef>
                <a:spcPts val="600"/>
              </a:spcBef>
              <a:spcAft>
                <a:spcPts val="0"/>
              </a:spcAft>
              <a:buSzPts val="1976"/>
              <a:buChar char="🞂"/>
            </a:pPr>
            <a:r>
              <a:rPr lang="en-CA"/>
              <a:t>Note that we stopped at the “Pygame score” lesson</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More Resources</a:t>
            </a:r>
            <a:endParaRPr/>
          </a:p>
        </p:txBody>
      </p:sp>
      <p:sp>
        <p:nvSpPr>
          <p:cNvPr id="392" name="Google Shape;392;p45"/>
          <p:cNvSpPr txBox="1"/>
          <p:nvPr>
            <p:ph idx="1" type="body"/>
          </p:nvPr>
        </p:nvSpPr>
        <p:spPr>
          <a:xfrm>
            <a:off x="457200" y="1268760"/>
            <a:ext cx="8229600" cy="4888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Pygame Tutorial for Beginners </a:t>
            </a:r>
            <a:endParaRPr u="sng">
              <a:solidFill>
                <a:schemeClr val="hlink"/>
              </a:solidFill>
              <a:hlinkClick r:id="rId3"/>
            </a:endParaRPr>
          </a:p>
          <a:p>
            <a:pPr indent="-274320" lvl="0" marL="274320" rtl="0" algn="l">
              <a:spcBef>
                <a:spcPts val="600"/>
              </a:spcBef>
              <a:spcAft>
                <a:spcPts val="0"/>
              </a:spcAft>
              <a:buSzPts val="1976"/>
              <a:buChar char="🞂"/>
            </a:pPr>
            <a:r>
              <a:rPr lang="en-CA" u="sng">
                <a:solidFill>
                  <a:schemeClr val="hlink"/>
                </a:solidFill>
                <a:hlinkClick r:id="rId4"/>
              </a:rPr>
              <a:t>https://www.youtube.com/watch?v=FfWpgLFMI7w</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CA"/>
              <a:t>Or </a:t>
            </a:r>
            <a:endParaRPr/>
          </a:p>
          <a:p>
            <a:pPr indent="-274320" lvl="0" marL="274320" rtl="0" algn="l">
              <a:spcBef>
                <a:spcPts val="600"/>
              </a:spcBef>
              <a:spcAft>
                <a:spcPts val="0"/>
              </a:spcAft>
              <a:buSzPts val="1976"/>
              <a:buChar char="🞂"/>
            </a:pPr>
            <a:r>
              <a:rPr lang="en-CA"/>
              <a:t>Pygame Tutorial #1 - Basic Movement and Key Presses</a:t>
            </a:r>
            <a:endParaRPr/>
          </a:p>
          <a:p>
            <a:pPr indent="-274320" lvl="0" marL="274320" rtl="0" algn="l">
              <a:spcBef>
                <a:spcPts val="600"/>
              </a:spcBef>
              <a:spcAft>
                <a:spcPts val="0"/>
              </a:spcAft>
              <a:buSzPts val="1976"/>
              <a:buChar char="🞂"/>
            </a:pPr>
            <a:r>
              <a:rPr lang="en-CA" u="sng">
                <a:solidFill>
                  <a:schemeClr val="hlink"/>
                </a:solidFill>
                <a:hlinkClick r:id="rId5"/>
              </a:rPr>
              <a:t>https://www.youtube.com/watch?v=i6xMBig-pP4</a:t>
            </a:r>
            <a:endParaRPr/>
          </a:p>
          <a:p>
            <a:pPr indent="-274320" lvl="0" marL="274320" rtl="0" algn="l">
              <a:spcBef>
                <a:spcPts val="600"/>
              </a:spcBef>
              <a:spcAft>
                <a:spcPts val="0"/>
              </a:spcAft>
              <a:buSzPts val="1976"/>
              <a:buChar char="🞂"/>
            </a:pPr>
            <a:r>
              <a:rPr lang="en-CA"/>
              <a:t>Pygame Tutorial #2 - Jumping and Boundaries</a:t>
            </a:r>
            <a:endParaRPr/>
          </a:p>
          <a:p>
            <a:pPr indent="-274320" lvl="0" marL="274320" rtl="0" algn="l">
              <a:spcBef>
                <a:spcPts val="600"/>
              </a:spcBef>
              <a:spcAft>
                <a:spcPts val="0"/>
              </a:spcAft>
              <a:buSzPts val="1976"/>
              <a:buChar char="🞂"/>
            </a:pPr>
            <a:r>
              <a:rPr lang="en-CA" u="sng">
                <a:solidFill>
                  <a:schemeClr val="hlink"/>
                </a:solidFill>
                <a:hlinkClick r:id="rId6"/>
              </a:rPr>
              <a:t>https://www.youtube.com/watch?v=2-DNswzCkqk</a:t>
            </a:r>
            <a:endParaRPr/>
          </a:p>
          <a:p>
            <a:pPr indent="-274320" lvl="0" marL="274320" rtl="0" algn="l">
              <a:spcBef>
                <a:spcPts val="600"/>
              </a:spcBef>
              <a:spcAft>
                <a:spcPts val="0"/>
              </a:spcAft>
              <a:buSzPts val="1976"/>
              <a:buChar char="🞂"/>
            </a:pPr>
            <a:r>
              <a:rPr lang="en-CA"/>
              <a:t>Pygame Tutorial #3 - Character Animation &amp; Sprites</a:t>
            </a:r>
            <a:endParaRPr/>
          </a:p>
          <a:p>
            <a:pPr indent="-274320" lvl="0" marL="274320" rtl="0" algn="l">
              <a:spcBef>
                <a:spcPts val="600"/>
              </a:spcBef>
              <a:spcAft>
                <a:spcPts val="0"/>
              </a:spcAft>
              <a:buSzPts val="1976"/>
              <a:buChar char="🞂"/>
            </a:pPr>
            <a:r>
              <a:rPr lang="en-CA" u="sng">
                <a:solidFill>
                  <a:schemeClr val="hlink"/>
                </a:solidFill>
                <a:hlinkClick r:id="rId7"/>
              </a:rPr>
              <a:t>https://www.youtube.com/watch?v=UdsNBIzsmlI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Pygame &amp; Functions</a:t>
            </a:r>
            <a:endParaRPr/>
          </a:p>
        </p:txBody>
      </p:sp>
      <p:sp>
        <p:nvSpPr>
          <p:cNvPr id="124" name="Google Shape;124;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A function is a section of code that can be used many times while only being written once</a:t>
            </a:r>
            <a:endParaRPr/>
          </a:p>
          <a:p>
            <a:pPr indent="-274320" lvl="0" marL="274320" rtl="0" algn="l">
              <a:spcBef>
                <a:spcPts val="600"/>
              </a:spcBef>
              <a:spcAft>
                <a:spcPts val="0"/>
              </a:spcAft>
              <a:buSzPts val="1976"/>
              <a:buChar char="🞂"/>
            </a:pPr>
            <a:r>
              <a:rPr lang="en-CA"/>
              <a:t>A programmer can write their own functions, or use functions created by someone else</a:t>
            </a:r>
            <a:endParaRPr/>
          </a:p>
          <a:p>
            <a:pPr indent="-274320" lvl="0" marL="274320" rtl="0" algn="l">
              <a:spcBef>
                <a:spcPts val="600"/>
              </a:spcBef>
              <a:spcAft>
                <a:spcPts val="0"/>
              </a:spcAft>
              <a:buSzPts val="1976"/>
              <a:buChar char="🞂"/>
            </a:pPr>
            <a:r>
              <a:rPr lang="en-CA"/>
              <a:t>Functions are both convenient and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Pygame &amp; Functions</a:t>
            </a:r>
            <a:endParaRPr/>
          </a:p>
        </p:txBody>
      </p:sp>
      <p:sp>
        <p:nvSpPr>
          <p:cNvPr id="130" name="Google Shape;130;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Pygame is a library that includes many new functions</a:t>
            </a:r>
            <a:endParaRPr/>
          </a:p>
          <a:p>
            <a:pPr indent="-274320" lvl="0" marL="274320" rtl="0" algn="l">
              <a:spcBef>
                <a:spcPts val="600"/>
              </a:spcBef>
              <a:spcAft>
                <a:spcPts val="0"/>
              </a:spcAft>
              <a:buSzPts val="1976"/>
              <a:buChar char="🞂"/>
            </a:pPr>
            <a:r>
              <a:rPr lang="en-CA"/>
              <a:t>These functions do not come standard with Python</a:t>
            </a:r>
            <a:endParaRPr/>
          </a:p>
          <a:p>
            <a:pPr indent="-274320" lvl="0" marL="274320" rtl="0" algn="l">
              <a:spcBef>
                <a:spcPts val="600"/>
              </a:spcBef>
              <a:spcAft>
                <a:spcPts val="0"/>
              </a:spcAft>
              <a:buSzPts val="1976"/>
              <a:buChar char="🞂"/>
            </a:pPr>
            <a:r>
              <a:rPr lang="en-CA"/>
              <a:t>You can download Pygame for free off the internet</a:t>
            </a:r>
            <a:endParaRPr/>
          </a:p>
          <a:p>
            <a:pPr indent="-274320" lvl="0" marL="274320" rtl="0" algn="l">
              <a:spcBef>
                <a:spcPts val="600"/>
              </a:spcBef>
              <a:spcAft>
                <a:spcPts val="0"/>
              </a:spcAft>
              <a:buSzPts val="1976"/>
              <a:buChar char="🞂"/>
            </a:pPr>
            <a:r>
              <a:rPr lang="en-CA"/>
              <a:t>The new functions included in Pygame are specifically meant to be used to make 2D games in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Testing Pygame</a:t>
            </a:r>
            <a:endParaRPr/>
          </a:p>
        </p:txBody>
      </p:sp>
      <p:sp>
        <p:nvSpPr>
          <p:cNvPr id="136" name="Google Shape;136;p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Open a Python window and type “import pygame”</a:t>
            </a:r>
            <a:endParaRPr/>
          </a:p>
          <a:p>
            <a:pPr indent="-274320" lvl="0" marL="274320" rtl="0" algn="l">
              <a:spcBef>
                <a:spcPts val="600"/>
              </a:spcBef>
              <a:spcAft>
                <a:spcPts val="0"/>
              </a:spcAft>
              <a:buSzPts val="1976"/>
              <a:buChar char="🞂"/>
            </a:pPr>
            <a:r>
              <a:rPr lang="en-CA"/>
              <a:t>Run the program</a:t>
            </a:r>
            <a:endParaRPr/>
          </a:p>
          <a:p>
            <a:pPr indent="-274320" lvl="0" marL="274320" rtl="0" algn="l">
              <a:spcBef>
                <a:spcPts val="600"/>
              </a:spcBef>
              <a:spcAft>
                <a:spcPts val="0"/>
              </a:spcAft>
              <a:buSzPts val="1976"/>
              <a:buChar char="🞂"/>
            </a:pPr>
            <a:r>
              <a:rPr lang="en-CA"/>
              <a:t>If you do not get an error just dance in your seat for a minute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142" name="Google Shape;142;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CA"/>
              <a:t>On the following slides I will introduce you to the code that creates a graphical game</a:t>
            </a:r>
            <a:endParaRPr/>
          </a:p>
          <a:p>
            <a:pPr indent="-274320" lvl="0" marL="274320" rtl="0" algn="l">
              <a:spcBef>
                <a:spcPts val="600"/>
              </a:spcBef>
              <a:spcAft>
                <a:spcPts val="0"/>
              </a:spcAft>
              <a:buSzPts val="1976"/>
              <a:buChar char="🞂"/>
            </a:pPr>
            <a:r>
              <a:rPr lang="en-CA"/>
              <a:t>I will explain what the code does / why</a:t>
            </a:r>
            <a:endParaRPr/>
          </a:p>
          <a:p>
            <a:pPr indent="-274320" lvl="0" marL="274320" rtl="0" algn="l">
              <a:spcBef>
                <a:spcPts val="600"/>
              </a:spcBef>
              <a:spcAft>
                <a:spcPts val="0"/>
              </a:spcAft>
              <a:buSzPts val="1976"/>
              <a:buChar char="🞂"/>
            </a:pPr>
            <a:r>
              <a:rPr lang="en-CA"/>
              <a:t>It would be wise to listen to my descriptions, then write your own comments to remind yourself later of what the code does</a:t>
            </a:r>
            <a:endParaRPr/>
          </a:p>
          <a:p>
            <a:pPr indent="-274320" lvl="0" marL="274320" rtl="0" algn="l">
              <a:spcBef>
                <a:spcPts val="600"/>
              </a:spcBef>
              <a:spcAft>
                <a:spcPts val="0"/>
              </a:spcAft>
              <a:buSzPts val="1976"/>
              <a:buChar char="🞂"/>
            </a:pPr>
            <a:r>
              <a:rPr lang="en-CA"/>
              <a:t>Remember: this is meant to be referenced for your final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1: Create an output window</a:t>
            </a:r>
            <a:endParaRPr/>
          </a:p>
        </p:txBody>
      </p:sp>
      <p:sp>
        <p:nvSpPr>
          <p:cNvPr id="148" name="Google Shape;148;p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149" name="Google Shape;149;p9"/>
          <p:cNvPicPr preferRelativeResize="0"/>
          <p:nvPr/>
        </p:nvPicPr>
        <p:blipFill rotWithShape="1">
          <a:blip r:embed="rId3">
            <a:alphaModFix/>
          </a:blip>
          <a:srcRect b="0" l="0" r="0" t="0"/>
          <a:stretch/>
        </p:blipFill>
        <p:spPr>
          <a:xfrm>
            <a:off x="395536" y="1340768"/>
            <a:ext cx="8497679" cy="2160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CA"/>
              <a:t>Step 2: start the clock</a:t>
            </a:r>
            <a:endParaRPr/>
          </a:p>
        </p:txBody>
      </p:sp>
      <p:sp>
        <p:nvSpPr>
          <p:cNvPr id="155" name="Google Shape;155;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id="156" name="Google Shape;156;p10"/>
          <p:cNvPicPr preferRelativeResize="0"/>
          <p:nvPr/>
        </p:nvPicPr>
        <p:blipFill rotWithShape="1">
          <a:blip r:embed="rId3">
            <a:alphaModFix/>
          </a:blip>
          <a:srcRect b="0" l="0" r="0" t="0"/>
          <a:stretch/>
        </p:blipFill>
        <p:spPr>
          <a:xfrm>
            <a:off x="1043608" y="1988840"/>
            <a:ext cx="4032448" cy="3605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2018-12-17T13:54:02Z</dcterms:created>
  <dc:creator>Anthony, Gregory</dc:creator>
</cp:coreProperties>
</file>