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331" r:id="rId3"/>
    <p:sldId id="296" r:id="rId4"/>
    <p:sldId id="258" r:id="rId5"/>
    <p:sldId id="337" r:id="rId6"/>
    <p:sldId id="336" r:id="rId7"/>
    <p:sldId id="297" r:id="rId8"/>
    <p:sldId id="333" r:id="rId9"/>
    <p:sldId id="334" r:id="rId10"/>
    <p:sldId id="338" r:id="rId11"/>
    <p:sldId id="346" r:id="rId12"/>
    <p:sldId id="339" r:id="rId13"/>
    <p:sldId id="341" r:id="rId14"/>
    <p:sldId id="348" r:id="rId15"/>
    <p:sldId id="342" r:id="rId16"/>
    <p:sldId id="349" r:id="rId17"/>
    <p:sldId id="350" r:id="rId18"/>
    <p:sldId id="332"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dex" id="{C63D17C5-C3F6-46B8-A99F-99BAEE75EB6F}">
          <p14:sldIdLst>
            <p14:sldId id="256"/>
            <p14:sldId id="331"/>
          </p14:sldIdLst>
        </p14:section>
        <p14:section name="Motivation behind this project" id="{15709486-8167-4DD0-8AD2-6E91E409D27E}">
          <p14:sldIdLst>
            <p14:sldId id="296"/>
            <p14:sldId id="258"/>
          </p14:sldIdLst>
        </p14:section>
        <p14:section name="CTDC Global Data Hub" id="{ED5F4A74-84CF-4D1E-BD42-AA372F967ACC}">
          <p14:sldIdLst>
            <p14:sldId id="337"/>
            <p14:sldId id="336"/>
          </p14:sldIdLst>
        </p14:section>
        <p14:section name="Areas of interest to be covered by the solution" id="{9435D3FE-20A9-4CFB-A87B-18FAA1318070}">
          <p14:sldIdLst>
            <p14:sldId id="297"/>
            <p14:sldId id="333"/>
          </p14:sldIdLst>
        </p14:section>
        <p14:section name="Proposed Modelling Strategy" id="{F183119E-16E6-47F6-8A9C-8239840A9166}">
          <p14:sldIdLst>
            <p14:sldId id="334"/>
            <p14:sldId id="338"/>
            <p14:sldId id="346"/>
            <p14:sldId id="339"/>
            <p14:sldId id="341"/>
            <p14:sldId id="348"/>
            <p14:sldId id="342"/>
            <p14:sldId id="349"/>
            <p14:sldId id="350"/>
          </p14:sldIdLst>
        </p14:section>
        <p14:section name="Bibliography" id="{77761B20-7AC9-4329-8A1C-270D88B91405}">
          <p14:sldIdLst>
            <p14:sldId id="33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1" autoAdjust="0"/>
    <p:restoredTop sz="94710" autoAdjust="0"/>
  </p:normalViewPr>
  <p:slideViewPr>
    <p:cSldViewPr>
      <p:cViewPr varScale="1">
        <p:scale>
          <a:sx n="79" d="100"/>
          <a:sy n="79" d="100"/>
        </p:scale>
        <p:origin x="710" y="72"/>
      </p:cViewPr>
      <p:guideLst>
        <p:guide orient="horz" pos="2160"/>
        <p:guide pos="2880"/>
      </p:guideLst>
    </p:cSldViewPr>
  </p:slideViewPr>
  <p:outlineViewPr>
    <p:cViewPr>
      <p:scale>
        <a:sx n="33" d="100"/>
        <a:sy n="33" d="100"/>
      </p:scale>
      <p:origin x="0" y="-168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2248F7-0B14-4BF2-8413-7A94CC0F4A33}" type="datetimeFigureOut">
              <a:rPr lang="es-ES" smtClean="0"/>
              <a:t>15/11/2019</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269DEF-11F7-43C5-8BA8-88BA6B7EB514}" type="slidenum">
              <a:rPr lang="es-ES" smtClean="0"/>
              <a:t>‹#›</a:t>
            </a:fld>
            <a:endParaRPr lang="es-ES" dirty="0"/>
          </a:p>
        </p:txBody>
      </p:sp>
    </p:spTree>
    <p:extLst>
      <p:ext uri="{BB962C8B-B14F-4D97-AF65-F5344CB8AC3E}">
        <p14:creationId xmlns:p14="http://schemas.microsoft.com/office/powerpoint/2010/main" val="696179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E73D96E4-53EA-4F18-9F57-B2D2E0E348C5}" type="datetime1">
              <a:rPr lang="es-ES" smtClean="0"/>
              <a:t>15/11/2019</a:t>
            </a:fld>
            <a:endParaRPr lang="es-ES" dirty="0"/>
          </a:p>
        </p:txBody>
      </p:sp>
      <p:sp>
        <p:nvSpPr>
          <p:cNvPr id="17" name="16 Marcador de pie de página"/>
          <p:cNvSpPr>
            <a:spLocks noGrp="1"/>
          </p:cNvSpPr>
          <p:nvPr>
            <p:ph type="ftr" sz="quarter" idx="11"/>
          </p:nvPr>
        </p:nvSpPr>
        <p:spPr>
          <a:xfrm>
            <a:off x="5410200" y="4205288"/>
            <a:ext cx="1295400" cy="457200"/>
          </a:xfrm>
        </p:spPr>
        <p:txBody>
          <a:bodyPr/>
          <a:lstStyle/>
          <a:p>
            <a:endParaRPr lang="es-ES" dirty="0"/>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BBF2EFB-790E-44EB-AD1F-CB136DFEF340}" type="slidenum">
              <a:rPr lang="es-ES" smtClean="0"/>
              <a:t>‹#›</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EAE423D-124A-4E56-A534-A5C15B5B2176}" type="datetime1">
              <a:rPr lang="es-ES" smtClean="0"/>
              <a:t>15/11/2019</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3BBF2EFB-790E-44EB-AD1F-CB136DFEF340}" type="slidenum">
              <a:rPr lang="es-ES" smtClean="0"/>
              <a:t>‹#›</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824A122-68D2-45E4-9001-C4EDD8661D44}" type="datetime1">
              <a:rPr lang="es-ES" smtClean="0"/>
              <a:t>15/11/2019</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3BBF2EFB-790E-44EB-AD1F-CB136DFEF340}" type="slidenum">
              <a:rPr lang="es-ES" smtClean="0"/>
              <a:t>‹#›</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B60549F-C01A-49A0-8976-040D013D9F2E}" type="datetime1">
              <a:rPr lang="es-ES" smtClean="0"/>
              <a:t>15/11/2019</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3BBF2EFB-790E-44EB-AD1F-CB136DFEF340}" type="slidenum">
              <a:rPr lang="es-ES" smtClean="0"/>
              <a:t>‹#›</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10E0846D-CB48-4844-982B-20D333DB4425}" type="datetime1">
              <a:rPr lang="es-ES" smtClean="0"/>
              <a:t>15/11/2019</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3BBF2EFB-790E-44EB-AD1F-CB136DFEF340}" type="slidenum">
              <a:rPr lang="es-ES" smtClean="0"/>
              <a:t>‹#›</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2813FDF7-7A54-4E7A-A512-24C1C4B2CD0E}" type="datetime1">
              <a:rPr lang="es-ES" smtClean="0"/>
              <a:t>15/11/2019</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3BBF2EFB-790E-44EB-AD1F-CB136DFEF340}" type="slidenum">
              <a:rPr lang="es-ES" smtClean="0"/>
              <a:t>‹#›</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95950D7B-B624-4AF2-A6C2-5C09F0F8776F}" type="datetime1">
              <a:rPr lang="es-ES" smtClean="0"/>
              <a:t>15/11/2019</a:t>
            </a:fld>
            <a:endParaRPr lang="es-ES" dirty="0"/>
          </a:p>
        </p:txBody>
      </p:sp>
      <p:sp>
        <p:nvSpPr>
          <p:cNvPr id="27" name="26 Marcador de número de diapositiva"/>
          <p:cNvSpPr>
            <a:spLocks noGrp="1"/>
          </p:cNvSpPr>
          <p:nvPr>
            <p:ph type="sldNum" sz="quarter" idx="11"/>
          </p:nvPr>
        </p:nvSpPr>
        <p:spPr/>
        <p:txBody>
          <a:bodyPr rtlCol="0"/>
          <a:lstStyle/>
          <a:p>
            <a:fld id="{3BBF2EFB-790E-44EB-AD1F-CB136DFEF340}" type="slidenum">
              <a:rPr lang="es-ES" smtClean="0"/>
              <a:t>‹#›</a:t>
            </a:fld>
            <a:endParaRPr lang="es-ES" dirty="0"/>
          </a:p>
        </p:txBody>
      </p:sp>
      <p:sp>
        <p:nvSpPr>
          <p:cNvPr id="28" name="27 Marcador de pie de página"/>
          <p:cNvSpPr>
            <a:spLocks noGrp="1"/>
          </p:cNvSpPr>
          <p:nvPr>
            <p:ph type="ftr" sz="quarter" idx="12"/>
          </p:nvPr>
        </p:nvSpPr>
        <p:spPr/>
        <p:txBody>
          <a:bodyPr rtlCol="0"/>
          <a:lstStyle/>
          <a:p>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B915C3F7-E1CA-4457-8F63-93780E407B83}" type="datetime1">
              <a:rPr lang="es-ES" smtClean="0"/>
              <a:t>15/11/2019</a:t>
            </a:fld>
            <a:endParaRPr lang="es-ES" dirty="0"/>
          </a:p>
        </p:txBody>
      </p:sp>
      <p:sp>
        <p:nvSpPr>
          <p:cNvPr id="4" name="3 Marcador de pie de página"/>
          <p:cNvSpPr>
            <a:spLocks noGrp="1"/>
          </p:cNvSpPr>
          <p:nvPr>
            <p:ph type="ftr" sz="quarter" idx="11"/>
          </p:nvPr>
        </p:nvSpPr>
        <p:spPr>
          <a:xfrm>
            <a:off x="5257800" y="612648"/>
            <a:ext cx="1325880" cy="457200"/>
          </a:xfrm>
        </p:spPr>
        <p:txBody>
          <a:bodyPr/>
          <a:lstStyle/>
          <a:p>
            <a:endParaRPr lang="es-ES" dirty="0"/>
          </a:p>
        </p:txBody>
      </p:sp>
      <p:sp>
        <p:nvSpPr>
          <p:cNvPr id="5" name="4 Marcador de número de diapositiva"/>
          <p:cNvSpPr>
            <a:spLocks noGrp="1"/>
          </p:cNvSpPr>
          <p:nvPr>
            <p:ph type="sldNum" sz="quarter" idx="12"/>
          </p:nvPr>
        </p:nvSpPr>
        <p:spPr>
          <a:xfrm>
            <a:off x="8174736" y="2272"/>
            <a:ext cx="762000" cy="365760"/>
          </a:xfrm>
        </p:spPr>
        <p:txBody>
          <a:bodyPr/>
          <a:lstStyle/>
          <a:p>
            <a:fld id="{3BBF2EFB-790E-44EB-AD1F-CB136DFEF340}" type="slidenum">
              <a:rPr lang="es-ES" smtClean="0"/>
              <a:t>‹#›</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B895427-DA49-49E6-A109-744D298F4086}" type="datetime1">
              <a:rPr lang="es-ES" smtClean="0"/>
              <a:t>15/11/2019</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3BBF2EFB-790E-44EB-AD1F-CB136DFEF340}" type="slidenum">
              <a:rPr lang="es-ES" smtClean="0"/>
              <a:t>‹#›</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A6DD37BD-D839-4ED7-898C-9EC175F3DC0D}" type="datetime1">
              <a:rPr lang="es-ES" smtClean="0"/>
              <a:t>15/11/2019</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3BBF2EFB-790E-44EB-AD1F-CB136DFEF340}" type="slidenum">
              <a:rPr lang="es-ES" smtClean="0"/>
              <a:t>‹#›</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AB2A86A-2C0E-4EFC-84CF-85781612D223}" type="datetime1">
              <a:rPr lang="es-ES" smtClean="0"/>
              <a:t>15/11/2019</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3BBF2EFB-790E-44EB-AD1F-CB136DFEF340}" type="slidenum">
              <a:rPr lang="es-ES" smtClean="0"/>
              <a:t>‹#›</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230BFFC-854B-4E07-AB04-ACA16FF3C6A1}" type="datetime1">
              <a:rPr lang="es-ES" smtClean="0"/>
              <a:t>15/11/2019</a:t>
            </a:fld>
            <a:endParaRPr lang="es-ES" dirty="0"/>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ES" dirty="0"/>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BBF2EFB-790E-44EB-AD1F-CB136DFEF340}" type="slidenum">
              <a:rPr lang="es-ES" smtClean="0"/>
              <a:t>‹#›</a:t>
            </a:fld>
            <a:endParaRPr lang="es-E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datascience.stackexchange.com/questions/22/k-means-clustering-for-mixed-numeric-and-categorical-data" TargetMode="External"/><Relationship Id="rId3" Type="http://schemas.openxmlformats.org/officeDocument/2006/relationships/hyperlink" Target="https://security-informatics.springeropen.com/articles/10.1186/s13388-018-0031-9" TargetMode="External"/><Relationship Id="rId7" Type="http://schemas.openxmlformats.org/officeDocument/2006/relationships/hyperlink" Target="http://www.tfidf.com/" TargetMode="External"/><Relationship Id="rId2" Type="http://schemas.openxmlformats.org/officeDocument/2006/relationships/hyperlink" Target="https://www.informs.org/Impact/O.R.-Analytics-Success-Stories/Human-trafficking-analysis" TargetMode="External"/><Relationship Id="rId1" Type="http://schemas.openxmlformats.org/officeDocument/2006/relationships/slideLayout" Target="../slideLayouts/slideLayout2.xml"/><Relationship Id="rId6" Type="http://schemas.openxmlformats.org/officeDocument/2006/relationships/hyperlink" Target="https://www.ctdatacollaborative.org/" TargetMode="External"/><Relationship Id="rId5" Type="http://schemas.openxmlformats.org/officeDocument/2006/relationships/hyperlink" Target="https://sebastianraschka.com/Articles/2014_naive_bayes_1.html" TargetMode="External"/><Relationship Id="rId4" Type="http://schemas.openxmlformats.org/officeDocument/2006/relationships/hyperlink" Target="https://www.r-bloggers.com/multi-armed-bandits-as-an-a-b-testing-solution/" TargetMode="External"/><Relationship Id="rId9" Type="http://schemas.openxmlformats.org/officeDocument/2006/relationships/hyperlink" Target="https://scikit-learn.org/stable/modules/naive_bay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36712"/>
            <a:ext cx="7772400" cy="1470025"/>
          </a:xfrm>
        </p:spPr>
        <p:txBody>
          <a:bodyPr/>
          <a:lstStyle/>
          <a:p>
            <a:r>
              <a:rPr lang="en-US" noProof="0" dirty="0" smtClean="0"/>
              <a:t>COURSE PROJECT</a:t>
            </a:r>
            <a:endParaRPr lang="en-US" noProof="0" dirty="0"/>
          </a:p>
        </p:txBody>
      </p:sp>
      <p:sp>
        <p:nvSpPr>
          <p:cNvPr id="3" name="2 Subtítulo"/>
          <p:cNvSpPr>
            <a:spLocks noGrp="1"/>
          </p:cNvSpPr>
          <p:nvPr>
            <p:ph type="subTitle" idx="1"/>
          </p:nvPr>
        </p:nvSpPr>
        <p:spPr>
          <a:xfrm>
            <a:off x="1371600" y="2564904"/>
            <a:ext cx="6400800" cy="1752600"/>
          </a:xfrm>
        </p:spPr>
        <p:txBody>
          <a:bodyPr/>
          <a:lstStyle/>
          <a:p>
            <a:r>
              <a:rPr lang="en-US" noProof="0" dirty="0" smtClean="0">
                <a:solidFill>
                  <a:schemeClr val="bg1"/>
                </a:solidFill>
              </a:rPr>
              <a:t>Combatting Human Trafficking</a:t>
            </a:r>
            <a:endParaRPr lang="en-US" noProof="0" dirty="0">
              <a:solidFill>
                <a:schemeClr val="bg1"/>
              </a:solidFill>
            </a:endParaRPr>
          </a:p>
        </p:txBody>
      </p:sp>
      <p:sp>
        <p:nvSpPr>
          <p:cNvPr id="5" name="4 Marcador de número de diapositiva"/>
          <p:cNvSpPr>
            <a:spLocks noGrp="1"/>
          </p:cNvSpPr>
          <p:nvPr>
            <p:ph type="sldNum" sz="quarter" idx="12"/>
          </p:nvPr>
        </p:nvSpPr>
        <p:spPr/>
        <p:txBody>
          <a:bodyPr/>
          <a:lstStyle/>
          <a:p>
            <a:fld id="{3BBF2EFB-790E-44EB-AD1F-CB136DFEF340}" type="slidenum">
              <a:rPr lang="es-ES" smtClean="0"/>
              <a:t>1</a:t>
            </a:fld>
            <a:endParaRPr lang="es-ES"/>
          </a:p>
        </p:txBody>
      </p:sp>
      <p:sp>
        <p:nvSpPr>
          <p:cNvPr id="4" name="1 Título"/>
          <p:cNvSpPr txBox="1">
            <a:spLocks/>
          </p:cNvSpPr>
          <p:nvPr/>
        </p:nvSpPr>
        <p:spPr>
          <a:xfrm>
            <a:off x="838200" y="450912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1400" b="1" dirty="0" err="1" smtClean="0"/>
              <a:t>Student</a:t>
            </a:r>
            <a:r>
              <a:rPr lang="es-ES" sz="1400" b="1" dirty="0" smtClean="0"/>
              <a:t>: </a:t>
            </a:r>
            <a:r>
              <a:rPr lang="es-ES" sz="1400" dirty="0" smtClean="0"/>
              <a:t>Guillermo de la Hera Casado.</a:t>
            </a:r>
          </a:p>
          <a:p>
            <a:pPr algn="l"/>
            <a:r>
              <a:rPr lang="es-ES" sz="1400" b="1" dirty="0" err="1" smtClean="0"/>
              <a:t>Course</a:t>
            </a:r>
            <a:r>
              <a:rPr lang="es-ES" sz="1400" b="1" dirty="0" smtClean="0"/>
              <a:t> ID: ISYE-6501</a:t>
            </a:r>
            <a:endParaRPr lang="es-ES" sz="1400" dirty="0"/>
          </a:p>
          <a:p>
            <a:pPr algn="l"/>
            <a:endParaRPr lang="es-ES" sz="1400" dirty="0"/>
          </a:p>
        </p:txBody>
      </p:sp>
      <p:pic>
        <p:nvPicPr>
          <p:cNvPr id="2052"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4873446"/>
            <a:ext cx="3080589" cy="1297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901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3BBF2EFB-790E-44EB-AD1F-CB136DFEF340}" type="slidenum">
              <a:rPr lang="es-ES" smtClean="0"/>
              <a:t>10</a:t>
            </a:fld>
            <a:endParaRPr lang="es-ES" dirty="0"/>
          </a:p>
        </p:txBody>
      </p:sp>
      <p:sp>
        <p:nvSpPr>
          <p:cNvPr id="2" name="TextBox 1"/>
          <p:cNvSpPr txBox="1"/>
          <p:nvPr/>
        </p:nvSpPr>
        <p:spPr>
          <a:xfrm>
            <a:off x="251520" y="908720"/>
            <a:ext cx="5616624" cy="369332"/>
          </a:xfrm>
          <a:prstGeom prst="rect">
            <a:avLst/>
          </a:prstGeom>
          <a:noFill/>
        </p:spPr>
        <p:txBody>
          <a:bodyPr wrap="square" rtlCol="0">
            <a:spAutoFit/>
          </a:bodyPr>
          <a:lstStyle/>
          <a:p>
            <a:r>
              <a:rPr lang="en-US" b="1" dirty="0" smtClean="0"/>
              <a:t>To design targeted awareness campaigns (I)</a:t>
            </a:r>
            <a:endParaRPr lang="en-US" b="1" dirty="0"/>
          </a:p>
        </p:txBody>
      </p:sp>
      <p:sp>
        <p:nvSpPr>
          <p:cNvPr id="5" name="TextBox 4"/>
          <p:cNvSpPr txBox="1"/>
          <p:nvPr/>
        </p:nvSpPr>
        <p:spPr>
          <a:xfrm>
            <a:off x="251520" y="1700808"/>
            <a:ext cx="8064896" cy="3785652"/>
          </a:xfrm>
          <a:prstGeom prst="rect">
            <a:avLst/>
          </a:prstGeom>
          <a:noFill/>
        </p:spPr>
        <p:txBody>
          <a:bodyPr wrap="square" rtlCol="0">
            <a:spAutoFit/>
          </a:bodyPr>
          <a:lstStyle/>
          <a:p>
            <a:pPr marL="285750" indent="-285750">
              <a:buFont typeface="Arial" panose="020B0604020202020204" pitchFamily="34" charset="0"/>
              <a:buChar char="•"/>
            </a:pPr>
            <a:r>
              <a:rPr lang="en-US" sz="1500" u="sng" dirty="0" smtClean="0"/>
              <a:t>Given, per geography:</a:t>
            </a:r>
            <a:r>
              <a:rPr lang="en-US" sz="1500" dirty="0" smtClean="0"/>
              <a:t> </a:t>
            </a:r>
          </a:p>
          <a:p>
            <a:pPr marL="742950" lvl="1" indent="-285750">
              <a:buFont typeface="Arial" panose="020B0604020202020204" pitchFamily="34" charset="0"/>
              <a:buChar char="•"/>
            </a:pPr>
            <a:r>
              <a:rPr lang="en-US" sz="1500" i="1" dirty="0" smtClean="0"/>
              <a:t>CTDC data hub</a:t>
            </a:r>
            <a:r>
              <a:rPr lang="en-US" sz="1500" dirty="0" smtClean="0"/>
              <a:t>, especially data related to demographics, recruiter relationship, means of control and victim types</a:t>
            </a:r>
          </a:p>
          <a:p>
            <a:endParaRPr lang="en-US" sz="1500" dirty="0" smtClean="0"/>
          </a:p>
          <a:p>
            <a:pPr marL="285750" indent="-285750">
              <a:buFont typeface="Arial" panose="020B0604020202020204" pitchFamily="34" charset="0"/>
              <a:buChar char="•"/>
            </a:pPr>
            <a:r>
              <a:rPr lang="en-US" sz="1500" u="sng" dirty="0" smtClean="0"/>
              <a:t>Use, per geography:</a:t>
            </a:r>
          </a:p>
          <a:p>
            <a:pPr marL="742950" lvl="1" indent="-285750">
              <a:buFont typeface="Arial" panose="020B0604020202020204" pitchFamily="34" charset="0"/>
              <a:buChar char="•"/>
            </a:pPr>
            <a:r>
              <a:rPr lang="en-US" sz="1500" dirty="0" smtClean="0"/>
              <a:t>Clustering model to generate prototypes of victims with alike attributes. As most of the attributes available are categorical, I would suggest an extension of k-means called </a:t>
            </a:r>
            <a:r>
              <a:rPr lang="en-US" sz="1500" i="1" dirty="0" smtClean="0"/>
              <a:t>k-modes algorithm</a:t>
            </a:r>
            <a:r>
              <a:rPr lang="en-US" sz="1500" dirty="0" smtClean="0">
                <a:solidFill>
                  <a:schemeClr val="accent6"/>
                </a:solidFill>
              </a:rPr>
              <a:t>. </a:t>
            </a:r>
            <a:r>
              <a:rPr lang="en-US" sz="1500" dirty="0" smtClean="0"/>
              <a:t>This extension uses the </a:t>
            </a:r>
            <a:r>
              <a:rPr lang="en-US" sz="1500" i="1" dirty="0" smtClean="0"/>
              <a:t>Hamming distance </a:t>
            </a:r>
            <a:r>
              <a:rPr lang="en-US" sz="1500" dirty="0" smtClean="0"/>
              <a:t>to deal with categorical values. The </a:t>
            </a:r>
            <a:r>
              <a:rPr lang="en-US" sz="1500" i="1" dirty="0" smtClean="0"/>
              <a:t>k</a:t>
            </a:r>
            <a:r>
              <a:rPr lang="en-US" sz="1500" dirty="0" smtClean="0"/>
              <a:t> parameter would be defined by benchmarking: </a:t>
            </a:r>
          </a:p>
          <a:p>
            <a:pPr marL="1200150" lvl="2" indent="-285750">
              <a:buFont typeface="Arial" panose="020B0604020202020204" pitchFamily="34" charset="0"/>
              <a:buChar char="•"/>
            </a:pPr>
            <a:r>
              <a:rPr lang="en-US" sz="1500" dirty="0"/>
              <a:t>R</a:t>
            </a:r>
            <a:r>
              <a:rPr lang="en-US" sz="1500" dirty="0" smtClean="0"/>
              <a:t>eduction of distance from cluster points to </a:t>
            </a:r>
            <a:r>
              <a:rPr lang="en-US" sz="1500" i="1" dirty="0" smtClean="0"/>
              <a:t>cluster mode.</a:t>
            </a:r>
          </a:p>
          <a:p>
            <a:pPr marL="1200150" lvl="2" indent="-285750">
              <a:buFont typeface="Arial" panose="020B0604020202020204" pitchFamily="34" charset="0"/>
              <a:buChar char="•"/>
            </a:pPr>
            <a:r>
              <a:rPr lang="en-US" sz="1500" dirty="0" smtClean="0"/>
              <a:t>Feasibility - how many custom awareness campaigns can be created for a geography based on budget?</a:t>
            </a:r>
          </a:p>
          <a:p>
            <a:pPr marL="285750" indent="-285750">
              <a:buFont typeface="Arial" panose="020B0604020202020204" pitchFamily="34" charset="0"/>
              <a:buChar char="•"/>
            </a:pPr>
            <a:endParaRPr lang="en-US" sz="1500" u="sng" dirty="0" smtClean="0"/>
          </a:p>
          <a:p>
            <a:pPr marL="285750" indent="-285750">
              <a:buFont typeface="Arial" panose="020B0604020202020204" pitchFamily="34" charset="0"/>
              <a:buChar char="•"/>
            </a:pPr>
            <a:r>
              <a:rPr lang="en-US" sz="1500" u="sng" dirty="0" smtClean="0"/>
              <a:t>To: </a:t>
            </a:r>
          </a:p>
          <a:p>
            <a:pPr marL="742950" lvl="1" indent="-285750">
              <a:buFont typeface="Arial" panose="020B0604020202020204" pitchFamily="34" charset="0"/>
              <a:buChar char="•"/>
            </a:pPr>
            <a:r>
              <a:rPr lang="en-US" sz="1500" b="1" dirty="0" smtClean="0"/>
              <a:t>Cluster past occurrences of victims into groups with similar attributes</a:t>
            </a:r>
            <a:r>
              <a:rPr lang="en-US" sz="1500" dirty="0" smtClean="0"/>
              <a:t> that can be used to address targeted awareness campaigns to them.</a:t>
            </a:r>
            <a:endParaRPr lang="en-US" sz="1500" u="sng" dirty="0" smtClean="0"/>
          </a:p>
        </p:txBody>
      </p:sp>
    </p:spTree>
    <p:extLst>
      <p:ext uri="{BB962C8B-B14F-4D97-AF65-F5344CB8AC3E}">
        <p14:creationId xmlns:p14="http://schemas.microsoft.com/office/powerpoint/2010/main" val="2190833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3BBF2EFB-790E-44EB-AD1F-CB136DFEF340}" type="slidenum">
              <a:rPr lang="es-ES" smtClean="0"/>
              <a:t>11</a:t>
            </a:fld>
            <a:endParaRPr lang="es-ES" dirty="0"/>
          </a:p>
        </p:txBody>
      </p:sp>
      <p:sp>
        <p:nvSpPr>
          <p:cNvPr id="2" name="TextBox 1"/>
          <p:cNvSpPr txBox="1"/>
          <p:nvPr/>
        </p:nvSpPr>
        <p:spPr>
          <a:xfrm>
            <a:off x="251520" y="908720"/>
            <a:ext cx="5616624" cy="369332"/>
          </a:xfrm>
          <a:prstGeom prst="rect">
            <a:avLst/>
          </a:prstGeom>
          <a:noFill/>
        </p:spPr>
        <p:txBody>
          <a:bodyPr wrap="square" rtlCol="0">
            <a:spAutoFit/>
          </a:bodyPr>
          <a:lstStyle/>
          <a:p>
            <a:r>
              <a:rPr lang="en-US" b="1" dirty="0" smtClean="0"/>
              <a:t>To design targeted awareness campaigns (II)</a:t>
            </a:r>
            <a:endParaRPr lang="en-US" b="1" dirty="0"/>
          </a:p>
        </p:txBody>
      </p:sp>
      <p:sp>
        <p:nvSpPr>
          <p:cNvPr id="5" name="TextBox 4"/>
          <p:cNvSpPr txBox="1"/>
          <p:nvPr/>
        </p:nvSpPr>
        <p:spPr>
          <a:xfrm>
            <a:off x="251520" y="1700808"/>
            <a:ext cx="8064896" cy="2862322"/>
          </a:xfrm>
          <a:prstGeom prst="rect">
            <a:avLst/>
          </a:prstGeom>
          <a:noFill/>
        </p:spPr>
        <p:txBody>
          <a:bodyPr wrap="square" rtlCol="0">
            <a:spAutoFit/>
          </a:bodyPr>
          <a:lstStyle/>
          <a:p>
            <a:pPr marL="285750" indent="-285750">
              <a:buFont typeface="Arial" panose="020B0604020202020204" pitchFamily="34" charset="0"/>
              <a:buChar char="•"/>
            </a:pPr>
            <a:r>
              <a:rPr lang="en-US" sz="1500" u="sng" dirty="0" smtClean="0"/>
              <a:t>Given, per geography:</a:t>
            </a:r>
            <a:r>
              <a:rPr lang="en-US" sz="1500" dirty="0" smtClean="0"/>
              <a:t> </a:t>
            </a:r>
          </a:p>
          <a:p>
            <a:pPr marL="742950" lvl="1" indent="-285750">
              <a:buFont typeface="Arial" panose="020B0604020202020204" pitchFamily="34" charset="0"/>
              <a:buChar char="•"/>
            </a:pPr>
            <a:r>
              <a:rPr lang="en-US" sz="1500" dirty="0" smtClean="0"/>
              <a:t>clusters of victims determined in slide 10, set of different online banner designs proposed per cluster.</a:t>
            </a:r>
          </a:p>
          <a:p>
            <a:endParaRPr lang="en-US" sz="1500" dirty="0" smtClean="0"/>
          </a:p>
          <a:p>
            <a:pPr marL="285750" indent="-285750">
              <a:buFont typeface="Arial" panose="020B0604020202020204" pitchFamily="34" charset="0"/>
              <a:buChar char="•"/>
            </a:pPr>
            <a:r>
              <a:rPr lang="en-US" sz="1500" u="sng" dirty="0" smtClean="0"/>
              <a:t>Use, per geography per cluster:</a:t>
            </a:r>
          </a:p>
          <a:p>
            <a:pPr marL="742950" lvl="1" indent="-285750">
              <a:buFont typeface="Arial" panose="020B0604020202020204" pitchFamily="34" charset="0"/>
              <a:buChar char="•"/>
            </a:pPr>
            <a:r>
              <a:rPr lang="en-US" sz="1500" i="1" dirty="0" smtClean="0"/>
              <a:t>Multi-armed bandit, Thompson Sampling algorithm.  </a:t>
            </a:r>
          </a:p>
          <a:p>
            <a:pPr marL="1200150" lvl="2" indent="-285750">
              <a:buFont typeface="Arial" panose="020B0604020202020204" pitchFamily="34" charset="0"/>
              <a:buChar char="•"/>
            </a:pPr>
            <a:r>
              <a:rPr lang="en-US" sz="1500" dirty="0" smtClean="0"/>
              <a:t>It’s a Bayesian non greedy alternative. A </a:t>
            </a:r>
            <a:r>
              <a:rPr lang="en-US" sz="1500" dirty="0"/>
              <a:t>probability distribution of the true success rate is built for each variant based on results that have already been observed. </a:t>
            </a:r>
            <a:endParaRPr lang="en-US" sz="1500" dirty="0" smtClean="0"/>
          </a:p>
          <a:p>
            <a:pPr lvl="1"/>
            <a:r>
              <a:rPr lang="en-US" sz="1500" u="sng" dirty="0" smtClean="0"/>
              <a:t>To: </a:t>
            </a:r>
          </a:p>
          <a:p>
            <a:pPr marL="742950" lvl="1" indent="-285750">
              <a:buFont typeface="Arial" panose="020B0604020202020204" pitchFamily="34" charset="0"/>
              <a:buChar char="•"/>
            </a:pPr>
            <a:r>
              <a:rPr lang="en-US" sz="1500" b="1" dirty="0" smtClean="0"/>
              <a:t>Try different designs of online banners on each cluster and evaluate the efficiency</a:t>
            </a:r>
            <a:r>
              <a:rPr lang="en-US" sz="1500" dirty="0" smtClean="0"/>
              <a:t> in terms of clicks by Internet users. </a:t>
            </a:r>
            <a:endParaRPr lang="en-US" sz="1500" u="sng" dirty="0" smtClean="0"/>
          </a:p>
        </p:txBody>
      </p:sp>
      <p:sp>
        <p:nvSpPr>
          <p:cNvPr id="6" name="TextBox 5"/>
          <p:cNvSpPr txBox="1"/>
          <p:nvPr/>
        </p:nvSpPr>
        <p:spPr>
          <a:xfrm>
            <a:off x="251520" y="4764299"/>
            <a:ext cx="7779200" cy="1477328"/>
          </a:xfrm>
          <a:prstGeom prst="rect">
            <a:avLst/>
          </a:prstGeom>
          <a:noFill/>
        </p:spPr>
        <p:txBody>
          <a:bodyPr wrap="square" rtlCol="0">
            <a:spAutoFit/>
          </a:bodyPr>
          <a:lstStyle/>
          <a:p>
            <a:r>
              <a:rPr lang="en-US" sz="1500" dirty="0" smtClean="0">
                <a:solidFill>
                  <a:schemeClr val="accent6"/>
                </a:solidFill>
              </a:rPr>
              <a:t>The advantage of multi-armed bandit vs traditional A/B approach is the opportunity to perform exploitation while exploring which banner design is more effective in terms of clicks.</a:t>
            </a:r>
          </a:p>
          <a:p>
            <a:endParaRPr lang="en-US" sz="1500" dirty="0">
              <a:solidFill>
                <a:schemeClr val="accent6"/>
              </a:solidFill>
            </a:endParaRPr>
          </a:p>
          <a:p>
            <a:r>
              <a:rPr lang="en-US" sz="1500" dirty="0" smtClean="0">
                <a:solidFill>
                  <a:schemeClr val="accent6"/>
                </a:solidFill>
              </a:rPr>
              <a:t> Being able to show to potential victims the banner that is more likely to be effective is very important, as we may be preventing them from becoming victims of human trafficking.</a:t>
            </a:r>
            <a:endParaRPr lang="en-US" sz="1500" dirty="0">
              <a:solidFill>
                <a:schemeClr val="accent6"/>
              </a:solidFill>
            </a:endParaRPr>
          </a:p>
        </p:txBody>
      </p:sp>
    </p:spTree>
    <p:extLst>
      <p:ext uri="{BB962C8B-B14F-4D97-AF65-F5344CB8AC3E}">
        <p14:creationId xmlns:p14="http://schemas.microsoft.com/office/powerpoint/2010/main" val="4161216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3BBF2EFB-790E-44EB-AD1F-CB136DFEF340}" type="slidenum">
              <a:rPr lang="es-ES" smtClean="0"/>
              <a:t>12</a:t>
            </a:fld>
            <a:endParaRPr lang="es-ES" dirty="0"/>
          </a:p>
        </p:txBody>
      </p:sp>
      <p:sp>
        <p:nvSpPr>
          <p:cNvPr id="2" name="TextBox 1"/>
          <p:cNvSpPr txBox="1"/>
          <p:nvPr/>
        </p:nvSpPr>
        <p:spPr>
          <a:xfrm>
            <a:off x="251520" y="908720"/>
            <a:ext cx="7488832" cy="369332"/>
          </a:xfrm>
          <a:prstGeom prst="rect">
            <a:avLst/>
          </a:prstGeom>
          <a:noFill/>
        </p:spPr>
        <p:txBody>
          <a:bodyPr wrap="square" rtlCol="0">
            <a:spAutoFit/>
          </a:bodyPr>
          <a:lstStyle/>
          <a:p>
            <a:r>
              <a:rPr lang="en-US" b="1" dirty="0" smtClean="0"/>
              <a:t>To identify vulnerable individuals and communities</a:t>
            </a:r>
            <a:endParaRPr lang="en-US" b="1" dirty="0"/>
          </a:p>
        </p:txBody>
      </p:sp>
      <p:sp>
        <p:nvSpPr>
          <p:cNvPr id="5" name="TextBox 4"/>
          <p:cNvSpPr txBox="1"/>
          <p:nvPr/>
        </p:nvSpPr>
        <p:spPr>
          <a:xfrm>
            <a:off x="251520" y="1700808"/>
            <a:ext cx="8064896" cy="2862322"/>
          </a:xfrm>
          <a:prstGeom prst="rect">
            <a:avLst/>
          </a:prstGeom>
          <a:noFill/>
        </p:spPr>
        <p:txBody>
          <a:bodyPr wrap="square" rtlCol="0">
            <a:spAutoFit/>
          </a:bodyPr>
          <a:lstStyle/>
          <a:p>
            <a:pPr marL="285750" indent="-285750">
              <a:buFont typeface="Arial" panose="020B0604020202020204" pitchFamily="34" charset="0"/>
              <a:buChar char="•"/>
            </a:pPr>
            <a:r>
              <a:rPr lang="en-US" sz="1500" u="sng" dirty="0" smtClean="0"/>
              <a:t>Given, per geography:</a:t>
            </a:r>
            <a:r>
              <a:rPr lang="en-US" sz="1500" dirty="0" smtClean="0"/>
              <a:t> </a:t>
            </a:r>
          </a:p>
          <a:p>
            <a:pPr marL="742950" lvl="1" indent="-285750">
              <a:buFont typeface="Arial" panose="020B0604020202020204" pitchFamily="34" charset="0"/>
              <a:buChar char="•"/>
            </a:pPr>
            <a:r>
              <a:rPr lang="en-US" sz="1500" dirty="0"/>
              <a:t>S</a:t>
            </a:r>
            <a:r>
              <a:rPr lang="en-US" sz="1500" dirty="0" smtClean="0"/>
              <a:t>ocial network connections of victims.</a:t>
            </a:r>
          </a:p>
          <a:p>
            <a:endParaRPr lang="en-US" sz="1500" dirty="0" smtClean="0"/>
          </a:p>
          <a:p>
            <a:pPr marL="285750" indent="-285750">
              <a:buFont typeface="Arial" panose="020B0604020202020204" pitchFamily="34" charset="0"/>
              <a:buChar char="•"/>
            </a:pPr>
            <a:r>
              <a:rPr lang="en-US" sz="1500" u="sng" dirty="0" smtClean="0"/>
              <a:t>Use, per geography:</a:t>
            </a:r>
          </a:p>
          <a:p>
            <a:pPr marL="742950" lvl="1" indent="-285750">
              <a:buFont typeface="Arial" panose="020B0604020202020204" pitchFamily="34" charset="0"/>
              <a:buChar char="•"/>
            </a:pPr>
            <a:r>
              <a:rPr lang="en-US" sz="1500" dirty="0" smtClean="0"/>
              <a:t>Louvain algorithm, being the edges social network links between pairs of individuals. The objective is to optimize modularity (density of edges inside communities to edges outside communities)</a:t>
            </a:r>
          </a:p>
          <a:p>
            <a:pPr marL="285750" indent="-285750">
              <a:buFont typeface="Arial" panose="020B0604020202020204" pitchFamily="34" charset="0"/>
              <a:buChar char="•"/>
            </a:pPr>
            <a:endParaRPr lang="en-US" sz="1500" u="sng" dirty="0" smtClean="0"/>
          </a:p>
          <a:p>
            <a:pPr marL="285750" indent="-285750">
              <a:buFont typeface="Arial" panose="020B0604020202020204" pitchFamily="34" charset="0"/>
              <a:buChar char="•"/>
            </a:pPr>
            <a:r>
              <a:rPr lang="en-US" sz="1500" u="sng" dirty="0" smtClean="0"/>
              <a:t>To: </a:t>
            </a:r>
          </a:p>
          <a:p>
            <a:pPr marL="742950" lvl="1" indent="-285750">
              <a:buFont typeface="Arial" panose="020B0604020202020204" pitchFamily="34" charset="0"/>
              <a:buChar char="•"/>
            </a:pPr>
            <a:r>
              <a:rPr lang="en-US" sz="1500" b="1" dirty="0"/>
              <a:t>D</a:t>
            </a:r>
            <a:r>
              <a:rPr lang="en-US" sz="1500" b="1" dirty="0" smtClean="0"/>
              <a:t>etermine the community each one of the victims is in, as well as related communities which may be also exposed.</a:t>
            </a:r>
          </a:p>
          <a:p>
            <a:pPr marL="742950" lvl="1" indent="-285750">
              <a:buFont typeface="Arial" panose="020B0604020202020204" pitchFamily="34" charset="0"/>
              <a:buChar char="•"/>
            </a:pPr>
            <a:endParaRPr lang="en-US" sz="1500" dirty="0"/>
          </a:p>
        </p:txBody>
      </p:sp>
      <p:sp>
        <p:nvSpPr>
          <p:cNvPr id="6" name="TextBox 5"/>
          <p:cNvSpPr txBox="1"/>
          <p:nvPr/>
        </p:nvSpPr>
        <p:spPr>
          <a:xfrm>
            <a:off x="251520" y="4725144"/>
            <a:ext cx="8064896" cy="1477328"/>
          </a:xfrm>
          <a:prstGeom prst="rect">
            <a:avLst/>
          </a:prstGeom>
          <a:noFill/>
        </p:spPr>
        <p:txBody>
          <a:bodyPr wrap="square" rtlCol="0">
            <a:spAutoFit/>
          </a:bodyPr>
          <a:lstStyle/>
          <a:p>
            <a:r>
              <a:rPr lang="en-US" sz="1500" dirty="0" smtClean="0">
                <a:solidFill>
                  <a:schemeClr val="accent6"/>
                </a:solidFill>
              </a:rPr>
              <a:t>Running Louvain on the victim’s social network connections may produce communities that have high risk of becoming as well victims.   </a:t>
            </a:r>
          </a:p>
          <a:p>
            <a:endParaRPr lang="en-US" sz="1500" dirty="0">
              <a:solidFill>
                <a:schemeClr val="accent6"/>
              </a:solidFill>
            </a:endParaRPr>
          </a:p>
          <a:p>
            <a:r>
              <a:rPr lang="en-US" sz="1500" dirty="0" smtClean="0">
                <a:solidFill>
                  <a:schemeClr val="accent6"/>
                </a:solidFill>
              </a:rPr>
              <a:t>Bonus point: Louvain can also help to analyze communities of criminals! </a:t>
            </a:r>
            <a:r>
              <a:rPr lang="en-US" sz="1500" i="1" dirty="0" smtClean="0">
                <a:solidFill>
                  <a:schemeClr val="accent6"/>
                </a:solidFill>
              </a:rPr>
              <a:t>GANG </a:t>
            </a:r>
            <a:r>
              <a:rPr lang="en-US" sz="1500" dirty="0" smtClean="0">
                <a:solidFill>
                  <a:schemeClr val="accent6"/>
                </a:solidFill>
              </a:rPr>
              <a:t>is a software used by intelligence agencies that runs Louvain in its core. It takes a known criminal group and partitions it into an “ecosystem of interconnected sub-groups”</a:t>
            </a:r>
          </a:p>
        </p:txBody>
      </p:sp>
    </p:spTree>
    <p:extLst>
      <p:ext uri="{BB962C8B-B14F-4D97-AF65-F5344CB8AC3E}">
        <p14:creationId xmlns:p14="http://schemas.microsoft.com/office/powerpoint/2010/main" val="3777046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3BBF2EFB-790E-44EB-AD1F-CB136DFEF340}" type="slidenum">
              <a:rPr lang="es-ES" smtClean="0"/>
              <a:t>13</a:t>
            </a:fld>
            <a:endParaRPr lang="es-ES" dirty="0"/>
          </a:p>
        </p:txBody>
      </p:sp>
      <p:sp>
        <p:nvSpPr>
          <p:cNvPr id="2" name="TextBox 1"/>
          <p:cNvSpPr txBox="1"/>
          <p:nvPr/>
        </p:nvSpPr>
        <p:spPr>
          <a:xfrm>
            <a:off x="251520" y="908720"/>
            <a:ext cx="7488832" cy="369332"/>
          </a:xfrm>
          <a:prstGeom prst="rect">
            <a:avLst/>
          </a:prstGeom>
          <a:noFill/>
        </p:spPr>
        <p:txBody>
          <a:bodyPr wrap="square" rtlCol="0">
            <a:spAutoFit/>
          </a:bodyPr>
          <a:lstStyle/>
          <a:p>
            <a:r>
              <a:rPr lang="en-US" b="1" dirty="0" smtClean="0"/>
              <a:t>To identify trafficking activity – online ads (I)</a:t>
            </a:r>
            <a:endParaRPr lang="en-US" b="1" dirty="0"/>
          </a:p>
        </p:txBody>
      </p:sp>
      <p:sp>
        <p:nvSpPr>
          <p:cNvPr id="3" name="TextBox 2"/>
          <p:cNvSpPr txBox="1"/>
          <p:nvPr/>
        </p:nvSpPr>
        <p:spPr>
          <a:xfrm>
            <a:off x="252688" y="1412776"/>
            <a:ext cx="8064896" cy="3539430"/>
          </a:xfrm>
          <a:prstGeom prst="rect">
            <a:avLst/>
          </a:prstGeom>
          <a:noFill/>
        </p:spPr>
        <p:txBody>
          <a:bodyPr wrap="square" rtlCol="0">
            <a:spAutoFit/>
          </a:bodyPr>
          <a:lstStyle/>
          <a:p>
            <a:pPr marL="285750" indent="-285750">
              <a:buFont typeface="Arial" panose="020B0604020202020204" pitchFamily="34" charset="0"/>
              <a:buChar char="•"/>
            </a:pPr>
            <a:r>
              <a:rPr lang="en-US" sz="1400" u="sng" dirty="0" smtClean="0"/>
              <a:t>Given:</a:t>
            </a:r>
            <a:r>
              <a:rPr lang="en-US" sz="1400" dirty="0" smtClean="0"/>
              <a:t> </a:t>
            </a:r>
          </a:p>
          <a:p>
            <a:pPr marL="742950" lvl="1" indent="-285750">
              <a:buFont typeface="Arial" panose="020B0604020202020204" pitchFamily="34" charset="0"/>
              <a:buChar char="•"/>
            </a:pPr>
            <a:r>
              <a:rPr lang="en-US" sz="1400" dirty="0" smtClean="0"/>
              <a:t>Historical collection of online ads per geography, with the following attributes since 2010: display type (web banner, frame add, pop-ups, etc.), total count of words from text, count of occurrences per word,  click timestamp, publisher IP.</a:t>
            </a:r>
          </a:p>
          <a:p>
            <a:pPr marL="285750" indent="-285750">
              <a:buFont typeface="Arial" panose="020B0604020202020204" pitchFamily="34" charset="0"/>
              <a:buChar char="•"/>
            </a:pPr>
            <a:r>
              <a:rPr lang="en-US" sz="1400" u="sng" dirty="0" smtClean="0"/>
              <a:t>Use, per geography:</a:t>
            </a:r>
          </a:p>
          <a:p>
            <a:pPr marL="742950" lvl="1" indent="-285750">
              <a:buFont typeface="Arial" panose="020B0604020202020204" pitchFamily="34" charset="0"/>
              <a:buChar char="•"/>
            </a:pPr>
            <a:r>
              <a:rPr lang="en-US" sz="1400" dirty="0" smtClean="0"/>
              <a:t>Data preparation: the count of occurrences per word can be used to derive the </a:t>
            </a:r>
            <a:r>
              <a:rPr lang="en-US" sz="1400" i="1" dirty="0" smtClean="0"/>
              <a:t>term frequency-inverse document frequency</a:t>
            </a:r>
            <a:r>
              <a:rPr lang="en-US" sz="1400" dirty="0" smtClean="0"/>
              <a:t>. That’s a statistical measure used to evaluate how important a word is to a document in a corpus.</a:t>
            </a:r>
          </a:p>
          <a:p>
            <a:pPr marL="742950" lvl="1" indent="-285750">
              <a:buFont typeface="Arial" panose="020B0604020202020204" pitchFamily="34" charset="0"/>
              <a:buChar char="•"/>
            </a:pPr>
            <a:r>
              <a:rPr lang="en-US" sz="1400" dirty="0" smtClean="0"/>
              <a:t>Modelling: </a:t>
            </a:r>
            <a:r>
              <a:rPr lang="en-US" sz="1400" i="1" dirty="0" smtClean="0"/>
              <a:t>Complement Naïve-Bayes algorithm for binary classification</a:t>
            </a:r>
            <a:r>
              <a:rPr lang="en-US" sz="1400" dirty="0" smtClean="0"/>
              <a:t>. This type of Naïve Bayes is especially suited for imbalanced classes (small % of positive instances) and for text classification. Adjust </a:t>
            </a:r>
            <a:r>
              <a:rPr lang="en-US" sz="1400" i="1" dirty="0" smtClean="0"/>
              <a:t>alpha parameter </a:t>
            </a:r>
            <a:r>
              <a:rPr lang="en-US" sz="1400" dirty="0" smtClean="0"/>
              <a:t>through cross validation</a:t>
            </a:r>
            <a:r>
              <a:rPr lang="en-US" sz="1400" i="1" dirty="0" smtClean="0"/>
              <a:t> </a:t>
            </a:r>
            <a:r>
              <a:rPr lang="en-US" sz="1400" dirty="0" smtClean="0"/>
              <a:t> to minimize False Negatives (Recall). If an online ad happens to be punishable by law, we don’t want to miss it out.</a:t>
            </a:r>
          </a:p>
          <a:p>
            <a:pPr marL="285750" indent="-285750">
              <a:buFont typeface="Arial" panose="020B0604020202020204" pitchFamily="34" charset="0"/>
              <a:buChar char="•"/>
            </a:pPr>
            <a:r>
              <a:rPr lang="en-US" sz="1400" u="sng" dirty="0" smtClean="0"/>
              <a:t>To:</a:t>
            </a:r>
          </a:p>
          <a:p>
            <a:pPr marL="742950" lvl="1" indent="-285750">
              <a:buFont typeface="Arial" panose="020B0604020202020204" pitchFamily="34" charset="0"/>
              <a:buChar char="•"/>
            </a:pPr>
            <a:r>
              <a:rPr lang="en-US" sz="1400" b="1" dirty="0" smtClean="0"/>
              <a:t>Predict which ads are related to human trafficking activity</a:t>
            </a:r>
            <a:r>
              <a:rPr lang="en-US" sz="1400" dirty="0" smtClean="0"/>
              <a:t>, helping to create a daily time series of confirmed illicit historical online ads. </a:t>
            </a:r>
            <a:endParaRPr lang="en-US" sz="1400" dirty="0"/>
          </a:p>
        </p:txBody>
      </p:sp>
      <p:sp>
        <p:nvSpPr>
          <p:cNvPr id="5" name="TextBox 4"/>
          <p:cNvSpPr txBox="1"/>
          <p:nvPr/>
        </p:nvSpPr>
        <p:spPr>
          <a:xfrm>
            <a:off x="406346" y="5108384"/>
            <a:ext cx="7779200" cy="1600438"/>
          </a:xfrm>
          <a:prstGeom prst="rect">
            <a:avLst/>
          </a:prstGeom>
          <a:noFill/>
        </p:spPr>
        <p:txBody>
          <a:bodyPr wrap="square" rtlCol="0">
            <a:spAutoFit/>
          </a:bodyPr>
          <a:lstStyle/>
          <a:p>
            <a:r>
              <a:rPr lang="en-US" sz="1400" dirty="0" smtClean="0">
                <a:solidFill>
                  <a:schemeClr val="accent6"/>
                </a:solidFill>
              </a:rPr>
              <a:t>Robust</a:t>
            </a:r>
            <a:r>
              <a:rPr lang="en-US" sz="1400" dirty="0">
                <a:solidFill>
                  <a:schemeClr val="accent6"/>
                </a:solidFill>
              </a:rPr>
              <a:t>, easy to implement, fast, and accurate, </a:t>
            </a:r>
            <a:r>
              <a:rPr lang="en-US" sz="1400" dirty="0" smtClean="0">
                <a:solidFill>
                  <a:schemeClr val="accent6"/>
                </a:solidFill>
              </a:rPr>
              <a:t>Naive </a:t>
            </a:r>
            <a:r>
              <a:rPr lang="en-US" sz="1400" dirty="0">
                <a:solidFill>
                  <a:schemeClr val="accent6"/>
                </a:solidFill>
              </a:rPr>
              <a:t>Bayes classifiers are used in many different </a:t>
            </a:r>
            <a:r>
              <a:rPr lang="en-US" sz="1400" dirty="0" smtClean="0">
                <a:solidFill>
                  <a:schemeClr val="accent6"/>
                </a:solidFill>
              </a:rPr>
              <a:t>fields, including Natural Language Processing (NLP). </a:t>
            </a:r>
            <a:r>
              <a:rPr lang="en-US" sz="1400" dirty="0">
                <a:solidFill>
                  <a:schemeClr val="accent6"/>
                </a:solidFill>
              </a:rPr>
              <a:t>we assume the </a:t>
            </a:r>
            <a:r>
              <a:rPr lang="en-US" sz="1400" b="1" dirty="0">
                <a:solidFill>
                  <a:schemeClr val="accent6"/>
                </a:solidFill>
              </a:rPr>
              <a:t>‘naive’</a:t>
            </a:r>
            <a:r>
              <a:rPr lang="en-US" sz="1400" dirty="0">
                <a:solidFill>
                  <a:schemeClr val="accent6"/>
                </a:solidFill>
              </a:rPr>
              <a:t> condition that every word in a sentence is independent of the other ones. </a:t>
            </a:r>
            <a:endParaRPr lang="en-US" sz="1400" dirty="0" smtClean="0">
              <a:solidFill>
                <a:schemeClr val="accent6"/>
              </a:solidFill>
            </a:endParaRPr>
          </a:p>
          <a:p>
            <a:endParaRPr lang="en-US" sz="1400" dirty="0">
              <a:solidFill>
                <a:schemeClr val="accent6"/>
              </a:solidFill>
            </a:endParaRPr>
          </a:p>
          <a:p>
            <a:r>
              <a:rPr lang="en-US" sz="1400" dirty="0" smtClean="0">
                <a:solidFill>
                  <a:schemeClr val="accent6"/>
                </a:solidFill>
              </a:rPr>
              <a:t>If we want to be able to detect very large occurrences of illicit ads in future events, then we first need to create a time series database with past occurrences and learn about how trafficking ads really are. </a:t>
            </a:r>
          </a:p>
        </p:txBody>
      </p:sp>
    </p:spTree>
    <p:extLst>
      <p:ext uri="{BB962C8B-B14F-4D97-AF65-F5344CB8AC3E}">
        <p14:creationId xmlns:p14="http://schemas.microsoft.com/office/powerpoint/2010/main" val="2320406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3BBF2EFB-790E-44EB-AD1F-CB136DFEF340}" type="slidenum">
              <a:rPr lang="es-ES" smtClean="0"/>
              <a:t>14</a:t>
            </a:fld>
            <a:endParaRPr lang="es-ES" dirty="0"/>
          </a:p>
        </p:txBody>
      </p:sp>
      <p:sp>
        <p:nvSpPr>
          <p:cNvPr id="5" name="TextBox 4"/>
          <p:cNvSpPr txBox="1"/>
          <p:nvPr/>
        </p:nvSpPr>
        <p:spPr>
          <a:xfrm>
            <a:off x="251520" y="1700808"/>
            <a:ext cx="8064896" cy="4016484"/>
          </a:xfrm>
          <a:prstGeom prst="rect">
            <a:avLst/>
          </a:prstGeom>
          <a:noFill/>
        </p:spPr>
        <p:txBody>
          <a:bodyPr wrap="square" rtlCol="0">
            <a:spAutoFit/>
          </a:bodyPr>
          <a:lstStyle/>
          <a:p>
            <a:pPr marL="285750" indent="-285750">
              <a:buFont typeface="Arial" panose="020B0604020202020204" pitchFamily="34" charset="0"/>
              <a:buChar char="•"/>
            </a:pPr>
            <a:r>
              <a:rPr lang="en-US" sz="1500" u="sng" dirty="0" smtClean="0"/>
              <a:t>Given:</a:t>
            </a:r>
            <a:r>
              <a:rPr lang="en-US" sz="1500" dirty="0" smtClean="0"/>
              <a:t> </a:t>
            </a:r>
          </a:p>
          <a:p>
            <a:pPr marL="742950" lvl="1" indent="-285750">
              <a:buFont typeface="Arial" panose="020B0604020202020204" pitchFamily="34" charset="0"/>
              <a:buChar char="•"/>
            </a:pPr>
            <a:r>
              <a:rPr lang="en-US" sz="1500" dirty="0" smtClean="0"/>
              <a:t>Output from slide 13 </a:t>
            </a:r>
            <a:r>
              <a:rPr lang="en-US" sz="1500" dirty="0" smtClean="0">
                <a:sym typeface="Wingdings" panose="05000000000000000000" pitchFamily="2" charset="2"/>
              </a:rPr>
              <a:t> </a:t>
            </a:r>
            <a:r>
              <a:rPr lang="en-US" sz="1500" dirty="0" smtClean="0"/>
              <a:t>historical </a:t>
            </a:r>
            <a:r>
              <a:rPr lang="en-US" sz="1500" dirty="0"/>
              <a:t>time series of </a:t>
            </a:r>
            <a:r>
              <a:rPr lang="en-US" sz="1500" b="1" dirty="0"/>
              <a:t>confirmed</a:t>
            </a:r>
            <a:r>
              <a:rPr lang="en-US" sz="1500" dirty="0"/>
              <a:t> trafficking related ads per </a:t>
            </a:r>
            <a:r>
              <a:rPr lang="en-US" sz="1500" dirty="0" smtClean="0"/>
              <a:t>geography since 2010 [daily observations]</a:t>
            </a:r>
          </a:p>
          <a:p>
            <a:pPr marL="285750" indent="-285750">
              <a:buFont typeface="Arial" panose="020B0604020202020204" pitchFamily="34" charset="0"/>
              <a:buChar char="•"/>
            </a:pPr>
            <a:r>
              <a:rPr lang="en-US" sz="1500" u="sng" dirty="0" smtClean="0"/>
              <a:t>Use, per geography:</a:t>
            </a:r>
          </a:p>
          <a:p>
            <a:pPr marL="742950" lvl="1" indent="-285750">
              <a:buFont typeface="Arial" panose="020B0604020202020204" pitchFamily="34" charset="0"/>
              <a:buChar char="•"/>
            </a:pPr>
            <a:r>
              <a:rPr lang="en-US" sz="1500" dirty="0" smtClean="0"/>
              <a:t>Check on time series to understand what type of seasonality is showing up (additive, multiplicative)</a:t>
            </a:r>
          </a:p>
          <a:p>
            <a:pPr marL="742950" lvl="1" indent="-285750">
              <a:buFont typeface="Arial" panose="020B0604020202020204" pitchFamily="34" charset="0"/>
              <a:buChar char="•"/>
            </a:pPr>
            <a:r>
              <a:rPr lang="en-US" sz="1500" dirty="0" smtClean="0"/>
              <a:t>Exponential Smoothing (Holt Winters), with parameters alpha, beta and gamma being determined by the model automatically.</a:t>
            </a:r>
          </a:p>
          <a:p>
            <a:pPr marL="285750" indent="-285750">
              <a:buFont typeface="Arial" panose="020B0604020202020204" pitchFamily="34" charset="0"/>
              <a:buChar char="•"/>
            </a:pPr>
            <a:r>
              <a:rPr lang="en-US" sz="1500" u="sng" dirty="0" smtClean="0"/>
              <a:t>To: </a:t>
            </a:r>
          </a:p>
          <a:p>
            <a:pPr marL="742950" lvl="1" indent="-285750">
              <a:buFont typeface="Arial" panose="020B0604020202020204" pitchFamily="34" charset="0"/>
              <a:buChar char="•"/>
            </a:pPr>
            <a:r>
              <a:rPr lang="en-US" sz="1500" b="1" dirty="0" smtClean="0"/>
              <a:t>Decompose the time series data into seasonality and trend to understand</a:t>
            </a:r>
            <a:r>
              <a:rPr lang="en-US" sz="1500" dirty="0" smtClean="0"/>
              <a:t>:</a:t>
            </a:r>
          </a:p>
          <a:p>
            <a:pPr marL="1657350" lvl="3" indent="-285750">
              <a:buFont typeface="Arial" panose="020B0604020202020204" pitchFamily="34" charset="0"/>
              <a:buChar char="•"/>
            </a:pPr>
            <a:r>
              <a:rPr lang="en-US" sz="1500" dirty="0" smtClean="0"/>
              <a:t>Which months of the year are usually seasonal and account for the largest count of illicit ads, per geography.</a:t>
            </a:r>
          </a:p>
          <a:p>
            <a:pPr marL="1657350" lvl="3" indent="-285750">
              <a:buFont typeface="Arial" panose="020B0604020202020204" pitchFamily="34" charset="0"/>
              <a:buChar char="•"/>
            </a:pPr>
            <a:r>
              <a:rPr lang="en-US" sz="1500" dirty="0" smtClean="0"/>
              <a:t>Any particular week showing a lot of seasonality, probably caused by events of any kind.</a:t>
            </a:r>
          </a:p>
          <a:p>
            <a:pPr marL="1657350" lvl="3" indent="-285750">
              <a:buFont typeface="Arial" panose="020B0604020202020204" pitchFamily="34" charset="0"/>
              <a:buChar char="•"/>
            </a:pPr>
            <a:r>
              <a:rPr lang="en-US" sz="1500" dirty="0" smtClean="0"/>
              <a:t>On average, is the number of illicit ads increasing or decreasing over the years.</a:t>
            </a:r>
            <a:endParaRPr lang="en-US" sz="1500" dirty="0"/>
          </a:p>
        </p:txBody>
      </p:sp>
      <p:sp>
        <p:nvSpPr>
          <p:cNvPr id="6" name="TextBox 5"/>
          <p:cNvSpPr txBox="1"/>
          <p:nvPr/>
        </p:nvSpPr>
        <p:spPr>
          <a:xfrm>
            <a:off x="251520" y="908720"/>
            <a:ext cx="7488832" cy="369332"/>
          </a:xfrm>
          <a:prstGeom prst="rect">
            <a:avLst/>
          </a:prstGeom>
          <a:noFill/>
        </p:spPr>
        <p:txBody>
          <a:bodyPr wrap="square" rtlCol="0">
            <a:spAutoFit/>
          </a:bodyPr>
          <a:lstStyle/>
          <a:p>
            <a:r>
              <a:rPr lang="en-US" b="1" dirty="0" smtClean="0"/>
              <a:t>To identify trafficking activity – online ads (II)</a:t>
            </a:r>
            <a:endParaRPr lang="en-US" b="1" dirty="0"/>
          </a:p>
        </p:txBody>
      </p:sp>
    </p:spTree>
    <p:extLst>
      <p:ext uri="{BB962C8B-B14F-4D97-AF65-F5344CB8AC3E}">
        <p14:creationId xmlns:p14="http://schemas.microsoft.com/office/powerpoint/2010/main" val="285985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3BBF2EFB-790E-44EB-AD1F-CB136DFEF340}" type="slidenum">
              <a:rPr lang="es-ES" smtClean="0"/>
              <a:t>15</a:t>
            </a:fld>
            <a:endParaRPr lang="es-ES" dirty="0"/>
          </a:p>
        </p:txBody>
      </p:sp>
      <p:sp>
        <p:nvSpPr>
          <p:cNvPr id="3" name="TextBox 2"/>
          <p:cNvSpPr txBox="1"/>
          <p:nvPr/>
        </p:nvSpPr>
        <p:spPr>
          <a:xfrm>
            <a:off x="264462" y="1676608"/>
            <a:ext cx="8064896" cy="2646878"/>
          </a:xfrm>
          <a:prstGeom prst="rect">
            <a:avLst/>
          </a:prstGeom>
          <a:noFill/>
        </p:spPr>
        <p:txBody>
          <a:bodyPr wrap="square" rtlCol="0">
            <a:spAutoFit/>
          </a:bodyPr>
          <a:lstStyle/>
          <a:p>
            <a:pPr marL="285750" indent="-285750">
              <a:buFont typeface="Arial" panose="020B0604020202020204" pitchFamily="34" charset="0"/>
              <a:buChar char="•"/>
            </a:pPr>
            <a:r>
              <a:rPr lang="en-US" sz="1500" u="sng" dirty="0" smtClean="0"/>
              <a:t>Given:</a:t>
            </a:r>
            <a:r>
              <a:rPr lang="en-US" sz="1500" dirty="0" smtClean="0"/>
              <a:t> </a:t>
            </a:r>
          </a:p>
          <a:p>
            <a:pPr marL="742950" lvl="1" indent="-285750">
              <a:buFont typeface="Arial" panose="020B0604020202020204" pitchFamily="34" charset="0"/>
              <a:buChar char="•"/>
            </a:pPr>
            <a:r>
              <a:rPr lang="en-US" sz="1500" dirty="0" smtClean="0"/>
              <a:t>historical </a:t>
            </a:r>
            <a:r>
              <a:rPr lang="en-US" sz="1500" dirty="0"/>
              <a:t>time series of confirmed trafficking related ads per </a:t>
            </a:r>
            <a:r>
              <a:rPr lang="en-US" sz="1500" dirty="0" smtClean="0"/>
              <a:t>geography since 2010 (slide 13) learnings from Exponential Smoothing (slide 14)</a:t>
            </a:r>
          </a:p>
          <a:p>
            <a:pPr marL="285750" indent="-285750">
              <a:buFont typeface="Arial" panose="020B0604020202020204" pitchFamily="34" charset="0"/>
              <a:buChar char="•"/>
            </a:pPr>
            <a:r>
              <a:rPr lang="en-US" sz="1500" u="sng" dirty="0" smtClean="0"/>
              <a:t>Use, for each geography:</a:t>
            </a:r>
          </a:p>
          <a:p>
            <a:pPr marL="742950" lvl="1" indent="-285750">
              <a:buFont typeface="Arial" panose="020B0604020202020204" pitchFamily="34" charset="0"/>
              <a:buChar char="•"/>
            </a:pPr>
            <a:r>
              <a:rPr lang="en-US" sz="1500" dirty="0" smtClean="0"/>
              <a:t>CUSUM </a:t>
            </a:r>
            <a:r>
              <a:rPr lang="en-US" sz="1500" dirty="0"/>
              <a:t>on non-seasonal days to estimate </a:t>
            </a:r>
            <a:r>
              <a:rPr lang="en-US" sz="1500" i="1" dirty="0"/>
              <a:t>Mu</a:t>
            </a:r>
            <a:r>
              <a:rPr lang="en-US" sz="1500" dirty="0"/>
              <a:t>. </a:t>
            </a:r>
            <a:endParaRPr lang="en-US" sz="1500" dirty="0" smtClean="0"/>
          </a:p>
          <a:p>
            <a:pPr marL="742950" lvl="1" indent="-285750">
              <a:buFont typeface="Arial" panose="020B0604020202020204" pitchFamily="34" charset="0"/>
              <a:buChar char="•"/>
            </a:pPr>
            <a:r>
              <a:rPr lang="en-US" sz="1500" dirty="0" smtClean="0"/>
              <a:t>Calibrate </a:t>
            </a:r>
            <a:r>
              <a:rPr lang="en-US" sz="1500" i="1" dirty="0"/>
              <a:t>C and critical </a:t>
            </a:r>
            <a:r>
              <a:rPr lang="en-US" sz="1500" i="1" dirty="0" smtClean="0"/>
              <a:t>value </a:t>
            </a:r>
            <a:r>
              <a:rPr lang="en-US" sz="1500" dirty="0" smtClean="0"/>
              <a:t>parameters, so that the model could have detected past large occurrences of online ads.</a:t>
            </a:r>
          </a:p>
          <a:p>
            <a:pPr marL="742950" lvl="1" indent="-285750">
              <a:buFont typeface="Arial" panose="020B0604020202020204" pitchFamily="34" charset="0"/>
              <a:buChar char="•"/>
            </a:pPr>
            <a:r>
              <a:rPr lang="en-US" sz="1500" dirty="0" smtClean="0"/>
              <a:t>Update the time series with future occurrences and update CUSUM </a:t>
            </a:r>
            <a:r>
              <a:rPr lang="en-US" sz="1500" dirty="0"/>
              <a:t>on a daily </a:t>
            </a:r>
            <a:r>
              <a:rPr lang="en-US" sz="1500" dirty="0" smtClean="0"/>
              <a:t>basis.</a:t>
            </a:r>
            <a:endParaRPr lang="en-US" sz="1500" u="sng" dirty="0" smtClean="0"/>
          </a:p>
          <a:p>
            <a:pPr marL="285750" indent="-285750">
              <a:buFont typeface="Arial" panose="020B0604020202020204" pitchFamily="34" charset="0"/>
              <a:buChar char="•"/>
            </a:pPr>
            <a:r>
              <a:rPr lang="en-US" sz="1500" u="sng" dirty="0" smtClean="0"/>
              <a:t>To: </a:t>
            </a:r>
          </a:p>
          <a:p>
            <a:pPr marL="742950" lvl="1" indent="-285750">
              <a:buFont typeface="Arial" panose="020B0604020202020204" pitchFamily="34" charset="0"/>
              <a:buChar char="•"/>
            </a:pPr>
            <a:r>
              <a:rPr lang="en-US" sz="1500" b="1" dirty="0" smtClean="0"/>
              <a:t>react quickly to spikes in demand of human trafficking, even to unknown events</a:t>
            </a:r>
            <a:r>
              <a:rPr lang="en-US" sz="1500" dirty="0" smtClean="0"/>
              <a:t>, providing the opportunity to mitigate an exceptional situation</a:t>
            </a:r>
            <a:r>
              <a:rPr lang="en-US" sz="1600" dirty="0" smtClean="0"/>
              <a:t>.</a:t>
            </a:r>
          </a:p>
        </p:txBody>
      </p:sp>
      <p:sp>
        <p:nvSpPr>
          <p:cNvPr id="5" name="TextBox 4"/>
          <p:cNvSpPr txBox="1"/>
          <p:nvPr/>
        </p:nvSpPr>
        <p:spPr>
          <a:xfrm>
            <a:off x="264462" y="4581128"/>
            <a:ext cx="8352928" cy="1477328"/>
          </a:xfrm>
          <a:prstGeom prst="rect">
            <a:avLst/>
          </a:prstGeom>
          <a:noFill/>
        </p:spPr>
        <p:txBody>
          <a:bodyPr wrap="square" rtlCol="0">
            <a:spAutoFit/>
          </a:bodyPr>
          <a:lstStyle/>
          <a:p>
            <a:pPr marL="285750" indent="-285750">
              <a:buFont typeface="Arial" panose="020B0604020202020204" pitchFamily="34" charset="0"/>
              <a:buChar char="•"/>
            </a:pPr>
            <a:r>
              <a:rPr lang="en-US" sz="1500" dirty="0" smtClean="0">
                <a:solidFill>
                  <a:schemeClr val="accent6"/>
                </a:solidFill>
              </a:rPr>
              <a:t>From the Exponential Smoothing input, we would know how seasonality usually develops for each year and we could adjust the CUSUM model accordingly. </a:t>
            </a:r>
          </a:p>
          <a:p>
            <a:pPr marL="285750" indent="-285750">
              <a:buFont typeface="Arial" panose="020B0604020202020204" pitchFamily="34" charset="0"/>
              <a:buChar char="•"/>
            </a:pPr>
            <a:endParaRPr lang="en-US" sz="1500" dirty="0">
              <a:solidFill>
                <a:schemeClr val="accent6"/>
              </a:solidFill>
            </a:endParaRPr>
          </a:p>
          <a:p>
            <a:pPr marL="285750" indent="-285750">
              <a:buFont typeface="Arial" panose="020B0604020202020204" pitchFamily="34" charset="0"/>
              <a:buChar char="•"/>
            </a:pPr>
            <a:r>
              <a:rPr lang="en-US" sz="1500" dirty="0" smtClean="0">
                <a:solidFill>
                  <a:schemeClr val="accent6"/>
                </a:solidFill>
              </a:rPr>
              <a:t>The Naïve Bayes model could then be used to identify future ads as human trafficking related, updating the time series and feeding it directly into CUSUM. This could make CUSUM even faster and reactive to both known and unknown spikes in human trafficking online ads.</a:t>
            </a:r>
            <a:endParaRPr lang="en-US" sz="1500" dirty="0">
              <a:solidFill>
                <a:schemeClr val="accent6"/>
              </a:solidFill>
            </a:endParaRPr>
          </a:p>
        </p:txBody>
      </p:sp>
      <p:sp>
        <p:nvSpPr>
          <p:cNvPr id="6" name="TextBox 5"/>
          <p:cNvSpPr txBox="1"/>
          <p:nvPr/>
        </p:nvSpPr>
        <p:spPr>
          <a:xfrm>
            <a:off x="251520" y="908720"/>
            <a:ext cx="7488832" cy="369332"/>
          </a:xfrm>
          <a:prstGeom prst="rect">
            <a:avLst/>
          </a:prstGeom>
          <a:noFill/>
        </p:spPr>
        <p:txBody>
          <a:bodyPr wrap="square" rtlCol="0">
            <a:spAutoFit/>
          </a:bodyPr>
          <a:lstStyle/>
          <a:p>
            <a:r>
              <a:rPr lang="en-US" b="1" dirty="0" smtClean="0"/>
              <a:t>To identify trafficking activity – online ads (III)</a:t>
            </a:r>
            <a:endParaRPr lang="en-US" b="1" dirty="0"/>
          </a:p>
        </p:txBody>
      </p:sp>
    </p:spTree>
    <p:extLst>
      <p:ext uri="{BB962C8B-B14F-4D97-AF65-F5344CB8AC3E}">
        <p14:creationId xmlns:p14="http://schemas.microsoft.com/office/powerpoint/2010/main" val="1886252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3BBF2EFB-790E-44EB-AD1F-CB136DFEF340}" type="slidenum">
              <a:rPr lang="es-ES" smtClean="0"/>
              <a:t>16</a:t>
            </a:fld>
            <a:endParaRPr lang="es-ES" dirty="0"/>
          </a:p>
        </p:txBody>
      </p:sp>
      <p:sp>
        <p:nvSpPr>
          <p:cNvPr id="2" name="TextBox 1"/>
          <p:cNvSpPr txBox="1"/>
          <p:nvPr/>
        </p:nvSpPr>
        <p:spPr>
          <a:xfrm>
            <a:off x="251520" y="908720"/>
            <a:ext cx="6408712" cy="369332"/>
          </a:xfrm>
          <a:prstGeom prst="rect">
            <a:avLst/>
          </a:prstGeom>
          <a:noFill/>
        </p:spPr>
        <p:txBody>
          <a:bodyPr wrap="square" rtlCol="0">
            <a:spAutoFit/>
          </a:bodyPr>
          <a:lstStyle/>
          <a:p>
            <a:r>
              <a:rPr lang="en-US" b="1" dirty="0"/>
              <a:t>Resource allocation decisions – inspection </a:t>
            </a:r>
            <a:r>
              <a:rPr lang="en-US" b="1" dirty="0" smtClean="0"/>
              <a:t>routes (I)</a:t>
            </a:r>
            <a:endParaRPr lang="en-US" b="1" dirty="0"/>
          </a:p>
        </p:txBody>
      </p:sp>
      <p:sp>
        <p:nvSpPr>
          <p:cNvPr id="5" name="TextBox 4"/>
          <p:cNvSpPr txBox="1"/>
          <p:nvPr/>
        </p:nvSpPr>
        <p:spPr>
          <a:xfrm>
            <a:off x="251520" y="1772816"/>
            <a:ext cx="8064896" cy="3785652"/>
          </a:xfrm>
          <a:prstGeom prst="rect">
            <a:avLst/>
          </a:prstGeom>
          <a:noFill/>
        </p:spPr>
        <p:txBody>
          <a:bodyPr wrap="square" rtlCol="0">
            <a:spAutoFit/>
          </a:bodyPr>
          <a:lstStyle/>
          <a:p>
            <a:pPr marL="285750" indent="-285750">
              <a:buFont typeface="Arial" panose="020B0604020202020204" pitchFamily="34" charset="0"/>
              <a:buChar char="•"/>
            </a:pPr>
            <a:r>
              <a:rPr lang="en-US" sz="1500" u="sng" dirty="0" smtClean="0"/>
              <a:t>Given:</a:t>
            </a:r>
            <a:r>
              <a:rPr lang="en-US" sz="1500" dirty="0" smtClean="0"/>
              <a:t> dataset with attributes of businesses inspected since 2010 (suburb, city, valid company license (y/n), owner with criminal records (y/n), number of employees, sector, active since, etc.), being the dependent variable the number of victims released from the same. </a:t>
            </a:r>
          </a:p>
          <a:p>
            <a:pPr marL="285750" indent="-285750">
              <a:buFont typeface="Arial" panose="020B0604020202020204" pitchFamily="34" charset="0"/>
              <a:buChar char="•"/>
            </a:pPr>
            <a:r>
              <a:rPr lang="en-US" sz="1500" u="sng" dirty="0" smtClean="0"/>
              <a:t>Use, per geography:</a:t>
            </a:r>
          </a:p>
          <a:p>
            <a:pPr marL="742950" lvl="1" indent="-285750">
              <a:buFont typeface="Arial" panose="020B0604020202020204" pitchFamily="34" charset="0"/>
              <a:buChar char="•"/>
            </a:pPr>
            <a:r>
              <a:rPr lang="en-US" sz="1500" dirty="0"/>
              <a:t>Grubbs outlier test on the dependent variable, as the input is likely filled up manually.</a:t>
            </a:r>
          </a:p>
          <a:p>
            <a:pPr marL="742950" lvl="1" indent="-285750">
              <a:buFont typeface="Arial" panose="020B0604020202020204" pitchFamily="34" charset="0"/>
              <a:buChar char="•"/>
            </a:pPr>
            <a:r>
              <a:rPr lang="en-US" sz="1500" dirty="0"/>
              <a:t>Assess data imputation needs, exploring the % of empty rows per column.</a:t>
            </a:r>
          </a:p>
          <a:p>
            <a:pPr marL="742950" lvl="1" indent="-285750">
              <a:buFont typeface="Arial" panose="020B0604020202020204" pitchFamily="34" charset="0"/>
              <a:buChar char="•"/>
            </a:pPr>
            <a:r>
              <a:rPr lang="en-US" sz="1500" dirty="0"/>
              <a:t>Lasso regression for variable selection.</a:t>
            </a:r>
          </a:p>
          <a:p>
            <a:pPr marL="742950" lvl="1" indent="-285750">
              <a:buFont typeface="Arial" panose="020B0604020202020204" pitchFamily="34" charset="0"/>
              <a:buChar char="•"/>
            </a:pPr>
            <a:r>
              <a:rPr lang="en-US" sz="1500" dirty="0"/>
              <a:t>Benchmarking of different regression methods (Lasso, Ridge, Elastic Net) through cross validation, optimizing </a:t>
            </a:r>
            <a:r>
              <a:rPr lang="en-US" sz="1500" i="1" dirty="0"/>
              <a:t>adjusted R squared. </a:t>
            </a:r>
            <a:r>
              <a:rPr lang="en-US" sz="1500" dirty="0"/>
              <a:t>Adjust attributes </a:t>
            </a:r>
            <a:r>
              <a:rPr lang="en-US" sz="1500" i="1" dirty="0"/>
              <a:t>lambda and alpha</a:t>
            </a:r>
            <a:r>
              <a:rPr lang="en-US" sz="1500" dirty="0"/>
              <a:t> accordingly. </a:t>
            </a:r>
            <a:endParaRPr lang="en-US" sz="1500" dirty="0" smtClean="0"/>
          </a:p>
          <a:p>
            <a:pPr marL="742950" lvl="1" indent="-285750">
              <a:buFont typeface="Arial" panose="020B0604020202020204" pitchFamily="34" charset="0"/>
              <a:buChar char="•"/>
            </a:pPr>
            <a:r>
              <a:rPr lang="en-US" sz="1500" dirty="0" smtClean="0"/>
              <a:t>Assess the quality of the model on the test set.</a:t>
            </a:r>
          </a:p>
          <a:p>
            <a:pPr marL="285750" indent="-285750">
              <a:buFont typeface="Arial" panose="020B0604020202020204" pitchFamily="34" charset="0"/>
              <a:buChar char="•"/>
            </a:pPr>
            <a:r>
              <a:rPr lang="en-US" sz="1500" u="sng" dirty="0" smtClean="0"/>
              <a:t>To:</a:t>
            </a:r>
          </a:p>
          <a:p>
            <a:pPr marL="742950" lvl="1" indent="-285750">
              <a:buFont typeface="Arial" panose="020B0604020202020204" pitchFamily="34" charset="0"/>
              <a:buChar char="•"/>
            </a:pPr>
            <a:r>
              <a:rPr lang="en-US" sz="1500" b="1" dirty="0" smtClean="0"/>
              <a:t>Help the inspectors to determine the value of future inspection points</a:t>
            </a:r>
            <a:r>
              <a:rPr lang="en-US" sz="1500" dirty="0" smtClean="0"/>
              <a:t>, in terms of number of victims released.</a:t>
            </a:r>
            <a:endParaRPr lang="en-US" sz="1500" u="sng" dirty="0" smtClean="0"/>
          </a:p>
        </p:txBody>
      </p:sp>
    </p:spTree>
    <p:extLst>
      <p:ext uri="{BB962C8B-B14F-4D97-AF65-F5344CB8AC3E}">
        <p14:creationId xmlns:p14="http://schemas.microsoft.com/office/powerpoint/2010/main" val="1326145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3BBF2EFB-790E-44EB-AD1F-CB136DFEF340}" type="slidenum">
              <a:rPr lang="es-ES" smtClean="0"/>
              <a:t>17</a:t>
            </a:fld>
            <a:endParaRPr lang="es-ES" dirty="0"/>
          </a:p>
        </p:txBody>
      </p:sp>
      <p:sp>
        <p:nvSpPr>
          <p:cNvPr id="2" name="TextBox 1"/>
          <p:cNvSpPr txBox="1"/>
          <p:nvPr/>
        </p:nvSpPr>
        <p:spPr>
          <a:xfrm>
            <a:off x="251520" y="908720"/>
            <a:ext cx="7632848" cy="369332"/>
          </a:xfrm>
          <a:prstGeom prst="rect">
            <a:avLst/>
          </a:prstGeom>
          <a:noFill/>
        </p:spPr>
        <p:txBody>
          <a:bodyPr wrap="square" rtlCol="0">
            <a:spAutoFit/>
          </a:bodyPr>
          <a:lstStyle/>
          <a:p>
            <a:r>
              <a:rPr lang="en-US" b="1" dirty="0"/>
              <a:t>R</a:t>
            </a:r>
            <a:r>
              <a:rPr lang="en-US" b="1" dirty="0" smtClean="0"/>
              <a:t>esource allocation decisions – inspection routes (II)</a:t>
            </a:r>
            <a:endParaRPr lang="en-US" b="1" dirty="0"/>
          </a:p>
        </p:txBody>
      </p:sp>
      <p:sp>
        <p:nvSpPr>
          <p:cNvPr id="5" name="TextBox 4"/>
          <p:cNvSpPr txBox="1"/>
          <p:nvPr/>
        </p:nvSpPr>
        <p:spPr>
          <a:xfrm>
            <a:off x="251520" y="1700808"/>
            <a:ext cx="8064896" cy="4016484"/>
          </a:xfrm>
          <a:prstGeom prst="rect">
            <a:avLst/>
          </a:prstGeom>
          <a:noFill/>
        </p:spPr>
        <p:txBody>
          <a:bodyPr wrap="square" rtlCol="0">
            <a:spAutoFit/>
          </a:bodyPr>
          <a:lstStyle/>
          <a:p>
            <a:pPr marL="285750" indent="-285750">
              <a:buFont typeface="Arial" panose="020B0604020202020204" pitchFamily="34" charset="0"/>
              <a:buChar char="•"/>
            </a:pPr>
            <a:r>
              <a:rPr lang="en-US" sz="1500" u="sng" dirty="0" smtClean="0"/>
              <a:t>Given:</a:t>
            </a:r>
            <a:r>
              <a:rPr lang="en-US" sz="1500" dirty="0" smtClean="0"/>
              <a:t> estimated number of victims to be released for each business to be inspected (slide 16), total number of inspectors, array of locations to inspect, avg.($) cost of each visit, avg. ($) cost of transport between locations, total budget ($)</a:t>
            </a:r>
          </a:p>
          <a:p>
            <a:pPr marL="285750" indent="-285750">
              <a:buFont typeface="Arial" panose="020B0604020202020204" pitchFamily="34" charset="0"/>
              <a:buChar char="•"/>
            </a:pPr>
            <a:r>
              <a:rPr lang="en-US" sz="1500" u="sng" dirty="0" smtClean="0"/>
              <a:t>Use, per geography:</a:t>
            </a:r>
          </a:p>
          <a:p>
            <a:pPr marL="742950" lvl="1" indent="-285750">
              <a:buFont typeface="Arial" panose="020B0604020202020204" pitchFamily="34" charset="0"/>
              <a:buChar char="•"/>
            </a:pPr>
            <a:r>
              <a:rPr lang="en-US" sz="1500" dirty="0" smtClean="0"/>
              <a:t>Extended Vehicle Routing algorithm , with:</a:t>
            </a:r>
          </a:p>
          <a:p>
            <a:pPr marL="1200150" lvl="2" indent="-285750">
              <a:buFont typeface="Arial" panose="020B0604020202020204" pitchFamily="34" charset="0"/>
              <a:buChar char="•"/>
            </a:pPr>
            <a:r>
              <a:rPr lang="en-US" sz="1500" dirty="0" smtClean="0"/>
              <a:t>Variables: each business being inspected (y/n), each inspector being used (y/n) </a:t>
            </a:r>
          </a:p>
          <a:p>
            <a:pPr marL="1200150" lvl="2" indent="-285750">
              <a:buFont typeface="Arial" panose="020B0604020202020204" pitchFamily="34" charset="0"/>
              <a:buChar char="•"/>
            </a:pPr>
            <a:r>
              <a:rPr lang="en-US" sz="1500" dirty="0" smtClean="0"/>
              <a:t>Constraints: </a:t>
            </a:r>
          </a:p>
          <a:p>
            <a:pPr marL="1657350" lvl="3" indent="-285750">
              <a:buFont typeface="Arial" panose="020B0604020202020204" pitchFamily="34" charset="0"/>
              <a:buChar char="•"/>
            </a:pPr>
            <a:r>
              <a:rPr lang="en-US" sz="1500" dirty="0"/>
              <a:t>0</a:t>
            </a:r>
            <a:r>
              <a:rPr lang="en-US" sz="1500" dirty="0" smtClean="0"/>
              <a:t> &lt;= total inspectors being used &lt;= total inspectors,</a:t>
            </a:r>
          </a:p>
          <a:p>
            <a:pPr marL="1657350" lvl="3" indent="-285750">
              <a:buFont typeface="Arial" panose="020B0604020202020204" pitchFamily="34" charset="0"/>
              <a:buChar char="•"/>
            </a:pPr>
            <a:r>
              <a:rPr lang="en-US" sz="1500" dirty="0" smtClean="0"/>
              <a:t>0 &lt;=  total businesses being inspected &lt;= total locations to inspect</a:t>
            </a:r>
          </a:p>
          <a:p>
            <a:pPr marL="1657350" lvl="3" indent="-285750">
              <a:buFont typeface="Arial" panose="020B0604020202020204" pitchFamily="34" charset="0"/>
              <a:buChar char="•"/>
            </a:pPr>
            <a:r>
              <a:rPr lang="en-US" sz="1500" dirty="0" smtClean="0"/>
              <a:t>Sum(total cost for all visit + total cost of transport) &lt;= total budget ($)</a:t>
            </a:r>
          </a:p>
          <a:p>
            <a:pPr marL="1200150" lvl="2" indent="-285750">
              <a:buFont typeface="Arial" panose="020B0604020202020204" pitchFamily="34" charset="0"/>
              <a:buChar char="•"/>
            </a:pPr>
            <a:r>
              <a:rPr lang="en-US" sz="1500" dirty="0" smtClean="0"/>
              <a:t>Objective function:</a:t>
            </a:r>
          </a:p>
          <a:p>
            <a:pPr marL="1657350" lvl="3" indent="-285750">
              <a:buFont typeface="Arial" panose="020B0604020202020204" pitchFamily="34" charset="0"/>
              <a:buChar char="•"/>
            </a:pPr>
            <a:r>
              <a:rPr lang="en-US" sz="1500" dirty="0" smtClean="0"/>
              <a:t>Maximize(sum total number of victims to be released for all inspected businesses) while minimizing(total cost for all visits + total cost of transport)</a:t>
            </a:r>
          </a:p>
          <a:p>
            <a:pPr marL="285750" indent="-285750">
              <a:buFont typeface="Arial" panose="020B0604020202020204" pitchFamily="34" charset="0"/>
              <a:buChar char="•"/>
            </a:pPr>
            <a:r>
              <a:rPr lang="en-US" sz="1500" u="sng" dirty="0" smtClean="0"/>
              <a:t>To: </a:t>
            </a:r>
          </a:p>
          <a:p>
            <a:pPr marL="742950" lvl="1" indent="-285750">
              <a:buFont typeface="Arial" panose="020B0604020202020204" pitchFamily="34" charset="0"/>
              <a:buChar char="•"/>
            </a:pPr>
            <a:r>
              <a:rPr lang="en-US" sz="1500" b="1" dirty="0" smtClean="0"/>
              <a:t>Help inspectors to design their daily routes</a:t>
            </a:r>
            <a:r>
              <a:rPr lang="en-US" sz="1500" dirty="0" smtClean="0"/>
              <a:t>, maximizing the impact in terms of victims released while minimizing the cost associated to the inspections.</a:t>
            </a:r>
          </a:p>
        </p:txBody>
      </p:sp>
    </p:spTree>
    <p:extLst>
      <p:ext uri="{BB962C8B-B14F-4D97-AF65-F5344CB8AC3E}">
        <p14:creationId xmlns:p14="http://schemas.microsoft.com/office/powerpoint/2010/main" val="492219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3BBF2EFB-790E-44EB-AD1F-CB136DFEF340}" type="slidenum">
              <a:rPr lang="es-ES" smtClean="0"/>
              <a:t>18</a:t>
            </a:fld>
            <a:endParaRPr lang="es-ES" dirty="0"/>
          </a:p>
        </p:txBody>
      </p:sp>
      <p:sp>
        <p:nvSpPr>
          <p:cNvPr id="2" name="Rectangle 1"/>
          <p:cNvSpPr/>
          <p:nvPr/>
        </p:nvSpPr>
        <p:spPr>
          <a:xfrm>
            <a:off x="597801" y="764704"/>
            <a:ext cx="7704856" cy="5909310"/>
          </a:xfrm>
          <a:prstGeom prst="rect">
            <a:avLst/>
          </a:prstGeom>
        </p:spPr>
        <p:txBody>
          <a:bodyPr wrap="square">
            <a:spAutoFit/>
          </a:bodyPr>
          <a:lstStyle/>
          <a:p>
            <a:pPr marL="285750" indent="-285750">
              <a:buFont typeface="Arial" panose="020B0604020202020204" pitchFamily="34" charset="0"/>
              <a:buChar char="•"/>
            </a:pPr>
            <a:r>
              <a:rPr lang="nn-NO" sz="1500" b="1" dirty="0" smtClean="0"/>
              <a:t>Renata Konrad, Andrew C. Trapp and Kayse Lee Maass. </a:t>
            </a:r>
            <a:r>
              <a:rPr lang="nn-NO" sz="1500" i="1" dirty="0" smtClean="0"/>
              <a:t>Human Trafficking analysis. </a:t>
            </a:r>
            <a:r>
              <a:rPr lang="nn-NO" sz="1500" dirty="0" smtClean="0"/>
              <a:t>[online]. Available in: </a:t>
            </a:r>
            <a:r>
              <a:rPr lang="en-US" sz="1500" dirty="0" smtClean="0">
                <a:hlinkClick r:id="rId2"/>
              </a:rPr>
              <a:t>https</a:t>
            </a:r>
            <a:r>
              <a:rPr lang="en-US" sz="1500" dirty="0">
                <a:hlinkClick r:id="rId2"/>
              </a:rPr>
              <a:t>://www.informs.org/Impact/O.R.-</a:t>
            </a:r>
            <a:r>
              <a:rPr lang="en-US" sz="1500" dirty="0" smtClean="0">
                <a:hlinkClick r:id="rId2"/>
              </a:rPr>
              <a:t>Analytics-Success-Stories/Human-trafficking-analysis</a:t>
            </a:r>
            <a:r>
              <a:rPr lang="en-US" sz="1500" dirty="0" smtClean="0"/>
              <a:t> </a:t>
            </a:r>
          </a:p>
          <a:p>
            <a:endParaRPr lang="en-US" sz="1500" dirty="0" smtClean="0"/>
          </a:p>
          <a:p>
            <a:pPr marL="285750" indent="-285750">
              <a:buFont typeface="Arial" panose="020B0604020202020204" pitchFamily="34" charset="0"/>
              <a:buChar char="•"/>
            </a:pPr>
            <a:r>
              <a:rPr lang="en-US" sz="1500" b="1" dirty="0" smtClean="0"/>
              <a:t>David Robinson, Chris </a:t>
            </a:r>
            <a:r>
              <a:rPr lang="en-US" sz="1500" b="1" dirty="0" err="1" smtClean="0"/>
              <a:t>Scogings</a:t>
            </a:r>
            <a:r>
              <a:rPr lang="en-US" sz="1500" b="1" dirty="0" smtClean="0"/>
              <a:t>. </a:t>
            </a:r>
            <a:r>
              <a:rPr lang="en-US" sz="1500" i="1" dirty="0"/>
              <a:t>The detection of criminal groups in real-world fused </a:t>
            </a:r>
            <a:r>
              <a:rPr lang="en-US" sz="1500" i="1" dirty="0" smtClean="0"/>
              <a:t>data </a:t>
            </a:r>
            <a:r>
              <a:rPr lang="en-US" sz="1500" i="1" dirty="0"/>
              <a:t>: using the graph-mining algorithm “</a:t>
            </a:r>
            <a:r>
              <a:rPr lang="en-US" sz="1500" i="1" dirty="0" err="1" smtClean="0"/>
              <a:t>GraphExtract</a:t>
            </a:r>
            <a:r>
              <a:rPr lang="en-US" sz="1500" i="1" dirty="0" smtClean="0"/>
              <a:t>”. </a:t>
            </a:r>
            <a:r>
              <a:rPr lang="en-US" sz="1500" dirty="0" smtClean="0"/>
              <a:t>[online]. Available in: </a:t>
            </a:r>
            <a:r>
              <a:rPr lang="en-US" sz="1500" dirty="0" smtClean="0">
                <a:hlinkClick r:id="rId3"/>
              </a:rPr>
              <a:t>https</a:t>
            </a:r>
            <a:r>
              <a:rPr lang="en-US" sz="1500" dirty="0">
                <a:hlinkClick r:id="rId3"/>
              </a:rPr>
              <a:t>://</a:t>
            </a:r>
            <a:r>
              <a:rPr lang="en-US" sz="1500" dirty="0" smtClean="0">
                <a:hlinkClick r:id="rId3"/>
              </a:rPr>
              <a:t>security-informatics.springeropen.com/articles/10.1186/s13388-018-0031-9</a:t>
            </a:r>
            <a:endParaRPr lang="en-US" sz="1500" dirty="0" smtClean="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smtClean="0"/>
              <a:t>INWT-Blog-</a:t>
            </a:r>
            <a:r>
              <a:rPr lang="en-US" sz="1500" b="1" dirty="0" err="1" smtClean="0"/>
              <a:t>RBloggers</a:t>
            </a:r>
            <a:r>
              <a:rPr lang="en-US" sz="1500" b="1" dirty="0" smtClean="0"/>
              <a:t>. </a:t>
            </a:r>
            <a:r>
              <a:rPr lang="en-US" sz="1500" i="1" dirty="0" smtClean="0"/>
              <a:t>Multi-Armed bandits as an A/B testing solution </a:t>
            </a:r>
            <a:r>
              <a:rPr lang="en-US" sz="1500" dirty="0" smtClean="0"/>
              <a:t>[online</a:t>
            </a:r>
            <a:r>
              <a:rPr lang="en-US" sz="1500" dirty="0"/>
              <a:t>]. Available in: </a:t>
            </a:r>
            <a:r>
              <a:rPr lang="en-US" sz="1500" dirty="0">
                <a:hlinkClick r:id="rId4"/>
              </a:rPr>
              <a:t>https://www.r-bloggers.com/multi-armed-bandits-as-an-a-b-testing-solution</a:t>
            </a:r>
            <a:r>
              <a:rPr lang="en-US" sz="1500" dirty="0" smtClean="0">
                <a:hlinkClick r:id="rId4"/>
              </a:rPr>
              <a:t>/</a:t>
            </a:r>
            <a:endParaRPr lang="en-US" sz="1500" dirty="0" smtClean="0"/>
          </a:p>
          <a:p>
            <a:pPr marL="285750" indent="-285750">
              <a:buFont typeface="Arial" panose="020B0604020202020204" pitchFamily="34" charset="0"/>
              <a:buChar char="•"/>
            </a:pPr>
            <a:endParaRPr lang="en-US" sz="1500" b="1" dirty="0"/>
          </a:p>
          <a:p>
            <a:pPr marL="285750" indent="-285750">
              <a:buFont typeface="Arial" panose="020B0604020202020204" pitchFamily="34" charset="0"/>
              <a:buChar char="•"/>
            </a:pPr>
            <a:r>
              <a:rPr lang="en-US" sz="1500" b="1" dirty="0" smtClean="0"/>
              <a:t>Sebastian </a:t>
            </a:r>
            <a:r>
              <a:rPr lang="en-US" sz="1500" b="1" dirty="0" err="1" smtClean="0"/>
              <a:t>Raschka</a:t>
            </a:r>
            <a:r>
              <a:rPr lang="en-US" sz="1500" b="1" dirty="0" smtClean="0"/>
              <a:t>.</a:t>
            </a:r>
            <a:r>
              <a:rPr lang="en-US" sz="1500" dirty="0" smtClean="0"/>
              <a:t> </a:t>
            </a:r>
            <a:r>
              <a:rPr lang="en-US" sz="1500" i="1" dirty="0" smtClean="0"/>
              <a:t>Naïve Bayes and Text classification.</a:t>
            </a:r>
            <a:r>
              <a:rPr lang="en-US" sz="1500" dirty="0" smtClean="0"/>
              <a:t> [online]. Available in: </a:t>
            </a:r>
            <a:r>
              <a:rPr lang="en-US" sz="1500" dirty="0">
                <a:hlinkClick r:id="rId5"/>
              </a:rPr>
              <a:t>https://sebastianraschka.com/Articles/2014_naive_bayes_1.html</a:t>
            </a:r>
            <a:endParaRPr lang="en-US" sz="1500" dirty="0" smtClean="0"/>
          </a:p>
          <a:p>
            <a:pPr marL="285750" indent="-285750">
              <a:buFont typeface="Arial" panose="020B0604020202020204" pitchFamily="34" charset="0"/>
              <a:buChar char="•"/>
            </a:pPr>
            <a:endParaRPr lang="en-US" sz="1500" dirty="0" smtClean="0">
              <a:hlinkClick r:id="rId6"/>
            </a:endParaRPr>
          </a:p>
          <a:p>
            <a:pPr marL="285750" indent="-285750">
              <a:buFont typeface="Arial" panose="020B0604020202020204" pitchFamily="34" charset="0"/>
              <a:buChar char="•"/>
            </a:pPr>
            <a:r>
              <a:rPr lang="en-US" sz="1500" dirty="0" smtClean="0">
                <a:hlinkClick r:id="rId6"/>
              </a:rPr>
              <a:t>https</a:t>
            </a:r>
            <a:r>
              <a:rPr lang="en-US" sz="1500" dirty="0">
                <a:hlinkClick r:id="rId6"/>
              </a:rPr>
              <a:t>://www.ctdatacollaborative.org</a:t>
            </a:r>
            <a:r>
              <a:rPr lang="en-US" sz="1500" dirty="0" smtClean="0">
                <a:hlinkClick r:id="rId6"/>
              </a:rPr>
              <a:t>/</a:t>
            </a:r>
            <a:endParaRPr lang="en-US" sz="1500" dirty="0" smtClean="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hlinkClick r:id="rId7"/>
              </a:rPr>
              <a:t>http://www.tfidf.com</a:t>
            </a:r>
            <a:r>
              <a:rPr lang="en-US" sz="1500" dirty="0" smtClean="0">
                <a:hlinkClick r:id="rId7"/>
              </a:rPr>
              <a:t>/</a:t>
            </a:r>
            <a:endParaRPr lang="en-US" sz="1500" dirty="0" smtClean="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hlinkClick r:id="rId8"/>
              </a:rPr>
              <a:t>https://</a:t>
            </a:r>
            <a:r>
              <a:rPr lang="en-US" sz="1500" dirty="0" smtClean="0">
                <a:hlinkClick r:id="rId8"/>
              </a:rPr>
              <a:t>datascience.stackexchange.com/questions/22/k-means-clustering-for-mixed-numeric-and-categorical-data</a:t>
            </a:r>
            <a:endParaRPr lang="en-US" sz="1500" dirty="0" smtClean="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600" dirty="0">
                <a:hlinkClick r:id="rId9"/>
              </a:rPr>
              <a:t>https://scikit-learn.org/stable/modules/naive_bayes.html</a:t>
            </a:r>
            <a:endParaRPr lang="en-US" sz="1500" dirty="0" smtClean="0"/>
          </a:p>
          <a:p>
            <a:endParaRPr lang="en-US" dirty="0"/>
          </a:p>
        </p:txBody>
      </p:sp>
      <p:sp>
        <p:nvSpPr>
          <p:cNvPr id="3" name="Rectangle 2"/>
          <p:cNvSpPr/>
          <p:nvPr/>
        </p:nvSpPr>
        <p:spPr>
          <a:xfrm>
            <a:off x="611560" y="3212976"/>
            <a:ext cx="4572000" cy="923330"/>
          </a:xfrm>
          <a:prstGeom prst="rect">
            <a:avLst/>
          </a:prstGeom>
        </p:spPr>
        <p:txBody>
          <a:bodyPr>
            <a:spAutoFit/>
          </a:bodyPr>
          <a:lstStyle/>
          <a:p>
            <a:endParaRPr lang="en-US" dirty="0" smtClean="0">
              <a:hlinkClick r:id="rId3"/>
            </a:endParaRPr>
          </a:p>
          <a:p>
            <a:endParaRPr lang="en-US" dirty="0">
              <a:hlinkClick r:id="rId3"/>
            </a:endParaRPr>
          </a:p>
          <a:p>
            <a:endParaRPr lang="en-US" dirty="0"/>
          </a:p>
        </p:txBody>
      </p:sp>
    </p:spTree>
    <p:extLst>
      <p:ext uri="{BB962C8B-B14F-4D97-AF65-F5344CB8AC3E}">
        <p14:creationId xmlns:p14="http://schemas.microsoft.com/office/powerpoint/2010/main" val="577419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noProof="0" dirty="0" smtClean="0"/>
              <a:t>Index</a:t>
            </a:r>
            <a:endParaRPr lang="en-US" noProof="0" dirty="0"/>
          </a:p>
        </p:txBody>
      </p:sp>
      <p:sp>
        <p:nvSpPr>
          <p:cNvPr id="3" name="2 Marcador de contenido"/>
          <p:cNvSpPr>
            <a:spLocks noGrp="1"/>
          </p:cNvSpPr>
          <p:nvPr>
            <p:ph idx="1"/>
          </p:nvPr>
        </p:nvSpPr>
        <p:spPr/>
        <p:txBody>
          <a:bodyPr>
            <a:normAutofit/>
          </a:bodyPr>
          <a:lstStyle/>
          <a:p>
            <a:r>
              <a:rPr lang="en-US" sz="2400" noProof="0" dirty="0" smtClean="0"/>
              <a:t>Motivation behind this project.</a:t>
            </a:r>
          </a:p>
          <a:p>
            <a:endParaRPr lang="en-US" sz="2400" dirty="0"/>
          </a:p>
          <a:p>
            <a:r>
              <a:rPr lang="en-US" sz="2400" noProof="0" dirty="0" smtClean="0"/>
              <a:t>CTDC Global Data Hub.</a:t>
            </a:r>
          </a:p>
          <a:p>
            <a:endParaRPr lang="en-US" sz="2400" noProof="0" dirty="0" smtClean="0"/>
          </a:p>
          <a:p>
            <a:r>
              <a:rPr lang="en-US" sz="2400" dirty="0" smtClean="0"/>
              <a:t>Areas of interest to be covered by the solution.</a:t>
            </a:r>
            <a:endParaRPr lang="en-US" sz="2400" noProof="0" dirty="0" smtClean="0"/>
          </a:p>
          <a:p>
            <a:pPr marL="109728" indent="0">
              <a:buNone/>
            </a:pPr>
            <a:endParaRPr lang="en-US" sz="2400" noProof="0" dirty="0" smtClean="0"/>
          </a:p>
          <a:p>
            <a:r>
              <a:rPr lang="en-US" sz="2400" noProof="0" dirty="0" smtClean="0"/>
              <a:t>Proposed modelling strategy.</a:t>
            </a:r>
          </a:p>
          <a:p>
            <a:pPr marL="109728" indent="0">
              <a:buNone/>
            </a:pPr>
            <a:endParaRPr lang="en-US" sz="2400" noProof="0" dirty="0" smtClean="0"/>
          </a:p>
          <a:p>
            <a:r>
              <a:rPr lang="en-US" sz="2400" dirty="0" smtClean="0"/>
              <a:t>Bibliography.</a:t>
            </a:r>
            <a:endParaRPr lang="en-US" sz="2400" noProof="0" dirty="0" smtClean="0"/>
          </a:p>
          <a:p>
            <a:endParaRPr lang="en-US" sz="2400" noProof="0" dirty="0" smtClean="0"/>
          </a:p>
          <a:p>
            <a:endParaRPr lang="en-US" sz="2400" noProof="0" dirty="0"/>
          </a:p>
        </p:txBody>
      </p:sp>
      <p:sp>
        <p:nvSpPr>
          <p:cNvPr id="4" name="3 Marcador de número de diapositiva"/>
          <p:cNvSpPr>
            <a:spLocks noGrp="1"/>
          </p:cNvSpPr>
          <p:nvPr>
            <p:ph type="sldNum" sz="quarter" idx="12"/>
          </p:nvPr>
        </p:nvSpPr>
        <p:spPr/>
        <p:txBody>
          <a:bodyPr/>
          <a:lstStyle/>
          <a:p>
            <a:fld id="{3BBF2EFB-790E-44EB-AD1F-CB136DFEF340}" type="slidenum">
              <a:rPr lang="es-ES" smtClean="0"/>
              <a:t>2</a:t>
            </a:fld>
            <a:endParaRPr lang="es-ES" dirty="0"/>
          </a:p>
        </p:txBody>
      </p:sp>
    </p:spTree>
    <p:extLst>
      <p:ext uri="{BB962C8B-B14F-4D97-AF65-F5344CB8AC3E}">
        <p14:creationId xmlns:p14="http://schemas.microsoft.com/office/powerpoint/2010/main" val="1800931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n-US" noProof="0" dirty="0" smtClean="0"/>
              <a:t>Motivation behind this project</a:t>
            </a:r>
            <a:endParaRPr lang="en-US" noProof="0" dirty="0"/>
          </a:p>
        </p:txBody>
      </p:sp>
      <p:sp>
        <p:nvSpPr>
          <p:cNvPr id="4" name="3 Marcador de número de diapositiva"/>
          <p:cNvSpPr>
            <a:spLocks noGrp="1"/>
          </p:cNvSpPr>
          <p:nvPr>
            <p:ph type="sldNum" sz="quarter" idx="12"/>
          </p:nvPr>
        </p:nvSpPr>
        <p:spPr/>
        <p:txBody>
          <a:bodyPr/>
          <a:lstStyle/>
          <a:p>
            <a:fld id="{3BBF2EFB-790E-44EB-AD1F-CB136DFEF340}" type="slidenum">
              <a:rPr lang="es-ES" smtClean="0"/>
              <a:t>3</a:t>
            </a:fld>
            <a:endParaRPr lang="es-ES" dirty="0"/>
          </a:p>
        </p:txBody>
      </p:sp>
    </p:spTree>
    <p:extLst>
      <p:ext uri="{BB962C8B-B14F-4D97-AF65-F5344CB8AC3E}">
        <p14:creationId xmlns:p14="http://schemas.microsoft.com/office/powerpoint/2010/main" val="849093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ffic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3986" y="3330891"/>
            <a:ext cx="3782695" cy="2771403"/>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número de diapositiva"/>
          <p:cNvSpPr>
            <a:spLocks noGrp="1"/>
          </p:cNvSpPr>
          <p:nvPr>
            <p:ph type="sldNum" sz="quarter" idx="12"/>
          </p:nvPr>
        </p:nvSpPr>
        <p:spPr/>
        <p:txBody>
          <a:bodyPr/>
          <a:lstStyle/>
          <a:p>
            <a:fld id="{3BBF2EFB-790E-44EB-AD1F-CB136DFEF340}" type="slidenum">
              <a:rPr lang="es-ES" smtClean="0"/>
              <a:t>4</a:t>
            </a:fld>
            <a:endParaRPr lang="es-ES" dirty="0"/>
          </a:p>
        </p:txBody>
      </p:sp>
      <p:sp>
        <p:nvSpPr>
          <p:cNvPr id="7" name="TextBox 6"/>
          <p:cNvSpPr txBox="1"/>
          <p:nvPr/>
        </p:nvSpPr>
        <p:spPr>
          <a:xfrm>
            <a:off x="395536" y="1196752"/>
            <a:ext cx="8064896"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Between 27-46 million individuals around the world </a:t>
            </a:r>
            <a:r>
              <a:rPr lang="en-US" dirty="0" smtClean="0"/>
              <a:t>are victims of human trafficking.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Worldwide, an increasing amount of  public attention and media covering are being directed towards this issue. However, there is a </a:t>
            </a:r>
            <a:r>
              <a:rPr lang="en-US" b="1" dirty="0" smtClean="0"/>
              <a:t>shortage of analytical solutions </a:t>
            </a:r>
            <a:r>
              <a:rPr lang="en-US" dirty="0" smtClean="0"/>
              <a:t>that can be used to combat trafficking operations and transform laws and enforcement mechanisms.</a:t>
            </a:r>
          </a:p>
          <a:p>
            <a:pPr marL="285750" indent="-285750">
              <a:buFont typeface="Arial" panose="020B0604020202020204" pitchFamily="34" charset="0"/>
              <a:buChar char="•"/>
            </a:pPr>
            <a:endParaRPr lang="en-US" dirty="0"/>
          </a:p>
        </p:txBody>
      </p:sp>
      <p:sp>
        <p:nvSpPr>
          <p:cNvPr id="9" name="TextBox 8"/>
          <p:cNvSpPr txBox="1"/>
          <p:nvPr/>
        </p:nvSpPr>
        <p:spPr>
          <a:xfrm>
            <a:off x="392513" y="3429000"/>
            <a:ext cx="4464496"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What’s my motivation here? any research done on this </a:t>
            </a:r>
            <a:r>
              <a:rPr lang="en-US" b="1" dirty="0" smtClean="0"/>
              <a:t>matter would save other people’s lives.</a:t>
            </a:r>
            <a:r>
              <a:rPr lang="en-US" dirty="0" smtClean="0"/>
              <a:t> I also found the scope to be huge and very relevant to this course, as </a:t>
            </a:r>
            <a:r>
              <a:rPr lang="en-US" b="1" dirty="0" smtClean="0"/>
              <a:t>it involves a number of models: </a:t>
            </a:r>
            <a:r>
              <a:rPr lang="en-US" dirty="0" smtClean="0"/>
              <a:t>network analysis, design of experiments, predictive and prescriptive modelling, etc.  </a:t>
            </a:r>
            <a:endParaRPr lang="en-US" dirty="0"/>
          </a:p>
        </p:txBody>
      </p:sp>
    </p:spTree>
    <p:extLst>
      <p:ext uri="{BB962C8B-B14F-4D97-AF65-F5344CB8AC3E}">
        <p14:creationId xmlns:p14="http://schemas.microsoft.com/office/powerpoint/2010/main" val="1410094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n-US" noProof="0" dirty="0" smtClean="0"/>
              <a:t>CTDC Global Data Hub</a:t>
            </a:r>
            <a:endParaRPr lang="en-US" noProof="0" dirty="0"/>
          </a:p>
        </p:txBody>
      </p:sp>
      <p:sp>
        <p:nvSpPr>
          <p:cNvPr id="4" name="3 Marcador de número de diapositiva"/>
          <p:cNvSpPr>
            <a:spLocks noGrp="1"/>
          </p:cNvSpPr>
          <p:nvPr>
            <p:ph type="sldNum" sz="quarter" idx="12"/>
          </p:nvPr>
        </p:nvSpPr>
        <p:spPr/>
        <p:txBody>
          <a:bodyPr/>
          <a:lstStyle/>
          <a:p>
            <a:fld id="{3BBF2EFB-790E-44EB-AD1F-CB136DFEF340}" type="slidenum">
              <a:rPr lang="es-ES" smtClean="0"/>
              <a:t>5</a:t>
            </a:fld>
            <a:endParaRPr lang="es-ES" dirty="0"/>
          </a:p>
        </p:txBody>
      </p:sp>
    </p:spTree>
    <p:extLst>
      <p:ext uri="{BB962C8B-B14F-4D97-AF65-F5344CB8AC3E}">
        <p14:creationId xmlns:p14="http://schemas.microsoft.com/office/powerpoint/2010/main" val="3214494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3BBF2EFB-790E-44EB-AD1F-CB136DFEF340}" type="slidenum">
              <a:rPr lang="es-ES" smtClean="0"/>
              <a:t>6</a:t>
            </a:fld>
            <a:endParaRPr lang="es-ES" dirty="0"/>
          </a:p>
        </p:txBody>
      </p:sp>
      <p:sp>
        <p:nvSpPr>
          <p:cNvPr id="7" name="TextBox 6"/>
          <p:cNvSpPr txBox="1"/>
          <p:nvPr/>
        </p:nvSpPr>
        <p:spPr>
          <a:xfrm>
            <a:off x="395536" y="1196752"/>
            <a:ext cx="8064896" cy="618630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part of my research I have identified a very valuable resource to understand what kind of data has been already collected on this topic.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Counter Trafficking Data Collaborative (CTDC) is the </a:t>
            </a:r>
            <a:r>
              <a:rPr lang="en-US" b="1" dirty="0" smtClean="0"/>
              <a:t>first global data hub on human trafficking. </a:t>
            </a:r>
            <a:r>
              <a:rPr lang="en-US" dirty="0" smtClean="0"/>
              <a:t>It gathers several statistics for 91,000 individual cases since 2002. Some of the dimensions included in the dataset are:</a:t>
            </a:r>
          </a:p>
          <a:p>
            <a:pPr marL="742950" lvl="1" indent="-285750">
              <a:buFont typeface="Arial" panose="020B0604020202020204" pitchFamily="34" charset="0"/>
              <a:buChar char="•"/>
            </a:pPr>
            <a:r>
              <a:rPr lang="en-US" dirty="0" smtClean="0"/>
              <a:t>Demographic info: gender, age, nationality</a:t>
            </a:r>
          </a:p>
          <a:p>
            <a:pPr marL="742950" lvl="1" indent="-285750">
              <a:buFont typeface="Arial" panose="020B0604020202020204" pitchFamily="34" charset="0"/>
              <a:buChar char="•"/>
            </a:pPr>
            <a:r>
              <a:rPr lang="en-US" dirty="0" smtClean="0"/>
              <a:t>Victim type: labor,  sexual, other</a:t>
            </a:r>
          </a:p>
          <a:p>
            <a:pPr marL="742950" lvl="1" indent="-285750">
              <a:buFont typeface="Arial" panose="020B0604020202020204" pitchFamily="34" charset="0"/>
              <a:buChar char="•"/>
            </a:pPr>
            <a:r>
              <a:rPr lang="en-US" dirty="0" smtClean="0"/>
              <a:t>Means of control: confiscation of earnings, psychological abuse, etc.</a:t>
            </a:r>
          </a:p>
          <a:p>
            <a:pPr marL="742950" lvl="1" indent="-285750">
              <a:buFont typeface="Arial" panose="020B0604020202020204" pitchFamily="34" charset="0"/>
              <a:buChar char="•"/>
            </a:pPr>
            <a:r>
              <a:rPr lang="en-US" dirty="0" smtClean="0"/>
              <a:t>Exploitation sector: agriculture, construction, domestic,  etc.</a:t>
            </a:r>
          </a:p>
          <a:p>
            <a:pPr marL="742950" lvl="1" indent="-285750">
              <a:buFont typeface="Arial" panose="020B0604020202020204" pitchFamily="34" charset="0"/>
              <a:buChar char="•"/>
            </a:pPr>
            <a:r>
              <a:rPr lang="en-US" dirty="0" smtClean="0"/>
              <a:t>Official border point vs non official</a:t>
            </a:r>
          </a:p>
          <a:p>
            <a:pPr marL="742950" lvl="1" indent="-285750">
              <a:buFont typeface="Arial" panose="020B0604020202020204" pitchFamily="34" charset="0"/>
              <a:buChar char="•"/>
            </a:pPr>
            <a:r>
              <a:rPr lang="en-US" dirty="0" smtClean="0"/>
              <a:t>Transport mode: bus, train, boat, air, etc.</a:t>
            </a:r>
          </a:p>
          <a:p>
            <a:pPr marL="742950" lvl="1" indent="-285750">
              <a:buFont typeface="Arial" panose="020B0604020202020204" pitchFamily="34" charset="0"/>
              <a:buChar char="•"/>
            </a:pPr>
            <a:r>
              <a:rPr lang="en-US" dirty="0" smtClean="0"/>
              <a:t>Recruiter relationship: intimate partner, friend, family, other</a:t>
            </a:r>
          </a:p>
          <a:p>
            <a:pPr marL="742950" lvl="1" indent="-285750">
              <a:buFont typeface="Arial" panose="020B0604020202020204" pitchFamily="34" charset="0"/>
              <a:buChar char="•"/>
            </a:pPr>
            <a:r>
              <a:rPr lang="en-US" dirty="0" smtClean="0"/>
              <a:t>Forged documents vs non forged</a:t>
            </a:r>
          </a:p>
          <a:p>
            <a:pPr marL="742950" lvl="1" indent="-285750">
              <a:buFont typeface="Arial" panose="020B0604020202020204" pitchFamily="34" charset="0"/>
              <a:buChar char="•"/>
            </a:pPr>
            <a:r>
              <a:rPr lang="en-US" dirty="0" smtClean="0"/>
              <a:t>Own documents vs not own.</a:t>
            </a:r>
          </a:p>
          <a:p>
            <a:pPr marL="742950" lvl="1" indent="-285750">
              <a:buFont typeface="Arial" panose="020B0604020202020204" pitchFamily="34" charset="0"/>
              <a:buChar char="•"/>
            </a:pPr>
            <a:r>
              <a:rPr lang="en-US" dirty="0" smtClean="0"/>
              <a:t>Trafficking duration (months)</a:t>
            </a:r>
          </a:p>
          <a:p>
            <a:pPr marL="742950" lvl="1" indent="-285750">
              <a:buFont typeface="Arial" panose="020B0604020202020204" pitchFamily="34" charset="0"/>
              <a:buChar char="•"/>
            </a:pPr>
            <a:r>
              <a:rPr lang="en-US" dirty="0" smtClean="0"/>
              <a:t>Travelled with other victims vs alone</a:t>
            </a:r>
          </a:p>
          <a:p>
            <a:pPr marL="742950" lvl="1" indent="-285750">
              <a:buFont typeface="Arial" panose="020B0604020202020204" pitchFamily="34" charset="0"/>
              <a:buChar char="•"/>
            </a:pPr>
            <a:r>
              <a:rPr lang="en-US" dirty="0" smtClean="0"/>
              <a:t>Exploitation already in route vs not exploited in route</a:t>
            </a:r>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519617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n-US" noProof="0" dirty="0" smtClean="0"/>
              <a:t>Areas of interest to be covered by the solution</a:t>
            </a:r>
            <a:endParaRPr lang="en-US" noProof="0" dirty="0"/>
          </a:p>
        </p:txBody>
      </p:sp>
      <p:sp>
        <p:nvSpPr>
          <p:cNvPr id="4" name="3 Marcador de número de diapositiva"/>
          <p:cNvSpPr>
            <a:spLocks noGrp="1"/>
          </p:cNvSpPr>
          <p:nvPr>
            <p:ph type="sldNum" sz="quarter" idx="12"/>
          </p:nvPr>
        </p:nvSpPr>
        <p:spPr/>
        <p:txBody>
          <a:bodyPr/>
          <a:lstStyle/>
          <a:p>
            <a:fld id="{3BBF2EFB-790E-44EB-AD1F-CB136DFEF340}" type="slidenum">
              <a:rPr lang="es-ES" smtClean="0"/>
              <a:t>7</a:t>
            </a:fld>
            <a:endParaRPr lang="es-ES" dirty="0"/>
          </a:p>
        </p:txBody>
      </p:sp>
    </p:spTree>
    <p:extLst>
      <p:ext uri="{BB962C8B-B14F-4D97-AF65-F5344CB8AC3E}">
        <p14:creationId xmlns:p14="http://schemas.microsoft.com/office/powerpoint/2010/main" val="2453057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3BBF2EFB-790E-44EB-AD1F-CB136DFEF340}" type="slidenum">
              <a:rPr lang="es-ES" smtClean="0"/>
              <a:t>8</a:t>
            </a:fld>
            <a:endParaRPr lang="es-ES" dirty="0"/>
          </a:p>
        </p:txBody>
      </p:sp>
      <p:sp>
        <p:nvSpPr>
          <p:cNvPr id="2" name="TextBox 1"/>
          <p:cNvSpPr txBox="1"/>
          <p:nvPr/>
        </p:nvSpPr>
        <p:spPr>
          <a:xfrm>
            <a:off x="427394" y="980728"/>
            <a:ext cx="8136904" cy="5539978"/>
          </a:xfrm>
          <a:prstGeom prst="rect">
            <a:avLst/>
          </a:prstGeom>
          <a:noFill/>
        </p:spPr>
        <p:txBody>
          <a:bodyPr wrap="square" rtlCol="0">
            <a:spAutoFit/>
          </a:bodyPr>
          <a:lstStyle/>
          <a:p>
            <a:pPr lvl="1"/>
            <a:endParaRPr lang="en-US" dirty="0" smtClean="0">
              <a:solidFill>
                <a:schemeClr val="accent6"/>
              </a:solidFill>
            </a:endParaRPr>
          </a:p>
          <a:p>
            <a:pPr marL="285750" indent="-285750">
              <a:buFont typeface="Arial" panose="020B0604020202020204" pitchFamily="34" charset="0"/>
              <a:buChar char="•"/>
            </a:pPr>
            <a:r>
              <a:rPr lang="en-US" sz="1600" b="1" dirty="0" smtClean="0"/>
              <a:t>To design targeted awareness campaigns </a:t>
            </a:r>
            <a:r>
              <a:rPr lang="en-US" sz="1600" dirty="0" smtClean="0"/>
              <a:t>to prevent individuals from falling victims to trafficking.</a:t>
            </a:r>
          </a:p>
          <a:p>
            <a:pPr marL="742950" lvl="1" indent="-285750">
              <a:buFont typeface="Arial" panose="020B0604020202020204" pitchFamily="34" charset="0"/>
              <a:buChar char="•"/>
            </a:pPr>
            <a:r>
              <a:rPr lang="en-US" sz="1600" dirty="0" smtClean="0">
                <a:solidFill>
                  <a:schemeClr val="accent6"/>
                </a:solidFill>
              </a:rPr>
              <a:t>Clustering  + Multi-armed bandit.</a:t>
            </a:r>
          </a:p>
          <a:p>
            <a:endParaRPr lang="en-US" sz="1600" dirty="0" smtClean="0"/>
          </a:p>
          <a:p>
            <a:pPr marL="285750" indent="-285750">
              <a:buFont typeface="Arial" panose="020B0604020202020204" pitchFamily="34" charset="0"/>
              <a:buChar char="•"/>
            </a:pPr>
            <a:r>
              <a:rPr lang="en-US" sz="1600" b="1" dirty="0" smtClean="0"/>
              <a:t>To identify vulnerable individuals, communities or populations </a:t>
            </a:r>
            <a:r>
              <a:rPr lang="en-US" sz="1600" dirty="0" smtClean="0"/>
              <a:t>with the highest likelihood of being trafficked.</a:t>
            </a:r>
          </a:p>
          <a:p>
            <a:pPr marL="742950" lvl="1" indent="-285750">
              <a:buFont typeface="Arial" panose="020B0604020202020204" pitchFamily="34" charset="0"/>
              <a:buChar char="•"/>
            </a:pPr>
            <a:r>
              <a:rPr lang="en-US" sz="1600" dirty="0" smtClean="0">
                <a:solidFill>
                  <a:schemeClr val="accent6"/>
                </a:solidFill>
              </a:rPr>
              <a:t>Louvain modularity</a:t>
            </a:r>
          </a:p>
          <a:p>
            <a:endParaRPr lang="en-US" sz="1600" b="1" dirty="0" smtClean="0"/>
          </a:p>
          <a:p>
            <a:pPr marL="285750" indent="-285750">
              <a:buFont typeface="Arial" panose="020B0604020202020204" pitchFamily="34" charset="0"/>
              <a:buChar char="•"/>
            </a:pPr>
            <a:r>
              <a:rPr lang="en-US" sz="1600" b="1" dirty="0" smtClean="0"/>
              <a:t>To identify online trafficking activity – online ads: </a:t>
            </a:r>
          </a:p>
          <a:p>
            <a:pPr marL="742950" lvl="1" indent="-285750">
              <a:buFont typeface="Arial" panose="020B0604020202020204" pitchFamily="34" charset="0"/>
              <a:buChar char="•"/>
            </a:pPr>
            <a:r>
              <a:rPr lang="en-US" sz="1600" dirty="0"/>
              <a:t>Online activity leaves traces, mostly in the form of advertisements and </a:t>
            </a:r>
            <a:r>
              <a:rPr lang="en-US" sz="1600" dirty="0" smtClean="0"/>
              <a:t>escort.</a:t>
            </a:r>
            <a:endParaRPr lang="en-US" sz="1600" dirty="0"/>
          </a:p>
          <a:p>
            <a:pPr marL="742950" lvl="1" indent="-285750">
              <a:buFont typeface="Arial" panose="020B0604020202020204" pitchFamily="34" charset="0"/>
              <a:buChar char="•"/>
            </a:pPr>
            <a:r>
              <a:rPr lang="en-US" sz="1600" dirty="0" smtClean="0"/>
              <a:t>The demand raises for major events e.g. Super Bowl.</a:t>
            </a:r>
          </a:p>
          <a:p>
            <a:pPr marL="742950" lvl="1" indent="-285750">
              <a:buFont typeface="Arial" panose="020B0604020202020204" pitchFamily="34" charset="0"/>
              <a:buChar char="•"/>
            </a:pPr>
            <a:r>
              <a:rPr lang="en-US" sz="1600" dirty="0" smtClean="0">
                <a:solidFill>
                  <a:schemeClr val="accent6"/>
                </a:solidFill>
              </a:rPr>
              <a:t>Naïve Bayes + Exponential Smoothing + CUSUM</a:t>
            </a:r>
          </a:p>
          <a:p>
            <a:pPr lvl="1"/>
            <a:endParaRPr lang="en-US" sz="1600" dirty="0" smtClean="0">
              <a:solidFill>
                <a:schemeClr val="accent6"/>
              </a:solidFill>
            </a:endParaRPr>
          </a:p>
          <a:p>
            <a:pPr marL="285750" indent="-285750">
              <a:buFont typeface="Arial" panose="020B0604020202020204" pitchFamily="34" charset="0"/>
              <a:buChar char="•"/>
            </a:pPr>
            <a:r>
              <a:rPr lang="en-US" sz="1600" b="1" dirty="0"/>
              <a:t>To analyze resource allocation decisions. </a:t>
            </a:r>
            <a:r>
              <a:rPr lang="en-US" sz="1600" dirty="0"/>
              <a:t>Governments have limited operating budget and labor inspectors have to travel maximizing the likelihood of detecting illegal labor practices.</a:t>
            </a:r>
          </a:p>
          <a:p>
            <a:pPr marL="742950" lvl="1" indent="-285750">
              <a:buFont typeface="Arial" panose="020B0604020202020204" pitchFamily="34" charset="0"/>
              <a:buChar char="•"/>
            </a:pPr>
            <a:r>
              <a:rPr lang="en-US" sz="1600" dirty="0" smtClean="0">
                <a:solidFill>
                  <a:schemeClr val="accent6"/>
                </a:solidFill>
              </a:rPr>
              <a:t>Grubbs test + data imputation + Lasso variable selection + regression classifier +  </a:t>
            </a:r>
            <a:r>
              <a:rPr lang="en-US" sz="1600" dirty="0">
                <a:solidFill>
                  <a:schemeClr val="accent6"/>
                </a:solidFill>
              </a:rPr>
              <a:t>Vehicle routing (optimization)</a:t>
            </a:r>
          </a:p>
          <a:p>
            <a:pPr lvl="1"/>
            <a:endParaRPr lang="en-US" sz="1600" dirty="0" smtClean="0">
              <a:solidFill>
                <a:schemeClr val="accent6"/>
              </a:solidFill>
            </a:endParaRPr>
          </a:p>
          <a:p>
            <a:endParaRPr lang="en-US" sz="1600" b="1" dirty="0" smtClean="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123786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n-US" dirty="0" smtClean="0"/>
              <a:t>Proposed modelling strategy</a:t>
            </a:r>
            <a:endParaRPr lang="en-US" noProof="0" dirty="0"/>
          </a:p>
        </p:txBody>
      </p:sp>
      <p:sp>
        <p:nvSpPr>
          <p:cNvPr id="4" name="3 Marcador de número de diapositiva"/>
          <p:cNvSpPr>
            <a:spLocks noGrp="1"/>
          </p:cNvSpPr>
          <p:nvPr>
            <p:ph type="sldNum" sz="quarter" idx="12"/>
          </p:nvPr>
        </p:nvSpPr>
        <p:spPr/>
        <p:txBody>
          <a:bodyPr/>
          <a:lstStyle/>
          <a:p>
            <a:fld id="{3BBF2EFB-790E-44EB-AD1F-CB136DFEF340}" type="slidenum">
              <a:rPr lang="es-ES" smtClean="0"/>
              <a:t>9</a:t>
            </a:fld>
            <a:endParaRPr lang="es-ES" dirty="0"/>
          </a:p>
        </p:txBody>
      </p:sp>
    </p:spTree>
    <p:extLst>
      <p:ext uri="{BB962C8B-B14F-4D97-AF65-F5344CB8AC3E}">
        <p14:creationId xmlns:p14="http://schemas.microsoft.com/office/powerpoint/2010/main" val="19053901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21021</TotalTime>
  <Words>1928</Words>
  <Application>Microsoft Office PowerPoint</Application>
  <PresentationFormat>On-screen Show (4:3)</PresentationFormat>
  <Paragraphs>179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Georgia</vt:lpstr>
      <vt:lpstr>Trebuchet MS</vt:lpstr>
      <vt:lpstr>Wingdings</vt:lpstr>
      <vt:lpstr>Wingdings 2</vt:lpstr>
      <vt:lpstr>Urbano</vt:lpstr>
      <vt:lpstr>COURSE PROJECT</vt:lpstr>
      <vt:lpstr>Index</vt:lpstr>
      <vt:lpstr>Motivation behind this project</vt:lpstr>
      <vt:lpstr>PowerPoint Presentation</vt:lpstr>
      <vt:lpstr>CTDC Global Data Hub</vt:lpstr>
      <vt:lpstr>PowerPoint Presentation</vt:lpstr>
      <vt:lpstr>Areas of interest to be covered by the solution</vt:lpstr>
      <vt:lpstr>PowerPoint Presentation</vt:lpstr>
      <vt:lpstr>Proposed modelling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dc:creator>
  <cp:lastModifiedBy>Guillermo De La Hera Casado</cp:lastModifiedBy>
  <cp:revision>348</cp:revision>
  <dcterms:created xsi:type="dcterms:W3CDTF">2014-07-01T14:26:25Z</dcterms:created>
  <dcterms:modified xsi:type="dcterms:W3CDTF">2019-11-17T10:39:21Z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ac1a253-da90-48fc-bc60-26d38ab8b20d_Enabled">
    <vt:lpwstr>true</vt:lpwstr>
  </property>
  <property fmtid="{D5CDD505-2E9C-101B-9397-08002B2CF9AE}" pid="3" name="MSIP_Label_3ac1a253-da90-48fc-bc60-26d38ab8b20d_SetDate">
    <vt:lpwstr>2019-11-15T19:20:13Z</vt:lpwstr>
  </property>
  <property fmtid="{D5CDD505-2E9C-101B-9397-08002B2CF9AE}" pid="4" name="MSIP_Label_3ac1a253-da90-48fc-bc60-26d38ab8b20d_Method">
    <vt:lpwstr>Standard</vt:lpwstr>
  </property>
  <property fmtid="{D5CDD505-2E9C-101B-9397-08002B2CF9AE}" pid="5" name="MSIP_Label_3ac1a253-da90-48fc-bc60-26d38ab8b20d_Name">
    <vt:lpwstr>Public</vt:lpwstr>
  </property>
  <property fmtid="{D5CDD505-2E9C-101B-9397-08002B2CF9AE}" pid="6" name="MSIP_Label_3ac1a253-da90-48fc-bc60-26d38ab8b20d_SiteId">
    <vt:lpwstr>01ea1ee8-0c15-4160-9922-f383f39a19be</vt:lpwstr>
  </property>
  <property fmtid="{D5CDD505-2E9C-101B-9397-08002B2CF9AE}" pid="7" name="MSIP_Label_3ac1a253-da90-48fc-bc60-26d38ab8b20d_ActionId">
    <vt:lpwstr>c5f1cdc5-166b-4b7d-8f0c-0000d3d3a308</vt:lpwstr>
  </property>
  <property fmtid="{D5CDD505-2E9C-101B-9397-08002B2CF9AE}" pid="8" name="MSIP_Label_3ac1a253-da90-48fc-bc60-26d38ab8b20d_ContentBits">
    <vt:lpwstr>0</vt:lpwstr>
  </property>
</Properties>
</file>