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7" r:id="rId2"/>
    <p:sldId id="268" r:id="rId3"/>
    <p:sldId id="271" r:id="rId4"/>
    <p:sldId id="270" r:id="rId5"/>
    <p:sldId id="277" r:id="rId6"/>
    <p:sldId id="279" r:id="rId7"/>
    <p:sldId id="278" r:id="rId8"/>
    <p:sldId id="280" r:id="rId9"/>
    <p:sldId id="272" r:id="rId10"/>
    <p:sldId id="281" r:id="rId11"/>
    <p:sldId id="282" r:id="rId12"/>
    <p:sldId id="283" r:id="rId13"/>
    <p:sldId id="273" r:id="rId14"/>
    <p:sldId id="274" r:id="rId15"/>
    <p:sldId id="275" r:id="rId16"/>
    <p:sldId id="289" r:id="rId17"/>
    <p:sldId id="290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92" r:id="rId29"/>
    <p:sldId id="293" r:id="rId30"/>
    <p:sldId id="294" r:id="rId31"/>
    <p:sldId id="295" r:id="rId32"/>
    <p:sldId id="285" r:id="rId33"/>
    <p:sldId id="284" r:id="rId34"/>
    <p:sldId id="291" r:id="rId35"/>
    <p:sldId id="286" r:id="rId36"/>
    <p:sldId id="287" r:id="rId37"/>
    <p:sldId id="28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9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3CFB8-D52E-4754-BC9E-D0EE3940EB46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67B4-2C64-4B3C-A6B8-D37C90CD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6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236378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348318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755538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3752398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2264934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1460894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2649019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F34BF-7AE2-4AD4-9AB3-13611219DA9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Supposed to be by Thistlewaite, but I can’t find the reference</a:t>
            </a:r>
          </a:p>
        </p:txBody>
      </p:sp>
    </p:spTree>
    <p:extLst>
      <p:ext uri="{BB962C8B-B14F-4D97-AF65-F5344CB8AC3E}">
        <p14:creationId xmlns:p14="http://schemas.microsoft.com/office/powerpoint/2010/main" val="84133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7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3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931322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168084" indent="0">
              <a:buNone/>
              <a:defRPr/>
            </a:lvl3pPr>
            <a:lvl4pPr marL="336168" indent="0">
              <a:buNone/>
              <a:defRPr/>
            </a:lvl4pPr>
            <a:lvl5pPr marL="50425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017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4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8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6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01C0B-CF41-4816-87AB-858AC48831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1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Inferring Causality with Observational Data:</a:t>
            </a:r>
            <a:br>
              <a:rPr lang="en-US" dirty="0"/>
            </a:br>
            <a:r>
              <a:rPr lang="en-US" dirty="0"/>
              <a:t>Picking Control Variables &amp; Regression Discontinuity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Goldman</a:t>
            </a:r>
          </a:p>
        </p:txBody>
      </p:sp>
    </p:spTree>
    <p:extLst>
      <p:ext uri="{BB962C8B-B14F-4D97-AF65-F5344CB8AC3E}">
        <p14:creationId xmlns:p14="http://schemas.microsoft.com/office/powerpoint/2010/main" val="116867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Confounding Variables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2738" y="1627966"/>
            <a:ext cx="7095560" cy="5244210"/>
            <a:chOff x="1904973" y="1627966"/>
            <a:chExt cx="7095560" cy="5244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 bwMode="auto">
                <a:xfrm>
                  <a:off x="7111048" y="5064398"/>
                  <a:ext cx="1889485" cy="1793602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000" dirty="0">
                      <a:solidFill>
                        <a:srgbClr val="FFFF00"/>
                      </a:solidFill>
                    </a:rPr>
                    <a:t>Error Term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n-US" sz="2000" dirty="0">
                      <a:solidFill>
                        <a:srgbClr val="FFFF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11048" y="5064398"/>
                  <a:ext cx="1889485" cy="179360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1904973" y="1627966"/>
              <a:ext cx="6914734" cy="1976878"/>
              <a:chOff x="3175563" y="2279585"/>
              <a:chExt cx="7175233" cy="215341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8214758" y="2279585"/>
                <a:ext cx="2136038" cy="2005584"/>
                <a:chOff x="5843392" y="1632103"/>
                <a:chExt cx="2136038" cy="2005584"/>
              </a:xfrm>
            </p:grpSpPr>
            <p:sp>
              <p:nvSpPr>
                <p:cNvPr id="4" name="Oval 3"/>
                <p:cNvSpPr/>
                <p:nvPr/>
              </p:nvSpPr>
              <p:spPr bwMode="auto">
                <a:xfrm>
                  <a:off x="5843392" y="1632103"/>
                  <a:ext cx="2136038" cy="2005584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153951" y="2154764"/>
                  <a:ext cx="1806854" cy="9602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rgbClr val="FFFF00"/>
                      </a:solidFill>
                    </a:rPr>
                    <a:t>Outcome (Y)</a:t>
                  </a:r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3175563" y="2283547"/>
                <a:ext cx="2070202" cy="2149451"/>
                <a:chOff x="2949825" y="4392241"/>
                <a:chExt cx="2070202" cy="2149451"/>
              </a:xfrm>
            </p:grpSpPr>
            <p:sp>
              <p:nvSpPr>
                <p:cNvPr id="7" name="Oval 6"/>
                <p:cNvSpPr/>
                <p:nvPr/>
              </p:nvSpPr>
              <p:spPr bwMode="auto">
                <a:xfrm>
                  <a:off x="2949825" y="4392241"/>
                  <a:ext cx="2070202" cy="2149451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213173" y="5026683"/>
                  <a:ext cx="1806854" cy="9602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rgbClr val="FFFF00"/>
                      </a:solidFill>
                    </a:rPr>
                    <a:t>Treatment (X)</a:t>
                  </a:r>
                </a:p>
              </p:txBody>
            </p:sp>
          </p:grpSp>
          <p:sp>
            <p:nvSpPr>
              <p:cNvPr id="12" name="Right Arrow 11"/>
              <p:cNvSpPr/>
              <p:nvPr/>
            </p:nvSpPr>
            <p:spPr bwMode="auto">
              <a:xfrm>
                <a:off x="5401044" y="2837706"/>
                <a:ext cx="2658435" cy="1060704"/>
              </a:xfrm>
              <a:prstGeom prst="rightArrow">
                <a:avLst/>
              </a:prstGeom>
              <a:ln>
                <a:noFill/>
                <a:headEnd type="none" w="med" len="med"/>
                <a:tailEnd type="none" w="med" len="med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5" name="Right Arrow 11"/>
            <p:cNvSpPr/>
            <p:nvPr/>
          </p:nvSpPr>
          <p:spPr bwMode="auto">
            <a:xfrm rot="16200000">
              <a:off x="7305104" y="3794229"/>
              <a:ext cx="1352518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016262" y="5078574"/>
              <a:ext cx="1889485" cy="179360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FFFF00"/>
                  </a:solidFill>
                </a:rPr>
                <a:t>Confounding Variable (Z)</a:t>
              </a:r>
            </a:p>
          </p:txBody>
        </p:sp>
        <p:sp>
          <p:nvSpPr>
            <p:cNvPr id="19" name="Right Arrow 11"/>
            <p:cNvSpPr/>
            <p:nvPr/>
          </p:nvSpPr>
          <p:spPr bwMode="auto">
            <a:xfrm rot="16200000">
              <a:off x="2189053" y="3808405"/>
              <a:ext cx="1352518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Right Arrow 11"/>
            <p:cNvSpPr/>
            <p:nvPr/>
          </p:nvSpPr>
          <p:spPr bwMode="auto">
            <a:xfrm rot="19143948">
              <a:off x="3852730" y="3815854"/>
              <a:ext cx="2995711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46828" y="2068033"/>
            <a:ext cx="3907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okay because we observe and control for the confounding variable by putting it in the regression!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181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Confounding Variables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2738" y="1627966"/>
            <a:ext cx="7095560" cy="5244210"/>
            <a:chOff x="1904973" y="1627966"/>
            <a:chExt cx="7095560" cy="5244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 bwMode="auto">
                <a:xfrm>
                  <a:off x="7111048" y="5064398"/>
                  <a:ext cx="1889485" cy="1793602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000" dirty="0">
                      <a:solidFill>
                        <a:srgbClr val="FFFF00"/>
                      </a:solidFill>
                    </a:rPr>
                    <a:t>Error Term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n-US" sz="2000" dirty="0">
                      <a:solidFill>
                        <a:srgbClr val="FFFF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11048" y="5064398"/>
                  <a:ext cx="1889485" cy="179360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1904973" y="1627966"/>
              <a:ext cx="6914734" cy="1976878"/>
              <a:chOff x="3175563" y="2279585"/>
              <a:chExt cx="7175233" cy="215341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8214758" y="2279585"/>
                <a:ext cx="2136038" cy="2005584"/>
                <a:chOff x="5843392" y="1632103"/>
                <a:chExt cx="2136038" cy="2005584"/>
              </a:xfrm>
            </p:grpSpPr>
            <p:sp>
              <p:nvSpPr>
                <p:cNvPr id="4" name="Oval 3"/>
                <p:cNvSpPr/>
                <p:nvPr/>
              </p:nvSpPr>
              <p:spPr bwMode="auto">
                <a:xfrm>
                  <a:off x="5843392" y="1632103"/>
                  <a:ext cx="2136038" cy="2005584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153951" y="2154764"/>
                  <a:ext cx="1806854" cy="9602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rgbClr val="FFFF00"/>
                      </a:solidFill>
                    </a:rPr>
                    <a:t>Outcome (Y)</a:t>
                  </a:r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3175563" y="2283547"/>
                <a:ext cx="2070202" cy="2149451"/>
                <a:chOff x="2949825" y="4392241"/>
                <a:chExt cx="2070202" cy="2149451"/>
              </a:xfrm>
            </p:grpSpPr>
            <p:sp>
              <p:nvSpPr>
                <p:cNvPr id="7" name="Oval 6"/>
                <p:cNvSpPr/>
                <p:nvPr/>
              </p:nvSpPr>
              <p:spPr bwMode="auto">
                <a:xfrm>
                  <a:off x="2949825" y="4392241"/>
                  <a:ext cx="2070202" cy="2149451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213173" y="5026683"/>
                  <a:ext cx="1806854" cy="9602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rgbClr val="FFFF00"/>
                      </a:solidFill>
                    </a:rPr>
                    <a:t>Treatment (X)</a:t>
                  </a:r>
                </a:p>
              </p:txBody>
            </p:sp>
          </p:grpSp>
          <p:sp>
            <p:nvSpPr>
              <p:cNvPr id="12" name="Right Arrow 11"/>
              <p:cNvSpPr/>
              <p:nvPr/>
            </p:nvSpPr>
            <p:spPr bwMode="auto">
              <a:xfrm>
                <a:off x="5401044" y="2837706"/>
                <a:ext cx="2658435" cy="1060704"/>
              </a:xfrm>
              <a:prstGeom prst="rightArrow">
                <a:avLst/>
              </a:prstGeom>
              <a:ln>
                <a:noFill/>
                <a:headEnd type="none" w="med" len="med"/>
                <a:tailEnd type="none" w="med" len="med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5" name="Right Arrow 11"/>
            <p:cNvSpPr/>
            <p:nvPr/>
          </p:nvSpPr>
          <p:spPr bwMode="auto">
            <a:xfrm rot="16200000">
              <a:off x="7305104" y="3794229"/>
              <a:ext cx="1352518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016262" y="5078574"/>
              <a:ext cx="1889485" cy="179360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FFFF00"/>
                  </a:solidFill>
                </a:rPr>
                <a:t>Confounding Variable (Z)</a:t>
              </a:r>
            </a:p>
          </p:txBody>
        </p:sp>
        <p:sp>
          <p:nvSpPr>
            <p:cNvPr id="19" name="Right Arrow 11"/>
            <p:cNvSpPr/>
            <p:nvPr/>
          </p:nvSpPr>
          <p:spPr bwMode="auto">
            <a:xfrm rot="16200000">
              <a:off x="2189053" y="3808405"/>
              <a:ext cx="1352518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Right Arrow 11"/>
            <p:cNvSpPr/>
            <p:nvPr/>
          </p:nvSpPr>
          <p:spPr bwMode="auto">
            <a:xfrm rot="19143948">
              <a:off x="3852730" y="3815854"/>
              <a:ext cx="2995711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46828" y="2068033"/>
            <a:ext cx="3907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okay because we observe and control for the confounding variable by putting it in the regression!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But what happens if we remove the confounding variable from our regression?</a:t>
            </a:r>
          </a:p>
          <a:p>
            <a:endParaRPr lang="en-US" dirty="0"/>
          </a:p>
        </p:txBody>
      </p:sp>
      <p:sp>
        <p:nvSpPr>
          <p:cNvPr id="20" name="Right Arrow 11"/>
          <p:cNvSpPr/>
          <p:nvPr/>
        </p:nvSpPr>
        <p:spPr bwMode="auto">
          <a:xfrm>
            <a:off x="2585422" y="5809662"/>
            <a:ext cx="1120024" cy="581760"/>
          </a:xfrm>
          <a:prstGeom prst="right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ight Arrow 11"/>
          <p:cNvSpPr/>
          <p:nvPr/>
        </p:nvSpPr>
        <p:spPr bwMode="auto">
          <a:xfrm rot="10800000">
            <a:off x="4558244" y="5809662"/>
            <a:ext cx="1120024" cy="581760"/>
          </a:xfrm>
          <a:prstGeom prst="right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635949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Confounding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3235478" y="4984654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New 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478" y="4984654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44003" y="1537590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382127">
            <a:off x="4506398" y="3794920"/>
            <a:ext cx="1837802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ight Arrow 11"/>
          <p:cNvSpPr/>
          <p:nvPr/>
        </p:nvSpPr>
        <p:spPr bwMode="auto">
          <a:xfrm rot="13936935">
            <a:off x="1721551" y="3784304"/>
            <a:ext cx="2027576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73410" y="1818168"/>
            <a:ext cx="40137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okay because we observe and control for the confounding variable by putting it in the regression!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 what happens if we remove the confounding variable from our regression?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It goes into the error term. Not ok!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250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2005" y="1600200"/>
                <a:ext cx="10877107" cy="4343400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Does this variable cause changes in my outcome AND is not correlated with my treatment?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If yes, this variable will not impact the bias of your estimates, why? It makes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dirty="0"/>
                  <a:t> bigger, but not in a way that is correlated with treatment.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However, it still may be good to include it. Why?</a:t>
                </a:r>
              </a:p>
              <a:p>
                <a:pPr lvl="1"/>
                <a:r>
                  <a:rPr lang="en-US" altLang="en-US" dirty="0"/>
                  <a:t>It reduces uncertainty, makes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dirty="0"/>
                  <a:t> smaller and will allow you to get smaller </a:t>
                </a:r>
                <a:r>
                  <a:rPr lang="en-US" altLang="en-US" i="1" dirty="0"/>
                  <a:t>standard errors</a:t>
                </a:r>
                <a:r>
                  <a:rPr lang="en-US" altLang="en-US" dirty="0"/>
                  <a:t> on your estimates.</a:t>
                </a:r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2005" y="1600200"/>
                <a:ext cx="10877107" cy="4343400"/>
              </a:xfrm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Picking Controls: Variance-Reducing Variables</a:t>
            </a:r>
          </a:p>
        </p:txBody>
      </p:sp>
    </p:spTree>
    <p:extLst>
      <p:ext uri="{BB962C8B-B14F-4D97-AF65-F5344CB8AC3E}">
        <p14:creationId xmlns:p14="http://schemas.microsoft.com/office/powerpoint/2010/main" val="101323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005" y="1600200"/>
            <a:ext cx="10877107" cy="4343400"/>
          </a:xfrm>
        </p:spPr>
        <p:txBody>
          <a:bodyPr/>
          <a:lstStyle/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Does this variable </a:t>
            </a:r>
            <a:r>
              <a:rPr lang="en-US" altLang="en-US" b="1" dirty="0"/>
              <a:t>not</a:t>
            </a:r>
            <a:r>
              <a:rPr lang="en-US" altLang="en-US" dirty="0"/>
              <a:t> cause changes in my outcome?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If yes, this variable will not be helpful to your regression. It will just induce a little bit of overfitting and you should drop it.</a:t>
            </a:r>
          </a:p>
          <a:p>
            <a:endParaRPr lang="en-US" altLang="en-US" dirty="0"/>
          </a:p>
          <a:p>
            <a:r>
              <a:rPr lang="en-US" altLang="en-US" dirty="0"/>
              <a:t>If a control variable has a statistically </a:t>
            </a:r>
            <a:r>
              <a:rPr lang="en-US" altLang="en-US" b="1" dirty="0"/>
              <a:t>in</a:t>
            </a:r>
            <a:r>
              <a:rPr lang="en-US" altLang="en-US" dirty="0"/>
              <a:t>significant t-stat (|t|&lt;1.96), you can conclude that it is unrelated and should usually drop it from your regression.</a:t>
            </a:r>
          </a:p>
          <a:p>
            <a:pPr lvl="1"/>
            <a:endParaRPr lang="en-US" alt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Picking Controls: Unrelated Variables</a:t>
            </a:r>
          </a:p>
        </p:txBody>
      </p:sp>
    </p:spTree>
    <p:extLst>
      <p:ext uri="{BB962C8B-B14F-4D97-AF65-F5344CB8AC3E}">
        <p14:creationId xmlns:p14="http://schemas.microsoft.com/office/powerpoint/2010/main" val="78872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005" y="1600200"/>
            <a:ext cx="10877107" cy="43434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Is this variable </a:t>
            </a:r>
            <a:r>
              <a:rPr lang="en-US" altLang="en-US" b="1" dirty="0"/>
              <a:t>caused by</a:t>
            </a:r>
            <a:r>
              <a:rPr lang="en-US" altLang="en-US" dirty="0"/>
              <a:t> my treatment of interest?</a:t>
            </a:r>
          </a:p>
          <a:p>
            <a:r>
              <a:rPr lang="en-US" altLang="en-US" dirty="0"/>
              <a:t>If yes: I absolutely can NOT include it in my regression. Ignore all other considerations and drop it from the regression.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Why? It might be obscuring the treatment effect (if that effect is channeled through the “bad control”)</a:t>
            </a:r>
          </a:p>
          <a:p>
            <a:endParaRPr lang="en-US" altLang="en-US" dirty="0"/>
          </a:p>
          <a:p>
            <a:r>
              <a:rPr lang="en-US" altLang="en-US" dirty="0"/>
              <a:t>Good rule of thumb: any variable which is not determined until after the intervention/treatment takes place is probably a “bad control”.</a:t>
            </a:r>
          </a:p>
          <a:p>
            <a:pPr lvl="1"/>
            <a:endParaRPr lang="en-US" alt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Picking Controls: “Bad Controls”</a:t>
            </a:r>
          </a:p>
        </p:txBody>
      </p:sp>
    </p:spTree>
    <p:extLst>
      <p:ext uri="{BB962C8B-B14F-4D97-AF65-F5344CB8AC3E}">
        <p14:creationId xmlns:p14="http://schemas.microsoft.com/office/powerpoint/2010/main" val="3939135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b="1" dirty="0"/>
              <a:t>catastrophe</a:t>
            </a:r>
            <a:r>
              <a:rPr lang="en-US" dirty="0"/>
              <a:t> if you </a:t>
            </a:r>
            <a:r>
              <a:rPr lang="en-US" b="1" dirty="0"/>
              <a:t>don’t</a:t>
            </a:r>
            <a:r>
              <a:rPr lang="en-US" dirty="0"/>
              <a:t> </a:t>
            </a:r>
            <a:r>
              <a:rPr lang="en-US" dirty="0"/>
              <a:t>include: </a:t>
            </a:r>
            <a:r>
              <a:rPr lang="en-US" dirty="0">
                <a:solidFill>
                  <a:srgbClr val="00B050"/>
                </a:solidFill>
              </a:rPr>
              <a:t>Confounding Variables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is </a:t>
            </a:r>
            <a:r>
              <a:rPr lang="en-US" b="1" dirty="0"/>
              <a:t>good</a:t>
            </a:r>
            <a:r>
              <a:rPr lang="en-US" dirty="0"/>
              <a:t> to include: </a:t>
            </a:r>
            <a:r>
              <a:rPr lang="en-US" dirty="0">
                <a:solidFill>
                  <a:srgbClr val="00B0F0"/>
                </a:solidFill>
              </a:rPr>
              <a:t>Variance-Reducing Variables</a:t>
            </a:r>
          </a:p>
          <a:p>
            <a:endParaRPr lang="en-US" dirty="0"/>
          </a:p>
          <a:p>
            <a:r>
              <a:rPr lang="en-US" dirty="0"/>
              <a:t>It is a </a:t>
            </a:r>
            <a:r>
              <a:rPr lang="en-US" b="1" dirty="0"/>
              <a:t>waste</a:t>
            </a:r>
            <a:r>
              <a:rPr lang="en-US" dirty="0"/>
              <a:t> to include: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Unrelated variables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is a </a:t>
            </a:r>
            <a:r>
              <a:rPr lang="en-US" b="1" dirty="0"/>
              <a:t>catastrophe</a:t>
            </a:r>
            <a:r>
              <a:rPr lang="en-US" dirty="0"/>
              <a:t> if you </a:t>
            </a:r>
            <a:r>
              <a:rPr lang="en-US" b="1" dirty="0"/>
              <a:t>do</a:t>
            </a:r>
            <a:r>
              <a:rPr lang="en-US" dirty="0"/>
              <a:t> include: </a:t>
            </a:r>
            <a:r>
              <a:rPr lang="en-US" dirty="0">
                <a:solidFill>
                  <a:srgbClr val="FF0000"/>
                </a:solidFill>
              </a:rPr>
              <a:t>Bad Controls</a:t>
            </a:r>
          </a:p>
        </p:txBody>
      </p:sp>
    </p:spTree>
    <p:extLst>
      <p:ext uri="{BB962C8B-B14F-4D97-AF65-F5344CB8AC3E}">
        <p14:creationId xmlns:p14="http://schemas.microsoft.com/office/powerpoint/2010/main" val="27286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Ex.: Returns to College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</a:t>
            </a:r>
            <a:r>
              <a:rPr lang="en-US" b="1" dirty="0"/>
              <a:t>must </a:t>
            </a:r>
            <a:r>
              <a:rPr lang="en-US" dirty="0"/>
              <a:t>include Confounding Variables:</a:t>
            </a:r>
          </a:p>
          <a:p>
            <a:pPr lvl="1"/>
            <a:r>
              <a:rPr lang="en-US" dirty="0"/>
              <a:t>Ex: Parent’s Education, Parent’s Income, Geographic Controls, # Siblings, High-school GPA, SAT score…</a:t>
            </a:r>
          </a:p>
          <a:p>
            <a:pPr lvl="1"/>
            <a:endParaRPr lang="en-US" dirty="0"/>
          </a:p>
          <a:p>
            <a:r>
              <a:rPr lang="en-US" dirty="0"/>
              <a:t>It is </a:t>
            </a:r>
            <a:r>
              <a:rPr lang="en-US" b="1" dirty="0"/>
              <a:t>good</a:t>
            </a:r>
            <a:r>
              <a:rPr lang="en-US" dirty="0"/>
              <a:t> to include: Variance-Reducing Variables</a:t>
            </a:r>
          </a:p>
          <a:p>
            <a:pPr lvl="1"/>
            <a:r>
              <a:rPr lang="en-US" dirty="0"/>
              <a:t>Ex: Economic conditions the year you graduate college</a:t>
            </a:r>
          </a:p>
          <a:p>
            <a:pPr lvl="1"/>
            <a:endParaRPr lang="en-US" dirty="0"/>
          </a:p>
          <a:p>
            <a:r>
              <a:rPr lang="en-US" dirty="0"/>
              <a:t>It is a </a:t>
            </a:r>
            <a:r>
              <a:rPr lang="en-US" b="1" dirty="0"/>
              <a:t>waste</a:t>
            </a:r>
            <a:r>
              <a:rPr lang="en-US" dirty="0"/>
              <a:t> to include: Unrelated variables.</a:t>
            </a:r>
          </a:p>
          <a:p>
            <a:pPr lvl="1"/>
            <a:r>
              <a:rPr lang="en-US" dirty="0"/>
              <a:t>Student’s favorite NBA player, student’s astrological sign, </a:t>
            </a:r>
          </a:p>
          <a:p>
            <a:pPr lvl="1"/>
            <a:endParaRPr lang="en-US" dirty="0"/>
          </a:p>
          <a:p>
            <a:r>
              <a:rPr lang="en-US" dirty="0"/>
              <a:t>It is a </a:t>
            </a:r>
            <a:r>
              <a:rPr lang="en-US" b="1" dirty="0"/>
              <a:t>catastrophe</a:t>
            </a:r>
            <a:r>
              <a:rPr lang="en-US" dirty="0"/>
              <a:t> if you include: Bad Controls.</a:t>
            </a:r>
          </a:p>
          <a:p>
            <a:pPr lvl="1"/>
            <a:r>
              <a:rPr lang="en-US" dirty="0"/>
              <a:t>Ex: Number of LinkedIn Connections after college</a:t>
            </a:r>
          </a:p>
        </p:txBody>
      </p:sp>
    </p:spTree>
    <p:extLst>
      <p:ext uri="{BB962C8B-B14F-4D97-AF65-F5344CB8AC3E}">
        <p14:creationId xmlns:p14="http://schemas.microsoft.com/office/powerpoint/2010/main" val="4178576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Design: Regression Discontinuity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59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4000" dirty="0"/>
              <a:t>An arbitrary </a:t>
            </a:r>
            <a:r>
              <a:rPr lang="en-US" altLang="en-US" sz="4000" dirty="0">
                <a:solidFill>
                  <a:srgbClr val="FF0000"/>
                </a:solidFill>
              </a:rPr>
              <a:t>change</a:t>
            </a:r>
            <a:r>
              <a:rPr lang="en-US" altLang="en-US" sz="4000" dirty="0"/>
              <a:t> in </a:t>
            </a:r>
            <a:r>
              <a:rPr lang="en-US" altLang="en-US" sz="4000" dirty="0">
                <a:solidFill>
                  <a:schemeClr val="accent6"/>
                </a:solidFill>
              </a:rPr>
              <a:t>treatment</a:t>
            </a:r>
            <a:r>
              <a:rPr lang="en-US" altLang="en-US" sz="4000" dirty="0"/>
              <a:t> assignment that happens at a specific </a:t>
            </a:r>
            <a:r>
              <a:rPr lang="en-US" altLang="en-US" sz="4000" dirty="0">
                <a:solidFill>
                  <a:srgbClr val="FF0000"/>
                </a:solidFill>
              </a:rPr>
              <a:t>threshold</a:t>
            </a:r>
            <a:r>
              <a:rPr lang="en-US" altLang="en-US" sz="4000" dirty="0"/>
              <a:t>.</a:t>
            </a:r>
          </a:p>
          <a:p>
            <a:pPr>
              <a:buFontTx/>
              <a:buNone/>
            </a:pPr>
            <a:endParaRPr lang="en-US" altLang="en-US" sz="4000" dirty="0"/>
          </a:p>
          <a:p>
            <a:pPr>
              <a:buFontTx/>
              <a:buNone/>
            </a:pPr>
            <a:r>
              <a:rPr lang="en-US" altLang="en-US" sz="4000" dirty="0"/>
              <a:t>We’re interested in the ones that make very </a:t>
            </a:r>
            <a:r>
              <a:rPr lang="en-US" altLang="en-US" sz="4000" dirty="0">
                <a:solidFill>
                  <a:srgbClr val="FF0000"/>
                </a:solidFill>
              </a:rPr>
              <a:t>similar</a:t>
            </a:r>
            <a:r>
              <a:rPr lang="en-US" altLang="en-US" sz="4000" dirty="0"/>
              <a:t> people get very </a:t>
            </a:r>
            <a:r>
              <a:rPr lang="en-US" altLang="en-US" sz="4000" dirty="0">
                <a:solidFill>
                  <a:srgbClr val="FF0000"/>
                </a:solidFill>
              </a:rPr>
              <a:t>dissimilar</a:t>
            </a:r>
            <a:r>
              <a:rPr lang="en-US" altLang="en-US" sz="4000" dirty="0"/>
              <a:t> </a:t>
            </a:r>
            <a:r>
              <a:rPr lang="en-US" altLang="en-US" sz="4000" dirty="0">
                <a:solidFill>
                  <a:schemeClr val="accent6"/>
                </a:solidFill>
              </a:rPr>
              <a:t>treatment</a:t>
            </a:r>
            <a:r>
              <a:rPr lang="en-US" altLang="en-US" sz="4000" dirty="0"/>
              <a:t>.</a:t>
            </a:r>
            <a:endParaRPr lang="en-US" alt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Discontinuity</a:t>
            </a:r>
          </a:p>
        </p:txBody>
      </p:sp>
    </p:spTree>
    <p:extLst>
      <p:ext uri="{BB962C8B-B14F-4D97-AF65-F5344CB8AC3E}">
        <p14:creationId xmlns:p14="http://schemas.microsoft.com/office/powerpoint/2010/main" val="409745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Control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25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Incumbency Advantage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U.S. House Elections</a:t>
            </a:r>
          </a:p>
          <a:p>
            <a:pPr lvl="1"/>
            <a:r>
              <a:rPr lang="en-US" altLang="en-US" sz="3200" dirty="0"/>
              <a:t>If you’re first past the pole in the previous election, even by just one vote, you get elected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>
              <a:buFontTx/>
              <a:buNone/>
            </a:pPr>
            <a:endParaRPr lang="en-US" altLang="en-US" sz="1800" dirty="0"/>
          </a:p>
          <a:p>
            <a:r>
              <a:rPr lang="en-US" altLang="en-US" dirty="0"/>
              <a:t>What can we learn from this?</a:t>
            </a:r>
          </a:p>
          <a:p>
            <a:pPr lvl="1"/>
            <a:r>
              <a:rPr lang="en-US" altLang="en-US" dirty="0"/>
              <a:t>Incumbency advantage for reelection.</a:t>
            </a:r>
            <a:endParaRPr lang="en-US" altLang="en-US" sz="1800" dirty="0"/>
          </a:p>
          <a:p>
            <a:pPr lvl="1">
              <a:buFontTx/>
              <a:buNone/>
            </a:pPr>
            <a:r>
              <a:rPr lang="en-US" altLang="en-US" sz="1800" dirty="0"/>
              <a:t>(David Lee, Journal of Econometrics 2007)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9635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169551"/>
          </a:xfrm>
        </p:spPr>
        <p:txBody>
          <a:bodyPr/>
          <a:lstStyle/>
          <a:p>
            <a:endParaRPr lang="en-US" sz="3200" i="1" dirty="0"/>
          </a:p>
          <a:p>
            <a:endParaRPr lang="en-US" sz="32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Incumbency Advantage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1189178"/>
            <a:ext cx="11404613" cy="216328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23" dirty="0"/>
              <a:t>Question: All else equal, does winning one political election help you win the next election? </a:t>
            </a:r>
            <a:r>
              <a:rPr lang="en-US" sz="2023" i="1" dirty="0"/>
              <a:t>(Incumbency effect)</a:t>
            </a: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</p:txBody>
      </p:sp>
      <p:sp>
        <p:nvSpPr>
          <p:cNvPr id="6" name="TextBox 5"/>
          <p:cNvSpPr txBox="1"/>
          <p:nvPr/>
        </p:nvSpPr>
        <p:spPr>
          <a:xfrm>
            <a:off x="502508" y="3258391"/>
            <a:ext cx="5626443" cy="282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b="1" dirty="0"/>
              <a:t>Bad Answer (OLS)</a:t>
            </a:r>
            <a:r>
              <a:rPr lang="en-US" sz="2023" dirty="0"/>
              <a:t>: Compare the average performance of winners and losers.</a:t>
            </a:r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23" b="1" dirty="0"/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b="1" dirty="0"/>
              <a:t>Problem</a:t>
            </a:r>
            <a:r>
              <a:rPr lang="en-US" sz="2023" dirty="0"/>
              <a:t>: Winning the first election is not random. Is likely to be correlated with characteristics of local electorate. In this case, estimate of effect is biased up.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21" y="2457732"/>
            <a:ext cx="5476571" cy="42642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 flipV="1">
            <a:off x="7455243" y="5544062"/>
            <a:ext cx="2150077" cy="45719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 flipV="1">
            <a:off x="9605320" y="3258391"/>
            <a:ext cx="2150077" cy="45719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55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169551"/>
          </a:xfrm>
        </p:spPr>
        <p:txBody>
          <a:bodyPr/>
          <a:lstStyle/>
          <a:p>
            <a:endParaRPr lang="en-US" sz="3200" i="1" dirty="0"/>
          </a:p>
          <a:p>
            <a:endParaRPr lang="en-US" sz="32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Discontinuity (RD)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1189178"/>
            <a:ext cx="11404613" cy="154067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23" dirty="0"/>
              <a:t>Question: All else equal, does winning one political election help you win the next election? </a:t>
            </a:r>
            <a:r>
              <a:rPr lang="en-US" sz="2023" i="1" dirty="0"/>
              <a:t>(Incumbency effect)</a:t>
            </a: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</p:txBody>
      </p:sp>
      <p:sp>
        <p:nvSpPr>
          <p:cNvPr id="6" name="TextBox 5"/>
          <p:cNvSpPr txBox="1"/>
          <p:nvPr/>
        </p:nvSpPr>
        <p:spPr>
          <a:xfrm>
            <a:off x="568405" y="2552009"/>
            <a:ext cx="5626443" cy="417178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b="1" dirty="0"/>
              <a:t>Best Solution</a:t>
            </a:r>
            <a:r>
              <a:rPr lang="en-US" sz="2023" dirty="0"/>
              <a:t>: Compare elections where the Democrats get ~49.9% of vote to elections where they get ~50.1%.</a:t>
            </a:r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23" b="1" dirty="0"/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dirty="0"/>
              <a:t>NOTE: This approach is only possible because treatment (winning the first election) is assigned based on a </a:t>
            </a:r>
            <a:r>
              <a:rPr lang="en-US" sz="2023" i="1" dirty="0"/>
              <a:t>threshold</a:t>
            </a:r>
            <a:r>
              <a:rPr lang="en-US" sz="2023" dirty="0"/>
              <a:t>.</a:t>
            </a:r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dirty="0"/>
              <a:t>Polynomial trends on each side of discontinuity mitigate bias.</a:t>
            </a:r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23" b="1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21" y="2457732"/>
            <a:ext cx="5476571" cy="42642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 flipV="1">
            <a:off x="9597082" y="4085966"/>
            <a:ext cx="45719" cy="1103871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9415850" y="4085964"/>
            <a:ext cx="395416" cy="45719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 flipV="1">
            <a:off x="9436442" y="5144530"/>
            <a:ext cx="395416" cy="45719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58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PSAT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/>
              <a:t>PSAT/NMSQT</a:t>
            </a:r>
          </a:p>
          <a:p>
            <a:pPr lvl="1"/>
            <a:r>
              <a:rPr lang="en-US" altLang="en-US" sz="3600" dirty="0"/>
              <a:t>Basically the top 16,000 test-takers get a scholarship.</a:t>
            </a:r>
          </a:p>
          <a:p>
            <a:pPr lvl="1"/>
            <a:r>
              <a:rPr lang="en-US" altLang="en-US" sz="3600" dirty="0"/>
              <a:t>A small difference in test score can means a discontinuous jump in scholarship amount.</a:t>
            </a:r>
          </a:p>
          <a:p>
            <a:pPr lvl="1"/>
            <a:endParaRPr lang="en-US" altLang="en-US" sz="3600" dirty="0"/>
          </a:p>
          <a:p>
            <a:r>
              <a:rPr lang="en-US" altLang="en-US" dirty="0"/>
              <a:t>What can we learn from this?</a:t>
            </a:r>
          </a:p>
          <a:p>
            <a:pPr lvl="1"/>
            <a:r>
              <a:rPr lang="en-US" altLang="en-US" dirty="0"/>
              <a:t>Wage returns to scholarships/education</a:t>
            </a:r>
          </a:p>
        </p:txBody>
      </p:sp>
    </p:spTree>
    <p:extLst>
      <p:ext uri="{BB962C8B-B14F-4D97-AF65-F5344CB8AC3E}">
        <p14:creationId xmlns:p14="http://schemas.microsoft.com/office/powerpoint/2010/main" val="3471017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Class Size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School Class Size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Maimonides’ Rule--No more than 40 kids in a class in Israel.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40 kids in school means 40 kids per class.  41 kids means two classes with 20 and 21.</a:t>
            </a: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r>
              <a:rPr lang="en-US" altLang="en-US" dirty="0"/>
              <a:t>What can we learn from this?</a:t>
            </a:r>
          </a:p>
          <a:p>
            <a:pPr lvl="1"/>
            <a:r>
              <a:rPr lang="en-US" altLang="en-US" dirty="0"/>
              <a:t>Impact of class size on test scores/performance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/>
              <a:t>(Angrist &amp; </a:t>
            </a:r>
            <a:r>
              <a:rPr lang="en-US" altLang="en-US" sz="1800" dirty="0" err="1"/>
              <a:t>Lavy</a:t>
            </a:r>
            <a:r>
              <a:rPr lang="en-US" altLang="en-US" sz="1800" dirty="0"/>
              <a:t>, QJE 1999)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0399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Impact of Unionization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Union Elections</a:t>
            </a:r>
          </a:p>
          <a:p>
            <a:pPr lvl="1"/>
            <a:r>
              <a:rPr lang="en-US" altLang="en-US" sz="3200" dirty="0"/>
              <a:t>If employers want to unionize, NLRB holds election.  50% means the employer doesn’t have to recognize the union, and 50% + 1 means the employer is required to “bargain in good faith” with the union.</a:t>
            </a:r>
            <a:r>
              <a:rPr lang="en-US" altLang="en-US" dirty="0"/>
              <a:t>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What can we learn from this?</a:t>
            </a:r>
          </a:p>
          <a:p>
            <a:pPr lvl="1"/>
            <a:r>
              <a:rPr lang="en-US" altLang="en-US" dirty="0"/>
              <a:t>Impact of unionization on wages/employment/firm closure…</a:t>
            </a:r>
          </a:p>
          <a:p>
            <a:pPr lvl="1">
              <a:buFontTx/>
              <a:buNone/>
            </a:pPr>
            <a:r>
              <a:rPr lang="en-US" altLang="en-US" sz="1800" dirty="0"/>
              <a:t>(</a:t>
            </a:r>
            <a:r>
              <a:rPr lang="en-US" altLang="en-US" sz="1800" dirty="0" err="1"/>
              <a:t>DiNardo</a:t>
            </a:r>
            <a:r>
              <a:rPr lang="en-US" altLang="en-US" sz="1800" dirty="0"/>
              <a:t> &amp; Lee, QJE 2004)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5387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A Bandwidth of Randomness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71600"/>
            <a:ext cx="91440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Election outcomes aren’t random so incumbency is never randomly assigned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But is a district that voted 50.1% for a democrat that different from one that voted 49.9% for a democrat?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Probably not. Right around the cutoff, there’s a good chance things are random.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However, picking the right cutoff is difficult. You should try to pick it so that you a “convincing picture”.</a:t>
            </a:r>
          </a:p>
        </p:txBody>
      </p:sp>
    </p:spTree>
    <p:extLst>
      <p:ext uri="{BB962C8B-B14F-4D97-AF65-F5344CB8AC3E}">
        <p14:creationId xmlns:p14="http://schemas.microsoft.com/office/powerpoint/2010/main" val="1500839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Y: outcome</a:t>
            </a:r>
          </a:p>
          <a:p>
            <a:r>
              <a:rPr lang="en-US" dirty="0"/>
              <a:t>r: running variable</a:t>
            </a:r>
          </a:p>
          <a:p>
            <a:r>
              <a:rPr lang="en-US" dirty="0"/>
              <a:t>c: cutoff</a:t>
            </a:r>
          </a:p>
          <a:p>
            <a:r>
              <a:rPr lang="en-US" dirty="0"/>
              <a:t>T: treatment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39" y="1825625"/>
            <a:ext cx="4448562" cy="346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45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Y: outcome</a:t>
            </a:r>
          </a:p>
          <a:p>
            <a:r>
              <a:rPr lang="en-US" dirty="0"/>
              <a:t>r: running variable</a:t>
            </a:r>
          </a:p>
          <a:p>
            <a:r>
              <a:rPr lang="en-US" dirty="0"/>
              <a:t>c: cutoff</a:t>
            </a:r>
          </a:p>
          <a:p>
            <a:r>
              <a:rPr lang="en-US" dirty="0"/>
              <a:t>T: treatment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39" y="1825625"/>
            <a:ext cx="4448562" cy="346384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881937" y="2030599"/>
            <a:ext cx="4099034" cy="99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71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Y: outcome</a:t>
            </a:r>
          </a:p>
          <a:p>
            <a:r>
              <a:rPr lang="en-US" dirty="0"/>
              <a:t>r: running variable</a:t>
            </a:r>
          </a:p>
          <a:p>
            <a:r>
              <a:rPr lang="en-US" dirty="0"/>
              <a:t>c: cutoff</a:t>
            </a:r>
          </a:p>
          <a:p>
            <a:r>
              <a:rPr lang="en-US" dirty="0"/>
              <a:t>T: treatment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39" y="1825625"/>
            <a:ext cx="4448562" cy="346384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34174" y="2604463"/>
            <a:ext cx="4130565" cy="24720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1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Pick Control Variables so that you get closer to a “natural experiment”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46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Y: outcome</a:t>
            </a:r>
          </a:p>
          <a:p>
            <a:r>
              <a:rPr lang="en-US" dirty="0"/>
              <a:t>r: running variable</a:t>
            </a:r>
          </a:p>
          <a:p>
            <a:r>
              <a:rPr lang="en-US" dirty="0"/>
              <a:t>c: cutoff</a:t>
            </a:r>
          </a:p>
          <a:p>
            <a:r>
              <a:rPr lang="en-US" dirty="0"/>
              <a:t>T: treatment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39" y="1825625"/>
            <a:ext cx="4448562" cy="346384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472033" y="2163030"/>
            <a:ext cx="7044033" cy="863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217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Y: outcome</a:t>
            </a:r>
          </a:p>
          <a:p>
            <a:r>
              <a:rPr lang="en-US" dirty="0"/>
              <a:t>r: running variable</a:t>
            </a:r>
          </a:p>
          <a:p>
            <a:r>
              <a:rPr lang="en-US" dirty="0"/>
              <a:t>c: cutoff</a:t>
            </a:r>
          </a:p>
          <a:p>
            <a:r>
              <a:rPr lang="en-US" dirty="0"/>
              <a:t>T: treatment</a:t>
            </a:r>
          </a:p>
          <a:p>
            <a:endParaRPr lang="en-US" dirty="0"/>
          </a:p>
          <a:p>
            <a:r>
              <a:rPr lang="en-US" dirty="0"/>
              <a:t>T=1 if (r&gt;c)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39" y="1825625"/>
            <a:ext cx="4448562" cy="346384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478229" y="1645920"/>
            <a:ext cx="2106273" cy="33485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825181" y="2875630"/>
            <a:ext cx="6577373" cy="17405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50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Discontinuity: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a subset of data around the discontinuity (c). I.E. |r-c|&lt;h for some “reasonable value of h”.</a:t>
            </a:r>
          </a:p>
          <a:p>
            <a:endParaRPr lang="en-US" dirty="0"/>
          </a:p>
          <a:p>
            <a:r>
              <a:rPr lang="en-US" dirty="0"/>
              <a:t>Regressors:</a:t>
            </a:r>
          </a:p>
          <a:p>
            <a:pPr lvl="1"/>
            <a:r>
              <a:rPr lang="en-US" dirty="0"/>
              <a:t>1: Constant</a:t>
            </a:r>
          </a:p>
          <a:p>
            <a:pPr lvl="1"/>
            <a:r>
              <a:rPr lang="en-US" dirty="0"/>
              <a:t>(r&gt;c): Treatment</a:t>
            </a:r>
          </a:p>
          <a:p>
            <a:pPr lvl="1"/>
            <a:r>
              <a:rPr lang="en-US" dirty="0"/>
              <a:t>1{r&gt;c}*(r-c): linear trend above treatment</a:t>
            </a:r>
          </a:p>
          <a:p>
            <a:pPr lvl="1"/>
            <a:r>
              <a:rPr lang="en-US" dirty="0"/>
              <a:t>1{r&lt;c}*(r-c): linear trend below treatment</a:t>
            </a:r>
          </a:p>
          <a:p>
            <a:r>
              <a:rPr lang="en-US" dirty="0"/>
              <a:t>Can also include (if it improves fit):</a:t>
            </a:r>
          </a:p>
          <a:p>
            <a:pPr lvl="1"/>
            <a:r>
              <a:rPr lang="en-US" dirty="0"/>
              <a:t>1{r&gt;c}*(r-c)^2, 1{r&gt;c}*(r-c)^3: cubic trend above treatment</a:t>
            </a:r>
          </a:p>
          <a:p>
            <a:pPr lvl="1"/>
            <a:r>
              <a:rPr lang="en-US" dirty="0"/>
              <a:t>1{r&lt;c}*(r-c)^2, 1{r&lt;c}*(r-c)^3 : cubic  trend below treatment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973" y="2801775"/>
            <a:ext cx="3081048" cy="23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56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Discontinuity: Key Assumption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Treatment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Natural experiment Condition: </a:t>
                </a:r>
                <a:r>
                  <a:rPr lang="en-US" dirty="0" err="1"/>
                  <a:t>Corr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)=0.</a:t>
                </a:r>
              </a:p>
              <a:p>
                <a:endParaRPr lang="en-US" dirty="0"/>
              </a:p>
              <a:p>
                <a:r>
                  <a:rPr lang="en-US" dirty="0"/>
                  <a:t>In English: People who </a:t>
                </a:r>
                <a:r>
                  <a:rPr lang="en-US" b="1" dirty="0"/>
                  <a:t>are just barely ahead </a:t>
                </a:r>
                <a:r>
                  <a:rPr lang="en-US" dirty="0"/>
                  <a:t>of the threshold are </a:t>
                </a:r>
                <a:r>
                  <a:rPr lang="en-US" b="1" dirty="0"/>
                  <a:t>“the same” </a:t>
                </a:r>
                <a:r>
                  <a:rPr lang="en-US" dirty="0"/>
                  <a:t>as people who </a:t>
                </a:r>
                <a:r>
                  <a:rPr lang="en-US" b="1" dirty="0"/>
                  <a:t>are just barely below </a:t>
                </a:r>
                <a:r>
                  <a:rPr lang="en-US" dirty="0"/>
                  <a:t>the threshold.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427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an RD go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 offer a college scholarship to anyone who does more than 400 hours of community service. Is that a valid discontinuity?</a:t>
            </a:r>
          </a:p>
          <a:p>
            <a:endParaRPr lang="en-US" dirty="0"/>
          </a:p>
          <a:p>
            <a:r>
              <a:rPr lang="en-US" dirty="0"/>
              <a:t>What do we think about someone who does 399 hours of community service. Are they the same as someone who does 401 hours?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48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an RD go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 offer a college scholarship to anyone who does more than 400 hours of community service. Is that a valid discontinuity?</a:t>
            </a:r>
          </a:p>
          <a:p>
            <a:endParaRPr lang="en-US" dirty="0"/>
          </a:p>
          <a:p>
            <a:r>
              <a:rPr lang="en-US" dirty="0"/>
              <a:t>What do we think about someone who does 399 hours of community service. Are they the same as someone who does 401 hours?</a:t>
            </a:r>
          </a:p>
          <a:p>
            <a:endParaRPr lang="en-US" dirty="0"/>
          </a:p>
          <a:p>
            <a:r>
              <a:rPr lang="en-US" dirty="0"/>
              <a:t>Probably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39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an RD go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agents have the ability to target their effort to get on either side of the discontinuity, then the discontinuity may not be a true “natural experiment”.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testable? Not exactly, but there are some “robustness tests” you can do to look for weirdness.</a:t>
            </a:r>
          </a:p>
        </p:txBody>
      </p:sp>
    </p:spTree>
    <p:extLst>
      <p:ext uri="{BB962C8B-B14F-4D97-AF65-F5344CB8AC3E}">
        <p14:creationId xmlns:p14="http://schemas.microsoft.com/office/powerpoint/2010/main" val="3130278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an RD go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not. If agents have the ability to target their effort to get on either side of the discontinuity, then the discontinuity may not be a true “natural experiment”.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testable? Not exactly, but somethings you can check. For example if there is a discontinuity in the histogram of the “forcing variable” at the cut-off, it indicates that agents may be </a:t>
            </a:r>
            <a:r>
              <a:rPr lang="en-US" b="1" dirty="0"/>
              <a:t>targeting.</a:t>
            </a:r>
          </a:p>
        </p:txBody>
      </p:sp>
      <p:pic>
        <p:nvPicPr>
          <p:cNvPr id="1026" name="Picture 2" descr="https://upload.wikimedia.org/wikipedia/commons/8/8a/McCrary_%282008%29_Density_Test_on_Data_from_Lee%2C_Moretti%2C_and_Butler_%282004%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107" y="5244612"/>
            <a:ext cx="1876868" cy="13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28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“Natural Experiment” Criteria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Regression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Goal: Learn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 Use Z as controls.</a:t>
                </a:r>
              </a:p>
              <a:p>
                <a:r>
                  <a:rPr lang="en-US" dirty="0"/>
                  <a:t>Important: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contains </a:t>
                </a:r>
                <a:r>
                  <a:rPr lang="en-US" dirty="0">
                    <a:solidFill>
                      <a:srgbClr val="FF0000"/>
                    </a:solidFill>
                  </a:rPr>
                  <a:t>everything</a:t>
                </a:r>
                <a:r>
                  <a:rPr lang="en-US" dirty="0"/>
                  <a:t> else that drives our outcome that is </a:t>
                </a:r>
                <a:r>
                  <a:rPr lang="en-US" dirty="0">
                    <a:solidFill>
                      <a:srgbClr val="FF0000"/>
                    </a:solidFill>
                  </a:rPr>
                  <a:t>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“Natural Experiment” Criteria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In English: variation in X has nothing to do with </a:t>
                </a:r>
                <a:r>
                  <a:rPr lang="en-US" b="1" dirty="0"/>
                  <a:t>unobserved</a:t>
                </a:r>
                <a:r>
                  <a:rPr lang="en-US" b="0" dirty="0"/>
                  <a:t> drivers of my outcome.</a:t>
                </a:r>
              </a:p>
              <a:p>
                <a:r>
                  <a:rPr lang="en-US" b="0" dirty="0"/>
                  <a:t>Only if this is true, do we say that we have a </a:t>
                </a:r>
                <a:r>
                  <a:rPr lang="en-US" b="0" dirty="0">
                    <a:solidFill>
                      <a:srgbClr val="00B050"/>
                    </a:solidFill>
                  </a:rPr>
                  <a:t>natural experiment </a:t>
                </a:r>
                <a:r>
                  <a:rPr lang="en-US" b="0" dirty="0"/>
                  <a:t>and then we know that our </a:t>
                </a:r>
                <a:r>
                  <a:rPr lang="en-US" b="0" dirty="0">
                    <a:solidFill>
                      <a:srgbClr val="00B050"/>
                    </a:solidFill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is unbiased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333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7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83708" y="2361612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687455">
            <a:off x="6039601" y="4244748"/>
            <a:ext cx="1635559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2615" y="5045893"/>
            <a:ext cx="2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Treatment may cause the outcome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668772" y="3761075"/>
            <a:ext cx="2462832" cy="1475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7180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83708" y="2361612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687455">
            <a:off x="6039601" y="4244748"/>
            <a:ext cx="1635559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57666" y="5666847"/>
            <a:ext cx="213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Other unobserved things (error term) can cause 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039238" y="5064398"/>
            <a:ext cx="1337453" cy="6522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0416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83708" y="2361612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687455">
            <a:off x="6039601" y="4244748"/>
            <a:ext cx="1635559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ight Arrow 11"/>
          <p:cNvSpPr/>
          <p:nvPr/>
        </p:nvSpPr>
        <p:spPr bwMode="auto">
          <a:xfrm rot="13724275">
            <a:off x="3325572" y="4244747"/>
            <a:ext cx="1403602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297065" y="4274170"/>
            <a:ext cx="1460230" cy="13098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76847" y="4184275"/>
            <a:ext cx="1148316" cy="12064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7896" y="5390707"/>
            <a:ext cx="213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Treatment selection can not be caused by the error term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052084" y="4991986"/>
            <a:ext cx="1663995" cy="2604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257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83708" y="2361612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687455">
            <a:off x="6039601" y="4244748"/>
            <a:ext cx="1635559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ight Arrow 11"/>
          <p:cNvSpPr/>
          <p:nvPr/>
        </p:nvSpPr>
        <p:spPr bwMode="auto">
          <a:xfrm rot="2685517">
            <a:off x="3325572" y="4244747"/>
            <a:ext cx="1403602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297065" y="4274170"/>
            <a:ext cx="1460230" cy="13098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76847" y="4184275"/>
            <a:ext cx="1148316" cy="12064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663" y="5444315"/>
            <a:ext cx="213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error term can not be caused by treatment selection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052084" y="4991986"/>
            <a:ext cx="1663995" cy="2604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44726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2005" y="1600200"/>
                <a:ext cx="10877107" cy="4343400"/>
              </a:xfrm>
            </p:spPr>
            <p:txBody>
              <a:bodyPr/>
              <a:lstStyle/>
              <a:p>
                <a:r>
                  <a:rPr lang="en-US" altLang="en-US" dirty="0"/>
                  <a:t>Does this variable cause changes in my outcome AND is it correlated with my treatment?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If yes, it is a </a:t>
                </a:r>
                <a:r>
                  <a:rPr lang="en-US" altLang="en-US" b="1" dirty="0"/>
                  <a:t>confounding variable </a:t>
                </a:r>
                <a:r>
                  <a:rPr lang="en-US" altLang="en-US" dirty="0"/>
                  <a:t>and you have to include it or else you will get omitted variable bias.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Why? If you don’t include it, it goes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2005" y="1600200"/>
                <a:ext cx="10877107" cy="4343400"/>
              </a:xfrm>
              <a:blipFill>
                <a:blip r:embed="rId2"/>
                <a:stretch>
                  <a:fillRect l="-1009" t="-2388" r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Picking Controls: Confounding Variable</a:t>
            </a:r>
          </a:p>
        </p:txBody>
      </p:sp>
    </p:spTree>
    <p:extLst>
      <p:ext uri="{BB962C8B-B14F-4D97-AF65-F5344CB8AC3E}">
        <p14:creationId xmlns:p14="http://schemas.microsoft.com/office/powerpoint/2010/main" val="50473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2041</Words>
  <Application>Microsoft Office PowerPoint</Application>
  <PresentationFormat>Widescreen</PresentationFormat>
  <Paragraphs>249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Inferring Causality with Observational Data: Picking Control Variables &amp; Regression Discontinuity</vt:lpstr>
      <vt:lpstr>How To Pick Control Variables</vt:lpstr>
      <vt:lpstr>Goal: Pick Control Variables so that you get closer to a “natural experiment”</vt:lpstr>
      <vt:lpstr>The “Natural Experiment” Criteria</vt:lpstr>
      <vt:lpstr>Graphical Depiction of “Natural Experiment” Criteria</vt:lpstr>
      <vt:lpstr>Graphical Depiction of “Natural Experiment” Criteria</vt:lpstr>
      <vt:lpstr>Graphical Depiction of “Natural Experiment” Criteria</vt:lpstr>
      <vt:lpstr>Graphical Depiction of “Natural Experiment” Criteria</vt:lpstr>
      <vt:lpstr>Picking Controls: Confounding Variable</vt:lpstr>
      <vt:lpstr>Graphical Depiction of Confounding Variables</vt:lpstr>
      <vt:lpstr>Graphical Depiction of Confounding Variables</vt:lpstr>
      <vt:lpstr>Graphical Depiction of Confounding Variables</vt:lpstr>
      <vt:lpstr>Picking Controls: Variance-Reducing Variables</vt:lpstr>
      <vt:lpstr>Picking Controls: Unrelated Variables</vt:lpstr>
      <vt:lpstr>Picking Controls: “Bad Controls”</vt:lpstr>
      <vt:lpstr>Summary</vt:lpstr>
      <vt:lpstr>Ex.: Returns to College Education</vt:lpstr>
      <vt:lpstr>Research Design: Regression Discontinuity</vt:lpstr>
      <vt:lpstr>Discontinuity</vt:lpstr>
      <vt:lpstr>Discontinuity Examples: Incumbency Advantage</vt:lpstr>
      <vt:lpstr>Discontinuity Examples: Incumbency Advantage</vt:lpstr>
      <vt:lpstr>Regression Discontinuity (RD)</vt:lpstr>
      <vt:lpstr>Discontinuity Examples: PSAT</vt:lpstr>
      <vt:lpstr>Discontinuity Examples: Class Size</vt:lpstr>
      <vt:lpstr>Discontinuity Examples: Impact of Unionization</vt:lpstr>
      <vt:lpstr>A Bandwidth of Randomness</vt:lpstr>
      <vt:lpstr>Implementing a Regression Discontinuity: Definitions</vt:lpstr>
      <vt:lpstr>Implementing a Regression Discontinuity: Definitions</vt:lpstr>
      <vt:lpstr>Implementing a Regression Discontinuity: Definitions</vt:lpstr>
      <vt:lpstr>Implementing a Regression Discontinuity: Definitions</vt:lpstr>
      <vt:lpstr>Implementing a Regression Discontinuity: Definitions</vt:lpstr>
      <vt:lpstr>Implementing a Regression Discontinuity: Method</vt:lpstr>
      <vt:lpstr>Implementing a Regression Discontinuity: Key Assumption</vt:lpstr>
      <vt:lpstr>Can an RD go wrong?</vt:lpstr>
      <vt:lpstr>Can an RD go wrong?</vt:lpstr>
      <vt:lpstr>Can an RD go wrong?</vt:lpstr>
      <vt:lpstr>Can an RD go wrong?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Causality with Observational Data: Picking Control Variables &amp; Regression Discontinuity</dc:title>
  <dc:creator>Matt Goldman</dc:creator>
  <cp:lastModifiedBy>Matt Goldman</cp:lastModifiedBy>
  <cp:revision>15</cp:revision>
  <dcterms:created xsi:type="dcterms:W3CDTF">2017-06-29T18:26:26Z</dcterms:created>
  <dcterms:modified xsi:type="dcterms:W3CDTF">2017-06-30T14:28:23Z</dcterms:modified>
</cp:coreProperties>
</file>