
<file path=[Content_Types].xml><?xml version="1.0" encoding="utf-8"?>
<Types xmlns="http://schemas.openxmlformats.org/package/2006/content-types">
  <Default Extension="png" ContentType="image/png"/>
  <Default Extension="bmp" ContentType="image/bmp"/>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7" r:id="rId5"/>
    <p:sldId id="256" r:id="rId6"/>
    <p:sldId id="261" r:id="rId7"/>
    <p:sldId id="319" r:id="rId8"/>
    <p:sldId id="317" r:id="rId9"/>
    <p:sldId id="320" r:id="rId10"/>
    <p:sldId id="325" r:id="rId11"/>
    <p:sldId id="324" r:id="rId12"/>
    <p:sldId id="326" r:id="rId13"/>
    <p:sldId id="327" r:id="rId14"/>
    <p:sldId id="321" r:id="rId15"/>
    <p:sldId id="328" r:id="rId16"/>
    <p:sldId id="329" r:id="rId17"/>
    <p:sldId id="330" r:id="rId18"/>
    <p:sldId id="334" r:id="rId19"/>
    <p:sldId id="335" r:id="rId20"/>
    <p:sldId id="331" r:id="rId21"/>
    <p:sldId id="336" r:id="rId22"/>
    <p:sldId id="337" r:id="rId23"/>
    <p:sldId id="3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l Coscodan" initials="MC" lastIdx="1" clrIdx="0">
    <p:extLst>
      <p:ext uri="{19B8F6BF-5375-455C-9EA6-DF929625EA0E}">
        <p15:presenceInfo xmlns:p15="http://schemas.microsoft.com/office/powerpoint/2012/main" userId="S-1-5-21-235139541-4017732864-4109166478-26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3D87"/>
    <a:srgbClr val="6565FB"/>
    <a:srgbClr val="461E67"/>
    <a:srgbClr val="FF6726"/>
    <a:srgbClr val="254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78454" autoAdjust="0"/>
  </p:normalViewPr>
  <p:slideViewPr>
    <p:cSldViewPr snapToGrid="0" snapToObjects="1">
      <p:cViewPr varScale="1">
        <p:scale>
          <a:sx n="114" d="100"/>
          <a:sy n="114" d="100"/>
        </p:scale>
        <p:origin x="180"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7" d="100"/>
          <a:sy n="97" d="100"/>
        </p:scale>
        <p:origin x="432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818E8-C6BA-4AAE-B87C-D97C9426313D}"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FFB19EA7-8203-4E56-922C-A0D4548EE045}">
      <dgm:prSet/>
      <dgm:spPr/>
      <dgm:t>
        <a:bodyPr/>
        <a:lstStyle/>
        <a:p>
          <a:r>
            <a:rPr lang="en-US" dirty="0"/>
            <a:t>Why it’s time to move from MVC</a:t>
          </a:r>
        </a:p>
      </dgm:t>
    </dgm:pt>
    <dgm:pt modelId="{3DE860B4-808B-4B67-AD67-6A0B3991B12A}" type="parTrans" cxnId="{5F898779-C2A3-4663-8B68-80A1BE069CC1}">
      <dgm:prSet/>
      <dgm:spPr/>
      <dgm:t>
        <a:bodyPr/>
        <a:lstStyle/>
        <a:p>
          <a:endParaRPr lang="en-US"/>
        </a:p>
      </dgm:t>
    </dgm:pt>
    <dgm:pt modelId="{8865A7EE-E0CF-47A3-8B9D-1DE91A5FE1D3}" type="sibTrans" cxnId="{5F898779-C2A3-4663-8B68-80A1BE069CC1}">
      <dgm:prSet phldrT="1"/>
      <dgm:spPr/>
      <dgm:t>
        <a:bodyPr/>
        <a:lstStyle/>
        <a:p>
          <a:r>
            <a:rPr lang="en-US" dirty="0"/>
            <a:t>1</a:t>
          </a:r>
        </a:p>
      </dgm:t>
    </dgm:pt>
    <dgm:pt modelId="{76B586DA-D079-44C9-A39A-705ADB8592A4}">
      <dgm:prSet/>
      <dgm:spPr/>
      <dgm:t>
        <a:bodyPr/>
        <a:lstStyle/>
        <a:p>
          <a:r>
            <a:rPr lang="ro-RO" dirty="0" err="1"/>
            <a:t>Demo</a:t>
          </a:r>
          <a:endParaRPr lang="en-US" dirty="0"/>
        </a:p>
      </dgm:t>
    </dgm:pt>
    <dgm:pt modelId="{8753736C-88B5-4C94-B0BB-35794988D1E0}" type="parTrans" cxnId="{B8977D9F-B536-40B1-91B6-845A59FD4C7D}">
      <dgm:prSet/>
      <dgm:spPr/>
      <dgm:t>
        <a:bodyPr/>
        <a:lstStyle/>
        <a:p>
          <a:endParaRPr lang="en-US"/>
        </a:p>
      </dgm:t>
    </dgm:pt>
    <dgm:pt modelId="{3E36DDF0-5162-4E86-8566-3237B7E48867}" type="sibTrans" cxnId="{B8977D9F-B536-40B1-91B6-845A59FD4C7D}">
      <dgm:prSet phldrT="2"/>
      <dgm:spPr/>
      <dgm:t>
        <a:bodyPr/>
        <a:lstStyle/>
        <a:p>
          <a:r>
            <a:rPr lang="en-US"/>
            <a:t>2</a:t>
          </a:r>
        </a:p>
      </dgm:t>
    </dgm:pt>
    <dgm:pt modelId="{4E58A493-6A7B-488B-86E3-8FE7C07B40F8}">
      <dgm:prSet/>
      <dgm:spPr/>
      <dgm:t>
        <a:bodyPr/>
        <a:lstStyle/>
        <a:p>
          <a:r>
            <a:rPr lang="en-US" dirty="0"/>
            <a:t>What are the solutions for frontend</a:t>
          </a:r>
        </a:p>
      </dgm:t>
    </dgm:pt>
    <dgm:pt modelId="{3E548043-157A-475C-B86B-2D29649329EE}" type="parTrans" cxnId="{04A03E2B-0130-4498-A023-8552DC330B48}">
      <dgm:prSet/>
      <dgm:spPr/>
      <dgm:t>
        <a:bodyPr/>
        <a:lstStyle/>
        <a:p>
          <a:endParaRPr lang="en-US"/>
        </a:p>
      </dgm:t>
    </dgm:pt>
    <dgm:pt modelId="{A0488BA4-F621-4555-8B8B-AB35DFCF16CB}" type="sibTrans" cxnId="{04A03E2B-0130-4498-A023-8552DC330B48}">
      <dgm:prSet phldrT="3"/>
      <dgm:spPr/>
      <dgm:t>
        <a:bodyPr/>
        <a:lstStyle/>
        <a:p>
          <a:r>
            <a:rPr lang="en-US"/>
            <a:t>3</a:t>
          </a:r>
        </a:p>
      </dgm:t>
    </dgm:pt>
    <dgm:pt modelId="{2505B820-55FA-4E00-8AE2-34D1888B81C8}">
      <dgm:prSet/>
      <dgm:spPr/>
      <dgm:t>
        <a:bodyPr/>
        <a:lstStyle/>
        <a:p>
          <a:r>
            <a:rPr lang="en-US" dirty="0"/>
            <a:t>Demo</a:t>
          </a:r>
        </a:p>
      </dgm:t>
    </dgm:pt>
    <dgm:pt modelId="{A479CCBC-7A80-472B-AC01-4636E81098FE}" type="parTrans" cxnId="{2EBB96E2-68E8-405B-A20A-0A11A1316CE3}">
      <dgm:prSet/>
      <dgm:spPr/>
      <dgm:t>
        <a:bodyPr/>
        <a:lstStyle/>
        <a:p>
          <a:endParaRPr lang="en-US"/>
        </a:p>
      </dgm:t>
    </dgm:pt>
    <dgm:pt modelId="{94E8FE60-F2C0-4346-A185-816428EBE2DB}" type="sibTrans" cxnId="{2EBB96E2-68E8-405B-A20A-0A11A1316CE3}">
      <dgm:prSet phldrT="4"/>
      <dgm:spPr/>
      <dgm:t>
        <a:bodyPr/>
        <a:lstStyle/>
        <a:p>
          <a:r>
            <a:rPr lang="en-US" dirty="0"/>
            <a:t>4</a:t>
          </a:r>
        </a:p>
      </dgm:t>
    </dgm:pt>
    <dgm:pt modelId="{E874F21F-4EF3-4DC4-93B4-4765AF77E7EB}">
      <dgm:prSet/>
      <dgm:spPr/>
      <dgm:t>
        <a:bodyPr/>
        <a:lstStyle/>
        <a:p>
          <a:r>
            <a:rPr lang="en-US" dirty="0"/>
            <a:t>Demo</a:t>
          </a:r>
        </a:p>
      </dgm:t>
    </dgm:pt>
    <dgm:pt modelId="{5A43DC14-D280-4403-9CF5-6387F120C0B5}" type="parTrans" cxnId="{69DEA60F-17D2-47D8-B890-8881339BD474}">
      <dgm:prSet/>
      <dgm:spPr/>
      <dgm:t>
        <a:bodyPr/>
        <a:lstStyle/>
        <a:p>
          <a:endParaRPr lang="en-US"/>
        </a:p>
      </dgm:t>
    </dgm:pt>
    <dgm:pt modelId="{2A394919-06B9-4877-A241-049A1A06E01A}" type="sibTrans" cxnId="{69DEA60F-17D2-47D8-B890-8881339BD474}">
      <dgm:prSet phldrT="6"/>
      <dgm:spPr/>
      <dgm:t>
        <a:bodyPr/>
        <a:lstStyle/>
        <a:p>
          <a:r>
            <a:rPr lang="en-US"/>
            <a:t>6</a:t>
          </a:r>
        </a:p>
      </dgm:t>
    </dgm:pt>
    <dgm:pt modelId="{55D59509-0D87-4599-A680-C006D5F340A2}">
      <dgm:prSet/>
      <dgm:spPr/>
      <dgm:t>
        <a:bodyPr/>
        <a:lstStyle/>
        <a:p>
          <a:r>
            <a:rPr lang="en-US" dirty="0" err="1"/>
            <a:t>Docker</a:t>
          </a:r>
          <a:r>
            <a:rPr lang="en-US" dirty="0"/>
            <a:t> in development and production</a:t>
          </a:r>
        </a:p>
      </dgm:t>
    </dgm:pt>
    <dgm:pt modelId="{71EBBC3C-D5D8-479E-AE4E-9E1FEA54C429}" type="parTrans" cxnId="{E3BB6E30-830A-4917-9FC9-043973B6E4C0}">
      <dgm:prSet/>
      <dgm:spPr/>
      <dgm:t>
        <a:bodyPr/>
        <a:lstStyle/>
        <a:p>
          <a:endParaRPr lang="en-US"/>
        </a:p>
      </dgm:t>
    </dgm:pt>
    <dgm:pt modelId="{4798CBD4-C245-419A-A84E-CC56992C2693}" type="sibTrans" cxnId="{E3BB6E30-830A-4917-9FC9-043973B6E4C0}">
      <dgm:prSet phldrT="7"/>
      <dgm:spPr/>
      <dgm:t>
        <a:bodyPr/>
        <a:lstStyle/>
        <a:p>
          <a:r>
            <a:rPr lang="en-US"/>
            <a:t>7</a:t>
          </a:r>
        </a:p>
      </dgm:t>
    </dgm:pt>
    <dgm:pt modelId="{7D2E92F6-E7E3-434A-AF35-D511FBF018F5}">
      <dgm:prSet/>
      <dgm:spPr/>
      <dgm:t>
        <a:bodyPr/>
        <a:lstStyle/>
        <a:p>
          <a:r>
            <a:rPr lang="en-US"/>
            <a:t>Final Demo</a:t>
          </a:r>
          <a:endParaRPr lang="en-US" dirty="0"/>
        </a:p>
      </dgm:t>
    </dgm:pt>
    <dgm:pt modelId="{60C5D2FD-4858-48C2-AB2E-2C3A75E5DBBD}" type="parTrans" cxnId="{F2CA8DDC-7368-40BE-A2B9-4EF4B5E2F451}">
      <dgm:prSet/>
      <dgm:spPr/>
      <dgm:t>
        <a:bodyPr/>
        <a:lstStyle/>
        <a:p>
          <a:endParaRPr lang="en-US"/>
        </a:p>
      </dgm:t>
    </dgm:pt>
    <dgm:pt modelId="{D4A5E753-8B51-4747-9789-707974B926E1}" type="sibTrans" cxnId="{F2CA8DDC-7368-40BE-A2B9-4EF4B5E2F451}">
      <dgm:prSet phldrT="8"/>
      <dgm:spPr/>
      <dgm:t>
        <a:bodyPr/>
        <a:lstStyle/>
        <a:p>
          <a:r>
            <a:rPr lang="en-US"/>
            <a:t>8</a:t>
          </a:r>
        </a:p>
      </dgm:t>
    </dgm:pt>
    <dgm:pt modelId="{5E8DEBE1-639F-4ECD-91DA-A53FA7B2FAF0}">
      <dgm:prSet/>
      <dgm:spPr/>
      <dgm:t>
        <a:bodyPr/>
        <a:lstStyle/>
        <a:p>
          <a:r>
            <a:rPr lang="en-US" dirty="0"/>
            <a:t>What </a:t>
          </a:r>
          <a:r>
            <a:rPr lang="ro-RO" dirty="0"/>
            <a:t>ar</a:t>
          </a:r>
          <a:r>
            <a:rPr lang="en-US" dirty="0"/>
            <a:t>e the solutions for backend</a:t>
          </a:r>
        </a:p>
      </dgm:t>
    </dgm:pt>
    <dgm:pt modelId="{AFD75A25-B00D-4791-8704-65E3F7A316CE}" type="parTrans" cxnId="{D2C4663D-F73C-4425-AF9F-A2B3C00B11BF}">
      <dgm:prSet/>
      <dgm:spPr/>
      <dgm:t>
        <a:bodyPr/>
        <a:lstStyle/>
        <a:p>
          <a:endParaRPr lang="en-US"/>
        </a:p>
      </dgm:t>
    </dgm:pt>
    <dgm:pt modelId="{5E1021B5-78BE-442C-BB8C-D0F27F1BE8C7}" type="sibTrans" cxnId="{D2C4663D-F73C-4425-AF9F-A2B3C00B11BF}">
      <dgm:prSet phldrT="5"/>
      <dgm:spPr/>
      <dgm:t>
        <a:bodyPr/>
        <a:lstStyle/>
        <a:p>
          <a:r>
            <a:rPr lang="en-US"/>
            <a:t>5</a:t>
          </a:r>
        </a:p>
      </dgm:t>
    </dgm:pt>
    <dgm:pt modelId="{C2AE56F3-2BD2-44BF-9596-4A6FE846D40B}" type="pres">
      <dgm:prSet presAssocID="{8F3818E8-C6BA-4AAE-B87C-D97C9426313D}" presName="Name0" presStyleCnt="0">
        <dgm:presLayoutVars>
          <dgm:animLvl val="lvl"/>
          <dgm:resizeHandles val="exact"/>
        </dgm:presLayoutVars>
      </dgm:prSet>
      <dgm:spPr/>
    </dgm:pt>
    <dgm:pt modelId="{EB4EA37F-8DC2-4F4B-A8C2-95D329401ADE}" type="pres">
      <dgm:prSet presAssocID="{FFB19EA7-8203-4E56-922C-A0D4548EE045}" presName="compositeNode" presStyleCnt="0">
        <dgm:presLayoutVars>
          <dgm:bulletEnabled val="1"/>
        </dgm:presLayoutVars>
      </dgm:prSet>
      <dgm:spPr/>
    </dgm:pt>
    <dgm:pt modelId="{72F7C9D9-2105-49E7-BA65-627D1B665462}" type="pres">
      <dgm:prSet presAssocID="{FFB19EA7-8203-4E56-922C-A0D4548EE045}" presName="bgRect" presStyleLbl="bgAccFollowNode1" presStyleIdx="0" presStyleCnt="8"/>
      <dgm:spPr/>
    </dgm:pt>
    <dgm:pt modelId="{7F9FF192-F076-4516-BB52-9FE672809767}" type="pres">
      <dgm:prSet presAssocID="{8865A7EE-E0CF-47A3-8B9D-1DE91A5FE1D3}" presName="sibTransNodeCircle" presStyleLbl="alignNode1" presStyleIdx="0" presStyleCnt="16">
        <dgm:presLayoutVars>
          <dgm:chMax val="0"/>
          <dgm:bulletEnabled/>
        </dgm:presLayoutVars>
      </dgm:prSet>
      <dgm:spPr/>
    </dgm:pt>
    <dgm:pt modelId="{241C0D04-BFF9-4D45-92E6-38B5BFD6CB91}" type="pres">
      <dgm:prSet presAssocID="{FFB19EA7-8203-4E56-922C-A0D4548EE045}" presName="bottomLine" presStyleLbl="alignNode1" presStyleIdx="1" presStyleCnt="16">
        <dgm:presLayoutVars/>
      </dgm:prSet>
      <dgm:spPr/>
    </dgm:pt>
    <dgm:pt modelId="{DA227731-B808-455E-83A7-07B04E8E4780}" type="pres">
      <dgm:prSet presAssocID="{FFB19EA7-8203-4E56-922C-A0D4548EE045}" presName="nodeText" presStyleLbl="bgAccFollowNode1" presStyleIdx="0" presStyleCnt="8">
        <dgm:presLayoutVars>
          <dgm:bulletEnabled val="1"/>
        </dgm:presLayoutVars>
      </dgm:prSet>
      <dgm:spPr/>
    </dgm:pt>
    <dgm:pt modelId="{204A86E7-3F7B-4EEF-AF75-E06273AE9236}" type="pres">
      <dgm:prSet presAssocID="{8865A7EE-E0CF-47A3-8B9D-1DE91A5FE1D3}" presName="sibTrans" presStyleCnt="0"/>
      <dgm:spPr/>
    </dgm:pt>
    <dgm:pt modelId="{C9A68C7A-BA03-4C5B-AE07-A1EB4017421D}" type="pres">
      <dgm:prSet presAssocID="{76B586DA-D079-44C9-A39A-705ADB8592A4}" presName="compositeNode" presStyleCnt="0">
        <dgm:presLayoutVars>
          <dgm:bulletEnabled val="1"/>
        </dgm:presLayoutVars>
      </dgm:prSet>
      <dgm:spPr/>
    </dgm:pt>
    <dgm:pt modelId="{2F4EF8F2-BFAC-4855-8067-E860EC0B95B3}" type="pres">
      <dgm:prSet presAssocID="{76B586DA-D079-44C9-A39A-705ADB8592A4}" presName="bgRect" presStyleLbl="bgAccFollowNode1" presStyleIdx="1" presStyleCnt="8"/>
      <dgm:spPr/>
    </dgm:pt>
    <dgm:pt modelId="{5C04BB4B-68A6-4DB2-A96E-03C408B96EFC}" type="pres">
      <dgm:prSet presAssocID="{3E36DDF0-5162-4E86-8566-3237B7E48867}" presName="sibTransNodeCircle" presStyleLbl="alignNode1" presStyleIdx="2" presStyleCnt="16">
        <dgm:presLayoutVars>
          <dgm:chMax val="0"/>
          <dgm:bulletEnabled/>
        </dgm:presLayoutVars>
      </dgm:prSet>
      <dgm:spPr/>
    </dgm:pt>
    <dgm:pt modelId="{E25FCA45-CF65-4D48-A4C6-5D9FFC4C8960}" type="pres">
      <dgm:prSet presAssocID="{76B586DA-D079-44C9-A39A-705ADB8592A4}" presName="bottomLine" presStyleLbl="alignNode1" presStyleIdx="3" presStyleCnt="16">
        <dgm:presLayoutVars/>
      </dgm:prSet>
      <dgm:spPr/>
    </dgm:pt>
    <dgm:pt modelId="{83C0BFF5-AABF-4B0C-ABE8-76D2B8F5BA95}" type="pres">
      <dgm:prSet presAssocID="{76B586DA-D079-44C9-A39A-705ADB8592A4}" presName="nodeText" presStyleLbl="bgAccFollowNode1" presStyleIdx="1" presStyleCnt="8">
        <dgm:presLayoutVars>
          <dgm:bulletEnabled val="1"/>
        </dgm:presLayoutVars>
      </dgm:prSet>
      <dgm:spPr/>
    </dgm:pt>
    <dgm:pt modelId="{48A1B73A-8036-4B0C-AEDD-13A58272A081}" type="pres">
      <dgm:prSet presAssocID="{3E36DDF0-5162-4E86-8566-3237B7E48867}" presName="sibTrans" presStyleCnt="0"/>
      <dgm:spPr/>
    </dgm:pt>
    <dgm:pt modelId="{87B3BABD-EF45-47FC-A162-6B6ADC00DC9D}" type="pres">
      <dgm:prSet presAssocID="{4E58A493-6A7B-488B-86E3-8FE7C07B40F8}" presName="compositeNode" presStyleCnt="0">
        <dgm:presLayoutVars>
          <dgm:bulletEnabled val="1"/>
        </dgm:presLayoutVars>
      </dgm:prSet>
      <dgm:spPr/>
    </dgm:pt>
    <dgm:pt modelId="{B80BD957-BB11-49C8-8FB9-BD883AE1D10E}" type="pres">
      <dgm:prSet presAssocID="{4E58A493-6A7B-488B-86E3-8FE7C07B40F8}" presName="bgRect" presStyleLbl="bgAccFollowNode1" presStyleIdx="2" presStyleCnt="8"/>
      <dgm:spPr/>
    </dgm:pt>
    <dgm:pt modelId="{181EDAF5-3E79-492F-91C4-CD0675217899}" type="pres">
      <dgm:prSet presAssocID="{A0488BA4-F621-4555-8B8B-AB35DFCF16CB}" presName="sibTransNodeCircle" presStyleLbl="alignNode1" presStyleIdx="4" presStyleCnt="16">
        <dgm:presLayoutVars>
          <dgm:chMax val="0"/>
          <dgm:bulletEnabled/>
        </dgm:presLayoutVars>
      </dgm:prSet>
      <dgm:spPr/>
    </dgm:pt>
    <dgm:pt modelId="{DDCBD0FC-31CD-4DCC-B42B-07FDF4E33F48}" type="pres">
      <dgm:prSet presAssocID="{4E58A493-6A7B-488B-86E3-8FE7C07B40F8}" presName="bottomLine" presStyleLbl="alignNode1" presStyleIdx="5" presStyleCnt="16">
        <dgm:presLayoutVars/>
      </dgm:prSet>
      <dgm:spPr/>
    </dgm:pt>
    <dgm:pt modelId="{B06919CB-7D76-4E03-A204-9A2FADAC357D}" type="pres">
      <dgm:prSet presAssocID="{4E58A493-6A7B-488B-86E3-8FE7C07B40F8}" presName="nodeText" presStyleLbl="bgAccFollowNode1" presStyleIdx="2" presStyleCnt="8">
        <dgm:presLayoutVars>
          <dgm:bulletEnabled val="1"/>
        </dgm:presLayoutVars>
      </dgm:prSet>
      <dgm:spPr/>
    </dgm:pt>
    <dgm:pt modelId="{4C7C7272-B62C-4846-B103-E6E939D4CFFD}" type="pres">
      <dgm:prSet presAssocID="{A0488BA4-F621-4555-8B8B-AB35DFCF16CB}" presName="sibTrans" presStyleCnt="0"/>
      <dgm:spPr/>
    </dgm:pt>
    <dgm:pt modelId="{73B29BD6-E28D-450D-BC09-EB8C913D80AB}" type="pres">
      <dgm:prSet presAssocID="{2505B820-55FA-4E00-8AE2-34D1888B81C8}" presName="compositeNode" presStyleCnt="0">
        <dgm:presLayoutVars>
          <dgm:bulletEnabled val="1"/>
        </dgm:presLayoutVars>
      </dgm:prSet>
      <dgm:spPr/>
    </dgm:pt>
    <dgm:pt modelId="{4E732FB7-83C4-4FEB-A246-96EA0F257D58}" type="pres">
      <dgm:prSet presAssocID="{2505B820-55FA-4E00-8AE2-34D1888B81C8}" presName="bgRect" presStyleLbl="bgAccFollowNode1" presStyleIdx="3" presStyleCnt="8"/>
      <dgm:spPr/>
    </dgm:pt>
    <dgm:pt modelId="{D55AD85C-6DA0-41ED-9C91-36E079B41FA4}" type="pres">
      <dgm:prSet presAssocID="{94E8FE60-F2C0-4346-A185-816428EBE2DB}" presName="sibTransNodeCircle" presStyleLbl="alignNode1" presStyleIdx="6" presStyleCnt="16">
        <dgm:presLayoutVars>
          <dgm:chMax val="0"/>
          <dgm:bulletEnabled/>
        </dgm:presLayoutVars>
      </dgm:prSet>
      <dgm:spPr/>
    </dgm:pt>
    <dgm:pt modelId="{0B88368E-11DD-49B4-9153-298C8146C97E}" type="pres">
      <dgm:prSet presAssocID="{2505B820-55FA-4E00-8AE2-34D1888B81C8}" presName="bottomLine" presStyleLbl="alignNode1" presStyleIdx="7" presStyleCnt="16">
        <dgm:presLayoutVars/>
      </dgm:prSet>
      <dgm:spPr/>
    </dgm:pt>
    <dgm:pt modelId="{A14B5D61-8113-4B3D-9773-FB0D8FD48EED}" type="pres">
      <dgm:prSet presAssocID="{2505B820-55FA-4E00-8AE2-34D1888B81C8}" presName="nodeText" presStyleLbl="bgAccFollowNode1" presStyleIdx="3" presStyleCnt="8">
        <dgm:presLayoutVars>
          <dgm:bulletEnabled val="1"/>
        </dgm:presLayoutVars>
      </dgm:prSet>
      <dgm:spPr/>
    </dgm:pt>
    <dgm:pt modelId="{472D6962-E009-4D43-ADF5-AA20C261E9B0}" type="pres">
      <dgm:prSet presAssocID="{94E8FE60-F2C0-4346-A185-816428EBE2DB}" presName="sibTrans" presStyleCnt="0"/>
      <dgm:spPr/>
    </dgm:pt>
    <dgm:pt modelId="{4F633372-867C-4195-A87D-46097A63C0FC}" type="pres">
      <dgm:prSet presAssocID="{5E8DEBE1-639F-4ECD-91DA-A53FA7B2FAF0}" presName="compositeNode" presStyleCnt="0">
        <dgm:presLayoutVars>
          <dgm:bulletEnabled val="1"/>
        </dgm:presLayoutVars>
      </dgm:prSet>
      <dgm:spPr/>
    </dgm:pt>
    <dgm:pt modelId="{779C22C3-917D-4CE2-B8D4-5BF73ABD419D}" type="pres">
      <dgm:prSet presAssocID="{5E8DEBE1-639F-4ECD-91DA-A53FA7B2FAF0}" presName="bgRect" presStyleLbl="bgAccFollowNode1" presStyleIdx="4" presStyleCnt="8"/>
      <dgm:spPr/>
    </dgm:pt>
    <dgm:pt modelId="{6C7C744C-8A5E-4AAC-85CB-C2BCF592F9F6}" type="pres">
      <dgm:prSet presAssocID="{5E1021B5-78BE-442C-BB8C-D0F27F1BE8C7}" presName="sibTransNodeCircle" presStyleLbl="alignNode1" presStyleIdx="8" presStyleCnt="16">
        <dgm:presLayoutVars>
          <dgm:chMax val="0"/>
          <dgm:bulletEnabled/>
        </dgm:presLayoutVars>
      </dgm:prSet>
      <dgm:spPr/>
    </dgm:pt>
    <dgm:pt modelId="{E59F0C0E-E4BB-408D-9B75-1349C693379F}" type="pres">
      <dgm:prSet presAssocID="{5E8DEBE1-639F-4ECD-91DA-A53FA7B2FAF0}" presName="bottomLine" presStyleLbl="alignNode1" presStyleIdx="9" presStyleCnt="16">
        <dgm:presLayoutVars/>
      </dgm:prSet>
      <dgm:spPr/>
    </dgm:pt>
    <dgm:pt modelId="{00955863-CF6E-4445-A35B-59686F509A45}" type="pres">
      <dgm:prSet presAssocID="{5E8DEBE1-639F-4ECD-91DA-A53FA7B2FAF0}" presName="nodeText" presStyleLbl="bgAccFollowNode1" presStyleIdx="4" presStyleCnt="8">
        <dgm:presLayoutVars>
          <dgm:bulletEnabled val="1"/>
        </dgm:presLayoutVars>
      </dgm:prSet>
      <dgm:spPr/>
    </dgm:pt>
    <dgm:pt modelId="{9C4D217F-7728-4F5F-A9E7-71F651D2CE71}" type="pres">
      <dgm:prSet presAssocID="{5E1021B5-78BE-442C-BB8C-D0F27F1BE8C7}" presName="sibTrans" presStyleCnt="0"/>
      <dgm:spPr/>
    </dgm:pt>
    <dgm:pt modelId="{B9C49F3E-CC26-45CC-A5C9-876CDB13787D}" type="pres">
      <dgm:prSet presAssocID="{E874F21F-4EF3-4DC4-93B4-4765AF77E7EB}" presName="compositeNode" presStyleCnt="0">
        <dgm:presLayoutVars>
          <dgm:bulletEnabled val="1"/>
        </dgm:presLayoutVars>
      </dgm:prSet>
      <dgm:spPr/>
    </dgm:pt>
    <dgm:pt modelId="{CFD4F5C2-A9C5-4CD6-995F-8CC2D9BA73F9}" type="pres">
      <dgm:prSet presAssocID="{E874F21F-4EF3-4DC4-93B4-4765AF77E7EB}" presName="bgRect" presStyleLbl="bgAccFollowNode1" presStyleIdx="5" presStyleCnt="8"/>
      <dgm:spPr/>
    </dgm:pt>
    <dgm:pt modelId="{BEBE58E2-3676-430F-A051-65BFC4A01F0C}" type="pres">
      <dgm:prSet presAssocID="{2A394919-06B9-4877-A241-049A1A06E01A}" presName="sibTransNodeCircle" presStyleLbl="alignNode1" presStyleIdx="10" presStyleCnt="16">
        <dgm:presLayoutVars>
          <dgm:chMax val="0"/>
          <dgm:bulletEnabled/>
        </dgm:presLayoutVars>
      </dgm:prSet>
      <dgm:spPr/>
    </dgm:pt>
    <dgm:pt modelId="{BF95398A-BF37-42CF-A9DA-00BADE642AB8}" type="pres">
      <dgm:prSet presAssocID="{E874F21F-4EF3-4DC4-93B4-4765AF77E7EB}" presName="bottomLine" presStyleLbl="alignNode1" presStyleIdx="11" presStyleCnt="16">
        <dgm:presLayoutVars/>
      </dgm:prSet>
      <dgm:spPr/>
    </dgm:pt>
    <dgm:pt modelId="{92AD91C0-C359-4A61-96F2-10134FECDE20}" type="pres">
      <dgm:prSet presAssocID="{E874F21F-4EF3-4DC4-93B4-4765AF77E7EB}" presName="nodeText" presStyleLbl="bgAccFollowNode1" presStyleIdx="5" presStyleCnt="8">
        <dgm:presLayoutVars>
          <dgm:bulletEnabled val="1"/>
        </dgm:presLayoutVars>
      </dgm:prSet>
      <dgm:spPr/>
    </dgm:pt>
    <dgm:pt modelId="{40C7FE3C-6FF0-42EF-BFF8-042EE12510F7}" type="pres">
      <dgm:prSet presAssocID="{2A394919-06B9-4877-A241-049A1A06E01A}" presName="sibTrans" presStyleCnt="0"/>
      <dgm:spPr/>
    </dgm:pt>
    <dgm:pt modelId="{A1ECA82E-B6FB-4B0F-B299-4AC5C9174B97}" type="pres">
      <dgm:prSet presAssocID="{55D59509-0D87-4599-A680-C006D5F340A2}" presName="compositeNode" presStyleCnt="0">
        <dgm:presLayoutVars>
          <dgm:bulletEnabled val="1"/>
        </dgm:presLayoutVars>
      </dgm:prSet>
      <dgm:spPr/>
    </dgm:pt>
    <dgm:pt modelId="{6E738152-45E7-4F24-B664-4E18405BD187}" type="pres">
      <dgm:prSet presAssocID="{55D59509-0D87-4599-A680-C006D5F340A2}" presName="bgRect" presStyleLbl="bgAccFollowNode1" presStyleIdx="6" presStyleCnt="8"/>
      <dgm:spPr/>
    </dgm:pt>
    <dgm:pt modelId="{95496153-AD41-4339-9F1C-7B98FDC54E0B}" type="pres">
      <dgm:prSet presAssocID="{4798CBD4-C245-419A-A84E-CC56992C2693}" presName="sibTransNodeCircle" presStyleLbl="alignNode1" presStyleIdx="12" presStyleCnt="16">
        <dgm:presLayoutVars>
          <dgm:chMax val="0"/>
          <dgm:bulletEnabled/>
        </dgm:presLayoutVars>
      </dgm:prSet>
      <dgm:spPr/>
    </dgm:pt>
    <dgm:pt modelId="{B1DC31F0-A469-46A5-B60E-C4611993A3C7}" type="pres">
      <dgm:prSet presAssocID="{55D59509-0D87-4599-A680-C006D5F340A2}" presName="bottomLine" presStyleLbl="alignNode1" presStyleIdx="13" presStyleCnt="16">
        <dgm:presLayoutVars/>
      </dgm:prSet>
      <dgm:spPr/>
    </dgm:pt>
    <dgm:pt modelId="{B5CB4CFE-7CEA-442E-B26D-DCC2E80BFEDB}" type="pres">
      <dgm:prSet presAssocID="{55D59509-0D87-4599-A680-C006D5F340A2}" presName="nodeText" presStyleLbl="bgAccFollowNode1" presStyleIdx="6" presStyleCnt="8">
        <dgm:presLayoutVars>
          <dgm:bulletEnabled val="1"/>
        </dgm:presLayoutVars>
      </dgm:prSet>
      <dgm:spPr/>
    </dgm:pt>
    <dgm:pt modelId="{0F159840-3EFA-440F-82C4-616346D7780E}" type="pres">
      <dgm:prSet presAssocID="{4798CBD4-C245-419A-A84E-CC56992C2693}" presName="sibTrans" presStyleCnt="0"/>
      <dgm:spPr/>
    </dgm:pt>
    <dgm:pt modelId="{F4CA481E-6262-4483-B79C-263C739165FA}" type="pres">
      <dgm:prSet presAssocID="{7D2E92F6-E7E3-434A-AF35-D511FBF018F5}" presName="compositeNode" presStyleCnt="0">
        <dgm:presLayoutVars>
          <dgm:bulletEnabled val="1"/>
        </dgm:presLayoutVars>
      </dgm:prSet>
      <dgm:spPr/>
    </dgm:pt>
    <dgm:pt modelId="{94A5662D-F64F-43AC-ABE2-5CE386FF1AFD}" type="pres">
      <dgm:prSet presAssocID="{7D2E92F6-E7E3-434A-AF35-D511FBF018F5}" presName="bgRect" presStyleLbl="bgAccFollowNode1" presStyleIdx="7" presStyleCnt="8"/>
      <dgm:spPr/>
    </dgm:pt>
    <dgm:pt modelId="{2BD97BFA-4A86-47DD-B05F-819DCCEF9C3E}" type="pres">
      <dgm:prSet presAssocID="{D4A5E753-8B51-4747-9789-707974B926E1}" presName="sibTransNodeCircle" presStyleLbl="alignNode1" presStyleIdx="14" presStyleCnt="16">
        <dgm:presLayoutVars>
          <dgm:chMax val="0"/>
          <dgm:bulletEnabled/>
        </dgm:presLayoutVars>
      </dgm:prSet>
      <dgm:spPr/>
    </dgm:pt>
    <dgm:pt modelId="{09ECE93A-46C0-44FE-9475-4DFD67B88F9A}" type="pres">
      <dgm:prSet presAssocID="{7D2E92F6-E7E3-434A-AF35-D511FBF018F5}" presName="bottomLine" presStyleLbl="alignNode1" presStyleIdx="15" presStyleCnt="16">
        <dgm:presLayoutVars/>
      </dgm:prSet>
      <dgm:spPr/>
    </dgm:pt>
    <dgm:pt modelId="{F1A41F49-1EF6-47C4-AC46-C4A8CE6FA5B7}" type="pres">
      <dgm:prSet presAssocID="{7D2E92F6-E7E3-434A-AF35-D511FBF018F5}" presName="nodeText" presStyleLbl="bgAccFollowNode1" presStyleIdx="7" presStyleCnt="8">
        <dgm:presLayoutVars>
          <dgm:bulletEnabled val="1"/>
        </dgm:presLayoutVars>
      </dgm:prSet>
      <dgm:spPr/>
    </dgm:pt>
  </dgm:ptLst>
  <dgm:cxnLst>
    <dgm:cxn modelId="{AB75F905-96EA-4160-985E-4220C05986A9}" type="presOf" srcId="{76B586DA-D079-44C9-A39A-705ADB8592A4}" destId="{2F4EF8F2-BFAC-4855-8067-E860EC0B95B3}" srcOrd="0" destOrd="0" presId="urn:microsoft.com/office/officeart/2016/7/layout/BasicLinearProcessNumbered"/>
    <dgm:cxn modelId="{9623600C-05D4-419A-8D10-523E4C188C1E}" type="presOf" srcId="{E874F21F-4EF3-4DC4-93B4-4765AF77E7EB}" destId="{CFD4F5C2-A9C5-4CD6-995F-8CC2D9BA73F9}" srcOrd="0" destOrd="0" presId="urn:microsoft.com/office/officeart/2016/7/layout/BasicLinearProcessNumbered"/>
    <dgm:cxn modelId="{69DEA60F-17D2-47D8-B890-8881339BD474}" srcId="{8F3818E8-C6BA-4AAE-B87C-D97C9426313D}" destId="{E874F21F-4EF3-4DC4-93B4-4765AF77E7EB}" srcOrd="5" destOrd="0" parTransId="{5A43DC14-D280-4403-9CF5-6387F120C0B5}" sibTransId="{2A394919-06B9-4877-A241-049A1A06E01A}"/>
    <dgm:cxn modelId="{841E8520-F19B-4278-A5A9-29DD4DC999E0}" type="presOf" srcId="{55D59509-0D87-4599-A680-C006D5F340A2}" destId="{6E738152-45E7-4F24-B664-4E18405BD187}" srcOrd="0" destOrd="0" presId="urn:microsoft.com/office/officeart/2016/7/layout/BasicLinearProcessNumbered"/>
    <dgm:cxn modelId="{3C01AD20-CE98-48F6-9FA5-3324B686129A}" type="presOf" srcId="{5E8DEBE1-639F-4ECD-91DA-A53FA7B2FAF0}" destId="{00955863-CF6E-4445-A35B-59686F509A45}" srcOrd="1" destOrd="0" presId="urn:microsoft.com/office/officeart/2016/7/layout/BasicLinearProcessNumbered"/>
    <dgm:cxn modelId="{3F0EBF22-BB5B-4FF1-8452-0E063B2B2432}" type="presOf" srcId="{FFB19EA7-8203-4E56-922C-A0D4548EE045}" destId="{DA227731-B808-455E-83A7-07B04E8E4780}" srcOrd="1" destOrd="0" presId="urn:microsoft.com/office/officeart/2016/7/layout/BasicLinearProcessNumbered"/>
    <dgm:cxn modelId="{E28E1226-1A8F-49AC-A2A5-2D37501B4C85}" type="presOf" srcId="{E874F21F-4EF3-4DC4-93B4-4765AF77E7EB}" destId="{92AD91C0-C359-4A61-96F2-10134FECDE20}" srcOrd="1" destOrd="0" presId="urn:microsoft.com/office/officeart/2016/7/layout/BasicLinearProcessNumbered"/>
    <dgm:cxn modelId="{04A03E2B-0130-4498-A023-8552DC330B48}" srcId="{8F3818E8-C6BA-4AAE-B87C-D97C9426313D}" destId="{4E58A493-6A7B-488B-86E3-8FE7C07B40F8}" srcOrd="2" destOrd="0" parTransId="{3E548043-157A-475C-B86B-2D29649329EE}" sibTransId="{A0488BA4-F621-4555-8B8B-AB35DFCF16CB}"/>
    <dgm:cxn modelId="{E3BB6E30-830A-4917-9FC9-043973B6E4C0}" srcId="{8F3818E8-C6BA-4AAE-B87C-D97C9426313D}" destId="{55D59509-0D87-4599-A680-C006D5F340A2}" srcOrd="6" destOrd="0" parTransId="{71EBBC3C-D5D8-479E-AE4E-9E1FEA54C429}" sibTransId="{4798CBD4-C245-419A-A84E-CC56992C2693}"/>
    <dgm:cxn modelId="{98FB1439-D902-4910-9CF8-CCA3FEC2EB25}" type="presOf" srcId="{4798CBD4-C245-419A-A84E-CC56992C2693}" destId="{95496153-AD41-4339-9F1C-7B98FDC54E0B}" srcOrd="0" destOrd="0" presId="urn:microsoft.com/office/officeart/2016/7/layout/BasicLinearProcessNumbered"/>
    <dgm:cxn modelId="{FC0CE13A-E0A4-45F3-9471-59B4C215A616}" type="presOf" srcId="{4E58A493-6A7B-488B-86E3-8FE7C07B40F8}" destId="{B06919CB-7D76-4E03-A204-9A2FADAC357D}" srcOrd="1" destOrd="0" presId="urn:microsoft.com/office/officeart/2016/7/layout/BasicLinearProcessNumbered"/>
    <dgm:cxn modelId="{D2C4663D-F73C-4425-AF9F-A2B3C00B11BF}" srcId="{8F3818E8-C6BA-4AAE-B87C-D97C9426313D}" destId="{5E8DEBE1-639F-4ECD-91DA-A53FA7B2FAF0}" srcOrd="4" destOrd="0" parTransId="{AFD75A25-B00D-4791-8704-65E3F7A316CE}" sibTransId="{5E1021B5-78BE-442C-BB8C-D0F27F1BE8C7}"/>
    <dgm:cxn modelId="{9B5C0975-E8C8-48C8-BC3B-8217EFB1374E}" type="presOf" srcId="{7D2E92F6-E7E3-434A-AF35-D511FBF018F5}" destId="{F1A41F49-1EF6-47C4-AC46-C4A8CE6FA5B7}" srcOrd="1" destOrd="0" presId="urn:microsoft.com/office/officeart/2016/7/layout/BasicLinearProcessNumbered"/>
    <dgm:cxn modelId="{900A7675-C133-4F39-9F9E-D18A3AE9CB57}" type="presOf" srcId="{7D2E92F6-E7E3-434A-AF35-D511FBF018F5}" destId="{94A5662D-F64F-43AC-ABE2-5CE386FF1AFD}" srcOrd="0" destOrd="0" presId="urn:microsoft.com/office/officeart/2016/7/layout/BasicLinearProcessNumbered"/>
    <dgm:cxn modelId="{5F898779-C2A3-4663-8B68-80A1BE069CC1}" srcId="{8F3818E8-C6BA-4AAE-B87C-D97C9426313D}" destId="{FFB19EA7-8203-4E56-922C-A0D4548EE045}" srcOrd="0" destOrd="0" parTransId="{3DE860B4-808B-4B67-AD67-6A0B3991B12A}" sibTransId="{8865A7EE-E0CF-47A3-8B9D-1DE91A5FE1D3}"/>
    <dgm:cxn modelId="{46C7437B-7329-43B8-851B-7C23B8EEE567}" type="presOf" srcId="{8865A7EE-E0CF-47A3-8B9D-1DE91A5FE1D3}" destId="{7F9FF192-F076-4516-BB52-9FE672809767}" srcOrd="0" destOrd="0" presId="urn:microsoft.com/office/officeart/2016/7/layout/BasicLinearProcessNumbered"/>
    <dgm:cxn modelId="{C8E4F38A-FC77-4B2C-B274-47F3EC94F053}" type="presOf" srcId="{D4A5E753-8B51-4747-9789-707974B926E1}" destId="{2BD97BFA-4A86-47DD-B05F-819DCCEF9C3E}" srcOrd="0" destOrd="0" presId="urn:microsoft.com/office/officeart/2016/7/layout/BasicLinearProcessNumbered"/>
    <dgm:cxn modelId="{088F6E94-78C9-4CC4-9D3B-3A5DB5899C6F}" type="presOf" srcId="{2A394919-06B9-4877-A241-049A1A06E01A}" destId="{BEBE58E2-3676-430F-A051-65BFC4A01F0C}" srcOrd="0" destOrd="0" presId="urn:microsoft.com/office/officeart/2016/7/layout/BasicLinearProcessNumbered"/>
    <dgm:cxn modelId="{D67B3E9A-E5A9-453B-AC74-E9CDACF5E517}" type="presOf" srcId="{A0488BA4-F621-4555-8B8B-AB35DFCF16CB}" destId="{181EDAF5-3E79-492F-91C4-CD0675217899}" srcOrd="0" destOrd="0" presId="urn:microsoft.com/office/officeart/2016/7/layout/BasicLinearProcessNumbered"/>
    <dgm:cxn modelId="{B8977D9F-B536-40B1-91B6-845A59FD4C7D}" srcId="{8F3818E8-C6BA-4AAE-B87C-D97C9426313D}" destId="{76B586DA-D079-44C9-A39A-705ADB8592A4}" srcOrd="1" destOrd="0" parTransId="{8753736C-88B5-4C94-B0BB-35794988D1E0}" sibTransId="{3E36DDF0-5162-4E86-8566-3237B7E48867}"/>
    <dgm:cxn modelId="{69E93BA5-9085-48F7-AB50-41087616B766}" type="presOf" srcId="{5E8DEBE1-639F-4ECD-91DA-A53FA7B2FAF0}" destId="{779C22C3-917D-4CE2-B8D4-5BF73ABD419D}" srcOrd="0" destOrd="0" presId="urn:microsoft.com/office/officeart/2016/7/layout/BasicLinearProcessNumbered"/>
    <dgm:cxn modelId="{89495CB2-DA48-4D7F-A32E-09CE48208838}" type="presOf" srcId="{4E58A493-6A7B-488B-86E3-8FE7C07B40F8}" destId="{B80BD957-BB11-49C8-8FB9-BD883AE1D10E}" srcOrd="0" destOrd="0" presId="urn:microsoft.com/office/officeart/2016/7/layout/BasicLinearProcessNumbered"/>
    <dgm:cxn modelId="{30BC28B8-A687-4621-83A0-A063131CAD20}" type="presOf" srcId="{2505B820-55FA-4E00-8AE2-34D1888B81C8}" destId="{4E732FB7-83C4-4FEB-A246-96EA0F257D58}" srcOrd="0" destOrd="0" presId="urn:microsoft.com/office/officeart/2016/7/layout/BasicLinearProcessNumbered"/>
    <dgm:cxn modelId="{5D78DEC0-D813-4BF5-BADD-AEF249905ABF}" type="presOf" srcId="{94E8FE60-F2C0-4346-A185-816428EBE2DB}" destId="{D55AD85C-6DA0-41ED-9C91-36E079B41FA4}" srcOrd="0" destOrd="0" presId="urn:microsoft.com/office/officeart/2016/7/layout/BasicLinearProcessNumbered"/>
    <dgm:cxn modelId="{7C8D00D3-89DE-4834-BF8E-EF508A6EAD29}" type="presOf" srcId="{2505B820-55FA-4E00-8AE2-34D1888B81C8}" destId="{A14B5D61-8113-4B3D-9773-FB0D8FD48EED}" srcOrd="1" destOrd="0" presId="urn:microsoft.com/office/officeart/2016/7/layout/BasicLinearProcessNumbered"/>
    <dgm:cxn modelId="{F2CA8DDC-7368-40BE-A2B9-4EF4B5E2F451}" srcId="{8F3818E8-C6BA-4AAE-B87C-D97C9426313D}" destId="{7D2E92F6-E7E3-434A-AF35-D511FBF018F5}" srcOrd="7" destOrd="0" parTransId="{60C5D2FD-4858-48C2-AB2E-2C3A75E5DBBD}" sibTransId="{D4A5E753-8B51-4747-9789-707974B926E1}"/>
    <dgm:cxn modelId="{2EBB96E2-68E8-405B-A20A-0A11A1316CE3}" srcId="{8F3818E8-C6BA-4AAE-B87C-D97C9426313D}" destId="{2505B820-55FA-4E00-8AE2-34D1888B81C8}" srcOrd="3" destOrd="0" parTransId="{A479CCBC-7A80-472B-AC01-4636E81098FE}" sibTransId="{94E8FE60-F2C0-4346-A185-816428EBE2DB}"/>
    <dgm:cxn modelId="{22769AE2-42F9-4CBB-BD6A-3F57DDFC6FFB}" type="presOf" srcId="{55D59509-0D87-4599-A680-C006D5F340A2}" destId="{B5CB4CFE-7CEA-442E-B26D-DCC2E80BFEDB}" srcOrd="1" destOrd="0" presId="urn:microsoft.com/office/officeart/2016/7/layout/BasicLinearProcessNumbered"/>
    <dgm:cxn modelId="{3780FCE7-AA8C-48D5-9D03-4EAF929E648C}" type="presOf" srcId="{76B586DA-D079-44C9-A39A-705ADB8592A4}" destId="{83C0BFF5-AABF-4B0C-ABE8-76D2B8F5BA95}" srcOrd="1" destOrd="0" presId="urn:microsoft.com/office/officeart/2016/7/layout/BasicLinearProcessNumbered"/>
    <dgm:cxn modelId="{E7CC6DEF-53C7-48AD-86C3-D4F61EC5C78C}" type="presOf" srcId="{5E1021B5-78BE-442C-BB8C-D0F27F1BE8C7}" destId="{6C7C744C-8A5E-4AAC-85CB-C2BCF592F9F6}" srcOrd="0" destOrd="0" presId="urn:microsoft.com/office/officeart/2016/7/layout/BasicLinearProcessNumbered"/>
    <dgm:cxn modelId="{43E8D6EF-1291-4011-AC60-733694F34CF7}" type="presOf" srcId="{FFB19EA7-8203-4E56-922C-A0D4548EE045}" destId="{72F7C9D9-2105-49E7-BA65-627D1B665462}" srcOrd="0" destOrd="0" presId="urn:microsoft.com/office/officeart/2016/7/layout/BasicLinearProcessNumbered"/>
    <dgm:cxn modelId="{EAD865F0-904A-41AC-8B55-322D9016024A}" type="presOf" srcId="{8F3818E8-C6BA-4AAE-B87C-D97C9426313D}" destId="{C2AE56F3-2BD2-44BF-9596-4A6FE846D40B}" srcOrd="0" destOrd="0" presId="urn:microsoft.com/office/officeart/2016/7/layout/BasicLinearProcessNumbered"/>
    <dgm:cxn modelId="{734C80F8-DB7E-441B-BF15-DF020D25F8DE}" type="presOf" srcId="{3E36DDF0-5162-4E86-8566-3237B7E48867}" destId="{5C04BB4B-68A6-4DB2-A96E-03C408B96EFC}" srcOrd="0" destOrd="0" presId="urn:microsoft.com/office/officeart/2016/7/layout/BasicLinearProcessNumbered"/>
    <dgm:cxn modelId="{002A8E54-033F-433B-BE49-6BDA9B599937}" type="presParOf" srcId="{C2AE56F3-2BD2-44BF-9596-4A6FE846D40B}" destId="{EB4EA37F-8DC2-4F4B-A8C2-95D329401ADE}" srcOrd="0" destOrd="0" presId="urn:microsoft.com/office/officeart/2016/7/layout/BasicLinearProcessNumbered"/>
    <dgm:cxn modelId="{726C9915-1E2B-4D9E-90A1-6FFF3583D67D}" type="presParOf" srcId="{EB4EA37F-8DC2-4F4B-A8C2-95D329401ADE}" destId="{72F7C9D9-2105-49E7-BA65-627D1B665462}" srcOrd="0" destOrd="0" presId="urn:microsoft.com/office/officeart/2016/7/layout/BasicLinearProcessNumbered"/>
    <dgm:cxn modelId="{E37CD62B-4D34-4C81-B983-F107E4266F62}" type="presParOf" srcId="{EB4EA37F-8DC2-4F4B-A8C2-95D329401ADE}" destId="{7F9FF192-F076-4516-BB52-9FE672809767}" srcOrd="1" destOrd="0" presId="urn:microsoft.com/office/officeart/2016/7/layout/BasicLinearProcessNumbered"/>
    <dgm:cxn modelId="{DBDBFAF0-AFCA-4A07-B217-BD01E4656ACE}" type="presParOf" srcId="{EB4EA37F-8DC2-4F4B-A8C2-95D329401ADE}" destId="{241C0D04-BFF9-4D45-92E6-38B5BFD6CB91}" srcOrd="2" destOrd="0" presId="urn:microsoft.com/office/officeart/2016/7/layout/BasicLinearProcessNumbered"/>
    <dgm:cxn modelId="{9751E19A-7C85-4320-AE5B-7C241ABA0AA8}" type="presParOf" srcId="{EB4EA37F-8DC2-4F4B-A8C2-95D329401ADE}" destId="{DA227731-B808-455E-83A7-07B04E8E4780}" srcOrd="3" destOrd="0" presId="urn:microsoft.com/office/officeart/2016/7/layout/BasicLinearProcessNumbered"/>
    <dgm:cxn modelId="{A965A713-10C4-4DC2-8DAB-6E107A168932}" type="presParOf" srcId="{C2AE56F3-2BD2-44BF-9596-4A6FE846D40B}" destId="{204A86E7-3F7B-4EEF-AF75-E06273AE9236}" srcOrd="1" destOrd="0" presId="urn:microsoft.com/office/officeart/2016/7/layout/BasicLinearProcessNumbered"/>
    <dgm:cxn modelId="{65781BAE-CFD0-4F9C-B6CD-88954CE68A29}" type="presParOf" srcId="{C2AE56F3-2BD2-44BF-9596-4A6FE846D40B}" destId="{C9A68C7A-BA03-4C5B-AE07-A1EB4017421D}" srcOrd="2" destOrd="0" presId="urn:microsoft.com/office/officeart/2016/7/layout/BasicLinearProcessNumbered"/>
    <dgm:cxn modelId="{1F06B750-8A0F-422F-9E2A-537B0641CAF1}" type="presParOf" srcId="{C9A68C7A-BA03-4C5B-AE07-A1EB4017421D}" destId="{2F4EF8F2-BFAC-4855-8067-E860EC0B95B3}" srcOrd="0" destOrd="0" presId="urn:microsoft.com/office/officeart/2016/7/layout/BasicLinearProcessNumbered"/>
    <dgm:cxn modelId="{FF9D9C78-34F6-467B-9264-3E1C7CA1B5D8}" type="presParOf" srcId="{C9A68C7A-BA03-4C5B-AE07-A1EB4017421D}" destId="{5C04BB4B-68A6-4DB2-A96E-03C408B96EFC}" srcOrd="1" destOrd="0" presId="urn:microsoft.com/office/officeart/2016/7/layout/BasicLinearProcessNumbered"/>
    <dgm:cxn modelId="{26B12D57-F4E7-4B25-BA45-EFF96AC47C29}" type="presParOf" srcId="{C9A68C7A-BA03-4C5B-AE07-A1EB4017421D}" destId="{E25FCA45-CF65-4D48-A4C6-5D9FFC4C8960}" srcOrd="2" destOrd="0" presId="urn:microsoft.com/office/officeart/2016/7/layout/BasicLinearProcessNumbered"/>
    <dgm:cxn modelId="{60620B6D-82D8-4706-BA4E-AD348EA18930}" type="presParOf" srcId="{C9A68C7A-BA03-4C5B-AE07-A1EB4017421D}" destId="{83C0BFF5-AABF-4B0C-ABE8-76D2B8F5BA95}" srcOrd="3" destOrd="0" presId="urn:microsoft.com/office/officeart/2016/7/layout/BasicLinearProcessNumbered"/>
    <dgm:cxn modelId="{120CE7A7-1A37-4A03-9B36-217405E601DD}" type="presParOf" srcId="{C2AE56F3-2BD2-44BF-9596-4A6FE846D40B}" destId="{48A1B73A-8036-4B0C-AEDD-13A58272A081}" srcOrd="3" destOrd="0" presId="urn:microsoft.com/office/officeart/2016/7/layout/BasicLinearProcessNumbered"/>
    <dgm:cxn modelId="{7E041058-4E77-40DC-8CA9-709CF2F5B460}" type="presParOf" srcId="{C2AE56F3-2BD2-44BF-9596-4A6FE846D40B}" destId="{87B3BABD-EF45-47FC-A162-6B6ADC00DC9D}" srcOrd="4" destOrd="0" presId="urn:microsoft.com/office/officeart/2016/7/layout/BasicLinearProcessNumbered"/>
    <dgm:cxn modelId="{EB1A4F4F-1829-419B-8BD3-7C66D2631141}" type="presParOf" srcId="{87B3BABD-EF45-47FC-A162-6B6ADC00DC9D}" destId="{B80BD957-BB11-49C8-8FB9-BD883AE1D10E}" srcOrd="0" destOrd="0" presId="urn:microsoft.com/office/officeart/2016/7/layout/BasicLinearProcessNumbered"/>
    <dgm:cxn modelId="{0FFFAE53-0693-4EFF-BCB8-07FE283C5F0D}" type="presParOf" srcId="{87B3BABD-EF45-47FC-A162-6B6ADC00DC9D}" destId="{181EDAF5-3E79-492F-91C4-CD0675217899}" srcOrd="1" destOrd="0" presId="urn:microsoft.com/office/officeart/2016/7/layout/BasicLinearProcessNumbered"/>
    <dgm:cxn modelId="{1280BB3C-8851-419C-B8D8-EFB71349F17B}" type="presParOf" srcId="{87B3BABD-EF45-47FC-A162-6B6ADC00DC9D}" destId="{DDCBD0FC-31CD-4DCC-B42B-07FDF4E33F48}" srcOrd="2" destOrd="0" presId="urn:microsoft.com/office/officeart/2016/7/layout/BasicLinearProcessNumbered"/>
    <dgm:cxn modelId="{34F2FF8E-4D98-436C-9435-2D927A6CE34C}" type="presParOf" srcId="{87B3BABD-EF45-47FC-A162-6B6ADC00DC9D}" destId="{B06919CB-7D76-4E03-A204-9A2FADAC357D}" srcOrd="3" destOrd="0" presId="urn:microsoft.com/office/officeart/2016/7/layout/BasicLinearProcessNumbered"/>
    <dgm:cxn modelId="{002324B6-5DDE-4C57-B6A4-8D1E87E6F85F}" type="presParOf" srcId="{C2AE56F3-2BD2-44BF-9596-4A6FE846D40B}" destId="{4C7C7272-B62C-4846-B103-E6E939D4CFFD}" srcOrd="5" destOrd="0" presId="urn:microsoft.com/office/officeart/2016/7/layout/BasicLinearProcessNumbered"/>
    <dgm:cxn modelId="{FDEE3B52-32E4-4F89-A76F-A601DFF20622}" type="presParOf" srcId="{C2AE56F3-2BD2-44BF-9596-4A6FE846D40B}" destId="{73B29BD6-E28D-450D-BC09-EB8C913D80AB}" srcOrd="6" destOrd="0" presId="urn:microsoft.com/office/officeart/2016/7/layout/BasicLinearProcessNumbered"/>
    <dgm:cxn modelId="{E09A3F11-D5BA-486B-BA1A-9EB221573ED0}" type="presParOf" srcId="{73B29BD6-E28D-450D-BC09-EB8C913D80AB}" destId="{4E732FB7-83C4-4FEB-A246-96EA0F257D58}" srcOrd="0" destOrd="0" presId="urn:microsoft.com/office/officeart/2016/7/layout/BasicLinearProcessNumbered"/>
    <dgm:cxn modelId="{4E67BDCB-9F7D-4E39-888E-249CDFFAEE63}" type="presParOf" srcId="{73B29BD6-E28D-450D-BC09-EB8C913D80AB}" destId="{D55AD85C-6DA0-41ED-9C91-36E079B41FA4}" srcOrd="1" destOrd="0" presId="urn:microsoft.com/office/officeart/2016/7/layout/BasicLinearProcessNumbered"/>
    <dgm:cxn modelId="{7B1F63B6-240F-4080-A3F7-F3893FCB878D}" type="presParOf" srcId="{73B29BD6-E28D-450D-BC09-EB8C913D80AB}" destId="{0B88368E-11DD-49B4-9153-298C8146C97E}" srcOrd="2" destOrd="0" presId="urn:microsoft.com/office/officeart/2016/7/layout/BasicLinearProcessNumbered"/>
    <dgm:cxn modelId="{6D4D4C09-C220-43F3-A9CD-0A4A6C12F25D}" type="presParOf" srcId="{73B29BD6-E28D-450D-BC09-EB8C913D80AB}" destId="{A14B5D61-8113-4B3D-9773-FB0D8FD48EED}" srcOrd="3" destOrd="0" presId="urn:microsoft.com/office/officeart/2016/7/layout/BasicLinearProcessNumbered"/>
    <dgm:cxn modelId="{459770BF-A5CC-4C52-ABED-AA6557BF9D60}" type="presParOf" srcId="{C2AE56F3-2BD2-44BF-9596-4A6FE846D40B}" destId="{472D6962-E009-4D43-ADF5-AA20C261E9B0}" srcOrd="7" destOrd="0" presId="urn:microsoft.com/office/officeart/2016/7/layout/BasicLinearProcessNumbered"/>
    <dgm:cxn modelId="{7E4978A2-B9E0-47B8-ADDF-CA8E6F3553C7}" type="presParOf" srcId="{C2AE56F3-2BD2-44BF-9596-4A6FE846D40B}" destId="{4F633372-867C-4195-A87D-46097A63C0FC}" srcOrd="8" destOrd="0" presId="urn:microsoft.com/office/officeart/2016/7/layout/BasicLinearProcessNumbered"/>
    <dgm:cxn modelId="{76A68285-3315-43B0-B460-47CCE7842A4D}" type="presParOf" srcId="{4F633372-867C-4195-A87D-46097A63C0FC}" destId="{779C22C3-917D-4CE2-B8D4-5BF73ABD419D}" srcOrd="0" destOrd="0" presId="urn:microsoft.com/office/officeart/2016/7/layout/BasicLinearProcessNumbered"/>
    <dgm:cxn modelId="{0539D6C5-6F77-45E8-AEBF-C0A943728B46}" type="presParOf" srcId="{4F633372-867C-4195-A87D-46097A63C0FC}" destId="{6C7C744C-8A5E-4AAC-85CB-C2BCF592F9F6}" srcOrd="1" destOrd="0" presId="urn:microsoft.com/office/officeart/2016/7/layout/BasicLinearProcessNumbered"/>
    <dgm:cxn modelId="{53F8B5DE-9092-49D2-96FF-84D80EA17BAE}" type="presParOf" srcId="{4F633372-867C-4195-A87D-46097A63C0FC}" destId="{E59F0C0E-E4BB-408D-9B75-1349C693379F}" srcOrd="2" destOrd="0" presId="urn:microsoft.com/office/officeart/2016/7/layout/BasicLinearProcessNumbered"/>
    <dgm:cxn modelId="{9C0E439E-8C43-469A-A608-7CF528C93C37}" type="presParOf" srcId="{4F633372-867C-4195-A87D-46097A63C0FC}" destId="{00955863-CF6E-4445-A35B-59686F509A45}" srcOrd="3" destOrd="0" presId="urn:microsoft.com/office/officeart/2016/7/layout/BasicLinearProcessNumbered"/>
    <dgm:cxn modelId="{4BE4304D-934F-4CD4-94F5-9D5C1156CBDD}" type="presParOf" srcId="{C2AE56F3-2BD2-44BF-9596-4A6FE846D40B}" destId="{9C4D217F-7728-4F5F-A9E7-71F651D2CE71}" srcOrd="9" destOrd="0" presId="urn:microsoft.com/office/officeart/2016/7/layout/BasicLinearProcessNumbered"/>
    <dgm:cxn modelId="{8FA6110D-CF40-4E36-9B60-F69AC18E898F}" type="presParOf" srcId="{C2AE56F3-2BD2-44BF-9596-4A6FE846D40B}" destId="{B9C49F3E-CC26-45CC-A5C9-876CDB13787D}" srcOrd="10" destOrd="0" presId="urn:microsoft.com/office/officeart/2016/7/layout/BasicLinearProcessNumbered"/>
    <dgm:cxn modelId="{98C0A574-3C1B-4A14-963B-38CB4459B485}" type="presParOf" srcId="{B9C49F3E-CC26-45CC-A5C9-876CDB13787D}" destId="{CFD4F5C2-A9C5-4CD6-995F-8CC2D9BA73F9}" srcOrd="0" destOrd="0" presId="urn:microsoft.com/office/officeart/2016/7/layout/BasicLinearProcessNumbered"/>
    <dgm:cxn modelId="{385A512C-E3A4-49F3-8A49-6686A56BCF8D}" type="presParOf" srcId="{B9C49F3E-CC26-45CC-A5C9-876CDB13787D}" destId="{BEBE58E2-3676-430F-A051-65BFC4A01F0C}" srcOrd="1" destOrd="0" presId="urn:microsoft.com/office/officeart/2016/7/layout/BasicLinearProcessNumbered"/>
    <dgm:cxn modelId="{A23955A4-08DA-4B0F-A49A-45B18C81C115}" type="presParOf" srcId="{B9C49F3E-CC26-45CC-A5C9-876CDB13787D}" destId="{BF95398A-BF37-42CF-A9DA-00BADE642AB8}" srcOrd="2" destOrd="0" presId="urn:microsoft.com/office/officeart/2016/7/layout/BasicLinearProcessNumbered"/>
    <dgm:cxn modelId="{63851FD6-FC78-48F1-8F65-2992EBCEC2BB}" type="presParOf" srcId="{B9C49F3E-CC26-45CC-A5C9-876CDB13787D}" destId="{92AD91C0-C359-4A61-96F2-10134FECDE20}" srcOrd="3" destOrd="0" presId="urn:microsoft.com/office/officeart/2016/7/layout/BasicLinearProcessNumbered"/>
    <dgm:cxn modelId="{E03369DA-611A-4763-B65E-A10B1D970D16}" type="presParOf" srcId="{C2AE56F3-2BD2-44BF-9596-4A6FE846D40B}" destId="{40C7FE3C-6FF0-42EF-BFF8-042EE12510F7}" srcOrd="11" destOrd="0" presId="urn:microsoft.com/office/officeart/2016/7/layout/BasicLinearProcessNumbered"/>
    <dgm:cxn modelId="{F91C2C5E-7037-4458-A281-1710DCC398BF}" type="presParOf" srcId="{C2AE56F3-2BD2-44BF-9596-4A6FE846D40B}" destId="{A1ECA82E-B6FB-4B0F-B299-4AC5C9174B97}" srcOrd="12" destOrd="0" presId="urn:microsoft.com/office/officeart/2016/7/layout/BasicLinearProcessNumbered"/>
    <dgm:cxn modelId="{9F6B0162-AA88-4B65-BA15-C58FAE349DD9}" type="presParOf" srcId="{A1ECA82E-B6FB-4B0F-B299-4AC5C9174B97}" destId="{6E738152-45E7-4F24-B664-4E18405BD187}" srcOrd="0" destOrd="0" presId="urn:microsoft.com/office/officeart/2016/7/layout/BasicLinearProcessNumbered"/>
    <dgm:cxn modelId="{32931532-5ABD-4705-A999-5348FF8CC2E3}" type="presParOf" srcId="{A1ECA82E-B6FB-4B0F-B299-4AC5C9174B97}" destId="{95496153-AD41-4339-9F1C-7B98FDC54E0B}" srcOrd="1" destOrd="0" presId="urn:microsoft.com/office/officeart/2016/7/layout/BasicLinearProcessNumbered"/>
    <dgm:cxn modelId="{1E2209DB-23A7-4217-AAE4-906D2B7EBE81}" type="presParOf" srcId="{A1ECA82E-B6FB-4B0F-B299-4AC5C9174B97}" destId="{B1DC31F0-A469-46A5-B60E-C4611993A3C7}" srcOrd="2" destOrd="0" presId="urn:microsoft.com/office/officeart/2016/7/layout/BasicLinearProcessNumbered"/>
    <dgm:cxn modelId="{A9CC76B8-62A8-4824-9B47-17F520B8AAE4}" type="presParOf" srcId="{A1ECA82E-B6FB-4B0F-B299-4AC5C9174B97}" destId="{B5CB4CFE-7CEA-442E-B26D-DCC2E80BFEDB}" srcOrd="3" destOrd="0" presId="urn:microsoft.com/office/officeart/2016/7/layout/BasicLinearProcessNumbered"/>
    <dgm:cxn modelId="{8E660F1F-09B2-4AB2-9CAE-5B6CD7ABE1CA}" type="presParOf" srcId="{C2AE56F3-2BD2-44BF-9596-4A6FE846D40B}" destId="{0F159840-3EFA-440F-82C4-616346D7780E}" srcOrd="13" destOrd="0" presId="urn:microsoft.com/office/officeart/2016/7/layout/BasicLinearProcessNumbered"/>
    <dgm:cxn modelId="{C75415A0-D8C0-4793-A10D-460B252BE410}" type="presParOf" srcId="{C2AE56F3-2BD2-44BF-9596-4A6FE846D40B}" destId="{F4CA481E-6262-4483-B79C-263C739165FA}" srcOrd="14" destOrd="0" presId="urn:microsoft.com/office/officeart/2016/7/layout/BasicLinearProcessNumbered"/>
    <dgm:cxn modelId="{C9FA0AB2-2244-44D0-9BB8-E77768A0055B}" type="presParOf" srcId="{F4CA481E-6262-4483-B79C-263C739165FA}" destId="{94A5662D-F64F-43AC-ABE2-5CE386FF1AFD}" srcOrd="0" destOrd="0" presId="urn:microsoft.com/office/officeart/2016/7/layout/BasicLinearProcessNumbered"/>
    <dgm:cxn modelId="{1D892424-4F42-4492-9D3B-57A0FD94CE57}" type="presParOf" srcId="{F4CA481E-6262-4483-B79C-263C739165FA}" destId="{2BD97BFA-4A86-47DD-B05F-819DCCEF9C3E}" srcOrd="1" destOrd="0" presId="urn:microsoft.com/office/officeart/2016/7/layout/BasicLinearProcessNumbered"/>
    <dgm:cxn modelId="{71942FCF-8A78-4459-850D-D7300D600A5B}" type="presParOf" srcId="{F4CA481E-6262-4483-B79C-263C739165FA}" destId="{09ECE93A-46C0-44FE-9475-4DFD67B88F9A}" srcOrd="2" destOrd="0" presId="urn:microsoft.com/office/officeart/2016/7/layout/BasicLinearProcessNumbered"/>
    <dgm:cxn modelId="{DAA95318-C357-49E9-A53C-305C924125BF}" type="presParOf" srcId="{F4CA481E-6262-4483-B79C-263C739165FA}" destId="{F1A41F49-1EF6-47C4-AC46-C4A8CE6FA5B7}"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7C9D9-2105-49E7-BA65-627D1B665462}">
      <dsp:nvSpPr>
        <dsp:cNvPr id="0" name=""/>
        <dsp:cNvSpPr/>
      </dsp:nvSpPr>
      <dsp:spPr>
        <a:xfrm>
          <a:off x="3401"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Why it’s time to move from MVC</a:t>
          </a:r>
        </a:p>
      </dsp:txBody>
      <dsp:txXfrm>
        <a:off x="3401" y="1569838"/>
        <a:ext cx="1207907" cy="1014642"/>
      </dsp:txXfrm>
    </dsp:sp>
    <dsp:sp modelId="{7F9FF192-F076-4516-BB52-9FE672809767}">
      <dsp:nvSpPr>
        <dsp:cNvPr id="0" name=""/>
        <dsp:cNvSpPr/>
      </dsp:nvSpPr>
      <dsp:spPr>
        <a:xfrm>
          <a:off x="353694"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dirty="0"/>
            <a:t>1</a:t>
          </a:r>
        </a:p>
      </dsp:txBody>
      <dsp:txXfrm>
        <a:off x="427989" y="1170633"/>
        <a:ext cx="358731" cy="358731"/>
      </dsp:txXfrm>
    </dsp:sp>
    <dsp:sp modelId="{241C0D04-BFF9-4D45-92E6-38B5BFD6CB91}">
      <dsp:nvSpPr>
        <dsp:cNvPr id="0" name=""/>
        <dsp:cNvSpPr/>
      </dsp:nvSpPr>
      <dsp:spPr>
        <a:xfrm>
          <a:off x="3401"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EF8F2-BFAC-4855-8067-E860EC0B95B3}">
      <dsp:nvSpPr>
        <dsp:cNvPr id="0" name=""/>
        <dsp:cNvSpPr/>
      </dsp:nvSpPr>
      <dsp:spPr>
        <a:xfrm>
          <a:off x="1332100"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ro-RO" sz="1100" kern="1200" dirty="0" err="1"/>
            <a:t>Demo</a:t>
          </a:r>
          <a:endParaRPr lang="en-US" sz="1100" kern="1200" dirty="0"/>
        </a:p>
      </dsp:txBody>
      <dsp:txXfrm>
        <a:off x="1332100" y="1569838"/>
        <a:ext cx="1207907" cy="1014642"/>
      </dsp:txXfrm>
    </dsp:sp>
    <dsp:sp modelId="{5C04BB4B-68A6-4DB2-A96E-03C408B96EFC}">
      <dsp:nvSpPr>
        <dsp:cNvPr id="0" name=""/>
        <dsp:cNvSpPr/>
      </dsp:nvSpPr>
      <dsp:spPr>
        <a:xfrm>
          <a:off x="1682393"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756688" y="1170633"/>
        <a:ext cx="358731" cy="358731"/>
      </dsp:txXfrm>
    </dsp:sp>
    <dsp:sp modelId="{E25FCA45-CF65-4D48-A4C6-5D9FFC4C8960}">
      <dsp:nvSpPr>
        <dsp:cNvPr id="0" name=""/>
        <dsp:cNvSpPr/>
      </dsp:nvSpPr>
      <dsp:spPr>
        <a:xfrm>
          <a:off x="1332100"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BD957-BB11-49C8-8FB9-BD883AE1D10E}">
      <dsp:nvSpPr>
        <dsp:cNvPr id="0" name=""/>
        <dsp:cNvSpPr/>
      </dsp:nvSpPr>
      <dsp:spPr>
        <a:xfrm>
          <a:off x="2660798"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What are the solutions for frontend</a:t>
          </a:r>
        </a:p>
      </dsp:txBody>
      <dsp:txXfrm>
        <a:off x="2660798" y="1569838"/>
        <a:ext cx="1207907" cy="1014642"/>
      </dsp:txXfrm>
    </dsp:sp>
    <dsp:sp modelId="{181EDAF5-3E79-492F-91C4-CD0675217899}">
      <dsp:nvSpPr>
        <dsp:cNvPr id="0" name=""/>
        <dsp:cNvSpPr/>
      </dsp:nvSpPr>
      <dsp:spPr>
        <a:xfrm>
          <a:off x="3011091"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3085386" y="1170633"/>
        <a:ext cx="358731" cy="358731"/>
      </dsp:txXfrm>
    </dsp:sp>
    <dsp:sp modelId="{DDCBD0FC-31CD-4DCC-B42B-07FDF4E33F48}">
      <dsp:nvSpPr>
        <dsp:cNvPr id="0" name=""/>
        <dsp:cNvSpPr/>
      </dsp:nvSpPr>
      <dsp:spPr>
        <a:xfrm>
          <a:off x="2660798"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32FB7-83C4-4FEB-A246-96EA0F257D58}">
      <dsp:nvSpPr>
        <dsp:cNvPr id="0" name=""/>
        <dsp:cNvSpPr/>
      </dsp:nvSpPr>
      <dsp:spPr>
        <a:xfrm>
          <a:off x="3989496"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Demo</a:t>
          </a:r>
        </a:p>
      </dsp:txBody>
      <dsp:txXfrm>
        <a:off x="3989496" y="1569838"/>
        <a:ext cx="1207907" cy="1014642"/>
      </dsp:txXfrm>
    </dsp:sp>
    <dsp:sp modelId="{D55AD85C-6DA0-41ED-9C91-36E079B41FA4}">
      <dsp:nvSpPr>
        <dsp:cNvPr id="0" name=""/>
        <dsp:cNvSpPr/>
      </dsp:nvSpPr>
      <dsp:spPr>
        <a:xfrm>
          <a:off x="4339790"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dirty="0"/>
            <a:t>4</a:t>
          </a:r>
        </a:p>
      </dsp:txBody>
      <dsp:txXfrm>
        <a:off x="4414085" y="1170633"/>
        <a:ext cx="358731" cy="358731"/>
      </dsp:txXfrm>
    </dsp:sp>
    <dsp:sp modelId="{0B88368E-11DD-49B4-9153-298C8146C97E}">
      <dsp:nvSpPr>
        <dsp:cNvPr id="0" name=""/>
        <dsp:cNvSpPr/>
      </dsp:nvSpPr>
      <dsp:spPr>
        <a:xfrm>
          <a:off x="3989496"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C22C3-917D-4CE2-B8D4-5BF73ABD419D}">
      <dsp:nvSpPr>
        <dsp:cNvPr id="0" name=""/>
        <dsp:cNvSpPr/>
      </dsp:nvSpPr>
      <dsp:spPr>
        <a:xfrm>
          <a:off x="5318195"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What </a:t>
          </a:r>
          <a:r>
            <a:rPr lang="ro-RO" sz="1100" kern="1200" dirty="0"/>
            <a:t>ar</a:t>
          </a:r>
          <a:r>
            <a:rPr lang="en-US" sz="1100" kern="1200" dirty="0"/>
            <a:t>e the solutions for backend</a:t>
          </a:r>
        </a:p>
      </dsp:txBody>
      <dsp:txXfrm>
        <a:off x="5318195" y="1569838"/>
        <a:ext cx="1207907" cy="1014642"/>
      </dsp:txXfrm>
    </dsp:sp>
    <dsp:sp modelId="{6C7C744C-8A5E-4AAC-85CB-C2BCF592F9F6}">
      <dsp:nvSpPr>
        <dsp:cNvPr id="0" name=""/>
        <dsp:cNvSpPr/>
      </dsp:nvSpPr>
      <dsp:spPr>
        <a:xfrm>
          <a:off x="5668488"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5742783" y="1170633"/>
        <a:ext cx="358731" cy="358731"/>
      </dsp:txXfrm>
    </dsp:sp>
    <dsp:sp modelId="{E59F0C0E-E4BB-408D-9B75-1349C693379F}">
      <dsp:nvSpPr>
        <dsp:cNvPr id="0" name=""/>
        <dsp:cNvSpPr/>
      </dsp:nvSpPr>
      <dsp:spPr>
        <a:xfrm>
          <a:off x="5318195"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4F5C2-A9C5-4CD6-995F-8CC2D9BA73F9}">
      <dsp:nvSpPr>
        <dsp:cNvPr id="0" name=""/>
        <dsp:cNvSpPr/>
      </dsp:nvSpPr>
      <dsp:spPr>
        <a:xfrm>
          <a:off x="6646893"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Demo</a:t>
          </a:r>
        </a:p>
      </dsp:txBody>
      <dsp:txXfrm>
        <a:off x="6646893" y="1569838"/>
        <a:ext cx="1207907" cy="1014642"/>
      </dsp:txXfrm>
    </dsp:sp>
    <dsp:sp modelId="{BEBE58E2-3676-430F-A051-65BFC4A01F0C}">
      <dsp:nvSpPr>
        <dsp:cNvPr id="0" name=""/>
        <dsp:cNvSpPr/>
      </dsp:nvSpPr>
      <dsp:spPr>
        <a:xfrm>
          <a:off x="6997187"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a:off x="7071482" y="1170633"/>
        <a:ext cx="358731" cy="358731"/>
      </dsp:txXfrm>
    </dsp:sp>
    <dsp:sp modelId="{BF95398A-BF37-42CF-A9DA-00BADE642AB8}">
      <dsp:nvSpPr>
        <dsp:cNvPr id="0" name=""/>
        <dsp:cNvSpPr/>
      </dsp:nvSpPr>
      <dsp:spPr>
        <a:xfrm>
          <a:off x="6646893"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38152-45E7-4F24-B664-4E18405BD187}">
      <dsp:nvSpPr>
        <dsp:cNvPr id="0" name=""/>
        <dsp:cNvSpPr/>
      </dsp:nvSpPr>
      <dsp:spPr>
        <a:xfrm>
          <a:off x="7975592"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err="1"/>
            <a:t>Docker</a:t>
          </a:r>
          <a:r>
            <a:rPr lang="en-US" sz="1100" kern="1200" dirty="0"/>
            <a:t> in development and production</a:t>
          </a:r>
        </a:p>
      </dsp:txBody>
      <dsp:txXfrm>
        <a:off x="7975592" y="1569838"/>
        <a:ext cx="1207907" cy="1014642"/>
      </dsp:txXfrm>
    </dsp:sp>
    <dsp:sp modelId="{95496153-AD41-4339-9F1C-7B98FDC54E0B}">
      <dsp:nvSpPr>
        <dsp:cNvPr id="0" name=""/>
        <dsp:cNvSpPr/>
      </dsp:nvSpPr>
      <dsp:spPr>
        <a:xfrm>
          <a:off x="8325885"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a:off x="8400180" y="1170633"/>
        <a:ext cx="358731" cy="358731"/>
      </dsp:txXfrm>
    </dsp:sp>
    <dsp:sp modelId="{B1DC31F0-A469-46A5-B60E-C4611993A3C7}">
      <dsp:nvSpPr>
        <dsp:cNvPr id="0" name=""/>
        <dsp:cNvSpPr/>
      </dsp:nvSpPr>
      <dsp:spPr>
        <a:xfrm>
          <a:off x="7975592"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5662D-F64F-43AC-ABE2-5CE386FF1AFD}">
      <dsp:nvSpPr>
        <dsp:cNvPr id="0" name=""/>
        <dsp:cNvSpPr/>
      </dsp:nvSpPr>
      <dsp:spPr>
        <a:xfrm>
          <a:off x="9304290"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Final Demo</a:t>
          </a:r>
          <a:endParaRPr lang="en-US" sz="1100" kern="1200" dirty="0"/>
        </a:p>
      </dsp:txBody>
      <dsp:txXfrm>
        <a:off x="9304290" y="1569838"/>
        <a:ext cx="1207907" cy="1014642"/>
      </dsp:txXfrm>
    </dsp:sp>
    <dsp:sp modelId="{2BD97BFA-4A86-47DD-B05F-819DCCEF9C3E}">
      <dsp:nvSpPr>
        <dsp:cNvPr id="0" name=""/>
        <dsp:cNvSpPr/>
      </dsp:nvSpPr>
      <dsp:spPr>
        <a:xfrm>
          <a:off x="9654583"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8</a:t>
          </a:r>
        </a:p>
      </dsp:txBody>
      <dsp:txXfrm>
        <a:off x="9728878" y="1170633"/>
        <a:ext cx="358731" cy="358731"/>
      </dsp:txXfrm>
    </dsp:sp>
    <dsp:sp modelId="{09ECE93A-46C0-44FE-9475-4DFD67B88F9A}">
      <dsp:nvSpPr>
        <dsp:cNvPr id="0" name=""/>
        <dsp:cNvSpPr/>
      </dsp:nvSpPr>
      <dsp:spPr>
        <a:xfrm>
          <a:off x="9304290"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16F1E-50E7-C64C-9C46-ADEA85BC4BB9}"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A737E-9E31-724F-8485-6DC4E6F682E4}" type="slidenum">
              <a:rPr lang="en-US" smtClean="0"/>
              <a:t>‹#›</a:t>
            </a:fld>
            <a:endParaRPr lang="en-US"/>
          </a:p>
        </p:txBody>
      </p:sp>
    </p:spTree>
    <p:extLst>
      <p:ext uri="{BB962C8B-B14F-4D97-AF65-F5344CB8AC3E}">
        <p14:creationId xmlns:p14="http://schemas.microsoft.com/office/powerpoint/2010/main" val="137671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levels of students, and take in account when explaining things during presentation</a:t>
            </a:r>
          </a:p>
        </p:txBody>
      </p:sp>
      <p:sp>
        <p:nvSpPr>
          <p:cNvPr id="4" name="Slide Number Placeholder 3"/>
          <p:cNvSpPr>
            <a:spLocks noGrp="1"/>
          </p:cNvSpPr>
          <p:nvPr>
            <p:ph type="sldNum" sz="quarter" idx="10"/>
          </p:nvPr>
        </p:nvSpPr>
        <p:spPr/>
        <p:txBody>
          <a:bodyPr/>
          <a:lstStyle/>
          <a:p>
            <a:fld id="{605A737E-9E31-724F-8485-6DC4E6F682E4}" type="slidenum">
              <a:rPr lang="en-US" smtClean="0"/>
              <a:t>1</a:t>
            </a:fld>
            <a:endParaRPr lang="en-US"/>
          </a:p>
        </p:txBody>
      </p:sp>
    </p:spTree>
    <p:extLst>
      <p:ext uri="{BB962C8B-B14F-4D97-AF65-F5344CB8AC3E}">
        <p14:creationId xmlns:p14="http://schemas.microsoft.com/office/powerpoint/2010/main" val="134922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10</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11</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12</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13</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14</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Parity, it runs the same on all the machines, notebook, PCs, Macs, deployment server etc.</a:t>
            </a:r>
          </a:p>
          <a:p>
            <a:pPr marL="228600" indent="-228600">
              <a:buAutoNum type="arabicPeriod"/>
            </a:pPr>
            <a:r>
              <a:rPr lang="en-US" dirty="0"/>
              <a:t>You don’t need to clutter your system with exotic dependencies for a single project, or having multiple version of same language installed in your system, this can be delegated to </a:t>
            </a:r>
            <a:r>
              <a:rPr lang="en-US" dirty="0" err="1"/>
              <a:t>docker</a:t>
            </a:r>
            <a:r>
              <a:rPr lang="en-US" dirty="0"/>
              <a:t>.</a:t>
            </a:r>
          </a:p>
          <a:p>
            <a:pPr marL="228600" indent="-228600">
              <a:buAutoNum type="arabicPeriod"/>
            </a:pPr>
            <a:r>
              <a:rPr lang="en-US" dirty="0"/>
              <a:t>Used in CI builds and automated testing - The same images we're using to deploy and test the software locally is used by CI to build and test the software. This makes it less likely of bugs specific to the quirks in somebody's local environment.</a:t>
            </a:r>
          </a:p>
          <a:p>
            <a:pPr marL="0" indent="0">
              <a:buNone/>
            </a:pPr>
            <a:endParaRPr lang="en-US" dirty="0"/>
          </a:p>
          <a:p>
            <a:pPr marL="0" indent="0">
              <a:buNone/>
            </a:pPr>
            <a:r>
              <a:rPr lang="en-US" dirty="0"/>
              <a:t>Ease of distribution of environments to teammates - recently we had a completely new stack of software that we had to start maintaining. We only had to produce the stack once in </a:t>
            </a:r>
            <a:r>
              <a:rPr lang="en-US" dirty="0" err="1"/>
              <a:t>Docker</a:t>
            </a:r>
            <a:r>
              <a:rPr lang="en-US" dirty="0"/>
              <a:t> and distribute it among the team instead of documenting the tools and process to install the multitude of software. Documents are often forgotten about and only tested when a new member joins the team--often the instructions don't work anymore.</a:t>
            </a:r>
          </a:p>
        </p:txBody>
      </p:sp>
      <p:sp>
        <p:nvSpPr>
          <p:cNvPr id="4" name="Slide Number Placeholder 3"/>
          <p:cNvSpPr>
            <a:spLocks noGrp="1"/>
          </p:cNvSpPr>
          <p:nvPr>
            <p:ph type="sldNum" sz="quarter" idx="10"/>
          </p:nvPr>
        </p:nvSpPr>
        <p:spPr/>
        <p:txBody>
          <a:bodyPr/>
          <a:lstStyle/>
          <a:p>
            <a:fld id="{605A737E-9E31-724F-8485-6DC4E6F682E4}" type="slidenum">
              <a:rPr lang="en-US" smtClean="0"/>
              <a:t>15</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Try to add a demo of deploying same container to both Azure and Google Cloud</a:t>
            </a:r>
          </a:p>
          <a:p>
            <a:endParaRPr lang="en-US" b="1" dirty="0"/>
          </a:p>
          <a:p>
            <a:endParaRPr lang="en-US" b="1" dirty="0"/>
          </a:p>
          <a:p>
            <a:r>
              <a:rPr lang="en-US" b="1" dirty="0"/>
              <a:t>Compatibility &amp; maintainability</a:t>
            </a:r>
            <a:endParaRPr lang="en-US" dirty="0"/>
          </a:p>
          <a:p>
            <a:r>
              <a:rPr lang="en-US" dirty="0"/>
              <a:t>Eliminate the “it works on my machine” problem once and for all. One of the benefits that the entire team will appreciate is parity. Parity, in terms of </a:t>
            </a:r>
            <a:r>
              <a:rPr lang="en-US" dirty="0" err="1"/>
              <a:t>Docker</a:t>
            </a:r>
            <a:r>
              <a:rPr lang="en-US" dirty="0"/>
              <a:t>, means that your images run the same no matter which server or whose laptop they are running on. For your developers, this means less time spent setting up environments, debugging environment-specific issues, and a more portable and easy-to-set-up codebase. Parity also means your production infrastructure will be more reliable and easier to maintain.</a:t>
            </a:r>
          </a:p>
          <a:p>
            <a:endParaRPr lang="en-US" dirty="0"/>
          </a:p>
          <a:p>
            <a:r>
              <a:rPr lang="en-US" b="1" dirty="0"/>
              <a:t>Rapid Deployment</a:t>
            </a:r>
            <a:endParaRPr lang="en-US" dirty="0"/>
          </a:p>
          <a:p>
            <a:r>
              <a:rPr lang="en-US" dirty="0" err="1"/>
              <a:t>Docker</a:t>
            </a:r>
            <a:r>
              <a:rPr lang="en-US" dirty="0"/>
              <a:t> manages to reduce deployment to seconds. This is due to the fact that it creates a container for every process and does not boot an OS. Data can be created and destroyed without worry that the cost to bring it up again would be higher than affordable.</a:t>
            </a:r>
          </a:p>
          <a:p>
            <a:endParaRPr lang="en-US" dirty="0"/>
          </a:p>
          <a:p>
            <a:r>
              <a:rPr lang="en-US" b="1" dirty="0"/>
              <a:t>Continuous Deployment &amp; Testing</a:t>
            </a:r>
            <a:endParaRPr lang="en-US" dirty="0"/>
          </a:p>
          <a:p>
            <a:r>
              <a:rPr lang="en-US" dirty="0" err="1"/>
              <a:t>Docker</a:t>
            </a:r>
            <a:r>
              <a:rPr lang="en-US" dirty="0"/>
              <a:t> ensures consistent environments from development to production. </a:t>
            </a:r>
            <a:r>
              <a:rPr lang="en-US" dirty="0" err="1"/>
              <a:t>Docker</a:t>
            </a:r>
            <a:r>
              <a:rPr lang="en-US" dirty="0"/>
              <a:t> containers are configured to maintain all configurations and dependencies internally. So, you can use the same container from development to production making sure there are no discrepancies or manual intervention.</a:t>
            </a:r>
            <a:br>
              <a:rPr lang="en-US" dirty="0"/>
            </a:br>
            <a:r>
              <a:rPr lang="en-US" dirty="0"/>
              <a:t>If you need to perform an upgrade during a product’s release cycle, you can easily make the necessary changes to </a:t>
            </a:r>
            <a:r>
              <a:rPr lang="en-US" dirty="0" err="1"/>
              <a:t>Docker</a:t>
            </a:r>
            <a:r>
              <a:rPr lang="en-US" dirty="0"/>
              <a:t> containers, test them, and implement the same changes to your existing containers. This sort of flexibility is another key advantage of using </a:t>
            </a:r>
            <a:r>
              <a:rPr lang="en-US" dirty="0" err="1"/>
              <a:t>Docker</a:t>
            </a:r>
            <a:r>
              <a:rPr lang="en-US" dirty="0"/>
              <a:t>. </a:t>
            </a:r>
            <a:r>
              <a:rPr lang="en-US" dirty="0" err="1"/>
              <a:t>Docker</a:t>
            </a:r>
            <a:r>
              <a:rPr lang="en-US" dirty="0"/>
              <a:t> really allows you to build, test and release images that can be deployed across multiple servers. Even if a new security patch is available, the process remains the same. You can apply the patch, test it and release it to production.</a:t>
            </a:r>
          </a:p>
          <a:p>
            <a:endParaRPr lang="en-US" dirty="0"/>
          </a:p>
          <a:p>
            <a:r>
              <a:rPr lang="en-US" b="1" dirty="0"/>
              <a:t>Multi-Cloud Platforms</a:t>
            </a:r>
            <a:endParaRPr lang="en-US" dirty="0"/>
          </a:p>
          <a:p>
            <a:r>
              <a:rPr lang="en-US" dirty="0"/>
              <a:t>This is possibly one of </a:t>
            </a:r>
            <a:r>
              <a:rPr lang="en-US" dirty="0" err="1"/>
              <a:t>Docker’s</a:t>
            </a:r>
            <a:r>
              <a:rPr lang="en-US" dirty="0"/>
              <a:t> greatest benefits. Over the last few years, all major cloud computing providers, including Amazon Web Services (AWS) and Google Compute Platform (GCP), have embraced </a:t>
            </a:r>
            <a:r>
              <a:rPr lang="en-US" dirty="0" err="1"/>
              <a:t>Docker’s</a:t>
            </a:r>
            <a:r>
              <a:rPr lang="en-US" dirty="0"/>
              <a:t> availability and added individual support. </a:t>
            </a:r>
            <a:r>
              <a:rPr lang="en-US" dirty="0" err="1"/>
              <a:t>Docker</a:t>
            </a:r>
            <a:r>
              <a:rPr lang="en-US" dirty="0"/>
              <a:t> containers can be run inside an Amazon EC2 instance, Google Compute Engine instance, Rackspace server or </a:t>
            </a:r>
            <a:r>
              <a:rPr lang="en-US" dirty="0" err="1"/>
              <a:t>VirtualBox</a:t>
            </a:r>
            <a:r>
              <a:rPr lang="en-US" dirty="0"/>
              <a:t>, provided that the host OS supports </a:t>
            </a:r>
            <a:r>
              <a:rPr lang="en-US" dirty="0" err="1"/>
              <a:t>Docker</a:t>
            </a:r>
            <a:r>
              <a:rPr lang="en-US" dirty="0"/>
              <a:t>. If this is the case, a container running on an Amazon EC2 instance can easily be ported between environments, for example to </a:t>
            </a:r>
            <a:r>
              <a:rPr lang="en-US" dirty="0" err="1"/>
              <a:t>VirtualBox</a:t>
            </a:r>
            <a:r>
              <a:rPr lang="en-US" dirty="0"/>
              <a:t>, achieving similar consistency and functionality. Also, </a:t>
            </a:r>
            <a:r>
              <a:rPr lang="en-US" dirty="0" err="1"/>
              <a:t>Docker</a:t>
            </a:r>
            <a:r>
              <a:rPr lang="en-US" dirty="0"/>
              <a:t> works very well with other providers like Microsoft Azure, and OpenStack, and can be used with various configuration managers like Chef, Puppet, and </a:t>
            </a:r>
            <a:r>
              <a:rPr lang="en-US" dirty="0" err="1"/>
              <a:t>Ansible,etc</a:t>
            </a:r>
            <a:r>
              <a:rPr lang="en-US" dirty="0"/>
              <a:t>.</a:t>
            </a:r>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16</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https://github.com/Kerego/ict-2017-amdaris</a:t>
            </a:r>
          </a:p>
        </p:txBody>
      </p:sp>
      <p:sp>
        <p:nvSpPr>
          <p:cNvPr id="4" name="Slide Number Placeholder 3"/>
          <p:cNvSpPr>
            <a:spLocks noGrp="1"/>
          </p:cNvSpPr>
          <p:nvPr>
            <p:ph type="sldNum" sz="quarter" idx="10"/>
          </p:nvPr>
        </p:nvSpPr>
        <p:spPr/>
        <p:txBody>
          <a:bodyPr/>
          <a:lstStyle/>
          <a:p>
            <a:fld id="{605A737E-9E31-724F-8485-6DC4E6F682E4}" type="slidenum">
              <a:rPr lang="en-US" smtClean="0"/>
              <a:t>17</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18</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19</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5A737E-9E31-724F-8485-6DC4E6F682E4}" type="slidenum">
              <a:rPr lang="en-US" smtClean="0"/>
              <a:t>2</a:t>
            </a:fld>
            <a:endParaRPr lang="en-US"/>
          </a:p>
        </p:txBody>
      </p:sp>
    </p:spTree>
    <p:extLst>
      <p:ext uri="{BB962C8B-B14F-4D97-AF65-F5344CB8AC3E}">
        <p14:creationId xmlns:p14="http://schemas.microsoft.com/office/powerpoint/2010/main" val="927612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 to </a:t>
            </a:r>
            <a:r>
              <a:rPr lang="en-US" sz="1200" dirty="0">
                <a:solidFill>
                  <a:schemeClr val="accent1"/>
                </a:solidFill>
              </a:rPr>
              <a:t>http://ict-2017.azurewebsites.net </a:t>
            </a:r>
            <a:r>
              <a:rPr lang="en-US" sz="1200" dirty="0"/>
              <a:t>and give a like if you liked the presentation</a:t>
            </a:r>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20</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3</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has to be recreated on each model update.</a:t>
            </a:r>
          </a:p>
          <a:p>
            <a:endParaRPr lang="en-US" dirty="0"/>
          </a:p>
          <a:p>
            <a:r>
              <a:rPr lang="en-US" dirty="0"/>
              <a:t>View does not bind anymore to model, so the changes are only applied on user actions.</a:t>
            </a:r>
          </a:p>
          <a:p>
            <a:endParaRPr lang="en-US" dirty="0"/>
          </a:p>
          <a:p>
            <a:r>
              <a:rPr lang="en-US" dirty="0"/>
              <a:t>New View is being sent over network for each user action.</a:t>
            </a:r>
          </a:p>
          <a:p>
            <a:endParaRPr lang="en-US" dirty="0"/>
          </a:p>
          <a:p>
            <a:r>
              <a:rPr lang="en-US" dirty="0"/>
              <a:t>Your Web MVC framework is not really MVC.</a:t>
            </a:r>
          </a:p>
          <a:p>
            <a:endParaRPr lang="en-US" dirty="0"/>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4</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you can add some </a:t>
            </a:r>
            <a:r>
              <a:rPr lang="en-US" dirty="0" err="1"/>
              <a:t>ajax</a:t>
            </a:r>
            <a:r>
              <a:rPr lang="en-US" dirty="0"/>
              <a:t> here and there but with application growth it will become more of a single page application without the help of any spa frameworks which can be quite complex.</a:t>
            </a:r>
          </a:p>
        </p:txBody>
      </p:sp>
      <p:sp>
        <p:nvSpPr>
          <p:cNvPr id="4" name="Slide Number Placeholder 3"/>
          <p:cNvSpPr>
            <a:spLocks noGrp="1"/>
          </p:cNvSpPr>
          <p:nvPr>
            <p:ph type="sldNum" sz="quarter" idx="10"/>
          </p:nvPr>
        </p:nvSpPr>
        <p:spPr/>
        <p:txBody>
          <a:bodyPr/>
          <a:lstStyle/>
          <a:p>
            <a:fld id="{605A737E-9E31-724F-8485-6DC4E6F682E4}" type="slidenum">
              <a:rPr lang="en-US" smtClean="0"/>
              <a:t>5</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6</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7</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8</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9</a:t>
            </a:fld>
            <a:endParaRPr lang="en-US"/>
          </a:p>
        </p:txBody>
      </p:sp>
    </p:spTree>
    <p:extLst>
      <p:ext uri="{BB962C8B-B14F-4D97-AF65-F5344CB8AC3E}">
        <p14:creationId xmlns:p14="http://schemas.microsoft.com/office/powerpoint/2010/main" val="205935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747588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7366777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3130598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508660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211255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9516738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805144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054848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112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6768159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539013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bmp"/><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bmp"/><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bmp"/><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Kerego/ict-2017" TargetMode="External"/><Relationship Id="rId5" Type="http://schemas.openxmlformats.org/officeDocument/2006/relationships/hyperlink" Target="https://angular.io/guide/quickstart" TargetMode="External"/><Relationship Id="rId4" Type="http://schemas.openxmlformats.org/officeDocument/2006/relationships/hyperlink" Target="https://docs.microsoft.com/en-us/aspnet/core/"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bmp"/></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bmp"/><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p:cNvSpPr txBox="1"/>
          <p:nvPr/>
        </p:nvSpPr>
        <p:spPr>
          <a:xfrm>
            <a:off x="564309" y="2684582"/>
            <a:ext cx="11826195" cy="523220"/>
          </a:xfrm>
          <a:prstGeom prst="rect">
            <a:avLst/>
          </a:prstGeom>
          <a:noFill/>
        </p:spPr>
        <p:txBody>
          <a:bodyPr wrap="square" rtlCol="0">
            <a:spAutoFit/>
          </a:bodyPr>
          <a:lstStyle/>
          <a:p>
            <a:r>
              <a:rPr lang="en-US" sz="2800" dirty="0">
                <a:latin typeface="Helvetica Neue" charset="0"/>
                <a:ea typeface="Helvetica Neue" charset="0"/>
                <a:cs typeface="Helvetica Neue" charset="0"/>
              </a:rPr>
              <a:t>Containerized Single Page Applications with .NET backend</a:t>
            </a:r>
          </a:p>
        </p:txBody>
      </p:sp>
      <p:sp>
        <p:nvSpPr>
          <p:cNvPr id="4" name="TextBox 3"/>
          <p:cNvSpPr txBox="1"/>
          <p:nvPr/>
        </p:nvSpPr>
        <p:spPr>
          <a:xfrm>
            <a:off x="564309" y="5559164"/>
            <a:ext cx="6738191" cy="707886"/>
          </a:xfrm>
          <a:prstGeom prst="rect">
            <a:avLst/>
          </a:prstGeom>
          <a:noFill/>
        </p:spPr>
        <p:txBody>
          <a:bodyPr wrap="square" rtlCol="0">
            <a:spAutoFit/>
          </a:bodyPr>
          <a:lstStyle/>
          <a:p>
            <a:r>
              <a:rPr lang="en-US" sz="2000" b="1" dirty="0">
                <a:latin typeface="Helvetica Neue" charset="0"/>
                <a:ea typeface="Helvetica Neue" charset="0"/>
                <a:cs typeface="Helvetica Neue" charset="0"/>
              </a:rPr>
              <a:t>Marian Bejenari</a:t>
            </a:r>
          </a:p>
          <a:p>
            <a:r>
              <a:rPr lang="en-US" sz="2000" dirty="0">
                <a:latin typeface="Helvetica Neue" charset="0"/>
                <a:ea typeface="Helvetica Neue" charset="0"/>
                <a:cs typeface="Helvetica Neue" charset="0"/>
              </a:rPr>
              <a:t>Former student of the Technical University of Moldova</a:t>
            </a:r>
          </a:p>
        </p:txBody>
      </p:sp>
    </p:spTree>
    <p:extLst>
      <p:ext uri="{BB962C8B-B14F-4D97-AF65-F5344CB8AC3E}">
        <p14:creationId xmlns:p14="http://schemas.microsoft.com/office/powerpoint/2010/main" val="1875335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3335210" y="2464498"/>
            <a:ext cx="5521580" cy="707886"/>
          </a:xfrm>
          <a:prstGeom prst="rect">
            <a:avLst/>
          </a:prstGeom>
        </p:spPr>
        <p:txBody>
          <a:bodyPr wrap="square">
            <a:spAutoFit/>
          </a:bodyPr>
          <a:lstStyle/>
          <a:p>
            <a:r>
              <a:rPr lang="ro-RO" sz="4000" dirty="0" err="1"/>
              <a:t>Demo</a:t>
            </a:r>
            <a:r>
              <a:rPr lang="ro-RO" sz="4000" dirty="0"/>
              <a:t> </a:t>
            </a:r>
            <a:r>
              <a:rPr lang="en-US" sz="4000" dirty="0"/>
              <a:t>life with </a:t>
            </a:r>
            <a:r>
              <a:rPr lang="en-US" sz="4000" dirty="0" err="1"/>
              <a:t>Javascript</a:t>
            </a:r>
            <a:endParaRPr lang="en-US" sz="4000" dirty="0"/>
          </a:p>
        </p:txBody>
      </p:sp>
      <p:pic>
        <p:nvPicPr>
          <p:cNvPr id="2" name="Picture 1" descr="logo.jpg">
            <a:extLst>
              <a:ext uri="{FF2B5EF4-FFF2-40B4-BE49-F238E27FC236}">
                <a16:creationId xmlns:a16="http://schemas.microsoft.com/office/drawing/2014/main" id="{F4515AA5-3EF3-4A4E-AD56-63125243B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799481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8">
            <a:extLst>
              <a:ext uri="{FF2B5EF4-FFF2-40B4-BE49-F238E27FC236}">
                <a16:creationId xmlns:a16="http://schemas.microsoft.com/office/drawing/2014/main" id="{8C067E67-F226-4A07-891D-B5580D7F69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55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0">
            <a:extLst>
              <a:ext uri="{FF2B5EF4-FFF2-40B4-BE49-F238E27FC236}">
                <a16:creationId xmlns:a16="http://schemas.microsoft.com/office/drawing/2014/main" id="{B529420B-B50B-4A54-936F-33426CB9D5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0271" y="392141"/>
            <a:ext cx="2423160" cy="15138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464B0F-EE77-49FE-A1CD-2E01ADC30C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3968620"/>
            <a:ext cx="2412380" cy="1235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0C9C84-87F1-4080-BC53-1A96E82609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92141"/>
            <a:ext cx="2412380" cy="1513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4A939E8-D608-4CBE-B408-027E7D5A7B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363406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6BECE06-F859-4BF0-99BF-5412160D1C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2040073"/>
            <a:ext cx="4008798" cy="31642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36D55F9-4B13-4239-BB38-0196B10B2D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037089"/>
            <a:ext cx="2412380" cy="1800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8019286" y="392141"/>
            <a:ext cx="3702251" cy="3184179"/>
          </a:xfrm>
        </p:spPr>
        <p:txBody>
          <a:bodyPr>
            <a:normAutofit/>
          </a:bodyPr>
          <a:lstStyle/>
          <a:p>
            <a:pPr algn="l"/>
            <a:r>
              <a:rPr lang="ro-RO" dirty="0" err="1">
                <a:latin typeface="Helvetica Neue"/>
              </a:rPr>
              <a:t>Backend</a:t>
            </a:r>
            <a:r>
              <a:rPr lang="en-US" dirty="0">
                <a:latin typeface="Helvetica Neue"/>
              </a:rPr>
              <a:t> Solutions</a:t>
            </a:r>
            <a:endParaRPr lang="en-US" dirty="0">
              <a:latin typeface="Helvetica Neue" charset="0"/>
              <a:ea typeface="Helvetica Neue" charset="0"/>
              <a:cs typeface="Helvetica Neue" charset="0"/>
            </a:endParaRPr>
          </a:p>
        </p:txBody>
      </p:sp>
      <p:pic>
        <p:nvPicPr>
          <p:cNvPr id="6" name="Picture 5">
            <a:extLst>
              <a:ext uri="{FF2B5EF4-FFF2-40B4-BE49-F238E27FC236}">
                <a16:creationId xmlns:a16="http://schemas.microsoft.com/office/drawing/2014/main" id="{57FF1042-0B61-4BBF-93C0-D552B7907792}"/>
              </a:ext>
            </a:extLst>
          </p:cNvPr>
          <p:cNvPicPr>
            <a:picLocks noChangeAspect="1"/>
          </p:cNvPicPr>
          <p:nvPr/>
        </p:nvPicPr>
        <p:blipFill>
          <a:blip r:embed="rId4"/>
          <a:stretch>
            <a:fillRect/>
          </a:stretch>
        </p:blipFill>
        <p:spPr>
          <a:xfrm>
            <a:off x="4799468" y="473311"/>
            <a:ext cx="2122033" cy="1299932"/>
          </a:xfrm>
          <a:prstGeom prst="rect">
            <a:avLst/>
          </a:prstGeom>
        </p:spPr>
      </p:pic>
      <p:pic>
        <p:nvPicPr>
          <p:cNvPr id="4" name="Graphic 3">
            <a:extLst>
              <a:ext uri="{FF2B5EF4-FFF2-40B4-BE49-F238E27FC236}">
                <a16:creationId xmlns:a16="http://schemas.microsoft.com/office/drawing/2014/main" id="{141C2D87-2196-4870-9997-F35A157F1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4420" y="2154606"/>
            <a:ext cx="1572130" cy="1572130"/>
          </a:xfrm>
          <a:prstGeom prst="rect">
            <a:avLst/>
          </a:prstGeom>
        </p:spPr>
      </p:pic>
      <p:pic>
        <p:nvPicPr>
          <p:cNvPr id="7" name="Picture 6">
            <a:extLst>
              <a:ext uri="{FF2B5EF4-FFF2-40B4-BE49-F238E27FC236}">
                <a16:creationId xmlns:a16="http://schemas.microsoft.com/office/drawing/2014/main" id="{AC840F6E-2F2D-4F43-953D-8D908E5FD456}"/>
              </a:ext>
            </a:extLst>
          </p:cNvPr>
          <p:cNvPicPr>
            <a:picLocks noChangeAspect="1"/>
          </p:cNvPicPr>
          <p:nvPr/>
        </p:nvPicPr>
        <p:blipFill>
          <a:blip r:embed="rId7"/>
          <a:stretch>
            <a:fillRect/>
          </a:stretch>
        </p:blipFill>
        <p:spPr>
          <a:xfrm>
            <a:off x="1256294" y="2167260"/>
            <a:ext cx="2465476" cy="2933604"/>
          </a:xfrm>
          <a:prstGeom prst="rect">
            <a:avLst/>
          </a:prstGeom>
        </p:spPr>
      </p:pic>
      <p:pic>
        <p:nvPicPr>
          <p:cNvPr id="8" name="Picture 7" descr="logo.jpg">
            <a:extLst>
              <a:ext uri="{FF2B5EF4-FFF2-40B4-BE49-F238E27FC236}">
                <a16:creationId xmlns:a16="http://schemas.microsoft.com/office/drawing/2014/main" id="{F64988F2-9DB4-49F0-A5B8-D5EC6781A8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11962368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a:solidFill>
                  <a:schemeClr val="bg1"/>
                </a:solidFill>
                <a:latin typeface="Helvetica Neue"/>
              </a:rPr>
              <a:t>ASP.NET Core</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86079" y="1655910"/>
            <a:ext cx="6569368" cy="2246769"/>
          </a:xfrm>
          <a:prstGeom prst="rect">
            <a:avLst/>
          </a:prstGeom>
          <a:noFill/>
        </p:spPr>
        <p:txBody>
          <a:bodyPr wrap="square" rtlCol="0" anchor="ctr">
            <a:spAutoFit/>
          </a:bodyPr>
          <a:lstStyle/>
          <a:p>
            <a:pPr marL="285750" indent="-285750">
              <a:buFont typeface="Arial" panose="020B0604020202020204" pitchFamily="34" charset="0"/>
              <a:buChar char="•"/>
            </a:pPr>
            <a:r>
              <a:rPr lang="en-US" sz="2800" dirty="0"/>
              <a:t>Open Source</a:t>
            </a:r>
          </a:p>
          <a:p>
            <a:pPr marL="285750" indent="-285750">
              <a:buFont typeface="Arial" panose="020B0604020202020204" pitchFamily="34" charset="0"/>
              <a:buChar char="•"/>
            </a:pPr>
            <a:r>
              <a:rPr lang="en-US" sz="2800" dirty="0"/>
              <a:t>Cross-Platform</a:t>
            </a:r>
          </a:p>
          <a:p>
            <a:pPr marL="285750" indent="-285750">
              <a:buFont typeface="Arial" panose="020B0604020202020204" pitchFamily="34" charset="0"/>
              <a:buChar char="•"/>
            </a:pPr>
            <a:r>
              <a:rPr lang="en-US" sz="2800" dirty="0"/>
              <a:t>Blazingly Fast</a:t>
            </a:r>
          </a:p>
          <a:p>
            <a:pPr marL="285750" indent="-285750">
              <a:buFont typeface="Arial" panose="020B0604020202020204" pitchFamily="34" charset="0"/>
              <a:buChar char="•"/>
            </a:pPr>
            <a:r>
              <a:rPr lang="en-US" sz="2800" dirty="0"/>
              <a:t>Bunch of features out of the box</a:t>
            </a:r>
          </a:p>
          <a:p>
            <a:pPr marL="285750" indent="-285750">
              <a:buFont typeface="Arial" panose="020B0604020202020204" pitchFamily="34" charset="0"/>
              <a:buChar char="•"/>
            </a:pPr>
            <a:r>
              <a:rPr lang="en-US" sz="2800" dirty="0"/>
              <a:t>Great Documentation</a:t>
            </a:r>
          </a:p>
        </p:txBody>
      </p:sp>
      <p:pic>
        <p:nvPicPr>
          <p:cNvPr id="6" name="Graphic 5">
            <a:extLst>
              <a:ext uri="{FF2B5EF4-FFF2-40B4-BE49-F238E27FC236}">
                <a16:creationId xmlns:a16="http://schemas.microsoft.com/office/drawing/2014/main" id="{03714A01-3809-4311-92BD-4B07B3CCDF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6972" y="3455452"/>
            <a:ext cx="1572130" cy="1572130"/>
          </a:xfrm>
          <a:prstGeom prst="rect">
            <a:avLst/>
          </a:prstGeom>
        </p:spPr>
      </p:pic>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3164332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3003663" y="2613010"/>
            <a:ext cx="6184673" cy="707886"/>
          </a:xfrm>
          <a:prstGeom prst="rect">
            <a:avLst/>
          </a:prstGeom>
        </p:spPr>
        <p:txBody>
          <a:bodyPr wrap="square">
            <a:spAutoFit/>
          </a:bodyPr>
          <a:lstStyle/>
          <a:p>
            <a:r>
              <a:rPr lang="ro-RO" sz="4000" dirty="0" err="1"/>
              <a:t>Demo</a:t>
            </a:r>
            <a:r>
              <a:rPr lang="ro-RO" sz="4000" dirty="0"/>
              <a:t> </a:t>
            </a:r>
            <a:r>
              <a:rPr lang="en-US" sz="4000" dirty="0"/>
              <a:t>ASP</a:t>
            </a:r>
            <a:r>
              <a:rPr lang="ro-RO" sz="4000" dirty="0"/>
              <a:t>.</a:t>
            </a:r>
            <a:r>
              <a:rPr lang="en-US" sz="4000" dirty="0"/>
              <a:t>NET Core 2.0</a:t>
            </a:r>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882792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err="1">
                <a:solidFill>
                  <a:schemeClr val="bg1"/>
                </a:solidFill>
                <a:latin typeface="Helvetica Neue"/>
              </a:rPr>
              <a:t>Docker</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86079" y="1871353"/>
            <a:ext cx="6569368" cy="1815882"/>
          </a:xfrm>
          <a:prstGeom prst="rect">
            <a:avLst/>
          </a:prstGeom>
          <a:noFill/>
        </p:spPr>
        <p:txBody>
          <a:bodyPr wrap="square" rtlCol="0" anchor="ctr">
            <a:spAutoFit/>
          </a:bodyPr>
          <a:lstStyle/>
          <a:p>
            <a:r>
              <a:rPr lang="en-US" sz="2800" b="1" dirty="0"/>
              <a:t>What is a Container?</a:t>
            </a:r>
          </a:p>
          <a:p>
            <a:r>
              <a:rPr lang="en-US" sz="2800" dirty="0"/>
              <a:t>Containers are a way to package software in a format that can run isolated on a shared operating system.</a:t>
            </a:r>
          </a:p>
        </p:txBody>
      </p:sp>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pic>
        <p:nvPicPr>
          <p:cNvPr id="10" name="Picture 9">
            <a:extLst>
              <a:ext uri="{FF2B5EF4-FFF2-40B4-BE49-F238E27FC236}">
                <a16:creationId xmlns:a16="http://schemas.microsoft.com/office/drawing/2014/main" id="{03C0ECB1-75B8-45BA-9D4D-297A9BB5568F}"/>
              </a:ext>
            </a:extLst>
          </p:cNvPr>
          <p:cNvPicPr>
            <a:picLocks noChangeAspect="1"/>
          </p:cNvPicPr>
          <p:nvPr/>
        </p:nvPicPr>
        <p:blipFill>
          <a:blip r:embed="rId5"/>
          <a:stretch>
            <a:fillRect/>
          </a:stretch>
        </p:blipFill>
        <p:spPr>
          <a:xfrm>
            <a:off x="1563561" y="3477255"/>
            <a:ext cx="1841920" cy="1371913"/>
          </a:xfrm>
          <a:prstGeom prst="rect">
            <a:avLst/>
          </a:prstGeom>
        </p:spPr>
      </p:pic>
    </p:spTree>
    <p:extLst>
      <p:ext uri="{BB962C8B-B14F-4D97-AF65-F5344CB8AC3E}">
        <p14:creationId xmlns:p14="http://schemas.microsoft.com/office/powerpoint/2010/main" val="25397648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a:solidFill>
                  <a:schemeClr val="bg1"/>
                </a:solidFill>
                <a:latin typeface="Helvetica Neue"/>
              </a:rPr>
              <a:t>Development</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57215" y="2086796"/>
            <a:ext cx="6569368" cy="1384995"/>
          </a:xfrm>
          <a:prstGeom prst="rect">
            <a:avLst/>
          </a:prstGeom>
          <a:noFill/>
        </p:spPr>
        <p:txBody>
          <a:bodyPr wrap="square" rtlCol="0" anchor="ctr">
            <a:spAutoFit/>
          </a:bodyPr>
          <a:lstStyle/>
          <a:p>
            <a:pPr marL="457200" indent="-457200">
              <a:buFont typeface="Arial" panose="020B0604020202020204" pitchFamily="34" charset="0"/>
              <a:buChar char="•"/>
            </a:pPr>
            <a:r>
              <a:rPr lang="en-US" sz="2800" dirty="0"/>
              <a:t>Compatibility &amp; maintainability</a:t>
            </a:r>
          </a:p>
          <a:p>
            <a:pPr marL="457200" indent="-457200">
              <a:buFont typeface="Arial" panose="020B0604020202020204" pitchFamily="34" charset="0"/>
              <a:buChar char="•"/>
            </a:pPr>
            <a:r>
              <a:rPr lang="en-US" sz="2800" dirty="0"/>
              <a:t>Host machine sanity</a:t>
            </a:r>
          </a:p>
          <a:p>
            <a:pPr marL="457200" indent="-457200">
              <a:buFont typeface="Arial" panose="020B0604020202020204" pitchFamily="34" charset="0"/>
              <a:buChar char="•"/>
            </a:pPr>
            <a:r>
              <a:rPr lang="en-US" sz="2800" dirty="0"/>
              <a:t>CI efficiency</a:t>
            </a:r>
          </a:p>
        </p:txBody>
      </p:sp>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pic>
        <p:nvPicPr>
          <p:cNvPr id="10" name="Picture 9">
            <a:extLst>
              <a:ext uri="{FF2B5EF4-FFF2-40B4-BE49-F238E27FC236}">
                <a16:creationId xmlns:a16="http://schemas.microsoft.com/office/drawing/2014/main" id="{03C0ECB1-75B8-45BA-9D4D-297A9BB5568F}"/>
              </a:ext>
            </a:extLst>
          </p:cNvPr>
          <p:cNvPicPr>
            <a:picLocks noChangeAspect="1"/>
          </p:cNvPicPr>
          <p:nvPr/>
        </p:nvPicPr>
        <p:blipFill>
          <a:blip r:embed="rId5"/>
          <a:stretch>
            <a:fillRect/>
          </a:stretch>
        </p:blipFill>
        <p:spPr>
          <a:xfrm>
            <a:off x="1563561" y="3477255"/>
            <a:ext cx="1841920" cy="1371913"/>
          </a:xfrm>
          <a:prstGeom prst="rect">
            <a:avLst/>
          </a:prstGeom>
        </p:spPr>
      </p:pic>
    </p:spTree>
    <p:extLst>
      <p:ext uri="{BB962C8B-B14F-4D97-AF65-F5344CB8AC3E}">
        <p14:creationId xmlns:p14="http://schemas.microsoft.com/office/powerpoint/2010/main" val="13991295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a:solidFill>
                  <a:schemeClr val="bg1"/>
                </a:solidFill>
                <a:latin typeface="Helvetica Neue"/>
              </a:rPr>
              <a:t>Production</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86079" y="1871353"/>
            <a:ext cx="6569368" cy="1815882"/>
          </a:xfrm>
          <a:prstGeom prst="rect">
            <a:avLst/>
          </a:prstGeom>
          <a:noFill/>
        </p:spPr>
        <p:txBody>
          <a:bodyPr wrap="square" rtlCol="0" anchor="ctr">
            <a:spAutoFit/>
          </a:bodyPr>
          <a:lstStyle/>
          <a:p>
            <a:pPr marL="342900" indent="-342900">
              <a:buFont typeface="Arial" panose="020B0604020202020204" pitchFamily="34" charset="0"/>
              <a:buChar char="•"/>
            </a:pPr>
            <a:r>
              <a:rPr lang="en-US" sz="2800" dirty="0"/>
              <a:t>Compatibility &amp; maintainability</a:t>
            </a:r>
          </a:p>
          <a:p>
            <a:pPr marL="342900" indent="-342900">
              <a:buFont typeface="Arial" panose="020B0604020202020204" pitchFamily="34" charset="0"/>
              <a:buChar char="•"/>
            </a:pPr>
            <a:r>
              <a:rPr lang="en-US" sz="2800" dirty="0"/>
              <a:t>Rapid Deployment</a:t>
            </a:r>
          </a:p>
          <a:p>
            <a:pPr marL="342900" indent="-342900">
              <a:buFont typeface="Arial" panose="020B0604020202020204" pitchFamily="34" charset="0"/>
              <a:buChar char="•"/>
            </a:pPr>
            <a:r>
              <a:rPr lang="en-US" sz="2800" dirty="0"/>
              <a:t>Continuous Deployment &amp; Testing</a:t>
            </a:r>
          </a:p>
          <a:p>
            <a:pPr marL="342900" indent="-342900">
              <a:buFont typeface="Arial" panose="020B0604020202020204" pitchFamily="34" charset="0"/>
              <a:buChar char="•"/>
            </a:pPr>
            <a:r>
              <a:rPr lang="en-US" sz="2800" dirty="0"/>
              <a:t>Multi-Cloud Platform</a:t>
            </a:r>
          </a:p>
        </p:txBody>
      </p:sp>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pic>
        <p:nvPicPr>
          <p:cNvPr id="10" name="Picture 9">
            <a:extLst>
              <a:ext uri="{FF2B5EF4-FFF2-40B4-BE49-F238E27FC236}">
                <a16:creationId xmlns:a16="http://schemas.microsoft.com/office/drawing/2014/main" id="{03C0ECB1-75B8-45BA-9D4D-297A9BB5568F}"/>
              </a:ext>
            </a:extLst>
          </p:cNvPr>
          <p:cNvPicPr>
            <a:picLocks noChangeAspect="1"/>
          </p:cNvPicPr>
          <p:nvPr/>
        </p:nvPicPr>
        <p:blipFill>
          <a:blip r:embed="rId5"/>
          <a:stretch>
            <a:fillRect/>
          </a:stretch>
        </p:blipFill>
        <p:spPr>
          <a:xfrm>
            <a:off x="1563561" y="3477255"/>
            <a:ext cx="1841920" cy="1371913"/>
          </a:xfrm>
          <a:prstGeom prst="rect">
            <a:avLst/>
          </a:prstGeom>
        </p:spPr>
      </p:pic>
    </p:spTree>
    <p:extLst>
      <p:ext uri="{BB962C8B-B14F-4D97-AF65-F5344CB8AC3E}">
        <p14:creationId xmlns:p14="http://schemas.microsoft.com/office/powerpoint/2010/main" val="909201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2209913" y="2738705"/>
            <a:ext cx="7772173" cy="707886"/>
          </a:xfrm>
          <a:prstGeom prst="rect">
            <a:avLst/>
          </a:prstGeom>
        </p:spPr>
        <p:txBody>
          <a:bodyPr wrap="square">
            <a:spAutoFit/>
          </a:bodyPr>
          <a:lstStyle/>
          <a:p>
            <a:pPr algn="ctr"/>
            <a:r>
              <a:rPr lang="en-US" sz="4000" dirty="0"/>
              <a:t>Final Demo</a:t>
            </a:r>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17079489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793751" y="2367669"/>
            <a:ext cx="10592536" cy="1569660"/>
          </a:xfrm>
          <a:prstGeom prst="rect">
            <a:avLst/>
          </a:prstGeom>
        </p:spPr>
        <p:txBody>
          <a:bodyPr wrap="square">
            <a:spAutoFit/>
          </a:bodyPr>
          <a:lstStyle/>
          <a:p>
            <a:pPr marL="571500" indent="-571500">
              <a:buFont typeface="Arial" panose="020B0604020202020204" pitchFamily="34" charset="0"/>
              <a:buChar char="•"/>
            </a:pPr>
            <a:r>
              <a:rPr lang="en-US" sz="3200" dirty="0"/>
              <a:t>Go and build your first SPA</a:t>
            </a:r>
          </a:p>
          <a:p>
            <a:pPr marL="571500" indent="-571500">
              <a:buFont typeface="Arial" panose="020B0604020202020204" pitchFamily="34" charset="0"/>
              <a:buChar char="•"/>
            </a:pPr>
            <a:r>
              <a:rPr lang="en-US" sz="3200" dirty="0"/>
              <a:t>If you need a backend for it, try ASP.NET Core</a:t>
            </a:r>
          </a:p>
          <a:p>
            <a:pPr marL="571500" indent="-571500">
              <a:buFont typeface="Arial" panose="020B0604020202020204" pitchFamily="34" charset="0"/>
              <a:buChar char="•"/>
            </a:pPr>
            <a:r>
              <a:rPr lang="en-US" sz="3200" dirty="0"/>
              <a:t>If you liked it, go deeper, try adding </a:t>
            </a:r>
            <a:r>
              <a:rPr lang="en-US" sz="3200" dirty="0" err="1"/>
              <a:t>Docker</a:t>
            </a:r>
            <a:endParaRPr lang="en-US" sz="3200" dirty="0"/>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
        <p:nvSpPr>
          <p:cNvPr id="7" name="Title 1">
            <a:extLst>
              <a:ext uri="{FF2B5EF4-FFF2-40B4-BE49-F238E27FC236}">
                <a16:creationId xmlns:a16="http://schemas.microsoft.com/office/drawing/2014/main" id="{D38F1C5B-4477-476C-85CF-465DCD3C8217}"/>
              </a:ext>
            </a:extLst>
          </p:cNvPr>
          <p:cNvSpPr txBox="1">
            <a:spLocks/>
          </p:cNvSpPr>
          <p:nvPr/>
        </p:nvSpPr>
        <p:spPr>
          <a:xfrm>
            <a:off x="766163" y="1030288"/>
            <a:ext cx="10515600" cy="1080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Call</a:t>
            </a:r>
          </a:p>
        </p:txBody>
      </p:sp>
    </p:spTree>
    <p:extLst>
      <p:ext uri="{BB962C8B-B14F-4D97-AF65-F5344CB8AC3E}">
        <p14:creationId xmlns:p14="http://schemas.microsoft.com/office/powerpoint/2010/main" val="29485492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793751" y="2367669"/>
            <a:ext cx="10592536" cy="1292662"/>
          </a:xfrm>
          <a:prstGeom prst="rect">
            <a:avLst/>
          </a:prstGeom>
        </p:spPr>
        <p:txBody>
          <a:bodyPr wrap="square">
            <a:spAutoFit/>
          </a:bodyPr>
          <a:lstStyle/>
          <a:p>
            <a:pPr marL="571500" indent="-571500">
              <a:buFont typeface="Arial" panose="020B0604020202020204" pitchFamily="34" charset="0"/>
              <a:buChar char="•"/>
            </a:pPr>
            <a:r>
              <a:rPr lang="en-US" sz="2600" dirty="0"/>
              <a:t>ASP.NET Core </a:t>
            </a:r>
            <a:r>
              <a:rPr lang="en-US" sz="2600" dirty="0">
                <a:hlinkClick r:id="rId4"/>
              </a:rPr>
              <a:t>https://docs.microsoft.com/en-us/aspnet/core/</a:t>
            </a:r>
            <a:endParaRPr lang="en-US" sz="2600" dirty="0"/>
          </a:p>
          <a:p>
            <a:pPr marL="571500" indent="-571500">
              <a:buFont typeface="Arial" panose="020B0604020202020204" pitchFamily="34" charset="0"/>
              <a:buChar char="•"/>
            </a:pPr>
            <a:r>
              <a:rPr lang="en-US" sz="2600" dirty="0"/>
              <a:t>Angular </a:t>
            </a:r>
            <a:r>
              <a:rPr lang="en-US" sz="2600" dirty="0">
                <a:hlinkClick r:id="rId5"/>
              </a:rPr>
              <a:t>https://angular.io/guide/quickstart</a:t>
            </a:r>
            <a:endParaRPr lang="en-US" sz="2600" dirty="0"/>
          </a:p>
          <a:p>
            <a:pPr marL="571500" indent="-571500">
              <a:buFont typeface="Arial" panose="020B0604020202020204" pitchFamily="34" charset="0"/>
              <a:buChar char="•"/>
            </a:pPr>
            <a:r>
              <a:rPr lang="en-US" sz="2600" dirty="0"/>
              <a:t>Presentation &amp; Sources </a:t>
            </a:r>
            <a:r>
              <a:rPr lang="en-US" sz="2600" dirty="0">
                <a:hlinkClick r:id="rId6"/>
              </a:rPr>
              <a:t>https://github.com/Kerego/ict-2017</a:t>
            </a:r>
            <a:endParaRPr lang="en-US" sz="2600" dirty="0"/>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
        <p:nvSpPr>
          <p:cNvPr id="7" name="Title 1">
            <a:extLst>
              <a:ext uri="{FF2B5EF4-FFF2-40B4-BE49-F238E27FC236}">
                <a16:creationId xmlns:a16="http://schemas.microsoft.com/office/drawing/2014/main" id="{D38F1C5B-4477-476C-85CF-465DCD3C8217}"/>
              </a:ext>
            </a:extLst>
          </p:cNvPr>
          <p:cNvSpPr txBox="1">
            <a:spLocks/>
          </p:cNvSpPr>
          <p:nvPr/>
        </p:nvSpPr>
        <p:spPr>
          <a:xfrm>
            <a:off x="766163" y="1030288"/>
            <a:ext cx="10515600" cy="1080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Links</a:t>
            </a:r>
          </a:p>
        </p:txBody>
      </p:sp>
    </p:spTree>
    <p:extLst>
      <p:ext uri="{BB962C8B-B14F-4D97-AF65-F5344CB8AC3E}">
        <p14:creationId xmlns:p14="http://schemas.microsoft.com/office/powerpoint/2010/main" val="2313335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5588000"/>
          </a:xfrm>
          <a:prstGeom prst="rect">
            <a:avLst/>
          </a:prstGeom>
          <a:solidFill>
            <a:schemeClr val="bg1"/>
          </a:solidFill>
          <a:ln>
            <a:noFill/>
          </a:ln>
          <a:effectLst/>
        </p:spPr>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766163" y="1030288"/>
            <a:ext cx="10515600" cy="1080088"/>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Agenda</a:t>
            </a:r>
          </a:p>
        </p:txBody>
      </p:sp>
      <p:graphicFrame>
        <p:nvGraphicFramePr>
          <p:cNvPr id="8" name="TextBox 5"/>
          <p:cNvGraphicFramePr/>
          <p:nvPr>
            <p:extLst>
              <p:ext uri="{D42A27DB-BD31-4B8C-83A1-F6EECF244321}">
                <p14:modId xmlns:p14="http://schemas.microsoft.com/office/powerpoint/2010/main" val="3329474435"/>
              </p:ext>
            </p:extLst>
          </p:nvPr>
        </p:nvGraphicFramePr>
        <p:xfrm>
          <a:off x="838200" y="1487546"/>
          <a:ext cx="10515600" cy="35455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logo.jpg">
            <a:extLst>
              <a:ext uri="{FF2B5EF4-FFF2-40B4-BE49-F238E27FC236}">
                <a16:creationId xmlns:a16="http://schemas.microsoft.com/office/drawing/2014/main" id="{0A67EA8B-8904-4E9C-B327-A91F22DD45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78722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2650084" y="2464500"/>
            <a:ext cx="6891832" cy="707886"/>
          </a:xfrm>
          <a:prstGeom prst="rect">
            <a:avLst/>
          </a:prstGeom>
        </p:spPr>
        <p:txBody>
          <a:bodyPr wrap="square">
            <a:spAutoFit/>
          </a:bodyPr>
          <a:lstStyle/>
          <a:p>
            <a:pPr algn="ctr"/>
            <a:r>
              <a:rPr lang="en-US" sz="4000" dirty="0"/>
              <a:t>Thank You</a:t>
            </a:r>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499364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98200" y="499692"/>
            <a:ext cx="5957631" cy="577577"/>
          </a:xfrm>
        </p:spPr>
        <p:txBody>
          <a:bodyPr>
            <a:normAutofit/>
          </a:bodyPr>
          <a:lstStyle/>
          <a:p>
            <a:r>
              <a:rPr lang="en-US" sz="2800" dirty="0">
                <a:latin typeface="Helvetica Neue"/>
              </a:rPr>
              <a:t>MVC</a:t>
            </a:r>
            <a:endParaRPr lang="en-US" sz="2800" dirty="0">
              <a:solidFill>
                <a:schemeClr val="tx2">
                  <a:lumMod val="50000"/>
                </a:schemeClr>
              </a:solidFill>
              <a:latin typeface="Helvetica Neue" charset="0"/>
              <a:ea typeface="Helvetica Neue" charset="0"/>
              <a:cs typeface="Helvetica Neue"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6" name="Rectangle 5">
            <a:extLst>
              <a:ext uri="{FF2B5EF4-FFF2-40B4-BE49-F238E27FC236}">
                <a16:creationId xmlns:a16="http://schemas.microsoft.com/office/drawing/2014/main" id="{07B409BF-4F58-40D2-97BB-717603B44928}"/>
              </a:ext>
            </a:extLst>
          </p:cNvPr>
          <p:cNvSpPr/>
          <p:nvPr/>
        </p:nvSpPr>
        <p:spPr>
          <a:xfrm>
            <a:off x="4924043" y="1902901"/>
            <a:ext cx="1962988" cy="812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7" name="Rectangle 6">
            <a:extLst>
              <a:ext uri="{FF2B5EF4-FFF2-40B4-BE49-F238E27FC236}">
                <a16:creationId xmlns:a16="http://schemas.microsoft.com/office/drawing/2014/main" id="{03DB58F2-D2EC-4EF3-98F0-721D08836B3A}"/>
              </a:ext>
            </a:extLst>
          </p:cNvPr>
          <p:cNvSpPr/>
          <p:nvPr/>
        </p:nvSpPr>
        <p:spPr>
          <a:xfrm>
            <a:off x="3227421" y="3940463"/>
            <a:ext cx="1696622" cy="821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Rectangle 10">
            <a:extLst>
              <a:ext uri="{FF2B5EF4-FFF2-40B4-BE49-F238E27FC236}">
                <a16:creationId xmlns:a16="http://schemas.microsoft.com/office/drawing/2014/main" id="{09CAC180-D409-44E5-A617-A72C73697217}"/>
              </a:ext>
            </a:extLst>
          </p:cNvPr>
          <p:cNvSpPr/>
          <p:nvPr/>
        </p:nvSpPr>
        <p:spPr>
          <a:xfrm>
            <a:off x="7021525" y="3940463"/>
            <a:ext cx="1834306" cy="821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12" name="Straight Arrow Connector 11">
            <a:extLst>
              <a:ext uri="{FF2B5EF4-FFF2-40B4-BE49-F238E27FC236}">
                <a16:creationId xmlns:a16="http://schemas.microsoft.com/office/drawing/2014/main" id="{0B0D3313-5121-459A-A948-E8DEEDC4A7A5}"/>
              </a:ext>
            </a:extLst>
          </p:cNvPr>
          <p:cNvCxnSpPr>
            <a:cxnSpLocks/>
          </p:cNvCxnSpPr>
          <p:nvPr/>
        </p:nvCxnSpPr>
        <p:spPr>
          <a:xfrm>
            <a:off x="6906071" y="2882203"/>
            <a:ext cx="982829" cy="8538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02329173-FDC8-40EC-A39C-6FE78D54D15F}"/>
              </a:ext>
            </a:extLst>
          </p:cNvPr>
          <p:cNvCxnSpPr>
            <a:cxnSpLocks/>
          </p:cNvCxnSpPr>
          <p:nvPr/>
        </p:nvCxnSpPr>
        <p:spPr>
          <a:xfrm flipH="1">
            <a:off x="3980912" y="2849247"/>
            <a:ext cx="812547"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61FF28A9-ADC7-4B2A-AC81-50E42F2B22B5}"/>
              </a:ext>
            </a:extLst>
          </p:cNvPr>
          <p:cNvCxnSpPr>
            <a:cxnSpLocks/>
          </p:cNvCxnSpPr>
          <p:nvPr/>
        </p:nvCxnSpPr>
        <p:spPr>
          <a:xfrm>
            <a:off x="5137027" y="4351415"/>
            <a:ext cx="168245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 name="TextBox 3">
            <a:extLst>
              <a:ext uri="{FF2B5EF4-FFF2-40B4-BE49-F238E27FC236}">
                <a16:creationId xmlns:a16="http://schemas.microsoft.com/office/drawing/2014/main" id="{E064B09A-C727-462D-9327-1D9DBC20BB5D}"/>
              </a:ext>
            </a:extLst>
          </p:cNvPr>
          <p:cNvSpPr txBox="1"/>
          <p:nvPr/>
        </p:nvSpPr>
        <p:spPr>
          <a:xfrm>
            <a:off x="5250910" y="3954601"/>
            <a:ext cx="1454684" cy="369332"/>
          </a:xfrm>
          <a:prstGeom prst="rect">
            <a:avLst/>
          </a:prstGeom>
          <a:noFill/>
        </p:spPr>
        <p:txBody>
          <a:bodyPr wrap="square" rtlCol="0">
            <a:spAutoFit/>
          </a:bodyPr>
          <a:lstStyle/>
          <a:p>
            <a:pPr algn="ctr"/>
            <a:r>
              <a:rPr lang="en-US" dirty="0"/>
              <a:t>Reads / Binds</a:t>
            </a:r>
          </a:p>
        </p:txBody>
      </p:sp>
      <p:cxnSp>
        <p:nvCxnSpPr>
          <p:cNvPr id="9" name="Straight Arrow Connector 8">
            <a:extLst>
              <a:ext uri="{FF2B5EF4-FFF2-40B4-BE49-F238E27FC236}">
                <a16:creationId xmlns:a16="http://schemas.microsoft.com/office/drawing/2014/main" id="{E2761B3A-2A45-4392-BC98-308B9BED6EF9}"/>
              </a:ext>
            </a:extLst>
          </p:cNvPr>
          <p:cNvCxnSpPr>
            <a:cxnSpLocks/>
          </p:cNvCxnSpPr>
          <p:nvPr/>
        </p:nvCxnSpPr>
        <p:spPr>
          <a:xfrm flipV="1">
            <a:off x="4208763" y="2951430"/>
            <a:ext cx="794642"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Box 15">
            <a:extLst>
              <a:ext uri="{FF2B5EF4-FFF2-40B4-BE49-F238E27FC236}">
                <a16:creationId xmlns:a16="http://schemas.microsoft.com/office/drawing/2014/main" id="{8E3B2EBD-4078-4F6B-A5BB-8BA74BF2A4C5}"/>
              </a:ext>
            </a:extLst>
          </p:cNvPr>
          <p:cNvSpPr txBox="1"/>
          <p:nvPr/>
        </p:nvSpPr>
        <p:spPr>
          <a:xfrm rot="2447557">
            <a:off x="6965485" y="3116676"/>
            <a:ext cx="1454684" cy="369332"/>
          </a:xfrm>
          <a:prstGeom prst="rect">
            <a:avLst/>
          </a:prstGeom>
          <a:noFill/>
        </p:spPr>
        <p:txBody>
          <a:bodyPr wrap="square" rtlCol="0">
            <a:spAutoFit/>
          </a:bodyPr>
          <a:lstStyle/>
          <a:p>
            <a:pPr algn="l"/>
            <a:r>
              <a:rPr lang="en-US" dirty="0"/>
              <a:t>Updates</a:t>
            </a:r>
          </a:p>
        </p:txBody>
      </p:sp>
      <p:sp>
        <p:nvSpPr>
          <p:cNvPr id="17" name="TextBox 16">
            <a:extLst>
              <a:ext uri="{FF2B5EF4-FFF2-40B4-BE49-F238E27FC236}">
                <a16:creationId xmlns:a16="http://schemas.microsoft.com/office/drawing/2014/main" id="{1D12B5D9-9DA1-4FB8-81B3-B986859D0AF4}"/>
              </a:ext>
            </a:extLst>
          </p:cNvPr>
          <p:cNvSpPr txBox="1"/>
          <p:nvPr/>
        </p:nvSpPr>
        <p:spPr>
          <a:xfrm rot="18760040">
            <a:off x="4147185" y="3161651"/>
            <a:ext cx="1454684" cy="369332"/>
          </a:xfrm>
          <a:prstGeom prst="rect">
            <a:avLst/>
          </a:prstGeom>
          <a:noFill/>
        </p:spPr>
        <p:txBody>
          <a:bodyPr wrap="square" rtlCol="0">
            <a:spAutoFit/>
          </a:bodyPr>
          <a:lstStyle/>
          <a:p>
            <a:pPr algn="l"/>
            <a:r>
              <a:rPr lang="en-US" dirty="0"/>
              <a:t>User action</a:t>
            </a:r>
          </a:p>
        </p:txBody>
      </p:sp>
      <p:sp>
        <p:nvSpPr>
          <p:cNvPr id="19" name="TextBox 18">
            <a:extLst>
              <a:ext uri="{FF2B5EF4-FFF2-40B4-BE49-F238E27FC236}">
                <a16:creationId xmlns:a16="http://schemas.microsoft.com/office/drawing/2014/main" id="{C059B369-6A1A-4943-8517-C99AD0818885}"/>
              </a:ext>
            </a:extLst>
          </p:cNvPr>
          <p:cNvSpPr txBox="1"/>
          <p:nvPr/>
        </p:nvSpPr>
        <p:spPr>
          <a:xfrm rot="18760040">
            <a:off x="3710350" y="2849782"/>
            <a:ext cx="1454684" cy="369332"/>
          </a:xfrm>
          <a:prstGeom prst="rect">
            <a:avLst/>
          </a:prstGeom>
          <a:noFill/>
        </p:spPr>
        <p:txBody>
          <a:bodyPr wrap="square" rtlCol="0">
            <a:spAutoFit/>
          </a:bodyPr>
          <a:lstStyle/>
          <a:p>
            <a:pPr algn="l"/>
            <a:r>
              <a:rPr lang="en-US" dirty="0"/>
              <a:t>Updates</a:t>
            </a:r>
          </a:p>
        </p:txBody>
      </p:sp>
      <p:pic>
        <p:nvPicPr>
          <p:cNvPr id="8" name="Picture 7" descr="logo.jpg">
            <a:extLst>
              <a:ext uri="{FF2B5EF4-FFF2-40B4-BE49-F238E27FC236}">
                <a16:creationId xmlns:a16="http://schemas.microsoft.com/office/drawing/2014/main" id="{5AE0674D-5E29-4317-BF7B-DA91778BF3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9997960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8200" y="499692"/>
            <a:ext cx="5957631" cy="577577"/>
          </a:xfrm>
        </p:spPr>
        <p:txBody>
          <a:bodyPr>
            <a:normAutofit/>
          </a:bodyPr>
          <a:lstStyle/>
          <a:p>
            <a:r>
              <a:rPr lang="en-US" sz="2800" dirty="0">
                <a:latin typeface="Helvetica Neue"/>
              </a:rPr>
              <a:t>MVC</a:t>
            </a:r>
            <a:endParaRPr lang="en-US" sz="2800" dirty="0">
              <a:solidFill>
                <a:schemeClr val="tx2">
                  <a:lumMod val="50000"/>
                </a:schemeClr>
              </a:solidFill>
              <a:latin typeface="Helvetica Neue" charset="0"/>
              <a:ea typeface="Helvetica Neue" charset="0"/>
              <a:cs typeface="Helvetica Neue"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6" name="Rectangle 5">
            <a:extLst>
              <a:ext uri="{FF2B5EF4-FFF2-40B4-BE49-F238E27FC236}">
                <a16:creationId xmlns:a16="http://schemas.microsoft.com/office/drawing/2014/main" id="{07B409BF-4F58-40D2-97BB-717603B44928}"/>
              </a:ext>
            </a:extLst>
          </p:cNvPr>
          <p:cNvSpPr/>
          <p:nvPr/>
        </p:nvSpPr>
        <p:spPr>
          <a:xfrm>
            <a:off x="4924043" y="1902901"/>
            <a:ext cx="1962988" cy="812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7" name="Rectangle 6">
            <a:extLst>
              <a:ext uri="{FF2B5EF4-FFF2-40B4-BE49-F238E27FC236}">
                <a16:creationId xmlns:a16="http://schemas.microsoft.com/office/drawing/2014/main" id="{03DB58F2-D2EC-4EF3-98F0-721D08836B3A}"/>
              </a:ext>
            </a:extLst>
          </p:cNvPr>
          <p:cNvSpPr/>
          <p:nvPr/>
        </p:nvSpPr>
        <p:spPr>
          <a:xfrm>
            <a:off x="3227421" y="3940463"/>
            <a:ext cx="1696622" cy="821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Rectangle 10">
            <a:extLst>
              <a:ext uri="{FF2B5EF4-FFF2-40B4-BE49-F238E27FC236}">
                <a16:creationId xmlns:a16="http://schemas.microsoft.com/office/drawing/2014/main" id="{09CAC180-D409-44E5-A617-A72C73697217}"/>
              </a:ext>
            </a:extLst>
          </p:cNvPr>
          <p:cNvSpPr/>
          <p:nvPr/>
        </p:nvSpPr>
        <p:spPr>
          <a:xfrm>
            <a:off x="7021525" y="3940463"/>
            <a:ext cx="1834306" cy="821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12" name="Straight Arrow Connector 11">
            <a:extLst>
              <a:ext uri="{FF2B5EF4-FFF2-40B4-BE49-F238E27FC236}">
                <a16:creationId xmlns:a16="http://schemas.microsoft.com/office/drawing/2014/main" id="{0B0D3313-5121-459A-A948-E8DEEDC4A7A5}"/>
              </a:ext>
            </a:extLst>
          </p:cNvPr>
          <p:cNvCxnSpPr>
            <a:cxnSpLocks/>
          </p:cNvCxnSpPr>
          <p:nvPr/>
        </p:nvCxnSpPr>
        <p:spPr>
          <a:xfrm>
            <a:off x="6906071" y="2882203"/>
            <a:ext cx="982829" cy="8538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02329173-FDC8-40EC-A39C-6FE78D54D15F}"/>
              </a:ext>
            </a:extLst>
          </p:cNvPr>
          <p:cNvCxnSpPr>
            <a:cxnSpLocks/>
          </p:cNvCxnSpPr>
          <p:nvPr/>
        </p:nvCxnSpPr>
        <p:spPr>
          <a:xfrm flipH="1">
            <a:off x="3980912" y="2849247"/>
            <a:ext cx="812547"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61FF28A9-ADC7-4B2A-AC81-50E42F2B22B5}"/>
              </a:ext>
            </a:extLst>
          </p:cNvPr>
          <p:cNvCxnSpPr>
            <a:cxnSpLocks/>
          </p:cNvCxnSpPr>
          <p:nvPr/>
        </p:nvCxnSpPr>
        <p:spPr>
          <a:xfrm>
            <a:off x="5137027" y="4351415"/>
            <a:ext cx="168245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 name="TextBox 3">
            <a:extLst>
              <a:ext uri="{FF2B5EF4-FFF2-40B4-BE49-F238E27FC236}">
                <a16:creationId xmlns:a16="http://schemas.microsoft.com/office/drawing/2014/main" id="{E064B09A-C727-462D-9327-1D9DBC20BB5D}"/>
              </a:ext>
            </a:extLst>
          </p:cNvPr>
          <p:cNvSpPr txBox="1"/>
          <p:nvPr/>
        </p:nvSpPr>
        <p:spPr>
          <a:xfrm>
            <a:off x="5250910" y="3954601"/>
            <a:ext cx="1454684" cy="369332"/>
          </a:xfrm>
          <a:prstGeom prst="rect">
            <a:avLst/>
          </a:prstGeom>
          <a:noFill/>
        </p:spPr>
        <p:txBody>
          <a:bodyPr wrap="square" rtlCol="0">
            <a:spAutoFit/>
          </a:bodyPr>
          <a:lstStyle/>
          <a:p>
            <a:pPr algn="ctr"/>
            <a:r>
              <a:rPr lang="en-US" dirty="0"/>
              <a:t>Reads</a:t>
            </a:r>
          </a:p>
        </p:txBody>
      </p:sp>
      <p:cxnSp>
        <p:nvCxnSpPr>
          <p:cNvPr id="9" name="Straight Arrow Connector 8">
            <a:extLst>
              <a:ext uri="{FF2B5EF4-FFF2-40B4-BE49-F238E27FC236}">
                <a16:creationId xmlns:a16="http://schemas.microsoft.com/office/drawing/2014/main" id="{E2761B3A-2A45-4392-BC98-308B9BED6EF9}"/>
              </a:ext>
            </a:extLst>
          </p:cNvPr>
          <p:cNvCxnSpPr>
            <a:cxnSpLocks/>
          </p:cNvCxnSpPr>
          <p:nvPr/>
        </p:nvCxnSpPr>
        <p:spPr>
          <a:xfrm flipV="1">
            <a:off x="4208763" y="2951430"/>
            <a:ext cx="794642"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Box 15">
            <a:extLst>
              <a:ext uri="{FF2B5EF4-FFF2-40B4-BE49-F238E27FC236}">
                <a16:creationId xmlns:a16="http://schemas.microsoft.com/office/drawing/2014/main" id="{8E3B2EBD-4078-4F6B-A5BB-8BA74BF2A4C5}"/>
              </a:ext>
            </a:extLst>
          </p:cNvPr>
          <p:cNvSpPr txBox="1"/>
          <p:nvPr/>
        </p:nvSpPr>
        <p:spPr>
          <a:xfrm rot="2447557">
            <a:off x="6965485" y="3116676"/>
            <a:ext cx="1454684" cy="369332"/>
          </a:xfrm>
          <a:prstGeom prst="rect">
            <a:avLst/>
          </a:prstGeom>
          <a:noFill/>
        </p:spPr>
        <p:txBody>
          <a:bodyPr wrap="square" rtlCol="0">
            <a:spAutoFit/>
          </a:bodyPr>
          <a:lstStyle/>
          <a:p>
            <a:pPr algn="l"/>
            <a:r>
              <a:rPr lang="en-US" dirty="0"/>
              <a:t>Updates</a:t>
            </a:r>
          </a:p>
        </p:txBody>
      </p:sp>
      <p:sp>
        <p:nvSpPr>
          <p:cNvPr id="17" name="TextBox 16">
            <a:extLst>
              <a:ext uri="{FF2B5EF4-FFF2-40B4-BE49-F238E27FC236}">
                <a16:creationId xmlns:a16="http://schemas.microsoft.com/office/drawing/2014/main" id="{1D12B5D9-9DA1-4FB8-81B3-B986859D0AF4}"/>
              </a:ext>
            </a:extLst>
          </p:cNvPr>
          <p:cNvSpPr txBox="1"/>
          <p:nvPr/>
        </p:nvSpPr>
        <p:spPr>
          <a:xfrm rot="18760040">
            <a:off x="4147185" y="3161651"/>
            <a:ext cx="1454684" cy="369332"/>
          </a:xfrm>
          <a:prstGeom prst="rect">
            <a:avLst/>
          </a:prstGeom>
          <a:noFill/>
        </p:spPr>
        <p:txBody>
          <a:bodyPr wrap="square" rtlCol="0">
            <a:spAutoFit/>
          </a:bodyPr>
          <a:lstStyle/>
          <a:p>
            <a:pPr algn="l"/>
            <a:r>
              <a:rPr lang="en-US" dirty="0"/>
              <a:t>User action</a:t>
            </a:r>
          </a:p>
        </p:txBody>
      </p:sp>
      <p:sp>
        <p:nvSpPr>
          <p:cNvPr id="19" name="TextBox 18">
            <a:extLst>
              <a:ext uri="{FF2B5EF4-FFF2-40B4-BE49-F238E27FC236}">
                <a16:creationId xmlns:a16="http://schemas.microsoft.com/office/drawing/2014/main" id="{C059B369-6A1A-4943-8517-C99AD0818885}"/>
              </a:ext>
            </a:extLst>
          </p:cNvPr>
          <p:cNvSpPr txBox="1"/>
          <p:nvPr/>
        </p:nvSpPr>
        <p:spPr>
          <a:xfrm rot="18760040">
            <a:off x="3710350" y="2849782"/>
            <a:ext cx="1454684" cy="369332"/>
          </a:xfrm>
          <a:prstGeom prst="rect">
            <a:avLst/>
          </a:prstGeom>
          <a:noFill/>
        </p:spPr>
        <p:txBody>
          <a:bodyPr wrap="square" rtlCol="0">
            <a:spAutoFit/>
          </a:bodyPr>
          <a:lstStyle/>
          <a:p>
            <a:pPr algn="l"/>
            <a:r>
              <a:rPr lang="en-US" dirty="0"/>
              <a:t>Rebuilds</a:t>
            </a:r>
          </a:p>
        </p:txBody>
      </p:sp>
      <p:pic>
        <p:nvPicPr>
          <p:cNvPr id="8" name="Picture 7" descr="logo.jpg">
            <a:extLst>
              <a:ext uri="{FF2B5EF4-FFF2-40B4-BE49-F238E27FC236}">
                <a16:creationId xmlns:a16="http://schemas.microsoft.com/office/drawing/2014/main" id="{E9246E6F-8B0D-49CF-BB9A-12600BB710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39230756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2808350" y="2493362"/>
            <a:ext cx="6575299" cy="707886"/>
          </a:xfrm>
          <a:prstGeom prst="rect">
            <a:avLst/>
          </a:prstGeom>
        </p:spPr>
        <p:txBody>
          <a:bodyPr wrap="square">
            <a:spAutoFit/>
          </a:bodyPr>
          <a:lstStyle/>
          <a:p>
            <a:r>
              <a:rPr lang="ro-RO" sz="4000" dirty="0" err="1"/>
              <a:t>Demo</a:t>
            </a:r>
            <a:r>
              <a:rPr lang="ro-RO" sz="4000" dirty="0"/>
              <a:t> </a:t>
            </a:r>
            <a:r>
              <a:rPr lang="en-US" sz="4000" dirty="0"/>
              <a:t>life without </a:t>
            </a:r>
            <a:r>
              <a:rPr lang="en-US" sz="4000" dirty="0" err="1"/>
              <a:t>Javascript</a:t>
            </a:r>
            <a:r>
              <a:rPr lang="ro-RO" sz="4000" dirty="0"/>
              <a:t>.</a:t>
            </a:r>
            <a:endParaRPr lang="en-US" sz="4000" dirty="0"/>
          </a:p>
        </p:txBody>
      </p:sp>
      <p:pic>
        <p:nvPicPr>
          <p:cNvPr id="2" name="Picture 1" descr="logo.jpg">
            <a:extLst>
              <a:ext uri="{FF2B5EF4-FFF2-40B4-BE49-F238E27FC236}">
                <a16:creationId xmlns:a16="http://schemas.microsoft.com/office/drawing/2014/main" id="{7181DD66-A65B-473E-966C-2272D8FC15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1746448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8">
            <a:extLst>
              <a:ext uri="{FF2B5EF4-FFF2-40B4-BE49-F238E27FC236}">
                <a16:creationId xmlns:a16="http://schemas.microsoft.com/office/drawing/2014/main" id="{8C067E67-F226-4A07-891D-B5580D7F69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55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0">
            <a:extLst>
              <a:ext uri="{FF2B5EF4-FFF2-40B4-BE49-F238E27FC236}">
                <a16:creationId xmlns:a16="http://schemas.microsoft.com/office/drawing/2014/main" id="{B529420B-B50B-4A54-936F-33426CB9D5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0271" y="392141"/>
            <a:ext cx="2423160" cy="15138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464B0F-EE77-49FE-A1CD-2E01ADC30C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3968620"/>
            <a:ext cx="2412380" cy="1235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0C9C84-87F1-4080-BC53-1A96E82609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92141"/>
            <a:ext cx="2412380" cy="1513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4A939E8-D608-4CBE-B408-027E7D5A7B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363406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6BECE06-F859-4BF0-99BF-5412160D1C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2040073"/>
            <a:ext cx="4008798" cy="31642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6F3E275-BD4A-4FAA-BADA-5608C4D7F5B8}"/>
              </a:ext>
            </a:extLst>
          </p:cNvPr>
          <p:cNvPicPr>
            <a:picLocks noChangeAspect="1"/>
          </p:cNvPicPr>
          <p:nvPr/>
        </p:nvPicPr>
        <p:blipFill>
          <a:blip r:embed="rId3"/>
          <a:stretch>
            <a:fillRect/>
          </a:stretch>
        </p:blipFill>
        <p:spPr>
          <a:xfrm>
            <a:off x="5234630" y="523195"/>
            <a:ext cx="1251712" cy="1251712"/>
          </a:xfrm>
          <a:prstGeom prst="rect">
            <a:avLst/>
          </a:prstGeom>
        </p:spPr>
      </p:pic>
      <p:pic>
        <p:nvPicPr>
          <p:cNvPr id="13" name="Picture 12">
            <a:extLst>
              <a:ext uri="{FF2B5EF4-FFF2-40B4-BE49-F238E27FC236}">
                <a16:creationId xmlns:a16="http://schemas.microsoft.com/office/drawing/2014/main" id="{5B59ABC1-7E04-4174-BD79-BCD14A2845C1}"/>
              </a:ext>
            </a:extLst>
          </p:cNvPr>
          <p:cNvPicPr>
            <a:picLocks noChangeAspect="1"/>
          </p:cNvPicPr>
          <p:nvPr/>
        </p:nvPicPr>
        <p:blipFill>
          <a:blip r:embed="rId4"/>
          <a:stretch>
            <a:fillRect/>
          </a:stretch>
        </p:blipFill>
        <p:spPr>
          <a:xfrm>
            <a:off x="1036152" y="2169301"/>
            <a:ext cx="2905760" cy="2905760"/>
          </a:xfrm>
          <a:prstGeom prst="rect">
            <a:avLst/>
          </a:prstGeom>
        </p:spPr>
      </p:pic>
      <p:sp>
        <p:nvSpPr>
          <p:cNvPr id="31" name="Rectangle 30">
            <a:extLst>
              <a:ext uri="{FF2B5EF4-FFF2-40B4-BE49-F238E27FC236}">
                <a16:creationId xmlns:a16="http://schemas.microsoft.com/office/drawing/2014/main" id="{136D55F9-4B13-4239-BB38-0196B10B2D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037089"/>
            <a:ext cx="2412380" cy="1800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543C391-AF7D-48F6-9E59-32F7212A717E}"/>
              </a:ext>
            </a:extLst>
          </p:cNvPr>
          <p:cNvPicPr>
            <a:picLocks noChangeAspect="1"/>
          </p:cNvPicPr>
          <p:nvPr/>
        </p:nvPicPr>
        <p:blipFill>
          <a:blip r:embed="rId5"/>
          <a:stretch>
            <a:fillRect/>
          </a:stretch>
        </p:blipFill>
        <p:spPr>
          <a:xfrm>
            <a:off x="5082920" y="2166059"/>
            <a:ext cx="1543587" cy="154358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8019286" y="392141"/>
            <a:ext cx="3702251" cy="3184179"/>
          </a:xfrm>
        </p:spPr>
        <p:txBody>
          <a:bodyPr>
            <a:normAutofit/>
          </a:bodyPr>
          <a:lstStyle/>
          <a:p>
            <a:pPr algn="l"/>
            <a:r>
              <a:rPr lang="en-US">
                <a:latin typeface="Helvetica Neue"/>
              </a:rPr>
              <a:t>Frontend Solutions</a:t>
            </a:r>
            <a:endParaRPr lang="en-US">
              <a:latin typeface="Helvetica Neue" charset="0"/>
              <a:ea typeface="Helvetica Neue" charset="0"/>
              <a:cs typeface="Helvetica Neue" charset="0"/>
            </a:endParaRPr>
          </a:p>
        </p:txBody>
      </p:sp>
      <p:pic>
        <p:nvPicPr>
          <p:cNvPr id="4" name="Picture 3" descr="logo.jpg">
            <a:extLst>
              <a:ext uri="{FF2B5EF4-FFF2-40B4-BE49-F238E27FC236}">
                <a16:creationId xmlns:a16="http://schemas.microsoft.com/office/drawing/2014/main" id="{289AFD0B-1358-497B-99F9-E8BA16DC52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062849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674237" y="745066"/>
            <a:ext cx="3657600" cy="2352842"/>
          </a:xfrm>
        </p:spPr>
        <p:txBody>
          <a:bodyPr>
            <a:normAutofit/>
          </a:bodyPr>
          <a:lstStyle/>
          <a:p>
            <a:r>
              <a:rPr lang="en-US" sz="4300" dirty="0">
                <a:solidFill>
                  <a:schemeClr val="bg1"/>
                </a:solidFill>
                <a:latin typeface="Helvetica Neue"/>
              </a:rPr>
              <a:t>React</a:t>
            </a:r>
            <a:endParaRPr lang="en-US" sz="4300" dirty="0">
              <a:solidFill>
                <a:schemeClr val="bg1"/>
              </a:solidFill>
              <a:latin typeface="Helvetica Neue" charset="0"/>
              <a:ea typeface="Helvetica Neue" charset="0"/>
              <a:cs typeface="Helvetica Neue" charset="0"/>
            </a:endParaRPr>
          </a:p>
        </p:txBody>
      </p:sp>
      <p:pic>
        <p:nvPicPr>
          <p:cNvPr id="4" name="Picture 3">
            <a:extLst>
              <a:ext uri="{FF2B5EF4-FFF2-40B4-BE49-F238E27FC236}">
                <a16:creationId xmlns:a16="http://schemas.microsoft.com/office/drawing/2014/main" id="{D6345038-5369-493C-873A-C5B50C18AECC}"/>
              </a:ext>
            </a:extLst>
          </p:cNvPr>
          <p:cNvPicPr>
            <a:picLocks noChangeAspect="1"/>
          </p:cNvPicPr>
          <p:nvPr/>
        </p:nvPicPr>
        <p:blipFill>
          <a:blip r:embed="rId4"/>
          <a:stretch>
            <a:fillRect/>
          </a:stretch>
        </p:blipFill>
        <p:spPr>
          <a:xfrm>
            <a:off x="1877181" y="3477255"/>
            <a:ext cx="1251712" cy="1251712"/>
          </a:xfrm>
          <a:prstGeom prst="rect">
            <a:avLst/>
          </a:prstGeom>
        </p:spPr>
      </p:pic>
      <p:sp>
        <p:nvSpPr>
          <p:cNvPr id="5" name="TextBox 4">
            <a:extLst>
              <a:ext uri="{FF2B5EF4-FFF2-40B4-BE49-F238E27FC236}">
                <a16:creationId xmlns:a16="http://schemas.microsoft.com/office/drawing/2014/main" id="{12E2F8CB-A6AE-4919-A53A-204B8E5F9AB9}"/>
              </a:ext>
            </a:extLst>
          </p:cNvPr>
          <p:cNvSpPr txBox="1"/>
          <p:nvPr/>
        </p:nvSpPr>
        <p:spPr>
          <a:xfrm>
            <a:off x="5186079" y="2086796"/>
            <a:ext cx="6569368" cy="1384995"/>
          </a:xfrm>
          <a:prstGeom prst="rect">
            <a:avLst/>
          </a:prstGeom>
          <a:noFill/>
        </p:spPr>
        <p:txBody>
          <a:bodyPr wrap="square" rtlCol="0" anchor="ctr">
            <a:spAutoFit/>
          </a:bodyPr>
          <a:lstStyle/>
          <a:p>
            <a:pPr marL="285750" indent="-285750">
              <a:buFont typeface="Arial" panose="020B0604020202020204" pitchFamily="34" charset="0"/>
              <a:buChar char="•"/>
            </a:pPr>
            <a:r>
              <a:rPr lang="en-US" sz="2800" dirty="0"/>
              <a:t>View oriented</a:t>
            </a:r>
          </a:p>
          <a:p>
            <a:pPr marL="285750" indent="-285750">
              <a:buFont typeface="Arial" panose="020B0604020202020204" pitchFamily="34" charset="0"/>
              <a:buChar char="•"/>
            </a:pPr>
            <a:r>
              <a:rPr lang="en-US" sz="2800" dirty="0"/>
              <a:t>Good at scale, easy testing and diagnosis</a:t>
            </a:r>
          </a:p>
          <a:p>
            <a:pPr marL="285750" indent="-285750">
              <a:buFont typeface="Arial" panose="020B0604020202020204" pitchFamily="34" charset="0"/>
              <a:buChar char="•"/>
            </a:pPr>
            <a:r>
              <a:rPr lang="en-US" sz="2800" dirty="0"/>
              <a:t>Web and native apps</a:t>
            </a:r>
          </a:p>
        </p:txBody>
      </p:sp>
      <p:pic>
        <p:nvPicPr>
          <p:cNvPr id="6" name="Picture 5" descr="logo.jpg">
            <a:extLst>
              <a:ext uri="{FF2B5EF4-FFF2-40B4-BE49-F238E27FC236}">
                <a16:creationId xmlns:a16="http://schemas.microsoft.com/office/drawing/2014/main" id="{CD4DE280-FC14-42D7-8F13-B291FCA122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45078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B35DE5-DDEF-407C-AC52-1D0FD1A95CD1}"/>
              </a:ext>
            </a:extLst>
          </p:cNvPr>
          <p:cNvPicPr>
            <a:picLocks noChangeAspect="1"/>
          </p:cNvPicPr>
          <p:nvPr/>
        </p:nvPicPr>
        <p:blipFill>
          <a:blip r:embed="rId3"/>
          <a:stretch>
            <a:fillRect/>
          </a:stretch>
        </p:blipFill>
        <p:spPr>
          <a:xfrm>
            <a:off x="1658366" y="3396846"/>
            <a:ext cx="1689341" cy="1689341"/>
          </a:xfrm>
          <a:prstGeom prst="rect">
            <a:avLst/>
          </a:prstGeom>
        </p:spPr>
      </p:pic>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674237" y="745066"/>
            <a:ext cx="3657600" cy="2352842"/>
          </a:xfrm>
        </p:spPr>
        <p:txBody>
          <a:bodyPr>
            <a:normAutofit/>
          </a:bodyPr>
          <a:lstStyle/>
          <a:p>
            <a:r>
              <a:rPr lang="en-US" sz="4300">
                <a:solidFill>
                  <a:schemeClr val="bg1"/>
                </a:solidFill>
                <a:latin typeface="Helvetica Neue"/>
              </a:rPr>
              <a:t>Angular</a:t>
            </a:r>
            <a:endParaRPr lang="en-US" sz="4300">
              <a:solidFill>
                <a:schemeClr val="bg1"/>
              </a:solidFill>
              <a:latin typeface="Helvetica Neue" charset="0"/>
              <a:ea typeface="Helvetica Neue" charset="0"/>
              <a:cs typeface="Helvetica Neue" charset="0"/>
            </a:endParaRPr>
          </a:p>
        </p:txBody>
      </p:sp>
      <p:sp>
        <p:nvSpPr>
          <p:cNvPr id="10" name="TextBox 9">
            <a:extLst>
              <a:ext uri="{FF2B5EF4-FFF2-40B4-BE49-F238E27FC236}">
                <a16:creationId xmlns:a16="http://schemas.microsoft.com/office/drawing/2014/main" id="{604F1EC3-6B37-447C-87E1-DFBC2ACD3512}"/>
              </a:ext>
            </a:extLst>
          </p:cNvPr>
          <p:cNvSpPr txBox="1"/>
          <p:nvPr/>
        </p:nvSpPr>
        <p:spPr>
          <a:xfrm>
            <a:off x="5186079" y="2196517"/>
            <a:ext cx="6569368"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All out of the box</a:t>
            </a:r>
          </a:p>
          <a:p>
            <a:pPr marL="285750" indent="-285750" algn="l">
              <a:buFont typeface="Arial" panose="020B0604020202020204" pitchFamily="34" charset="0"/>
              <a:buChar char="•"/>
            </a:pPr>
            <a:r>
              <a:rPr lang="en-US" sz="2800" dirty="0"/>
              <a:t>Great tooling and typescript adoption</a:t>
            </a:r>
          </a:p>
          <a:p>
            <a:pPr marL="285750" indent="-285750" algn="l">
              <a:buFont typeface="Arial" panose="020B0604020202020204" pitchFamily="34" charset="0"/>
              <a:buChar char="•"/>
            </a:pPr>
            <a:r>
              <a:rPr lang="en-US" sz="2800" dirty="0"/>
              <a:t>Best for large or very interactive apps</a:t>
            </a:r>
          </a:p>
        </p:txBody>
      </p:sp>
      <p:pic>
        <p:nvPicPr>
          <p:cNvPr id="4" name="Picture 3" descr="logo.jpg">
            <a:extLst>
              <a:ext uri="{FF2B5EF4-FFF2-40B4-BE49-F238E27FC236}">
                <a16:creationId xmlns:a16="http://schemas.microsoft.com/office/drawing/2014/main" id="{6B7A9A86-46FE-4DAF-9601-7FAAF17386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848654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674237" y="745066"/>
            <a:ext cx="3657600" cy="2352842"/>
          </a:xfrm>
        </p:spPr>
        <p:txBody>
          <a:bodyPr>
            <a:normAutofit/>
          </a:bodyPr>
          <a:lstStyle/>
          <a:p>
            <a:r>
              <a:rPr lang="en-US" sz="4300" dirty="0">
                <a:solidFill>
                  <a:schemeClr val="bg1"/>
                </a:solidFill>
                <a:latin typeface="Helvetica Neue"/>
              </a:rPr>
              <a:t>Vue.js</a:t>
            </a:r>
            <a:endParaRPr lang="en-US" sz="4300" dirty="0">
              <a:solidFill>
                <a:schemeClr val="bg1"/>
              </a:solidFill>
              <a:latin typeface="Helvetica Neue" charset="0"/>
              <a:ea typeface="Helvetica Neue" charset="0"/>
              <a:cs typeface="Helvetica Neue" charset="0"/>
            </a:endParaRPr>
          </a:p>
        </p:txBody>
      </p:sp>
      <p:pic>
        <p:nvPicPr>
          <p:cNvPr id="5" name="Picture 4">
            <a:extLst>
              <a:ext uri="{FF2B5EF4-FFF2-40B4-BE49-F238E27FC236}">
                <a16:creationId xmlns:a16="http://schemas.microsoft.com/office/drawing/2014/main" id="{34476E95-A2CA-4AEF-B727-EEB487CF5080}"/>
              </a:ext>
            </a:extLst>
          </p:cNvPr>
          <p:cNvPicPr>
            <a:picLocks noChangeAspect="1"/>
          </p:cNvPicPr>
          <p:nvPr/>
        </p:nvPicPr>
        <p:blipFill>
          <a:blip r:embed="rId4"/>
          <a:stretch>
            <a:fillRect/>
          </a:stretch>
        </p:blipFill>
        <p:spPr>
          <a:xfrm>
            <a:off x="1731243" y="3381487"/>
            <a:ext cx="1543587" cy="1543587"/>
          </a:xfrm>
          <a:prstGeom prst="rect">
            <a:avLst/>
          </a:prstGeom>
        </p:spPr>
      </p:pic>
      <p:sp>
        <p:nvSpPr>
          <p:cNvPr id="6" name="TextBox 5">
            <a:extLst>
              <a:ext uri="{FF2B5EF4-FFF2-40B4-BE49-F238E27FC236}">
                <a16:creationId xmlns:a16="http://schemas.microsoft.com/office/drawing/2014/main" id="{570AAF35-CE5A-40C2-BCC3-08CB1D68A8E0}"/>
              </a:ext>
            </a:extLst>
          </p:cNvPr>
          <p:cNvSpPr txBox="1"/>
          <p:nvPr/>
        </p:nvSpPr>
        <p:spPr>
          <a:xfrm>
            <a:off x="5341005" y="2179129"/>
            <a:ext cx="6569368"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Best of two worlds</a:t>
            </a:r>
          </a:p>
          <a:p>
            <a:pPr marL="285750" indent="-285750" algn="l">
              <a:buFont typeface="Arial" panose="020B0604020202020204" pitchFamily="34" charset="0"/>
              <a:buChar char="•"/>
            </a:pPr>
            <a:r>
              <a:rPr lang="en-US" sz="2800" dirty="0"/>
              <a:t>Simplicity in syntax and project setup</a:t>
            </a:r>
          </a:p>
          <a:p>
            <a:pPr marL="285750" indent="-285750" algn="l">
              <a:buFont typeface="Arial" panose="020B0604020202020204" pitchFamily="34" charset="0"/>
              <a:buChar char="•"/>
            </a:pPr>
            <a:r>
              <a:rPr lang="en-US" sz="2800" dirty="0"/>
              <a:t>Fast rendering and small size</a:t>
            </a:r>
          </a:p>
        </p:txBody>
      </p:sp>
      <p:pic>
        <p:nvPicPr>
          <p:cNvPr id="4" name="Picture 3" descr="logo.jpg">
            <a:extLst>
              <a:ext uri="{FF2B5EF4-FFF2-40B4-BE49-F238E27FC236}">
                <a16:creationId xmlns:a16="http://schemas.microsoft.com/office/drawing/2014/main" id="{AC900989-467C-46CD-8893-A34EFAD1D8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32856953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7B9D17BD5BD34D928ED578710D4C92" ma:contentTypeVersion="3" ma:contentTypeDescription="Create a new document." ma:contentTypeScope="" ma:versionID="fee890819a64ddd6464e138514cb5ad8">
  <xsd:schema xmlns:xsd="http://www.w3.org/2001/XMLSchema" xmlns:xs="http://www.w3.org/2001/XMLSchema" xmlns:p="http://schemas.microsoft.com/office/2006/metadata/properties" xmlns:ns2="532134fb-f5a0-4ded-9879-b62317c7c28f" targetNamespace="http://schemas.microsoft.com/office/2006/metadata/properties" ma:root="true" ma:fieldsID="1037e9d8411c3053e921fc25d0650b5d" ns2:_="">
    <xsd:import namespace="532134fb-f5a0-4ded-9879-b62317c7c28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872B05-D59B-46A9-979F-DDD7FCDEB4C2}">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8AE1FEC6-6DAE-4C77-A861-0C3410168488}">
  <ds:schemaRefs>
    <ds:schemaRef ds:uri="http://schemas.microsoft.com/office/2006/metadata/contentType"/>
    <ds:schemaRef ds:uri="http://schemas.microsoft.com/office/2006/metadata/properties/metaAttributes"/>
    <ds:schemaRef ds:uri="http://www.w3.org/2000/xmlns/"/>
    <ds:schemaRef ds:uri="http://www.w3.org/2001/XMLSchema"/>
    <ds:schemaRef ds:uri="532134fb-f5a0-4ded-9879-b62317c7c28f"/>
  </ds:schemaRefs>
</ds:datastoreItem>
</file>

<file path=customXml/itemProps3.xml><?xml version="1.0" encoding="utf-8"?>
<ds:datastoreItem xmlns:ds="http://schemas.openxmlformats.org/officeDocument/2006/customXml" ds:itemID="{3DB2EE79-AB15-4EB3-971F-0745E3F56D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1791</TotalTime>
  <Words>494</Words>
  <Application>Microsoft Office PowerPoint</Application>
  <PresentationFormat>Widescreen</PresentationFormat>
  <Paragraphs>121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Agenda</vt:lpstr>
      <vt:lpstr>MVC</vt:lpstr>
      <vt:lpstr>MVC</vt:lpstr>
      <vt:lpstr>PowerPoint Presentation</vt:lpstr>
      <vt:lpstr>Frontend Solutions</vt:lpstr>
      <vt:lpstr>React</vt:lpstr>
      <vt:lpstr>Angular</vt:lpstr>
      <vt:lpstr>Vue.js</vt:lpstr>
      <vt:lpstr>PowerPoint Presentation</vt:lpstr>
      <vt:lpstr>Backend Solutions</vt:lpstr>
      <vt:lpstr>ASP.NET Core</vt:lpstr>
      <vt:lpstr>PowerPoint Presentation</vt:lpstr>
      <vt:lpstr>Docker</vt:lpstr>
      <vt:lpstr>Development</vt:lpstr>
      <vt:lpstr>Production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 1</dc:title>
  <dc:creator>Microsoft Office User</dc:creator>
  <cp:lastModifiedBy>Oleg Lucas</cp:lastModifiedBy>
  <cp:revision>146</cp:revision>
  <dcterms:created xsi:type="dcterms:W3CDTF">2015-03-13T12:30:16Z</dcterms:created>
  <dcterms:modified xsi:type="dcterms:W3CDTF">2017-10-12T06:28:37Z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0x010100197B9D17BD5BD34D928ED578710D4C92</vt:lpwstr>
  </property>
</Properties>
</file>