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45"/>
  </p:notesMasterIdLst>
  <p:sldIdLst>
    <p:sldId id="256" r:id="rId2"/>
    <p:sldId id="258" r:id="rId3"/>
    <p:sldId id="261" r:id="rId4"/>
    <p:sldId id="257" r:id="rId5"/>
    <p:sldId id="307" r:id="rId6"/>
    <p:sldId id="260" r:id="rId7"/>
    <p:sldId id="295" r:id="rId8"/>
    <p:sldId id="308" r:id="rId9"/>
    <p:sldId id="296" r:id="rId10"/>
    <p:sldId id="297" r:id="rId11"/>
    <p:sldId id="298" r:id="rId12"/>
    <p:sldId id="299" r:id="rId13"/>
    <p:sldId id="300" r:id="rId14"/>
    <p:sldId id="301" r:id="rId15"/>
    <p:sldId id="302" r:id="rId16"/>
    <p:sldId id="303" r:id="rId17"/>
    <p:sldId id="305" r:id="rId18"/>
    <p:sldId id="304" r:id="rId19"/>
    <p:sldId id="306" r:id="rId20"/>
    <p:sldId id="309" r:id="rId21"/>
    <p:sldId id="310" r:id="rId22"/>
    <p:sldId id="311" r:id="rId23"/>
    <p:sldId id="312" r:id="rId24"/>
    <p:sldId id="313" r:id="rId25"/>
    <p:sldId id="315" r:id="rId26"/>
    <p:sldId id="316" r:id="rId27"/>
    <p:sldId id="317" r:id="rId28"/>
    <p:sldId id="318" r:id="rId29"/>
    <p:sldId id="319" r:id="rId30"/>
    <p:sldId id="320" r:id="rId31"/>
    <p:sldId id="321" r:id="rId32"/>
    <p:sldId id="322" r:id="rId33"/>
    <p:sldId id="323" r:id="rId34"/>
    <p:sldId id="324" r:id="rId35"/>
    <p:sldId id="325" r:id="rId36"/>
    <p:sldId id="326" r:id="rId37"/>
    <p:sldId id="327" r:id="rId38"/>
    <p:sldId id="328" r:id="rId39"/>
    <p:sldId id="329" r:id="rId40"/>
    <p:sldId id="330" r:id="rId41"/>
    <p:sldId id="331" r:id="rId42"/>
    <p:sldId id="332" r:id="rId43"/>
    <p:sldId id="281" r:id="rId44"/>
  </p:sldIdLst>
  <p:sldSz cx="9144000" cy="5143500" type="screen16x9"/>
  <p:notesSz cx="6858000" cy="9144000"/>
  <p:embeddedFontLst>
    <p:embeddedFont>
      <p:font typeface="Josefin Slab SemiBold" pitchFamily="2" charset="0"/>
      <p:regular r:id="rId46"/>
      <p:bold r:id="rId47"/>
      <p:italic r:id="rId48"/>
      <p:boldItalic r:id="rId49"/>
    </p:embeddedFont>
    <p:embeddedFont>
      <p:font typeface="Montserrat" panose="00000500000000000000" pitchFamily="2" charset="0"/>
      <p:regular r:id="rId50"/>
      <p:bold r:id="rId51"/>
      <p:italic r:id="rId52"/>
      <p:boldItalic r:id="rId53"/>
    </p:embeddedFont>
    <p:embeddedFont>
      <p:font typeface="Raleway" pitchFamily="2" charset="0"/>
      <p:regular r:id="rId54"/>
      <p:bold r:id="rId55"/>
      <p:italic r:id="rId56"/>
      <p:boldItalic r:id="rId57"/>
    </p:embeddedFont>
    <p:embeddedFont>
      <p:font typeface="Source Sans Pro" panose="020B0503030403020204" pitchFamily="3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DE34"/>
    <a:srgbClr val="263167"/>
    <a:srgbClr val="FBCDE8"/>
    <a:srgbClr val="D6AF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4CEF51-CD0A-487D-9B96-904AE437F3C8}">
  <a:tblStyle styleId="{934CEF51-CD0A-487D-9B96-904AE437F3C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napToGrid="0">
      <p:cViewPr varScale="1">
        <p:scale>
          <a:sx n="108" d="100"/>
          <a:sy n="108" d="100"/>
        </p:scale>
        <p:origin x="86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61"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font" Target="fonts/font15.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e38dc7bb6a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e38dc7bb6a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5609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4122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6987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6894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9683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7171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5910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16489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763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51896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e1886a29ab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6" name="Google Shape;906;ge1886a29ab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38813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12705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2325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34049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71525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83568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91516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68781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23592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8154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90355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22562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20824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77515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79714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774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16734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65422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87965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10515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4344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2726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14967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57524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8"/>
        <p:cNvGrpSpPr/>
        <p:nvPr/>
      </p:nvGrpSpPr>
      <p:grpSpPr>
        <a:xfrm>
          <a:off x="0" y="0"/>
          <a:ext cx="0" cy="0"/>
          <a:chOff x="0" y="0"/>
          <a:chExt cx="0" cy="0"/>
        </a:xfrm>
      </p:grpSpPr>
      <p:sp>
        <p:nvSpPr>
          <p:cNvPr id="2479" name="Google Shape;2479;ge39e3565a8_0_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0" name="Google Shape;2480;ge39e3565a8_0_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7409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e1886a29ab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e1886a29ab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2552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3233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8188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19709" y="2145759"/>
            <a:ext cx="289868" cy="852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514438" y="4556641"/>
            <a:ext cx="2808779" cy="1148975"/>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2758638" y="4173929"/>
            <a:ext cx="3178775" cy="143925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rot="10800000" flipH="1">
            <a:off x="7154325" y="3924763"/>
            <a:ext cx="474200" cy="1505350"/>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a:off x="6612948" y="5750"/>
            <a:ext cx="1195349" cy="1078296"/>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7429151" y="-104276"/>
            <a:ext cx="1129225" cy="143925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3121150" y="-475160"/>
            <a:ext cx="482550" cy="1505350"/>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1990425" y="-467301"/>
            <a:ext cx="929375" cy="1078300"/>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1287525" y="-467301"/>
            <a:ext cx="1138350" cy="143925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241900" y="488800"/>
            <a:ext cx="1375425" cy="572805"/>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3995775" y="-475160"/>
            <a:ext cx="474200" cy="1505350"/>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2"/>
          <p:cNvGrpSpPr/>
          <p:nvPr/>
        </p:nvGrpSpPr>
        <p:grpSpPr>
          <a:xfrm>
            <a:off x="4679675" y="-467301"/>
            <a:ext cx="920275" cy="1078300"/>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2"/>
          <p:cNvGrpSpPr/>
          <p:nvPr/>
        </p:nvGrpSpPr>
        <p:grpSpPr>
          <a:xfrm>
            <a:off x="5173625" y="-467301"/>
            <a:ext cx="1129225" cy="143925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2"/>
          <p:cNvGrpSpPr/>
          <p:nvPr/>
        </p:nvGrpSpPr>
        <p:grpSpPr>
          <a:xfrm rot="-5400000">
            <a:off x="7480661" y="4711608"/>
            <a:ext cx="2014791" cy="71973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 name="Google Shape;68;p2"/>
          <p:cNvSpPr txBox="1">
            <a:spLocks noGrp="1"/>
          </p:cNvSpPr>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b="1">
                <a:latin typeface="Montserrat"/>
                <a:ea typeface="Montserrat"/>
                <a:cs typeface="Montserrat"/>
                <a:sym typeface="Montserra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9" name="Google Shape;69;p2"/>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700">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2450700" y="3072854"/>
            <a:ext cx="4242600" cy="61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2" name="Google Shape;72;p3"/>
          <p:cNvSpPr txBox="1">
            <a:spLocks noGrp="1"/>
          </p:cNvSpPr>
          <p:nvPr>
            <p:ph type="title" idx="2" hasCustomPrompt="1"/>
          </p:nvPr>
        </p:nvSpPr>
        <p:spPr>
          <a:xfrm>
            <a:off x="3995121" y="1227576"/>
            <a:ext cx="1157400" cy="11574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3"/>
          <p:cNvSpPr txBox="1">
            <a:spLocks noGrp="1"/>
          </p:cNvSpPr>
          <p:nvPr>
            <p:ph type="subTitle" idx="1"/>
          </p:nvPr>
        </p:nvSpPr>
        <p:spPr>
          <a:xfrm>
            <a:off x="2509200" y="3652872"/>
            <a:ext cx="41256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4" name="Google Shape;74;p3"/>
          <p:cNvGrpSpPr/>
          <p:nvPr/>
        </p:nvGrpSpPr>
        <p:grpSpPr>
          <a:xfrm flipH="1">
            <a:off x="7153751" y="4056822"/>
            <a:ext cx="2074949" cy="962378"/>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 name="Google Shape;84;p3"/>
          <p:cNvGrpSpPr/>
          <p:nvPr/>
        </p:nvGrpSpPr>
        <p:grpSpPr>
          <a:xfrm flipH="1">
            <a:off x="323625" y="3807546"/>
            <a:ext cx="1138350" cy="1418750"/>
            <a:chOff x="1287525" y="3801250"/>
            <a:chExt cx="1138350" cy="1418750"/>
          </a:xfrm>
        </p:grpSpPr>
        <p:sp>
          <p:nvSpPr>
            <p:cNvPr id="85" name="Google Shape;85;p3"/>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flipH="1">
            <a:off x="210775" y="4159825"/>
            <a:ext cx="929375" cy="1057800"/>
            <a:chOff x="8076400" y="4159825"/>
            <a:chExt cx="929375" cy="1057800"/>
          </a:xfrm>
        </p:grpSpPr>
        <p:sp>
          <p:nvSpPr>
            <p:cNvPr id="88" name="Google Shape;88;p3"/>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3"/>
          <p:cNvGrpSpPr/>
          <p:nvPr/>
        </p:nvGrpSpPr>
        <p:grpSpPr>
          <a:xfrm>
            <a:off x="6993948" y="5750"/>
            <a:ext cx="1195349" cy="1078296"/>
            <a:chOff x="4404625" y="-443721"/>
            <a:chExt cx="1195349" cy="1078296"/>
          </a:xfrm>
        </p:grpSpPr>
        <p:sp>
          <p:nvSpPr>
            <p:cNvPr id="91" name="Google Shape;91;p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3"/>
          <p:cNvGrpSpPr/>
          <p:nvPr/>
        </p:nvGrpSpPr>
        <p:grpSpPr>
          <a:xfrm>
            <a:off x="7810151" y="-104276"/>
            <a:ext cx="1129225" cy="1439250"/>
            <a:chOff x="5173625" y="-443725"/>
            <a:chExt cx="1129225" cy="1439250"/>
          </a:xfrm>
        </p:grpSpPr>
        <p:sp>
          <p:nvSpPr>
            <p:cNvPr id="94" name="Google Shape;94;p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3"/>
          <p:cNvGrpSpPr/>
          <p:nvPr/>
        </p:nvGrpSpPr>
        <p:grpSpPr>
          <a:xfrm rot="10800000" flipH="1">
            <a:off x="-784112" y="147249"/>
            <a:ext cx="1138350" cy="1418750"/>
            <a:chOff x="-784112" y="3818928"/>
            <a:chExt cx="1138350" cy="1418750"/>
          </a:xfrm>
        </p:grpSpPr>
        <p:sp>
          <p:nvSpPr>
            <p:cNvPr id="97" name="Google Shape;97;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rot="10800000" flipH="1">
            <a:off x="-370081" y="-96211"/>
            <a:ext cx="1138350" cy="1418750"/>
            <a:chOff x="-784112" y="3818928"/>
            <a:chExt cx="1138350" cy="1418750"/>
          </a:xfrm>
        </p:grpSpPr>
        <p:sp>
          <p:nvSpPr>
            <p:cNvPr id="100" name="Google Shape;100;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3"/>
          <p:cNvGrpSpPr/>
          <p:nvPr/>
        </p:nvGrpSpPr>
        <p:grpSpPr>
          <a:xfrm rot="10800000" flipH="1">
            <a:off x="70117" y="-395120"/>
            <a:ext cx="1138350" cy="1418750"/>
            <a:chOff x="-784112" y="3818928"/>
            <a:chExt cx="1138350" cy="1418750"/>
          </a:xfrm>
        </p:grpSpPr>
        <p:sp>
          <p:nvSpPr>
            <p:cNvPr id="103" name="Google Shape;103;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61016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07" name="Google Shape;107;p4"/>
          <p:cNvSpPr txBox="1">
            <a:spLocks noGrp="1"/>
          </p:cNvSpPr>
          <p:nvPr>
            <p:ph type="body" idx="1"/>
          </p:nvPr>
        </p:nvSpPr>
        <p:spPr>
          <a:xfrm>
            <a:off x="720000" y="1187400"/>
            <a:ext cx="7704000" cy="34164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sz="1200"/>
            </a:lvl1pPr>
            <a:lvl2pPr marL="914400" lvl="1" indent="-317500" rtl="0">
              <a:lnSpc>
                <a:spcPct val="100000"/>
              </a:lnSpc>
              <a:spcBef>
                <a:spcPts val="1600"/>
              </a:spcBef>
              <a:spcAft>
                <a:spcPts val="0"/>
              </a:spcAft>
              <a:buSzPts val="1400"/>
              <a:buFont typeface="Raleway"/>
              <a:buChar char="○"/>
              <a:defRPr/>
            </a:lvl2pPr>
            <a:lvl3pPr marL="1371600" lvl="2" indent="-317500" rtl="0">
              <a:lnSpc>
                <a:spcPct val="100000"/>
              </a:lnSpc>
              <a:spcBef>
                <a:spcPts val="1600"/>
              </a:spcBef>
              <a:spcAft>
                <a:spcPts val="0"/>
              </a:spcAft>
              <a:buSzPts val="1400"/>
              <a:buFont typeface="Raleway"/>
              <a:buChar char="■"/>
              <a:defRPr/>
            </a:lvl3pPr>
            <a:lvl4pPr marL="1828800" lvl="3" indent="-317500" rtl="0">
              <a:lnSpc>
                <a:spcPct val="100000"/>
              </a:lnSpc>
              <a:spcBef>
                <a:spcPts val="1600"/>
              </a:spcBef>
              <a:spcAft>
                <a:spcPts val="0"/>
              </a:spcAft>
              <a:buSzPts val="1400"/>
              <a:buFont typeface="Raleway"/>
              <a:buChar char="●"/>
              <a:defRPr/>
            </a:lvl4pPr>
            <a:lvl5pPr marL="2286000" lvl="4" indent="-317500" rtl="0">
              <a:lnSpc>
                <a:spcPct val="100000"/>
              </a:lnSpc>
              <a:spcBef>
                <a:spcPts val="1600"/>
              </a:spcBef>
              <a:spcAft>
                <a:spcPts val="0"/>
              </a:spcAft>
              <a:buSzPts val="1400"/>
              <a:buFont typeface="Raleway"/>
              <a:buChar char="○"/>
              <a:defRPr/>
            </a:lvl5pPr>
            <a:lvl6pPr marL="2743200" lvl="5" indent="-317500" rtl="0">
              <a:lnSpc>
                <a:spcPct val="100000"/>
              </a:lnSpc>
              <a:spcBef>
                <a:spcPts val="1600"/>
              </a:spcBef>
              <a:spcAft>
                <a:spcPts val="0"/>
              </a:spcAft>
              <a:buSzPts val="1400"/>
              <a:buFont typeface="Raleway"/>
              <a:buChar char="■"/>
              <a:defRPr/>
            </a:lvl6pPr>
            <a:lvl7pPr marL="3200400" lvl="6" indent="-317500" rtl="0">
              <a:lnSpc>
                <a:spcPct val="100000"/>
              </a:lnSpc>
              <a:spcBef>
                <a:spcPts val="1600"/>
              </a:spcBef>
              <a:spcAft>
                <a:spcPts val="0"/>
              </a:spcAft>
              <a:buSzPts val="1400"/>
              <a:buFont typeface="Raleway"/>
              <a:buChar char="●"/>
              <a:defRPr/>
            </a:lvl7pPr>
            <a:lvl8pPr marL="3657600" lvl="7" indent="-317500" rtl="0">
              <a:lnSpc>
                <a:spcPct val="100000"/>
              </a:lnSpc>
              <a:spcBef>
                <a:spcPts val="1600"/>
              </a:spcBef>
              <a:spcAft>
                <a:spcPts val="0"/>
              </a:spcAft>
              <a:buSzPts val="1400"/>
              <a:buFont typeface="Raleway"/>
              <a:buChar char="○"/>
              <a:defRPr/>
            </a:lvl8pPr>
            <a:lvl9pPr marL="4114800" lvl="8" indent="-317500" rtl="0">
              <a:lnSpc>
                <a:spcPct val="100000"/>
              </a:lnSpc>
              <a:spcBef>
                <a:spcPts val="1600"/>
              </a:spcBef>
              <a:spcAft>
                <a:spcPts val="1600"/>
              </a:spcAft>
              <a:buSzPts val="1400"/>
              <a:buFont typeface="Raleway"/>
              <a:buChar char="■"/>
              <a:defRPr/>
            </a:lvl9pPr>
          </a:lstStyle>
          <a:p>
            <a:endParaRPr/>
          </a:p>
        </p:txBody>
      </p:sp>
      <p:sp>
        <p:nvSpPr>
          <p:cNvPr id="108" name="Google Shape;108;p4"/>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buNone/>
              <a:defRPr>
                <a:solidFill>
                  <a:srgbClr val="434343"/>
                </a:solidFill>
                <a:latin typeface="Josefin Slab SemiBold"/>
                <a:ea typeface="Josefin Slab SemiBold"/>
                <a:cs typeface="Josefin Slab SemiBold"/>
                <a:sym typeface="Josefin Slab SemiBold"/>
              </a:defRPr>
            </a:lvl1pPr>
            <a:lvl2pPr lvl="1">
              <a:buNone/>
              <a:defRPr>
                <a:solidFill>
                  <a:srgbClr val="434343"/>
                </a:solidFill>
                <a:latin typeface="Josefin Slab SemiBold"/>
                <a:ea typeface="Josefin Slab SemiBold"/>
                <a:cs typeface="Josefin Slab SemiBold"/>
                <a:sym typeface="Josefin Slab SemiBold"/>
              </a:defRPr>
            </a:lvl2pPr>
            <a:lvl3pPr lvl="2">
              <a:buNone/>
              <a:defRPr>
                <a:solidFill>
                  <a:srgbClr val="434343"/>
                </a:solidFill>
                <a:latin typeface="Josefin Slab SemiBold"/>
                <a:ea typeface="Josefin Slab SemiBold"/>
                <a:cs typeface="Josefin Slab SemiBold"/>
                <a:sym typeface="Josefin Slab SemiBold"/>
              </a:defRPr>
            </a:lvl3pPr>
            <a:lvl4pPr lvl="3">
              <a:buNone/>
              <a:defRPr>
                <a:solidFill>
                  <a:srgbClr val="434343"/>
                </a:solidFill>
                <a:latin typeface="Josefin Slab SemiBold"/>
                <a:ea typeface="Josefin Slab SemiBold"/>
                <a:cs typeface="Josefin Slab SemiBold"/>
                <a:sym typeface="Josefin Slab SemiBold"/>
              </a:defRPr>
            </a:lvl4pPr>
            <a:lvl5pPr lvl="4">
              <a:buNone/>
              <a:defRPr>
                <a:solidFill>
                  <a:srgbClr val="434343"/>
                </a:solidFill>
                <a:latin typeface="Josefin Slab SemiBold"/>
                <a:ea typeface="Josefin Slab SemiBold"/>
                <a:cs typeface="Josefin Slab SemiBold"/>
                <a:sym typeface="Josefin Slab SemiBold"/>
              </a:defRPr>
            </a:lvl5pPr>
            <a:lvl6pPr lvl="5">
              <a:buNone/>
              <a:defRPr>
                <a:solidFill>
                  <a:srgbClr val="434343"/>
                </a:solidFill>
                <a:latin typeface="Josefin Slab SemiBold"/>
                <a:ea typeface="Josefin Slab SemiBold"/>
                <a:cs typeface="Josefin Slab SemiBold"/>
                <a:sym typeface="Josefin Slab SemiBold"/>
              </a:defRPr>
            </a:lvl6pPr>
            <a:lvl7pPr lvl="6">
              <a:buNone/>
              <a:defRPr>
                <a:solidFill>
                  <a:srgbClr val="434343"/>
                </a:solidFill>
                <a:latin typeface="Josefin Slab SemiBold"/>
                <a:ea typeface="Josefin Slab SemiBold"/>
                <a:cs typeface="Josefin Slab SemiBold"/>
                <a:sym typeface="Josefin Slab SemiBold"/>
              </a:defRPr>
            </a:lvl7pPr>
            <a:lvl8pPr lvl="7">
              <a:buNone/>
              <a:defRPr>
                <a:solidFill>
                  <a:srgbClr val="434343"/>
                </a:solidFill>
                <a:latin typeface="Josefin Slab SemiBold"/>
                <a:ea typeface="Josefin Slab SemiBold"/>
                <a:cs typeface="Josefin Slab SemiBold"/>
                <a:sym typeface="Josefin Slab SemiBold"/>
              </a:defRPr>
            </a:lvl8pPr>
            <a:lvl9pPr lvl="8">
              <a:buNone/>
              <a:defRPr>
                <a:solidFill>
                  <a:srgbClr val="434343"/>
                </a:solidFill>
                <a:latin typeface="Josefin Slab SemiBold"/>
                <a:ea typeface="Josefin Slab SemiBold"/>
                <a:cs typeface="Josefin Slab SemiBold"/>
                <a:sym typeface="Josefin Slab SemiBold"/>
              </a:defRPr>
            </a:lvl9pPr>
          </a:lstStyle>
          <a:p>
            <a:pPr marL="0" lvl="0" indent="0" algn="l" rtl="0">
              <a:spcBef>
                <a:spcPts val="0"/>
              </a:spcBef>
              <a:spcAft>
                <a:spcPts val="0"/>
              </a:spcAft>
              <a:buNone/>
            </a:pPr>
            <a:fld id="{00000000-1234-1234-1234-123412341234}" type="slidenum">
              <a:rPr lang="en"/>
              <a:t>‹#›</a:t>
            </a:fld>
            <a:endParaRPr/>
          </a:p>
        </p:txBody>
      </p:sp>
      <p:grpSp>
        <p:nvGrpSpPr>
          <p:cNvPr id="109" name="Google Shape;109;p4"/>
          <p:cNvGrpSpPr/>
          <p:nvPr/>
        </p:nvGrpSpPr>
        <p:grpSpPr>
          <a:xfrm>
            <a:off x="7754575" y="3807546"/>
            <a:ext cx="1138350" cy="1418750"/>
            <a:chOff x="1287525" y="3801250"/>
            <a:chExt cx="1138350" cy="1418750"/>
          </a:xfrm>
        </p:grpSpPr>
        <p:sp>
          <p:nvSpPr>
            <p:cNvPr id="110" name="Google Shape;110;p4"/>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4"/>
          <p:cNvGrpSpPr/>
          <p:nvPr/>
        </p:nvGrpSpPr>
        <p:grpSpPr>
          <a:xfrm>
            <a:off x="7619075" y="-472615"/>
            <a:ext cx="1623175" cy="1439250"/>
            <a:chOff x="7619075" y="-179925"/>
            <a:chExt cx="1623175" cy="1439250"/>
          </a:xfrm>
        </p:grpSpPr>
        <p:grpSp>
          <p:nvGrpSpPr>
            <p:cNvPr id="113" name="Google Shape;113;p4"/>
            <p:cNvGrpSpPr/>
            <p:nvPr/>
          </p:nvGrpSpPr>
          <p:grpSpPr>
            <a:xfrm>
              <a:off x="7619075" y="-179925"/>
              <a:ext cx="920275" cy="1078300"/>
              <a:chOff x="4679675" y="-443725"/>
              <a:chExt cx="920275" cy="1078300"/>
            </a:xfrm>
          </p:grpSpPr>
          <p:sp>
            <p:nvSpPr>
              <p:cNvPr id="114" name="Google Shape;114;p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4"/>
            <p:cNvGrpSpPr/>
            <p:nvPr/>
          </p:nvGrpSpPr>
          <p:grpSpPr>
            <a:xfrm>
              <a:off x="8113025" y="-179925"/>
              <a:ext cx="1129225" cy="1439250"/>
              <a:chOff x="5173625" y="-443725"/>
              <a:chExt cx="1129225" cy="1439250"/>
            </a:xfrm>
          </p:grpSpPr>
          <p:sp>
            <p:nvSpPr>
              <p:cNvPr id="117" name="Google Shape;117;p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 name="Google Shape;119;p4"/>
          <p:cNvGrpSpPr/>
          <p:nvPr/>
        </p:nvGrpSpPr>
        <p:grpSpPr>
          <a:xfrm>
            <a:off x="8076400" y="4159825"/>
            <a:ext cx="929375" cy="1057800"/>
            <a:chOff x="8076400" y="4159825"/>
            <a:chExt cx="929375" cy="1057800"/>
          </a:xfrm>
        </p:grpSpPr>
        <p:sp>
          <p:nvSpPr>
            <p:cNvPr id="120" name="Google Shape;120;p4"/>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4"/>
          <p:cNvGrpSpPr/>
          <p:nvPr/>
        </p:nvGrpSpPr>
        <p:grpSpPr>
          <a:xfrm>
            <a:off x="-784112" y="3808068"/>
            <a:ext cx="1138350" cy="1418750"/>
            <a:chOff x="-784112" y="3818928"/>
            <a:chExt cx="1138350" cy="1418750"/>
          </a:xfrm>
        </p:grpSpPr>
        <p:sp>
          <p:nvSpPr>
            <p:cNvPr id="123" name="Google Shape;123;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571562" y="4051528"/>
            <a:ext cx="1138350" cy="1418750"/>
            <a:chOff x="-784112" y="3818928"/>
            <a:chExt cx="1138350" cy="1418750"/>
          </a:xfrm>
        </p:grpSpPr>
        <p:sp>
          <p:nvSpPr>
            <p:cNvPr id="126" name="Google Shape;126;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29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713325"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0" name="Google Shape;300;p13"/>
          <p:cNvSpPr txBox="1">
            <a:spLocks noGrp="1"/>
          </p:cNvSpPr>
          <p:nvPr>
            <p:ph type="title" idx="2" hasCustomPrompt="1"/>
          </p:nvPr>
        </p:nvSpPr>
        <p:spPr>
          <a:xfrm>
            <a:off x="713325"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1" name="Google Shape;301;p13"/>
          <p:cNvSpPr txBox="1">
            <a:spLocks noGrp="1"/>
          </p:cNvSpPr>
          <p:nvPr>
            <p:ph type="subTitle" idx="1"/>
          </p:nvPr>
        </p:nvSpPr>
        <p:spPr>
          <a:xfrm>
            <a:off x="713313"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2" name="Google Shape;302;p13"/>
          <p:cNvSpPr txBox="1">
            <a:spLocks noGrp="1"/>
          </p:cNvSpPr>
          <p:nvPr>
            <p:ph type="title" idx="3"/>
          </p:nvPr>
        </p:nvSpPr>
        <p:spPr>
          <a:xfrm>
            <a:off x="3878250"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3" name="Google Shape;303;p13"/>
          <p:cNvSpPr txBox="1">
            <a:spLocks noGrp="1"/>
          </p:cNvSpPr>
          <p:nvPr>
            <p:ph type="title" idx="4" hasCustomPrompt="1"/>
          </p:nvPr>
        </p:nvSpPr>
        <p:spPr>
          <a:xfrm>
            <a:off x="3878250"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4" name="Google Shape;304;p13"/>
          <p:cNvSpPr txBox="1">
            <a:spLocks noGrp="1"/>
          </p:cNvSpPr>
          <p:nvPr>
            <p:ph type="subTitle" idx="5"/>
          </p:nvPr>
        </p:nvSpPr>
        <p:spPr>
          <a:xfrm>
            <a:off x="3878238"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5" name="Google Shape;305;p13"/>
          <p:cNvSpPr txBox="1">
            <a:spLocks noGrp="1"/>
          </p:cNvSpPr>
          <p:nvPr>
            <p:ph type="title" idx="6"/>
          </p:nvPr>
        </p:nvSpPr>
        <p:spPr>
          <a:xfrm>
            <a:off x="720000" y="539700"/>
            <a:ext cx="5365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306" name="Google Shape;306;p13"/>
          <p:cNvSpPr txBox="1">
            <a:spLocks noGrp="1"/>
          </p:cNvSpPr>
          <p:nvPr>
            <p:ph type="title" idx="7"/>
          </p:nvPr>
        </p:nvSpPr>
        <p:spPr>
          <a:xfrm>
            <a:off x="720000"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7" name="Google Shape;307;p13"/>
          <p:cNvSpPr txBox="1">
            <a:spLocks noGrp="1"/>
          </p:cNvSpPr>
          <p:nvPr>
            <p:ph type="title" idx="8" hasCustomPrompt="1"/>
          </p:nvPr>
        </p:nvSpPr>
        <p:spPr>
          <a:xfrm>
            <a:off x="720000"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3"/>
          <p:cNvSpPr txBox="1">
            <a:spLocks noGrp="1"/>
          </p:cNvSpPr>
          <p:nvPr>
            <p:ph type="subTitle" idx="9"/>
          </p:nvPr>
        </p:nvSpPr>
        <p:spPr>
          <a:xfrm>
            <a:off x="719988"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9" name="Google Shape;309;p13"/>
          <p:cNvSpPr txBox="1">
            <a:spLocks noGrp="1"/>
          </p:cNvSpPr>
          <p:nvPr>
            <p:ph type="title" idx="13"/>
          </p:nvPr>
        </p:nvSpPr>
        <p:spPr>
          <a:xfrm>
            <a:off x="3884925"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10" name="Google Shape;310;p13"/>
          <p:cNvSpPr txBox="1">
            <a:spLocks noGrp="1"/>
          </p:cNvSpPr>
          <p:nvPr>
            <p:ph type="title" idx="14" hasCustomPrompt="1"/>
          </p:nvPr>
        </p:nvSpPr>
        <p:spPr>
          <a:xfrm>
            <a:off x="3884925"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1" name="Google Shape;311;p13"/>
          <p:cNvSpPr txBox="1">
            <a:spLocks noGrp="1"/>
          </p:cNvSpPr>
          <p:nvPr>
            <p:ph type="subTitle" idx="15"/>
          </p:nvPr>
        </p:nvSpPr>
        <p:spPr>
          <a:xfrm>
            <a:off x="3884913"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grpSp>
        <p:nvGrpSpPr>
          <p:cNvPr id="312" name="Google Shape;312;p13"/>
          <p:cNvGrpSpPr/>
          <p:nvPr/>
        </p:nvGrpSpPr>
        <p:grpSpPr>
          <a:xfrm>
            <a:off x="7730824" y="2876232"/>
            <a:ext cx="1697125" cy="138273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13"/>
          <p:cNvGrpSpPr/>
          <p:nvPr/>
        </p:nvGrpSpPr>
        <p:grpSpPr>
          <a:xfrm>
            <a:off x="8620769" y="604477"/>
            <a:ext cx="640686" cy="543853"/>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36"/>
        <p:cNvGrpSpPr/>
        <p:nvPr/>
      </p:nvGrpSpPr>
      <p:grpSpPr>
        <a:xfrm>
          <a:off x="0" y="0"/>
          <a:ext cx="0" cy="0"/>
          <a:chOff x="0" y="0"/>
          <a:chExt cx="0" cy="0"/>
        </a:xfrm>
      </p:grpSpPr>
      <p:sp>
        <p:nvSpPr>
          <p:cNvPr id="337" name="Google Shape;337;p14"/>
          <p:cNvSpPr txBox="1">
            <a:spLocks noGrp="1"/>
          </p:cNvSpPr>
          <p:nvPr>
            <p:ph type="title"/>
          </p:nvPr>
        </p:nvSpPr>
        <p:spPr>
          <a:xfrm>
            <a:off x="2601150" y="3162600"/>
            <a:ext cx="39417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38" name="Google Shape;338;p14"/>
          <p:cNvSpPr txBox="1">
            <a:spLocks noGrp="1"/>
          </p:cNvSpPr>
          <p:nvPr>
            <p:ph type="subTitle" idx="1"/>
          </p:nvPr>
        </p:nvSpPr>
        <p:spPr>
          <a:xfrm>
            <a:off x="1776005" y="1484125"/>
            <a:ext cx="5592000" cy="171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7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339" name="Google Shape;339;p14"/>
          <p:cNvGrpSpPr/>
          <p:nvPr/>
        </p:nvGrpSpPr>
        <p:grpSpPr>
          <a:xfrm flipH="1">
            <a:off x="7586434" y="1581995"/>
            <a:ext cx="2290315" cy="1518337"/>
            <a:chOff x="-736445" y="1581995"/>
            <a:chExt cx="2290315" cy="1518337"/>
          </a:xfrm>
        </p:grpSpPr>
        <p:sp>
          <p:nvSpPr>
            <p:cNvPr id="340" name="Google Shape;340;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14"/>
            <p:cNvGrpSpPr/>
            <p:nvPr/>
          </p:nvGrpSpPr>
          <p:grpSpPr>
            <a:xfrm>
              <a:off x="-736445" y="1581995"/>
              <a:ext cx="2290315" cy="1518337"/>
              <a:chOff x="-565732" y="1582220"/>
              <a:chExt cx="2290315" cy="1518337"/>
            </a:xfrm>
          </p:grpSpPr>
          <p:sp>
            <p:nvSpPr>
              <p:cNvPr id="342" name="Google Shape;342;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14"/>
              <p:cNvGrpSpPr/>
              <p:nvPr/>
            </p:nvGrpSpPr>
            <p:grpSpPr>
              <a:xfrm>
                <a:off x="-565732" y="1582220"/>
                <a:ext cx="2290315" cy="435914"/>
                <a:chOff x="-565732" y="1582220"/>
                <a:chExt cx="2290315" cy="435914"/>
              </a:xfrm>
            </p:grpSpPr>
            <p:sp>
              <p:nvSpPr>
                <p:cNvPr id="344" name="Google Shape;344;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14"/>
              <p:cNvGrpSpPr/>
              <p:nvPr/>
            </p:nvGrpSpPr>
            <p:grpSpPr>
              <a:xfrm>
                <a:off x="-565732" y="1759770"/>
                <a:ext cx="1948882" cy="441085"/>
                <a:chOff x="-565732" y="1759770"/>
                <a:chExt cx="1948882" cy="441085"/>
              </a:xfrm>
            </p:grpSpPr>
            <p:sp>
              <p:nvSpPr>
                <p:cNvPr id="347" name="Google Shape;347;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4"/>
              <p:cNvGrpSpPr/>
              <p:nvPr/>
            </p:nvGrpSpPr>
            <p:grpSpPr>
              <a:xfrm>
                <a:off x="-390503" y="2295383"/>
                <a:ext cx="1572778" cy="118575"/>
                <a:chOff x="-390503" y="2295383"/>
                <a:chExt cx="1572778" cy="118575"/>
              </a:xfrm>
            </p:grpSpPr>
            <p:sp>
              <p:nvSpPr>
                <p:cNvPr id="350" name="Google Shape;350;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14"/>
              <p:cNvGrpSpPr/>
              <p:nvPr/>
            </p:nvGrpSpPr>
            <p:grpSpPr>
              <a:xfrm>
                <a:off x="-565732" y="2666266"/>
                <a:ext cx="2239329" cy="434292"/>
                <a:chOff x="-565732" y="2666266"/>
                <a:chExt cx="2239329" cy="434292"/>
              </a:xfrm>
            </p:grpSpPr>
            <p:sp>
              <p:nvSpPr>
                <p:cNvPr id="353" name="Google Shape;353;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55" name="Google Shape;355;p14"/>
          <p:cNvGrpSpPr/>
          <p:nvPr/>
        </p:nvGrpSpPr>
        <p:grpSpPr>
          <a:xfrm>
            <a:off x="-736445" y="1581995"/>
            <a:ext cx="2290315" cy="1518337"/>
            <a:chOff x="-736445" y="1581995"/>
            <a:chExt cx="2290315" cy="1518337"/>
          </a:xfrm>
        </p:grpSpPr>
        <p:sp>
          <p:nvSpPr>
            <p:cNvPr id="356" name="Google Shape;356;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 name="Google Shape;357;p14"/>
            <p:cNvGrpSpPr/>
            <p:nvPr/>
          </p:nvGrpSpPr>
          <p:grpSpPr>
            <a:xfrm>
              <a:off x="-736445" y="1581995"/>
              <a:ext cx="2290315" cy="1518337"/>
              <a:chOff x="-565732" y="1582220"/>
              <a:chExt cx="2290315" cy="1518337"/>
            </a:xfrm>
          </p:grpSpPr>
          <p:sp>
            <p:nvSpPr>
              <p:cNvPr id="358" name="Google Shape;358;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14"/>
              <p:cNvGrpSpPr/>
              <p:nvPr/>
            </p:nvGrpSpPr>
            <p:grpSpPr>
              <a:xfrm>
                <a:off x="-565732" y="1582220"/>
                <a:ext cx="2290315" cy="435914"/>
                <a:chOff x="-565732" y="1582220"/>
                <a:chExt cx="2290315" cy="435914"/>
              </a:xfrm>
            </p:grpSpPr>
            <p:sp>
              <p:nvSpPr>
                <p:cNvPr id="360" name="Google Shape;360;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14"/>
              <p:cNvGrpSpPr/>
              <p:nvPr/>
            </p:nvGrpSpPr>
            <p:grpSpPr>
              <a:xfrm>
                <a:off x="-565732" y="1759770"/>
                <a:ext cx="1948882" cy="441085"/>
                <a:chOff x="-565732" y="1759770"/>
                <a:chExt cx="1948882" cy="441085"/>
              </a:xfrm>
            </p:grpSpPr>
            <p:sp>
              <p:nvSpPr>
                <p:cNvPr id="363" name="Google Shape;363;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14"/>
              <p:cNvGrpSpPr/>
              <p:nvPr/>
            </p:nvGrpSpPr>
            <p:grpSpPr>
              <a:xfrm>
                <a:off x="-390503" y="2295383"/>
                <a:ext cx="1572778" cy="118575"/>
                <a:chOff x="-390503" y="2295383"/>
                <a:chExt cx="1572778" cy="118575"/>
              </a:xfrm>
            </p:grpSpPr>
            <p:sp>
              <p:nvSpPr>
                <p:cNvPr id="366" name="Google Shape;366;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14"/>
              <p:cNvGrpSpPr/>
              <p:nvPr/>
            </p:nvGrpSpPr>
            <p:grpSpPr>
              <a:xfrm>
                <a:off x="-565732" y="2666266"/>
                <a:ext cx="2239329" cy="434292"/>
                <a:chOff x="-565732" y="2666266"/>
                <a:chExt cx="2239329" cy="434292"/>
              </a:xfrm>
            </p:grpSpPr>
            <p:sp>
              <p:nvSpPr>
                <p:cNvPr id="369" name="Google Shape;369;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71" name="Google Shape;371;p14"/>
          <p:cNvGrpSpPr/>
          <p:nvPr/>
        </p:nvGrpSpPr>
        <p:grpSpPr>
          <a:xfrm rot="10800000" flipH="1">
            <a:off x="3897588" y="4408140"/>
            <a:ext cx="482550" cy="1505350"/>
            <a:chOff x="3121150" y="-443725"/>
            <a:chExt cx="482550" cy="1505350"/>
          </a:xfrm>
        </p:grpSpPr>
        <p:sp>
          <p:nvSpPr>
            <p:cNvPr id="372" name="Google Shape;372;p1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4"/>
          <p:cNvGrpSpPr/>
          <p:nvPr/>
        </p:nvGrpSpPr>
        <p:grpSpPr>
          <a:xfrm rot="10800000" flipH="1">
            <a:off x="2766863" y="4835190"/>
            <a:ext cx="929375" cy="1078300"/>
            <a:chOff x="1990425" y="-443725"/>
            <a:chExt cx="929375" cy="1078300"/>
          </a:xfrm>
        </p:grpSpPr>
        <p:sp>
          <p:nvSpPr>
            <p:cNvPr id="375" name="Google Shape;375;p1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14"/>
          <p:cNvGrpSpPr/>
          <p:nvPr/>
        </p:nvGrpSpPr>
        <p:grpSpPr>
          <a:xfrm rot="10800000" flipH="1">
            <a:off x="2063963" y="4474240"/>
            <a:ext cx="1138350" cy="1439250"/>
            <a:chOff x="1287525" y="-443725"/>
            <a:chExt cx="1138350" cy="1439250"/>
          </a:xfrm>
        </p:grpSpPr>
        <p:sp>
          <p:nvSpPr>
            <p:cNvPr id="378" name="Google Shape;378;p1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14"/>
          <p:cNvGrpSpPr/>
          <p:nvPr/>
        </p:nvGrpSpPr>
        <p:grpSpPr>
          <a:xfrm rot="10800000" flipH="1">
            <a:off x="4772213" y="4408140"/>
            <a:ext cx="474200" cy="1505350"/>
            <a:chOff x="3995775" y="-443725"/>
            <a:chExt cx="474200" cy="1505350"/>
          </a:xfrm>
        </p:grpSpPr>
        <p:sp>
          <p:nvSpPr>
            <p:cNvPr id="381" name="Google Shape;381;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14"/>
          <p:cNvGrpSpPr/>
          <p:nvPr/>
        </p:nvGrpSpPr>
        <p:grpSpPr>
          <a:xfrm rot="10800000" flipH="1">
            <a:off x="5456113" y="4835190"/>
            <a:ext cx="920275" cy="1078300"/>
            <a:chOff x="4679675" y="-443725"/>
            <a:chExt cx="920275" cy="1078300"/>
          </a:xfrm>
        </p:grpSpPr>
        <p:sp>
          <p:nvSpPr>
            <p:cNvPr id="384" name="Google Shape;38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14"/>
          <p:cNvGrpSpPr/>
          <p:nvPr/>
        </p:nvGrpSpPr>
        <p:grpSpPr>
          <a:xfrm rot="10800000" flipH="1">
            <a:off x="5950063" y="4474240"/>
            <a:ext cx="1129225" cy="1439250"/>
            <a:chOff x="5173625" y="-443725"/>
            <a:chExt cx="1129225" cy="1439250"/>
          </a:xfrm>
        </p:grpSpPr>
        <p:sp>
          <p:nvSpPr>
            <p:cNvPr id="387" name="Google Shape;38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718"/>
        <p:cNvGrpSpPr/>
        <p:nvPr/>
      </p:nvGrpSpPr>
      <p:grpSpPr>
        <a:xfrm>
          <a:off x="0" y="0"/>
          <a:ext cx="0" cy="0"/>
          <a:chOff x="0" y="0"/>
          <a:chExt cx="0" cy="0"/>
        </a:xfrm>
      </p:grpSpPr>
      <p:sp>
        <p:nvSpPr>
          <p:cNvPr id="719" name="Google Shape;719;p27"/>
          <p:cNvSpPr txBox="1">
            <a:spLocks noGrp="1"/>
          </p:cNvSpPr>
          <p:nvPr>
            <p:ph type="ctrTitle"/>
          </p:nvPr>
        </p:nvSpPr>
        <p:spPr>
          <a:xfrm>
            <a:off x="713325" y="565547"/>
            <a:ext cx="4069500" cy="12429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20" name="Google Shape;720;p27"/>
          <p:cNvSpPr txBox="1">
            <a:spLocks noGrp="1"/>
          </p:cNvSpPr>
          <p:nvPr>
            <p:ph type="subTitle" idx="1"/>
          </p:nvPr>
        </p:nvSpPr>
        <p:spPr>
          <a:xfrm>
            <a:off x="713325" y="1736300"/>
            <a:ext cx="3583500" cy="83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1" name="Google Shape;721;p27"/>
          <p:cNvSpPr txBox="1"/>
          <p:nvPr/>
        </p:nvSpPr>
        <p:spPr>
          <a:xfrm>
            <a:off x="713325" y="3571950"/>
            <a:ext cx="3328800" cy="698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000">
              <a:solidFill>
                <a:schemeClr val="accent1"/>
              </a:solidFill>
              <a:latin typeface="Montserrat"/>
              <a:ea typeface="Montserrat"/>
              <a:cs typeface="Montserrat"/>
              <a:sym typeface="Montserrat"/>
            </a:endParaRPr>
          </a:p>
        </p:txBody>
      </p:sp>
      <p:sp>
        <p:nvSpPr>
          <p:cNvPr id="722" name="Google Shape;722;p27"/>
          <p:cNvSpPr/>
          <p:nvPr/>
        </p:nvSpPr>
        <p:spPr>
          <a:xfrm>
            <a:off x="8125138" y="1179072"/>
            <a:ext cx="39607" cy="39607"/>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27"/>
          <p:cNvGrpSpPr/>
          <p:nvPr/>
        </p:nvGrpSpPr>
        <p:grpSpPr>
          <a:xfrm flipH="1">
            <a:off x="7136201" y="4054216"/>
            <a:ext cx="2074949" cy="962378"/>
            <a:chOff x="-85249" y="3960975"/>
            <a:chExt cx="2074949" cy="962378"/>
          </a:xfrm>
        </p:grpSpPr>
        <p:grpSp>
          <p:nvGrpSpPr>
            <p:cNvPr id="724" name="Google Shape;724;p27"/>
            <p:cNvGrpSpPr/>
            <p:nvPr/>
          </p:nvGrpSpPr>
          <p:grpSpPr>
            <a:xfrm>
              <a:off x="-44137" y="3960975"/>
              <a:ext cx="2033837" cy="459179"/>
              <a:chOff x="-101291" y="3971002"/>
              <a:chExt cx="2033837" cy="459179"/>
            </a:xfrm>
          </p:grpSpPr>
          <p:sp>
            <p:nvSpPr>
              <p:cNvPr id="725" name="Google Shape;725;p27"/>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7"/>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27"/>
            <p:cNvGrpSpPr/>
            <p:nvPr/>
          </p:nvGrpSpPr>
          <p:grpSpPr>
            <a:xfrm>
              <a:off x="-85249" y="4203623"/>
              <a:ext cx="2014791" cy="469195"/>
              <a:chOff x="-35118" y="4163517"/>
              <a:chExt cx="2014791" cy="469195"/>
            </a:xfrm>
          </p:grpSpPr>
          <p:sp>
            <p:nvSpPr>
              <p:cNvPr id="728" name="Google Shape;728;p27"/>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7"/>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27"/>
            <p:cNvGrpSpPr/>
            <p:nvPr/>
          </p:nvGrpSpPr>
          <p:grpSpPr>
            <a:xfrm>
              <a:off x="-85249" y="4454155"/>
              <a:ext cx="2014791" cy="469199"/>
              <a:chOff x="-35118" y="4345992"/>
              <a:chExt cx="2014791" cy="469199"/>
            </a:xfrm>
          </p:grpSpPr>
          <p:sp>
            <p:nvSpPr>
              <p:cNvPr id="731" name="Google Shape;731;p2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33" name="Google Shape;733;p27"/>
          <p:cNvGrpSpPr/>
          <p:nvPr/>
        </p:nvGrpSpPr>
        <p:grpSpPr>
          <a:xfrm>
            <a:off x="7691206" y="833500"/>
            <a:ext cx="2649775" cy="3476500"/>
            <a:chOff x="7691206" y="833500"/>
            <a:chExt cx="2649775" cy="3476500"/>
          </a:xfrm>
        </p:grpSpPr>
        <p:sp>
          <p:nvSpPr>
            <p:cNvPr id="734" name="Google Shape;734;p27"/>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7"/>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 name="Google Shape;736;p27"/>
            <p:cNvGrpSpPr/>
            <p:nvPr/>
          </p:nvGrpSpPr>
          <p:grpSpPr>
            <a:xfrm>
              <a:off x="7795306" y="833500"/>
              <a:ext cx="2545675" cy="3476500"/>
              <a:chOff x="7795306" y="833500"/>
              <a:chExt cx="2545675" cy="3476500"/>
            </a:xfrm>
          </p:grpSpPr>
          <p:sp>
            <p:nvSpPr>
              <p:cNvPr id="737" name="Google Shape;737;p27"/>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7"/>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7"/>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7"/>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7"/>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7"/>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3" name="Google Shape;743;p27"/>
              <p:cNvGrpSpPr/>
              <p:nvPr/>
            </p:nvGrpSpPr>
            <p:grpSpPr>
              <a:xfrm>
                <a:off x="8530783" y="2299824"/>
                <a:ext cx="640686" cy="543853"/>
                <a:chOff x="10364519" y="2624211"/>
                <a:chExt cx="640686" cy="543853"/>
              </a:xfrm>
            </p:grpSpPr>
            <p:sp>
              <p:nvSpPr>
                <p:cNvPr id="744" name="Google Shape;744;p27"/>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7"/>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46"/>
        <p:cNvGrpSpPr/>
        <p:nvPr/>
      </p:nvGrpSpPr>
      <p:grpSpPr>
        <a:xfrm>
          <a:off x="0" y="0"/>
          <a:ext cx="0" cy="0"/>
          <a:chOff x="0" y="0"/>
          <a:chExt cx="0" cy="0"/>
        </a:xfrm>
      </p:grpSpPr>
      <p:grpSp>
        <p:nvGrpSpPr>
          <p:cNvPr id="747" name="Google Shape;747;p28"/>
          <p:cNvGrpSpPr/>
          <p:nvPr/>
        </p:nvGrpSpPr>
        <p:grpSpPr>
          <a:xfrm rot="10800000">
            <a:off x="7021" y="-639006"/>
            <a:ext cx="1623175" cy="197265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4" name="Google Shape;754;p28"/>
          <p:cNvGrpSpPr/>
          <p:nvPr/>
        </p:nvGrpSpPr>
        <p:grpSpPr>
          <a:xfrm>
            <a:off x="-1256133" y="867643"/>
            <a:ext cx="2014791" cy="473128"/>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28"/>
          <p:cNvGrpSpPr/>
          <p:nvPr/>
        </p:nvGrpSpPr>
        <p:grpSpPr>
          <a:xfrm>
            <a:off x="-1179939" y="1195668"/>
            <a:ext cx="2014791" cy="473128"/>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28"/>
          <p:cNvGrpSpPr/>
          <p:nvPr/>
        </p:nvGrpSpPr>
        <p:grpSpPr>
          <a:xfrm rot="10800000" flipH="1">
            <a:off x="39853" y="-260807"/>
            <a:ext cx="2014791" cy="473128"/>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28"/>
          <p:cNvGrpSpPr/>
          <p:nvPr/>
        </p:nvGrpSpPr>
        <p:grpSpPr>
          <a:xfrm rot="10800000">
            <a:off x="7755996" y="4031858"/>
            <a:ext cx="1129225" cy="143925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28"/>
          <p:cNvGrpSpPr/>
          <p:nvPr/>
        </p:nvGrpSpPr>
        <p:grpSpPr>
          <a:xfrm rot="10800000" flipH="1">
            <a:off x="7506654" y="4534879"/>
            <a:ext cx="920275" cy="1078300"/>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28"/>
          <p:cNvGrpSpPr/>
          <p:nvPr/>
        </p:nvGrpSpPr>
        <p:grpSpPr>
          <a:xfrm rot="10800000">
            <a:off x="7953846" y="4266083"/>
            <a:ext cx="1129225" cy="143925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72"/>
        <p:cNvGrpSpPr/>
        <p:nvPr/>
      </p:nvGrpSpPr>
      <p:grpSpPr>
        <a:xfrm>
          <a:off x="0" y="0"/>
          <a:ext cx="0" cy="0"/>
          <a:chOff x="0" y="0"/>
          <a:chExt cx="0" cy="0"/>
        </a:xfrm>
      </p:grpSpPr>
      <p:grpSp>
        <p:nvGrpSpPr>
          <p:cNvPr id="773" name="Google Shape;773;p29"/>
          <p:cNvGrpSpPr/>
          <p:nvPr/>
        </p:nvGrpSpPr>
        <p:grpSpPr>
          <a:xfrm rot="10800000">
            <a:off x="-483504" y="3973396"/>
            <a:ext cx="920275" cy="1078300"/>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29"/>
          <p:cNvGrpSpPr/>
          <p:nvPr/>
        </p:nvGrpSpPr>
        <p:grpSpPr>
          <a:xfrm rot="10800000">
            <a:off x="-364004" y="3564321"/>
            <a:ext cx="1129225" cy="143925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29"/>
          <p:cNvGrpSpPr/>
          <p:nvPr/>
        </p:nvGrpSpPr>
        <p:grpSpPr>
          <a:xfrm rot="10800000" flipH="1">
            <a:off x="-351289" y="128490"/>
            <a:ext cx="2014791" cy="473128"/>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29"/>
          <p:cNvGrpSpPr/>
          <p:nvPr/>
        </p:nvGrpSpPr>
        <p:grpSpPr>
          <a:xfrm rot="10800000" flipH="1">
            <a:off x="-407289" y="4585092"/>
            <a:ext cx="2014791" cy="473128"/>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29"/>
          <p:cNvGrpSpPr/>
          <p:nvPr/>
        </p:nvGrpSpPr>
        <p:grpSpPr>
          <a:xfrm>
            <a:off x="-407297" y="4545227"/>
            <a:ext cx="2014791" cy="473128"/>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29"/>
          <p:cNvGrpSpPr/>
          <p:nvPr/>
        </p:nvGrpSpPr>
        <p:grpSpPr>
          <a:xfrm flipH="1">
            <a:off x="7755996" y="-324096"/>
            <a:ext cx="1129225" cy="143925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29"/>
          <p:cNvGrpSpPr/>
          <p:nvPr/>
        </p:nvGrpSpPr>
        <p:grpSpPr>
          <a:xfrm>
            <a:off x="7506654" y="-466167"/>
            <a:ext cx="920275" cy="1078300"/>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29"/>
          <p:cNvGrpSpPr/>
          <p:nvPr/>
        </p:nvGrpSpPr>
        <p:grpSpPr>
          <a:xfrm flipH="1">
            <a:off x="7953846" y="-558321"/>
            <a:ext cx="1129225" cy="143925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29"/>
          <p:cNvGrpSpPr/>
          <p:nvPr/>
        </p:nvGrpSpPr>
        <p:grpSpPr>
          <a:xfrm rot="10800000" flipH="1">
            <a:off x="-198889" y="-100110"/>
            <a:ext cx="2014791" cy="473128"/>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800"/>
        <p:cNvGrpSpPr/>
        <p:nvPr/>
      </p:nvGrpSpPr>
      <p:grpSpPr>
        <a:xfrm>
          <a:off x="0" y="0"/>
          <a:ext cx="0" cy="0"/>
          <a:chOff x="0" y="0"/>
          <a:chExt cx="0" cy="0"/>
        </a:xfrm>
      </p:grpSpPr>
      <p:grpSp>
        <p:nvGrpSpPr>
          <p:cNvPr id="801" name="Google Shape;801;p30"/>
          <p:cNvGrpSpPr/>
          <p:nvPr/>
        </p:nvGrpSpPr>
        <p:grpSpPr>
          <a:xfrm flipH="1">
            <a:off x="-365562" y="4556641"/>
            <a:ext cx="2808779" cy="1148975"/>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30"/>
          <p:cNvGrpSpPr/>
          <p:nvPr/>
        </p:nvGrpSpPr>
        <p:grpSpPr>
          <a:xfrm rot="10800000">
            <a:off x="7497756" y="4534879"/>
            <a:ext cx="1368260" cy="1078296"/>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30"/>
          <p:cNvGrpSpPr/>
          <p:nvPr/>
        </p:nvGrpSpPr>
        <p:grpSpPr>
          <a:xfrm rot="10800000">
            <a:off x="6794891" y="4173929"/>
            <a:ext cx="1129225" cy="143925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30"/>
          <p:cNvGrpSpPr/>
          <p:nvPr/>
        </p:nvGrpSpPr>
        <p:grpSpPr>
          <a:xfrm rot="10800000" flipH="1">
            <a:off x="3706041" y="4534879"/>
            <a:ext cx="920275" cy="1078300"/>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30"/>
          <p:cNvGrpSpPr/>
          <p:nvPr/>
        </p:nvGrpSpPr>
        <p:grpSpPr>
          <a:xfrm rot="10800000" flipH="1">
            <a:off x="4199991" y="4173929"/>
            <a:ext cx="1129225" cy="143925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30"/>
          <p:cNvGrpSpPr/>
          <p:nvPr/>
        </p:nvGrpSpPr>
        <p:grpSpPr>
          <a:xfrm rot="10800000">
            <a:off x="1329129" y="3924763"/>
            <a:ext cx="474200" cy="1505350"/>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30"/>
          <p:cNvGrpSpPr/>
          <p:nvPr/>
        </p:nvGrpSpPr>
        <p:grpSpPr>
          <a:xfrm>
            <a:off x="6612948" y="5750"/>
            <a:ext cx="1195349" cy="1078296"/>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30"/>
          <p:cNvGrpSpPr/>
          <p:nvPr/>
        </p:nvGrpSpPr>
        <p:grpSpPr>
          <a:xfrm>
            <a:off x="7429151" y="-104276"/>
            <a:ext cx="1129225" cy="143925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30"/>
          <p:cNvGrpSpPr/>
          <p:nvPr/>
        </p:nvGrpSpPr>
        <p:grpSpPr>
          <a:xfrm>
            <a:off x="3121150" y="-475160"/>
            <a:ext cx="482550" cy="1505350"/>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30"/>
          <p:cNvGrpSpPr/>
          <p:nvPr/>
        </p:nvGrpSpPr>
        <p:grpSpPr>
          <a:xfrm>
            <a:off x="1990425" y="-467301"/>
            <a:ext cx="929375" cy="1078300"/>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30"/>
          <p:cNvGrpSpPr/>
          <p:nvPr/>
        </p:nvGrpSpPr>
        <p:grpSpPr>
          <a:xfrm>
            <a:off x="1287525" y="-467301"/>
            <a:ext cx="1138350" cy="143925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30"/>
          <p:cNvGrpSpPr/>
          <p:nvPr/>
        </p:nvGrpSpPr>
        <p:grpSpPr>
          <a:xfrm>
            <a:off x="-241900" y="488800"/>
            <a:ext cx="1375425" cy="572805"/>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0"/>
          <p:cNvGrpSpPr/>
          <p:nvPr/>
        </p:nvGrpSpPr>
        <p:grpSpPr>
          <a:xfrm>
            <a:off x="3995775" y="-475160"/>
            <a:ext cx="474200" cy="1505350"/>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30"/>
          <p:cNvGrpSpPr/>
          <p:nvPr/>
        </p:nvGrpSpPr>
        <p:grpSpPr>
          <a:xfrm>
            <a:off x="4679675" y="-467301"/>
            <a:ext cx="920275" cy="1078300"/>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30"/>
          <p:cNvGrpSpPr/>
          <p:nvPr/>
        </p:nvGrpSpPr>
        <p:grpSpPr>
          <a:xfrm>
            <a:off x="5173625" y="-467301"/>
            <a:ext cx="1129225" cy="143925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30"/>
          <p:cNvGrpSpPr/>
          <p:nvPr/>
        </p:nvGrpSpPr>
        <p:grpSpPr>
          <a:xfrm rot="5400000" flipH="1">
            <a:off x="-766398" y="4711608"/>
            <a:ext cx="2014791" cy="71973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3" name="Google Shape;853;p30"/>
          <p:cNvGrpSpPr/>
          <p:nvPr/>
        </p:nvGrpSpPr>
        <p:grpSpPr>
          <a:xfrm flipH="1">
            <a:off x="8418670" y="734101"/>
            <a:ext cx="2014791" cy="469195"/>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325" y="539700"/>
            <a:ext cx="7717500" cy="572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325" y="1152475"/>
            <a:ext cx="7717500" cy="34512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60" r:id="rId5"/>
    <p:sldLayoutId id="2147483673" r:id="rId6"/>
    <p:sldLayoutId id="2147483674" r:id="rId7"/>
    <p:sldLayoutId id="2147483675" r:id="rId8"/>
    <p:sldLayoutId id="2147483676" r:id="rId9"/>
    <p:sldLayoutId id="214748367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33"/>
          <p:cNvSpPr txBox="1">
            <a:spLocks noGrp="1"/>
          </p:cNvSpPr>
          <p:nvPr>
            <p:ph type="ctrTitle"/>
          </p:nvPr>
        </p:nvSpPr>
        <p:spPr>
          <a:xfrm>
            <a:off x="929224" y="1092740"/>
            <a:ext cx="5947335" cy="9162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Washing Machine CU </a:t>
            </a:r>
            <a:endParaRPr sz="4000" dirty="0"/>
          </a:p>
        </p:txBody>
      </p:sp>
      <p:sp>
        <p:nvSpPr>
          <p:cNvPr id="865" name="Google Shape;865;p33"/>
          <p:cNvSpPr txBox="1">
            <a:spLocks noGrp="1"/>
          </p:cNvSpPr>
          <p:nvPr>
            <p:ph type="subTitle" idx="1"/>
          </p:nvPr>
        </p:nvSpPr>
        <p:spPr>
          <a:xfrm>
            <a:off x="487680" y="3533706"/>
            <a:ext cx="7359430" cy="4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Presented in Fulfillment of the Requirements for Mixel’s ASIC intern application</a:t>
            </a:r>
            <a:endParaRPr dirty="0"/>
          </a:p>
        </p:txBody>
      </p:sp>
      <p:grpSp>
        <p:nvGrpSpPr>
          <p:cNvPr id="866" name="Google Shape;866;p33"/>
          <p:cNvGrpSpPr/>
          <p:nvPr/>
        </p:nvGrpSpPr>
        <p:grpSpPr>
          <a:xfrm>
            <a:off x="-85249" y="4056822"/>
            <a:ext cx="2074949" cy="962378"/>
            <a:chOff x="-85249" y="3960975"/>
            <a:chExt cx="2074949" cy="962378"/>
          </a:xfrm>
        </p:grpSpPr>
        <p:grpSp>
          <p:nvGrpSpPr>
            <p:cNvPr id="867" name="Google Shape;867;p33"/>
            <p:cNvGrpSpPr/>
            <p:nvPr/>
          </p:nvGrpSpPr>
          <p:grpSpPr>
            <a:xfrm>
              <a:off x="-44137" y="3960975"/>
              <a:ext cx="2033837" cy="459179"/>
              <a:chOff x="-101291" y="3971002"/>
              <a:chExt cx="2033837" cy="459179"/>
            </a:xfrm>
          </p:grpSpPr>
          <p:sp>
            <p:nvSpPr>
              <p:cNvPr id="868" name="Google Shape;868;p3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33"/>
            <p:cNvGrpSpPr/>
            <p:nvPr/>
          </p:nvGrpSpPr>
          <p:grpSpPr>
            <a:xfrm>
              <a:off x="-85249" y="4203623"/>
              <a:ext cx="2014791" cy="469195"/>
              <a:chOff x="-35118" y="4163517"/>
              <a:chExt cx="2014791" cy="469195"/>
            </a:xfrm>
          </p:grpSpPr>
          <p:sp>
            <p:nvSpPr>
              <p:cNvPr id="871" name="Google Shape;871;p3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33"/>
            <p:cNvGrpSpPr/>
            <p:nvPr/>
          </p:nvGrpSpPr>
          <p:grpSpPr>
            <a:xfrm>
              <a:off x="-85249" y="4454155"/>
              <a:ext cx="2014791" cy="469199"/>
              <a:chOff x="-35118" y="4345992"/>
              <a:chExt cx="2014791" cy="469199"/>
            </a:xfrm>
          </p:grpSpPr>
          <p:sp>
            <p:nvSpPr>
              <p:cNvPr id="874" name="Google Shape;874;p3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6" name="Google Shape;876;p33"/>
          <p:cNvGrpSpPr/>
          <p:nvPr/>
        </p:nvGrpSpPr>
        <p:grpSpPr>
          <a:xfrm>
            <a:off x="746475" y="-467301"/>
            <a:ext cx="2249325" cy="1657325"/>
            <a:chOff x="746475" y="-443725"/>
            <a:chExt cx="2249325" cy="1657325"/>
          </a:xfrm>
        </p:grpSpPr>
        <p:sp>
          <p:nvSpPr>
            <p:cNvPr id="877" name="Google Shape;877;p33"/>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3"/>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33"/>
          <p:cNvGrpSpPr/>
          <p:nvPr/>
        </p:nvGrpSpPr>
        <p:grpSpPr>
          <a:xfrm>
            <a:off x="4603700" y="-467301"/>
            <a:ext cx="2240950" cy="1657325"/>
            <a:chOff x="4603700" y="-443725"/>
            <a:chExt cx="2240950" cy="1657325"/>
          </a:xfrm>
        </p:grpSpPr>
        <p:sp>
          <p:nvSpPr>
            <p:cNvPr id="880" name="Google Shape;880;p3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33"/>
          <p:cNvGrpSpPr/>
          <p:nvPr/>
        </p:nvGrpSpPr>
        <p:grpSpPr>
          <a:xfrm rot="-2700000">
            <a:off x="6490736" y="438502"/>
            <a:ext cx="3288742" cy="3288676"/>
            <a:chOff x="7037775" y="2589850"/>
            <a:chExt cx="2493825" cy="2493775"/>
          </a:xfrm>
        </p:grpSpPr>
        <p:grpSp>
          <p:nvGrpSpPr>
            <p:cNvPr id="883" name="Google Shape;883;p33"/>
            <p:cNvGrpSpPr/>
            <p:nvPr/>
          </p:nvGrpSpPr>
          <p:grpSpPr>
            <a:xfrm>
              <a:off x="7037775" y="3117000"/>
              <a:ext cx="1966625" cy="1966625"/>
              <a:chOff x="7037775" y="3117000"/>
              <a:chExt cx="1966625" cy="1966625"/>
            </a:xfrm>
          </p:grpSpPr>
          <p:sp>
            <p:nvSpPr>
              <p:cNvPr id="884" name="Google Shape;884;p33"/>
              <p:cNvSpPr/>
              <p:nvPr/>
            </p:nvSpPr>
            <p:spPr>
              <a:xfrm>
                <a:off x="7268000" y="3348775"/>
                <a:ext cx="1504625" cy="752300"/>
              </a:xfrm>
              <a:custGeom>
                <a:avLst/>
                <a:gdLst/>
                <a:ahLst/>
                <a:cxnLst/>
                <a:rect l="l" t="t" r="r" b="b"/>
                <a:pathLst>
                  <a:path w="60185" h="30092" fill="none" extrusionOk="0">
                    <a:moveTo>
                      <a:pt x="1" y="9727"/>
                    </a:moveTo>
                    <a:lnTo>
                      <a:pt x="11673" y="21368"/>
                    </a:lnTo>
                    <a:lnTo>
                      <a:pt x="22159" y="21368"/>
                    </a:lnTo>
                    <a:lnTo>
                      <a:pt x="30093" y="13435"/>
                    </a:lnTo>
                    <a:lnTo>
                      <a:pt x="30093" y="30092"/>
                    </a:lnTo>
                    <a:lnTo>
                      <a:pt x="6018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3"/>
              <p:cNvSpPr/>
              <p:nvPr/>
            </p:nvSpPr>
            <p:spPr>
              <a:xfrm>
                <a:off x="7883525" y="3511375"/>
                <a:ext cx="299425" cy="284225"/>
              </a:xfrm>
              <a:custGeom>
                <a:avLst/>
                <a:gdLst/>
                <a:ahLst/>
                <a:cxnLst/>
                <a:rect l="l" t="t" r="r" b="b"/>
                <a:pathLst>
                  <a:path w="11977" h="11369" fill="none" extrusionOk="0">
                    <a:moveTo>
                      <a:pt x="5472" y="6809"/>
                    </a:moveTo>
                    <a:lnTo>
                      <a:pt x="8511" y="11369"/>
                    </a:lnTo>
                    <a:cubicBezTo>
                      <a:pt x="11976" y="9089"/>
                      <a:pt x="11733" y="3952"/>
                      <a:pt x="8086" y="1976"/>
                    </a:cubicBezTo>
                    <a:cubicBezTo>
                      <a:pt x="4408" y="1"/>
                      <a:pt x="0" y="2676"/>
                      <a:pt x="0" y="6809"/>
                    </a:cubicBezTo>
                    <a:cubicBezTo>
                      <a:pt x="0" y="7204"/>
                      <a:pt x="31" y="7600"/>
                      <a:pt x="122" y="7964"/>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3"/>
              <p:cNvSpPr/>
              <p:nvPr/>
            </p:nvSpPr>
            <p:spPr>
              <a:xfrm>
                <a:off x="7529425" y="3857575"/>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3"/>
              <p:cNvSpPr/>
              <p:nvPr/>
            </p:nvSpPr>
            <p:spPr>
              <a:xfrm>
                <a:off x="7791575" y="3857575"/>
                <a:ext cx="60525" cy="49600"/>
              </a:xfrm>
              <a:custGeom>
                <a:avLst/>
                <a:gdLst/>
                <a:ahLst/>
                <a:cxnLst/>
                <a:rect l="l" t="t" r="r" b="b"/>
                <a:pathLst>
                  <a:path w="2421" h="1984" extrusionOk="0">
                    <a:moveTo>
                      <a:pt x="1293" y="1"/>
                    </a:moveTo>
                    <a:cubicBezTo>
                      <a:pt x="1114" y="1"/>
                      <a:pt x="931" y="52"/>
                      <a:pt x="760" y="165"/>
                    </a:cubicBezTo>
                    <a:cubicBezTo>
                      <a:pt x="1" y="651"/>
                      <a:pt x="244" y="1776"/>
                      <a:pt x="1095" y="1958"/>
                    </a:cubicBezTo>
                    <a:cubicBezTo>
                      <a:pt x="1171" y="1975"/>
                      <a:pt x="1246" y="1983"/>
                      <a:pt x="1319" y="1983"/>
                    </a:cubicBezTo>
                    <a:cubicBezTo>
                      <a:pt x="1777" y="1983"/>
                      <a:pt x="2176" y="1670"/>
                      <a:pt x="2280" y="1199"/>
                    </a:cubicBezTo>
                    <a:cubicBezTo>
                      <a:pt x="2420" y="546"/>
                      <a:pt x="1881" y="1"/>
                      <a:pt x="1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3"/>
              <p:cNvSpPr/>
              <p:nvPr/>
            </p:nvSpPr>
            <p:spPr>
              <a:xfrm>
                <a:off x="7989150" y="4074925"/>
                <a:ext cx="59750" cy="50075"/>
              </a:xfrm>
              <a:custGeom>
                <a:avLst/>
                <a:gdLst/>
                <a:ahLst/>
                <a:cxnLst/>
                <a:rect l="l" t="t" r="r" b="b"/>
                <a:pathLst>
                  <a:path w="2390" h="2003" extrusionOk="0">
                    <a:moveTo>
                      <a:pt x="1273" y="0"/>
                    </a:moveTo>
                    <a:cubicBezTo>
                      <a:pt x="1093" y="0"/>
                      <a:pt x="907" y="51"/>
                      <a:pt x="730" y="164"/>
                    </a:cubicBezTo>
                    <a:cubicBezTo>
                      <a:pt x="0" y="651"/>
                      <a:pt x="213" y="1806"/>
                      <a:pt x="1095" y="1988"/>
                    </a:cubicBezTo>
                    <a:cubicBezTo>
                      <a:pt x="1152" y="1998"/>
                      <a:pt x="1209" y="2003"/>
                      <a:pt x="1266" y="2003"/>
                    </a:cubicBezTo>
                    <a:cubicBezTo>
                      <a:pt x="1721" y="2003"/>
                      <a:pt x="2142" y="1688"/>
                      <a:pt x="2250" y="1228"/>
                    </a:cubicBezTo>
                    <a:cubicBezTo>
                      <a:pt x="2390" y="552"/>
                      <a:pt x="1867" y="0"/>
                      <a:pt x="127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3"/>
              <p:cNvSpPr/>
              <p:nvPr/>
            </p:nvSpPr>
            <p:spPr>
              <a:xfrm>
                <a:off x="7037775" y="3117000"/>
                <a:ext cx="1966625" cy="1966625"/>
              </a:xfrm>
              <a:custGeom>
                <a:avLst/>
                <a:gdLst/>
                <a:ahLst/>
                <a:cxnLst/>
                <a:rect l="l" t="t" r="r" b="b"/>
                <a:pathLst>
                  <a:path w="78665" h="78665" fill="none" extrusionOk="0">
                    <a:moveTo>
                      <a:pt x="64682" y="14013"/>
                    </a:moveTo>
                    <a:cubicBezTo>
                      <a:pt x="78664" y="27995"/>
                      <a:pt x="78664" y="50670"/>
                      <a:pt x="64682" y="64682"/>
                    </a:cubicBezTo>
                    <a:cubicBezTo>
                      <a:pt x="50670" y="78664"/>
                      <a:pt x="27994" y="78664"/>
                      <a:pt x="14012" y="64682"/>
                    </a:cubicBezTo>
                    <a:cubicBezTo>
                      <a:pt x="0" y="50670"/>
                      <a:pt x="0" y="27995"/>
                      <a:pt x="14012" y="14013"/>
                    </a:cubicBezTo>
                    <a:cubicBezTo>
                      <a:pt x="27994" y="0"/>
                      <a:pt x="50670" y="0"/>
                      <a:pt x="64682" y="14013"/>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3"/>
              <p:cNvSpPr/>
              <p:nvPr/>
            </p:nvSpPr>
            <p:spPr>
              <a:xfrm>
                <a:off x="7333350" y="3412600"/>
                <a:ext cx="1375450" cy="1375425"/>
              </a:xfrm>
              <a:custGeom>
                <a:avLst/>
                <a:gdLst/>
                <a:ahLst/>
                <a:cxnLst/>
                <a:rect l="l" t="t" r="r" b="b"/>
                <a:pathLst>
                  <a:path w="55018" h="55017" fill="none" extrusionOk="0">
                    <a:moveTo>
                      <a:pt x="45230" y="9788"/>
                    </a:moveTo>
                    <a:cubicBezTo>
                      <a:pt x="55017" y="19575"/>
                      <a:pt x="55017" y="35442"/>
                      <a:pt x="45230" y="45229"/>
                    </a:cubicBezTo>
                    <a:cubicBezTo>
                      <a:pt x="35442" y="55016"/>
                      <a:pt x="19576" y="55016"/>
                      <a:pt x="9788" y="45229"/>
                    </a:cubicBezTo>
                    <a:cubicBezTo>
                      <a:pt x="1" y="35442"/>
                      <a:pt x="1" y="19575"/>
                      <a:pt x="9788" y="9788"/>
                    </a:cubicBezTo>
                    <a:cubicBezTo>
                      <a:pt x="19576" y="0"/>
                      <a:pt x="35442" y="0"/>
                      <a:pt x="45230" y="9788"/>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3"/>
              <p:cNvSpPr/>
              <p:nvPr/>
            </p:nvSpPr>
            <p:spPr>
              <a:xfrm>
                <a:off x="7240650" y="3319900"/>
                <a:ext cx="1560850" cy="1560825"/>
              </a:xfrm>
              <a:custGeom>
                <a:avLst/>
                <a:gdLst/>
                <a:ahLst/>
                <a:cxnLst/>
                <a:rect l="l" t="t" r="r" b="b"/>
                <a:pathLst>
                  <a:path w="62434" h="62433" fill="none" extrusionOk="0">
                    <a:moveTo>
                      <a:pt x="62433" y="31216"/>
                    </a:moveTo>
                    <a:cubicBezTo>
                      <a:pt x="62433" y="48451"/>
                      <a:pt x="48451" y="62433"/>
                      <a:pt x="31217" y="62433"/>
                    </a:cubicBezTo>
                    <a:cubicBezTo>
                      <a:pt x="13983" y="62433"/>
                      <a:pt x="1" y="48451"/>
                      <a:pt x="1" y="31216"/>
                    </a:cubicBezTo>
                    <a:cubicBezTo>
                      <a:pt x="1" y="13982"/>
                      <a:pt x="13983" y="0"/>
                      <a:pt x="31217" y="0"/>
                    </a:cubicBezTo>
                    <a:cubicBezTo>
                      <a:pt x="48451" y="0"/>
                      <a:pt x="62433" y="13982"/>
                      <a:pt x="62433" y="3121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3"/>
              <p:cNvSpPr/>
              <p:nvPr/>
            </p:nvSpPr>
            <p:spPr>
              <a:xfrm>
                <a:off x="7898725" y="4005675"/>
                <a:ext cx="227200" cy="189100"/>
              </a:xfrm>
              <a:custGeom>
                <a:avLst/>
                <a:gdLst/>
                <a:ahLst/>
                <a:cxnLst/>
                <a:rect l="l" t="t" r="r" b="b"/>
                <a:pathLst>
                  <a:path w="9088" h="7564" extrusionOk="0">
                    <a:moveTo>
                      <a:pt x="4888" y="0"/>
                    </a:moveTo>
                    <a:cubicBezTo>
                      <a:pt x="4189" y="0"/>
                      <a:pt x="3468" y="202"/>
                      <a:pt x="2797" y="655"/>
                    </a:cubicBezTo>
                    <a:cubicBezTo>
                      <a:pt x="0" y="2509"/>
                      <a:pt x="851" y="6825"/>
                      <a:pt x="4165" y="7494"/>
                    </a:cubicBezTo>
                    <a:cubicBezTo>
                      <a:pt x="4409" y="7541"/>
                      <a:pt x="4653" y="7564"/>
                      <a:pt x="4893" y="7564"/>
                    </a:cubicBezTo>
                    <a:cubicBezTo>
                      <a:pt x="6653" y="7564"/>
                      <a:pt x="8228" y="6334"/>
                      <a:pt x="8602" y="4515"/>
                    </a:cubicBezTo>
                    <a:cubicBezTo>
                      <a:pt x="9087" y="2021"/>
                      <a:pt x="7098" y="0"/>
                      <a:pt x="4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3"/>
              <p:cNvSpPr/>
              <p:nvPr/>
            </p:nvSpPr>
            <p:spPr>
              <a:xfrm>
                <a:off x="7869075" y="3947550"/>
                <a:ext cx="304000" cy="304750"/>
              </a:xfrm>
              <a:custGeom>
                <a:avLst/>
                <a:gdLst/>
                <a:ahLst/>
                <a:cxnLst/>
                <a:rect l="l" t="t" r="r" b="b"/>
                <a:pathLst>
                  <a:path w="12160" h="12190" fill="none" extrusionOk="0">
                    <a:moveTo>
                      <a:pt x="10518" y="3132"/>
                    </a:moveTo>
                    <a:cubicBezTo>
                      <a:pt x="12159" y="5594"/>
                      <a:pt x="11491" y="8907"/>
                      <a:pt x="9059" y="10548"/>
                    </a:cubicBezTo>
                    <a:cubicBezTo>
                      <a:pt x="6597" y="12189"/>
                      <a:pt x="3284" y="11521"/>
                      <a:pt x="1642" y="9059"/>
                    </a:cubicBezTo>
                    <a:cubicBezTo>
                      <a:pt x="1" y="6597"/>
                      <a:pt x="670" y="3284"/>
                      <a:pt x="3101" y="1642"/>
                    </a:cubicBezTo>
                    <a:cubicBezTo>
                      <a:pt x="5563" y="1"/>
                      <a:pt x="8876" y="669"/>
                      <a:pt x="10518" y="3132"/>
                    </a:cubicBezTo>
                    <a:close/>
                  </a:path>
                </a:pathLst>
              </a:custGeom>
              <a:solidFill>
                <a:schemeClr val="dk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3"/>
              <p:cNvSpPr/>
              <p:nvPr/>
            </p:nvSpPr>
            <p:spPr>
              <a:xfrm>
                <a:off x="7992200" y="4076575"/>
                <a:ext cx="53200" cy="49750"/>
              </a:xfrm>
              <a:custGeom>
                <a:avLst/>
                <a:gdLst/>
                <a:ahLst/>
                <a:cxnLst/>
                <a:rect l="l" t="t" r="r" b="b"/>
                <a:pathLst>
                  <a:path w="2128" h="1990" extrusionOk="0">
                    <a:moveTo>
                      <a:pt x="1031" y="0"/>
                    </a:moveTo>
                    <a:cubicBezTo>
                      <a:pt x="992" y="0"/>
                      <a:pt x="952" y="3"/>
                      <a:pt x="912" y="7"/>
                    </a:cubicBezTo>
                    <a:cubicBezTo>
                      <a:pt x="365" y="98"/>
                      <a:pt x="0" y="585"/>
                      <a:pt x="91" y="1132"/>
                    </a:cubicBezTo>
                    <a:cubicBezTo>
                      <a:pt x="148" y="1639"/>
                      <a:pt x="596" y="1989"/>
                      <a:pt x="1073" y="1989"/>
                    </a:cubicBezTo>
                    <a:cubicBezTo>
                      <a:pt x="1110" y="1989"/>
                      <a:pt x="1148" y="1987"/>
                      <a:pt x="1185" y="1983"/>
                    </a:cubicBezTo>
                    <a:cubicBezTo>
                      <a:pt x="1733" y="1892"/>
                      <a:pt x="2128" y="1405"/>
                      <a:pt x="2037" y="858"/>
                    </a:cubicBezTo>
                    <a:cubicBezTo>
                      <a:pt x="1980" y="351"/>
                      <a:pt x="1532" y="0"/>
                      <a:pt x="10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3"/>
              <p:cNvSpPr/>
              <p:nvPr/>
            </p:nvSpPr>
            <p:spPr>
              <a:xfrm>
                <a:off x="7991200" y="3641863"/>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96" name="Google Shape;896;p33"/>
            <p:cNvCxnSpPr/>
            <p:nvPr/>
          </p:nvCxnSpPr>
          <p:spPr>
            <a:xfrm rot="10800000" flipH="1">
              <a:off x="8619300" y="2589850"/>
              <a:ext cx="912300" cy="912300"/>
            </a:xfrm>
            <a:prstGeom prst="straightConnector1">
              <a:avLst/>
            </a:prstGeom>
            <a:noFill/>
            <a:ln w="28575" cap="flat" cmpd="sng">
              <a:solidFill>
                <a:schemeClr val="dk1"/>
              </a:solidFill>
              <a:prstDash val="solid"/>
              <a:round/>
              <a:headEnd type="none" w="med" len="med"/>
              <a:tailEnd type="none" w="med" len="med"/>
            </a:ln>
          </p:spPr>
        </p:cxnSp>
      </p:grpSp>
      <p:sp>
        <p:nvSpPr>
          <p:cNvPr id="37" name="Google Shape;865;p33">
            <a:extLst>
              <a:ext uri="{FF2B5EF4-FFF2-40B4-BE49-F238E27FC236}">
                <a16:creationId xmlns:a16="http://schemas.microsoft.com/office/drawing/2014/main" id="{7FC0ED73-12A8-FE38-9598-79894B991014}"/>
              </a:ext>
            </a:extLst>
          </p:cNvPr>
          <p:cNvSpPr txBox="1">
            <a:spLocks/>
          </p:cNvSpPr>
          <p:nvPr/>
        </p:nvSpPr>
        <p:spPr>
          <a:xfrm>
            <a:off x="1035634" y="2144332"/>
            <a:ext cx="5563965" cy="91628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Source Sans Pro"/>
              <a:buNone/>
              <a:defRPr sz="1700" b="0" i="0" u="none" strike="noStrike" cap="none">
                <a:solidFill>
                  <a:schemeClr val="dk2"/>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2pPr>
            <a:lvl3pPr marL="1371600" marR="0" lvl="2" indent="-3175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3pPr>
            <a:lvl4pPr marL="1828800" marR="0" lvl="3" indent="-3175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4pPr>
            <a:lvl5pPr marL="2286000" marR="0" lvl="4" indent="-3175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5pPr>
            <a:lvl6pPr marL="2743200" marR="0" lvl="5" indent="-3175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6pPr>
            <a:lvl7pPr marL="3200400" marR="0" lvl="6" indent="-3175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7pPr>
            <a:lvl8pPr marL="3657600" marR="0" lvl="7" indent="-3175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8pPr>
            <a:lvl9pPr marL="4114800" marR="0" lvl="8" indent="-3175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9pPr>
          </a:lstStyle>
          <a:p>
            <a:pPr marL="0" indent="0"/>
            <a:r>
              <a:rPr lang="en-US" b="1" dirty="0"/>
              <a:t>Name: Kerellos Nashaat Naguib.</a:t>
            </a:r>
          </a:p>
          <a:p>
            <a:pPr marL="0" indent="0"/>
            <a:r>
              <a:rPr lang="en-US" b="1" dirty="0"/>
              <a:t>Faculty : Faculty of Engineering EECE, Cairo University.</a:t>
            </a:r>
          </a:p>
          <a:p>
            <a:pPr marL="0" indent="0"/>
            <a:r>
              <a:rPr lang="en-US" b="1" dirty="0"/>
              <a:t>Graduation year: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Modules detailed explanation</a:t>
            </a:r>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
        <p:nvSpPr>
          <p:cNvPr id="3" name="Text Placeholder 2">
            <a:extLst>
              <a:ext uri="{FF2B5EF4-FFF2-40B4-BE49-F238E27FC236}">
                <a16:creationId xmlns:a16="http://schemas.microsoft.com/office/drawing/2014/main" id="{3CD95AEE-424E-910B-C048-6C2D18485CEC}"/>
              </a:ext>
            </a:extLst>
          </p:cNvPr>
          <p:cNvSpPr>
            <a:spLocks noGrp="1"/>
          </p:cNvSpPr>
          <p:nvPr>
            <p:ph type="body" idx="1"/>
          </p:nvPr>
        </p:nvSpPr>
        <p:spPr>
          <a:xfrm>
            <a:off x="701712" y="1358088"/>
            <a:ext cx="7497362" cy="3689400"/>
          </a:xfrm>
        </p:spPr>
        <p:txBody>
          <a:bodyPr anchor="t"/>
          <a:lstStyle/>
          <a:p>
            <a:pPr marL="342900" indent="-342900">
              <a:buClr>
                <a:srgbClr val="FFFFFF"/>
              </a:buClr>
              <a:buSzPct val="100000"/>
              <a:buFont typeface="+mj-lt"/>
              <a:buAutoNum type="alphaLcParenR" startAt="2"/>
              <a:defRPr/>
            </a:pPr>
            <a:r>
              <a:rPr lang="en" sz="1400" b="1" u="sng" dirty="0">
                <a:solidFill>
                  <a:schemeClr val="tx1"/>
                </a:solidFill>
                <a:latin typeface="Montserrat"/>
                <a:sym typeface="Montserrat"/>
              </a:rPr>
              <a:t>Output ports :</a:t>
            </a:r>
          </a:p>
          <a:p>
            <a:pPr marL="0" indent="0">
              <a:buClr>
                <a:srgbClr val="FFFFFF"/>
              </a:buClr>
              <a:buSzPct val="100000"/>
              <a:buNone/>
              <a:defRPr/>
            </a:pPr>
            <a:r>
              <a:rPr kumimoji="0" lang="en" sz="1400" b="1" i="0" u="none" strike="noStrike" kern="0" cap="none" spc="0" normalizeH="0" baseline="0" noProof="0" dirty="0">
                <a:ln>
                  <a:noFill/>
                </a:ln>
                <a:solidFill>
                  <a:schemeClr val="tx1"/>
                </a:solidFill>
                <a:effectLst/>
                <a:uLnTx/>
                <a:uFillTx/>
                <a:latin typeface="Montserrat"/>
                <a:sym typeface="Montserrat"/>
              </a:rPr>
              <a:t> </a:t>
            </a:r>
            <a:r>
              <a:rPr kumimoji="0" lang="en" sz="1400" b="1" i="0" strike="noStrike" kern="0" cap="none" spc="0" normalizeH="0" baseline="0" noProof="0" dirty="0">
                <a:ln>
                  <a:noFill/>
                </a:ln>
                <a:solidFill>
                  <a:schemeClr val="tx1"/>
                </a:solidFill>
                <a:effectLst/>
                <a:uLnTx/>
                <a:uFillTx/>
                <a:latin typeface="Montserrat"/>
                <a:sym typeface="Montserrat"/>
              </a:rPr>
              <a:t>- </a:t>
            </a:r>
            <a:r>
              <a:rPr kumimoji="0" lang="en-US" sz="1400" b="1" i="0" strike="noStrike" kern="0" cap="none" spc="0" normalizeH="0" baseline="0" noProof="0" dirty="0" err="1">
                <a:ln>
                  <a:noFill/>
                </a:ln>
                <a:solidFill>
                  <a:schemeClr val="tx1"/>
                </a:solidFill>
                <a:effectLst/>
                <a:uLnTx/>
                <a:uFillTx/>
                <a:latin typeface="Montserrat"/>
                <a:sym typeface="Montserrat"/>
              </a:rPr>
              <a:t>wash_done</a:t>
            </a:r>
            <a:r>
              <a:rPr kumimoji="0" lang="en-US" sz="1400" b="1" i="0" strike="noStrike" kern="0" cap="none" spc="0" normalizeH="0" baseline="0" noProof="0" dirty="0">
                <a:ln>
                  <a:noFill/>
                </a:ln>
                <a:solidFill>
                  <a:schemeClr val="tx1"/>
                </a:solidFill>
                <a:effectLst/>
                <a:uLnTx/>
                <a:uFillTx/>
                <a:latin typeface="Montserrat"/>
                <a:sym typeface="Montserrat"/>
              </a:rPr>
              <a:t> </a:t>
            </a:r>
            <a:r>
              <a:rPr kumimoji="0" lang="en-US" sz="1400" b="1" i="0" u="none" strike="noStrike" kern="0" cap="none" spc="0" normalizeH="0" baseline="0" noProof="0" dirty="0">
                <a:ln>
                  <a:noFill/>
                </a:ln>
                <a:solidFill>
                  <a:schemeClr val="tx1"/>
                </a:solidFill>
                <a:effectLst/>
                <a:uLnTx/>
                <a:uFillTx/>
                <a:latin typeface="Montserrat"/>
                <a:sym typeface="Montserrat"/>
              </a:rPr>
              <a:t>: indicates the all states are finished, </a:t>
            </a:r>
          </a:p>
          <a:p>
            <a:pPr marL="0" indent="0">
              <a:buClr>
                <a:srgbClr val="FFFFFF"/>
              </a:buClr>
              <a:buSzPct val="100000"/>
              <a:buNone/>
              <a:defRPr/>
            </a:pPr>
            <a:r>
              <a:rPr lang="en-US" sz="1400" b="1" dirty="0">
                <a:solidFill>
                  <a:schemeClr val="tx1"/>
                </a:solidFill>
                <a:latin typeface="Montserrat"/>
                <a:sym typeface="Montserrat"/>
              </a:rPr>
              <a:t>   So the machine as returned to ideal state after </a:t>
            </a:r>
          </a:p>
          <a:p>
            <a:pPr marL="0" indent="0">
              <a:buClr>
                <a:srgbClr val="FFFFFF"/>
              </a:buClr>
              <a:buSzPct val="100000"/>
              <a:buNone/>
              <a:defRPr/>
            </a:pPr>
            <a:r>
              <a:rPr lang="en-US" sz="1400" b="1" dirty="0">
                <a:solidFill>
                  <a:schemeClr val="tx1"/>
                </a:solidFill>
                <a:latin typeface="Montserrat"/>
                <a:sym typeface="Montserrat"/>
              </a:rPr>
              <a:t>   the spinning phase is done and deasserted when  </a:t>
            </a:r>
          </a:p>
          <a:p>
            <a:pPr marL="0" indent="0">
              <a:buClr>
                <a:srgbClr val="FFFFFF"/>
              </a:buClr>
              <a:buSzPct val="100000"/>
              <a:buNone/>
              <a:defRPr/>
            </a:pPr>
            <a:r>
              <a:rPr lang="en-US" sz="1400" b="1" dirty="0">
                <a:solidFill>
                  <a:schemeClr val="tx1"/>
                </a:solidFill>
                <a:latin typeface="Montserrat"/>
                <a:sym typeface="Montserrat"/>
              </a:rPr>
              <a:t>   coin_in is set to ‘1’</a:t>
            </a:r>
          </a:p>
          <a:p>
            <a:pPr marL="0" indent="0">
              <a:buClr>
                <a:srgbClr val="FFFFFF"/>
              </a:buClr>
              <a:buSzPct val="100000"/>
              <a:buNone/>
              <a:defRPr/>
            </a:pPr>
            <a:r>
              <a:rPr lang="en-US" sz="1400" b="1" dirty="0">
                <a:solidFill>
                  <a:schemeClr val="tx1"/>
                </a:solidFill>
                <a:latin typeface="Montserrat"/>
                <a:sym typeface="Montserrat"/>
              </a:rPr>
              <a:t> - The four signals : </a:t>
            </a:r>
            <a:r>
              <a:rPr lang="en-US" sz="1400" b="1" dirty="0" err="1">
                <a:solidFill>
                  <a:schemeClr val="tx1"/>
                </a:solidFill>
                <a:latin typeface="Montserrat"/>
                <a:sym typeface="Montserrat"/>
              </a:rPr>
              <a:t>fill_water_sig</a:t>
            </a:r>
            <a:r>
              <a:rPr lang="en-US" sz="1400" b="1" dirty="0">
                <a:solidFill>
                  <a:schemeClr val="tx1"/>
                </a:solidFill>
                <a:latin typeface="Montserrat"/>
                <a:sym typeface="Montserrat"/>
              </a:rPr>
              <a:t>, </a:t>
            </a:r>
            <a:r>
              <a:rPr lang="en-US" sz="1400" b="1" dirty="0" err="1">
                <a:solidFill>
                  <a:schemeClr val="tx1"/>
                </a:solidFill>
                <a:latin typeface="Montserrat"/>
                <a:sym typeface="Montserrat"/>
              </a:rPr>
              <a:t>washing_sig</a:t>
            </a:r>
            <a:r>
              <a:rPr lang="en-US" sz="1400" b="1" dirty="0">
                <a:solidFill>
                  <a:schemeClr val="tx1"/>
                </a:solidFill>
                <a:latin typeface="Montserrat"/>
                <a:sym typeface="Montserrat"/>
              </a:rPr>
              <a:t>,</a:t>
            </a:r>
          </a:p>
          <a:p>
            <a:pPr marL="0" indent="0">
              <a:buClr>
                <a:srgbClr val="FFFFFF"/>
              </a:buClr>
              <a:buSzPct val="100000"/>
              <a:buNone/>
              <a:defRPr/>
            </a:pPr>
            <a:r>
              <a:rPr lang="en-US" sz="1400" b="1" dirty="0">
                <a:solidFill>
                  <a:schemeClr val="tx1"/>
                </a:solidFill>
                <a:latin typeface="Montserrat"/>
                <a:sym typeface="Montserrat"/>
              </a:rPr>
              <a:t>    </a:t>
            </a:r>
            <a:r>
              <a:rPr lang="en-US" sz="1400" b="1" dirty="0" err="1">
                <a:solidFill>
                  <a:schemeClr val="tx1"/>
                </a:solidFill>
                <a:latin typeface="Montserrat"/>
                <a:sym typeface="Montserrat"/>
              </a:rPr>
              <a:t>rinse_sig</a:t>
            </a:r>
            <a:r>
              <a:rPr lang="en-US" sz="1400" b="1" dirty="0">
                <a:solidFill>
                  <a:schemeClr val="tx1"/>
                </a:solidFill>
                <a:latin typeface="Montserrat"/>
                <a:sym typeface="Montserrat"/>
              </a:rPr>
              <a:t> and </a:t>
            </a:r>
            <a:r>
              <a:rPr lang="en-US" sz="1400" b="1" dirty="0" err="1">
                <a:solidFill>
                  <a:schemeClr val="tx1"/>
                </a:solidFill>
                <a:latin typeface="Montserrat"/>
                <a:sym typeface="Montserrat"/>
              </a:rPr>
              <a:t>spin_sig</a:t>
            </a:r>
            <a:r>
              <a:rPr lang="en-US" sz="1400" b="1" dirty="0">
                <a:solidFill>
                  <a:schemeClr val="tx1"/>
                </a:solidFill>
                <a:latin typeface="Montserrat"/>
                <a:sym typeface="Montserrat"/>
              </a:rPr>
              <a:t> indicate that the FSM</a:t>
            </a:r>
          </a:p>
          <a:p>
            <a:pPr marL="0" indent="0">
              <a:buClr>
                <a:srgbClr val="FFFFFF"/>
              </a:buClr>
              <a:buSzPct val="100000"/>
              <a:buNone/>
              <a:defRPr/>
            </a:pPr>
            <a:r>
              <a:rPr lang="en-US" sz="1400" b="1" dirty="0">
                <a:solidFill>
                  <a:schemeClr val="tx1"/>
                </a:solidFill>
                <a:latin typeface="Montserrat"/>
                <a:sym typeface="Montserrat"/>
              </a:rPr>
              <a:t>    entered their corresponding states and also </a:t>
            </a:r>
            <a:r>
              <a:rPr kumimoji="0" lang="en-US" sz="1600" b="1" i="0" u="none" strike="noStrike" kern="0" cap="none" spc="0" normalizeH="0" baseline="0" noProof="0" dirty="0">
                <a:ln>
                  <a:noFill/>
                </a:ln>
                <a:solidFill>
                  <a:srgbClr val="EFEFEF"/>
                </a:solidFill>
                <a:effectLst/>
                <a:uLnTx/>
                <a:uFillTx/>
                <a:latin typeface="Source Sans Pro"/>
                <a:ea typeface="Source Sans Pro"/>
                <a:sym typeface="Montserrat"/>
              </a:rPr>
              <a:t>can be used </a:t>
            </a:r>
          </a:p>
          <a:p>
            <a:pPr marL="0" indent="0">
              <a:buClr>
                <a:srgbClr val="FFFFFF"/>
              </a:buClr>
              <a:buSzPct val="100000"/>
              <a:buNone/>
              <a:defRPr/>
            </a:pPr>
            <a:r>
              <a:rPr lang="en-US" sz="1600" b="1" dirty="0">
                <a:solidFill>
                  <a:srgbClr val="EFEFEF"/>
                </a:solidFill>
                <a:sym typeface="Montserrat"/>
              </a:rPr>
              <a:t>     </a:t>
            </a:r>
            <a:r>
              <a:rPr kumimoji="0" lang="en-US" sz="1600" b="1" i="0" u="none" strike="noStrike" kern="0" cap="none" spc="0" normalizeH="0" baseline="0" noProof="0" dirty="0">
                <a:ln>
                  <a:noFill/>
                </a:ln>
                <a:solidFill>
                  <a:srgbClr val="EFEFEF"/>
                </a:solidFill>
                <a:effectLst/>
                <a:uLnTx/>
                <a:uFillTx/>
                <a:latin typeface="Source Sans Pro"/>
                <a:ea typeface="Source Sans Pro"/>
                <a:sym typeface="Montserrat"/>
              </a:rPr>
              <a:t>in real life to signal another external device or external unit</a:t>
            </a:r>
          </a:p>
          <a:p>
            <a:pPr marL="0" indent="0">
              <a:buClr>
                <a:srgbClr val="FFFFFF"/>
              </a:buClr>
              <a:buSzPct val="100000"/>
              <a:buNone/>
              <a:defRPr/>
            </a:pPr>
            <a:r>
              <a:rPr lang="en-US" sz="1600" b="1" dirty="0">
                <a:solidFill>
                  <a:srgbClr val="EFEFEF"/>
                </a:solidFill>
                <a:sym typeface="Montserrat"/>
              </a:rPr>
              <a:t>    </a:t>
            </a:r>
            <a:r>
              <a:rPr kumimoji="0" lang="en-US" sz="1600" b="1" i="0" u="none" strike="noStrike" kern="0" cap="none" spc="0" normalizeH="0" baseline="0" noProof="0" dirty="0">
                <a:ln>
                  <a:noFill/>
                </a:ln>
                <a:solidFill>
                  <a:srgbClr val="EFEFEF"/>
                </a:solidFill>
                <a:effectLst/>
                <a:uLnTx/>
                <a:uFillTx/>
                <a:latin typeface="Source Sans Pro"/>
                <a:ea typeface="Source Sans Pro"/>
                <a:sym typeface="Montserrat"/>
              </a:rPr>
              <a:t> to execute their indented job. *</a:t>
            </a:r>
          </a:p>
          <a:p>
            <a:pPr marL="0" indent="0">
              <a:buClr>
                <a:srgbClr val="FFFFFF"/>
              </a:buClr>
              <a:buSzPct val="100000"/>
              <a:buNone/>
              <a:defRPr/>
            </a:pPr>
            <a:r>
              <a:rPr kumimoji="0" lang="en-US" sz="1600" b="1" i="0" u="sng" strike="noStrike" kern="0" cap="none" spc="0" normalizeH="0" baseline="0" noProof="0" dirty="0">
                <a:ln>
                  <a:noFill/>
                </a:ln>
                <a:solidFill>
                  <a:srgbClr val="EFEFEF"/>
                </a:solidFill>
                <a:effectLst/>
                <a:uLnTx/>
                <a:uFillTx/>
                <a:latin typeface="Source Sans Pro"/>
                <a:ea typeface="Source Sans Pro"/>
                <a:sym typeface="Montserrat"/>
              </a:rPr>
              <a:t>The Following</a:t>
            </a:r>
            <a:r>
              <a:rPr lang="en-US" sz="1600" b="1" u="sng" dirty="0">
                <a:solidFill>
                  <a:srgbClr val="EFEFEF"/>
                </a:solidFill>
                <a:sym typeface="Montserrat"/>
              </a:rPr>
              <a:t> two signals are control signals to the timer</a:t>
            </a:r>
            <a:endParaRPr kumimoji="0" lang="en-US" sz="1600" b="1" i="0" u="sng" strike="noStrike" kern="0" cap="none" spc="0" normalizeH="0" baseline="0" noProof="0" dirty="0">
              <a:ln>
                <a:noFill/>
              </a:ln>
              <a:solidFill>
                <a:srgbClr val="EFEFEF"/>
              </a:solidFill>
              <a:effectLst/>
              <a:uLnTx/>
              <a:uFillTx/>
              <a:latin typeface="Source Sans Pro"/>
              <a:ea typeface="Source Sans Pro"/>
              <a:sym typeface="Montserrat"/>
            </a:endParaRPr>
          </a:p>
          <a:p>
            <a:pPr marL="0" indent="0">
              <a:buClr>
                <a:srgbClr val="FFFFFF"/>
              </a:buClr>
              <a:buSzPct val="100000"/>
              <a:buNone/>
              <a:defRPr/>
            </a:pPr>
            <a:r>
              <a:rPr lang="en-US" sz="1600" b="1" dirty="0">
                <a:solidFill>
                  <a:srgbClr val="EFEFEF"/>
                </a:solidFill>
                <a:sym typeface="Montserrat"/>
              </a:rPr>
              <a:t>  - </a:t>
            </a:r>
            <a:r>
              <a:rPr lang="en-US" sz="1600" b="1" dirty="0" err="1">
                <a:solidFill>
                  <a:srgbClr val="EFEFEF"/>
                </a:solidFill>
                <a:sym typeface="Montserrat"/>
              </a:rPr>
              <a:t>run_timer</a:t>
            </a:r>
            <a:r>
              <a:rPr lang="en-US" sz="1600" b="1" dirty="0">
                <a:solidFill>
                  <a:srgbClr val="EFEFEF"/>
                </a:solidFill>
                <a:sym typeface="Montserrat"/>
              </a:rPr>
              <a:t> : it runs the timer if high, and pauses it if low. *</a:t>
            </a:r>
          </a:p>
          <a:p>
            <a:pPr marL="0" indent="0">
              <a:buClr>
                <a:srgbClr val="FFFFFF"/>
              </a:buClr>
              <a:buSzPct val="100000"/>
              <a:buNone/>
              <a:defRPr/>
            </a:pPr>
            <a:r>
              <a:rPr lang="en-US" sz="1600" b="1" dirty="0">
                <a:solidFill>
                  <a:srgbClr val="EFEFEF"/>
                </a:solidFill>
                <a:latin typeface="Montserrat"/>
                <a:sym typeface="Montserrat"/>
              </a:rPr>
              <a:t> - </a:t>
            </a:r>
            <a:r>
              <a:rPr lang="en-US" sz="1600" b="1" dirty="0" err="1">
                <a:solidFill>
                  <a:srgbClr val="EFEFEF"/>
                </a:solidFill>
                <a:sym typeface="Montserrat"/>
              </a:rPr>
              <a:t>state_timeout_flag</a:t>
            </a:r>
            <a:r>
              <a:rPr lang="en-US" sz="1600" b="1" dirty="0">
                <a:solidFill>
                  <a:srgbClr val="EFEFEF"/>
                </a:solidFill>
                <a:sym typeface="Montserrat"/>
              </a:rPr>
              <a:t> : This signal restarts the timer when </a:t>
            </a:r>
          </a:p>
          <a:p>
            <a:pPr marL="0" indent="0">
              <a:buClr>
                <a:srgbClr val="FFFFFF"/>
              </a:buClr>
              <a:buSzPct val="100000"/>
              <a:buNone/>
              <a:defRPr/>
            </a:pPr>
            <a:r>
              <a:rPr lang="en-US" sz="1600" b="1" dirty="0">
                <a:solidFill>
                  <a:srgbClr val="EFEFEF"/>
                </a:solidFill>
                <a:sym typeface="Montserrat"/>
              </a:rPr>
              <a:t>    the current state duration is elapsed, in order to start to </a:t>
            </a:r>
          </a:p>
          <a:p>
            <a:pPr marL="0" indent="0">
              <a:buClr>
                <a:srgbClr val="FFFFFF"/>
              </a:buClr>
              <a:buSzPct val="100000"/>
              <a:buNone/>
              <a:defRPr/>
            </a:pPr>
            <a:r>
              <a:rPr lang="en-US" sz="1600" b="1" dirty="0">
                <a:solidFill>
                  <a:srgbClr val="EFEFEF"/>
                </a:solidFill>
                <a:sym typeface="Montserrat"/>
              </a:rPr>
              <a:t>    count over again for the new state. *</a:t>
            </a:r>
          </a:p>
          <a:p>
            <a:pPr marL="0" indent="0">
              <a:buClr>
                <a:srgbClr val="FFFFFF"/>
              </a:buClr>
              <a:buSzPct val="100000"/>
              <a:buNone/>
              <a:defRPr/>
            </a:pPr>
            <a:endParaRPr lang="en" sz="1100" b="1" dirty="0">
              <a:solidFill>
                <a:srgbClr val="F5DE34"/>
              </a:solidFill>
              <a:latin typeface="Montserrat"/>
              <a:sym typeface="Montserrat"/>
            </a:endParaRPr>
          </a:p>
          <a:p>
            <a:pPr marL="342900" indent="-342900">
              <a:buClr>
                <a:srgbClr val="FFFFFF"/>
              </a:buClr>
              <a:buSzPct val="100000"/>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buClr>
                <a:srgbClr val="FFFFFF"/>
              </a:buClr>
              <a:buSzPct val="100000"/>
              <a:defRPr/>
            </a:pPr>
            <a:endParaRPr lang="en" sz="1100" b="1" dirty="0">
              <a:solidFill>
                <a:srgbClr val="F5DE34"/>
              </a:solidFill>
              <a:latin typeface="Montserrat"/>
              <a:sym typeface="Montserrat"/>
            </a:endParaRPr>
          </a:p>
          <a:p>
            <a:pPr marL="342900" indent="-342900">
              <a:buClr>
                <a:srgbClr val="FFFFFF"/>
              </a:buClr>
              <a:buSzPct val="100000"/>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buClr>
                <a:srgbClr val="FFFFFF"/>
              </a:buClr>
              <a:buSzPts val="3000"/>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endParaRPr lang="en-US" sz="1100" b="1" dirty="0"/>
          </a:p>
          <a:p>
            <a:endParaRPr lang="en-US" sz="1100" dirty="0"/>
          </a:p>
        </p:txBody>
      </p:sp>
      <p:sp>
        <p:nvSpPr>
          <p:cNvPr id="5" name="Google Shape;901;p34">
            <a:extLst>
              <a:ext uri="{FF2B5EF4-FFF2-40B4-BE49-F238E27FC236}">
                <a16:creationId xmlns:a16="http://schemas.microsoft.com/office/drawing/2014/main" id="{C7F0369E-53CB-9699-9BEB-79A06646A11A}"/>
              </a:ext>
            </a:extLst>
          </p:cNvPr>
          <p:cNvSpPr txBox="1">
            <a:spLocks/>
          </p:cNvSpPr>
          <p:nvPr/>
        </p:nvSpPr>
        <p:spPr>
          <a:xfrm>
            <a:off x="944926" y="948450"/>
            <a:ext cx="4760930"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pPr marL="285750" indent="-285750">
              <a:buFont typeface="Wingdings" panose="05000000000000000000" pitchFamily="2" charset="2"/>
              <a:buChar char="Ø"/>
            </a:pPr>
            <a:r>
              <a:rPr lang="en-US" sz="1800" dirty="0">
                <a:solidFill>
                  <a:srgbClr val="F5DE34"/>
                </a:solidFill>
              </a:rPr>
              <a:t> Control Unit</a:t>
            </a:r>
          </a:p>
        </p:txBody>
      </p:sp>
      <p:pic>
        <p:nvPicPr>
          <p:cNvPr id="4" name="Picture 3">
            <a:extLst>
              <a:ext uri="{FF2B5EF4-FFF2-40B4-BE49-F238E27FC236}">
                <a16:creationId xmlns:a16="http://schemas.microsoft.com/office/drawing/2014/main" id="{44DB4BEA-303E-BDD4-04AC-1C93E0FD19C8}"/>
              </a:ext>
            </a:extLst>
          </p:cNvPr>
          <p:cNvPicPr>
            <a:picLocks noChangeAspect="1"/>
          </p:cNvPicPr>
          <p:nvPr/>
        </p:nvPicPr>
        <p:blipFill>
          <a:blip r:embed="rId3"/>
          <a:stretch>
            <a:fillRect/>
          </a:stretch>
        </p:blipFill>
        <p:spPr>
          <a:xfrm>
            <a:off x="6254496" y="1859484"/>
            <a:ext cx="2807354" cy="3132773"/>
          </a:xfrm>
          <a:prstGeom prst="rect">
            <a:avLst/>
          </a:prstGeom>
        </p:spPr>
      </p:pic>
      <p:sp>
        <p:nvSpPr>
          <p:cNvPr id="898" name="TextBox 897">
            <a:extLst>
              <a:ext uri="{FF2B5EF4-FFF2-40B4-BE49-F238E27FC236}">
                <a16:creationId xmlns:a16="http://schemas.microsoft.com/office/drawing/2014/main" id="{B8A3A5C7-2429-CAB1-8424-58F5DB9916EF}"/>
              </a:ext>
            </a:extLst>
          </p:cNvPr>
          <p:cNvSpPr txBox="1"/>
          <p:nvPr/>
        </p:nvSpPr>
        <p:spPr>
          <a:xfrm>
            <a:off x="7536253" y="4670396"/>
            <a:ext cx="449508" cy="184666"/>
          </a:xfrm>
          <a:prstGeom prst="rect">
            <a:avLst/>
          </a:prstGeom>
          <a:noFill/>
        </p:spPr>
        <p:txBody>
          <a:bodyPr wrap="square" rtlCol="0">
            <a:spAutoFit/>
          </a:bodyPr>
          <a:lstStyle/>
          <a:p>
            <a:r>
              <a:rPr lang="en-US" sz="600" b="1" dirty="0">
                <a:solidFill>
                  <a:srgbClr val="002060"/>
                </a:solidFill>
              </a:rPr>
              <a:t>[2:0]</a:t>
            </a:r>
            <a:endParaRPr lang="en-US" sz="600" dirty="0"/>
          </a:p>
        </p:txBody>
      </p:sp>
    </p:spTree>
    <p:extLst>
      <p:ext uri="{BB962C8B-B14F-4D97-AF65-F5344CB8AC3E}">
        <p14:creationId xmlns:p14="http://schemas.microsoft.com/office/powerpoint/2010/main" val="2459908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Modules detailed explanation</a:t>
            </a:r>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sp>
        <p:nvSpPr>
          <p:cNvPr id="3" name="Text Placeholder 2">
            <a:extLst>
              <a:ext uri="{FF2B5EF4-FFF2-40B4-BE49-F238E27FC236}">
                <a16:creationId xmlns:a16="http://schemas.microsoft.com/office/drawing/2014/main" id="{3CD95AEE-424E-910B-C048-6C2D18485CEC}"/>
              </a:ext>
            </a:extLst>
          </p:cNvPr>
          <p:cNvSpPr>
            <a:spLocks noGrp="1"/>
          </p:cNvSpPr>
          <p:nvPr>
            <p:ph type="body" idx="1"/>
          </p:nvPr>
        </p:nvSpPr>
        <p:spPr>
          <a:xfrm>
            <a:off x="701712" y="1358088"/>
            <a:ext cx="7497362" cy="3689400"/>
          </a:xfrm>
        </p:spPr>
        <p:txBody>
          <a:bodyPr anchor="t"/>
          <a:lstStyle/>
          <a:p>
            <a:pPr marL="342900" indent="-342900">
              <a:buClr>
                <a:srgbClr val="FFFFFF"/>
              </a:buClr>
              <a:buSzPct val="100000"/>
              <a:buFont typeface="+mj-lt"/>
              <a:buAutoNum type="alphaLcParenR" startAt="3"/>
              <a:defRPr/>
            </a:pPr>
            <a:r>
              <a:rPr lang="en" sz="1400" b="1" u="sng" dirty="0">
                <a:solidFill>
                  <a:schemeClr val="tx1"/>
                </a:solidFill>
                <a:latin typeface="Montserrat"/>
                <a:sym typeface="Montserrat"/>
              </a:rPr>
              <a:t>Functionality : mealy FSM</a:t>
            </a:r>
          </a:p>
          <a:p>
            <a:pPr marL="0" indent="0">
              <a:buClr>
                <a:srgbClr val="FFFFFF"/>
              </a:buClr>
              <a:buSzPct val="100000"/>
              <a:buNone/>
              <a:defRPr/>
            </a:pPr>
            <a:r>
              <a:rPr kumimoji="0" lang="en" sz="1400" b="1" i="0" u="none" strike="noStrike" kern="0" cap="none" spc="0" normalizeH="0" baseline="0" noProof="0" dirty="0">
                <a:ln>
                  <a:noFill/>
                </a:ln>
                <a:solidFill>
                  <a:schemeClr val="tx1"/>
                </a:solidFill>
                <a:effectLst/>
                <a:uLnTx/>
                <a:uFillTx/>
                <a:latin typeface="Montserrat"/>
                <a:sym typeface="Montserrat"/>
              </a:rPr>
              <a:t> 			</a:t>
            </a:r>
            <a:endParaRPr lang="en" sz="1100" b="1" dirty="0">
              <a:solidFill>
                <a:srgbClr val="F5DE34"/>
              </a:solidFill>
              <a:latin typeface="Montserrat"/>
              <a:sym typeface="Montserrat"/>
            </a:endParaRPr>
          </a:p>
          <a:p>
            <a:pPr marL="342900" indent="-342900">
              <a:buClr>
                <a:srgbClr val="FFFFFF"/>
              </a:buClr>
              <a:buSzPct val="100000"/>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buClr>
                <a:srgbClr val="FFFFFF"/>
              </a:buClr>
              <a:buSzPct val="100000"/>
              <a:defRPr/>
            </a:pPr>
            <a:endParaRPr lang="en" sz="1100" b="1" dirty="0">
              <a:solidFill>
                <a:srgbClr val="F5DE34"/>
              </a:solidFill>
              <a:latin typeface="Montserrat"/>
              <a:sym typeface="Montserrat"/>
            </a:endParaRPr>
          </a:p>
          <a:p>
            <a:pPr marL="342900" indent="-342900">
              <a:buClr>
                <a:srgbClr val="FFFFFF"/>
              </a:buClr>
              <a:buSzPct val="100000"/>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buClr>
                <a:srgbClr val="FFFFFF"/>
              </a:buClr>
              <a:buSzPts val="3000"/>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endParaRPr lang="en-US" sz="1100" b="1" dirty="0"/>
          </a:p>
          <a:p>
            <a:endParaRPr lang="en-US" sz="1100" dirty="0"/>
          </a:p>
        </p:txBody>
      </p:sp>
      <p:sp>
        <p:nvSpPr>
          <p:cNvPr id="5" name="Google Shape;901;p34">
            <a:extLst>
              <a:ext uri="{FF2B5EF4-FFF2-40B4-BE49-F238E27FC236}">
                <a16:creationId xmlns:a16="http://schemas.microsoft.com/office/drawing/2014/main" id="{C7F0369E-53CB-9699-9BEB-79A06646A11A}"/>
              </a:ext>
            </a:extLst>
          </p:cNvPr>
          <p:cNvSpPr txBox="1">
            <a:spLocks/>
          </p:cNvSpPr>
          <p:nvPr/>
        </p:nvSpPr>
        <p:spPr>
          <a:xfrm>
            <a:off x="944926" y="948450"/>
            <a:ext cx="4760930"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pPr marL="285750" indent="-285750">
              <a:buFont typeface="Wingdings" panose="05000000000000000000" pitchFamily="2" charset="2"/>
              <a:buChar char="Ø"/>
            </a:pPr>
            <a:r>
              <a:rPr lang="en-US" sz="1800" dirty="0">
                <a:solidFill>
                  <a:srgbClr val="F5DE34"/>
                </a:solidFill>
              </a:rPr>
              <a:t> Control Unit</a:t>
            </a:r>
          </a:p>
        </p:txBody>
      </p:sp>
      <p:sp>
        <p:nvSpPr>
          <p:cNvPr id="898" name="TextBox 897">
            <a:extLst>
              <a:ext uri="{FF2B5EF4-FFF2-40B4-BE49-F238E27FC236}">
                <a16:creationId xmlns:a16="http://schemas.microsoft.com/office/drawing/2014/main" id="{B8A3A5C7-2429-CAB1-8424-58F5DB9916EF}"/>
              </a:ext>
            </a:extLst>
          </p:cNvPr>
          <p:cNvSpPr txBox="1"/>
          <p:nvPr/>
        </p:nvSpPr>
        <p:spPr>
          <a:xfrm>
            <a:off x="7536253" y="4670396"/>
            <a:ext cx="449508" cy="184666"/>
          </a:xfrm>
          <a:prstGeom prst="rect">
            <a:avLst/>
          </a:prstGeom>
          <a:noFill/>
        </p:spPr>
        <p:txBody>
          <a:bodyPr wrap="square" rtlCol="0">
            <a:spAutoFit/>
          </a:bodyPr>
          <a:lstStyle/>
          <a:p>
            <a:r>
              <a:rPr lang="en-US" sz="600" b="1" dirty="0">
                <a:solidFill>
                  <a:srgbClr val="002060"/>
                </a:solidFill>
              </a:rPr>
              <a:t>[2:0]</a:t>
            </a:r>
            <a:endParaRPr lang="en-US" sz="600" dirty="0"/>
          </a:p>
        </p:txBody>
      </p:sp>
      <p:pic>
        <p:nvPicPr>
          <p:cNvPr id="2" name="Picture 1">
            <a:extLst>
              <a:ext uri="{FF2B5EF4-FFF2-40B4-BE49-F238E27FC236}">
                <a16:creationId xmlns:a16="http://schemas.microsoft.com/office/drawing/2014/main" id="{4D0756FF-6B01-35C8-9151-D74663403B62}"/>
              </a:ext>
            </a:extLst>
          </p:cNvPr>
          <p:cNvPicPr>
            <a:picLocks noChangeAspect="1"/>
          </p:cNvPicPr>
          <p:nvPr/>
        </p:nvPicPr>
        <p:blipFill>
          <a:blip r:embed="rId3"/>
          <a:stretch>
            <a:fillRect/>
          </a:stretch>
        </p:blipFill>
        <p:spPr>
          <a:xfrm>
            <a:off x="3076668" y="1100018"/>
            <a:ext cx="5892083" cy="4043482"/>
          </a:xfrm>
          <a:prstGeom prst="rect">
            <a:avLst/>
          </a:prstGeom>
        </p:spPr>
      </p:pic>
    </p:spTree>
    <p:extLst>
      <p:ext uri="{BB962C8B-B14F-4D97-AF65-F5344CB8AC3E}">
        <p14:creationId xmlns:p14="http://schemas.microsoft.com/office/powerpoint/2010/main" val="1204678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Modules detailed explanation</a:t>
            </a:r>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
        <p:nvSpPr>
          <p:cNvPr id="3" name="Text Placeholder 2">
            <a:extLst>
              <a:ext uri="{FF2B5EF4-FFF2-40B4-BE49-F238E27FC236}">
                <a16:creationId xmlns:a16="http://schemas.microsoft.com/office/drawing/2014/main" id="{3CD95AEE-424E-910B-C048-6C2D18485CEC}"/>
              </a:ext>
            </a:extLst>
          </p:cNvPr>
          <p:cNvSpPr>
            <a:spLocks noGrp="1"/>
          </p:cNvSpPr>
          <p:nvPr>
            <p:ph type="body" idx="1"/>
          </p:nvPr>
        </p:nvSpPr>
        <p:spPr>
          <a:xfrm>
            <a:off x="701712" y="1358088"/>
            <a:ext cx="7497362" cy="3689400"/>
          </a:xfrm>
        </p:spPr>
        <p:txBody>
          <a:bodyPr anchor="t"/>
          <a:lstStyle/>
          <a:p>
            <a:pPr marL="342900" indent="-342900">
              <a:buClr>
                <a:srgbClr val="FFFFFF"/>
              </a:buClr>
              <a:buSzPct val="100000"/>
              <a:buFont typeface="+mj-lt"/>
              <a:buAutoNum type="alphaLcParenR" startAt="4"/>
              <a:defRPr/>
            </a:pPr>
            <a:r>
              <a:rPr lang="en" sz="1400" b="1" u="sng" dirty="0">
                <a:solidFill>
                  <a:schemeClr val="tx1"/>
                </a:solidFill>
                <a:latin typeface="Montserrat"/>
                <a:sym typeface="Montserrat"/>
              </a:rPr>
              <a:t>Code and Explaination</a:t>
            </a:r>
          </a:p>
          <a:p>
            <a:pPr marL="0" indent="0">
              <a:buClr>
                <a:srgbClr val="FFFFFF"/>
              </a:buClr>
              <a:buSzPct val="100000"/>
              <a:buNone/>
              <a:defRPr/>
            </a:pPr>
            <a:r>
              <a:rPr kumimoji="0" lang="en" sz="1400" b="1" i="0" u="none" strike="noStrike" kern="0" cap="none" spc="0" normalizeH="0" baseline="0" noProof="0" dirty="0">
                <a:ln>
                  <a:noFill/>
                </a:ln>
                <a:solidFill>
                  <a:schemeClr val="tx1"/>
                </a:solidFill>
                <a:effectLst/>
                <a:uLnTx/>
                <a:uFillTx/>
                <a:latin typeface="Montserrat"/>
                <a:sym typeface="Montserrat"/>
              </a:rPr>
              <a:t> 			</a:t>
            </a:r>
            <a:endParaRPr lang="en" sz="1100" b="1" dirty="0">
              <a:solidFill>
                <a:srgbClr val="F5DE34"/>
              </a:solidFill>
              <a:latin typeface="Montserrat"/>
              <a:sym typeface="Montserrat"/>
            </a:endParaRPr>
          </a:p>
          <a:p>
            <a:pPr marL="171450" indent="-171450">
              <a:buClr>
                <a:srgbClr val="FFFFFF"/>
              </a:buClr>
              <a:buSzPct val="100000"/>
              <a:defRPr/>
            </a:pPr>
            <a:r>
              <a:rPr kumimoji="0" lang="en" sz="1100" b="1" i="0" u="none" strike="noStrike" kern="0" cap="none" spc="0" normalizeH="0" baseline="0" noProof="0" dirty="0">
                <a:ln>
                  <a:noFill/>
                </a:ln>
                <a:solidFill>
                  <a:srgbClr val="F5DE34"/>
                </a:solidFill>
                <a:effectLst/>
                <a:uLnTx/>
                <a:uFillTx/>
                <a:latin typeface="Montserrat"/>
                <a:sym typeface="Montserrat"/>
              </a:rPr>
              <a:t>Internal signals and FSM encoding</a:t>
            </a:r>
          </a:p>
          <a:p>
            <a:pPr marL="342900" indent="-342900">
              <a:buClr>
                <a:srgbClr val="FFFFFF"/>
              </a:buClr>
              <a:buSzPct val="100000"/>
              <a:defRPr/>
            </a:pPr>
            <a:endParaRPr lang="en" sz="1100" b="1" dirty="0">
              <a:solidFill>
                <a:srgbClr val="F5DE34"/>
              </a:solidFill>
              <a:latin typeface="Montserrat"/>
              <a:sym typeface="Montserrat"/>
            </a:endParaRPr>
          </a:p>
          <a:p>
            <a:pPr marL="342900" indent="-342900">
              <a:buClr>
                <a:srgbClr val="FFFFFF"/>
              </a:buClr>
              <a:buSzPct val="100000"/>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buClr>
                <a:srgbClr val="FFFFFF"/>
              </a:buClr>
              <a:buSzPts val="3000"/>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endParaRPr lang="en-US" sz="1100" b="1" dirty="0"/>
          </a:p>
          <a:p>
            <a:endParaRPr lang="en-US" sz="1100" dirty="0"/>
          </a:p>
        </p:txBody>
      </p:sp>
      <p:sp>
        <p:nvSpPr>
          <p:cNvPr id="5" name="Google Shape;901;p34">
            <a:extLst>
              <a:ext uri="{FF2B5EF4-FFF2-40B4-BE49-F238E27FC236}">
                <a16:creationId xmlns:a16="http://schemas.microsoft.com/office/drawing/2014/main" id="{C7F0369E-53CB-9699-9BEB-79A06646A11A}"/>
              </a:ext>
            </a:extLst>
          </p:cNvPr>
          <p:cNvSpPr txBox="1">
            <a:spLocks/>
          </p:cNvSpPr>
          <p:nvPr/>
        </p:nvSpPr>
        <p:spPr>
          <a:xfrm>
            <a:off x="944926" y="948450"/>
            <a:ext cx="4760930"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pPr marL="285750" indent="-285750">
              <a:buFont typeface="Wingdings" panose="05000000000000000000" pitchFamily="2" charset="2"/>
              <a:buChar char="Ø"/>
            </a:pPr>
            <a:r>
              <a:rPr lang="en-US" sz="1800" dirty="0">
                <a:solidFill>
                  <a:srgbClr val="F5DE34"/>
                </a:solidFill>
              </a:rPr>
              <a:t> Control Unit</a:t>
            </a:r>
          </a:p>
        </p:txBody>
      </p:sp>
      <p:sp>
        <p:nvSpPr>
          <p:cNvPr id="898" name="TextBox 897">
            <a:extLst>
              <a:ext uri="{FF2B5EF4-FFF2-40B4-BE49-F238E27FC236}">
                <a16:creationId xmlns:a16="http://schemas.microsoft.com/office/drawing/2014/main" id="{B8A3A5C7-2429-CAB1-8424-58F5DB9916EF}"/>
              </a:ext>
            </a:extLst>
          </p:cNvPr>
          <p:cNvSpPr txBox="1"/>
          <p:nvPr/>
        </p:nvSpPr>
        <p:spPr>
          <a:xfrm>
            <a:off x="7536253" y="4670396"/>
            <a:ext cx="449508" cy="184666"/>
          </a:xfrm>
          <a:prstGeom prst="rect">
            <a:avLst/>
          </a:prstGeom>
          <a:noFill/>
        </p:spPr>
        <p:txBody>
          <a:bodyPr wrap="square" rtlCol="0">
            <a:spAutoFit/>
          </a:bodyPr>
          <a:lstStyle/>
          <a:p>
            <a:r>
              <a:rPr lang="en-US" sz="600" b="1" dirty="0">
                <a:solidFill>
                  <a:srgbClr val="002060"/>
                </a:solidFill>
              </a:rPr>
              <a:t>[2:0]</a:t>
            </a:r>
            <a:endParaRPr lang="en-US" sz="600" dirty="0"/>
          </a:p>
        </p:txBody>
      </p:sp>
      <p:pic>
        <p:nvPicPr>
          <p:cNvPr id="7" name="Picture 6">
            <a:extLst>
              <a:ext uri="{FF2B5EF4-FFF2-40B4-BE49-F238E27FC236}">
                <a16:creationId xmlns:a16="http://schemas.microsoft.com/office/drawing/2014/main" id="{4B89C216-ECBE-E867-F8C7-409C0DD4D0D5}"/>
              </a:ext>
            </a:extLst>
          </p:cNvPr>
          <p:cNvPicPr>
            <a:picLocks noChangeAspect="1"/>
          </p:cNvPicPr>
          <p:nvPr/>
        </p:nvPicPr>
        <p:blipFill>
          <a:blip r:embed="rId3"/>
          <a:stretch>
            <a:fillRect/>
          </a:stretch>
        </p:blipFill>
        <p:spPr>
          <a:xfrm>
            <a:off x="3713780" y="1699500"/>
            <a:ext cx="5239304" cy="2970896"/>
          </a:xfrm>
          <a:prstGeom prst="rect">
            <a:avLst/>
          </a:prstGeom>
        </p:spPr>
      </p:pic>
    </p:spTree>
    <p:extLst>
      <p:ext uri="{BB962C8B-B14F-4D97-AF65-F5344CB8AC3E}">
        <p14:creationId xmlns:p14="http://schemas.microsoft.com/office/powerpoint/2010/main" val="728417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Modules detailed explanation</a:t>
            </a:r>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sp>
        <p:nvSpPr>
          <p:cNvPr id="3" name="Text Placeholder 2">
            <a:extLst>
              <a:ext uri="{FF2B5EF4-FFF2-40B4-BE49-F238E27FC236}">
                <a16:creationId xmlns:a16="http://schemas.microsoft.com/office/drawing/2014/main" id="{3CD95AEE-424E-910B-C048-6C2D18485CEC}"/>
              </a:ext>
            </a:extLst>
          </p:cNvPr>
          <p:cNvSpPr>
            <a:spLocks noGrp="1"/>
          </p:cNvSpPr>
          <p:nvPr>
            <p:ph type="body" idx="1"/>
          </p:nvPr>
        </p:nvSpPr>
        <p:spPr>
          <a:xfrm>
            <a:off x="701712" y="1358088"/>
            <a:ext cx="7497362" cy="3689400"/>
          </a:xfrm>
        </p:spPr>
        <p:txBody>
          <a:bodyPr anchor="t"/>
          <a:lstStyle/>
          <a:p>
            <a:pPr marL="342900" indent="-342900">
              <a:buClr>
                <a:srgbClr val="FFFFFF"/>
              </a:buClr>
              <a:buSzPct val="100000"/>
              <a:buFont typeface="+mj-lt"/>
              <a:buAutoNum type="alphaLcParenR" startAt="4"/>
              <a:defRPr/>
            </a:pPr>
            <a:r>
              <a:rPr lang="en" sz="1400" b="1" u="sng" dirty="0">
                <a:solidFill>
                  <a:schemeClr val="tx1"/>
                </a:solidFill>
                <a:latin typeface="Montserrat"/>
                <a:sym typeface="Montserrat"/>
              </a:rPr>
              <a:t>Code and Explaination</a:t>
            </a:r>
          </a:p>
          <a:p>
            <a:pPr marL="0" indent="0">
              <a:buClr>
                <a:srgbClr val="FFFFFF"/>
              </a:buClr>
              <a:buSzPct val="100000"/>
              <a:buNone/>
              <a:defRPr/>
            </a:pPr>
            <a:r>
              <a:rPr kumimoji="0" lang="en" sz="1400" b="1" i="0" u="none" strike="noStrike" kern="0" cap="none" spc="0" normalizeH="0" baseline="0" noProof="0" dirty="0">
                <a:ln>
                  <a:noFill/>
                </a:ln>
                <a:solidFill>
                  <a:schemeClr val="tx1"/>
                </a:solidFill>
                <a:effectLst/>
                <a:uLnTx/>
                <a:uFillTx/>
                <a:latin typeface="Montserrat"/>
                <a:sym typeface="Montserrat"/>
              </a:rPr>
              <a:t> 			</a:t>
            </a:r>
            <a:endParaRPr lang="en" sz="1100" b="1" dirty="0">
              <a:solidFill>
                <a:srgbClr val="F5DE34"/>
              </a:solidFill>
              <a:latin typeface="Montserrat"/>
              <a:sym typeface="Montserrat"/>
            </a:endParaRPr>
          </a:p>
          <a:p>
            <a:pPr marL="171450" indent="-171450">
              <a:buClr>
                <a:srgbClr val="FFFFFF"/>
              </a:buClr>
              <a:buSzPct val="100000"/>
              <a:defRPr/>
            </a:pPr>
            <a:r>
              <a:rPr kumimoji="0" lang="en" sz="1100" b="1" i="0" u="none" strike="noStrike" kern="0" cap="none" spc="0" normalizeH="0" baseline="0" noProof="0" dirty="0">
                <a:ln>
                  <a:noFill/>
                </a:ln>
                <a:solidFill>
                  <a:srgbClr val="F5DE34"/>
                </a:solidFill>
                <a:effectLst/>
                <a:uLnTx/>
                <a:uFillTx/>
                <a:latin typeface="Montserrat"/>
                <a:sym typeface="Montserrat"/>
              </a:rPr>
              <a:t>We wrote the FSM in the form of </a:t>
            </a:r>
          </a:p>
          <a:p>
            <a:pPr marL="0" indent="0">
              <a:buClr>
                <a:srgbClr val="FFFFFF"/>
              </a:buClr>
              <a:buSzPct val="100000"/>
              <a:buNone/>
              <a:defRPr/>
            </a:pPr>
            <a:r>
              <a:rPr lang="en-US" sz="1100" b="1" dirty="0">
                <a:solidFill>
                  <a:srgbClr val="F5DE34"/>
                </a:solidFill>
                <a:latin typeface="Montserrat"/>
                <a:sym typeface="Montserrat"/>
              </a:rPr>
              <a:t>t</a:t>
            </a:r>
            <a:r>
              <a:rPr lang="en" sz="1100" b="1" dirty="0">
                <a:solidFill>
                  <a:srgbClr val="F5DE34"/>
                </a:solidFill>
                <a:latin typeface="Montserrat"/>
                <a:sym typeface="Montserrat"/>
              </a:rPr>
              <a:t>hree always blocks, one of them is </a:t>
            </a:r>
          </a:p>
          <a:p>
            <a:pPr marL="0" indent="0">
              <a:buClr>
                <a:srgbClr val="FFFFFF"/>
              </a:buClr>
              <a:buSzPct val="100000"/>
              <a:buNone/>
              <a:defRPr/>
            </a:pPr>
            <a:r>
              <a:rPr kumimoji="0" lang="en-US" sz="1100" b="1" i="0" u="none" strike="noStrike" kern="0" cap="none" spc="0" normalizeH="0" baseline="0" noProof="0" dirty="0">
                <a:ln>
                  <a:noFill/>
                </a:ln>
                <a:solidFill>
                  <a:srgbClr val="F5DE34"/>
                </a:solidFill>
                <a:effectLst/>
                <a:uLnTx/>
                <a:uFillTx/>
                <a:latin typeface="Montserrat"/>
                <a:sym typeface="Montserrat"/>
              </a:rPr>
              <a:t>a sequential always for the state </a:t>
            </a:r>
            <a:endParaRPr lang="en-US" sz="1100" b="1" dirty="0">
              <a:solidFill>
                <a:srgbClr val="F5DE34"/>
              </a:solidFill>
              <a:latin typeface="Montserrat"/>
              <a:sym typeface="Montserrat"/>
            </a:endParaRPr>
          </a:p>
          <a:p>
            <a:pPr marL="0" indent="0">
              <a:buClr>
                <a:srgbClr val="FFFFFF"/>
              </a:buClr>
              <a:buSzPct val="100000"/>
              <a:buNone/>
              <a:defRPr/>
            </a:pPr>
            <a:r>
              <a:rPr lang="en-US" sz="1100" b="1" dirty="0">
                <a:solidFill>
                  <a:srgbClr val="F5DE34"/>
                </a:solidFill>
                <a:latin typeface="Montserrat"/>
                <a:sym typeface="Montserrat"/>
              </a:rPr>
              <a:t>transition and the rest of the two </a:t>
            </a:r>
          </a:p>
          <a:p>
            <a:pPr marL="0" indent="0">
              <a:buClr>
                <a:srgbClr val="FFFFFF"/>
              </a:buClr>
              <a:buSzPct val="100000"/>
              <a:buNone/>
              <a:defRPr/>
            </a:pPr>
            <a:r>
              <a:rPr lang="en-US" sz="1100" b="1" dirty="0">
                <a:solidFill>
                  <a:srgbClr val="F5DE34"/>
                </a:solidFill>
                <a:latin typeface="Montserrat"/>
                <a:sym typeface="Montserrat"/>
              </a:rPr>
              <a:t>a</a:t>
            </a:r>
            <a:r>
              <a:rPr kumimoji="0" lang="en-US" sz="1100" b="1" i="0" u="none" strike="noStrike" kern="0" cap="none" spc="0" normalizeH="0" baseline="0" noProof="0" dirty="0">
                <a:ln>
                  <a:noFill/>
                </a:ln>
                <a:solidFill>
                  <a:srgbClr val="F5DE34"/>
                </a:solidFill>
                <a:effectLst/>
                <a:uLnTx/>
                <a:uFillTx/>
                <a:latin typeface="Montserrat"/>
                <a:sym typeface="Montserrat"/>
              </a:rPr>
              <a:t>re combinational always for the </a:t>
            </a:r>
          </a:p>
          <a:p>
            <a:pPr marL="0" indent="0">
              <a:buClr>
                <a:srgbClr val="FFFFFF"/>
              </a:buClr>
              <a:buSzPct val="100000"/>
              <a:buNone/>
              <a:defRPr/>
            </a:pPr>
            <a:r>
              <a:rPr lang="en-US" sz="1100" b="1" dirty="0">
                <a:solidFill>
                  <a:srgbClr val="F5DE34"/>
                </a:solidFill>
                <a:latin typeface="Montserrat"/>
                <a:sym typeface="Montserrat"/>
              </a:rPr>
              <a:t>logic that compute the next state</a:t>
            </a:r>
          </a:p>
          <a:p>
            <a:pPr marL="0" indent="0">
              <a:buClr>
                <a:srgbClr val="FFFFFF"/>
              </a:buClr>
              <a:buSzPct val="100000"/>
              <a:buNone/>
              <a:defRPr/>
            </a:pPr>
            <a:r>
              <a:rPr lang="en-US" sz="1100" b="1" dirty="0">
                <a:solidFill>
                  <a:srgbClr val="F5DE34"/>
                </a:solidFill>
                <a:latin typeface="Montserrat"/>
                <a:sym typeface="Montserrat"/>
              </a:rPr>
              <a:t>and the logic which compute the </a:t>
            </a:r>
          </a:p>
          <a:p>
            <a:pPr marL="0" indent="0">
              <a:buClr>
                <a:srgbClr val="FFFFFF"/>
              </a:buClr>
              <a:buSzPct val="100000"/>
              <a:buNone/>
              <a:defRPr/>
            </a:pPr>
            <a:r>
              <a:rPr kumimoji="0" lang="en-US" sz="1100" b="1" i="0" u="none" strike="noStrike" kern="0" cap="none" spc="0" normalizeH="0" baseline="0" noProof="0" dirty="0">
                <a:ln>
                  <a:noFill/>
                </a:ln>
                <a:solidFill>
                  <a:srgbClr val="F5DE34"/>
                </a:solidFill>
                <a:effectLst/>
                <a:uLnTx/>
                <a:uFillTx/>
                <a:latin typeface="Montserrat"/>
                <a:sym typeface="Montserrat"/>
              </a:rPr>
              <a:t>output</a:t>
            </a: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buClr>
                <a:srgbClr val="FFFFFF"/>
              </a:buClr>
              <a:buSzPct val="100000"/>
              <a:defRPr/>
            </a:pPr>
            <a:endParaRPr lang="en" sz="1100" b="1" dirty="0">
              <a:solidFill>
                <a:srgbClr val="F5DE34"/>
              </a:solidFill>
              <a:latin typeface="Montserrat"/>
              <a:sym typeface="Montserrat"/>
            </a:endParaRPr>
          </a:p>
          <a:p>
            <a:pPr marL="342900" indent="-342900">
              <a:buClr>
                <a:srgbClr val="FFFFFF"/>
              </a:buClr>
              <a:buSzPct val="100000"/>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buClr>
                <a:srgbClr val="FFFFFF"/>
              </a:buClr>
              <a:buSzPts val="3000"/>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endParaRPr lang="en-US" sz="1100" b="1" dirty="0"/>
          </a:p>
          <a:p>
            <a:endParaRPr lang="en-US" sz="1100" dirty="0"/>
          </a:p>
        </p:txBody>
      </p:sp>
      <p:sp>
        <p:nvSpPr>
          <p:cNvPr id="5" name="Google Shape;901;p34">
            <a:extLst>
              <a:ext uri="{FF2B5EF4-FFF2-40B4-BE49-F238E27FC236}">
                <a16:creationId xmlns:a16="http://schemas.microsoft.com/office/drawing/2014/main" id="{C7F0369E-53CB-9699-9BEB-79A06646A11A}"/>
              </a:ext>
            </a:extLst>
          </p:cNvPr>
          <p:cNvSpPr txBox="1">
            <a:spLocks/>
          </p:cNvSpPr>
          <p:nvPr/>
        </p:nvSpPr>
        <p:spPr>
          <a:xfrm>
            <a:off x="944926" y="948450"/>
            <a:ext cx="4760930"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pPr marL="285750" indent="-285750">
              <a:buFont typeface="Wingdings" panose="05000000000000000000" pitchFamily="2" charset="2"/>
              <a:buChar char="Ø"/>
            </a:pPr>
            <a:r>
              <a:rPr lang="en-US" sz="1800" dirty="0">
                <a:solidFill>
                  <a:srgbClr val="F5DE34"/>
                </a:solidFill>
              </a:rPr>
              <a:t> Control Unit</a:t>
            </a:r>
          </a:p>
        </p:txBody>
      </p:sp>
      <p:sp>
        <p:nvSpPr>
          <p:cNvPr id="898" name="TextBox 897">
            <a:extLst>
              <a:ext uri="{FF2B5EF4-FFF2-40B4-BE49-F238E27FC236}">
                <a16:creationId xmlns:a16="http://schemas.microsoft.com/office/drawing/2014/main" id="{B8A3A5C7-2429-CAB1-8424-58F5DB9916EF}"/>
              </a:ext>
            </a:extLst>
          </p:cNvPr>
          <p:cNvSpPr txBox="1"/>
          <p:nvPr/>
        </p:nvSpPr>
        <p:spPr>
          <a:xfrm>
            <a:off x="7536253" y="4670396"/>
            <a:ext cx="449508" cy="184666"/>
          </a:xfrm>
          <a:prstGeom prst="rect">
            <a:avLst/>
          </a:prstGeom>
          <a:noFill/>
        </p:spPr>
        <p:txBody>
          <a:bodyPr wrap="square" rtlCol="0">
            <a:spAutoFit/>
          </a:bodyPr>
          <a:lstStyle/>
          <a:p>
            <a:r>
              <a:rPr lang="en-US" sz="600" b="1" dirty="0">
                <a:solidFill>
                  <a:srgbClr val="002060"/>
                </a:solidFill>
              </a:rPr>
              <a:t>[2:0]</a:t>
            </a:r>
            <a:endParaRPr lang="en-US" sz="600" dirty="0"/>
          </a:p>
        </p:txBody>
      </p:sp>
      <p:pic>
        <p:nvPicPr>
          <p:cNvPr id="4" name="Picture 3">
            <a:extLst>
              <a:ext uri="{FF2B5EF4-FFF2-40B4-BE49-F238E27FC236}">
                <a16:creationId xmlns:a16="http://schemas.microsoft.com/office/drawing/2014/main" id="{6BACEE94-FE0A-A08E-03F8-10A86ED848B7}"/>
              </a:ext>
            </a:extLst>
          </p:cNvPr>
          <p:cNvPicPr>
            <a:picLocks noChangeAspect="1"/>
          </p:cNvPicPr>
          <p:nvPr/>
        </p:nvPicPr>
        <p:blipFill>
          <a:blip r:embed="rId3"/>
          <a:stretch>
            <a:fillRect/>
          </a:stretch>
        </p:blipFill>
        <p:spPr>
          <a:xfrm>
            <a:off x="3593021" y="1903231"/>
            <a:ext cx="5227891" cy="2596921"/>
          </a:xfrm>
          <a:prstGeom prst="rect">
            <a:avLst/>
          </a:prstGeom>
        </p:spPr>
      </p:pic>
      <p:pic>
        <p:nvPicPr>
          <p:cNvPr id="8" name="Picture 7">
            <a:extLst>
              <a:ext uri="{FF2B5EF4-FFF2-40B4-BE49-F238E27FC236}">
                <a16:creationId xmlns:a16="http://schemas.microsoft.com/office/drawing/2014/main" id="{21637553-E60F-FC18-1C39-1C7F6CCD4785}"/>
              </a:ext>
            </a:extLst>
          </p:cNvPr>
          <p:cNvPicPr>
            <a:picLocks noChangeAspect="1"/>
          </p:cNvPicPr>
          <p:nvPr/>
        </p:nvPicPr>
        <p:blipFill>
          <a:blip r:embed="rId4"/>
          <a:stretch>
            <a:fillRect/>
          </a:stretch>
        </p:blipFill>
        <p:spPr>
          <a:xfrm>
            <a:off x="6353316" y="457200"/>
            <a:ext cx="2365874" cy="1132257"/>
          </a:xfrm>
          <a:prstGeom prst="rect">
            <a:avLst/>
          </a:prstGeom>
        </p:spPr>
      </p:pic>
    </p:spTree>
    <p:extLst>
      <p:ext uri="{BB962C8B-B14F-4D97-AF65-F5344CB8AC3E}">
        <p14:creationId xmlns:p14="http://schemas.microsoft.com/office/powerpoint/2010/main" val="3462469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Modules detailed explanation</a:t>
            </a:r>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sp>
        <p:nvSpPr>
          <p:cNvPr id="3" name="Text Placeholder 2">
            <a:extLst>
              <a:ext uri="{FF2B5EF4-FFF2-40B4-BE49-F238E27FC236}">
                <a16:creationId xmlns:a16="http://schemas.microsoft.com/office/drawing/2014/main" id="{3CD95AEE-424E-910B-C048-6C2D18485CEC}"/>
              </a:ext>
            </a:extLst>
          </p:cNvPr>
          <p:cNvSpPr>
            <a:spLocks noGrp="1"/>
          </p:cNvSpPr>
          <p:nvPr>
            <p:ph type="body" idx="1"/>
          </p:nvPr>
        </p:nvSpPr>
        <p:spPr>
          <a:xfrm>
            <a:off x="701712" y="1358088"/>
            <a:ext cx="7497362" cy="3689400"/>
          </a:xfrm>
        </p:spPr>
        <p:txBody>
          <a:bodyPr anchor="t"/>
          <a:lstStyle/>
          <a:p>
            <a:pPr marL="342900" indent="-342900">
              <a:buClr>
                <a:srgbClr val="FFFFFF"/>
              </a:buClr>
              <a:buSzPct val="100000"/>
              <a:buFont typeface="+mj-lt"/>
              <a:buAutoNum type="alphaLcParenR" startAt="4"/>
              <a:defRPr/>
            </a:pPr>
            <a:r>
              <a:rPr lang="en" sz="1400" b="1" u="sng" dirty="0">
                <a:solidFill>
                  <a:schemeClr val="tx1"/>
                </a:solidFill>
                <a:latin typeface="Montserrat"/>
                <a:sym typeface="Montserrat"/>
              </a:rPr>
              <a:t>Code and Explaination</a:t>
            </a:r>
          </a:p>
          <a:p>
            <a:pPr marL="0" indent="0">
              <a:buClr>
                <a:srgbClr val="FFFFFF"/>
              </a:buClr>
              <a:buSzPct val="100000"/>
              <a:buNone/>
              <a:defRPr/>
            </a:pPr>
            <a:r>
              <a:rPr kumimoji="0" lang="en" sz="1400" b="1" i="0" u="none" strike="noStrike" kern="0" cap="none" spc="0" normalizeH="0" baseline="0" noProof="0" dirty="0">
                <a:ln>
                  <a:noFill/>
                </a:ln>
                <a:solidFill>
                  <a:schemeClr val="tx1"/>
                </a:solidFill>
                <a:effectLst/>
                <a:uLnTx/>
                <a:uFillTx/>
                <a:latin typeface="Montserrat"/>
                <a:sym typeface="Montserrat"/>
              </a:rPr>
              <a:t> 			</a:t>
            </a:r>
            <a:endParaRPr lang="en" sz="1100" b="1" dirty="0">
              <a:solidFill>
                <a:srgbClr val="F5DE34"/>
              </a:solidFill>
              <a:latin typeface="Montserrat"/>
              <a:sym typeface="Montserrat"/>
            </a:endParaRPr>
          </a:p>
          <a:p>
            <a:pPr marL="171450" indent="-171450">
              <a:buClr>
                <a:srgbClr val="FFFFFF"/>
              </a:buClr>
              <a:buSzPct val="100000"/>
              <a:defRPr/>
            </a:pPr>
            <a:r>
              <a:rPr lang="en" sz="1100" b="1" dirty="0">
                <a:solidFill>
                  <a:srgbClr val="F5DE34"/>
                </a:solidFill>
                <a:latin typeface="Montserrat"/>
                <a:sym typeface="Montserrat"/>
              </a:rPr>
              <a:t>Next state logic is fully explained the previous </a:t>
            </a:r>
          </a:p>
          <a:p>
            <a:pPr marL="0" indent="0">
              <a:buClr>
                <a:srgbClr val="FFFFFF"/>
              </a:buClr>
              <a:buSzPct val="100000"/>
              <a:buNone/>
              <a:defRPr/>
            </a:pPr>
            <a:r>
              <a:rPr lang="en-US" sz="1100" b="1" dirty="0">
                <a:solidFill>
                  <a:srgbClr val="F5DE34"/>
                </a:solidFill>
                <a:latin typeface="Montserrat"/>
                <a:sym typeface="Montserrat"/>
              </a:rPr>
              <a:t>S</a:t>
            </a:r>
            <a:r>
              <a:rPr lang="en" sz="1100" b="1" dirty="0">
                <a:solidFill>
                  <a:srgbClr val="F5DE34"/>
                </a:solidFill>
                <a:latin typeface="Montserrat"/>
                <a:sym typeface="Montserrat"/>
              </a:rPr>
              <a:t>tate diagram </a:t>
            </a: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buClr>
                <a:srgbClr val="FFFFFF"/>
              </a:buClr>
              <a:buSzPct val="100000"/>
              <a:defRPr/>
            </a:pPr>
            <a:endParaRPr lang="en" sz="1100" b="1" dirty="0">
              <a:solidFill>
                <a:srgbClr val="F5DE34"/>
              </a:solidFill>
              <a:latin typeface="Montserrat"/>
              <a:sym typeface="Montserrat"/>
            </a:endParaRPr>
          </a:p>
          <a:p>
            <a:pPr marL="342900" indent="-342900">
              <a:buClr>
                <a:srgbClr val="FFFFFF"/>
              </a:buClr>
              <a:buSzPct val="100000"/>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buClr>
                <a:srgbClr val="FFFFFF"/>
              </a:buClr>
              <a:buSzPts val="3000"/>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endParaRPr lang="en-US" sz="1100" b="1" dirty="0"/>
          </a:p>
          <a:p>
            <a:endParaRPr lang="en-US" sz="1100" dirty="0"/>
          </a:p>
        </p:txBody>
      </p:sp>
      <p:sp>
        <p:nvSpPr>
          <p:cNvPr id="5" name="Google Shape;901;p34">
            <a:extLst>
              <a:ext uri="{FF2B5EF4-FFF2-40B4-BE49-F238E27FC236}">
                <a16:creationId xmlns:a16="http://schemas.microsoft.com/office/drawing/2014/main" id="{C7F0369E-53CB-9699-9BEB-79A06646A11A}"/>
              </a:ext>
            </a:extLst>
          </p:cNvPr>
          <p:cNvSpPr txBox="1">
            <a:spLocks/>
          </p:cNvSpPr>
          <p:nvPr/>
        </p:nvSpPr>
        <p:spPr>
          <a:xfrm>
            <a:off x="944926" y="948450"/>
            <a:ext cx="4760930"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pPr marL="285750" indent="-285750">
              <a:buFont typeface="Wingdings" panose="05000000000000000000" pitchFamily="2" charset="2"/>
              <a:buChar char="Ø"/>
            </a:pPr>
            <a:r>
              <a:rPr lang="en-US" sz="1800" dirty="0">
                <a:solidFill>
                  <a:srgbClr val="F5DE34"/>
                </a:solidFill>
              </a:rPr>
              <a:t> Control Unit</a:t>
            </a:r>
          </a:p>
        </p:txBody>
      </p:sp>
      <p:sp>
        <p:nvSpPr>
          <p:cNvPr id="898" name="TextBox 897">
            <a:extLst>
              <a:ext uri="{FF2B5EF4-FFF2-40B4-BE49-F238E27FC236}">
                <a16:creationId xmlns:a16="http://schemas.microsoft.com/office/drawing/2014/main" id="{B8A3A5C7-2429-CAB1-8424-58F5DB9916EF}"/>
              </a:ext>
            </a:extLst>
          </p:cNvPr>
          <p:cNvSpPr txBox="1"/>
          <p:nvPr/>
        </p:nvSpPr>
        <p:spPr>
          <a:xfrm>
            <a:off x="7536253" y="4670396"/>
            <a:ext cx="449508" cy="184666"/>
          </a:xfrm>
          <a:prstGeom prst="rect">
            <a:avLst/>
          </a:prstGeom>
          <a:noFill/>
        </p:spPr>
        <p:txBody>
          <a:bodyPr wrap="square" rtlCol="0">
            <a:spAutoFit/>
          </a:bodyPr>
          <a:lstStyle/>
          <a:p>
            <a:r>
              <a:rPr lang="en-US" sz="600" b="1" dirty="0">
                <a:solidFill>
                  <a:srgbClr val="002060"/>
                </a:solidFill>
              </a:rPr>
              <a:t>[2:0]</a:t>
            </a:r>
            <a:endParaRPr lang="en-US" sz="600" dirty="0"/>
          </a:p>
        </p:txBody>
      </p:sp>
      <p:pic>
        <p:nvPicPr>
          <p:cNvPr id="6" name="Picture 5">
            <a:extLst>
              <a:ext uri="{FF2B5EF4-FFF2-40B4-BE49-F238E27FC236}">
                <a16:creationId xmlns:a16="http://schemas.microsoft.com/office/drawing/2014/main" id="{D57D62DF-1B06-9D65-7BCD-8CC4CEB2AFA9}"/>
              </a:ext>
            </a:extLst>
          </p:cNvPr>
          <p:cNvPicPr>
            <a:picLocks noChangeAspect="1"/>
          </p:cNvPicPr>
          <p:nvPr/>
        </p:nvPicPr>
        <p:blipFill rotWithShape="1">
          <a:blip r:embed="rId3"/>
          <a:srcRect r="7335"/>
          <a:stretch/>
        </p:blipFill>
        <p:spPr>
          <a:xfrm>
            <a:off x="4869105" y="1017600"/>
            <a:ext cx="2836240" cy="3974874"/>
          </a:xfrm>
          <a:prstGeom prst="rect">
            <a:avLst/>
          </a:prstGeom>
        </p:spPr>
      </p:pic>
    </p:spTree>
    <p:extLst>
      <p:ext uri="{BB962C8B-B14F-4D97-AF65-F5344CB8AC3E}">
        <p14:creationId xmlns:p14="http://schemas.microsoft.com/office/powerpoint/2010/main" val="2057088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Modules detailed explanation</a:t>
            </a:r>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a:p>
        </p:txBody>
      </p:sp>
      <p:sp>
        <p:nvSpPr>
          <p:cNvPr id="3" name="Text Placeholder 2">
            <a:extLst>
              <a:ext uri="{FF2B5EF4-FFF2-40B4-BE49-F238E27FC236}">
                <a16:creationId xmlns:a16="http://schemas.microsoft.com/office/drawing/2014/main" id="{3CD95AEE-424E-910B-C048-6C2D18485CEC}"/>
              </a:ext>
            </a:extLst>
          </p:cNvPr>
          <p:cNvSpPr>
            <a:spLocks noGrp="1"/>
          </p:cNvSpPr>
          <p:nvPr>
            <p:ph type="body" idx="1"/>
          </p:nvPr>
        </p:nvSpPr>
        <p:spPr>
          <a:xfrm>
            <a:off x="701712" y="1358088"/>
            <a:ext cx="7497362" cy="3689400"/>
          </a:xfrm>
        </p:spPr>
        <p:txBody>
          <a:bodyPr anchor="t"/>
          <a:lstStyle/>
          <a:p>
            <a:pPr marL="342900" indent="-342900">
              <a:buClr>
                <a:srgbClr val="FFFFFF"/>
              </a:buClr>
              <a:buSzPct val="100000"/>
              <a:buFont typeface="+mj-lt"/>
              <a:buAutoNum type="alphaLcParenR" startAt="4"/>
              <a:defRPr/>
            </a:pPr>
            <a:r>
              <a:rPr lang="en" sz="1400" b="1" u="sng" dirty="0">
                <a:solidFill>
                  <a:schemeClr val="tx1"/>
                </a:solidFill>
                <a:latin typeface="Montserrat"/>
                <a:sym typeface="Montserrat"/>
              </a:rPr>
              <a:t>Code and Explaination</a:t>
            </a:r>
          </a:p>
          <a:p>
            <a:pPr marL="0" indent="0">
              <a:buClr>
                <a:srgbClr val="FFFFFF"/>
              </a:buClr>
              <a:buSzPct val="100000"/>
              <a:buNone/>
              <a:defRPr/>
            </a:pPr>
            <a:r>
              <a:rPr kumimoji="0" lang="en" sz="1400" b="1" i="0" u="none" strike="noStrike" kern="0" cap="none" spc="0" normalizeH="0" baseline="0" noProof="0" dirty="0">
                <a:ln>
                  <a:noFill/>
                </a:ln>
                <a:solidFill>
                  <a:schemeClr val="tx1"/>
                </a:solidFill>
                <a:effectLst/>
                <a:uLnTx/>
                <a:uFillTx/>
                <a:latin typeface="Montserrat"/>
                <a:sym typeface="Montserrat"/>
              </a:rPr>
              <a:t> 			</a:t>
            </a:r>
            <a:endParaRPr lang="en" sz="1100" b="1" dirty="0">
              <a:solidFill>
                <a:srgbClr val="F5DE34"/>
              </a:solidFill>
              <a:latin typeface="Montserrat"/>
              <a:sym typeface="Montserrat"/>
            </a:endParaRPr>
          </a:p>
          <a:p>
            <a:pPr marL="171450" indent="-171450">
              <a:buClr>
                <a:srgbClr val="FFFFFF"/>
              </a:buClr>
              <a:buSzPct val="100000"/>
              <a:defRPr/>
            </a:pPr>
            <a:r>
              <a:rPr lang="en" sz="1100" b="1" dirty="0">
                <a:solidFill>
                  <a:srgbClr val="F5DE34"/>
                </a:solidFill>
                <a:latin typeface="Montserrat"/>
                <a:sym typeface="Montserrat"/>
              </a:rPr>
              <a:t>The rest of the always block that</a:t>
            </a:r>
          </a:p>
          <a:p>
            <a:pPr marL="0" indent="0">
              <a:buClr>
                <a:srgbClr val="FFFFFF"/>
              </a:buClr>
              <a:buSzPct val="100000"/>
              <a:buNone/>
              <a:defRPr/>
            </a:pPr>
            <a:r>
              <a:rPr kumimoji="0" lang="en-US" sz="1100" b="1" i="0" u="none" strike="noStrike" kern="0" cap="none" spc="0" normalizeH="0" baseline="0" noProof="0" dirty="0">
                <a:ln>
                  <a:noFill/>
                </a:ln>
                <a:solidFill>
                  <a:srgbClr val="F5DE34"/>
                </a:solidFill>
                <a:effectLst/>
                <a:uLnTx/>
                <a:uFillTx/>
                <a:latin typeface="Montserrat"/>
                <a:sym typeface="Montserrat"/>
              </a:rPr>
              <a:t>C</a:t>
            </a:r>
            <a:r>
              <a:rPr kumimoji="0" lang="en" sz="1100" b="1" i="0" u="none" strike="noStrike" kern="0" cap="none" spc="0" normalizeH="0" baseline="0" noProof="0" dirty="0">
                <a:ln>
                  <a:noFill/>
                </a:ln>
                <a:solidFill>
                  <a:srgbClr val="F5DE34"/>
                </a:solidFill>
                <a:effectLst/>
                <a:uLnTx/>
                <a:uFillTx/>
                <a:latin typeface="Montserrat"/>
                <a:sym typeface="Montserrat"/>
              </a:rPr>
              <a:t>ompute the </a:t>
            </a:r>
            <a:r>
              <a:rPr kumimoji="0" lang="en" sz="1100" b="1" i="0" u="sng" strike="noStrike" kern="0" cap="none" spc="0" normalizeH="0" baseline="0" noProof="0" dirty="0">
                <a:ln>
                  <a:noFill/>
                </a:ln>
                <a:solidFill>
                  <a:srgbClr val="F5DE34"/>
                </a:solidFill>
                <a:effectLst/>
                <a:uLnTx/>
                <a:uFillTx/>
                <a:latin typeface="Montserrat"/>
                <a:sym typeface="Montserrat"/>
              </a:rPr>
              <a:t>next state </a:t>
            </a:r>
          </a:p>
          <a:p>
            <a:pPr marL="342900" indent="-342900">
              <a:buClr>
                <a:srgbClr val="FFFFFF"/>
              </a:buClr>
              <a:buSzPct val="100000"/>
              <a:defRPr/>
            </a:pPr>
            <a:endParaRPr lang="en" sz="1100" b="1" dirty="0">
              <a:solidFill>
                <a:srgbClr val="F5DE34"/>
              </a:solidFill>
              <a:latin typeface="Montserrat"/>
              <a:sym typeface="Montserrat"/>
            </a:endParaRPr>
          </a:p>
          <a:p>
            <a:pPr marL="342900" indent="-342900">
              <a:buClr>
                <a:srgbClr val="FFFFFF"/>
              </a:buClr>
              <a:buSzPct val="100000"/>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buClr>
                <a:srgbClr val="FFFFFF"/>
              </a:buClr>
              <a:buSzPts val="3000"/>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endParaRPr lang="en-US" sz="1100" b="1" dirty="0"/>
          </a:p>
          <a:p>
            <a:endParaRPr lang="en-US" sz="1100" dirty="0"/>
          </a:p>
        </p:txBody>
      </p:sp>
      <p:sp>
        <p:nvSpPr>
          <p:cNvPr id="5" name="Google Shape;901;p34">
            <a:extLst>
              <a:ext uri="{FF2B5EF4-FFF2-40B4-BE49-F238E27FC236}">
                <a16:creationId xmlns:a16="http://schemas.microsoft.com/office/drawing/2014/main" id="{C7F0369E-53CB-9699-9BEB-79A06646A11A}"/>
              </a:ext>
            </a:extLst>
          </p:cNvPr>
          <p:cNvSpPr txBox="1">
            <a:spLocks/>
          </p:cNvSpPr>
          <p:nvPr/>
        </p:nvSpPr>
        <p:spPr>
          <a:xfrm>
            <a:off x="944926" y="948450"/>
            <a:ext cx="4760930"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pPr marL="285750" indent="-285750">
              <a:buFont typeface="Wingdings" panose="05000000000000000000" pitchFamily="2" charset="2"/>
              <a:buChar char="Ø"/>
            </a:pPr>
            <a:r>
              <a:rPr lang="en-US" sz="1800" dirty="0">
                <a:solidFill>
                  <a:srgbClr val="F5DE34"/>
                </a:solidFill>
              </a:rPr>
              <a:t> Control Unit</a:t>
            </a:r>
          </a:p>
        </p:txBody>
      </p:sp>
      <p:sp>
        <p:nvSpPr>
          <p:cNvPr id="898" name="TextBox 897">
            <a:extLst>
              <a:ext uri="{FF2B5EF4-FFF2-40B4-BE49-F238E27FC236}">
                <a16:creationId xmlns:a16="http://schemas.microsoft.com/office/drawing/2014/main" id="{B8A3A5C7-2429-CAB1-8424-58F5DB9916EF}"/>
              </a:ext>
            </a:extLst>
          </p:cNvPr>
          <p:cNvSpPr txBox="1"/>
          <p:nvPr/>
        </p:nvSpPr>
        <p:spPr>
          <a:xfrm>
            <a:off x="7536253" y="4670396"/>
            <a:ext cx="449508" cy="184666"/>
          </a:xfrm>
          <a:prstGeom prst="rect">
            <a:avLst/>
          </a:prstGeom>
          <a:noFill/>
        </p:spPr>
        <p:txBody>
          <a:bodyPr wrap="square" rtlCol="0">
            <a:spAutoFit/>
          </a:bodyPr>
          <a:lstStyle/>
          <a:p>
            <a:r>
              <a:rPr lang="en-US" sz="600" b="1" dirty="0">
                <a:solidFill>
                  <a:srgbClr val="002060"/>
                </a:solidFill>
              </a:rPr>
              <a:t>[2:0]</a:t>
            </a:r>
            <a:endParaRPr lang="en-US" sz="600" dirty="0"/>
          </a:p>
        </p:txBody>
      </p:sp>
      <p:pic>
        <p:nvPicPr>
          <p:cNvPr id="8" name="Picture 7">
            <a:extLst>
              <a:ext uri="{FF2B5EF4-FFF2-40B4-BE49-F238E27FC236}">
                <a16:creationId xmlns:a16="http://schemas.microsoft.com/office/drawing/2014/main" id="{0C4070B0-7BA6-1A23-36B9-F5121004EA8B}"/>
              </a:ext>
            </a:extLst>
          </p:cNvPr>
          <p:cNvPicPr>
            <a:picLocks noChangeAspect="1"/>
          </p:cNvPicPr>
          <p:nvPr/>
        </p:nvPicPr>
        <p:blipFill>
          <a:blip r:embed="rId3"/>
          <a:stretch>
            <a:fillRect/>
          </a:stretch>
        </p:blipFill>
        <p:spPr>
          <a:xfrm>
            <a:off x="3624027" y="1443661"/>
            <a:ext cx="4309872" cy="3319068"/>
          </a:xfrm>
          <a:prstGeom prst="rect">
            <a:avLst/>
          </a:prstGeom>
        </p:spPr>
      </p:pic>
    </p:spTree>
    <p:extLst>
      <p:ext uri="{BB962C8B-B14F-4D97-AF65-F5344CB8AC3E}">
        <p14:creationId xmlns:p14="http://schemas.microsoft.com/office/powerpoint/2010/main" val="2262161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Modules detailed explanation</a:t>
            </a:r>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16</a:t>
            </a:fld>
            <a:endParaRPr/>
          </a:p>
        </p:txBody>
      </p:sp>
      <p:sp>
        <p:nvSpPr>
          <p:cNvPr id="3" name="Text Placeholder 2">
            <a:extLst>
              <a:ext uri="{FF2B5EF4-FFF2-40B4-BE49-F238E27FC236}">
                <a16:creationId xmlns:a16="http://schemas.microsoft.com/office/drawing/2014/main" id="{3CD95AEE-424E-910B-C048-6C2D18485CEC}"/>
              </a:ext>
            </a:extLst>
          </p:cNvPr>
          <p:cNvSpPr>
            <a:spLocks noGrp="1"/>
          </p:cNvSpPr>
          <p:nvPr>
            <p:ph type="body" idx="1"/>
          </p:nvPr>
        </p:nvSpPr>
        <p:spPr>
          <a:xfrm>
            <a:off x="701712" y="1358088"/>
            <a:ext cx="4675567" cy="3689400"/>
          </a:xfrm>
        </p:spPr>
        <p:txBody>
          <a:bodyPr anchor="t"/>
          <a:lstStyle/>
          <a:p>
            <a:pPr marL="342900" indent="-342900">
              <a:buClr>
                <a:srgbClr val="FFFFFF"/>
              </a:buClr>
              <a:buSzPct val="100000"/>
              <a:buFont typeface="+mj-lt"/>
              <a:buAutoNum type="alphaLcParenR" startAt="4"/>
              <a:defRPr/>
            </a:pPr>
            <a:r>
              <a:rPr lang="en" sz="1400" b="1" u="sng" dirty="0">
                <a:solidFill>
                  <a:schemeClr val="tx1"/>
                </a:solidFill>
                <a:latin typeface="Montserrat"/>
                <a:sym typeface="Montserrat"/>
              </a:rPr>
              <a:t>Code and Explaination</a:t>
            </a:r>
            <a:r>
              <a:rPr kumimoji="0" lang="en" sz="1400" b="1" i="0" u="none" strike="noStrike" kern="0" cap="none" spc="0" normalizeH="0" baseline="0" noProof="0" dirty="0">
                <a:ln>
                  <a:noFill/>
                </a:ln>
                <a:solidFill>
                  <a:schemeClr val="tx1"/>
                </a:solidFill>
                <a:effectLst/>
                <a:uLnTx/>
                <a:uFillTx/>
                <a:latin typeface="Montserrat"/>
                <a:sym typeface="Montserrat"/>
              </a:rPr>
              <a:t>	</a:t>
            </a:r>
          </a:p>
          <a:p>
            <a:pPr marL="0" indent="0">
              <a:buClr>
                <a:srgbClr val="FFFFFF"/>
              </a:buClr>
              <a:buSzPct val="100000"/>
              <a:buNone/>
              <a:defRPr/>
            </a:pPr>
            <a:r>
              <a:rPr kumimoji="0" lang="en" sz="1400" b="1" i="0" u="none" strike="noStrike" kern="0" cap="none" spc="0" normalizeH="0" baseline="0" noProof="0" dirty="0">
                <a:ln>
                  <a:noFill/>
                </a:ln>
                <a:solidFill>
                  <a:schemeClr val="tx1"/>
                </a:solidFill>
                <a:effectLst/>
                <a:uLnTx/>
                <a:uFillTx/>
                <a:latin typeface="Montserrat"/>
                <a:sym typeface="Montserrat"/>
              </a:rPr>
              <a:t>	</a:t>
            </a:r>
            <a:endParaRPr lang="en" sz="1100" b="1" dirty="0">
              <a:solidFill>
                <a:srgbClr val="F5DE34"/>
              </a:solidFill>
              <a:latin typeface="Montserrat"/>
              <a:sym typeface="Montserrat"/>
            </a:endParaRPr>
          </a:p>
          <a:p>
            <a:pPr marL="171450" indent="-171450">
              <a:buClr>
                <a:srgbClr val="FFFFFF"/>
              </a:buClr>
              <a:buSzPct val="100000"/>
              <a:defRPr/>
            </a:pPr>
            <a:r>
              <a:rPr lang="en" sz="1100" b="1" dirty="0">
                <a:solidFill>
                  <a:srgbClr val="F5DE34"/>
                </a:solidFill>
                <a:latin typeface="Montserrat"/>
                <a:sym typeface="Montserrat"/>
              </a:rPr>
              <a:t>The combinational always block that</a:t>
            </a:r>
            <a:r>
              <a:rPr kumimoji="0" lang="en-US" sz="1100" b="1" i="0" u="none" strike="noStrike" kern="0" cap="none" spc="0" normalizeH="0" baseline="0" noProof="0" dirty="0">
                <a:ln>
                  <a:noFill/>
                </a:ln>
                <a:solidFill>
                  <a:srgbClr val="F5DE34"/>
                </a:solidFill>
                <a:effectLst/>
                <a:uLnTx/>
                <a:uFillTx/>
                <a:latin typeface="Montserrat"/>
                <a:sym typeface="Montserrat"/>
              </a:rPr>
              <a:t> C</a:t>
            </a:r>
            <a:r>
              <a:rPr kumimoji="0" lang="en" sz="1100" b="1" i="0" u="none" strike="noStrike" kern="0" cap="none" spc="0" normalizeH="0" baseline="0" noProof="0" dirty="0">
                <a:ln>
                  <a:noFill/>
                </a:ln>
                <a:solidFill>
                  <a:srgbClr val="F5DE34"/>
                </a:solidFill>
                <a:effectLst/>
                <a:uLnTx/>
                <a:uFillTx/>
                <a:latin typeface="Montserrat"/>
                <a:sym typeface="Montserrat"/>
              </a:rPr>
              <a:t>ompute </a:t>
            </a:r>
          </a:p>
          <a:p>
            <a:pPr marL="0" indent="0">
              <a:buClr>
                <a:srgbClr val="FFFFFF"/>
              </a:buClr>
              <a:buSzPct val="100000"/>
              <a:buNone/>
              <a:defRPr/>
            </a:pPr>
            <a:r>
              <a:rPr lang="en" sz="1100" b="1" dirty="0">
                <a:solidFill>
                  <a:srgbClr val="F5DE34"/>
                </a:solidFill>
                <a:latin typeface="Montserrat"/>
                <a:sym typeface="Montserrat"/>
              </a:rPr>
              <a:t>     </a:t>
            </a:r>
            <a:r>
              <a:rPr kumimoji="0" lang="en" sz="1100" b="1" i="0" u="none" strike="noStrike" kern="0" cap="none" spc="0" normalizeH="0" baseline="0" noProof="0" dirty="0">
                <a:ln>
                  <a:noFill/>
                </a:ln>
                <a:solidFill>
                  <a:srgbClr val="F5DE34"/>
                </a:solidFill>
                <a:effectLst/>
                <a:uLnTx/>
                <a:uFillTx/>
                <a:latin typeface="Montserrat"/>
                <a:sym typeface="Montserrat"/>
              </a:rPr>
              <a:t>the </a:t>
            </a:r>
            <a:r>
              <a:rPr kumimoji="0" lang="en" sz="1100" b="1" i="0" u="sng" strike="noStrike" kern="0" cap="none" spc="0" normalizeH="0" baseline="0" noProof="0" dirty="0">
                <a:ln>
                  <a:noFill/>
                </a:ln>
                <a:solidFill>
                  <a:srgbClr val="F5DE34"/>
                </a:solidFill>
                <a:effectLst/>
                <a:uLnTx/>
                <a:uFillTx/>
                <a:latin typeface="Montserrat"/>
                <a:sym typeface="Montserrat"/>
              </a:rPr>
              <a:t>output</a:t>
            </a:r>
          </a:p>
          <a:p>
            <a:pPr marL="0" indent="0">
              <a:buClr>
                <a:srgbClr val="FFFFFF"/>
              </a:buClr>
              <a:buSzPct val="100000"/>
              <a:buNone/>
              <a:defRPr/>
            </a:pPr>
            <a:endParaRPr lang="en" sz="1100" b="1" u="sng" dirty="0">
              <a:solidFill>
                <a:srgbClr val="F5DE34"/>
              </a:solidFill>
              <a:latin typeface="Montserrat"/>
              <a:sym typeface="Montserrat"/>
            </a:endParaRPr>
          </a:p>
          <a:p>
            <a:pPr marL="171450" indent="-171450">
              <a:buClr>
                <a:srgbClr val="FFFFFF"/>
              </a:buClr>
              <a:buSzPct val="100000"/>
              <a:defRPr/>
            </a:pPr>
            <a:r>
              <a:rPr lang="en" sz="1100" b="1" dirty="0">
                <a:solidFill>
                  <a:srgbClr val="F5DE34"/>
                </a:solidFill>
                <a:latin typeface="Montserrat"/>
                <a:sym typeface="Montserrat"/>
              </a:rPr>
              <a:t>The initial values are put, to ensure there’s</a:t>
            </a:r>
            <a:r>
              <a:rPr kumimoji="0" lang="en" sz="1100" b="1" i="0" strike="noStrike" kern="0" cap="none" spc="0" normalizeH="0" baseline="0" noProof="0" dirty="0">
                <a:ln>
                  <a:noFill/>
                </a:ln>
                <a:solidFill>
                  <a:srgbClr val="F5DE34"/>
                </a:solidFill>
                <a:effectLst/>
                <a:uLnTx/>
                <a:uFillTx/>
                <a:latin typeface="Montserrat"/>
                <a:sym typeface="Montserrat"/>
              </a:rPr>
              <a:t> no incomplete</a:t>
            </a:r>
          </a:p>
          <a:p>
            <a:pPr marL="0" indent="0">
              <a:buClr>
                <a:srgbClr val="FFFFFF"/>
              </a:buClr>
              <a:buSzPct val="100000"/>
              <a:buNone/>
              <a:defRPr/>
            </a:pPr>
            <a:r>
              <a:rPr lang="en" sz="1100" b="1" dirty="0">
                <a:solidFill>
                  <a:srgbClr val="F5DE34"/>
                </a:solidFill>
                <a:latin typeface="Montserrat"/>
                <a:sym typeface="Montserrat"/>
              </a:rPr>
              <a:t>   </a:t>
            </a:r>
            <a:r>
              <a:rPr kumimoji="0" lang="en" sz="1100" b="1" i="0" strike="noStrike" kern="0" cap="none" spc="0" normalizeH="0" baseline="0" noProof="0" dirty="0">
                <a:ln>
                  <a:noFill/>
                </a:ln>
                <a:solidFill>
                  <a:srgbClr val="F5DE34"/>
                </a:solidFill>
                <a:effectLst/>
                <a:uLnTx/>
                <a:uFillTx/>
                <a:latin typeface="Montserrat"/>
                <a:sym typeface="Montserrat"/>
              </a:rPr>
              <a:t> assignment of signal in any </a:t>
            </a:r>
            <a:r>
              <a:rPr lang="en" sz="1100" b="1" dirty="0">
                <a:solidFill>
                  <a:srgbClr val="F5DE34"/>
                </a:solidFill>
                <a:latin typeface="Montserrat"/>
                <a:sym typeface="Montserrat"/>
              </a:rPr>
              <a:t>of the case and hence no                                   </a:t>
            </a:r>
          </a:p>
          <a:p>
            <a:pPr marL="0" indent="0">
              <a:buClr>
                <a:srgbClr val="FFFFFF"/>
              </a:buClr>
              <a:buSzPct val="100000"/>
              <a:buNone/>
              <a:defRPr/>
            </a:pPr>
            <a:r>
              <a:rPr lang="en" sz="1100" b="1" dirty="0">
                <a:solidFill>
                  <a:srgbClr val="F5DE34"/>
                </a:solidFill>
                <a:latin typeface="Montserrat"/>
                <a:sym typeface="Montserrat"/>
              </a:rPr>
              <a:t>    inferred latch.</a:t>
            </a:r>
          </a:p>
          <a:p>
            <a:pPr marL="0" indent="0">
              <a:buClr>
                <a:srgbClr val="FFFFFF"/>
              </a:buClr>
              <a:buSzPct val="100000"/>
              <a:buNone/>
              <a:defRPr/>
            </a:pPr>
            <a:endParaRPr kumimoji="0" lang="en" sz="1100" b="1" i="0" strike="noStrike" kern="0" cap="none" spc="0" normalizeH="0" baseline="0" noProof="0" dirty="0">
              <a:ln>
                <a:noFill/>
              </a:ln>
              <a:solidFill>
                <a:srgbClr val="F5DE34"/>
              </a:solidFill>
              <a:effectLst/>
              <a:uLnTx/>
              <a:uFillTx/>
              <a:latin typeface="Montserrat"/>
              <a:sym typeface="Montserrat"/>
            </a:endParaRPr>
          </a:p>
          <a:p>
            <a:pPr marL="171450" indent="-171450">
              <a:buClr>
                <a:srgbClr val="FFFFFF"/>
              </a:buClr>
              <a:buSzPct val="100000"/>
              <a:defRPr/>
            </a:pPr>
            <a:r>
              <a:rPr lang="en" sz="1100" b="1" dirty="0">
                <a:solidFill>
                  <a:srgbClr val="F5DE34"/>
                </a:solidFill>
                <a:latin typeface="Montserrat"/>
                <a:sym typeface="Montserrat"/>
              </a:rPr>
              <a:t>Note : the signal “</a:t>
            </a:r>
            <a:r>
              <a:rPr lang="en-US" sz="1100" b="1" dirty="0" err="1">
                <a:solidFill>
                  <a:srgbClr val="F5DE34"/>
                </a:solidFill>
                <a:latin typeface="Montserrat"/>
                <a:sym typeface="Montserrat"/>
              </a:rPr>
              <a:t>current_state_duration</a:t>
            </a:r>
            <a:r>
              <a:rPr lang="en" sz="1100" b="1" dirty="0">
                <a:solidFill>
                  <a:srgbClr val="F5DE34"/>
                </a:solidFill>
                <a:latin typeface="Montserrat"/>
                <a:sym typeface="Montserrat"/>
              </a:rPr>
              <a:t>” is assigned is each state with the state duration, For example it’ assigned with 2 at the filling water state and </a:t>
            </a:r>
          </a:p>
          <a:p>
            <a:pPr marL="0" indent="0">
              <a:buClr>
                <a:srgbClr val="FFFFFF"/>
              </a:buClr>
              <a:buSzPct val="100000"/>
              <a:buNone/>
              <a:defRPr/>
            </a:pPr>
            <a:r>
              <a:rPr lang="en" sz="1100" b="1" dirty="0">
                <a:solidFill>
                  <a:srgbClr val="F5DE34"/>
                </a:solidFill>
                <a:latin typeface="Montserrat"/>
                <a:sym typeface="Montserrat"/>
              </a:rPr>
              <a:t>    it’s assigned with 5 at the washing state.</a:t>
            </a:r>
          </a:p>
          <a:p>
            <a:pPr marL="0" indent="0">
              <a:buClr>
                <a:srgbClr val="FFFFFF"/>
              </a:buClr>
              <a:buSzPct val="100000"/>
              <a:buNone/>
              <a:defRPr/>
            </a:pPr>
            <a:r>
              <a:rPr lang="en" sz="1100" b="1" noProof="0" dirty="0">
                <a:solidFill>
                  <a:srgbClr val="F5DE34"/>
                </a:solidFill>
                <a:latin typeface="Montserrat"/>
                <a:sym typeface="Montserrat"/>
              </a:rPr>
              <a:t>This signal </a:t>
            </a:r>
            <a:r>
              <a:rPr lang="en" sz="1100" b="1" dirty="0">
                <a:solidFill>
                  <a:srgbClr val="F5DE34"/>
                </a:solidFill>
                <a:latin typeface="Montserrat"/>
                <a:sym typeface="Montserrat"/>
              </a:rPr>
              <a:t>“</a:t>
            </a:r>
            <a:r>
              <a:rPr lang="en-US" sz="1100" b="1" dirty="0" err="1">
                <a:solidFill>
                  <a:srgbClr val="F5DE34"/>
                </a:solidFill>
                <a:latin typeface="Montserrat"/>
                <a:sym typeface="Montserrat"/>
              </a:rPr>
              <a:t>current_state_duration</a:t>
            </a:r>
            <a:r>
              <a:rPr lang="en" sz="1100" b="1" dirty="0">
                <a:solidFill>
                  <a:srgbClr val="F5DE34"/>
                </a:solidFill>
                <a:latin typeface="Montserrat"/>
                <a:sym typeface="Montserrat"/>
              </a:rPr>
              <a:t>” is then </a:t>
            </a:r>
            <a:r>
              <a:rPr lang="en-US" sz="1100" b="1" dirty="0">
                <a:solidFill>
                  <a:srgbClr val="F5DE34"/>
                </a:solidFill>
                <a:latin typeface="Montserrat"/>
                <a:sym typeface="Montserrat"/>
              </a:rPr>
              <a:t>C</a:t>
            </a:r>
            <a:r>
              <a:rPr lang="en" sz="1100" b="1" dirty="0">
                <a:solidFill>
                  <a:srgbClr val="F5DE34"/>
                </a:solidFill>
                <a:latin typeface="Montserrat"/>
                <a:sym typeface="Montserrat"/>
              </a:rPr>
              <a:t>ompared with the time coming from the timer t</a:t>
            </a:r>
            <a:r>
              <a:rPr lang="en-US" sz="1100" b="1" dirty="0">
                <a:solidFill>
                  <a:srgbClr val="F5DE34"/>
                </a:solidFill>
                <a:latin typeface="Montserrat"/>
                <a:sym typeface="Montserrat"/>
              </a:rPr>
              <a:t>o know when the current state duration will end so the FSM can move to the next state. </a:t>
            </a:r>
            <a:r>
              <a:rPr kumimoji="0" lang="en-US" sz="1100" b="1" i="0" u="none" strike="noStrike" kern="0" cap="none" spc="0" normalizeH="0" baseline="0" noProof="0" dirty="0">
                <a:ln>
                  <a:noFill/>
                </a:ln>
                <a:solidFill>
                  <a:srgbClr val="F5DE34"/>
                </a:solidFill>
                <a:effectLst/>
                <a:uLnTx/>
                <a:uFillTx/>
                <a:latin typeface="Montserrat"/>
                <a:sym typeface="Montserrat"/>
              </a:rPr>
              <a:t>This comparison is done through the following </a:t>
            </a:r>
          </a:p>
          <a:p>
            <a:pPr marL="0" indent="0">
              <a:buClr>
                <a:srgbClr val="FFFFFF"/>
              </a:buClr>
              <a:buSzPct val="100000"/>
              <a:buNone/>
              <a:defRPr/>
            </a:pPr>
            <a:r>
              <a:rPr kumimoji="0" lang="en-US" sz="1100" b="1" i="0" u="none" strike="noStrike" kern="0" cap="none" spc="0" normalizeH="0" baseline="0" noProof="0" dirty="0">
                <a:ln>
                  <a:noFill/>
                </a:ln>
                <a:solidFill>
                  <a:srgbClr val="F5DE34"/>
                </a:solidFill>
                <a:effectLst/>
                <a:uLnTx/>
                <a:uFillTx/>
                <a:latin typeface="Montserrat"/>
                <a:sym typeface="Montserrat"/>
              </a:rPr>
              <a:t>assign statement</a:t>
            </a: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buClr>
                <a:srgbClr val="FFFFFF"/>
              </a:buClr>
              <a:buSzPts val="3000"/>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endParaRPr lang="en-US" sz="1100" b="1" dirty="0"/>
          </a:p>
          <a:p>
            <a:endParaRPr lang="en-US" sz="1100" dirty="0"/>
          </a:p>
        </p:txBody>
      </p:sp>
      <p:sp>
        <p:nvSpPr>
          <p:cNvPr id="5" name="Google Shape;901;p34">
            <a:extLst>
              <a:ext uri="{FF2B5EF4-FFF2-40B4-BE49-F238E27FC236}">
                <a16:creationId xmlns:a16="http://schemas.microsoft.com/office/drawing/2014/main" id="{C7F0369E-53CB-9699-9BEB-79A06646A11A}"/>
              </a:ext>
            </a:extLst>
          </p:cNvPr>
          <p:cNvSpPr txBox="1">
            <a:spLocks/>
          </p:cNvSpPr>
          <p:nvPr/>
        </p:nvSpPr>
        <p:spPr>
          <a:xfrm>
            <a:off x="944926" y="948450"/>
            <a:ext cx="4760930"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pPr marL="285750" indent="-285750">
              <a:buFont typeface="Wingdings" panose="05000000000000000000" pitchFamily="2" charset="2"/>
              <a:buChar char="Ø"/>
            </a:pPr>
            <a:r>
              <a:rPr lang="en-US" sz="1800" dirty="0">
                <a:solidFill>
                  <a:srgbClr val="F5DE34"/>
                </a:solidFill>
              </a:rPr>
              <a:t> Control Unit</a:t>
            </a:r>
          </a:p>
        </p:txBody>
      </p:sp>
      <p:sp>
        <p:nvSpPr>
          <p:cNvPr id="898" name="TextBox 897">
            <a:extLst>
              <a:ext uri="{FF2B5EF4-FFF2-40B4-BE49-F238E27FC236}">
                <a16:creationId xmlns:a16="http://schemas.microsoft.com/office/drawing/2014/main" id="{B8A3A5C7-2429-CAB1-8424-58F5DB9916EF}"/>
              </a:ext>
            </a:extLst>
          </p:cNvPr>
          <p:cNvSpPr txBox="1"/>
          <p:nvPr/>
        </p:nvSpPr>
        <p:spPr>
          <a:xfrm>
            <a:off x="7536253" y="4670396"/>
            <a:ext cx="449508" cy="184666"/>
          </a:xfrm>
          <a:prstGeom prst="rect">
            <a:avLst/>
          </a:prstGeom>
          <a:noFill/>
        </p:spPr>
        <p:txBody>
          <a:bodyPr wrap="square" rtlCol="0">
            <a:spAutoFit/>
          </a:bodyPr>
          <a:lstStyle/>
          <a:p>
            <a:r>
              <a:rPr lang="en-US" sz="600" b="1" dirty="0">
                <a:solidFill>
                  <a:srgbClr val="002060"/>
                </a:solidFill>
              </a:rPr>
              <a:t>[2:0]</a:t>
            </a:r>
            <a:endParaRPr lang="en-US" sz="600" dirty="0"/>
          </a:p>
        </p:txBody>
      </p:sp>
      <p:grpSp>
        <p:nvGrpSpPr>
          <p:cNvPr id="9" name="Group 8">
            <a:extLst>
              <a:ext uri="{FF2B5EF4-FFF2-40B4-BE49-F238E27FC236}">
                <a16:creationId xmlns:a16="http://schemas.microsoft.com/office/drawing/2014/main" id="{1E4E2674-9664-152C-B89F-B8907C402102}"/>
              </a:ext>
            </a:extLst>
          </p:cNvPr>
          <p:cNvGrpSpPr/>
          <p:nvPr/>
        </p:nvGrpSpPr>
        <p:grpSpPr>
          <a:xfrm>
            <a:off x="5209722" y="1017601"/>
            <a:ext cx="3369922" cy="4049650"/>
            <a:chOff x="4295835" y="1017601"/>
            <a:chExt cx="3369922" cy="4049650"/>
          </a:xfrm>
        </p:grpSpPr>
        <p:pic>
          <p:nvPicPr>
            <p:cNvPr id="4" name="Picture 3">
              <a:extLst>
                <a:ext uri="{FF2B5EF4-FFF2-40B4-BE49-F238E27FC236}">
                  <a16:creationId xmlns:a16="http://schemas.microsoft.com/office/drawing/2014/main" id="{57149B32-C5A1-37A5-6DD1-BB96DC7C7B12}"/>
                </a:ext>
              </a:extLst>
            </p:cNvPr>
            <p:cNvPicPr>
              <a:picLocks noChangeAspect="1"/>
            </p:cNvPicPr>
            <p:nvPr/>
          </p:nvPicPr>
          <p:blipFill>
            <a:blip r:embed="rId3"/>
            <a:stretch>
              <a:fillRect/>
            </a:stretch>
          </p:blipFill>
          <p:spPr>
            <a:xfrm>
              <a:off x="4295835" y="1017601"/>
              <a:ext cx="3240418" cy="4049650"/>
            </a:xfrm>
            <a:prstGeom prst="rect">
              <a:avLst/>
            </a:prstGeom>
          </p:spPr>
        </p:pic>
        <p:sp>
          <p:nvSpPr>
            <p:cNvPr id="6" name="Right Brace 5">
              <a:extLst>
                <a:ext uri="{FF2B5EF4-FFF2-40B4-BE49-F238E27FC236}">
                  <a16:creationId xmlns:a16="http://schemas.microsoft.com/office/drawing/2014/main" id="{7C8EF5BB-4120-2629-FEFB-3966B9F74698}"/>
                </a:ext>
              </a:extLst>
            </p:cNvPr>
            <p:cNvSpPr/>
            <p:nvPr/>
          </p:nvSpPr>
          <p:spPr>
            <a:xfrm>
              <a:off x="6477000" y="1277365"/>
              <a:ext cx="359328" cy="800100"/>
            </a:xfrm>
            <a:prstGeom prst="rightBrace">
              <a:avLst>
                <a:gd name="adj1" fmla="val 55666"/>
                <a:gd name="adj2" fmla="val 50000"/>
              </a:avLst>
            </a:prstGeom>
            <a:ln w="19050">
              <a:solidFill>
                <a:srgbClr val="2631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6">
              <a:extLst>
                <a:ext uri="{FF2B5EF4-FFF2-40B4-BE49-F238E27FC236}">
                  <a16:creationId xmlns:a16="http://schemas.microsoft.com/office/drawing/2014/main" id="{A672ED96-1D5F-77C8-D78A-B12EB00E4A33}"/>
                </a:ext>
              </a:extLst>
            </p:cNvPr>
            <p:cNvSpPr txBox="1"/>
            <p:nvPr/>
          </p:nvSpPr>
          <p:spPr>
            <a:xfrm>
              <a:off x="6652260" y="1455421"/>
              <a:ext cx="1013497" cy="461665"/>
            </a:xfrm>
            <a:prstGeom prst="rect">
              <a:avLst/>
            </a:prstGeom>
            <a:noFill/>
          </p:spPr>
          <p:txBody>
            <a:bodyPr wrap="square" rtlCol="0">
              <a:spAutoFit/>
            </a:bodyPr>
            <a:lstStyle/>
            <a:p>
              <a:pPr algn="ctr"/>
              <a:r>
                <a:rPr lang="en-US" sz="1200" b="1" dirty="0">
                  <a:solidFill>
                    <a:srgbClr val="263167"/>
                  </a:solidFill>
                  <a:latin typeface="Montserrat" panose="00000500000000000000" pitchFamily="2" charset="0"/>
                  <a:cs typeface="Aldhabi" panose="01000000000000000000" pitchFamily="2" charset="-78"/>
                </a:rPr>
                <a:t>Initial Values</a:t>
              </a:r>
            </a:p>
          </p:txBody>
        </p:sp>
      </p:grpSp>
      <p:grpSp>
        <p:nvGrpSpPr>
          <p:cNvPr id="14" name="Group 13">
            <a:extLst>
              <a:ext uri="{FF2B5EF4-FFF2-40B4-BE49-F238E27FC236}">
                <a16:creationId xmlns:a16="http://schemas.microsoft.com/office/drawing/2014/main" id="{7447A6AA-5997-3AC2-8DEB-73E05ABAF5EC}"/>
              </a:ext>
            </a:extLst>
          </p:cNvPr>
          <p:cNvGrpSpPr/>
          <p:nvPr/>
        </p:nvGrpSpPr>
        <p:grpSpPr>
          <a:xfrm>
            <a:off x="5042631" y="3413760"/>
            <a:ext cx="931448" cy="944880"/>
            <a:chOff x="3410904" y="3413760"/>
            <a:chExt cx="1686876" cy="944880"/>
          </a:xfrm>
        </p:grpSpPr>
        <p:cxnSp>
          <p:nvCxnSpPr>
            <p:cNvPr id="11" name="Straight Arrow Connector 10">
              <a:extLst>
                <a:ext uri="{FF2B5EF4-FFF2-40B4-BE49-F238E27FC236}">
                  <a16:creationId xmlns:a16="http://schemas.microsoft.com/office/drawing/2014/main" id="{19D7CD9A-FB8E-6162-9921-EBFA61330117}"/>
                </a:ext>
              </a:extLst>
            </p:cNvPr>
            <p:cNvCxnSpPr>
              <a:cxnSpLocks/>
            </p:cNvCxnSpPr>
            <p:nvPr/>
          </p:nvCxnSpPr>
          <p:spPr>
            <a:xfrm flipV="1">
              <a:off x="3410904" y="3413760"/>
              <a:ext cx="1686876" cy="1143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4663994-B91F-2051-1DB0-9E0B4706110C}"/>
                </a:ext>
              </a:extLst>
            </p:cNvPr>
            <p:cNvCxnSpPr>
              <a:cxnSpLocks/>
            </p:cNvCxnSpPr>
            <p:nvPr/>
          </p:nvCxnSpPr>
          <p:spPr>
            <a:xfrm>
              <a:off x="3410904" y="3528060"/>
              <a:ext cx="1686876" cy="8305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pic>
        <p:nvPicPr>
          <p:cNvPr id="22" name="Picture 21">
            <a:extLst>
              <a:ext uri="{FF2B5EF4-FFF2-40B4-BE49-F238E27FC236}">
                <a16:creationId xmlns:a16="http://schemas.microsoft.com/office/drawing/2014/main" id="{A8B3955C-D0EC-8A30-C531-09E7DF537B11}"/>
              </a:ext>
            </a:extLst>
          </p:cNvPr>
          <p:cNvPicPr>
            <a:picLocks noChangeAspect="1"/>
          </p:cNvPicPr>
          <p:nvPr/>
        </p:nvPicPr>
        <p:blipFill>
          <a:blip r:embed="rId4"/>
          <a:stretch>
            <a:fillRect/>
          </a:stretch>
        </p:blipFill>
        <p:spPr>
          <a:xfrm>
            <a:off x="538799" y="4669324"/>
            <a:ext cx="4342346" cy="371475"/>
          </a:xfrm>
          <a:prstGeom prst="rect">
            <a:avLst/>
          </a:prstGeom>
        </p:spPr>
      </p:pic>
    </p:spTree>
    <p:extLst>
      <p:ext uri="{BB962C8B-B14F-4D97-AF65-F5344CB8AC3E}">
        <p14:creationId xmlns:p14="http://schemas.microsoft.com/office/powerpoint/2010/main" val="1344987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Modules detailed explanation</a:t>
            </a:r>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17</a:t>
            </a:fld>
            <a:endParaRPr/>
          </a:p>
        </p:txBody>
      </p:sp>
      <p:sp>
        <p:nvSpPr>
          <p:cNvPr id="3" name="Text Placeholder 2">
            <a:extLst>
              <a:ext uri="{FF2B5EF4-FFF2-40B4-BE49-F238E27FC236}">
                <a16:creationId xmlns:a16="http://schemas.microsoft.com/office/drawing/2014/main" id="{3CD95AEE-424E-910B-C048-6C2D18485CEC}"/>
              </a:ext>
            </a:extLst>
          </p:cNvPr>
          <p:cNvSpPr>
            <a:spLocks noGrp="1"/>
          </p:cNvSpPr>
          <p:nvPr>
            <p:ph type="body" idx="1"/>
          </p:nvPr>
        </p:nvSpPr>
        <p:spPr>
          <a:xfrm>
            <a:off x="701712" y="1358088"/>
            <a:ext cx="4675567" cy="3689400"/>
          </a:xfrm>
        </p:spPr>
        <p:txBody>
          <a:bodyPr anchor="t"/>
          <a:lstStyle/>
          <a:p>
            <a:pPr marL="342900" indent="-342900">
              <a:buClr>
                <a:srgbClr val="FFFFFF"/>
              </a:buClr>
              <a:buSzPct val="100000"/>
              <a:buFont typeface="+mj-lt"/>
              <a:buAutoNum type="alphaLcParenR" startAt="4"/>
              <a:defRPr/>
            </a:pPr>
            <a:r>
              <a:rPr lang="en" sz="1400" b="1" u="sng" dirty="0">
                <a:solidFill>
                  <a:schemeClr val="tx1"/>
                </a:solidFill>
                <a:latin typeface="Montserrat"/>
                <a:sym typeface="Montserrat"/>
              </a:rPr>
              <a:t>Code and Explaination</a:t>
            </a:r>
            <a:r>
              <a:rPr kumimoji="0" lang="en" sz="1400" b="1" i="0" u="none" strike="noStrike" kern="0" cap="none" spc="0" normalizeH="0" baseline="0" noProof="0" dirty="0">
                <a:ln>
                  <a:noFill/>
                </a:ln>
                <a:solidFill>
                  <a:schemeClr val="tx1"/>
                </a:solidFill>
                <a:effectLst/>
                <a:uLnTx/>
                <a:uFillTx/>
                <a:latin typeface="Montserrat"/>
                <a:sym typeface="Montserrat"/>
              </a:rPr>
              <a:t>	</a:t>
            </a:r>
          </a:p>
          <a:p>
            <a:pPr marL="0" indent="0">
              <a:buClr>
                <a:srgbClr val="FFFFFF"/>
              </a:buClr>
              <a:buSzPct val="100000"/>
              <a:buNone/>
              <a:defRPr/>
            </a:pPr>
            <a:r>
              <a:rPr kumimoji="0" lang="en" sz="1400" b="1" i="0" u="none" strike="noStrike" kern="0" cap="none" spc="0" normalizeH="0" baseline="0" noProof="0" dirty="0">
                <a:ln>
                  <a:noFill/>
                </a:ln>
                <a:solidFill>
                  <a:schemeClr val="tx1"/>
                </a:solidFill>
                <a:effectLst/>
                <a:uLnTx/>
                <a:uFillTx/>
                <a:latin typeface="Montserrat"/>
                <a:sym typeface="Montserrat"/>
              </a:rPr>
              <a:t>	</a:t>
            </a:r>
            <a:endParaRPr lang="en" sz="1100" b="1" dirty="0">
              <a:solidFill>
                <a:srgbClr val="F5DE34"/>
              </a:solidFill>
              <a:latin typeface="Montserrat"/>
              <a:sym typeface="Montserrat"/>
            </a:endParaRPr>
          </a:p>
          <a:p>
            <a:pPr marL="171450" indent="-171450">
              <a:buClr>
                <a:srgbClr val="FFFFFF"/>
              </a:buClr>
              <a:buSzPct val="100000"/>
              <a:defRPr/>
            </a:pPr>
            <a:r>
              <a:rPr lang="en" sz="1100" b="1" dirty="0">
                <a:solidFill>
                  <a:srgbClr val="F5DE34"/>
                </a:solidFill>
                <a:latin typeface="Montserrat"/>
                <a:sym typeface="Montserrat"/>
              </a:rPr>
              <a:t>The rest of combinational always block that</a:t>
            </a:r>
            <a:r>
              <a:rPr kumimoji="0" lang="en-US" sz="1100" b="1" i="0" u="none" strike="noStrike" kern="0" cap="none" spc="0" normalizeH="0" baseline="0" noProof="0" dirty="0">
                <a:ln>
                  <a:noFill/>
                </a:ln>
                <a:solidFill>
                  <a:srgbClr val="F5DE34"/>
                </a:solidFill>
                <a:effectLst/>
                <a:uLnTx/>
                <a:uFillTx/>
                <a:latin typeface="Montserrat"/>
                <a:sym typeface="Montserrat"/>
              </a:rPr>
              <a:t> C</a:t>
            </a:r>
            <a:r>
              <a:rPr kumimoji="0" lang="en" sz="1100" b="1" i="0" u="none" strike="noStrike" kern="0" cap="none" spc="0" normalizeH="0" baseline="0" noProof="0" dirty="0">
                <a:ln>
                  <a:noFill/>
                </a:ln>
                <a:solidFill>
                  <a:srgbClr val="F5DE34"/>
                </a:solidFill>
                <a:effectLst/>
                <a:uLnTx/>
                <a:uFillTx/>
                <a:latin typeface="Montserrat"/>
                <a:sym typeface="Montserrat"/>
              </a:rPr>
              <a:t>ompute </a:t>
            </a:r>
          </a:p>
          <a:p>
            <a:pPr marL="0" indent="0">
              <a:buClr>
                <a:srgbClr val="FFFFFF"/>
              </a:buClr>
              <a:buSzPct val="100000"/>
              <a:buNone/>
              <a:defRPr/>
            </a:pPr>
            <a:r>
              <a:rPr lang="en" sz="1100" b="1" dirty="0">
                <a:solidFill>
                  <a:srgbClr val="F5DE34"/>
                </a:solidFill>
                <a:latin typeface="Montserrat"/>
                <a:sym typeface="Montserrat"/>
              </a:rPr>
              <a:t>     </a:t>
            </a:r>
            <a:r>
              <a:rPr kumimoji="0" lang="en" sz="1100" b="1" i="0" u="none" strike="noStrike" kern="0" cap="none" spc="0" normalizeH="0" baseline="0" noProof="0" dirty="0">
                <a:ln>
                  <a:noFill/>
                </a:ln>
                <a:solidFill>
                  <a:srgbClr val="F5DE34"/>
                </a:solidFill>
                <a:effectLst/>
                <a:uLnTx/>
                <a:uFillTx/>
                <a:latin typeface="Montserrat"/>
                <a:sym typeface="Montserrat"/>
              </a:rPr>
              <a:t>the </a:t>
            </a:r>
            <a:r>
              <a:rPr kumimoji="0" lang="en" sz="1100" b="1" i="0" u="sng" strike="noStrike" kern="0" cap="none" spc="0" normalizeH="0" baseline="0" noProof="0" dirty="0">
                <a:ln>
                  <a:noFill/>
                </a:ln>
                <a:solidFill>
                  <a:srgbClr val="F5DE34"/>
                </a:solidFill>
                <a:effectLst/>
                <a:uLnTx/>
                <a:uFillTx/>
                <a:latin typeface="Montserrat"/>
                <a:sym typeface="Montserrat"/>
              </a:rPr>
              <a:t>output</a:t>
            </a:r>
          </a:p>
          <a:p>
            <a:pPr marL="0" indent="0">
              <a:buClr>
                <a:srgbClr val="FFFFFF"/>
              </a:buClr>
              <a:buSzPct val="100000"/>
              <a:buNone/>
              <a:defRPr/>
            </a:pPr>
            <a:endParaRPr lang="en" sz="1100" b="1" u="sng" dirty="0">
              <a:solidFill>
                <a:srgbClr val="F5DE34"/>
              </a:solidFill>
              <a:latin typeface="Montserrat"/>
              <a:sym typeface="Montserrat"/>
            </a:endParaRPr>
          </a:p>
          <a:p>
            <a:pPr marL="171450" indent="-171450">
              <a:buClr>
                <a:srgbClr val="FFFFFF"/>
              </a:buClr>
              <a:buSzPct val="100000"/>
              <a:defRPr/>
            </a:pPr>
            <a:r>
              <a:rPr lang="en" sz="1100" b="1" u="sng" dirty="0">
                <a:solidFill>
                  <a:srgbClr val="F5DE34"/>
                </a:solidFill>
                <a:latin typeface="Montserrat"/>
                <a:sym typeface="Montserrat"/>
              </a:rPr>
              <a:t>Please Note :</a:t>
            </a:r>
            <a:r>
              <a:rPr lang="en" sz="1100" b="1" dirty="0">
                <a:solidFill>
                  <a:srgbClr val="F5DE34"/>
                </a:solidFill>
                <a:latin typeface="Montserrat"/>
                <a:sym typeface="Montserrat"/>
              </a:rPr>
              <a:t> The timer_pause signal is used only in the Spinning state, So it has no effect on anything on the other state.</a:t>
            </a:r>
          </a:p>
          <a:p>
            <a:pPr marL="171450" indent="-171450">
              <a:buClr>
                <a:srgbClr val="FFFFFF"/>
              </a:buClr>
              <a:buSzPct val="100000"/>
              <a:defRPr/>
            </a:pPr>
            <a:endParaRPr lang="en" sz="1100" b="1" dirty="0">
              <a:solidFill>
                <a:srgbClr val="F5DE34"/>
              </a:solidFill>
              <a:latin typeface="Montserrat"/>
              <a:sym typeface="Montserrat"/>
            </a:endParaRPr>
          </a:p>
          <a:p>
            <a:pPr marL="171450" indent="-171450">
              <a:buClr>
                <a:srgbClr val="FFFFFF"/>
              </a:buClr>
              <a:buSzPct val="100000"/>
              <a:defRPr/>
            </a:pPr>
            <a:r>
              <a:rPr lang="en" sz="1100" b="1" dirty="0">
                <a:solidFill>
                  <a:srgbClr val="F5DE34"/>
                </a:solidFill>
                <a:latin typeface="Montserrat"/>
                <a:sym typeface="Montserrat"/>
              </a:rPr>
              <a:t>When timer_pause is high in the spinning state, the run_timer signal goes low “So the timer stops” and also the  spin_sig goes low “So the machine stops spinning”</a:t>
            </a:r>
          </a:p>
          <a:p>
            <a:pPr marL="171450" indent="-171450">
              <a:buClr>
                <a:srgbClr val="FFFFFF"/>
              </a:buClr>
              <a:buSzPct val="100000"/>
              <a:defRPr/>
            </a:pPr>
            <a:endParaRPr lang="en" sz="1100" b="1" dirty="0">
              <a:solidFill>
                <a:srgbClr val="F5DE34"/>
              </a:solidFill>
              <a:latin typeface="Montserrat"/>
              <a:sym typeface="Montserrat"/>
            </a:endParaRPr>
          </a:p>
          <a:p>
            <a:pPr marL="171450" indent="-171450">
              <a:buClr>
                <a:srgbClr val="FFFFFF"/>
              </a:buClr>
              <a:buSzPct val="100000"/>
              <a:defRPr/>
            </a:pPr>
            <a:r>
              <a:rPr lang="en" sz="1100" b="1" dirty="0">
                <a:solidFill>
                  <a:srgbClr val="F5DE34"/>
                </a:solidFill>
                <a:latin typeface="Montserrat"/>
                <a:sym typeface="Montserrat"/>
              </a:rPr>
              <a:t>After the timer_pause signal becomes low again, the run_timer signal goes high “So the timer resumes” and also the  spin_sig goes high again “So the machine resumes the spinning”</a:t>
            </a:r>
          </a:p>
          <a:p>
            <a:pPr marL="0" indent="0">
              <a:buClr>
                <a:srgbClr val="FFFFFF"/>
              </a:buClr>
              <a:buSzPct val="100000"/>
              <a:buNone/>
              <a:defRPr/>
            </a:pPr>
            <a:endParaRPr lang="en" sz="1100" b="1" dirty="0">
              <a:solidFill>
                <a:srgbClr val="F5DE34"/>
              </a:solidFill>
              <a:latin typeface="Montserrat"/>
              <a:sym typeface="Montserrat"/>
            </a:endParaRPr>
          </a:p>
          <a:p>
            <a:pPr marL="0" indent="0">
              <a:buClr>
                <a:srgbClr val="FFFFFF"/>
              </a:buClr>
              <a:buSzPct val="100000"/>
              <a:buNone/>
              <a:defRPr/>
            </a:pPr>
            <a:endParaRPr kumimoji="0" lang="en" sz="1100" b="1" i="0" u="sng" strike="noStrike" kern="0" cap="none" spc="0" normalizeH="0" baseline="0" noProof="0" dirty="0">
              <a:ln>
                <a:noFill/>
              </a:ln>
              <a:solidFill>
                <a:srgbClr val="F5DE34"/>
              </a:solidFill>
              <a:effectLst/>
              <a:uLnTx/>
              <a:uFillTx/>
              <a:latin typeface="Montserrat"/>
              <a:sym typeface="Montserrat"/>
            </a:endParaRPr>
          </a:p>
          <a:p>
            <a:pPr marL="0" indent="0">
              <a:buClr>
                <a:srgbClr val="FFFFFF"/>
              </a:buClr>
              <a:buSzPct val="100000"/>
              <a:buNone/>
              <a:defRPr/>
            </a:pPr>
            <a:endParaRPr lang="en" sz="1100" b="1" u="sng" dirty="0">
              <a:solidFill>
                <a:srgbClr val="F5DE34"/>
              </a:solidFill>
              <a:latin typeface="Montserrat"/>
              <a:sym typeface="Montserrat"/>
            </a:endParaRPr>
          </a:p>
          <a:p>
            <a:pPr marL="171450" indent="-171450">
              <a:buClr>
                <a:srgbClr val="FFFFFF"/>
              </a:buClr>
              <a:buSzPct val="100000"/>
              <a:defRPr/>
            </a:pPr>
            <a:endParaRPr kumimoji="0" lang="en" sz="1100" b="1" i="0" u="sng" strike="noStrike" kern="0" cap="none" spc="0" normalizeH="0" baseline="0" noProof="0" dirty="0">
              <a:ln>
                <a:noFill/>
              </a:ln>
              <a:solidFill>
                <a:srgbClr val="F5DE34"/>
              </a:solidFill>
              <a:effectLst/>
              <a:uLnTx/>
              <a:uFillTx/>
              <a:latin typeface="Montserrat"/>
              <a:sym typeface="Montserrat"/>
            </a:endParaRPr>
          </a:p>
          <a:p>
            <a:pPr marL="0" indent="0">
              <a:buClr>
                <a:srgbClr val="FFFFFF"/>
              </a:buClr>
              <a:buSzPct val="100000"/>
              <a:buNone/>
              <a:defRPr/>
            </a:pPr>
            <a:endParaRPr lang="en" sz="1100" b="1" u="sng" dirty="0">
              <a:solidFill>
                <a:srgbClr val="F5DE34"/>
              </a:solidFill>
              <a:latin typeface="Montserrat"/>
              <a:sym typeface="Montserrat"/>
            </a:endParaRPr>
          </a:p>
          <a:p>
            <a:pPr marL="0" indent="0">
              <a:buClr>
                <a:srgbClr val="FFFFFF"/>
              </a:buClr>
              <a:buSzPct val="100000"/>
              <a:buNone/>
              <a:defRPr/>
            </a:pPr>
            <a:r>
              <a:rPr lang="en-US" sz="1100" b="1" dirty="0">
                <a:solidFill>
                  <a:srgbClr val="F5DE34"/>
                </a:solidFill>
                <a:latin typeface="Montserrat"/>
                <a:sym typeface="Montserrat"/>
              </a:rPr>
              <a:t> </a:t>
            </a:r>
            <a:endParaRPr lang="en" sz="1100" b="1" dirty="0">
              <a:solidFill>
                <a:srgbClr val="F5DE34"/>
              </a:solidFill>
              <a:latin typeface="Montserrat"/>
              <a:sym typeface="Montserrat"/>
            </a:endParaRPr>
          </a:p>
          <a:p>
            <a:pPr marL="0" indent="0">
              <a:buClr>
                <a:srgbClr val="FFFFFF"/>
              </a:buClr>
              <a:buSzPts val="3000"/>
              <a:buNone/>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endParaRPr lang="en-US" sz="1100" b="1" dirty="0"/>
          </a:p>
          <a:p>
            <a:endParaRPr lang="en-US" sz="1100" dirty="0"/>
          </a:p>
        </p:txBody>
      </p:sp>
      <p:sp>
        <p:nvSpPr>
          <p:cNvPr id="5" name="Google Shape;901;p34">
            <a:extLst>
              <a:ext uri="{FF2B5EF4-FFF2-40B4-BE49-F238E27FC236}">
                <a16:creationId xmlns:a16="http://schemas.microsoft.com/office/drawing/2014/main" id="{C7F0369E-53CB-9699-9BEB-79A06646A11A}"/>
              </a:ext>
            </a:extLst>
          </p:cNvPr>
          <p:cNvSpPr txBox="1">
            <a:spLocks/>
          </p:cNvSpPr>
          <p:nvPr/>
        </p:nvSpPr>
        <p:spPr>
          <a:xfrm>
            <a:off x="944926" y="948450"/>
            <a:ext cx="4760930"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pPr marL="285750" indent="-285750">
              <a:buFont typeface="Wingdings" panose="05000000000000000000" pitchFamily="2" charset="2"/>
              <a:buChar char="Ø"/>
            </a:pPr>
            <a:r>
              <a:rPr lang="en-US" sz="1800" dirty="0">
                <a:solidFill>
                  <a:srgbClr val="F5DE34"/>
                </a:solidFill>
              </a:rPr>
              <a:t> Control Unit</a:t>
            </a:r>
          </a:p>
        </p:txBody>
      </p:sp>
      <p:sp>
        <p:nvSpPr>
          <p:cNvPr id="898" name="TextBox 897">
            <a:extLst>
              <a:ext uri="{FF2B5EF4-FFF2-40B4-BE49-F238E27FC236}">
                <a16:creationId xmlns:a16="http://schemas.microsoft.com/office/drawing/2014/main" id="{B8A3A5C7-2429-CAB1-8424-58F5DB9916EF}"/>
              </a:ext>
            </a:extLst>
          </p:cNvPr>
          <p:cNvSpPr txBox="1"/>
          <p:nvPr/>
        </p:nvSpPr>
        <p:spPr>
          <a:xfrm>
            <a:off x="7536253" y="4670396"/>
            <a:ext cx="449508" cy="184666"/>
          </a:xfrm>
          <a:prstGeom prst="rect">
            <a:avLst/>
          </a:prstGeom>
          <a:noFill/>
        </p:spPr>
        <p:txBody>
          <a:bodyPr wrap="square" rtlCol="0">
            <a:spAutoFit/>
          </a:bodyPr>
          <a:lstStyle/>
          <a:p>
            <a:r>
              <a:rPr lang="en-US" sz="600" b="1" dirty="0">
                <a:solidFill>
                  <a:srgbClr val="002060"/>
                </a:solidFill>
              </a:rPr>
              <a:t>[2:0]</a:t>
            </a:r>
            <a:endParaRPr lang="en-US" sz="600" dirty="0"/>
          </a:p>
        </p:txBody>
      </p:sp>
      <p:grpSp>
        <p:nvGrpSpPr>
          <p:cNvPr id="9" name="Group 8">
            <a:extLst>
              <a:ext uri="{FF2B5EF4-FFF2-40B4-BE49-F238E27FC236}">
                <a16:creationId xmlns:a16="http://schemas.microsoft.com/office/drawing/2014/main" id="{1E4E2674-9664-152C-B89F-B8907C402102}"/>
              </a:ext>
            </a:extLst>
          </p:cNvPr>
          <p:cNvGrpSpPr/>
          <p:nvPr/>
        </p:nvGrpSpPr>
        <p:grpSpPr>
          <a:xfrm>
            <a:off x="7390887" y="1277365"/>
            <a:ext cx="1188757" cy="800100"/>
            <a:chOff x="6477000" y="1277365"/>
            <a:chExt cx="1188757" cy="800100"/>
          </a:xfrm>
        </p:grpSpPr>
        <p:sp>
          <p:nvSpPr>
            <p:cNvPr id="6" name="Right Brace 5">
              <a:extLst>
                <a:ext uri="{FF2B5EF4-FFF2-40B4-BE49-F238E27FC236}">
                  <a16:creationId xmlns:a16="http://schemas.microsoft.com/office/drawing/2014/main" id="{7C8EF5BB-4120-2629-FEFB-3966B9F74698}"/>
                </a:ext>
              </a:extLst>
            </p:cNvPr>
            <p:cNvSpPr/>
            <p:nvPr/>
          </p:nvSpPr>
          <p:spPr>
            <a:xfrm>
              <a:off x="6477000" y="1277365"/>
              <a:ext cx="359328" cy="800100"/>
            </a:xfrm>
            <a:prstGeom prst="rightBrace">
              <a:avLst>
                <a:gd name="adj1" fmla="val 0"/>
                <a:gd name="adj2" fmla="val 50000"/>
              </a:avLst>
            </a:prstGeom>
            <a:ln w="19050">
              <a:solidFill>
                <a:srgbClr val="2631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A672ED96-1D5F-77C8-D78A-B12EB00E4A33}"/>
                </a:ext>
              </a:extLst>
            </p:cNvPr>
            <p:cNvSpPr txBox="1"/>
            <p:nvPr/>
          </p:nvSpPr>
          <p:spPr>
            <a:xfrm>
              <a:off x="6652260" y="1455421"/>
              <a:ext cx="1013497" cy="461665"/>
            </a:xfrm>
            <a:prstGeom prst="rect">
              <a:avLst/>
            </a:prstGeom>
            <a:noFill/>
          </p:spPr>
          <p:txBody>
            <a:bodyPr wrap="square" rtlCol="0">
              <a:spAutoFit/>
            </a:bodyPr>
            <a:lstStyle/>
            <a:p>
              <a:pPr algn="ctr"/>
              <a:r>
                <a:rPr lang="en-US" sz="1200" b="1" dirty="0">
                  <a:solidFill>
                    <a:srgbClr val="263167"/>
                  </a:solidFill>
                  <a:latin typeface="Montserrat" panose="00000500000000000000" pitchFamily="2" charset="0"/>
                  <a:cs typeface="Aldhabi" panose="01000000000000000000" pitchFamily="2" charset="-78"/>
                </a:rPr>
                <a:t>Initial Values</a:t>
              </a:r>
            </a:p>
          </p:txBody>
        </p:sp>
      </p:grpSp>
      <p:grpSp>
        <p:nvGrpSpPr>
          <p:cNvPr id="2" name="Group 1">
            <a:extLst>
              <a:ext uri="{FF2B5EF4-FFF2-40B4-BE49-F238E27FC236}">
                <a16:creationId xmlns:a16="http://schemas.microsoft.com/office/drawing/2014/main" id="{98AEA725-B294-AE55-4642-F052E277D69B}"/>
              </a:ext>
            </a:extLst>
          </p:cNvPr>
          <p:cNvGrpSpPr/>
          <p:nvPr/>
        </p:nvGrpSpPr>
        <p:grpSpPr>
          <a:xfrm>
            <a:off x="5503145" y="1070940"/>
            <a:ext cx="3399864" cy="3917027"/>
            <a:chOff x="5503145" y="1070940"/>
            <a:chExt cx="3399864" cy="3917027"/>
          </a:xfrm>
        </p:grpSpPr>
        <p:pic>
          <p:nvPicPr>
            <p:cNvPr id="8" name="Picture 7">
              <a:extLst>
                <a:ext uri="{FF2B5EF4-FFF2-40B4-BE49-F238E27FC236}">
                  <a16:creationId xmlns:a16="http://schemas.microsoft.com/office/drawing/2014/main" id="{5E652573-12D4-A623-4FD3-4F9C899CFE98}"/>
                </a:ext>
              </a:extLst>
            </p:cNvPr>
            <p:cNvPicPr>
              <a:picLocks noChangeAspect="1"/>
            </p:cNvPicPr>
            <p:nvPr/>
          </p:nvPicPr>
          <p:blipFill>
            <a:blip r:embed="rId3"/>
            <a:stretch>
              <a:fillRect/>
            </a:stretch>
          </p:blipFill>
          <p:spPr>
            <a:xfrm>
              <a:off x="5503145" y="1070940"/>
              <a:ext cx="3290327" cy="3917027"/>
            </a:xfrm>
            <a:prstGeom prst="rect">
              <a:avLst/>
            </a:prstGeom>
          </p:spPr>
        </p:pic>
        <p:sp>
          <p:nvSpPr>
            <p:cNvPr id="13" name="Right Brace 12">
              <a:extLst>
                <a:ext uri="{FF2B5EF4-FFF2-40B4-BE49-F238E27FC236}">
                  <a16:creationId xmlns:a16="http://schemas.microsoft.com/office/drawing/2014/main" id="{7C00FF4A-D55E-AADF-917C-B42728381A6D}"/>
                </a:ext>
              </a:extLst>
            </p:cNvPr>
            <p:cNvSpPr/>
            <p:nvPr/>
          </p:nvSpPr>
          <p:spPr>
            <a:xfrm>
              <a:off x="7459567" y="2937646"/>
              <a:ext cx="359328" cy="712190"/>
            </a:xfrm>
            <a:prstGeom prst="rightBrace">
              <a:avLst>
                <a:gd name="adj1" fmla="val 48137"/>
                <a:gd name="adj2" fmla="val 50000"/>
              </a:avLst>
            </a:prstGeom>
            <a:ln w="19050">
              <a:solidFill>
                <a:srgbClr val="2631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TextBox 13">
              <a:extLst>
                <a:ext uri="{FF2B5EF4-FFF2-40B4-BE49-F238E27FC236}">
                  <a16:creationId xmlns:a16="http://schemas.microsoft.com/office/drawing/2014/main" id="{E91910B5-2A5B-8E0D-D3FB-9071E9D13E1E}"/>
                </a:ext>
              </a:extLst>
            </p:cNvPr>
            <p:cNvSpPr txBox="1"/>
            <p:nvPr/>
          </p:nvSpPr>
          <p:spPr>
            <a:xfrm>
              <a:off x="7675684" y="3098640"/>
              <a:ext cx="1227325" cy="415498"/>
            </a:xfrm>
            <a:prstGeom prst="rect">
              <a:avLst/>
            </a:prstGeom>
            <a:noFill/>
          </p:spPr>
          <p:txBody>
            <a:bodyPr wrap="square" rtlCol="0">
              <a:spAutoFit/>
            </a:bodyPr>
            <a:lstStyle/>
            <a:p>
              <a:pPr algn="ctr"/>
              <a:r>
                <a:rPr lang="en-US" sz="1050" b="1" dirty="0">
                  <a:solidFill>
                    <a:srgbClr val="263167"/>
                  </a:solidFill>
                  <a:latin typeface="Montserrat" panose="00000500000000000000" pitchFamily="2" charset="0"/>
                  <a:cs typeface="Aldhabi" panose="01000000000000000000" pitchFamily="2" charset="-78"/>
                </a:rPr>
                <a:t>Condition on Timer_pause</a:t>
              </a:r>
            </a:p>
          </p:txBody>
        </p:sp>
      </p:grpSp>
    </p:spTree>
    <p:extLst>
      <p:ext uri="{BB962C8B-B14F-4D97-AF65-F5344CB8AC3E}">
        <p14:creationId xmlns:p14="http://schemas.microsoft.com/office/powerpoint/2010/main" val="1843776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Modules detailed explanation</a:t>
            </a:r>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18</a:t>
            </a:fld>
            <a:endParaRPr/>
          </a:p>
        </p:txBody>
      </p:sp>
      <p:sp>
        <p:nvSpPr>
          <p:cNvPr id="3" name="Text Placeholder 2">
            <a:extLst>
              <a:ext uri="{FF2B5EF4-FFF2-40B4-BE49-F238E27FC236}">
                <a16:creationId xmlns:a16="http://schemas.microsoft.com/office/drawing/2014/main" id="{3CD95AEE-424E-910B-C048-6C2D18485CEC}"/>
              </a:ext>
            </a:extLst>
          </p:cNvPr>
          <p:cNvSpPr>
            <a:spLocks noGrp="1"/>
          </p:cNvSpPr>
          <p:nvPr>
            <p:ph type="body" idx="1"/>
          </p:nvPr>
        </p:nvSpPr>
        <p:spPr>
          <a:xfrm>
            <a:off x="701712" y="1358088"/>
            <a:ext cx="4675567" cy="3689400"/>
          </a:xfrm>
        </p:spPr>
        <p:txBody>
          <a:bodyPr anchor="t"/>
          <a:lstStyle/>
          <a:p>
            <a:pPr marL="342900" indent="-342900">
              <a:buClr>
                <a:srgbClr val="FFFFFF"/>
              </a:buClr>
              <a:buSzPct val="100000"/>
              <a:buFont typeface="+mj-lt"/>
              <a:buAutoNum type="alphaLcParenR" startAt="4"/>
              <a:defRPr/>
            </a:pPr>
            <a:r>
              <a:rPr lang="en" sz="1400" b="1" u="sng" dirty="0">
                <a:solidFill>
                  <a:schemeClr val="tx1"/>
                </a:solidFill>
                <a:latin typeface="Montserrat"/>
                <a:sym typeface="Montserrat"/>
              </a:rPr>
              <a:t>Code and Explaination</a:t>
            </a:r>
            <a:r>
              <a:rPr kumimoji="0" lang="en" sz="1400" b="1" i="0" u="none" strike="noStrike" kern="0" cap="none" spc="0" normalizeH="0" baseline="0" noProof="0" dirty="0">
                <a:ln>
                  <a:noFill/>
                </a:ln>
                <a:solidFill>
                  <a:schemeClr val="tx1"/>
                </a:solidFill>
                <a:effectLst/>
                <a:uLnTx/>
                <a:uFillTx/>
                <a:latin typeface="Montserrat"/>
                <a:sym typeface="Montserrat"/>
              </a:rPr>
              <a:t>	</a:t>
            </a:r>
          </a:p>
          <a:p>
            <a:pPr marL="0" indent="0">
              <a:buClr>
                <a:srgbClr val="FFFFFF"/>
              </a:buClr>
              <a:buSzPct val="100000"/>
              <a:buNone/>
              <a:defRPr/>
            </a:pPr>
            <a:r>
              <a:rPr kumimoji="0" lang="en" sz="1400" b="1" i="0" u="none" strike="noStrike" kern="0" cap="none" spc="0" normalizeH="0" baseline="0" noProof="0" dirty="0">
                <a:ln>
                  <a:noFill/>
                </a:ln>
                <a:solidFill>
                  <a:schemeClr val="tx1"/>
                </a:solidFill>
                <a:effectLst/>
                <a:uLnTx/>
                <a:uFillTx/>
                <a:latin typeface="Montserrat"/>
                <a:sym typeface="Montserrat"/>
              </a:rPr>
              <a:t>	</a:t>
            </a:r>
            <a:endParaRPr lang="en" sz="1100" b="1" dirty="0">
              <a:solidFill>
                <a:srgbClr val="F5DE34"/>
              </a:solidFill>
              <a:latin typeface="Montserrat"/>
              <a:sym typeface="Montserrat"/>
            </a:endParaRPr>
          </a:p>
          <a:p>
            <a:pPr marL="171450" indent="-171450">
              <a:buClr>
                <a:srgbClr val="FFFFFF"/>
              </a:buClr>
              <a:buSzPct val="100000"/>
              <a:defRPr/>
            </a:pPr>
            <a:r>
              <a:rPr lang="en" sz="1100" b="1" dirty="0">
                <a:solidFill>
                  <a:srgbClr val="F5DE34"/>
                </a:solidFill>
                <a:latin typeface="Montserrat"/>
                <a:sym typeface="Montserrat"/>
              </a:rPr>
              <a:t>The rest of combinational always block that</a:t>
            </a:r>
            <a:r>
              <a:rPr kumimoji="0" lang="en-US" sz="1100" b="1" i="0" u="none" strike="noStrike" kern="0" cap="none" spc="0" normalizeH="0" baseline="0" noProof="0" dirty="0">
                <a:ln>
                  <a:noFill/>
                </a:ln>
                <a:solidFill>
                  <a:srgbClr val="F5DE34"/>
                </a:solidFill>
                <a:effectLst/>
                <a:uLnTx/>
                <a:uFillTx/>
                <a:latin typeface="Montserrat"/>
                <a:sym typeface="Montserrat"/>
              </a:rPr>
              <a:t> C</a:t>
            </a:r>
            <a:r>
              <a:rPr kumimoji="0" lang="en" sz="1100" b="1" i="0" u="none" strike="noStrike" kern="0" cap="none" spc="0" normalizeH="0" baseline="0" noProof="0" dirty="0">
                <a:ln>
                  <a:noFill/>
                </a:ln>
                <a:solidFill>
                  <a:srgbClr val="F5DE34"/>
                </a:solidFill>
                <a:effectLst/>
                <a:uLnTx/>
                <a:uFillTx/>
                <a:latin typeface="Montserrat"/>
                <a:sym typeface="Montserrat"/>
              </a:rPr>
              <a:t>ompute </a:t>
            </a:r>
          </a:p>
          <a:p>
            <a:pPr marL="0" indent="0">
              <a:buClr>
                <a:srgbClr val="FFFFFF"/>
              </a:buClr>
              <a:buSzPct val="100000"/>
              <a:buNone/>
              <a:defRPr/>
            </a:pPr>
            <a:r>
              <a:rPr lang="en" sz="1100" b="1" dirty="0">
                <a:solidFill>
                  <a:srgbClr val="F5DE34"/>
                </a:solidFill>
                <a:latin typeface="Montserrat"/>
                <a:sym typeface="Montserrat"/>
              </a:rPr>
              <a:t>     </a:t>
            </a:r>
            <a:r>
              <a:rPr kumimoji="0" lang="en" sz="1100" b="1" i="0" u="none" strike="noStrike" kern="0" cap="none" spc="0" normalizeH="0" baseline="0" noProof="0" dirty="0">
                <a:ln>
                  <a:noFill/>
                </a:ln>
                <a:solidFill>
                  <a:srgbClr val="F5DE34"/>
                </a:solidFill>
                <a:effectLst/>
                <a:uLnTx/>
                <a:uFillTx/>
                <a:latin typeface="Montserrat"/>
                <a:sym typeface="Montserrat"/>
              </a:rPr>
              <a:t>the </a:t>
            </a:r>
            <a:r>
              <a:rPr kumimoji="0" lang="en" sz="1100" b="1" i="0" u="sng" strike="noStrike" kern="0" cap="none" spc="0" normalizeH="0" baseline="0" noProof="0" dirty="0">
                <a:ln>
                  <a:noFill/>
                </a:ln>
                <a:solidFill>
                  <a:srgbClr val="F5DE34"/>
                </a:solidFill>
                <a:effectLst/>
                <a:uLnTx/>
                <a:uFillTx/>
                <a:latin typeface="Montserrat"/>
                <a:sym typeface="Montserrat"/>
              </a:rPr>
              <a:t>output</a:t>
            </a:r>
          </a:p>
          <a:p>
            <a:pPr marL="0" indent="0">
              <a:buClr>
                <a:srgbClr val="FFFFFF"/>
              </a:buClr>
              <a:buSzPct val="100000"/>
              <a:buNone/>
              <a:defRPr/>
            </a:pPr>
            <a:endParaRPr lang="en" sz="1100" b="1" u="sng" dirty="0">
              <a:solidFill>
                <a:srgbClr val="F5DE34"/>
              </a:solidFill>
              <a:latin typeface="Montserrat"/>
              <a:sym typeface="Montserrat"/>
            </a:endParaRPr>
          </a:p>
          <a:p>
            <a:pPr marL="171450" indent="-171450">
              <a:buClr>
                <a:srgbClr val="FFFFFF"/>
              </a:buClr>
              <a:buSzPct val="100000"/>
              <a:defRPr/>
            </a:pPr>
            <a:r>
              <a:rPr lang="en" sz="1100" b="1" u="sng" dirty="0">
                <a:solidFill>
                  <a:srgbClr val="F5DE34"/>
                </a:solidFill>
                <a:latin typeface="Montserrat"/>
                <a:sym typeface="Montserrat"/>
              </a:rPr>
              <a:t>Note :</a:t>
            </a:r>
            <a:r>
              <a:rPr lang="en" sz="1100" b="1" dirty="0">
                <a:solidFill>
                  <a:srgbClr val="F5DE34"/>
                </a:solidFill>
                <a:latin typeface="Montserrat"/>
                <a:sym typeface="Montserrat"/>
              </a:rPr>
              <a:t> we saw ealier from the state diagram, and the always block that compute the next state that the next state computation inside the rinse state depends on the number of wash rinse cycles done, as in case of double wash after the first wash rinse cycles (i.e. if the </a:t>
            </a:r>
            <a:r>
              <a:rPr lang="en-US" sz="1100" b="1" dirty="0">
                <a:solidFill>
                  <a:srgbClr val="F5DE34"/>
                </a:solidFill>
                <a:latin typeface="Montserrat"/>
                <a:sym typeface="Montserrat"/>
              </a:rPr>
              <a:t>wash_rinse_count == 1)</a:t>
            </a:r>
            <a:r>
              <a:rPr lang="en" sz="1100" b="1" dirty="0">
                <a:solidFill>
                  <a:srgbClr val="F5DE34"/>
                </a:solidFill>
                <a:latin typeface="Montserrat"/>
                <a:sym typeface="Montserrat"/>
              </a:rPr>
              <a:t> , the FSM goes back to washing state to perform the second wash rinse cycle, and after it does so (i.e. if the </a:t>
            </a:r>
            <a:r>
              <a:rPr lang="en-US" sz="1100" b="1" dirty="0">
                <a:solidFill>
                  <a:srgbClr val="F5DE34"/>
                </a:solidFill>
                <a:latin typeface="Montserrat"/>
                <a:sym typeface="Montserrat"/>
              </a:rPr>
              <a:t>wash_rinse_count == 2), this time it moves from the rinse state to the spin state. So we need a counter the counts the wash rinse cycle done. this signal “</a:t>
            </a:r>
            <a:r>
              <a:rPr lang="en-US" sz="1100" b="1" dirty="0" err="1">
                <a:solidFill>
                  <a:srgbClr val="F5DE34"/>
                </a:solidFill>
                <a:latin typeface="Montserrat"/>
                <a:sym typeface="Montserrat"/>
              </a:rPr>
              <a:t>increment_wash_rinse_count</a:t>
            </a:r>
            <a:r>
              <a:rPr lang="en-US" sz="1100" b="1" dirty="0">
                <a:solidFill>
                  <a:srgbClr val="F5DE34"/>
                </a:solidFill>
                <a:latin typeface="Montserrat"/>
                <a:sym typeface="Montserrat"/>
              </a:rPr>
              <a:t>” is used to trigger a counter        </a:t>
            </a:r>
          </a:p>
          <a:p>
            <a:pPr marL="0" indent="0">
              <a:buClr>
                <a:srgbClr val="FFFFFF"/>
              </a:buClr>
              <a:buSzPct val="100000"/>
              <a:buNone/>
              <a:defRPr/>
            </a:pPr>
            <a:r>
              <a:rPr lang="en-US" sz="1100" b="1" dirty="0">
                <a:solidFill>
                  <a:srgbClr val="F5DE34"/>
                </a:solidFill>
                <a:latin typeface="Montserrat"/>
                <a:sym typeface="Montserrat"/>
              </a:rPr>
              <a:t>     that increments every time the FSM enter the rinse state</a:t>
            </a:r>
            <a:r>
              <a:rPr lang="en-US" sz="1100" b="1" u="sng" dirty="0">
                <a:solidFill>
                  <a:srgbClr val="F5DE34"/>
                </a:solidFill>
                <a:latin typeface="Montserrat"/>
                <a:sym typeface="Montserrat"/>
              </a:rPr>
              <a:t>       </a:t>
            </a:r>
          </a:p>
          <a:p>
            <a:pPr marL="0" indent="0">
              <a:buClr>
                <a:srgbClr val="FFFFFF"/>
              </a:buClr>
              <a:buSzPct val="100000"/>
              <a:buNone/>
              <a:defRPr/>
            </a:pPr>
            <a:r>
              <a:rPr lang="en-US" sz="1100" b="1" dirty="0">
                <a:solidFill>
                  <a:srgbClr val="F5DE34"/>
                </a:solidFill>
                <a:latin typeface="Montserrat"/>
                <a:sym typeface="Montserrat"/>
              </a:rPr>
              <a:t>     </a:t>
            </a:r>
            <a:r>
              <a:rPr lang="en-US" sz="1100" b="1" u="sng" dirty="0">
                <a:solidFill>
                  <a:srgbClr val="F5DE34"/>
                </a:solidFill>
                <a:latin typeface="Montserrat"/>
                <a:sym typeface="Montserrat"/>
              </a:rPr>
              <a:t>but resets when the wash is done </a:t>
            </a:r>
            <a:r>
              <a:rPr lang="en" sz="1100" b="1" u="sng" dirty="0">
                <a:solidFill>
                  <a:srgbClr val="F5DE34"/>
                </a:solidFill>
                <a:latin typeface="Montserrat"/>
                <a:sym typeface="Montserrat"/>
              </a:rPr>
              <a:t>(</a:t>
            </a:r>
            <a:r>
              <a:rPr lang="en-US" sz="1100" b="1" u="sng" dirty="0" err="1">
                <a:solidFill>
                  <a:srgbClr val="F5DE34"/>
                </a:solidFill>
                <a:latin typeface="Montserrat"/>
                <a:sym typeface="Montserrat"/>
              </a:rPr>
              <a:t>wash_done</a:t>
            </a:r>
            <a:r>
              <a:rPr lang="en-US" sz="1100" b="1" u="sng" dirty="0">
                <a:solidFill>
                  <a:srgbClr val="F5DE34"/>
                </a:solidFill>
                <a:latin typeface="Montserrat"/>
                <a:sym typeface="Montserrat"/>
              </a:rPr>
              <a:t> = 1 ).</a:t>
            </a:r>
          </a:p>
          <a:p>
            <a:pPr marL="0" indent="0">
              <a:buClr>
                <a:srgbClr val="FFFFFF"/>
              </a:buClr>
              <a:buSzPct val="100000"/>
              <a:buNone/>
              <a:defRPr/>
            </a:pPr>
            <a:r>
              <a:rPr lang="en-US" sz="1100" b="1" dirty="0">
                <a:solidFill>
                  <a:srgbClr val="F5DE34"/>
                </a:solidFill>
                <a:latin typeface="Montserrat"/>
                <a:sym typeface="Montserrat"/>
              </a:rPr>
              <a:t>This Counter is implementation is in the next slide. </a:t>
            </a:r>
          </a:p>
          <a:p>
            <a:pPr marL="0" indent="0">
              <a:buClr>
                <a:srgbClr val="FFFFFF"/>
              </a:buClr>
              <a:buSzPct val="100000"/>
              <a:buNone/>
              <a:defRPr/>
            </a:pPr>
            <a:r>
              <a:rPr lang="en-US" sz="1100" b="1" dirty="0">
                <a:solidFill>
                  <a:srgbClr val="F5DE34"/>
                </a:solidFill>
                <a:latin typeface="Montserrat"/>
                <a:sym typeface="Montserrat"/>
              </a:rPr>
              <a:t> </a:t>
            </a:r>
            <a:endParaRPr lang="en" sz="1100" b="1" dirty="0">
              <a:solidFill>
                <a:srgbClr val="F5DE34"/>
              </a:solidFill>
              <a:latin typeface="Montserrat"/>
              <a:sym typeface="Montserrat"/>
            </a:endParaRPr>
          </a:p>
          <a:p>
            <a:pPr marL="0" indent="0">
              <a:buClr>
                <a:srgbClr val="FFFFFF"/>
              </a:buClr>
              <a:buSzPts val="3000"/>
              <a:buNone/>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endParaRPr lang="en-US" sz="1100" b="1" dirty="0"/>
          </a:p>
          <a:p>
            <a:endParaRPr lang="en-US" sz="1100" dirty="0"/>
          </a:p>
        </p:txBody>
      </p:sp>
      <p:sp>
        <p:nvSpPr>
          <p:cNvPr id="5" name="Google Shape;901;p34">
            <a:extLst>
              <a:ext uri="{FF2B5EF4-FFF2-40B4-BE49-F238E27FC236}">
                <a16:creationId xmlns:a16="http://schemas.microsoft.com/office/drawing/2014/main" id="{C7F0369E-53CB-9699-9BEB-79A06646A11A}"/>
              </a:ext>
            </a:extLst>
          </p:cNvPr>
          <p:cNvSpPr txBox="1">
            <a:spLocks/>
          </p:cNvSpPr>
          <p:nvPr/>
        </p:nvSpPr>
        <p:spPr>
          <a:xfrm>
            <a:off x="944926" y="948450"/>
            <a:ext cx="4760930"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pPr marL="285750" indent="-285750">
              <a:buFont typeface="Wingdings" panose="05000000000000000000" pitchFamily="2" charset="2"/>
              <a:buChar char="Ø"/>
            </a:pPr>
            <a:r>
              <a:rPr lang="en-US" sz="1800" dirty="0">
                <a:solidFill>
                  <a:srgbClr val="F5DE34"/>
                </a:solidFill>
              </a:rPr>
              <a:t> Control Unit</a:t>
            </a:r>
          </a:p>
        </p:txBody>
      </p:sp>
      <p:sp>
        <p:nvSpPr>
          <p:cNvPr id="898" name="TextBox 897">
            <a:extLst>
              <a:ext uri="{FF2B5EF4-FFF2-40B4-BE49-F238E27FC236}">
                <a16:creationId xmlns:a16="http://schemas.microsoft.com/office/drawing/2014/main" id="{B8A3A5C7-2429-CAB1-8424-58F5DB9916EF}"/>
              </a:ext>
            </a:extLst>
          </p:cNvPr>
          <p:cNvSpPr txBox="1"/>
          <p:nvPr/>
        </p:nvSpPr>
        <p:spPr>
          <a:xfrm>
            <a:off x="7536253" y="4670396"/>
            <a:ext cx="449508" cy="184666"/>
          </a:xfrm>
          <a:prstGeom prst="rect">
            <a:avLst/>
          </a:prstGeom>
          <a:noFill/>
        </p:spPr>
        <p:txBody>
          <a:bodyPr wrap="square" rtlCol="0">
            <a:spAutoFit/>
          </a:bodyPr>
          <a:lstStyle/>
          <a:p>
            <a:r>
              <a:rPr lang="en-US" sz="600" b="1" dirty="0">
                <a:solidFill>
                  <a:srgbClr val="002060"/>
                </a:solidFill>
              </a:rPr>
              <a:t>[2:0]</a:t>
            </a:r>
            <a:endParaRPr lang="en-US" sz="600" dirty="0"/>
          </a:p>
        </p:txBody>
      </p:sp>
      <p:grpSp>
        <p:nvGrpSpPr>
          <p:cNvPr id="9" name="Group 8">
            <a:extLst>
              <a:ext uri="{FF2B5EF4-FFF2-40B4-BE49-F238E27FC236}">
                <a16:creationId xmlns:a16="http://schemas.microsoft.com/office/drawing/2014/main" id="{1E4E2674-9664-152C-B89F-B8907C402102}"/>
              </a:ext>
            </a:extLst>
          </p:cNvPr>
          <p:cNvGrpSpPr/>
          <p:nvPr/>
        </p:nvGrpSpPr>
        <p:grpSpPr>
          <a:xfrm>
            <a:off x="7390887" y="1277365"/>
            <a:ext cx="1188757" cy="800100"/>
            <a:chOff x="6477000" y="1277365"/>
            <a:chExt cx="1188757" cy="800100"/>
          </a:xfrm>
        </p:grpSpPr>
        <p:sp>
          <p:nvSpPr>
            <p:cNvPr id="6" name="Right Brace 5">
              <a:extLst>
                <a:ext uri="{FF2B5EF4-FFF2-40B4-BE49-F238E27FC236}">
                  <a16:creationId xmlns:a16="http://schemas.microsoft.com/office/drawing/2014/main" id="{7C8EF5BB-4120-2629-FEFB-3966B9F74698}"/>
                </a:ext>
              </a:extLst>
            </p:cNvPr>
            <p:cNvSpPr/>
            <p:nvPr/>
          </p:nvSpPr>
          <p:spPr>
            <a:xfrm>
              <a:off x="6477000" y="1277365"/>
              <a:ext cx="359328" cy="800100"/>
            </a:xfrm>
            <a:prstGeom prst="rightBrace">
              <a:avLst>
                <a:gd name="adj1" fmla="val 0"/>
                <a:gd name="adj2" fmla="val 50000"/>
              </a:avLst>
            </a:prstGeom>
            <a:ln w="19050">
              <a:solidFill>
                <a:srgbClr val="2631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A672ED96-1D5F-77C8-D78A-B12EB00E4A33}"/>
                </a:ext>
              </a:extLst>
            </p:cNvPr>
            <p:cNvSpPr txBox="1"/>
            <p:nvPr/>
          </p:nvSpPr>
          <p:spPr>
            <a:xfrm>
              <a:off x="6652260" y="1455421"/>
              <a:ext cx="1013497" cy="461665"/>
            </a:xfrm>
            <a:prstGeom prst="rect">
              <a:avLst/>
            </a:prstGeom>
            <a:noFill/>
          </p:spPr>
          <p:txBody>
            <a:bodyPr wrap="square" rtlCol="0">
              <a:spAutoFit/>
            </a:bodyPr>
            <a:lstStyle/>
            <a:p>
              <a:pPr algn="ctr"/>
              <a:r>
                <a:rPr lang="en-US" sz="1200" b="1" dirty="0">
                  <a:solidFill>
                    <a:srgbClr val="263167"/>
                  </a:solidFill>
                  <a:latin typeface="Montserrat" panose="00000500000000000000" pitchFamily="2" charset="0"/>
                  <a:cs typeface="Aldhabi" panose="01000000000000000000" pitchFamily="2" charset="-78"/>
                </a:rPr>
                <a:t>Initial Values</a:t>
              </a:r>
            </a:p>
          </p:txBody>
        </p:sp>
      </p:grpSp>
      <p:pic>
        <p:nvPicPr>
          <p:cNvPr id="8" name="Picture 7">
            <a:extLst>
              <a:ext uri="{FF2B5EF4-FFF2-40B4-BE49-F238E27FC236}">
                <a16:creationId xmlns:a16="http://schemas.microsoft.com/office/drawing/2014/main" id="{5E652573-12D4-A623-4FD3-4F9C899CFE98}"/>
              </a:ext>
            </a:extLst>
          </p:cNvPr>
          <p:cNvPicPr>
            <a:picLocks noChangeAspect="1"/>
          </p:cNvPicPr>
          <p:nvPr/>
        </p:nvPicPr>
        <p:blipFill>
          <a:blip r:embed="rId3"/>
          <a:stretch>
            <a:fillRect/>
          </a:stretch>
        </p:blipFill>
        <p:spPr>
          <a:xfrm>
            <a:off x="5503145" y="1070940"/>
            <a:ext cx="3290327" cy="3917027"/>
          </a:xfrm>
          <a:prstGeom prst="rect">
            <a:avLst/>
          </a:prstGeom>
        </p:spPr>
      </p:pic>
      <p:cxnSp>
        <p:nvCxnSpPr>
          <p:cNvPr id="12" name="Straight Arrow Connector 11">
            <a:extLst>
              <a:ext uri="{FF2B5EF4-FFF2-40B4-BE49-F238E27FC236}">
                <a16:creationId xmlns:a16="http://schemas.microsoft.com/office/drawing/2014/main" id="{7A086BC1-0FDD-C0AE-8A51-E7F6C4BE3CF4}"/>
              </a:ext>
            </a:extLst>
          </p:cNvPr>
          <p:cNvCxnSpPr>
            <a:cxnSpLocks/>
          </p:cNvCxnSpPr>
          <p:nvPr/>
        </p:nvCxnSpPr>
        <p:spPr>
          <a:xfrm flipV="1">
            <a:off x="5173980" y="1917086"/>
            <a:ext cx="1027176" cy="20300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9235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Modules detailed explanation</a:t>
            </a:r>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19</a:t>
            </a:fld>
            <a:endParaRPr/>
          </a:p>
        </p:txBody>
      </p:sp>
      <p:sp>
        <p:nvSpPr>
          <p:cNvPr id="3" name="Text Placeholder 2">
            <a:extLst>
              <a:ext uri="{FF2B5EF4-FFF2-40B4-BE49-F238E27FC236}">
                <a16:creationId xmlns:a16="http://schemas.microsoft.com/office/drawing/2014/main" id="{3CD95AEE-424E-910B-C048-6C2D18485CEC}"/>
              </a:ext>
            </a:extLst>
          </p:cNvPr>
          <p:cNvSpPr>
            <a:spLocks noGrp="1"/>
          </p:cNvSpPr>
          <p:nvPr>
            <p:ph type="body" idx="1"/>
          </p:nvPr>
        </p:nvSpPr>
        <p:spPr>
          <a:xfrm>
            <a:off x="701713" y="1358088"/>
            <a:ext cx="3260688" cy="3689400"/>
          </a:xfrm>
        </p:spPr>
        <p:txBody>
          <a:bodyPr anchor="t"/>
          <a:lstStyle/>
          <a:p>
            <a:pPr marL="342900" indent="-342900">
              <a:buClr>
                <a:srgbClr val="FFFFFF"/>
              </a:buClr>
              <a:buSzPct val="100000"/>
              <a:buFont typeface="+mj-lt"/>
              <a:buAutoNum type="alphaLcParenR" startAt="4"/>
              <a:defRPr/>
            </a:pPr>
            <a:r>
              <a:rPr lang="en" sz="1400" b="1" u="sng" dirty="0">
                <a:solidFill>
                  <a:schemeClr val="tx1"/>
                </a:solidFill>
                <a:latin typeface="Montserrat"/>
                <a:sym typeface="Montserrat"/>
              </a:rPr>
              <a:t>Code and Explaination</a:t>
            </a:r>
            <a:r>
              <a:rPr kumimoji="0" lang="en" sz="1400" b="1" i="0" u="none" strike="noStrike" kern="0" cap="none" spc="0" normalizeH="0" baseline="0" noProof="0" dirty="0">
                <a:ln>
                  <a:noFill/>
                </a:ln>
                <a:solidFill>
                  <a:schemeClr val="tx1"/>
                </a:solidFill>
                <a:effectLst/>
                <a:uLnTx/>
                <a:uFillTx/>
                <a:latin typeface="Montserrat"/>
                <a:sym typeface="Montserrat"/>
              </a:rPr>
              <a:t>	</a:t>
            </a:r>
          </a:p>
          <a:p>
            <a:pPr marL="0" indent="0">
              <a:buClr>
                <a:srgbClr val="FFFFFF"/>
              </a:buClr>
              <a:buSzPct val="100000"/>
              <a:buNone/>
              <a:defRPr/>
            </a:pPr>
            <a:r>
              <a:rPr kumimoji="0" lang="en" sz="1400" b="1" i="0" u="none" strike="noStrike" kern="0" cap="none" spc="0" normalizeH="0" baseline="0" noProof="0" dirty="0">
                <a:ln>
                  <a:noFill/>
                </a:ln>
                <a:solidFill>
                  <a:schemeClr val="tx1"/>
                </a:solidFill>
                <a:effectLst/>
                <a:uLnTx/>
                <a:uFillTx/>
                <a:latin typeface="Montserrat"/>
                <a:sym typeface="Montserrat"/>
              </a:rPr>
              <a:t>	</a:t>
            </a:r>
            <a:endParaRPr lang="en" sz="1100" b="1" dirty="0">
              <a:solidFill>
                <a:srgbClr val="F5DE34"/>
              </a:solidFill>
              <a:latin typeface="Montserrat"/>
              <a:sym typeface="Montserrat"/>
            </a:endParaRPr>
          </a:p>
          <a:p>
            <a:pPr marL="171450" indent="-171450">
              <a:buClr>
                <a:srgbClr val="FFFFFF"/>
              </a:buClr>
              <a:buSzPct val="100000"/>
              <a:defRPr/>
            </a:pPr>
            <a:r>
              <a:rPr lang="en" sz="1100" b="1" dirty="0">
                <a:solidFill>
                  <a:srgbClr val="F5DE34"/>
                </a:solidFill>
                <a:latin typeface="Montserrat"/>
                <a:sym typeface="Montserrat"/>
              </a:rPr>
              <a:t>The Implementation of the wash rinse cycle counter.</a:t>
            </a:r>
          </a:p>
          <a:p>
            <a:pPr marL="171450" indent="-171450">
              <a:buClr>
                <a:srgbClr val="FFFFFF"/>
              </a:buClr>
              <a:buSzPct val="100000"/>
              <a:defRPr/>
            </a:pPr>
            <a:endParaRPr lang="en" sz="1100" b="1" dirty="0">
              <a:solidFill>
                <a:srgbClr val="F5DE34"/>
              </a:solidFill>
              <a:latin typeface="Montserrat"/>
              <a:sym typeface="Montserrat"/>
            </a:endParaRPr>
          </a:p>
          <a:p>
            <a:pPr marL="171450" indent="-171450">
              <a:buClr>
                <a:srgbClr val="FFFFFF"/>
              </a:buClr>
              <a:buSzPct val="100000"/>
              <a:defRPr/>
            </a:pPr>
            <a:r>
              <a:rPr lang="en" sz="1100" b="1" dirty="0">
                <a:solidFill>
                  <a:srgbClr val="F5DE34"/>
                </a:solidFill>
                <a:latin typeface="Montserrat"/>
                <a:sym typeface="Montserrat"/>
              </a:rPr>
              <a:t>The counter is triggered by the </a:t>
            </a:r>
            <a:r>
              <a:rPr lang="en-US" sz="1100" b="1" dirty="0" err="1">
                <a:solidFill>
                  <a:srgbClr val="F5DE34"/>
                </a:solidFill>
                <a:latin typeface="Montserrat"/>
                <a:sym typeface="Montserrat"/>
              </a:rPr>
              <a:t>increment_wash_rinse_count</a:t>
            </a:r>
            <a:r>
              <a:rPr lang="en-US" sz="1100" b="1" dirty="0">
                <a:solidFill>
                  <a:srgbClr val="F5DE34"/>
                </a:solidFill>
                <a:latin typeface="Montserrat"/>
                <a:sym typeface="Montserrat"/>
              </a:rPr>
              <a:t> which is set to one at the rinse state.</a:t>
            </a:r>
          </a:p>
          <a:p>
            <a:pPr marL="171450" indent="-171450">
              <a:buClr>
                <a:srgbClr val="FFFFFF"/>
              </a:buClr>
              <a:buSzPct val="100000"/>
              <a:defRPr/>
            </a:pPr>
            <a:endParaRPr lang="en-US" sz="1100" b="1" dirty="0">
              <a:solidFill>
                <a:srgbClr val="F5DE34"/>
              </a:solidFill>
              <a:latin typeface="Montserrat"/>
              <a:sym typeface="Montserrat"/>
            </a:endParaRPr>
          </a:p>
          <a:p>
            <a:pPr marL="171450" indent="-171450">
              <a:buClr>
                <a:srgbClr val="FFFFFF"/>
              </a:buClr>
              <a:buSzPct val="100000"/>
              <a:defRPr/>
            </a:pPr>
            <a:r>
              <a:rPr lang="en-US" sz="1100" b="1" dirty="0">
                <a:solidFill>
                  <a:srgbClr val="F5DE34"/>
                </a:solidFill>
                <a:latin typeface="Montserrat"/>
                <a:sym typeface="Montserrat"/>
              </a:rPr>
              <a:t>This counter resets for every wash done.</a:t>
            </a:r>
          </a:p>
          <a:p>
            <a:pPr marL="171450" indent="-171450">
              <a:buClr>
                <a:srgbClr val="FFFFFF"/>
              </a:buClr>
              <a:buSzPct val="100000"/>
              <a:defRPr/>
            </a:pPr>
            <a:endParaRPr kumimoji="0" lang="en-US" sz="1100" b="1" i="0" u="none" strike="noStrike" kern="0" cap="none" spc="0" normalizeH="0" baseline="0" noProof="0" dirty="0">
              <a:ln>
                <a:noFill/>
              </a:ln>
              <a:solidFill>
                <a:srgbClr val="F5DE34"/>
              </a:solidFill>
              <a:effectLst/>
              <a:uLnTx/>
              <a:uFillTx/>
              <a:latin typeface="Montserrat"/>
              <a:sym typeface="Montserrat"/>
            </a:endParaRPr>
          </a:p>
          <a:p>
            <a:pPr marL="171450" indent="-171450">
              <a:buClr>
                <a:srgbClr val="FFFFFF"/>
              </a:buClr>
              <a:buSzPct val="100000"/>
              <a:defRPr/>
            </a:pPr>
            <a:r>
              <a:rPr lang="en-US" sz="1100" b="1" dirty="0">
                <a:solidFill>
                  <a:srgbClr val="F5DE34"/>
                </a:solidFill>
                <a:latin typeface="Montserrat"/>
                <a:sym typeface="Montserrat"/>
              </a:rPr>
              <a:t>This counter count up to 2 in case of the double wash and we use its stored value to decide on the next state in case of the rinse state.</a:t>
            </a: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endParaRPr lang="en-US" sz="1100" b="1" dirty="0"/>
          </a:p>
          <a:p>
            <a:endParaRPr lang="en-US" sz="1100" dirty="0"/>
          </a:p>
        </p:txBody>
      </p:sp>
      <p:sp>
        <p:nvSpPr>
          <p:cNvPr id="5" name="Google Shape;901;p34">
            <a:extLst>
              <a:ext uri="{FF2B5EF4-FFF2-40B4-BE49-F238E27FC236}">
                <a16:creationId xmlns:a16="http://schemas.microsoft.com/office/drawing/2014/main" id="{C7F0369E-53CB-9699-9BEB-79A06646A11A}"/>
              </a:ext>
            </a:extLst>
          </p:cNvPr>
          <p:cNvSpPr txBox="1">
            <a:spLocks/>
          </p:cNvSpPr>
          <p:nvPr/>
        </p:nvSpPr>
        <p:spPr>
          <a:xfrm>
            <a:off x="944926" y="948450"/>
            <a:ext cx="4760930"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pPr marL="285750" indent="-285750">
              <a:buFont typeface="Wingdings" panose="05000000000000000000" pitchFamily="2" charset="2"/>
              <a:buChar char="Ø"/>
            </a:pPr>
            <a:r>
              <a:rPr lang="en-US" sz="1800" dirty="0">
                <a:solidFill>
                  <a:srgbClr val="F5DE34"/>
                </a:solidFill>
              </a:rPr>
              <a:t> Control Unit</a:t>
            </a:r>
          </a:p>
        </p:txBody>
      </p:sp>
      <p:sp>
        <p:nvSpPr>
          <p:cNvPr id="898" name="TextBox 897">
            <a:extLst>
              <a:ext uri="{FF2B5EF4-FFF2-40B4-BE49-F238E27FC236}">
                <a16:creationId xmlns:a16="http://schemas.microsoft.com/office/drawing/2014/main" id="{B8A3A5C7-2429-CAB1-8424-58F5DB9916EF}"/>
              </a:ext>
            </a:extLst>
          </p:cNvPr>
          <p:cNvSpPr txBox="1"/>
          <p:nvPr/>
        </p:nvSpPr>
        <p:spPr>
          <a:xfrm>
            <a:off x="7536253" y="4670396"/>
            <a:ext cx="449508" cy="184666"/>
          </a:xfrm>
          <a:prstGeom prst="rect">
            <a:avLst/>
          </a:prstGeom>
          <a:noFill/>
        </p:spPr>
        <p:txBody>
          <a:bodyPr wrap="square" rtlCol="0">
            <a:spAutoFit/>
          </a:bodyPr>
          <a:lstStyle/>
          <a:p>
            <a:r>
              <a:rPr lang="en-US" sz="600" b="1" dirty="0">
                <a:solidFill>
                  <a:srgbClr val="002060"/>
                </a:solidFill>
              </a:rPr>
              <a:t>[2:0]</a:t>
            </a:r>
            <a:endParaRPr lang="en-US" sz="600" dirty="0"/>
          </a:p>
        </p:txBody>
      </p:sp>
      <p:grpSp>
        <p:nvGrpSpPr>
          <p:cNvPr id="9" name="Group 8">
            <a:extLst>
              <a:ext uri="{FF2B5EF4-FFF2-40B4-BE49-F238E27FC236}">
                <a16:creationId xmlns:a16="http://schemas.microsoft.com/office/drawing/2014/main" id="{1E4E2674-9664-152C-B89F-B8907C402102}"/>
              </a:ext>
            </a:extLst>
          </p:cNvPr>
          <p:cNvGrpSpPr/>
          <p:nvPr/>
        </p:nvGrpSpPr>
        <p:grpSpPr>
          <a:xfrm>
            <a:off x="7390887" y="1277365"/>
            <a:ext cx="1188757" cy="800100"/>
            <a:chOff x="6477000" y="1277365"/>
            <a:chExt cx="1188757" cy="800100"/>
          </a:xfrm>
        </p:grpSpPr>
        <p:sp>
          <p:nvSpPr>
            <p:cNvPr id="6" name="Right Brace 5">
              <a:extLst>
                <a:ext uri="{FF2B5EF4-FFF2-40B4-BE49-F238E27FC236}">
                  <a16:creationId xmlns:a16="http://schemas.microsoft.com/office/drawing/2014/main" id="{7C8EF5BB-4120-2629-FEFB-3966B9F74698}"/>
                </a:ext>
              </a:extLst>
            </p:cNvPr>
            <p:cNvSpPr/>
            <p:nvPr/>
          </p:nvSpPr>
          <p:spPr>
            <a:xfrm>
              <a:off x="6477000" y="1277365"/>
              <a:ext cx="359328" cy="800100"/>
            </a:xfrm>
            <a:prstGeom prst="rightBrace">
              <a:avLst>
                <a:gd name="adj1" fmla="val 0"/>
                <a:gd name="adj2" fmla="val 50000"/>
              </a:avLst>
            </a:prstGeom>
            <a:ln w="19050">
              <a:solidFill>
                <a:srgbClr val="2631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A672ED96-1D5F-77C8-D78A-B12EB00E4A33}"/>
                </a:ext>
              </a:extLst>
            </p:cNvPr>
            <p:cNvSpPr txBox="1"/>
            <p:nvPr/>
          </p:nvSpPr>
          <p:spPr>
            <a:xfrm>
              <a:off x="6652260" y="1455421"/>
              <a:ext cx="1013497" cy="461665"/>
            </a:xfrm>
            <a:prstGeom prst="rect">
              <a:avLst/>
            </a:prstGeom>
            <a:noFill/>
          </p:spPr>
          <p:txBody>
            <a:bodyPr wrap="square" rtlCol="0">
              <a:spAutoFit/>
            </a:bodyPr>
            <a:lstStyle/>
            <a:p>
              <a:pPr algn="ctr"/>
              <a:r>
                <a:rPr lang="en-US" sz="1200" b="1" dirty="0">
                  <a:solidFill>
                    <a:srgbClr val="263167"/>
                  </a:solidFill>
                  <a:latin typeface="Montserrat" panose="00000500000000000000" pitchFamily="2" charset="0"/>
                  <a:cs typeface="Aldhabi" panose="01000000000000000000" pitchFamily="2" charset="-78"/>
                </a:rPr>
                <a:t>Initial Values</a:t>
              </a:r>
            </a:p>
          </p:txBody>
        </p:sp>
      </p:grpSp>
      <p:pic>
        <p:nvPicPr>
          <p:cNvPr id="4" name="Picture 3">
            <a:extLst>
              <a:ext uri="{FF2B5EF4-FFF2-40B4-BE49-F238E27FC236}">
                <a16:creationId xmlns:a16="http://schemas.microsoft.com/office/drawing/2014/main" id="{D397C561-E695-B60C-20E9-25F5712521D4}"/>
              </a:ext>
            </a:extLst>
          </p:cNvPr>
          <p:cNvPicPr>
            <a:picLocks noChangeAspect="1"/>
          </p:cNvPicPr>
          <p:nvPr/>
        </p:nvPicPr>
        <p:blipFill rotWithShape="1">
          <a:blip r:embed="rId3"/>
          <a:srcRect t="10187" r="32089"/>
          <a:stretch/>
        </p:blipFill>
        <p:spPr>
          <a:xfrm>
            <a:off x="4572000" y="1277365"/>
            <a:ext cx="3967401" cy="3404039"/>
          </a:xfrm>
          <a:prstGeom prst="rect">
            <a:avLst/>
          </a:prstGeom>
        </p:spPr>
      </p:pic>
    </p:spTree>
    <p:extLst>
      <p:ext uri="{BB962C8B-B14F-4D97-AF65-F5344CB8AC3E}">
        <p14:creationId xmlns:p14="http://schemas.microsoft.com/office/powerpoint/2010/main" val="3847678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35"/>
          <p:cNvSpPr txBox="1">
            <a:spLocks noGrp="1"/>
          </p:cNvSpPr>
          <p:nvPr>
            <p:ph type="title"/>
          </p:nvPr>
        </p:nvSpPr>
        <p:spPr>
          <a:xfrm>
            <a:off x="713325" y="1958097"/>
            <a:ext cx="2200800" cy="86236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Requirements of the design</a:t>
            </a:r>
            <a:endParaRPr dirty="0"/>
          </a:p>
        </p:txBody>
      </p:sp>
      <p:sp>
        <p:nvSpPr>
          <p:cNvPr id="909" name="Google Shape;909;p35"/>
          <p:cNvSpPr txBox="1">
            <a:spLocks noGrp="1"/>
          </p:cNvSpPr>
          <p:nvPr>
            <p:ph type="title" idx="2"/>
          </p:nvPr>
        </p:nvSpPr>
        <p:spPr>
          <a:xfrm>
            <a:off x="713325" y="1425075"/>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911" name="Google Shape;911;p35"/>
          <p:cNvSpPr txBox="1">
            <a:spLocks noGrp="1"/>
          </p:cNvSpPr>
          <p:nvPr>
            <p:ph type="title" idx="3"/>
          </p:nvPr>
        </p:nvSpPr>
        <p:spPr>
          <a:xfrm>
            <a:off x="3878249" y="1958097"/>
            <a:ext cx="2466945" cy="94574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t>Top Architecture of the design</a:t>
            </a:r>
            <a:endParaRPr dirty="0"/>
          </a:p>
        </p:txBody>
      </p:sp>
      <p:sp>
        <p:nvSpPr>
          <p:cNvPr id="912" name="Google Shape;912;p35"/>
          <p:cNvSpPr txBox="1">
            <a:spLocks noGrp="1"/>
          </p:cNvSpPr>
          <p:nvPr>
            <p:ph type="title" idx="4"/>
          </p:nvPr>
        </p:nvSpPr>
        <p:spPr>
          <a:xfrm>
            <a:off x="3878250" y="1425075"/>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914" name="Google Shape;914;p35"/>
          <p:cNvSpPr txBox="1">
            <a:spLocks noGrp="1"/>
          </p:cNvSpPr>
          <p:nvPr>
            <p:ph type="title" idx="6"/>
          </p:nvPr>
        </p:nvSpPr>
        <p:spPr>
          <a:xfrm>
            <a:off x="720000" y="539700"/>
            <a:ext cx="53658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 OF CONTENTS</a:t>
            </a:r>
            <a:endParaRPr/>
          </a:p>
        </p:txBody>
      </p:sp>
      <p:sp>
        <p:nvSpPr>
          <p:cNvPr id="915" name="Google Shape;915;p35"/>
          <p:cNvSpPr txBox="1">
            <a:spLocks noGrp="1"/>
          </p:cNvSpPr>
          <p:nvPr>
            <p:ph type="title" idx="7"/>
          </p:nvPr>
        </p:nvSpPr>
        <p:spPr>
          <a:xfrm>
            <a:off x="719999" y="3622629"/>
            <a:ext cx="2721358" cy="59853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Modules detailed </a:t>
            </a:r>
            <a:r>
              <a:rPr lang="en-US" dirty="0"/>
              <a:t>explanation</a:t>
            </a:r>
            <a:endParaRPr dirty="0"/>
          </a:p>
        </p:txBody>
      </p:sp>
      <p:sp>
        <p:nvSpPr>
          <p:cNvPr id="916" name="Google Shape;916;p35"/>
          <p:cNvSpPr txBox="1">
            <a:spLocks noGrp="1"/>
          </p:cNvSpPr>
          <p:nvPr>
            <p:ph type="title" idx="8"/>
          </p:nvPr>
        </p:nvSpPr>
        <p:spPr>
          <a:xfrm>
            <a:off x="720000" y="3089624"/>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917" name="Google Shape;917;p35"/>
          <p:cNvSpPr txBox="1">
            <a:spLocks noGrp="1"/>
          </p:cNvSpPr>
          <p:nvPr>
            <p:ph type="subTitle" idx="9"/>
          </p:nvPr>
        </p:nvSpPr>
        <p:spPr>
          <a:xfrm>
            <a:off x="769414" y="4334329"/>
            <a:ext cx="2566909"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Control unit, Clock divider and Timer functionality and code explaination</a:t>
            </a:r>
            <a:endParaRPr dirty="0"/>
          </a:p>
        </p:txBody>
      </p:sp>
      <p:sp>
        <p:nvSpPr>
          <p:cNvPr id="918" name="Google Shape;918;p35"/>
          <p:cNvSpPr txBox="1">
            <a:spLocks noGrp="1"/>
          </p:cNvSpPr>
          <p:nvPr>
            <p:ph type="title" idx="13"/>
          </p:nvPr>
        </p:nvSpPr>
        <p:spPr>
          <a:xfrm>
            <a:off x="3884925" y="3567027"/>
            <a:ext cx="2200800" cy="71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Testbench and Test cases</a:t>
            </a:r>
            <a:endParaRPr dirty="0"/>
          </a:p>
        </p:txBody>
      </p:sp>
      <p:sp>
        <p:nvSpPr>
          <p:cNvPr id="919" name="Google Shape;919;p35"/>
          <p:cNvSpPr txBox="1">
            <a:spLocks noGrp="1"/>
          </p:cNvSpPr>
          <p:nvPr>
            <p:ph type="title" idx="14"/>
          </p:nvPr>
        </p:nvSpPr>
        <p:spPr>
          <a:xfrm>
            <a:off x="3884925" y="3089624"/>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grpSp>
        <p:nvGrpSpPr>
          <p:cNvPr id="921" name="Google Shape;921;p35"/>
          <p:cNvGrpSpPr/>
          <p:nvPr/>
        </p:nvGrpSpPr>
        <p:grpSpPr>
          <a:xfrm>
            <a:off x="6673825" y="1829350"/>
            <a:ext cx="2649775" cy="3476500"/>
            <a:chOff x="6528600" y="1774925"/>
            <a:chExt cx="2649775" cy="3476500"/>
          </a:xfrm>
        </p:grpSpPr>
        <p:sp>
          <p:nvSpPr>
            <p:cNvPr id="922" name="Google Shape;922;p35"/>
            <p:cNvSpPr/>
            <p:nvPr/>
          </p:nvSpPr>
          <p:spPr>
            <a:xfrm>
              <a:off x="6737575" y="3314450"/>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5"/>
            <p:cNvSpPr/>
            <p:nvPr/>
          </p:nvSpPr>
          <p:spPr>
            <a:xfrm>
              <a:off x="6825725" y="2420825"/>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5"/>
            <p:cNvSpPr/>
            <p:nvPr/>
          </p:nvSpPr>
          <p:spPr>
            <a:xfrm>
              <a:off x="6632700" y="1774925"/>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5"/>
            <p:cNvSpPr/>
            <p:nvPr/>
          </p:nvSpPr>
          <p:spPr>
            <a:xfrm>
              <a:off x="6528600" y="3209600"/>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5"/>
            <p:cNvSpPr/>
            <p:nvPr/>
          </p:nvSpPr>
          <p:spPr>
            <a:xfrm>
              <a:off x="6789250" y="2050750"/>
              <a:ext cx="2389125" cy="955975"/>
            </a:xfrm>
            <a:custGeom>
              <a:avLst/>
              <a:gdLst/>
              <a:ahLst/>
              <a:cxnLst/>
              <a:rect l="l" t="t" r="r" b="b"/>
              <a:pathLst>
                <a:path w="95565" h="38239" fill="none" extrusionOk="0">
                  <a:moveTo>
                    <a:pt x="0" y="38238"/>
                  </a:moveTo>
                  <a:lnTo>
                    <a:pt x="37843" y="1"/>
                  </a:lnTo>
                  <a:lnTo>
                    <a:pt x="95564"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5"/>
            <p:cNvSpPr/>
            <p:nvPr/>
          </p:nvSpPr>
          <p:spPr>
            <a:xfrm>
              <a:off x="6699575" y="29915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5"/>
            <p:cNvSpPr/>
            <p:nvPr/>
          </p:nvSpPr>
          <p:spPr>
            <a:xfrm>
              <a:off x="6737575" y="3594850"/>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5"/>
            <p:cNvSpPr/>
            <p:nvPr/>
          </p:nvSpPr>
          <p:spPr>
            <a:xfrm>
              <a:off x="6825725" y="3692125"/>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5"/>
            <p:cNvSpPr/>
            <p:nvPr/>
          </p:nvSpPr>
          <p:spPr>
            <a:xfrm>
              <a:off x="6632700" y="3769625"/>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5"/>
            <p:cNvSpPr/>
            <p:nvPr/>
          </p:nvSpPr>
          <p:spPr>
            <a:xfrm>
              <a:off x="6528600" y="3699725"/>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5"/>
            <p:cNvSpPr/>
            <p:nvPr/>
          </p:nvSpPr>
          <p:spPr>
            <a:xfrm>
              <a:off x="6789250" y="4019625"/>
              <a:ext cx="2389125" cy="956725"/>
            </a:xfrm>
            <a:custGeom>
              <a:avLst/>
              <a:gdLst/>
              <a:ahLst/>
              <a:cxnLst/>
              <a:rect l="l" t="t" r="r" b="b"/>
              <a:pathLst>
                <a:path w="95565" h="38269" fill="none" extrusionOk="0">
                  <a:moveTo>
                    <a:pt x="0" y="1"/>
                  </a:moveTo>
                  <a:lnTo>
                    <a:pt x="37843" y="38269"/>
                  </a:lnTo>
                  <a:lnTo>
                    <a:pt x="95564" y="38269"/>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5"/>
            <p:cNvSpPr/>
            <p:nvPr/>
          </p:nvSpPr>
          <p:spPr>
            <a:xfrm>
              <a:off x="6699575" y="3917800"/>
              <a:ext cx="118575" cy="118575"/>
            </a:xfrm>
            <a:custGeom>
              <a:avLst/>
              <a:gdLst/>
              <a:ahLst/>
              <a:cxnLst/>
              <a:rect l="l" t="t" r="r" b="b"/>
              <a:pathLst>
                <a:path w="4743" h="4743" fill="none" extrusionOk="0">
                  <a:moveTo>
                    <a:pt x="1" y="2706"/>
                  </a:moveTo>
                  <a:cubicBezTo>
                    <a:pt x="1" y="913"/>
                    <a:pt x="2189" y="1"/>
                    <a:pt x="3466" y="1277"/>
                  </a:cubicBezTo>
                  <a:cubicBezTo>
                    <a:pt x="4742" y="2554"/>
                    <a:pt x="3830" y="4742"/>
                    <a:pt x="2037" y="4742"/>
                  </a:cubicBezTo>
                  <a:cubicBezTo>
                    <a:pt x="912" y="4742"/>
                    <a:pt x="1" y="3831"/>
                    <a:pt x="1"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35"/>
          <p:cNvGrpSpPr/>
          <p:nvPr/>
        </p:nvGrpSpPr>
        <p:grpSpPr>
          <a:xfrm>
            <a:off x="6521425" y="118391"/>
            <a:ext cx="2853985" cy="1525277"/>
            <a:chOff x="6521425" y="153500"/>
            <a:chExt cx="2853985" cy="1525277"/>
          </a:xfrm>
        </p:grpSpPr>
        <p:grpSp>
          <p:nvGrpSpPr>
            <p:cNvPr id="935" name="Google Shape;935;p35"/>
            <p:cNvGrpSpPr/>
            <p:nvPr/>
          </p:nvGrpSpPr>
          <p:grpSpPr>
            <a:xfrm>
              <a:off x="6521425" y="153500"/>
              <a:ext cx="2257381" cy="391400"/>
              <a:chOff x="6521425" y="153500"/>
              <a:chExt cx="2257381" cy="391400"/>
            </a:xfrm>
          </p:grpSpPr>
          <p:sp>
            <p:nvSpPr>
              <p:cNvPr id="936" name="Google Shape;936;p35"/>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5"/>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35"/>
            <p:cNvGrpSpPr/>
            <p:nvPr/>
          </p:nvGrpSpPr>
          <p:grpSpPr>
            <a:xfrm>
              <a:off x="6826225" y="326868"/>
              <a:ext cx="2547832" cy="405548"/>
              <a:chOff x="6826225" y="344423"/>
              <a:chExt cx="2547832" cy="405548"/>
            </a:xfrm>
          </p:grpSpPr>
          <p:sp>
            <p:nvSpPr>
              <p:cNvPr id="939" name="Google Shape;939;p35"/>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5"/>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1" name="Google Shape;941;p35"/>
            <p:cNvSpPr/>
            <p:nvPr/>
          </p:nvSpPr>
          <p:spPr>
            <a:xfrm>
              <a:off x="6775775" y="828443"/>
              <a:ext cx="1708408"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5"/>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3" name="Google Shape;943;p35"/>
            <p:cNvGrpSpPr/>
            <p:nvPr/>
          </p:nvGrpSpPr>
          <p:grpSpPr>
            <a:xfrm>
              <a:off x="6673825" y="951277"/>
              <a:ext cx="1810358" cy="117800"/>
              <a:chOff x="6673825" y="951277"/>
              <a:chExt cx="1810358" cy="117800"/>
            </a:xfrm>
          </p:grpSpPr>
          <p:sp>
            <p:nvSpPr>
              <p:cNvPr id="944" name="Google Shape;944;p35"/>
              <p:cNvSpPr/>
              <p:nvPr/>
            </p:nvSpPr>
            <p:spPr>
              <a:xfrm>
                <a:off x="6775775" y="990814"/>
                <a:ext cx="1708408" cy="25222"/>
              </a:xfrm>
              <a:custGeom>
                <a:avLst/>
                <a:gdLst/>
                <a:ahLst/>
                <a:cxnLst/>
                <a:rect l="l" t="t" r="r" b="b"/>
                <a:pathLst>
                  <a:path w="39150" h="578" extrusionOk="0">
                    <a:moveTo>
                      <a:pt x="0" y="0"/>
                    </a:moveTo>
                    <a:lnTo>
                      <a:pt x="0" y="578"/>
                    </a:lnTo>
                    <a:lnTo>
                      <a:pt x="39150" y="57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5"/>
              <p:cNvSpPr/>
              <p:nvPr/>
            </p:nvSpPr>
            <p:spPr>
              <a:xfrm>
                <a:off x="6673825" y="951277"/>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 name="Google Shape;946;p35"/>
            <p:cNvGrpSpPr/>
            <p:nvPr/>
          </p:nvGrpSpPr>
          <p:grpSpPr>
            <a:xfrm>
              <a:off x="6826225" y="1108284"/>
              <a:ext cx="2549185" cy="396427"/>
              <a:chOff x="6826225" y="1090729"/>
              <a:chExt cx="2549185" cy="396427"/>
            </a:xfrm>
          </p:grpSpPr>
          <p:sp>
            <p:nvSpPr>
              <p:cNvPr id="947" name="Google Shape;947;p35"/>
              <p:cNvSpPr/>
              <p:nvPr/>
            </p:nvSpPr>
            <p:spPr>
              <a:xfrm>
                <a:off x="6928175" y="1136704"/>
                <a:ext cx="2447235" cy="350453"/>
              </a:xfrm>
              <a:custGeom>
                <a:avLst/>
                <a:gdLst/>
                <a:ahLst/>
                <a:cxnLst/>
                <a:rect l="l" t="t" r="r" b="b"/>
                <a:pathLst>
                  <a:path w="56081" h="8031" extrusionOk="0">
                    <a:moveTo>
                      <a:pt x="35564" y="1"/>
                    </a:moveTo>
                    <a:cubicBezTo>
                      <a:pt x="35533" y="1"/>
                      <a:pt x="35502" y="3"/>
                      <a:pt x="35472" y="7"/>
                    </a:cubicBezTo>
                    <a:lnTo>
                      <a:pt x="0" y="7"/>
                    </a:lnTo>
                    <a:lnTo>
                      <a:pt x="0" y="584"/>
                    </a:lnTo>
                    <a:lnTo>
                      <a:pt x="35594" y="584"/>
                    </a:lnTo>
                    <a:cubicBezTo>
                      <a:pt x="35624" y="614"/>
                      <a:pt x="35654" y="645"/>
                      <a:pt x="35685" y="675"/>
                    </a:cubicBezTo>
                    <a:cubicBezTo>
                      <a:pt x="35746" y="736"/>
                      <a:pt x="35776" y="797"/>
                      <a:pt x="35837" y="827"/>
                    </a:cubicBezTo>
                    <a:lnTo>
                      <a:pt x="42706" y="7697"/>
                    </a:lnTo>
                    <a:cubicBezTo>
                      <a:pt x="42858" y="7909"/>
                      <a:pt x="43132" y="8031"/>
                      <a:pt x="43375" y="8031"/>
                    </a:cubicBezTo>
                    <a:lnTo>
                      <a:pt x="43527" y="8001"/>
                    </a:lnTo>
                    <a:lnTo>
                      <a:pt x="56080" y="8001"/>
                    </a:lnTo>
                    <a:lnTo>
                      <a:pt x="56080" y="7423"/>
                    </a:lnTo>
                    <a:lnTo>
                      <a:pt x="43497" y="7423"/>
                    </a:lnTo>
                    <a:cubicBezTo>
                      <a:pt x="43284" y="7423"/>
                      <a:pt x="43223" y="7423"/>
                      <a:pt x="43223" y="7362"/>
                    </a:cubicBezTo>
                    <a:lnTo>
                      <a:pt x="36232" y="371"/>
                    </a:lnTo>
                    <a:cubicBezTo>
                      <a:pt x="36202" y="341"/>
                      <a:pt x="36171" y="311"/>
                      <a:pt x="36141" y="280"/>
                    </a:cubicBezTo>
                    <a:cubicBezTo>
                      <a:pt x="36008" y="94"/>
                      <a:pt x="35782" y="1"/>
                      <a:pt x="35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5"/>
              <p:cNvSpPr/>
              <p:nvPr/>
            </p:nvSpPr>
            <p:spPr>
              <a:xfrm>
                <a:off x="6826225" y="1090729"/>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 name="Google Shape;949;p35"/>
            <p:cNvGrpSpPr/>
            <p:nvPr/>
          </p:nvGrpSpPr>
          <p:grpSpPr>
            <a:xfrm>
              <a:off x="6521425" y="1294500"/>
              <a:ext cx="2256028" cy="384277"/>
              <a:chOff x="6521425" y="1294500"/>
              <a:chExt cx="2256028" cy="384277"/>
            </a:xfrm>
          </p:grpSpPr>
          <p:sp>
            <p:nvSpPr>
              <p:cNvPr id="950" name="Google Shape;950;p35"/>
              <p:cNvSpPr/>
              <p:nvPr/>
            </p:nvSpPr>
            <p:spPr>
              <a:xfrm>
                <a:off x="6623375" y="1336528"/>
                <a:ext cx="2154078" cy="342249"/>
              </a:xfrm>
              <a:custGeom>
                <a:avLst/>
                <a:gdLst/>
                <a:ahLst/>
                <a:cxnLst/>
                <a:rect l="l" t="t" r="r" b="b"/>
                <a:pathLst>
                  <a:path w="49363" h="7843" extrusionOk="0">
                    <a:moveTo>
                      <a:pt x="0" y="0"/>
                    </a:moveTo>
                    <a:lnTo>
                      <a:pt x="0" y="578"/>
                    </a:lnTo>
                    <a:lnTo>
                      <a:pt x="34104" y="578"/>
                    </a:lnTo>
                    <a:lnTo>
                      <a:pt x="41095" y="7569"/>
                    </a:lnTo>
                    <a:lnTo>
                      <a:pt x="41369" y="7842"/>
                    </a:lnTo>
                    <a:lnTo>
                      <a:pt x="49363" y="7842"/>
                    </a:lnTo>
                    <a:lnTo>
                      <a:pt x="49363" y="7265"/>
                    </a:lnTo>
                    <a:lnTo>
                      <a:pt x="41642" y="7265"/>
                    </a:lnTo>
                    <a:lnTo>
                      <a:pt x="34408" y="31"/>
                    </a:lnTo>
                    <a:lnTo>
                      <a:pt x="34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5"/>
              <p:cNvSpPr/>
              <p:nvPr/>
            </p:nvSpPr>
            <p:spPr>
              <a:xfrm>
                <a:off x="6521425" y="12945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952" name="Google Shape;952;p35"/>
          <p:cNvCxnSpPr>
            <a:stCxn id="909" idx="3"/>
            <a:endCxn id="912" idx="1"/>
          </p:cNvCxnSpPr>
          <p:nvPr/>
        </p:nvCxnSpPr>
        <p:spPr>
          <a:xfrm>
            <a:off x="1621725" y="1688925"/>
            <a:ext cx="2256600" cy="0"/>
          </a:xfrm>
          <a:prstGeom prst="straightConnector1">
            <a:avLst/>
          </a:prstGeom>
          <a:noFill/>
          <a:ln w="28575" cap="flat" cmpd="sng">
            <a:solidFill>
              <a:schemeClr val="accent2"/>
            </a:solidFill>
            <a:prstDash val="solid"/>
            <a:round/>
            <a:headEnd type="oval" w="med" len="med"/>
            <a:tailEnd type="oval" w="med" len="med"/>
          </a:ln>
        </p:spPr>
      </p:cxnSp>
      <p:cxnSp>
        <p:nvCxnSpPr>
          <p:cNvPr id="953" name="Google Shape;953;p35"/>
          <p:cNvCxnSpPr/>
          <p:nvPr/>
        </p:nvCxnSpPr>
        <p:spPr>
          <a:xfrm>
            <a:off x="1621725" y="3353475"/>
            <a:ext cx="2256600" cy="0"/>
          </a:xfrm>
          <a:prstGeom prst="straightConnector1">
            <a:avLst/>
          </a:prstGeom>
          <a:noFill/>
          <a:ln w="28575" cap="flat" cmpd="sng">
            <a:solidFill>
              <a:schemeClr val="accent2"/>
            </a:solidFill>
            <a:prstDash val="solid"/>
            <a:round/>
            <a:headEnd type="oval" w="med" len="med"/>
            <a:tailEnd type="oval"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Modules detailed explanation</a:t>
            </a:r>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20</a:t>
            </a:fld>
            <a:endParaRPr/>
          </a:p>
        </p:txBody>
      </p:sp>
      <p:sp>
        <p:nvSpPr>
          <p:cNvPr id="3" name="Text Placeholder 2">
            <a:extLst>
              <a:ext uri="{FF2B5EF4-FFF2-40B4-BE49-F238E27FC236}">
                <a16:creationId xmlns:a16="http://schemas.microsoft.com/office/drawing/2014/main" id="{3CD95AEE-424E-910B-C048-6C2D18485CEC}"/>
              </a:ext>
            </a:extLst>
          </p:cNvPr>
          <p:cNvSpPr>
            <a:spLocks noGrp="1"/>
          </p:cNvSpPr>
          <p:nvPr>
            <p:ph type="body" idx="1"/>
          </p:nvPr>
        </p:nvSpPr>
        <p:spPr>
          <a:xfrm>
            <a:off x="701712" y="1358088"/>
            <a:ext cx="5089488" cy="3689400"/>
          </a:xfrm>
        </p:spPr>
        <p:txBody>
          <a:bodyPr anchor="t"/>
          <a:lstStyle/>
          <a:p>
            <a:pPr marL="0" indent="0">
              <a:buClr>
                <a:srgbClr val="FFFFFF"/>
              </a:buClr>
              <a:buSzPct val="100000"/>
              <a:buNone/>
              <a:defRPr/>
            </a:pPr>
            <a:r>
              <a:rPr kumimoji="0" lang="en" sz="1400" b="1" i="0" u="none" strike="noStrike" kern="0" cap="none" spc="0" normalizeH="0" baseline="0" noProof="0" dirty="0">
                <a:ln>
                  <a:noFill/>
                </a:ln>
                <a:solidFill>
                  <a:srgbClr val="F5DE34"/>
                </a:solidFill>
                <a:effectLst/>
                <a:uLnTx/>
                <a:uFillTx/>
                <a:latin typeface="Montserrat"/>
                <a:sym typeface="Montserrat"/>
              </a:rPr>
              <a:t>Secondly, We will talk about the Timer.</a:t>
            </a:r>
          </a:p>
          <a:p>
            <a:pPr marL="342900" indent="-342900">
              <a:buClr>
                <a:srgbClr val="FFFFFF"/>
              </a:buClr>
              <a:buSzPct val="100000"/>
              <a:buFont typeface="+mj-lt"/>
              <a:buAutoNum type="alphaLcParenR"/>
              <a:defRPr/>
            </a:pPr>
            <a:r>
              <a:rPr lang="en" sz="1400" b="1" u="sng" dirty="0">
                <a:solidFill>
                  <a:schemeClr val="tx1"/>
                </a:solidFill>
                <a:latin typeface="Montserrat"/>
                <a:sym typeface="Montserrat"/>
              </a:rPr>
              <a:t>Input ports :</a:t>
            </a:r>
          </a:p>
          <a:p>
            <a:pPr marL="0" indent="0">
              <a:buClr>
                <a:srgbClr val="FFFFFF"/>
              </a:buClr>
              <a:buSzPct val="100000"/>
              <a:buNone/>
              <a:defRPr/>
            </a:pPr>
            <a:r>
              <a:rPr kumimoji="0" lang="en" sz="1400" b="1" i="0" u="none" strike="noStrike" kern="0" cap="none" spc="0" normalizeH="0" baseline="0" noProof="0" dirty="0">
                <a:ln>
                  <a:noFill/>
                </a:ln>
                <a:solidFill>
                  <a:schemeClr val="tx1"/>
                </a:solidFill>
                <a:effectLst/>
                <a:uLnTx/>
                <a:uFillTx/>
                <a:latin typeface="Montserrat"/>
                <a:sym typeface="Montserrat"/>
              </a:rPr>
              <a:t> - </a:t>
            </a:r>
            <a:r>
              <a:rPr kumimoji="0" lang="en-US" sz="1400" b="1" i="0" u="none" strike="noStrike" kern="0" cap="none" spc="0" normalizeH="0" baseline="0" noProof="0" dirty="0">
                <a:ln>
                  <a:noFill/>
                </a:ln>
                <a:solidFill>
                  <a:schemeClr val="tx1"/>
                </a:solidFill>
                <a:effectLst/>
                <a:uLnTx/>
                <a:uFillTx/>
                <a:latin typeface="Montserrat"/>
                <a:sym typeface="Montserrat"/>
              </a:rPr>
              <a:t>rst_n : The Asynchronous Reset.</a:t>
            </a:r>
          </a:p>
          <a:p>
            <a:pPr marL="0" indent="0">
              <a:buClr>
                <a:srgbClr val="FFFFFF"/>
              </a:buClr>
              <a:buSzPct val="100000"/>
              <a:buNone/>
              <a:defRPr/>
            </a:pPr>
            <a:r>
              <a:rPr kumimoji="0" lang="en-US" sz="1400" b="1" i="0" u="none" strike="noStrike" kern="0" cap="none" spc="0" normalizeH="0" baseline="0" noProof="0" dirty="0">
                <a:ln>
                  <a:noFill/>
                </a:ln>
                <a:solidFill>
                  <a:schemeClr val="tx1"/>
                </a:solidFill>
                <a:effectLst/>
                <a:uLnTx/>
                <a:uFillTx/>
                <a:latin typeface="Montserrat"/>
                <a:sym typeface="Montserrat"/>
              </a:rPr>
              <a:t> - clk : </a:t>
            </a:r>
            <a:r>
              <a:rPr lang="en-US" sz="1400" b="1" dirty="0">
                <a:solidFill>
                  <a:schemeClr val="tx1"/>
                </a:solidFill>
                <a:latin typeface="Montserrat"/>
                <a:sym typeface="Montserrat"/>
              </a:rPr>
              <a:t>It’s coming</a:t>
            </a:r>
            <a:r>
              <a:rPr kumimoji="0" lang="en-US" sz="1400" b="1" i="0" u="none" strike="noStrike" kern="0" cap="none" spc="0" normalizeH="0" baseline="0" noProof="0" dirty="0">
                <a:ln>
                  <a:noFill/>
                </a:ln>
                <a:solidFill>
                  <a:schemeClr val="tx1"/>
                </a:solidFill>
                <a:effectLst/>
                <a:uLnTx/>
                <a:uFillTx/>
                <a:latin typeface="Montserrat"/>
                <a:sym typeface="Montserrat"/>
              </a:rPr>
              <a:t> from the clock divider.  *</a:t>
            </a:r>
          </a:p>
          <a:p>
            <a:pPr marL="0" indent="0">
              <a:buClr>
                <a:srgbClr val="FFFFFF"/>
              </a:buClr>
              <a:buSzPct val="100000"/>
              <a:buNone/>
              <a:defRPr/>
            </a:pPr>
            <a:r>
              <a:rPr kumimoji="0" lang="en-US" sz="1400" b="1" i="0" u="none" strike="noStrike" kern="0" cap="none" spc="0" normalizeH="0" baseline="0" noProof="0" dirty="0">
                <a:ln>
                  <a:noFill/>
                </a:ln>
                <a:solidFill>
                  <a:schemeClr val="tx1"/>
                </a:solidFill>
                <a:effectLst/>
                <a:uLnTx/>
                <a:uFillTx/>
                <a:latin typeface="Montserrat"/>
                <a:sym typeface="Montserrat"/>
              </a:rPr>
              <a:t> - clk_freq[1:0] : </a:t>
            </a:r>
            <a:r>
              <a:rPr lang="en-US" sz="1400" b="1" dirty="0">
                <a:solidFill>
                  <a:schemeClr val="tx1"/>
                </a:solidFill>
                <a:latin typeface="Montserrat"/>
                <a:sym typeface="Montserrat"/>
              </a:rPr>
              <a:t>It informs the timer about which    </a:t>
            </a:r>
          </a:p>
          <a:p>
            <a:pPr marL="0" indent="0">
              <a:buClr>
                <a:srgbClr val="FFFFFF"/>
              </a:buClr>
              <a:buSzPct val="100000"/>
              <a:buNone/>
              <a:defRPr/>
            </a:pPr>
            <a:r>
              <a:rPr lang="en-US" sz="1400" b="1" dirty="0">
                <a:solidFill>
                  <a:schemeClr val="tx1"/>
                </a:solidFill>
                <a:latin typeface="Montserrat"/>
                <a:sym typeface="Montserrat"/>
              </a:rPr>
              <a:t>   frequency is input to it from the clock divider.</a:t>
            </a:r>
          </a:p>
          <a:p>
            <a:pPr marL="0" indent="0">
              <a:buClr>
                <a:srgbClr val="FFFFFF"/>
              </a:buClr>
              <a:buSzPct val="100000"/>
              <a:buNone/>
              <a:defRPr/>
            </a:pPr>
            <a:endParaRPr lang="en-US" sz="1400" b="1" dirty="0">
              <a:solidFill>
                <a:schemeClr val="tx1"/>
              </a:solidFill>
              <a:latin typeface="Montserrat"/>
              <a:sym typeface="Montserrat"/>
            </a:endParaRPr>
          </a:p>
          <a:p>
            <a:pPr marL="0" indent="0">
              <a:buClr>
                <a:srgbClr val="FFFFFF"/>
              </a:buClr>
              <a:buSzPct val="100000"/>
              <a:buNone/>
              <a:defRPr/>
            </a:pPr>
            <a:r>
              <a:rPr kumimoji="0" lang="en-US" sz="1400" b="1" i="0" u="none" strike="noStrike" kern="0" cap="none" spc="0" normalizeH="0" baseline="0" noProof="0" dirty="0">
                <a:ln>
                  <a:noFill/>
                </a:ln>
                <a:solidFill>
                  <a:schemeClr val="tx1"/>
                </a:solidFill>
                <a:effectLst/>
                <a:uLnTx/>
                <a:uFillTx/>
                <a:latin typeface="Montserrat"/>
                <a:sym typeface="Montserrat"/>
              </a:rPr>
              <a:t> - run_timer : it’s a control signal coming from the       </a:t>
            </a:r>
          </a:p>
          <a:p>
            <a:pPr marL="0" indent="0">
              <a:buClr>
                <a:srgbClr val="FFFFFF"/>
              </a:buClr>
              <a:buSzPct val="100000"/>
              <a:buNone/>
              <a:defRPr/>
            </a:pPr>
            <a:r>
              <a:rPr lang="en-US" sz="1400" b="1" noProof="0" dirty="0">
                <a:solidFill>
                  <a:schemeClr val="tx1"/>
                </a:solidFill>
                <a:latin typeface="Montserrat"/>
                <a:sym typeface="Montserrat"/>
              </a:rPr>
              <a:t>   </a:t>
            </a:r>
            <a:r>
              <a:rPr kumimoji="0" lang="en-US" sz="1400" b="1" i="0" u="none" strike="noStrike" kern="0" cap="none" spc="0" normalizeH="0" baseline="0" noProof="0" dirty="0">
                <a:ln>
                  <a:noFill/>
                </a:ln>
                <a:solidFill>
                  <a:schemeClr val="tx1"/>
                </a:solidFill>
                <a:effectLst/>
                <a:uLnTx/>
                <a:uFillTx/>
                <a:latin typeface="Montserrat"/>
                <a:sym typeface="Montserrat"/>
              </a:rPr>
              <a:t>control unit and it runs the timer if high, and   </a:t>
            </a:r>
          </a:p>
          <a:p>
            <a:pPr marL="0" indent="0">
              <a:buClr>
                <a:srgbClr val="FFFFFF"/>
              </a:buClr>
              <a:buSzPct val="100000"/>
              <a:buNone/>
              <a:defRPr/>
            </a:pPr>
            <a:r>
              <a:rPr lang="en-US" sz="1400" b="1" noProof="0" dirty="0">
                <a:solidFill>
                  <a:schemeClr val="tx1"/>
                </a:solidFill>
                <a:latin typeface="Montserrat"/>
                <a:sym typeface="Montserrat"/>
              </a:rPr>
              <a:t>   </a:t>
            </a:r>
            <a:r>
              <a:rPr kumimoji="0" lang="en-US" sz="1400" b="1" i="0" u="none" strike="noStrike" kern="0" cap="none" spc="0" normalizeH="0" baseline="0" noProof="0" dirty="0">
                <a:ln>
                  <a:noFill/>
                </a:ln>
                <a:solidFill>
                  <a:schemeClr val="tx1"/>
                </a:solidFill>
                <a:effectLst/>
                <a:uLnTx/>
                <a:uFillTx/>
                <a:latin typeface="Montserrat"/>
                <a:sym typeface="Montserrat"/>
              </a:rPr>
              <a:t>pauses it if low. </a:t>
            </a:r>
            <a:endParaRPr lang="en-US" sz="1400" b="1" dirty="0">
              <a:solidFill>
                <a:schemeClr val="tx1"/>
              </a:solidFill>
              <a:latin typeface="Montserrat"/>
              <a:sym typeface="Montserrat"/>
            </a:endParaRPr>
          </a:p>
          <a:p>
            <a:pPr marL="0" indent="0">
              <a:buClr>
                <a:srgbClr val="FFFFFF"/>
              </a:buClr>
              <a:buSzPct val="100000"/>
              <a:buNone/>
              <a:defRPr/>
            </a:pPr>
            <a:r>
              <a:rPr lang="en-US" sz="1400" b="1" dirty="0">
                <a:solidFill>
                  <a:schemeClr val="tx1"/>
                </a:solidFill>
                <a:latin typeface="Montserrat"/>
                <a:sym typeface="Montserrat"/>
              </a:rPr>
              <a:t> - </a:t>
            </a:r>
            <a:r>
              <a:rPr lang="en-US" sz="1400" b="1" dirty="0" err="1">
                <a:solidFill>
                  <a:schemeClr val="tx1"/>
                </a:solidFill>
                <a:latin typeface="Montserrat"/>
                <a:sym typeface="Montserrat"/>
              </a:rPr>
              <a:t>timer_restart</a:t>
            </a:r>
            <a:r>
              <a:rPr lang="en-US" sz="1400" b="1" dirty="0">
                <a:solidFill>
                  <a:schemeClr val="tx1"/>
                </a:solidFill>
                <a:latin typeface="Montserrat"/>
                <a:sym typeface="Montserrat"/>
              </a:rPr>
              <a:t> “synchronous reset” : </a:t>
            </a:r>
            <a:r>
              <a:rPr kumimoji="0" lang="en-US" sz="1400" b="1" i="0" u="none" strike="noStrike" kern="0" cap="none" spc="0" normalizeH="0" baseline="0" noProof="0" dirty="0">
                <a:ln>
                  <a:noFill/>
                </a:ln>
                <a:solidFill>
                  <a:schemeClr val="tx1"/>
                </a:solidFill>
                <a:effectLst/>
                <a:uLnTx/>
                <a:uFillTx/>
                <a:latin typeface="Montserrat"/>
                <a:sym typeface="Montserrat"/>
              </a:rPr>
              <a:t>it’s a control    </a:t>
            </a:r>
          </a:p>
          <a:p>
            <a:pPr marL="0" indent="0">
              <a:buClr>
                <a:srgbClr val="FFFFFF"/>
              </a:buClr>
              <a:buSzPct val="100000"/>
              <a:buNone/>
              <a:defRPr/>
            </a:pPr>
            <a:r>
              <a:rPr lang="en-US" sz="1400" b="1" dirty="0">
                <a:solidFill>
                  <a:schemeClr val="tx1"/>
                </a:solidFill>
                <a:latin typeface="Montserrat"/>
                <a:sym typeface="Montserrat"/>
              </a:rPr>
              <a:t>   </a:t>
            </a:r>
            <a:r>
              <a:rPr kumimoji="0" lang="en-US" sz="1400" b="1" i="0" u="none" strike="noStrike" kern="0" cap="none" spc="0" normalizeH="0" baseline="0" noProof="0" dirty="0">
                <a:ln>
                  <a:noFill/>
                </a:ln>
                <a:solidFill>
                  <a:schemeClr val="tx1"/>
                </a:solidFill>
                <a:effectLst/>
                <a:uLnTx/>
                <a:uFillTx/>
                <a:latin typeface="Montserrat"/>
                <a:sym typeface="Montserrat"/>
              </a:rPr>
              <a:t>signal coming from the control unit and it    </a:t>
            </a:r>
          </a:p>
          <a:p>
            <a:pPr marL="0" indent="0">
              <a:buClr>
                <a:srgbClr val="FFFFFF"/>
              </a:buClr>
              <a:buSzPct val="100000"/>
              <a:buNone/>
              <a:defRPr/>
            </a:pPr>
            <a:r>
              <a:rPr lang="en-US" sz="1400" b="1" dirty="0">
                <a:solidFill>
                  <a:schemeClr val="tx1"/>
                </a:solidFill>
                <a:latin typeface="Montserrat"/>
                <a:sym typeface="Montserrat"/>
              </a:rPr>
              <a:t>   </a:t>
            </a:r>
            <a:r>
              <a:rPr kumimoji="0" lang="en-US" sz="1400" b="1" i="0" u="none" strike="noStrike" kern="0" cap="none" spc="0" normalizeH="0" baseline="0" noProof="0" dirty="0">
                <a:ln>
                  <a:noFill/>
                </a:ln>
                <a:solidFill>
                  <a:schemeClr val="tx1"/>
                </a:solidFill>
                <a:effectLst/>
                <a:uLnTx/>
                <a:uFillTx/>
                <a:latin typeface="Montserrat"/>
                <a:sym typeface="Montserrat"/>
              </a:rPr>
              <a:t>restarts the Timer when a state duration is  </a:t>
            </a:r>
          </a:p>
          <a:p>
            <a:pPr marL="0" indent="0">
              <a:buClr>
                <a:srgbClr val="FFFFFF"/>
              </a:buClr>
              <a:buSzPct val="100000"/>
              <a:buNone/>
              <a:defRPr/>
            </a:pPr>
            <a:r>
              <a:rPr lang="en-US" sz="1400" b="1" dirty="0">
                <a:solidFill>
                  <a:schemeClr val="tx1"/>
                </a:solidFill>
                <a:latin typeface="Montserrat"/>
                <a:sym typeface="Montserrat"/>
              </a:rPr>
              <a:t>   </a:t>
            </a:r>
            <a:r>
              <a:rPr kumimoji="0" lang="en-US" sz="1400" b="1" i="0" u="none" strike="noStrike" kern="0" cap="none" spc="0" normalizeH="0" baseline="0" noProof="0" dirty="0">
                <a:ln>
                  <a:noFill/>
                </a:ln>
                <a:solidFill>
                  <a:schemeClr val="tx1"/>
                </a:solidFill>
                <a:effectLst/>
                <a:uLnTx/>
                <a:uFillTx/>
                <a:latin typeface="Montserrat"/>
                <a:sym typeface="Montserrat"/>
              </a:rPr>
              <a:t>finished </a:t>
            </a:r>
            <a:r>
              <a:rPr lang="en-US" sz="1400" b="1" dirty="0">
                <a:solidFill>
                  <a:schemeClr val="tx1"/>
                </a:solidFill>
                <a:latin typeface="Montserrat"/>
                <a:sym typeface="Montserrat"/>
              </a:rPr>
              <a:t>so the timer counts over again for the          </a:t>
            </a:r>
          </a:p>
          <a:p>
            <a:pPr marL="0" indent="0">
              <a:buClr>
                <a:srgbClr val="FFFFFF"/>
              </a:buClr>
              <a:buSzPct val="100000"/>
              <a:buNone/>
              <a:defRPr/>
            </a:pPr>
            <a:r>
              <a:rPr lang="en-US" sz="1400" b="1" dirty="0">
                <a:solidFill>
                  <a:schemeClr val="tx1"/>
                </a:solidFill>
                <a:latin typeface="Montserrat"/>
                <a:sym typeface="Montserrat"/>
              </a:rPr>
              <a:t>   new state duration. </a:t>
            </a:r>
          </a:p>
          <a:p>
            <a:pPr marL="0" indent="0">
              <a:buClr>
                <a:srgbClr val="FFFFFF"/>
              </a:buClr>
              <a:buSzPct val="100000"/>
              <a:buNone/>
              <a:defRPr/>
            </a:pPr>
            <a:r>
              <a:rPr lang="en-US" sz="1400" b="1" dirty="0">
                <a:solidFill>
                  <a:schemeClr val="tx1"/>
                </a:solidFill>
                <a:latin typeface="Montserrat"/>
                <a:sym typeface="Montserrat"/>
              </a:rPr>
              <a:t>   In other word “</a:t>
            </a:r>
            <a:r>
              <a:rPr lang="en-US" sz="1400" b="1" dirty="0" err="1">
                <a:solidFill>
                  <a:schemeClr val="tx1"/>
                </a:solidFill>
                <a:latin typeface="Montserrat"/>
                <a:sym typeface="Montserrat"/>
              </a:rPr>
              <a:t>timer_restart</a:t>
            </a:r>
            <a:r>
              <a:rPr lang="en-US" sz="1400" b="1" dirty="0">
                <a:solidFill>
                  <a:schemeClr val="tx1"/>
                </a:solidFill>
                <a:latin typeface="Montserrat"/>
                <a:sym typeface="Montserrat"/>
              </a:rPr>
              <a:t>  = synchronous reset” </a:t>
            </a:r>
          </a:p>
          <a:p>
            <a:pPr marL="0" indent="0">
              <a:buClr>
                <a:srgbClr val="FFFFFF"/>
              </a:buClr>
              <a:buSzPct val="100000"/>
              <a:buNone/>
              <a:defRPr/>
            </a:pPr>
            <a:r>
              <a:rPr lang="en-US" sz="1400" b="1" dirty="0">
                <a:solidFill>
                  <a:schemeClr val="tx1"/>
                </a:solidFill>
                <a:latin typeface="Montserrat"/>
                <a:sym typeface="Montserrat"/>
              </a:rPr>
              <a:t> </a:t>
            </a: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buClr>
                <a:srgbClr val="FFFFFF"/>
              </a:buClr>
              <a:buSzPct val="100000"/>
              <a:defRPr/>
            </a:pPr>
            <a:endParaRPr lang="en" sz="1100" b="1" dirty="0">
              <a:solidFill>
                <a:srgbClr val="F5DE34"/>
              </a:solidFill>
              <a:latin typeface="Montserrat"/>
              <a:sym typeface="Montserrat"/>
            </a:endParaRPr>
          </a:p>
          <a:p>
            <a:pPr marL="342900" indent="-342900">
              <a:buClr>
                <a:srgbClr val="FFFFFF"/>
              </a:buClr>
              <a:buSzPct val="100000"/>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buClr>
                <a:srgbClr val="FFFFFF"/>
              </a:buClr>
              <a:buSzPts val="3000"/>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endParaRPr lang="en-US" sz="1100" b="1" dirty="0"/>
          </a:p>
          <a:p>
            <a:endParaRPr lang="en-US" sz="1100" dirty="0"/>
          </a:p>
        </p:txBody>
      </p:sp>
      <p:sp>
        <p:nvSpPr>
          <p:cNvPr id="5" name="Google Shape;901;p34">
            <a:extLst>
              <a:ext uri="{FF2B5EF4-FFF2-40B4-BE49-F238E27FC236}">
                <a16:creationId xmlns:a16="http://schemas.microsoft.com/office/drawing/2014/main" id="{C7F0369E-53CB-9699-9BEB-79A06646A11A}"/>
              </a:ext>
            </a:extLst>
          </p:cNvPr>
          <p:cNvSpPr txBox="1">
            <a:spLocks/>
          </p:cNvSpPr>
          <p:nvPr/>
        </p:nvSpPr>
        <p:spPr>
          <a:xfrm>
            <a:off x="944926" y="948450"/>
            <a:ext cx="4760930"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pPr marL="285750" indent="-285750">
              <a:buFont typeface="Wingdings" panose="05000000000000000000" pitchFamily="2" charset="2"/>
              <a:buChar char="Ø"/>
            </a:pPr>
            <a:r>
              <a:rPr lang="en-US" sz="1800" dirty="0">
                <a:solidFill>
                  <a:srgbClr val="F5DE34"/>
                </a:solidFill>
              </a:rPr>
              <a:t> Timer</a:t>
            </a:r>
          </a:p>
        </p:txBody>
      </p:sp>
      <p:sp>
        <p:nvSpPr>
          <p:cNvPr id="898" name="TextBox 897">
            <a:extLst>
              <a:ext uri="{FF2B5EF4-FFF2-40B4-BE49-F238E27FC236}">
                <a16:creationId xmlns:a16="http://schemas.microsoft.com/office/drawing/2014/main" id="{B8A3A5C7-2429-CAB1-8424-58F5DB9916EF}"/>
              </a:ext>
            </a:extLst>
          </p:cNvPr>
          <p:cNvSpPr txBox="1"/>
          <p:nvPr/>
        </p:nvSpPr>
        <p:spPr>
          <a:xfrm>
            <a:off x="7536253" y="4670396"/>
            <a:ext cx="449508" cy="184666"/>
          </a:xfrm>
          <a:prstGeom prst="rect">
            <a:avLst/>
          </a:prstGeom>
          <a:noFill/>
        </p:spPr>
        <p:txBody>
          <a:bodyPr wrap="square" rtlCol="0">
            <a:spAutoFit/>
          </a:bodyPr>
          <a:lstStyle/>
          <a:p>
            <a:r>
              <a:rPr lang="en-US" sz="600" b="1" dirty="0">
                <a:solidFill>
                  <a:srgbClr val="002060"/>
                </a:solidFill>
              </a:rPr>
              <a:t>[2:0]</a:t>
            </a:r>
            <a:endParaRPr lang="en-US" sz="600" dirty="0"/>
          </a:p>
        </p:txBody>
      </p:sp>
      <p:pic>
        <p:nvPicPr>
          <p:cNvPr id="2" name="Picture 1">
            <a:extLst>
              <a:ext uri="{FF2B5EF4-FFF2-40B4-BE49-F238E27FC236}">
                <a16:creationId xmlns:a16="http://schemas.microsoft.com/office/drawing/2014/main" id="{6CC88AB3-70EA-806A-8D98-55F77281C85D}"/>
              </a:ext>
            </a:extLst>
          </p:cNvPr>
          <p:cNvPicPr>
            <a:picLocks noChangeAspect="1"/>
          </p:cNvPicPr>
          <p:nvPr/>
        </p:nvPicPr>
        <p:blipFill>
          <a:blip r:embed="rId3"/>
          <a:stretch>
            <a:fillRect/>
          </a:stretch>
        </p:blipFill>
        <p:spPr>
          <a:xfrm>
            <a:off x="5862144" y="1873352"/>
            <a:ext cx="3090940" cy="2981710"/>
          </a:xfrm>
          <a:prstGeom prst="rect">
            <a:avLst/>
          </a:prstGeom>
        </p:spPr>
      </p:pic>
    </p:spTree>
    <p:extLst>
      <p:ext uri="{BB962C8B-B14F-4D97-AF65-F5344CB8AC3E}">
        <p14:creationId xmlns:p14="http://schemas.microsoft.com/office/powerpoint/2010/main" val="2974877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Modules detailed explanation</a:t>
            </a:r>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21</a:t>
            </a:fld>
            <a:endParaRPr/>
          </a:p>
        </p:txBody>
      </p:sp>
      <p:sp>
        <p:nvSpPr>
          <p:cNvPr id="3" name="Text Placeholder 2">
            <a:extLst>
              <a:ext uri="{FF2B5EF4-FFF2-40B4-BE49-F238E27FC236}">
                <a16:creationId xmlns:a16="http://schemas.microsoft.com/office/drawing/2014/main" id="{3CD95AEE-424E-910B-C048-6C2D18485CEC}"/>
              </a:ext>
            </a:extLst>
          </p:cNvPr>
          <p:cNvSpPr>
            <a:spLocks noGrp="1"/>
          </p:cNvSpPr>
          <p:nvPr>
            <p:ph type="body" idx="1"/>
          </p:nvPr>
        </p:nvSpPr>
        <p:spPr>
          <a:xfrm>
            <a:off x="701712" y="1358088"/>
            <a:ext cx="5089488" cy="3689400"/>
          </a:xfrm>
        </p:spPr>
        <p:txBody>
          <a:bodyPr anchor="t"/>
          <a:lstStyle/>
          <a:p>
            <a:pPr marL="342900" indent="-342900">
              <a:buClr>
                <a:srgbClr val="FFFFFF"/>
              </a:buClr>
              <a:buSzPct val="100000"/>
              <a:buFont typeface="+mj-lt"/>
              <a:buAutoNum type="alphaLcParenR" startAt="2"/>
              <a:defRPr/>
            </a:pPr>
            <a:r>
              <a:rPr lang="en" sz="1400" b="1" u="sng" dirty="0">
                <a:solidFill>
                  <a:schemeClr val="tx1"/>
                </a:solidFill>
                <a:latin typeface="Montserrat"/>
                <a:sym typeface="Montserrat"/>
              </a:rPr>
              <a:t>Output ports :</a:t>
            </a:r>
          </a:p>
          <a:p>
            <a:pPr marL="0" indent="0">
              <a:buClr>
                <a:srgbClr val="FFFFFF"/>
              </a:buClr>
              <a:buSzPct val="100000"/>
              <a:buNone/>
              <a:defRPr/>
            </a:pPr>
            <a:endParaRPr lang="en-US" sz="1400" b="1" dirty="0">
              <a:solidFill>
                <a:schemeClr val="tx1"/>
              </a:solidFill>
              <a:latin typeface="Montserrat"/>
              <a:sym typeface="Montserrat"/>
            </a:endParaRPr>
          </a:p>
          <a:p>
            <a:pPr marL="0" indent="0">
              <a:buClr>
                <a:srgbClr val="FFFFFF"/>
              </a:buClr>
              <a:buSzPct val="100000"/>
              <a:buNone/>
              <a:defRPr/>
            </a:pPr>
            <a:r>
              <a:rPr lang="en-US" sz="1400" b="1" dirty="0">
                <a:solidFill>
                  <a:schemeClr val="tx1"/>
                </a:solidFill>
                <a:latin typeface="Montserrat"/>
                <a:sym typeface="Montserrat"/>
              </a:rPr>
              <a:t>-  timer_elapsed_minutes[2:0] : This signal is fed   </a:t>
            </a:r>
          </a:p>
          <a:p>
            <a:pPr marL="0" indent="0">
              <a:buClr>
                <a:srgbClr val="FFFFFF"/>
              </a:buClr>
              <a:buSzPct val="100000"/>
              <a:buNone/>
              <a:defRPr/>
            </a:pPr>
            <a:r>
              <a:rPr lang="en-US" sz="1400" b="1" dirty="0">
                <a:solidFill>
                  <a:schemeClr val="tx1"/>
                </a:solidFill>
                <a:latin typeface="Montserrat"/>
                <a:sym typeface="Montserrat"/>
              </a:rPr>
              <a:t>    into the control unit and it tells the control unit  </a:t>
            </a:r>
          </a:p>
          <a:p>
            <a:pPr marL="0" indent="0">
              <a:buClr>
                <a:srgbClr val="FFFFFF"/>
              </a:buClr>
              <a:buSzPct val="100000"/>
              <a:buNone/>
              <a:defRPr/>
            </a:pPr>
            <a:r>
              <a:rPr lang="en-US" sz="1400" b="1" dirty="0">
                <a:solidFill>
                  <a:schemeClr val="tx1"/>
                </a:solidFill>
                <a:latin typeface="Montserrat"/>
                <a:sym typeface="Montserrat"/>
              </a:rPr>
              <a:t>    the time elapsed in minutes measured from the      </a:t>
            </a:r>
          </a:p>
          <a:p>
            <a:pPr marL="0" indent="0">
              <a:buClr>
                <a:srgbClr val="FFFFFF"/>
              </a:buClr>
              <a:buSzPct val="100000"/>
              <a:buNone/>
              <a:defRPr/>
            </a:pPr>
            <a:r>
              <a:rPr lang="en-US" sz="1400" b="1" dirty="0">
                <a:solidFill>
                  <a:schemeClr val="tx1"/>
                </a:solidFill>
                <a:latin typeface="Montserrat"/>
                <a:sym typeface="Montserrat"/>
              </a:rPr>
              <a:t>    beginning of a state, in order that the CU knows    </a:t>
            </a:r>
          </a:p>
          <a:p>
            <a:pPr marL="0" indent="0">
              <a:buClr>
                <a:srgbClr val="FFFFFF"/>
              </a:buClr>
              <a:buSzPct val="100000"/>
              <a:buNone/>
              <a:defRPr/>
            </a:pPr>
            <a:r>
              <a:rPr lang="en-US" sz="1400" b="1" dirty="0">
                <a:solidFill>
                  <a:schemeClr val="tx1"/>
                </a:solidFill>
                <a:latin typeface="Montserrat"/>
                <a:sym typeface="Montserrat"/>
              </a:rPr>
              <a:t>    when the duration of this state ends so it can go    </a:t>
            </a:r>
          </a:p>
          <a:p>
            <a:pPr marL="0" indent="0">
              <a:buClr>
                <a:srgbClr val="FFFFFF"/>
              </a:buClr>
              <a:buSzPct val="100000"/>
              <a:buNone/>
              <a:defRPr/>
            </a:pPr>
            <a:r>
              <a:rPr lang="en-US" sz="1400" b="1" dirty="0">
                <a:solidFill>
                  <a:schemeClr val="tx1"/>
                </a:solidFill>
                <a:latin typeface="Montserrat"/>
                <a:sym typeface="Montserrat"/>
              </a:rPr>
              <a:t>    to the next state.  *</a:t>
            </a:r>
            <a:endParaRPr lang="en" sz="1400" b="1" dirty="0">
              <a:solidFill>
                <a:schemeClr val="tx1"/>
              </a:solidFill>
              <a:latin typeface="Montserrat"/>
              <a:sym typeface="Montserrat"/>
            </a:endParaRPr>
          </a:p>
          <a:p>
            <a:pPr marL="342900" indent="-342900">
              <a:buClr>
                <a:srgbClr val="FFFFFF"/>
              </a:buClr>
              <a:buSzPct val="100000"/>
              <a:defRPr/>
            </a:pPr>
            <a:endParaRPr lang="en" sz="1100" b="1" dirty="0">
              <a:solidFill>
                <a:srgbClr val="F5DE34"/>
              </a:solidFill>
              <a:latin typeface="Montserrat"/>
              <a:sym typeface="Montserrat"/>
            </a:endParaRPr>
          </a:p>
          <a:p>
            <a:pPr marL="342900" indent="-342900">
              <a:buClr>
                <a:srgbClr val="FFFFFF"/>
              </a:buClr>
              <a:buSzPct val="100000"/>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buClr>
                <a:srgbClr val="FFFFFF"/>
              </a:buClr>
              <a:buSzPct val="100000"/>
              <a:defRPr/>
            </a:pPr>
            <a:endParaRPr lang="en" sz="1100" b="1" dirty="0">
              <a:solidFill>
                <a:srgbClr val="F5DE34"/>
              </a:solidFill>
              <a:latin typeface="Montserrat"/>
              <a:sym typeface="Montserrat"/>
            </a:endParaRPr>
          </a:p>
          <a:p>
            <a:pPr marL="342900" indent="-342900">
              <a:buClr>
                <a:srgbClr val="FFFFFF"/>
              </a:buClr>
              <a:buSzPct val="100000"/>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buClr>
                <a:srgbClr val="FFFFFF"/>
              </a:buClr>
              <a:buSzPts val="3000"/>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endParaRPr lang="en-US" sz="1100" b="1" dirty="0"/>
          </a:p>
          <a:p>
            <a:endParaRPr lang="en-US" sz="1100" dirty="0"/>
          </a:p>
        </p:txBody>
      </p:sp>
      <p:sp>
        <p:nvSpPr>
          <p:cNvPr id="5" name="Google Shape;901;p34">
            <a:extLst>
              <a:ext uri="{FF2B5EF4-FFF2-40B4-BE49-F238E27FC236}">
                <a16:creationId xmlns:a16="http://schemas.microsoft.com/office/drawing/2014/main" id="{C7F0369E-53CB-9699-9BEB-79A06646A11A}"/>
              </a:ext>
            </a:extLst>
          </p:cNvPr>
          <p:cNvSpPr txBox="1">
            <a:spLocks/>
          </p:cNvSpPr>
          <p:nvPr/>
        </p:nvSpPr>
        <p:spPr>
          <a:xfrm>
            <a:off x="944926" y="948450"/>
            <a:ext cx="4760930"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pPr marL="285750" indent="-285750">
              <a:buFont typeface="Wingdings" panose="05000000000000000000" pitchFamily="2" charset="2"/>
              <a:buChar char="Ø"/>
            </a:pPr>
            <a:r>
              <a:rPr lang="en-US" sz="1800" dirty="0">
                <a:solidFill>
                  <a:srgbClr val="F5DE34"/>
                </a:solidFill>
              </a:rPr>
              <a:t> Timer</a:t>
            </a:r>
          </a:p>
        </p:txBody>
      </p:sp>
      <p:sp>
        <p:nvSpPr>
          <p:cNvPr id="898" name="TextBox 897">
            <a:extLst>
              <a:ext uri="{FF2B5EF4-FFF2-40B4-BE49-F238E27FC236}">
                <a16:creationId xmlns:a16="http://schemas.microsoft.com/office/drawing/2014/main" id="{B8A3A5C7-2429-CAB1-8424-58F5DB9916EF}"/>
              </a:ext>
            </a:extLst>
          </p:cNvPr>
          <p:cNvSpPr txBox="1"/>
          <p:nvPr/>
        </p:nvSpPr>
        <p:spPr>
          <a:xfrm>
            <a:off x="7536253" y="4670396"/>
            <a:ext cx="449508" cy="184666"/>
          </a:xfrm>
          <a:prstGeom prst="rect">
            <a:avLst/>
          </a:prstGeom>
          <a:noFill/>
        </p:spPr>
        <p:txBody>
          <a:bodyPr wrap="square" rtlCol="0">
            <a:spAutoFit/>
          </a:bodyPr>
          <a:lstStyle/>
          <a:p>
            <a:r>
              <a:rPr lang="en-US" sz="600" b="1" dirty="0">
                <a:solidFill>
                  <a:srgbClr val="002060"/>
                </a:solidFill>
              </a:rPr>
              <a:t>[2:0]</a:t>
            </a:r>
            <a:endParaRPr lang="en-US" sz="600" dirty="0"/>
          </a:p>
        </p:txBody>
      </p:sp>
      <p:pic>
        <p:nvPicPr>
          <p:cNvPr id="2" name="Picture 1">
            <a:extLst>
              <a:ext uri="{FF2B5EF4-FFF2-40B4-BE49-F238E27FC236}">
                <a16:creationId xmlns:a16="http://schemas.microsoft.com/office/drawing/2014/main" id="{6CC88AB3-70EA-806A-8D98-55F77281C85D}"/>
              </a:ext>
            </a:extLst>
          </p:cNvPr>
          <p:cNvPicPr>
            <a:picLocks noChangeAspect="1"/>
          </p:cNvPicPr>
          <p:nvPr/>
        </p:nvPicPr>
        <p:blipFill>
          <a:blip r:embed="rId3"/>
          <a:stretch>
            <a:fillRect/>
          </a:stretch>
        </p:blipFill>
        <p:spPr>
          <a:xfrm>
            <a:off x="5862144" y="1873352"/>
            <a:ext cx="3090940" cy="2981710"/>
          </a:xfrm>
          <a:prstGeom prst="rect">
            <a:avLst/>
          </a:prstGeom>
        </p:spPr>
      </p:pic>
    </p:spTree>
    <p:extLst>
      <p:ext uri="{BB962C8B-B14F-4D97-AF65-F5344CB8AC3E}">
        <p14:creationId xmlns:p14="http://schemas.microsoft.com/office/powerpoint/2010/main" val="882672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Modules detailed explanation</a:t>
            </a:r>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22</a:t>
            </a:fld>
            <a:endParaRPr/>
          </a:p>
        </p:txBody>
      </p:sp>
      <p:sp>
        <p:nvSpPr>
          <p:cNvPr id="3" name="Text Placeholder 2">
            <a:extLst>
              <a:ext uri="{FF2B5EF4-FFF2-40B4-BE49-F238E27FC236}">
                <a16:creationId xmlns:a16="http://schemas.microsoft.com/office/drawing/2014/main" id="{3CD95AEE-424E-910B-C048-6C2D18485CEC}"/>
              </a:ext>
            </a:extLst>
          </p:cNvPr>
          <p:cNvSpPr>
            <a:spLocks noGrp="1"/>
          </p:cNvSpPr>
          <p:nvPr>
            <p:ph type="body" idx="1"/>
          </p:nvPr>
        </p:nvSpPr>
        <p:spPr>
          <a:xfrm>
            <a:off x="701712" y="1358088"/>
            <a:ext cx="5089488" cy="3689400"/>
          </a:xfrm>
        </p:spPr>
        <p:txBody>
          <a:bodyPr anchor="t"/>
          <a:lstStyle/>
          <a:p>
            <a:pPr marL="342900" indent="-342900">
              <a:buClr>
                <a:srgbClr val="FFFFFF"/>
              </a:buClr>
              <a:buSzPct val="100000"/>
              <a:buFont typeface="+mj-lt"/>
              <a:buAutoNum type="alphaLcParenR" startAt="3"/>
              <a:defRPr/>
            </a:pPr>
            <a:r>
              <a:rPr lang="en" sz="1400" b="1" u="sng" dirty="0">
                <a:solidFill>
                  <a:schemeClr val="tx1"/>
                </a:solidFill>
                <a:latin typeface="Montserrat"/>
                <a:sym typeface="Montserrat"/>
              </a:rPr>
              <a:t>Functionality :</a:t>
            </a:r>
          </a:p>
          <a:p>
            <a:pPr marL="0" indent="0">
              <a:buClr>
                <a:srgbClr val="FFFFFF"/>
              </a:buClr>
              <a:buSzPct val="100000"/>
              <a:buNone/>
              <a:defRPr/>
            </a:pPr>
            <a:endParaRPr lang="en-US" sz="1400" b="1" dirty="0">
              <a:solidFill>
                <a:schemeClr val="tx1"/>
              </a:solidFill>
              <a:latin typeface="Montserrat"/>
              <a:sym typeface="Montserrat"/>
            </a:endParaRPr>
          </a:p>
          <a:p>
            <a:pPr marL="285750" indent="-285750">
              <a:buClr>
                <a:srgbClr val="FFFFFF"/>
              </a:buClr>
              <a:buSzPct val="100000"/>
              <a:defRPr/>
            </a:pPr>
            <a:r>
              <a:rPr lang="en-US" sz="1400" b="1" dirty="0">
                <a:solidFill>
                  <a:schemeClr val="tx1"/>
                </a:solidFill>
                <a:latin typeface="Montserrat"/>
                <a:sym typeface="Montserrat"/>
              </a:rPr>
              <a:t>We will implement the timer as a counter that increments every positive edge.</a:t>
            </a:r>
          </a:p>
          <a:p>
            <a:pPr marL="0" indent="0">
              <a:buClr>
                <a:srgbClr val="FFFFFF"/>
              </a:buClr>
              <a:buSzPct val="100000"/>
              <a:buNone/>
              <a:defRPr/>
            </a:pPr>
            <a:endParaRPr lang="en-US" sz="1400" b="1" dirty="0">
              <a:solidFill>
                <a:schemeClr val="tx1"/>
              </a:solidFill>
              <a:latin typeface="Montserrat"/>
              <a:sym typeface="Montserrat"/>
            </a:endParaRPr>
          </a:p>
          <a:p>
            <a:pPr marL="285750" indent="-285750">
              <a:buClr>
                <a:srgbClr val="FFFFFF"/>
              </a:buClr>
              <a:buSzPct val="100000"/>
              <a:defRPr/>
            </a:pPr>
            <a:r>
              <a:rPr lang="en-US" sz="1400" b="1" dirty="0">
                <a:solidFill>
                  <a:schemeClr val="tx1"/>
                </a:solidFill>
                <a:latin typeface="Montserrat"/>
                <a:sym typeface="Montserrat"/>
              </a:rPr>
              <a:t>So for the timer to count up to one second time, the number of counts = the input clock frequency to the timer (example if the frequency is 1 MHz, the timer has to count 1000 000 counts “which represents the delay of 1000 000* clk period” for the 1 second to elapse).</a:t>
            </a:r>
          </a:p>
          <a:p>
            <a:pPr marL="285750" indent="-285750">
              <a:buClr>
                <a:srgbClr val="FFFFFF"/>
              </a:buClr>
              <a:buSzPct val="100000"/>
              <a:defRPr/>
            </a:pPr>
            <a:endParaRPr lang="en" sz="1400" b="1" dirty="0">
              <a:solidFill>
                <a:schemeClr val="tx1"/>
              </a:solidFill>
              <a:latin typeface="Montserrat"/>
              <a:sym typeface="Montserrat"/>
            </a:endParaRPr>
          </a:p>
          <a:p>
            <a:pPr marL="285750" indent="-285750">
              <a:buClr>
                <a:srgbClr val="FFFFFF"/>
              </a:buClr>
              <a:buSzPct val="100000"/>
              <a:defRPr/>
            </a:pPr>
            <a:endParaRPr lang="en" sz="1400" b="1" dirty="0">
              <a:solidFill>
                <a:schemeClr val="tx1"/>
              </a:solidFill>
              <a:latin typeface="Montserrat"/>
              <a:sym typeface="Montserrat"/>
            </a:endParaRPr>
          </a:p>
          <a:p>
            <a:pPr marL="342900" indent="-342900">
              <a:buClr>
                <a:srgbClr val="FFFFFF"/>
              </a:buClr>
              <a:buSzPct val="100000"/>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buClr>
                <a:srgbClr val="FFFFFF"/>
              </a:buClr>
              <a:buSzPct val="100000"/>
              <a:defRPr/>
            </a:pPr>
            <a:endParaRPr lang="en" sz="1100" b="1" dirty="0">
              <a:solidFill>
                <a:srgbClr val="F5DE34"/>
              </a:solidFill>
              <a:latin typeface="Montserrat"/>
              <a:sym typeface="Montserrat"/>
            </a:endParaRPr>
          </a:p>
          <a:p>
            <a:pPr marL="342900" indent="-342900">
              <a:buClr>
                <a:srgbClr val="FFFFFF"/>
              </a:buClr>
              <a:buSzPct val="100000"/>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buClr>
                <a:srgbClr val="FFFFFF"/>
              </a:buClr>
              <a:buSzPts val="3000"/>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endParaRPr lang="en-US" sz="1100" b="1" dirty="0"/>
          </a:p>
          <a:p>
            <a:endParaRPr lang="en-US" sz="1100" dirty="0"/>
          </a:p>
        </p:txBody>
      </p:sp>
      <p:sp>
        <p:nvSpPr>
          <p:cNvPr id="5" name="Google Shape;901;p34">
            <a:extLst>
              <a:ext uri="{FF2B5EF4-FFF2-40B4-BE49-F238E27FC236}">
                <a16:creationId xmlns:a16="http://schemas.microsoft.com/office/drawing/2014/main" id="{C7F0369E-53CB-9699-9BEB-79A06646A11A}"/>
              </a:ext>
            </a:extLst>
          </p:cNvPr>
          <p:cNvSpPr txBox="1">
            <a:spLocks/>
          </p:cNvSpPr>
          <p:nvPr/>
        </p:nvSpPr>
        <p:spPr>
          <a:xfrm>
            <a:off x="944926" y="948450"/>
            <a:ext cx="4760930"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pPr marL="285750" indent="-285750">
              <a:buFont typeface="Wingdings" panose="05000000000000000000" pitchFamily="2" charset="2"/>
              <a:buChar char="Ø"/>
            </a:pPr>
            <a:r>
              <a:rPr lang="en-US" sz="1800" dirty="0">
                <a:solidFill>
                  <a:srgbClr val="F5DE34"/>
                </a:solidFill>
              </a:rPr>
              <a:t> Timer</a:t>
            </a:r>
          </a:p>
        </p:txBody>
      </p:sp>
      <p:sp>
        <p:nvSpPr>
          <p:cNvPr id="898" name="TextBox 897">
            <a:extLst>
              <a:ext uri="{FF2B5EF4-FFF2-40B4-BE49-F238E27FC236}">
                <a16:creationId xmlns:a16="http://schemas.microsoft.com/office/drawing/2014/main" id="{B8A3A5C7-2429-CAB1-8424-58F5DB9916EF}"/>
              </a:ext>
            </a:extLst>
          </p:cNvPr>
          <p:cNvSpPr txBox="1"/>
          <p:nvPr/>
        </p:nvSpPr>
        <p:spPr>
          <a:xfrm>
            <a:off x="7536253" y="4670396"/>
            <a:ext cx="449508" cy="184666"/>
          </a:xfrm>
          <a:prstGeom prst="rect">
            <a:avLst/>
          </a:prstGeom>
          <a:noFill/>
        </p:spPr>
        <p:txBody>
          <a:bodyPr wrap="square" rtlCol="0">
            <a:spAutoFit/>
          </a:bodyPr>
          <a:lstStyle/>
          <a:p>
            <a:r>
              <a:rPr lang="en-US" sz="600" b="1" dirty="0">
                <a:solidFill>
                  <a:srgbClr val="002060"/>
                </a:solidFill>
              </a:rPr>
              <a:t>[2:0]</a:t>
            </a:r>
            <a:endParaRPr lang="en-US" sz="600" dirty="0"/>
          </a:p>
        </p:txBody>
      </p:sp>
    </p:spTree>
    <p:extLst>
      <p:ext uri="{BB962C8B-B14F-4D97-AF65-F5344CB8AC3E}">
        <p14:creationId xmlns:p14="http://schemas.microsoft.com/office/powerpoint/2010/main" val="4065289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Modules detailed explanation</a:t>
            </a:r>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23</a:t>
            </a:fld>
            <a:endParaRPr/>
          </a:p>
        </p:txBody>
      </p:sp>
      <p:sp>
        <p:nvSpPr>
          <p:cNvPr id="3" name="Text Placeholder 2">
            <a:extLst>
              <a:ext uri="{FF2B5EF4-FFF2-40B4-BE49-F238E27FC236}">
                <a16:creationId xmlns:a16="http://schemas.microsoft.com/office/drawing/2014/main" id="{3CD95AEE-424E-910B-C048-6C2D18485CEC}"/>
              </a:ext>
            </a:extLst>
          </p:cNvPr>
          <p:cNvSpPr>
            <a:spLocks noGrp="1"/>
          </p:cNvSpPr>
          <p:nvPr>
            <p:ph type="body" idx="1"/>
          </p:nvPr>
        </p:nvSpPr>
        <p:spPr>
          <a:xfrm>
            <a:off x="701712" y="1358088"/>
            <a:ext cx="7428828" cy="1622856"/>
          </a:xfrm>
        </p:spPr>
        <p:txBody>
          <a:bodyPr anchor="t"/>
          <a:lstStyle/>
          <a:p>
            <a:pPr marL="342900" indent="-342900">
              <a:buClr>
                <a:srgbClr val="FFFFFF"/>
              </a:buClr>
              <a:buSzPct val="100000"/>
              <a:buFont typeface="+mj-lt"/>
              <a:buAutoNum type="alphaLcParenR" startAt="4"/>
              <a:defRPr/>
            </a:pPr>
            <a:r>
              <a:rPr lang="en" sz="1400" b="1" u="sng" dirty="0">
                <a:solidFill>
                  <a:schemeClr val="tx1"/>
                </a:solidFill>
                <a:latin typeface="Montserrat"/>
                <a:sym typeface="Montserrat"/>
              </a:rPr>
              <a:t>Code and Explaination</a:t>
            </a:r>
          </a:p>
          <a:p>
            <a:pPr marL="342900" indent="-342900">
              <a:buClr>
                <a:srgbClr val="FFFFFF"/>
              </a:buClr>
              <a:buSzPct val="100000"/>
              <a:buFont typeface="+mj-lt"/>
              <a:buAutoNum type="alphaLcParenR" startAt="4"/>
              <a:defRPr/>
            </a:pPr>
            <a:endParaRPr lang="en-US" sz="1400" b="1" dirty="0">
              <a:solidFill>
                <a:schemeClr val="tx1"/>
              </a:solidFill>
              <a:latin typeface="Montserrat"/>
              <a:sym typeface="Montserrat"/>
            </a:endParaRPr>
          </a:p>
          <a:p>
            <a:pPr marL="285750" indent="-285750">
              <a:buClr>
                <a:srgbClr val="FFFFFF"/>
              </a:buClr>
              <a:buSzPct val="100000"/>
              <a:defRPr/>
            </a:pPr>
            <a:r>
              <a:rPr lang="en-US" b="1" dirty="0">
                <a:solidFill>
                  <a:srgbClr val="F5DE34"/>
                </a:solidFill>
                <a:latin typeface="Montserrat"/>
                <a:sym typeface="Montserrat"/>
              </a:rPr>
              <a:t>The code will implement the previous functionality “the counter idea” But since we have four possible input frequencies (1 MHz, 2 MHz, 4 MHz , 8 MHz), We defined a signal “one_second_counts” Which is assigned inside a mux by the input clock frequency value In order that if the timer counts up to “one_second_counts” value, we can consider 1 sec elapses.</a:t>
            </a:r>
            <a:endParaRPr lang="en" b="1" dirty="0">
              <a:solidFill>
                <a:srgbClr val="F5DE34"/>
              </a:solidFill>
              <a:latin typeface="Montserrat"/>
              <a:sym typeface="Montserrat"/>
            </a:endParaRPr>
          </a:p>
          <a:p>
            <a:pPr marL="285750" indent="-285750">
              <a:buClr>
                <a:srgbClr val="FFFFFF"/>
              </a:buClr>
              <a:buSzPct val="100000"/>
              <a:defRPr/>
            </a:pPr>
            <a:endParaRPr lang="en" sz="1400" b="1" dirty="0">
              <a:solidFill>
                <a:schemeClr val="tx1"/>
              </a:solidFill>
              <a:latin typeface="Montserrat"/>
              <a:sym typeface="Montserrat"/>
            </a:endParaRPr>
          </a:p>
          <a:p>
            <a:pPr marL="285750" indent="-285750">
              <a:buClr>
                <a:srgbClr val="FFFFFF"/>
              </a:buClr>
              <a:buSzPct val="100000"/>
              <a:defRPr/>
            </a:pPr>
            <a:endParaRPr lang="en" sz="1400" b="1" dirty="0">
              <a:solidFill>
                <a:schemeClr val="tx1"/>
              </a:solidFill>
              <a:latin typeface="Montserrat"/>
              <a:sym typeface="Montserrat"/>
            </a:endParaRPr>
          </a:p>
          <a:p>
            <a:pPr marL="342900" indent="-342900">
              <a:buClr>
                <a:srgbClr val="FFFFFF"/>
              </a:buClr>
              <a:buSzPct val="100000"/>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buClr>
                <a:srgbClr val="FFFFFF"/>
              </a:buClr>
              <a:buSzPct val="100000"/>
              <a:defRPr/>
            </a:pPr>
            <a:endParaRPr lang="en" sz="1100" b="1" dirty="0">
              <a:solidFill>
                <a:srgbClr val="F5DE34"/>
              </a:solidFill>
              <a:latin typeface="Montserrat"/>
              <a:sym typeface="Montserrat"/>
            </a:endParaRPr>
          </a:p>
          <a:p>
            <a:pPr marL="342900" indent="-342900">
              <a:buClr>
                <a:srgbClr val="FFFFFF"/>
              </a:buClr>
              <a:buSzPct val="100000"/>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buClr>
                <a:srgbClr val="FFFFFF"/>
              </a:buClr>
              <a:buSzPts val="3000"/>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endParaRPr lang="en-US" sz="1100" b="1" dirty="0"/>
          </a:p>
          <a:p>
            <a:endParaRPr lang="en-US" sz="1100" dirty="0"/>
          </a:p>
        </p:txBody>
      </p:sp>
      <p:sp>
        <p:nvSpPr>
          <p:cNvPr id="5" name="Google Shape;901;p34">
            <a:extLst>
              <a:ext uri="{FF2B5EF4-FFF2-40B4-BE49-F238E27FC236}">
                <a16:creationId xmlns:a16="http://schemas.microsoft.com/office/drawing/2014/main" id="{C7F0369E-53CB-9699-9BEB-79A06646A11A}"/>
              </a:ext>
            </a:extLst>
          </p:cNvPr>
          <p:cNvSpPr txBox="1">
            <a:spLocks/>
          </p:cNvSpPr>
          <p:nvPr/>
        </p:nvSpPr>
        <p:spPr>
          <a:xfrm>
            <a:off x="944926" y="948450"/>
            <a:ext cx="4760930"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pPr marL="285750" indent="-285750">
              <a:buFont typeface="Wingdings" panose="05000000000000000000" pitchFamily="2" charset="2"/>
              <a:buChar char="Ø"/>
            </a:pPr>
            <a:r>
              <a:rPr lang="en-US" sz="1800" dirty="0">
                <a:solidFill>
                  <a:srgbClr val="F5DE34"/>
                </a:solidFill>
              </a:rPr>
              <a:t> Timer</a:t>
            </a:r>
          </a:p>
        </p:txBody>
      </p:sp>
      <p:sp>
        <p:nvSpPr>
          <p:cNvPr id="898" name="TextBox 897">
            <a:extLst>
              <a:ext uri="{FF2B5EF4-FFF2-40B4-BE49-F238E27FC236}">
                <a16:creationId xmlns:a16="http://schemas.microsoft.com/office/drawing/2014/main" id="{B8A3A5C7-2429-CAB1-8424-58F5DB9916EF}"/>
              </a:ext>
            </a:extLst>
          </p:cNvPr>
          <p:cNvSpPr txBox="1"/>
          <p:nvPr/>
        </p:nvSpPr>
        <p:spPr>
          <a:xfrm>
            <a:off x="7536253" y="4670396"/>
            <a:ext cx="449508" cy="184666"/>
          </a:xfrm>
          <a:prstGeom prst="rect">
            <a:avLst/>
          </a:prstGeom>
          <a:noFill/>
        </p:spPr>
        <p:txBody>
          <a:bodyPr wrap="square" rtlCol="0">
            <a:spAutoFit/>
          </a:bodyPr>
          <a:lstStyle/>
          <a:p>
            <a:r>
              <a:rPr lang="en-US" sz="600" b="1" dirty="0">
                <a:solidFill>
                  <a:srgbClr val="002060"/>
                </a:solidFill>
              </a:rPr>
              <a:t>[2:0]</a:t>
            </a:r>
            <a:endParaRPr lang="en-US" sz="600" dirty="0"/>
          </a:p>
        </p:txBody>
      </p:sp>
      <p:grpSp>
        <p:nvGrpSpPr>
          <p:cNvPr id="7" name="Group 6">
            <a:extLst>
              <a:ext uri="{FF2B5EF4-FFF2-40B4-BE49-F238E27FC236}">
                <a16:creationId xmlns:a16="http://schemas.microsoft.com/office/drawing/2014/main" id="{A91CC17B-C1F4-AD3B-5193-88D4E246198A}"/>
              </a:ext>
            </a:extLst>
          </p:cNvPr>
          <p:cNvGrpSpPr/>
          <p:nvPr/>
        </p:nvGrpSpPr>
        <p:grpSpPr>
          <a:xfrm>
            <a:off x="1112856" y="2980944"/>
            <a:ext cx="6606540" cy="2086307"/>
            <a:chOff x="1112856" y="3045550"/>
            <a:chExt cx="6606540" cy="2257969"/>
          </a:xfrm>
        </p:grpSpPr>
        <p:pic>
          <p:nvPicPr>
            <p:cNvPr id="4" name="Picture 3">
              <a:extLst>
                <a:ext uri="{FF2B5EF4-FFF2-40B4-BE49-F238E27FC236}">
                  <a16:creationId xmlns:a16="http://schemas.microsoft.com/office/drawing/2014/main" id="{9309CBBB-AF93-C4E6-A652-E2040F74EE1C}"/>
                </a:ext>
              </a:extLst>
            </p:cNvPr>
            <p:cNvPicPr>
              <a:picLocks noChangeAspect="1"/>
            </p:cNvPicPr>
            <p:nvPr/>
          </p:nvPicPr>
          <p:blipFill rotWithShape="1">
            <a:blip r:embed="rId3"/>
            <a:srcRect l="4167" t="-1" b="-525"/>
            <a:stretch/>
          </p:blipFill>
          <p:spPr>
            <a:xfrm>
              <a:off x="1112856" y="3045550"/>
              <a:ext cx="6606540" cy="2257969"/>
            </a:xfrm>
            <a:prstGeom prst="rect">
              <a:avLst/>
            </a:prstGeom>
          </p:spPr>
        </p:pic>
        <p:sp>
          <p:nvSpPr>
            <p:cNvPr id="6" name="Rectangle 5">
              <a:extLst>
                <a:ext uri="{FF2B5EF4-FFF2-40B4-BE49-F238E27FC236}">
                  <a16:creationId xmlns:a16="http://schemas.microsoft.com/office/drawing/2014/main" id="{619E4F28-78A7-64B8-3366-ACD3CDE0C2D0}"/>
                </a:ext>
              </a:extLst>
            </p:cNvPr>
            <p:cNvSpPr/>
            <p:nvPr/>
          </p:nvSpPr>
          <p:spPr>
            <a:xfrm>
              <a:off x="2171699" y="3444240"/>
              <a:ext cx="5448301" cy="2514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72552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Modules detailed explanation</a:t>
            </a:r>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24</a:t>
            </a:fld>
            <a:endParaRPr/>
          </a:p>
        </p:txBody>
      </p:sp>
      <p:sp>
        <p:nvSpPr>
          <p:cNvPr id="3" name="Text Placeholder 2">
            <a:extLst>
              <a:ext uri="{FF2B5EF4-FFF2-40B4-BE49-F238E27FC236}">
                <a16:creationId xmlns:a16="http://schemas.microsoft.com/office/drawing/2014/main" id="{3CD95AEE-424E-910B-C048-6C2D18485CEC}"/>
              </a:ext>
            </a:extLst>
          </p:cNvPr>
          <p:cNvSpPr>
            <a:spLocks noGrp="1"/>
          </p:cNvSpPr>
          <p:nvPr>
            <p:ph type="body" idx="1"/>
          </p:nvPr>
        </p:nvSpPr>
        <p:spPr>
          <a:xfrm>
            <a:off x="640080" y="1358088"/>
            <a:ext cx="4015740" cy="3245712"/>
          </a:xfrm>
        </p:spPr>
        <p:txBody>
          <a:bodyPr anchor="t"/>
          <a:lstStyle/>
          <a:p>
            <a:pPr marL="342900" indent="-342900">
              <a:buClr>
                <a:srgbClr val="FFFFFF"/>
              </a:buClr>
              <a:buSzPct val="100000"/>
              <a:buFont typeface="+mj-lt"/>
              <a:buAutoNum type="alphaLcParenR" startAt="4"/>
              <a:defRPr/>
            </a:pPr>
            <a:r>
              <a:rPr lang="en" sz="1400" b="1" u="sng" dirty="0">
                <a:solidFill>
                  <a:schemeClr val="tx1"/>
                </a:solidFill>
                <a:latin typeface="Montserrat"/>
                <a:sym typeface="Montserrat"/>
              </a:rPr>
              <a:t>Code and Explaination</a:t>
            </a:r>
            <a:r>
              <a:rPr lang="en" sz="1400" b="1" dirty="0">
                <a:solidFill>
                  <a:schemeClr val="tx1"/>
                </a:solidFill>
                <a:latin typeface="Montserrat"/>
                <a:sym typeface="Montserrat"/>
              </a:rPr>
              <a:t> </a:t>
            </a:r>
          </a:p>
          <a:p>
            <a:pPr marL="0" indent="0">
              <a:buClr>
                <a:srgbClr val="FFFFFF"/>
              </a:buClr>
              <a:buSzPct val="100000"/>
              <a:buNone/>
              <a:defRPr/>
            </a:pPr>
            <a:r>
              <a:rPr lang="en-US" sz="1400" b="1" dirty="0">
                <a:solidFill>
                  <a:srgbClr val="F5DE34"/>
                </a:solidFill>
                <a:latin typeface="Montserrat"/>
                <a:sym typeface="Montserrat"/>
              </a:rPr>
              <a:t>Counter Implementation</a:t>
            </a:r>
            <a:endParaRPr lang="en-US" sz="1400" b="1" dirty="0">
              <a:solidFill>
                <a:schemeClr val="tx1"/>
              </a:solidFill>
              <a:latin typeface="Montserrat"/>
              <a:sym typeface="Montserrat"/>
            </a:endParaRPr>
          </a:p>
          <a:p>
            <a:pPr marL="0" indent="0">
              <a:buClr>
                <a:srgbClr val="FFFFFF"/>
              </a:buClr>
              <a:buSzPct val="100000"/>
              <a:buNone/>
              <a:defRPr/>
            </a:pPr>
            <a:r>
              <a:rPr lang="en-US" b="1" dirty="0">
                <a:solidFill>
                  <a:srgbClr val="F5DE34"/>
                </a:solidFill>
                <a:latin typeface="Montserrat"/>
                <a:sym typeface="Montserrat"/>
              </a:rPr>
              <a:t>Actually we implemented three counters,</a:t>
            </a:r>
          </a:p>
          <a:p>
            <a:pPr marL="285750" indent="-285750">
              <a:buClr>
                <a:srgbClr val="FFFFFF"/>
              </a:buClr>
              <a:buSzPct val="100000"/>
              <a:buFont typeface="+mj-lt"/>
              <a:buAutoNum type="arabicParenR"/>
              <a:defRPr/>
            </a:pPr>
            <a:r>
              <a:rPr lang="en-US" b="1" dirty="0">
                <a:solidFill>
                  <a:srgbClr val="F5DE34"/>
                </a:solidFill>
                <a:latin typeface="Montserrat"/>
                <a:sym typeface="Montserrat"/>
              </a:rPr>
              <a:t>“</a:t>
            </a:r>
            <a:r>
              <a:rPr lang="en-US" b="1" dirty="0" err="1">
                <a:solidFill>
                  <a:srgbClr val="F5DE34"/>
                </a:solidFill>
                <a:latin typeface="Montserrat"/>
                <a:sym typeface="Montserrat"/>
              </a:rPr>
              <a:t>timer_counts</a:t>
            </a:r>
            <a:r>
              <a:rPr lang="en-US" b="1" dirty="0">
                <a:solidFill>
                  <a:srgbClr val="F5DE34"/>
                </a:solidFill>
                <a:latin typeface="Montserrat"/>
                <a:sym typeface="Montserrat"/>
              </a:rPr>
              <a:t>” counter which increments every positive edge “Counts up to 1 sec”</a:t>
            </a:r>
          </a:p>
          <a:p>
            <a:pPr marL="285750" indent="-285750">
              <a:buClr>
                <a:srgbClr val="FFFFFF"/>
              </a:buClr>
              <a:buSzPct val="100000"/>
              <a:buFont typeface="+mj-lt"/>
              <a:buAutoNum type="arabicParenR"/>
              <a:defRPr/>
            </a:pPr>
            <a:r>
              <a:rPr kumimoji="0" lang="en-US" sz="1200" b="1" i="0" u="none" strike="noStrike" kern="0" cap="none" spc="0" normalizeH="0" baseline="0" noProof="0" dirty="0">
                <a:ln>
                  <a:noFill/>
                </a:ln>
                <a:solidFill>
                  <a:srgbClr val="F5DE34"/>
                </a:solidFill>
                <a:effectLst/>
                <a:uLnTx/>
                <a:uFillTx/>
                <a:latin typeface="Montserrat"/>
                <a:ea typeface="Source Sans Pro"/>
                <a:sym typeface="Montserrat"/>
              </a:rPr>
              <a:t>“</a:t>
            </a:r>
            <a:r>
              <a:rPr kumimoji="0" lang="en-US" sz="1200" b="1" i="0" u="none" strike="noStrike" kern="0" cap="none" spc="0" normalizeH="0" baseline="0" noProof="0" dirty="0" err="1">
                <a:ln>
                  <a:noFill/>
                </a:ln>
                <a:solidFill>
                  <a:srgbClr val="F5DE34"/>
                </a:solidFill>
                <a:effectLst/>
                <a:uLnTx/>
                <a:uFillTx/>
                <a:latin typeface="Montserrat"/>
                <a:ea typeface="Source Sans Pro"/>
                <a:sym typeface="Montserrat"/>
              </a:rPr>
              <a:t>timer_seconds</a:t>
            </a:r>
            <a:r>
              <a:rPr kumimoji="0" lang="en-US" sz="1200" b="1" i="0" u="none" strike="noStrike" kern="0" cap="none" spc="0" normalizeH="0" baseline="0" noProof="0" dirty="0">
                <a:ln>
                  <a:noFill/>
                </a:ln>
                <a:solidFill>
                  <a:srgbClr val="F5DE34"/>
                </a:solidFill>
                <a:effectLst/>
                <a:uLnTx/>
                <a:uFillTx/>
                <a:latin typeface="Montserrat"/>
                <a:ea typeface="Source Sans Pro"/>
                <a:sym typeface="Montserrat"/>
              </a:rPr>
              <a:t>” which count the seconds and it counts up to 1 min.</a:t>
            </a:r>
          </a:p>
          <a:p>
            <a:pPr marL="285750" indent="-285750">
              <a:buClr>
                <a:srgbClr val="FFFFFF"/>
              </a:buClr>
              <a:buSzPct val="100000"/>
              <a:buFont typeface="+mj-lt"/>
              <a:buAutoNum type="arabicParenR"/>
              <a:defRPr/>
            </a:pPr>
            <a:r>
              <a:rPr lang="en-US" b="1" dirty="0">
                <a:solidFill>
                  <a:srgbClr val="F5DE34"/>
                </a:solidFill>
                <a:latin typeface="Montserrat"/>
                <a:sym typeface="Montserrat"/>
              </a:rPr>
              <a:t>“t</a:t>
            </a:r>
            <a:r>
              <a:rPr kumimoji="0" lang="en-US" sz="1200" b="1" i="0" u="none" strike="noStrike" kern="0" cap="none" spc="0" normalizeH="0" baseline="0" noProof="0" dirty="0" err="1">
                <a:ln>
                  <a:noFill/>
                </a:ln>
                <a:solidFill>
                  <a:srgbClr val="F5DE34"/>
                </a:solidFill>
                <a:effectLst/>
                <a:uLnTx/>
                <a:uFillTx/>
                <a:latin typeface="Montserrat"/>
                <a:ea typeface="Source Sans Pro"/>
                <a:sym typeface="Montserrat"/>
              </a:rPr>
              <a:t>imer_elapsed_minutes</a:t>
            </a:r>
            <a:r>
              <a:rPr kumimoji="0" lang="en-US" sz="1200" b="1" i="0" u="none" strike="noStrike" kern="0" cap="none" spc="0" normalizeH="0" baseline="0" noProof="0" dirty="0">
                <a:ln>
                  <a:noFill/>
                </a:ln>
                <a:solidFill>
                  <a:srgbClr val="F5DE34"/>
                </a:solidFill>
                <a:effectLst/>
                <a:uLnTx/>
                <a:uFillTx/>
                <a:latin typeface="Montserrat"/>
                <a:ea typeface="Source Sans Pro"/>
                <a:sym typeface="Montserrat"/>
              </a:rPr>
              <a:t>” which counts the minutes and it’s input to the Control unit to give it the time info.</a:t>
            </a:r>
            <a:endParaRPr lang="en-US" b="1" dirty="0">
              <a:solidFill>
                <a:srgbClr val="F5DE34"/>
              </a:solidFill>
              <a:latin typeface="Montserrat"/>
              <a:sym typeface="Montserrat"/>
            </a:endParaRPr>
          </a:p>
          <a:p>
            <a:pPr marL="0" indent="0">
              <a:buClr>
                <a:srgbClr val="FFFFFF"/>
              </a:buClr>
              <a:buSzPct val="100000"/>
              <a:buNone/>
              <a:defRPr/>
            </a:pPr>
            <a:r>
              <a:rPr lang="en" b="1" dirty="0">
                <a:solidFill>
                  <a:srgbClr val="F5DE34"/>
                </a:solidFill>
                <a:latin typeface="Montserrat"/>
                <a:sym typeface="Montserrat"/>
              </a:rPr>
              <a:t>According to the below assign statements, when timer_counts reaches one_sec_counts the one_sec_flag is raised which will reset the timer_counts in the next clk, Similarly when</a:t>
            </a:r>
          </a:p>
          <a:p>
            <a:pPr marL="0" indent="0">
              <a:buClr>
                <a:srgbClr val="FFFFFF"/>
              </a:buClr>
              <a:buSzPct val="100000"/>
              <a:buNone/>
              <a:defRPr/>
            </a:pPr>
            <a:r>
              <a:rPr lang="en" b="1" dirty="0">
                <a:solidFill>
                  <a:srgbClr val="F5DE34"/>
                </a:solidFill>
                <a:latin typeface="Montserrat"/>
                <a:sym typeface="Montserrat"/>
              </a:rPr>
              <a:t>1 min elapses the one_min_flag is raised which will reset the timer_seconds in the next clk.</a:t>
            </a:r>
          </a:p>
          <a:p>
            <a:pPr marL="285750" indent="-285750">
              <a:buClr>
                <a:srgbClr val="FFFFFF"/>
              </a:buClr>
              <a:buSzPct val="100000"/>
              <a:defRPr/>
            </a:pPr>
            <a:endParaRPr lang="en" sz="1400" b="1" dirty="0">
              <a:solidFill>
                <a:schemeClr val="tx1"/>
              </a:solidFill>
              <a:latin typeface="Montserrat"/>
              <a:sym typeface="Montserrat"/>
            </a:endParaRPr>
          </a:p>
          <a:p>
            <a:pPr marL="342900" indent="-342900">
              <a:buClr>
                <a:srgbClr val="FFFFFF"/>
              </a:buClr>
              <a:buSzPct val="100000"/>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buClr>
                <a:srgbClr val="FFFFFF"/>
              </a:buClr>
              <a:buSzPct val="100000"/>
              <a:defRPr/>
            </a:pPr>
            <a:endParaRPr lang="en" sz="1100" b="1" dirty="0">
              <a:solidFill>
                <a:srgbClr val="F5DE34"/>
              </a:solidFill>
              <a:latin typeface="Montserrat"/>
              <a:sym typeface="Montserrat"/>
            </a:endParaRPr>
          </a:p>
          <a:p>
            <a:pPr marL="342900" indent="-342900">
              <a:buClr>
                <a:srgbClr val="FFFFFF"/>
              </a:buClr>
              <a:buSzPct val="100000"/>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buClr>
                <a:srgbClr val="FFFFFF"/>
              </a:buClr>
              <a:buSzPts val="3000"/>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endParaRPr lang="en-US" sz="1100" b="1" dirty="0"/>
          </a:p>
          <a:p>
            <a:endParaRPr lang="en-US" sz="1100" dirty="0"/>
          </a:p>
        </p:txBody>
      </p:sp>
      <p:sp>
        <p:nvSpPr>
          <p:cNvPr id="5" name="Google Shape;901;p34">
            <a:extLst>
              <a:ext uri="{FF2B5EF4-FFF2-40B4-BE49-F238E27FC236}">
                <a16:creationId xmlns:a16="http://schemas.microsoft.com/office/drawing/2014/main" id="{C7F0369E-53CB-9699-9BEB-79A06646A11A}"/>
              </a:ext>
            </a:extLst>
          </p:cNvPr>
          <p:cNvSpPr txBox="1">
            <a:spLocks/>
          </p:cNvSpPr>
          <p:nvPr/>
        </p:nvSpPr>
        <p:spPr>
          <a:xfrm>
            <a:off x="944926" y="948450"/>
            <a:ext cx="4760930"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pPr marL="285750" indent="-285750">
              <a:buFont typeface="Wingdings" panose="05000000000000000000" pitchFamily="2" charset="2"/>
              <a:buChar char="Ø"/>
            </a:pPr>
            <a:r>
              <a:rPr lang="en-US" sz="1800" dirty="0">
                <a:solidFill>
                  <a:srgbClr val="F5DE34"/>
                </a:solidFill>
              </a:rPr>
              <a:t> Timer</a:t>
            </a:r>
          </a:p>
        </p:txBody>
      </p:sp>
      <p:sp>
        <p:nvSpPr>
          <p:cNvPr id="898" name="TextBox 897">
            <a:extLst>
              <a:ext uri="{FF2B5EF4-FFF2-40B4-BE49-F238E27FC236}">
                <a16:creationId xmlns:a16="http://schemas.microsoft.com/office/drawing/2014/main" id="{B8A3A5C7-2429-CAB1-8424-58F5DB9916EF}"/>
              </a:ext>
            </a:extLst>
          </p:cNvPr>
          <p:cNvSpPr txBox="1"/>
          <p:nvPr/>
        </p:nvSpPr>
        <p:spPr>
          <a:xfrm>
            <a:off x="7536253" y="4670396"/>
            <a:ext cx="449508" cy="184666"/>
          </a:xfrm>
          <a:prstGeom prst="rect">
            <a:avLst/>
          </a:prstGeom>
          <a:noFill/>
        </p:spPr>
        <p:txBody>
          <a:bodyPr wrap="square" rtlCol="0">
            <a:spAutoFit/>
          </a:bodyPr>
          <a:lstStyle/>
          <a:p>
            <a:r>
              <a:rPr lang="en-US" sz="600" b="1" dirty="0">
                <a:solidFill>
                  <a:srgbClr val="002060"/>
                </a:solidFill>
              </a:rPr>
              <a:t>[2:0]</a:t>
            </a:r>
            <a:endParaRPr lang="en-US" sz="600" dirty="0"/>
          </a:p>
        </p:txBody>
      </p:sp>
      <p:pic>
        <p:nvPicPr>
          <p:cNvPr id="10" name="Picture 9">
            <a:extLst>
              <a:ext uri="{FF2B5EF4-FFF2-40B4-BE49-F238E27FC236}">
                <a16:creationId xmlns:a16="http://schemas.microsoft.com/office/drawing/2014/main" id="{2A39A9C8-59B5-4023-F493-3BEEAF362B15}"/>
              </a:ext>
            </a:extLst>
          </p:cNvPr>
          <p:cNvPicPr>
            <a:picLocks noChangeAspect="1"/>
          </p:cNvPicPr>
          <p:nvPr/>
        </p:nvPicPr>
        <p:blipFill>
          <a:blip r:embed="rId3"/>
          <a:stretch>
            <a:fillRect/>
          </a:stretch>
        </p:blipFill>
        <p:spPr>
          <a:xfrm>
            <a:off x="1122608" y="4512208"/>
            <a:ext cx="6385560" cy="541479"/>
          </a:xfrm>
          <a:prstGeom prst="rect">
            <a:avLst/>
          </a:prstGeom>
        </p:spPr>
      </p:pic>
      <p:grpSp>
        <p:nvGrpSpPr>
          <p:cNvPr id="28" name="Group 27">
            <a:extLst>
              <a:ext uri="{FF2B5EF4-FFF2-40B4-BE49-F238E27FC236}">
                <a16:creationId xmlns:a16="http://schemas.microsoft.com/office/drawing/2014/main" id="{FE933D48-BBFC-6349-7093-123824266AFD}"/>
              </a:ext>
            </a:extLst>
          </p:cNvPr>
          <p:cNvGrpSpPr/>
          <p:nvPr/>
        </p:nvGrpSpPr>
        <p:grpSpPr>
          <a:xfrm>
            <a:off x="4351020" y="1082040"/>
            <a:ext cx="4525608" cy="3294395"/>
            <a:chOff x="4351020" y="1082040"/>
            <a:chExt cx="4525608" cy="3294395"/>
          </a:xfrm>
        </p:grpSpPr>
        <p:pic>
          <p:nvPicPr>
            <p:cNvPr id="8" name="Picture 7">
              <a:extLst>
                <a:ext uri="{FF2B5EF4-FFF2-40B4-BE49-F238E27FC236}">
                  <a16:creationId xmlns:a16="http://schemas.microsoft.com/office/drawing/2014/main" id="{CFDE0F75-60F3-0AFF-8FAA-BDCF34E1742E}"/>
                </a:ext>
              </a:extLst>
            </p:cNvPr>
            <p:cNvPicPr>
              <a:picLocks noChangeAspect="1"/>
            </p:cNvPicPr>
            <p:nvPr/>
          </p:nvPicPr>
          <p:blipFill>
            <a:blip r:embed="rId4"/>
            <a:stretch>
              <a:fillRect/>
            </a:stretch>
          </p:blipFill>
          <p:spPr>
            <a:xfrm>
              <a:off x="4655820" y="1082040"/>
              <a:ext cx="4220808" cy="3245712"/>
            </a:xfrm>
            <a:prstGeom prst="rect">
              <a:avLst/>
            </a:prstGeom>
          </p:spPr>
        </p:pic>
        <p:cxnSp>
          <p:nvCxnSpPr>
            <p:cNvPr id="12" name="Straight Arrow Connector 11">
              <a:extLst>
                <a:ext uri="{FF2B5EF4-FFF2-40B4-BE49-F238E27FC236}">
                  <a16:creationId xmlns:a16="http://schemas.microsoft.com/office/drawing/2014/main" id="{9F56D515-92F2-D9AB-1115-D64F00EA7DA1}"/>
                </a:ext>
              </a:extLst>
            </p:cNvPr>
            <p:cNvCxnSpPr>
              <a:cxnSpLocks/>
            </p:cNvCxnSpPr>
            <p:nvPr/>
          </p:nvCxnSpPr>
          <p:spPr>
            <a:xfrm flipV="1">
              <a:off x="4351020" y="3047599"/>
              <a:ext cx="428674" cy="66955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3079546-FD26-FEFB-5B44-2307D9DE33ED}"/>
                </a:ext>
              </a:extLst>
            </p:cNvPr>
            <p:cNvCxnSpPr>
              <a:cxnSpLocks/>
            </p:cNvCxnSpPr>
            <p:nvPr/>
          </p:nvCxnSpPr>
          <p:spPr>
            <a:xfrm flipV="1">
              <a:off x="4358640" y="3728781"/>
              <a:ext cx="428674" cy="6476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Right Brace 21">
              <a:extLst>
                <a:ext uri="{FF2B5EF4-FFF2-40B4-BE49-F238E27FC236}">
                  <a16:creationId xmlns:a16="http://schemas.microsoft.com/office/drawing/2014/main" id="{194BC619-85B1-E7F8-D997-CAB5CDF92E6A}"/>
                </a:ext>
              </a:extLst>
            </p:cNvPr>
            <p:cNvSpPr/>
            <p:nvPr/>
          </p:nvSpPr>
          <p:spPr>
            <a:xfrm flipH="1">
              <a:off x="4779694" y="2704896"/>
              <a:ext cx="211406" cy="579430"/>
            </a:xfrm>
            <a:prstGeom prst="rightBrace">
              <a:avLst>
                <a:gd name="adj1" fmla="val 55666"/>
                <a:gd name="adj2" fmla="val 50000"/>
              </a:avLst>
            </a:prstGeom>
            <a:ln w="19050">
              <a:solidFill>
                <a:srgbClr val="2631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Right Brace 23">
              <a:extLst>
                <a:ext uri="{FF2B5EF4-FFF2-40B4-BE49-F238E27FC236}">
                  <a16:creationId xmlns:a16="http://schemas.microsoft.com/office/drawing/2014/main" id="{88D8D019-2992-EA55-249F-712F50353AAA}"/>
                </a:ext>
              </a:extLst>
            </p:cNvPr>
            <p:cNvSpPr/>
            <p:nvPr/>
          </p:nvSpPr>
          <p:spPr>
            <a:xfrm flipH="1">
              <a:off x="4787314" y="3348766"/>
              <a:ext cx="203786" cy="549233"/>
            </a:xfrm>
            <a:prstGeom prst="rightBrace">
              <a:avLst>
                <a:gd name="adj1" fmla="val 55666"/>
                <a:gd name="adj2" fmla="val 50000"/>
              </a:avLst>
            </a:prstGeom>
            <a:ln w="19050">
              <a:solidFill>
                <a:srgbClr val="2631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1320C99A-AF9C-14D7-E009-955B13C85057}"/>
                </a:ext>
              </a:extLst>
            </p:cNvPr>
            <p:cNvCxnSpPr>
              <a:cxnSpLocks/>
            </p:cNvCxnSpPr>
            <p:nvPr/>
          </p:nvCxnSpPr>
          <p:spPr>
            <a:xfrm flipH="1">
              <a:off x="6697980" y="3999268"/>
              <a:ext cx="58674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B41191FF-7347-AC85-0DDE-2319864E6026}"/>
                </a:ext>
              </a:extLst>
            </p:cNvPr>
            <p:cNvSpPr txBox="1"/>
            <p:nvPr/>
          </p:nvSpPr>
          <p:spPr>
            <a:xfrm>
              <a:off x="7284720" y="3833055"/>
              <a:ext cx="1009903" cy="338554"/>
            </a:xfrm>
            <a:prstGeom prst="rect">
              <a:avLst/>
            </a:prstGeom>
            <a:noFill/>
            <a:ln>
              <a:solidFill>
                <a:srgbClr val="F5DE34"/>
              </a:solidFill>
            </a:ln>
          </p:spPr>
          <p:txBody>
            <a:bodyPr wrap="square" rtlCol="0">
              <a:spAutoFit/>
            </a:bodyPr>
            <a:lstStyle/>
            <a:p>
              <a:pPr algn="ctr"/>
              <a:r>
                <a:rPr lang="en-US" sz="800" b="1" dirty="0">
                  <a:solidFill>
                    <a:srgbClr val="263167"/>
                  </a:solidFill>
                  <a:latin typeface="Montserrat" panose="00000500000000000000" pitchFamily="2" charset="0"/>
                  <a:cs typeface="Aldhabi" panose="01000000000000000000" pitchFamily="2" charset="-78"/>
                </a:rPr>
                <a:t>Else increment timer_counts</a:t>
              </a:r>
            </a:p>
          </p:txBody>
        </p:sp>
      </p:grpSp>
    </p:spTree>
    <p:extLst>
      <p:ext uri="{BB962C8B-B14F-4D97-AF65-F5344CB8AC3E}">
        <p14:creationId xmlns:p14="http://schemas.microsoft.com/office/powerpoint/2010/main" val="3756427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Modules detailed explanation</a:t>
            </a:r>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25</a:t>
            </a:fld>
            <a:endParaRPr/>
          </a:p>
        </p:txBody>
      </p:sp>
      <p:sp>
        <p:nvSpPr>
          <p:cNvPr id="3" name="Text Placeholder 2">
            <a:extLst>
              <a:ext uri="{FF2B5EF4-FFF2-40B4-BE49-F238E27FC236}">
                <a16:creationId xmlns:a16="http://schemas.microsoft.com/office/drawing/2014/main" id="{3CD95AEE-424E-910B-C048-6C2D18485CEC}"/>
              </a:ext>
            </a:extLst>
          </p:cNvPr>
          <p:cNvSpPr>
            <a:spLocks noGrp="1"/>
          </p:cNvSpPr>
          <p:nvPr>
            <p:ph type="body" idx="1"/>
          </p:nvPr>
        </p:nvSpPr>
        <p:spPr>
          <a:xfrm>
            <a:off x="701712" y="1358088"/>
            <a:ext cx="5089488" cy="3689400"/>
          </a:xfrm>
        </p:spPr>
        <p:txBody>
          <a:bodyPr anchor="t"/>
          <a:lstStyle/>
          <a:p>
            <a:pPr marL="0" indent="0">
              <a:buClr>
                <a:srgbClr val="FFFFFF"/>
              </a:buClr>
              <a:buSzPct val="100000"/>
              <a:buNone/>
              <a:defRPr/>
            </a:pPr>
            <a:r>
              <a:rPr kumimoji="0" lang="en" sz="1400" b="1" i="0" u="none" strike="noStrike" kern="0" cap="none" spc="0" normalizeH="0" baseline="0" noProof="0" dirty="0">
                <a:ln>
                  <a:noFill/>
                </a:ln>
                <a:solidFill>
                  <a:srgbClr val="F5DE34"/>
                </a:solidFill>
                <a:effectLst/>
                <a:uLnTx/>
                <a:uFillTx/>
                <a:latin typeface="Montserrat"/>
                <a:sym typeface="Montserrat"/>
              </a:rPr>
              <a:t>Finally, We will talk about the Clock Divider.</a:t>
            </a:r>
          </a:p>
          <a:p>
            <a:pPr marL="342900" indent="-342900">
              <a:buClr>
                <a:srgbClr val="FFFFFF"/>
              </a:buClr>
              <a:buSzPct val="100000"/>
              <a:buFont typeface="+mj-lt"/>
              <a:buAutoNum type="alphaLcParenR"/>
              <a:defRPr/>
            </a:pPr>
            <a:r>
              <a:rPr lang="en" sz="1400" b="1" u="sng" dirty="0">
                <a:solidFill>
                  <a:schemeClr val="tx1"/>
                </a:solidFill>
                <a:latin typeface="Montserrat"/>
                <a:sym typeface="Montserrat"/>
              </a:rPr>
              <a:t>Input ports :</a:t>
            </a:r>
          </a:p>
          <a:p>
            <a:pPr marL="0" indent="0">
              <a:buClr>
                <a:srgbClr val="FFFFFF"/>
              </a:buClr>
              <a:buSzPct val="100000"/>
              <a:buNone/>
              <a:defRPr/>
            </a:pPr>
            <a:r>
              <a:rPr kumimoji="0" lang="en" sz="1400" b="1" i="0" u="none" strike="noStrike" kern="0" cap="none" spc="0" normalizeH="0" baseline="0" noProof="0" dirty="0">
                <a:ln>
                  <a:noFill/>
                </a:ln>
                <a:solidFill>
                  <a:schemeClr val="tx1"/>
                </a:solidFill>
                <a:effectLst/>
                <a:uLnTx/>
                <a:uFillTx/>
                <a:latin typeface="Montserrat"/>
                <a:sym typeface="Montserrat"/>
              </a:rPr>
              <a:t> - </a:t>
            </a:r>
            <a:r>
              <a:rPr kumimoji="0" lang="en-US" sz="1400" b="1" i="0" u="none" strike="noStrike" kern="0" cap="none" spc="0" normalizeH="0" baseline="0" noProof="0" dirty="0">
                <a:ln>
                  <a:noFill/>
                </a:ln>
                <a:solidFill>
                  <a:schemeClr val="tx1"/>
                </a:solidFill>
                <a:effectLst/>
                <a:uLnTx/>
                <a:uFillTx/>
                <a:latin typeface="Montserrat"/>
                <a:sym typeface="Montserrat"/>
              </a:rPr>
              <a:t>rst_n : The Asynchronous Reset.</a:t>
            </a:r>
          </a:p>
          <a:p>
            <a:pPr marL="0" indent="0">
              <a:buClr>
                <a:srgbClr val="FFFFFF"/>
              </a:buClr>
              <a:buSzPct val="100000"/>
              <a:buNone/>
              <a:defRPr/>
            </a:pPr>
            <a:endParaRPr kumimoji="0" lang="en-US" sz="1400" b="1" i="0" u="none" strike="noStrike" kern="0" cap="none" spc="0" normalizeH="0" baseline="0" noProof="0" dirty="0">
              <a:ln>
                <a:noFill/>
              </a:ln>
              <a:solidFill>
                <a:schemeClr val="tx1"/>
              </a:solidFill>
              <a:effectLst/>
              <a:uLnTx/>
              <a:uFillTx/>
              <a:latin typeface="Montserrat"/>
              <a:sym typeface="Montserrat"/>
            </a:endParaRPr>
          </a:p>
          <a:p>
            <a:pPr marL="0" indent="0">
              <a:buClr>
                <a:srgbClr val="FFFFFF"/>
              </a:buClr>
              <a:buSzPct val="100000"/>
              <a:buNone/>
              <a:defRPr/>
            </a:pPr>
            <a:endParaRPr lang="en-US" sz="1400" b="1" dirty="0">
              <a:solidFill>
                <a:schemeClr val="tx1"/>
              </a:solidFill>
              <a:latin typeface="Montserrat"/>
              <a:sym typeface="Montserrat"/>
            </a:endParaRPr>
          </a:p>
          <a:p>
            <a:pPr marL="0" indent="0">
              <a:buClr>
                <a:srgbClr val="FFFFFF"/>
              </a:buClr>
              <a:buSzPct val="100000"/>
              <a:buNone/>
              <a:defRPr/>
            </a:pPr>
            <a:r>
              <a:rPr kumimoji="0" lang="en-US" sz="1400" b="1" i="0" u="none" strike="noStrike" kern="0" cap="none" spc="0" normalizeH="0" baseline="0" noProof="0" dirty="0">
                <a:ln>
                  <a:noFill/>
                </a:ln>
                <a:solidFill>
                  <a:schemeClr val="tx1"/>
                </a:solidFill>
                <a:effectLst/>
                <a:uLnTx/>
                <a:uFillTx/>
                <a:latin typeface="Montserrat"/>
                <a:sym typeface="Montserrat"/>
              </a:rPr>
              <a:t> - clk : </a:t>
            </a:r>
            <a:r>
              <a:rPr lang="en-US" sz="1400" b="1" dirty="0">
                <a:solidFill>
                  <a:schemeClr val="tx1"/>
                </a:solidFill>
                <a:latin typeface="Montserrat"/>
                <a:sym typeface="Montserrat"/>
              </a:rPr>
              <a:t>It’s the </a:t>
            </a:r>
            <a:r>
              <a:rPr lang="en-US" sz="1400" b="1" u="sng" dirty="0">
                <a:solidFill>
                  <a:schemeClr val="tx1"/>
                </a:solidFill>
                <a:latin typeface="Montserrat"/>
                <a:sym typeface="Montserrat"/>
              </a:rPr>
              <a:t>external input clock and we assumed     </a:t>
            </a:r>
          </a:p>
          <a:p>
            <a:pPr marL="0" indent="0">
              <a:buClr>
                <a:srgbClr val="FFFFFF"/>
              </a:buClr>
              <a:buSzPct val="100000"/>
              <a:buNone/>
              <a:defRPr/>
            </a:pPr>
            <a:r>
              <a:rPr lang="en-US" sz="1400" b="1" dirty="0">
                <a:solidFill>
                  <a:schemeClr val="tx1"/>
                </a:solidFill>
                <a:latin typeface="Montserrat"/>
                <a:sym typeface="Montserrat"/>
              </a:rPr>
              <a:t>   </a:t>
            </a:r>
            <a:r>
              <a:rPr lang="en-US" sz="1400" b="1" u="sng" dirty="0">
                <a:solidFill>
                  <a:schemeClr val="tx1"/>
                </a:solidFill>
                <a:latin typeface="Montserrat"/>
                <a:sym typeface="Montserrat"/>
              </a:rPr>
              <a:t>it as 8 MHz and we will divide it to get the rest </a:t>
            </a:r>
          </a:p>
          <a:p>
            <a:pPr marL="0" indent="0">
              <a:buClr>
                <a:srgbClr val="FFFFFF"/>
              </a:buClr>
              <a:buSzPct val="100000"/>
              <a:buNone/>
              <a:defRPr/>
            </a:pPr>
            <a:r>
              <a:rPr lang="en-US" sz="1400" b="1" dirty="0">
                <a:solidFill>
                  <a:schemeClr val="tx1"/>
                </a:solidFill>
                <a:latin typeface="Montserrat"/>
                <a:sym typeface="Montserrat"/>
              </a:rPr>
              <a:t>   </a:t>
            </a:r>
            <a:r>
              <a:rPr lang="en-US" sz="1400" b="1" u="sng" dirty="0">
                <a:solidFill>
                  <a:schemeClr val="tx1"/>
                </a:solidFill>
                <a:latin typeface="Montserrat"/>
                <a:sym typeface="Montserrat"/>
              </a:rPr>
              <a:t>desired frequencies </a:t>
            </a:r>
            <a:r>
              <a:rPr kumimoji="0" lang="en-US" sz="1400" b="1" i="0" u="sng" strike="noStrike" kern="0" cap="none" spc="0" normalizeH="0" baseline="0" noProof="0" dirty="0">
                <a:ln>
                  <a:noFill/>
                </a:ln>
                <a:solidFill>
                  <a:schemeClr val="tx1"/>
                </a:solidFill>
                <a:effectLst/>
                <a:uLnTx/>
                <a:uFillTx/>
                <a:latin typeface="Montserrat"/>
                <a:sym typeface="Montserrat"/>
              </a:rPr>
              <a:t>.  </a:t>
            </a:r>
            <a:r>
              <a:rPr kumimoji="0" lang="en-US" sz="1400" b="1" i="0" u="none" strike="noStrike" kern="0" cap="none" spc="0" normalizeH="0" baseline="0" noProof="0" dirty="0">
                <a:ln>
                  <a:noFill/>
                </a:ln>
                <a:solidFill>
                  <a:schemeClr val="tx1"/>
                </a:solidFill>
                <a:effectLst/>
                <a:uLnTx/>
                <a:uFillTx/>
                <a:latin typeface="Montserrat"/>
                <a:sym typeface="Montserrat"/>
              </a:rPr>
              <a:t>*</a:t>
            </a:r>
          </a:p>
          <a:p>
            <a:pPr marL="0" indent="0">
              <a:buClr>
                <a:srgbClr val="FFFFFF"/>
              </a:buClr>
              <a:buSzPct val="100000"/>
              <a:buNone/>
              <a:defRPr/>
            </a:pPr>
            <a:endParaRPr kumimoji="0" lang="en-US" sz="1400" b="1" i="0" u="none" strike="noStrike" kern="0" cap="none" spc="0" normalizeH="0" baseline="0" noProof="0" dirty="0">
              <a:ln>
                <a:noFill/>
              </a:ln>
              <a:solidFill>
                <a:schemeClr val="tx1"/>
              </a:solidFill>
              <a:effectLst/>
              <a:uLnTx/>
              <a:uFillTx/>
              <a:latin typeface="Montserrat"/>
              <a:sym typeface="Montserrat"/>
            </a:endParaRPr>
          </a:p>
          <a:p>
            <a:pPr marL="0" indent="0">
              <a:buClr>
                <a:srgbClr val="FFFFFF"/>
              </a:buClr>
              <a:buSzPct val="100000"/>
              <a:buNone/>
              <a:defRPr/>
            </a:pPr>
            <a:endParaRPr lang="en-US" sz="1400" b="1" dirty="0">
              <a:solidFill>
                <a:schemeClr val="tx1"/>
              </a:solidFill>
              <a:latin typeface="Montserrat"/>
              <a:sym typeface="Montserrat"/>
            </a:endParaRPr>
          </a:p>
          <a:p>
            <a:pPr marL="0" indent="0">
              <a:buClr>
                <a:srgbClr val="FFFFFF"/>
              </a:buClr>
              <a:buSzPct val="100000"/>
              <a:buNone/>
              <a:defRPr/>
            </a:pPr>
            <a:r>
              <a:rPr kumimoji="0" lang="en-US" sz="1400" b="1" i="0" u="none" strike="noStrike" kern="0" cap="none" spc="0" normalizeH="0" baseline="0" noProof="0" dirty="0">
                <a:ln>
                  <a:noFill/>
                </a:ln>
                <a:solidFill>
                  <a:schemeClr val="tx1"/>
                </a:solidFill>
                <a:effectLst/>
                <a:uLnTx/>
                <a:uFillTx/>
                <a:latin typeface="Montserrat"/>
                <a:sym typeface="Montserrat"/>
              </a:rPr>
              <a:t> - clk_freq[1:0] : </a:t>
            </a:r>
            <a:r>
              <a:rPr lang="en-US" sz="1400" b="1" dirty="0">
                <a:solidFill>
                  <a:schemeClr val="tx1"/>
                </a:solidFill>
                <a:latin typeface="Montserrat"/>
                <a:sym typeface="Montserrat"/>
              </a:rPr>
              <a:t>It selects the output divided clock    </a:t>
            </a:r>
          </a:p>
          <a:p>
            <a:pPr marL="0" indent="0">
              <a:buClr>
                <a:srgbClr val="FFFFFF"/>
              </a:buClr>
              <a:buSzPct val="100000"/>
              <a:buNone/>
              <a:defRPr/>
            </a:pPr>
            <a:r>
              <a:rPr lang="en-US" sz="1400" b="1" dirty="0">
                <a:solidFill>
                  <a:schemeClr val="tx1"/>
                </a:solidFill>
                <a:latin typeface="Montserrat"/>
                <a:sym typeface="Montserrat"/>
              </a:rPr>
              <a:t>   frequency from the available frequencies after </a:t>
            </a:r>
          </a:p>
          <a:p>
            <a:pPr marL="0" indent="0">
              <a:buClr>
                <a:srgbClr val="FFFFFF"/>
              </a:buClr>
              <a:buSzPct val="100000"/>
              <a:buNone/>
              <a:defRPr/>
            </a:pPr>
            <a:r>
              <a:rPr lang="en-US" sz="1400" b="1" dirty="0">
                <a:solidFill>
                  <a:schemeClr val="tx1"/>
                </a:solidFill>
                <a:latin typeface="Montserrat"/>
                <a:sym typeface="Montserrat"/>
              </a:rPr>
              <a:t>   division (1 MHz, 2 MHz, 4 MHz , 8 MHz) .</a:t>
            </a:r>
          </a:p>
          <a:p>
            <a:pPr marL="0" indent="0">
              <a:buClr>
                <a:srgbClr val="FFFFFF"/>
              </a:buClr>
              <a:buSzPct val="100000"/>
              <a:buNone/>
              <a:defRPr/>
            </a:pPr>
            <a:endParaRPr lang="en-US" sz="1400" b="1" dirty="0">
              <a:solidFill>
                <a:schemeClr val="tx1"/>
              </a:solidFill>
              <a:latin typeface="Montserrat"/>
              <a:sym typeface="Montserrat"/>
            </a:endParaRPr>
          </a:p>
          <a:p>
            <a:pPr marL="0" indent="0">
              <a:buClr>
                <a:srgbClr val="FFFFFF"/>
              </a:buClr>
              <a:buSzPct val="100000"/>
              <a:buNone/>
              <a:defRPr/>
            </a:pPr>
            <a:r>
              <a:rPr lang="en-US" sz="1400" b="1" dirty="0">
                <a:solidFill>
                  <a:schemeClr val="tx1"/>
                </a:solidFill>
                <a:latin typeface="Montserrat"/>
                <a:sym typeface="Montserrat"/>
              </a:rPr>
              <a:t> </a:t>
            </a: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buClr>
                <a:srgbClr val="FFFFFF"/>
              </a:buClr>
              <a:buSzPct val="100000"/>
              <a:defRPr/>
            </a:pPr>
            <a:endParaRPr lang="en" sz="1100" b="1" dirty="0">
              <a:solidFill>
                <a:srgbClr val="F5DE34"/>
              </a:solidFill>
              <a:latin typeface="Montserrat"/>
              <a:sym typeface="Montserrat"/>
            </a:endParaRPr>
          </a:p>
          <a:p>
            <a:pPr marL="342900" indent="-342900">
              <a:buClr>
                <a:srgbClr val="FFFFFF"/>
              </a:buClr>
              <a:buSzPct val="100000"/>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buClr>
                <a:srgbClr val="FFFFFF"/>
              </a:buClr>
              <a:buSzPts val="3000"/>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endParaRPr lang="en-US" sz="1100" b="1" dirty="0"/>
          </a:p>
          <a:p>
            <a:endParaRPr lang="en-US" sz="1100" dirty="0"/>
          </a:p>
        </p:txBody>
      </p:sp>
      <p:sp>
        <p:nvSpPr>
          <p:cNvPr id="5" name="Google Shape;901;p34">
            <a:extLst>
              <a:ext uri="{FF2B5EF4-FFF2-40B4-BE49-F238E27FC236}">
                <a16:creationId xmlns:a16="http://schemas.microsoft.com/office/drawing/2014/main" id="{C7F0369E-53CB-9699-9BEB-79A06646A11A}"/>
              </a:ext>
            </a:extLst>
          </p:cNvPr>
          <p:cNvSpPr txBox="1">
            <a:spLocks/>
          </p:cNvSpPr>
          <p:nvPr/>
        </p:nvSpPr>
        <p:spPr>
          <a:xfrm>
            <a:off x="944926" y="948450"/>
            <a:ext cx="4760930"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pPr marL="285750" indent="-285750">
              <a:buFont typeface="Wingdings" panose="05000000000000000000" pitchFamily="2" charset="2"/>
              <a:buChar char="Ø"/>
            </a:pPr>
            <a:r>
              <a:rPr lang="en-US" sz="1800" dirty="0">
                <a:solidFill>
                  <a:srgbClr val="F5DE34"/>
                </a:solidFill>
              </a:rPr>
              <a:t> Clock Divider</a:t>
            </a:r>
          </a:p>
        </p:txBody>
      </p:sp>
      <p:sp>
        <p:nvSpPr>
          <p:cNvPr id="898" name="TextBox 897">
            <a:extLst>
              <a:ext uri="{FF2B5EF4-FFF2-40B4-BE49-F238E27FC236}">
                <a16:creationId xmlns:a16="http://schemas.microsoft.com/office/drawing/2014/main" id="{B8A3A5C7-2429-CAB1-8424-58F5DB9916EF}"/>
              </a:ext>
            </a:extLst>
          </p:cNvPr>
          <p:cNvSpPr txBox="1"/>
          <p:nvPr/>
        </p:nvSpPr>
        <p:spPr>
          <a:xfrm>
            <a:off x="7536253" y="4670396"/>
            <a:ext cx="449508" cy="184666"/>
          </a:xfrm>
          <a:prstGeom prst="rect">
            <a:avLst/>
          </a:prstGeom>
          <a:noFill/>
        </p:spPr>
        <p:txBody>
          <a:bodyPr wrap="square" rtlCol="0">
            <a:spAutoFit/>
          </a:bodyPr>
          <a:lstStyle/>
          <a:p>
            <a:r>
              <a:rPr lang="en-US" sz="600" b="1" dirty="0">
                <a:solidFill>
                  <a:srgbClr val="002060"/>
                </a:solidFill>
              </a:rPr>
              <a:t>[2:0]</a:t>
            </a:r>
            <a:endParaRPr lang="en-US" sz="600" dirty="0"/>
          </a:p>
        </p:txBody>
      </p:sp>
      <p:pic>
        <p:nvPicPr>
          <p:cNvPr id="4" name="Picture 3">
            <a:extLst>
              <a:ext uri="{FF2B5EF4-FFF2-40B4-BE49-F238E27FC236}">
                <a16:creationId xmlns:a16="http://schemas.microsoft.com/office/drawing/2014/main" id="{947E4ABB-41A6-79B0-1C5F-E6D6F102D197}"/>
              </a:ext>
            </a:extLst>
          </p:cNvPr>
          <p:cNvPicPr>
            <a:picLocks noChangeAspect="1"/>
          </p:cNvPicPr>
          <p:nvPr/>
        </p:nvPicPr>
        <p:blipFill>
          <a:blip r:embed="rId3"/>
          <a:stretch>
            <a:fillRect/>
          </a:stretch>
        </p:blipFill>
        <p:spPr>
          <a:xfrm>
            <a:off x="5791200" y="1923171"/>
            <a:ext cx="3078747" cy="2839558"/>
          </a:xfrm>
          <a:prstGeom prst="rect">
            <a:avLst/>
          </a:prstGeom>
        </p:spPr>
      </p:pic>
    </p:spTree>
    <p:extLst>
      <p:ext uri="{BB962C8B-B14F-4D97-AF65-F5344CB8AC3E}">
        <p14:creationId xmlns:p14="http://schemas.microsoft.com/office/powerpoint/2010/main" val="2177448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Modules detailed explanation</a:t>
            </a:r>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26</a:t>
            </a:fld>
            <a:endParaRPr/>
          </a:p>
        </p:txBody>
      </p:sp>
      <p:sp>
        <p:nvSpPr>
          <p:cNvPr id="3" name="Text Placeholder 2">
            <a:extLst>
              <a:ext uri="{FF2B5EF4-FFF2-40B4-BE49-F238E27FC236}">
                <a16:creationId xmlns:a16="http://schemas.microsoft.com/office/drawing/2014/main" id="{3CD95AEE-424E-910B-C048-6C2D18485CEC}"/>
              </a:ext>
            </a:extLst>
          </p:cNvPr>
          <p:cNvSpPr>
            <a:spLocks noGrp="1"/>
          </p:cNvSpPr>
          <p:nvPr>
            <p:ph type="body" idx="1"/>
          </p:nvPr>
        </p:nvSpPr>
        <p:spPr>
          <a:xfrm>
            <a:off x="701712" y="1358088"/>
            <a:ext cx="5089488" cy="3689400"/>
          </a:xfrm>
        </p:spPr>
        <p:txBody>
          <a:bodyPr anchor="t"/>
          <a:lstStyle/>
          <a:p>
            <a:pPr marL="342900" indent="-342900">
              <a:buClr>
                <a:srgbClr val="FFFFFF"/>
              </a:buClr>
              <a:buSzPct val="100000"/>
              <a:buFont typeface="+mj-lt"/>
              <a:buAutoNum type="alphaLcParenR" startAt="2"/>
              <a:defRPr/>
            </a:pPr>
            <a:r>
              <a:rPr lang="en" sz="1400" b="1" u="sng" dirty="0">
                <a:solidFill>
                  <a:schemeClr val="tx1"/>
                </a:solidFill>
                <a:latin typeface="Montserrat"/>
                <a:sym typeface="Montserrat"/>
              </a:rPr>
              <a:t>Output ports :</a:t>
            </a:r>
            <a:endParaRPr kumimoji="0" lang="en-US" sz="1400" b="1" i="0" u="none" strike="noStrike" kern="0" cap="none" spc="0" normalizeH="0" baseline="0" noProof="0" dirty="0">
              <a:ln>
                <a:noFill/>
              </a:ln>
              <a:solidFill>
                <a:schemeClr val="tx1"/>
              </a:solidFill>
              <a:effectLst/>
              <a:uLnTx/>
              <a:uFillTx/>
              <a:latin typeface="Montserrat"/>
              <a:sym typeface="Montserrat"/>
            </a:endParaRPr>
          </a:p>
          <a:p>
            <a:pPr marL="0" indent="0">
              <a:buClr>
                <a:srgbClr val="FFFFFF"/>
              </a:buClr>
              <a:buSzPct val="100000"/>
              <a:buNone/>
              <a:defRPr/>
            </a:pPr>
            <a:endParaRPr lang="en-US" sz="1400" b="1" dirty="0">
              <a:solidFill>
                <a:schemeClr val="tx1"/>
              </a:solidFill>
              <a:latin typeface="Montserrat"/>
              <a:sym typeface="Montserrat"/>
            </a:endParaRPr>
          </a:p>
          <a:p>
            <a:pPr marL="0" indent="0">
              <a:buClr>
                <a:srgbClr val="FFFFFF"/>
              </a:buClr>
              <a:buSzPct val="100000"/>
              <a:buNone/>
              <a:defRPr/>
            </a:pPr>
            <a:endParaRPr kumimoji="0" lang="en-US" sz="1400" b="1" i="0" u="none" strike="noStrike" kern="0" cap="none" spc="0" normalizeH="0" baseline="0" noProof="0" dirty="0">
              <a:ln>
                <a:noFill/>
              </a:ln>
              <a:solidFill>
                <a:schemeClr val="tx1"/>
              </a:solidFill>
              <a:effectLst/>
              <a:uLnTx/>
              <a:uFillTx/>
              <a:latin typeface="Montserrat"/>
              <a:sym typeface="Montserrat"/>
            </a:endParaRPr>
          </a:p>
          <a:p>
            <a:pPr marL="0" indent="0">
              <a:buClr>
                <a:srgbClr val="FFFFFF"/>
              </a:buClr>
              <a:buSzPct val="100000"/>
              <a:buNone/>
              <a:defRPr/>
            </a:pPr>
            <a:r>
              <a:rPr kumimoji="0" lang="en-US" sz="1400" b="1" i="0" u="none" strike="noStrike" kern="0" cap="none" spc="0" normalizeH="0" baseline="0" noProof="0" dirty="0">
                <a:ln>
                  <a:noFill/>
                </a:ln>
                <a:solidFill>
                  <a:schemeClr val="tx1"/>
                </a:solidFill>
                <a:effectLst/>
                <a:uLnTx/>
                <a:uFillTx/>
                <a:latin typeface="Montserrat"/>
                <a:sym typeface="Montserrat"/>
              </a:rPr>
              <a:t> - </a:t>
            </a:r>
            <a:r>
              <a:rPr kumimoji="0" lang="en-US" sz="1400" b="1" i="0" u="none" strike="noStrike" kern="0" cap="none" spc="0" normalizeH="0" baseline="0" noProof="0" dirty="0" err="1">
                <a:ln>
                  <a:noFill/>
                </a:ln>
                <a:solidFill>
                  <a:schemeClr val="tx1"/>
                </a:solidFill>
                <a:effectLst/>
                <a:uLnTx/>
                <a:uFillTx/>
                <a:latin typeface="Montserrat"/>
                <a:sym typeface="Montserrat"/>
              </a:rPr>
              <a:t>divided_clk</a:t>
            </a:r>
            <a:r>
              <a:rPr kumimoji="0" lang="en-US" sz="1400" b="1" i="0" u="none" strike="noStrike" kern="0" cap="none" spc="0" normalizeH="0" baseline="0" noProof="0" dirty="0">
                <a:ln>
                  <a:noFill/>
                </a:ln>
                <a:solidFill>
                  <a:schemeClr val="tx1"/>
                </a:solidFill>
                <a:effectLst/>
                <a:uLnTx/>
                <a:uFillTx/>
                <a:latin typeface="Montserrat"/>
                <a:sym typeface="Montserrat"/>
              </a:rPr>
              <a:t> : </a:t>
            </a:r>
            <a:r>
              <a:rPr lang="en-US" sz="1400" b="1" dirty="0">
                <a:solidFill>
                  <a:schemeClr val="tx1"/>
                </a:solidFill>
                <a:latin typeface="Montserrat"/>
                <a:sym typeface="Montserrat"/>
              </a:rPr>
              <a:t>It’s the selected output divided clock    </a:t>
            </a:r>
          </a:p>
          <a:p>
            <a:pPr marL="0" indent="0">
              <a:buClr>
                <a:srgbClr val="FFFFFF"/>
              </a:buClr>
              <a:buSzPct val="100000"/>
              <a:buNone/>
              <a:defRPr/>
            </a:pPr>
            <a:r>
              <a:rPr lang="en-US" sz="1400" b="1" dirty="0">
                <a:solidFill>
                  <a:schemeClr val="tx1"/>
                </a:solidFill>
                <a:latin typeface="Montserrat"/>
                <a:sym typeface="Montserrat"/>
              </a:rPr>
              <a:t>   frequency from the available frequencies after </a:t>
            </a:r>
          </a:p>
          <a:p>
            <a:pPr marL="0" indent="0">
              <a:buClr>
                <a:srgbClr val="FFFFFF"/>
              </a:buClr>
              <a:buSzPct val="100000"/>
              <a:buNone/>
              <a:defRPr/>
            </a:pPr>
            <a:r>
              <a:rPr lang="en-US" sz="1400" b="1" dirty="0">
                <a:solidFill>
                  <a:schemeClr val="tx1"/>
                </a:solidFill>
                <a:latin typeface="Montserrat"/>
                <a:sym typeface="Montserrat"/>
              </a:rPr>
              <a:t>   division (1 MHz, 2 MHz, 4 MHz , 8 MHz), it feeds the    </a:t>
            </a:r>
          </a:p>
          <a:p>
            <a:pPr marL="0" indent="0">
              <a:buClr>
                <a:srgbClr val="FFFFFF"/>
              </a:buClr>
              <a:buSzPct val="100000"/>
              <a:buNone/>
              <a:defRPr/>
            </a:pPr>
            <a:r>
              <a:rPr lang="en-US" sz="1400" b="1" dirty="0">
                <a:solidFill>
                  <a:schemeClr val="tx1"/>
                </a:solidFill>
                <a:latin typeface="Montserrat"/>
                <a:sym typeface="Montserrat"/>
              </a:rPr>
              <a:t>   rest of blocks in the design “the Control Unit and </a:t>
            </a:r>
          </a:p>
          <a:p>
            <a:pPr marL="0" indent="0">
              <a:buClr>
                <a:srgbClr val="FFFFFF"/>
              </a:buClr>
              <a:buSzPct val="100000"/>
              <a:buNone/>
              <a:defRPr/>
            </a:pPr>
            <a:r>
              <a:rPr lang="en-US" sz="1400" b="1" dirty="0">
                <a:solidFill>
                  <a:schemeClr val="tx1"/>
                </a:solidFill>
                <a:latin typeface="Montserrat"/>
                <a:sym typeface="Montserrat"/>
              </a:rPr>
              <a:t>   the timer”.</a:t>
            </a:r>
          </a:p>
          <a:p>
            <a:pPr marL="0" indent="0">
              <a:buClr>
                <a:srgbClr val="FFFFFF"/>
              </a:buClr>
              <a:buSzPct val="100000"/>
              <a:buNone/>
              <a:defRPr/>
            </a:pPr>
            <a:endParaRPr kumimoji="0" lang="en-US" sz="1400" b="1" i="0" u="none" strike="noStrike" kern="0" cap="none" spc="0" normalizeH="0" baseline="0" noProof="0" dirty="0">
              <a:ln>
                <a:noFill/>
              </a:ln>
              <a:solidFill>
                <a:schemeClr val="tx1"/>
              </a:solidFill>
              <a:effectLst/>
              <a:uLnTx/>
              <a:uFillTx/>
              <a:latin typeface="Montserrat"/>
              <a:sym typeface="Montserrat"/>
            </a:endParaRPr>
          </a:p>
          <a:p>
            <a:pPr marL="0" indent="0">
              <a:buClr>
                <a:srgbClr val="FFFFFF"/>
              </a:buClr>
              <a:buSzPct val="100000"/>
              <a:buNone/>
              <a:defRPr/>
            </a:pPr>
            <a:endParaRPr lang="en-US" sz="1400" b="1" dirty="0">
              <a:solidFill>
                <a:schemeClr val="tx1"/>
              </a:solidFill>
              <a:latin typeface="Montserrat"/>
              <a:sym typeface="Montserrat"/>
            </a:endParaRPr>
          </a:p>
          <a:p>
            <a:pPr marL="0" indent="0">
              <a:buClr>
                <a:srgbClr val="FFFFFF"/>
              </a:buClr>
              <a:buSzPct val="100000"/>
              <a:buNone/>
              <a:defRPr/>
            </a:pPr>
            <a:endParaRPr lang="en-US" sz="1400" b="1" dirty="0">
              <a:solidFill>
                <a:schemeClr val="tx1"/>
              </a:solidFill>
              <a:latin typeface="Montserrat"/>
              <a:sym typeface="Montserrat"/>
            </a:endParaRPr>
          </a:p>
          <a:p>
            <a:pPr marL="0" indent="0">
              <a:buClr>
                <a:srgbClr val="FFFFFF"/>
              </a:buClr>
              <a:buSzPct val="100000"/>
              <a:buNone/>
              <a:defRPr/>
            </a:pPr>
            <a:r>
              <a:rPr lang="en-US" sz="1400" b="1" dirty="0">
                <a:solidFill>
                  <a:schemeClr val="tx1"/>
                </a:solidFill>
                <a:latin typeface="Montserrat"/>
                <a:sym typeface="Montserrat"/>
              </a:rPr>
              <a:t> </a:t>
            </a: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buClr>
                <a:srgbClr val="FFFFFF"/>
              </a:buClr>
              <a:buSzPct val="100000"/>
              <a:defRPr/>
            </a:pPr>
            <a:endParaRPr lang="en" sz="1100" b="1" dirty="0">
              <a:solidFill>
                <a:srgbClr val="F5DE34"/>
              </a:solidFill>
              <a:latin typeface="Montserrat"/>
              <a:sym typeface="Montserrat"/>
            </a:endParaRPr>
          </a:p>
          <a:p>
            <a:pPr marL="342900" indent="-342900">
              <a:buClr>
                <a:srgbClr val="FFFFFF"/>
              </a:buClr>
              <a:buSzPct val="100000"/>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buClr>
                <a:srgbClr val="FFFFFF"/>
              </a:buClr>
              <a:buSzPts val="3000"/>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endParaRPr lang="en-US" sz="1100" b="1" dirty="0"/>
          </a:p>
          <a:p>
            <a:endParaRPr lang="en-US" sz="1100" dirty="0"/>
          </a:p>
        </p:txBody>
      </p:sp>
      <p:sp>
        <p:nvSpPr>
          <p:cNvPr id="5" name="Google Shape;901;p34">
            <a:extLst>
              <a:ext uri="{FF2B5EF4-FFF2-40B4-BE49-F238E27FC236}">
                <a16:creationId xmlns:a16="http://schemas.microsoft.com/office/drawing/2014/main" id="{C7F0369E-53CB-9699-9BEB-79A06646A11A}"/>
              </a:ext>
            </a:extLst>
          </p:cNvPr>
          <p:cNvSpPr txBox="1">
            <a:spLocks/>
          </p:cNvSpPr>
          <p:nvPr/>
        </p:nvSpPr>
        <p:spPr>
          <a:xfrm>
            <a:off x="944926" y="948450"/>
            <a:ext cx="4760930"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pPr marL="285750" indent="-285750">
              <a:buFont typeface="Wingdings" panose="05000000000000000000" pitchFamily="2" charset="2"/>
              <a:buChar char="Ø"/>
            </a:pPr>
            <a:r>
              <a:rPr lang="en-US" sz="1800" dirty="0">
                <a:solidFill>
                  <a:srgbClr val="F5DE34"/>
                </a:solidFill>
              </a:rPr>
              <a:t> Clock Divider</a:t>
            </a:r>
          </a:p>
        </p:txBody>
      </p:sp>
      <p:sp>
        <p:nvSpPr>
          <p:cNvPr id="898" name="TextBox 897">
            <a:extLst>
              <a:ext uri="{FF2B5EF4-FFF2-40B4-BE49-F238E27FC236}">
                <a16:creationId xmlns:a16="http://schemas.microsoft.com/office/drawing/2014/main" id="{B8A3A5C7-2429-CAB1-8424-58F5DB9916EF}"/>
              </a:ext>
            </a:extLst>
          </p:cNvPr>
          <p:cNvSpPr txBox="1"/>
          <p:nvPr/>
        </p:nvSpPr>
        <p:spPr>
          <a:xfrm>
            <a:off x="7536253" y="4670396"/>
            <a:ext cx="449508" cy="184666"/>
          </a:xfrm>
          <a:prstGeom prst="rect">
            <a:avLst/>
          </a:prstGeom>
          <a:noFill/>
        </p:spPr>
        <p:txBody>
          <a:bodyPr wrap="square" rtlCol="0">
            <a:spAutoFit/>
          </a:bodyPr>
          <a:lstStyle/>
          <a:p>
            <a:r>
              <a:rPr lang="en-US" sz="600" b="1" dirty="0">
                <a:solidFill>
                  <a:srgbClr val="002060"/>
                </a:solidFill>
              </a:rPr>
              <a:t>[2:0]</a:t>
            </a:r>
            <a:endParaRPr lang="en-US" sz="600" dirty="0"/>
          </a:p>
        </p:txBody>
      </p:sp>
      <p:pic>
        <p:nvPicPr>
          <p:cNvPr id="4" name="Picture 3">
            <a:extLst>
              <a:ext uri="{FF2B5EF4-FFF2-40B4-BE49-F238E27FC236}">
                <a16:creationId xmlns:a16="http://schemas.microsoft.com/office/drawing/2014/main" id="{947E4ABB-41A6-79B0-1C5F-E6D6F102D197}"/>
              </a:ext>
            </a:extLst>
          </p:cNvPr>
          <p:cNvPicPr>
            <a:picLocks noChangeAspect="1"/>
          </p:cNvPicPr>
          <p:nvPr/>
        </p:nvPicPr>
        <p:blipFill>
          <a:blip r:embed="rId3"/>
          <a:stretch>
            <a:fillRect/>
          </a:stretch>
        </p:blipFill>
        <p:spPr>
          <a:xfrm>
            <a:off x="5791200" y="1923171"/>
            <a:ext cx="3078747" cy="2839558"/>
          </a:xfrm>
          <a:prstGeom prst="rect">
            <a:avLst/>
          </a:prstGeom>
        </p:spPr>
      </p:pic>
    </p:spTree>
    <p:extLst>
      <p:ext uri="{BB962C8B-B14F-4D97-AF65-F5344CB8AC3E}">
        <p14:creationId xmlns:p14="http://schemas.microsoft.com/office/powerpoint/2010/main" val="3155624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Modules detailed explanation</a:t>
            </a:r>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27</a:t>
            </a:fld>
            <a:endParaRPr/>
          </a:p>
        </p:txBody>
      </p:sp>
      <p:sp>
        <p:nvSpPr>
          <p:cNvPr id="3" name="Text Placeholder 2">
            <a:extLst>
              <a:ext uri="{FF2B5EF4-FFF2-40B4-BE49-F238E27FC236}">
                <a16:creationId xmlns:a16="http://schemas.microsoft.com/office/drawing/2014/main" id="{3CD95AEE-424E-910B-C048-6C2D18485CEC}"/>
              </a:ext>
            </a:extLst>
          </p:cNvPr>
          <p:cNvSpPr>
            <a:spLocks noGrp="1"/>
          </p:cNvSpPr>
          <p:nvPr>
            <p:ph type="body" idx="1"/>
          </p:nvPr>
        </p:nvSpPr>
        <p:spPr>
          <a:xfrm>
            <a:off x="701712" y="1358088"/>
            <a:ext cx="5089488" cy="3689400"/>
          </a:xfrm>
        </p:spPr>
        <p:txBody>
          <a:bodyPr anchor="t"/>
          <a:lstStyle/>
          <a:p>
            <a:pPr marL="342900" indent="-342900">
              <a:buClr>
                <a:srgbClr val="FFFFFF"/>
              </a:buClr>
              <a:buSzPct val="100000"/>
              <a:buFont typeface="+mj-lt"/>
              <a:buAutoNum type="alphaLcParenR" startAt="3"/>
              <a:defRPr/>
            </a:pPr>
            <a:r>
              <a:rPr kumimoji="0" lang="en" sz="1400" b="1" i="0" u="sng" strike="noStrike" kern="0" cap="none" spc="0" normalizeH="0" baseline="0" noProof="0" dirty="0">
                <a:ln>
                  <a:noFill/>
                </a:ln>
                <a:solidFill>
                  <a:schemeClr val="tx1"/>
                </a:solidFill>
                <a:effectLst/>
                <a:uLnTx/>
                <a:uFillTx/>
                <a:latin typeface="Montserrat"/>
                <a:sym typeface="Montserrat"/>
              </a:rPr>
              <a:t>Functionality</a:t>
            </a:r>
            <a:endParaRPr kumimoji="0" lang="en-US" sz="1400" b="1" i="0" u="none" strike="noStrike" kern="0" cap="none" spc="0" normalizeH="0" baseline="0" noProof="0" dirty="0">
              <a:ln>
                <a:noFill/>
              </a:ln>
              <a:solidFill>
                <a:schemeClr val="tx1"/>
              </a:solidFill>
              <a:effectLst/>
              <a:uLnTx/>
              <a:uFillTx/>
              <a:latin typeface="Montserrat"/>
              <a:sym typeface="Montserrat"/>
            </a:endParaRPr>
          </a:p>
          <a:p>
            <a:pPr marL="0" indent="0">
              <a:buClr>
                <a:srgbClr val="FFFFFF"/>
              </a:buClr>
              <a:buSzPct val="100000"/>
              <a:buNone/>
              <a:defRPr/>
            </a:pPr>
            <a:r>
              <a:rPr kumimoji="0" lang="en" sz="1400" b="1" i="0" u="none" strike="noStrike" kern="0" cap="none" spc="0" normalizeH="0" baseline="0" noProof="0" dirty="0">
                <a:ln>
                  <a:noFill/>
                </a:ln>
                <a:solidFill>
                  <a:srgbClr val="F5DE34"/>
                </a:solidFill>
                <a:effectLst/>
                <a:uLnTx/>
                <a:uFillTx/>
                <a:latin typeface="Montserrat"/>
                <a:sym typeface="Montserrat"/>
              </a:rPr>
              <a:t>We will implement a simple Clock Divider using a counter.</a:t>
            </a:r>
          </a:p>
          <a:p>
            <a:pPr marL="0" indent="0">
              <a:buClr>
                <a:srgbClr val="FFFFFF"/>
              </a:buClr>
              <a:buSzPct val="100000"/>
              <a:buNone/>
              <a:defRPr/>
            </a:pPr>
            <a:endParaRPr lang="en" sz="1400" b="1" dirty="0">
              <a:solidFill>
                <a:srgbClr val="F5DE34"/>
              </a:solidFill>
              <a:latin typeface="Montserrat"/>
              <a:sym typeface="Montserrat"/>
            </a:endParaRPr>
          </a:p>
          <a:p>
            <a:pPr marL="285750" indent="-285750">
              <a:buClr>
                <a:srgbClr val="FFFFFF"/>
              </a:buClr>
              <a:buSzPct val="100000"/>
              <a:defRPr/>
            </a:pPr>
            <a:r>
              <a:rPr kumimoji="0" lang="en-US" sz="1400" b="1" i="0" u="none" strike="noStrike" kern="0" cap="none" spc="0" normalizeH="0" baseline="0" noProof="0" dirty="0">
                <a:ln>
                  <a:noFill/>
                </a:ln>
                <a:solidFill>
                  <a:schemeClr val="tx1"/>
                </a:solidFill>
                <a:effectLst/>
                <a:uLnTx/>
                <a:uFillTx/>
                <a:latin typeface="Montserrat"/>
                <a:sym typeface="Montserrat"/>
              </a:rPr>
              <a:t>Assume the system input clock frequency is 8 MHz, So we will use a </a:t>
            </a:r>
            <a:r>
              <a:rPr kumimoji="0" lang="en-US" sz="1400" b="1" i="0" u="sng" strike="noStrike" kern="0" cap="none" spc="0" normalizeH="0" baseline="0" noProof="0" dirty="0">
                <a:ln>
                  <a:noFill/>
                </a:ln>
                <a:solidFill>
                  <a:schemeClr val="tx1"/>
                </a:solidFill>
                <a:effectLst/>
                <a:uLnTx/>
                <a:uFillTx/>
                <a:latin typeface="Montserrat"/>
                <a:sym typeface="Montserrat"/>
              </a:rPr>
              <a:t>3 bit counter</a:t>
            </a:r>
            <a:r>
              <a:rPr kumimoji="0" lang="en-US" sz="1400" b="1" i="0" strike="noStrike" kern="0" cap="none" spc="0" normalizeH="0" baseline="0" noProof="0" dirty="0">
                <a:ln>
                  <a:noFill/>
                </a:ln>
                <a:solidFill>
                  <a:schemeClr val="tx1"/>
                </a:solidFill>
                <a:effectLst/>
                <a:uLnTx/>
                <a:uFillTx/>
                <a:latin typeface="Montserrat"/>
                <a:sym typeface="Montserrat"/>
              </a:rPr>
              <a:t> </a:t>
            </a:r>
            <a:r>
              <a:rPr kumimoji="0" lang="en-US" sz="1400" b="1" i="0" u="none" strike="noStrike" kern="0" cap="none" spc="0" normalizeH="0" baseline="0" noProof="0" dirty="0">
                <a:ln>
                  <a:noFill/>
                </a:ln>
                <a:solidFill>
                  <a:schemeClr val="tx1"/>
                </a:solidFill>
                <a:effectLst/>
                <a:uLnTx/>
                <a:uFillTx/>
                <a:latin typeface="Montserrat"/>
                <a:sym typeface="Montserrat"/>
              </a:rPr>
              <a:t>that counts up every positive edge.</a:t>
            </a:r>
          </a:p>
          <a:p>
            <a:pPr marL="285750" indent="-285750">
              <a:buClr>
                <a:srgbClr val="FFFFFF"/>
              </a:buClr>
              <a:buSzPct val="100000"/>
              <a:defRPr/>
            </a:pPr>
            <a:endParaRPr kumimoji="0" lang="en-US" sz="1400" b="1" i="0" u="none" strike="noStrike" kern="0" cap="none" spc="0" normalizeH="0" baseline="0" noProof="0" dirty="0">
              <a:ln>
                <a:noFill/>
              </a:ln>
              <a:solidFill>
                <a:schemeClr val="tx1"/>
              </a:solidFill>
              <a:effectLst/>
              <a:uLnTx/>
              <a:uFillTx/>
              <a:latin typeface="Montserrat"/>
              <a:sym typeface="Montserrat"/>
            </a:endParaRPr>
          </a:p>
          <a:p>
            <a:pPr marL="285750" indent="-285750">
              <a:buClr>
                <a:srgbClr val="FFFFFF"/>
              </a:buClr>
              <a:buSzPct val="100000"/>
              <a:defRPr/>
            </a:pPr>
            <a:r>
              <a:rPr kumimoji="0" lang="en-US" sz="1400" b="1" i="0" u="none" strike="noStrike" kern="0" cap="none" spc="0" normalizeH="0" baseline="0" noProof="0" dirty="0">
                <a:ln>
                  <a:noFill/>
                </a:ln>
                <a:solidFill>
                  <a:schemeClr val="tx1"/>
                </a:solidFill>
                <a:effectLst/>
                <a:uLnTx/>
                <a:uFillTx/>
                <a:latin typeface="Montserrat"/>
                <a:sym typeface="Montserrat"/>
              </a:rPr>
              <a:t>So that its LSB gives the input frequency divided by 2, and the second bit gives the input frequency divided by 4 and MSB gives the system input divided by 8, so that we will have all the required clock frequencies</a:t>
            </a:r>
            <a:endParaRPr kumimoji="0" lang="en" sz="1400" b="1" i="0" u="none" strike="noStrike" kern="0" cap="none" spc="0" normalizeH="0" baseline="0" noProof="0" dirty="0">
              <a:ln>
                <a:noFill/>
              </a:ln>
              <a:solidFill>
                <a:schemeClr val="tx1"/>
              </a:solidFill>
              <a:effectLst/>
              <a:uLnTx/>
              <a:uFillTx/>
              <a:latin typeface="Montserrat"/>
              <a:sym typeface="Montserrat"/>
            </a:endParaRPr>
          </a:p>
          <a:p>
            <a:pPr marL="0" indent="0">
              <a:buClr>
                <a:srgbClr val="FFFFFF"/>
              </a:buClr>
              <a:buSzPct val="100000"/>
              <a:buNone/>
              <a:defRPr/>
            </a:pPr>
            <a:endParaRPr lang="en-US" sz="1400" b="1" dirty="0">
              <a:solidFill>
                <a:schemeClr val="tx1"/>
              </a:solidFill>
              <a:latin typeface="Montserrat"/>
              <a:sym typeface="Montserrat"/>
            </a:endParaRPr>
          </a:p>
          <a:p>
            <a:pPr marL="0" indent="0">
              <a:buClr>
                <a:srgbClr val="FFFFFF"/>
              </a:buClr>
              <a:buSzPct val="100000"/>
              <a:buNone/>
              <a:defRPr/>
            </a:pPr>
            <a:endParaRPr kumimoji="0" lang="en-US" sz="1400" b="1" i="0" u="none" strike="noStrike" kern="0" cap="none" spc="0" normalizeH="0" baseline="0" noProof="0" dirty="0">
              <a:ln>
                <a:noFill/>
              </a:ln>
              <a:solidFill>
                <a:schemeClr val="tx1"/>
              </a:solidFill>
              <a:effectLst/>
              <a:uLnTx/>
              <a:uFillTx/>
              <a:latin typeface="Montserrat"/>
              <a:sym typeface="Montserrat"/>
            </a:endParaRPr>
          </a:p>
          <a:p>
            <a:pPr marL="0" indent="0">
              <a:buClr>
                <a:srgbClr val="FFFFFF"/>
              </a:buClr>
              <a:buSzPct val="100000"/>
              <a:buNone/>
              <a:defRPr/>
            </a:pPr>
            <a:endParaRPr kumimoji="0" lang="en-US" sz="1400" b="1" i="0" u="none" strike="noStrike" kern="0" cap="none" spc="0" normalizeH="0" baseline="0" noProof="0" dirty="0">
              <a:ln>
                <a:noFill/>
              </a:ln>
              <a:solidFill>
                <a:schemeClr val="tx1"/>
              </a:solidFill>
              <a:effectLst/>
              <a:uLnTx/>
              <a:uFillTx/>
              <a:latin typeface="Montserrat"/>
              <a:sym typeface="Montserrat"/>
            </a:endParaRPr>
          </a:p>
          <a:p>
            <a:pPr marL="0" indent="0">
              <a:buClr>
                <a:srgbClr val="FFFFFF"/>
              </a:buClr>
              <a:buSzPct val="100000"/>
              <a:buNone/>
              <a:defRPr/>
            </a:pPr>
            <a:endParaRPr lang="en-US" sz="1400" b="1" dirty="0">
              <a:solidFill>
                <a:schemeClr val="tx1"/>
              </a:solidFill>
              <a:latin typeface="Montserrat"/>
              <a:sym typeface="Montserrat"/>
            </a:endParaRPr>
          </a:p>
          <a:p>
            <a:pPr marL="0" indent="0">
              <a:buClr>
                <a:srgbClr val="FFFFFF"/>
              </a:buClr>
              <a:buSzPct val="100000"/>
              <a:buNone/>
              <a:defRPr/>
            </a:pPr>
            <a:endParaRPr lang="en-US" sz="1400" b="1" dirty="0">
              <a:solidFill>
                <a:schemeClr val="tx1"/>
              </a:solidFill>
              <a:latin typeface="Montserrat"/>
              <a:sym typeface="Montserrat"/>
            </a:endParaRPr>
          </a:p>
          <a:p>
            <a:pPr marL="0" indent="0">
              <a:buClr>
                <a:srgbClr val="FFFFFF"/>
              </a:buClr>
              <a:buSzPct val="100000"/>
              <a:buNone/>
              <a:defRPr/>
            </a:pPr>
            <a:r>
              <a:rPr lang="en-US" sz="1400" b="1" dirty="0">
                <a:solidFill>
                  <a:schemeClr val="tx1"/>
                </a:solidFill>
                <a:latin typeface="Montserrat"/>
                <a:sym typeface="Montserrat"/>
              </a:rPr>
              <a:t> </a:t>
            </a: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buClr>
                <a:srgbClr val="FFFFFF"/>
              </a:buClr>
              <a:buSzPct val="100000"/>
              <a:defRPr/>
            </a:pPr>
            <a:endParaRPr lang="en" sz="1100" b="1" dirty="0">
              <a:solidFill>
                <a:srgbClr val="F5DE34"/>
              </a:solidFill>
              <a:latin typeface="Montserrat"/>
              <a:sym typeface="Montserrat"/>
            </a:endParaRPr>
          </a:p>
          <a:p>
            <a:pPr marL="342900" indent="-342900">
              <a:buClr>
                <a:srgbClr val="FFFFFF"/>
              </a:buClr>
              <a:buSzPct val="100000"/>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buClr>
                <a:srgbClr val="FFFFFF"/>
              </a:buClr>
              <a:buSzPts val="3000"/>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endParaRPr lang="en-US" sz="1100" b="1" dirty="0"/>
          </a:p>
          <a:p>
            <a:endParaRPr lang="en-US" sz="1100" dirty="0"/>
          </a:p>
        </p:txBody>
      </p:sp>
      <p:sp>
        <p:nvSpPr>
          <p:cNvPr id="5" name="Google Shape;901;p34">
            <a:extLst>
              <a:ext uri="{FF2B5EF4-FFF2-40B4-BE49-F238E27FC236}">
                <a16:creationId xmlns:a16="http://schemas.microsoft.com/office/drawing/2014/main" id="{C7F0369E-53CB-9699-9BEB-79A06646A11A}"/>
              </a:ext>
            </a:extLst>
          </p:cNvPr>
          <p:cNvSpPr txBox="1">
            <a:spLocks/>
          </p:cNvSpPr>
          <p:nvPr/>
        </p:nvSpPr>
        <p:spPr>
          <a:xfrm>
            <a:off x="944926" y="948450"/>
            <a:ext cx="4760930"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pPr marL="285750" indent="-285750">
              <a:buFont typeface="Wingdings" panose="05000000000000000000" pitchFamily="2" charset="2"/>
              <a:buChar char="Ø"/>
            </a:pPr>
            <a:r>
              <a:rPr lang="en-US" sz="1800" dirty="0">
                <a:solidFill>
                  <a:srgbClr val="F5DE34"/>
                </a:solidFill>
              </a:rPr>
              <a:t> Clock Divider</a:t>
            </a:r>
          </a:p>
        </p:txBody>
      </p:sp>
      <p:sp>
        <p:nvSpPr>
          <p:cNvPr id="898" name="TextBox 897">
            <a:extLst>
              <a:ext uri="{FF2B5EF4-FFF2-40B4-BE49-F238E27FC236}">
                <a16:creationId xmlns:a16="http://schemas.microsoft.com/office/drawing/2014/main" id="{B8A3A5C7-2429-CAB1-8424-58F5DB9916EF}"/>
              </a:ext>
            </a:extLst>
          </p:cNvPr>
          <p:cNvSpPr txBox="1"/>
          <p:nvPr/>
        </p:nvSpPr>
        <p:spPr>
          <a:xfrm>
            <a:off x="7536253" y="4670396"/>
            <a:ext cx="449508" cy="184666"/>
          </a:xfrm>
          <a:prstGeom prst="rect">
            <a:avLst/>
          </a:prstGeom>
          <a:noFill/>
        </p:spPr>
        <p:txBody>
          <a:bodyPr wrap="square" rtlCol="0">
            <a:spAutoFit/>
          </a:bodyPr>
          <a:lstStyle/>
          <a:p>
            <a:r>
              <a:rPr lang="en-US" sz="600" b="1" dirty="0">
                <a:solidFill>
                  <a:srgbClr val="002060"/>
                </a:solidFill>
              </a:rPr>
              <a:t>[2:0]</a:t>
            </a:r>
            <a:endParaRPr lang="en-US" sz="600" dirty="0"/>
          </a:p>
        </p:txBody>
      </p:sp>
      <p:pic>
        <p:nvPicPr>
          <p:cNvPr id="4" name="Picture 3">
            <a:extLst>
              <a:ext uri="{FF2B5EF4-FFF2-40B4-BE49-F238E27FC236}">
                <a16:creationId xmlns:a16="http://schemas.microsoft.com/office/drawing/2014/main" id="{947E4ABB-41A6-79B0-1C5F-E6D6F102D197}"/>
              </a:ext>
            </a:extLst>
          </p:cNvPr>
          <p:cNvPicPr>
            <a:picLocks noChangeAspect="1"/>
          </p:cNvPicPr>
          <p:nvPr/>
        </p:nvPicPr>
        <p:blipFill>
          <a:blip r:embed="rId3"/>
          <a:stretch>
            <a:fillRect/>
          </a:stretch>
        </p:blipFill>
        <p:spPr>
          <a:xfrm>
            <a:off x="5791200" y="1923171"/>
            <a:ext cx="3078747" cy="2839558"/>
          </a:xfrm>
          <a:prstGeom prst="rect">
            <a:avLst/>
          </a:prstGeom>
        </p:spPr>
      </p:pic>
    </p:spTree>
    <p:extLst>
      <p:ext uri="{BB962C8B-B14F-4D97-AF65-F5344CB8AC3E}">
        <p14:creationId xmlns:p14="http://schemas.microsoft.com/office/powerpoint/2010/main" val="543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Modules detailed explanation</a:t>
            </a:r>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28</a:t>
            </a:fld>
            <a:endParaRPr/>
          </a:p>
        </p:txBody>
      </p:sp>
      <p:sp>
        <p:nvSpPr>
          <p:cNvPr id="3" name="Text Placeholder 2">
            <a:extLst>
              <a:ext uri="{FF2B5EF4-FFF2-40B4-BE49-F238E27FC236}">
                <a16:creationId xmlns:a16="http://schemas.microsoft.com/office/drawing/2014/main" id="{3CD95AEE-424E-910B-C048-6C2D18485CEC}"/>
              </a:ext>
            </a:extLst>
          </p:cNvPr>
          <p:cNvSpPr>
            <a:spLocks noGrp="1"/>
          </p:cNvSpPr>
          <p:nvPr>
            <p:ph type="body" idx="1"/>
          </p:nvPr>
        </p:nvSpPr>
        <p:spPr>
          <a:xfrm>
            <a:off x="701713" y="1358087"/>
            <a:ext cx="3701843" cy="3312309"/>
          </a:xfrm>
        </p:spPr>
        <p:txBody>
          <a:bodyPr anchor="t"/>
          <a:lstStyle/>
          <a:p>
            <a:pPr marL="342900" indent="-342900">
              <a:buClr>
                <a:srgbClr val="FFFFFF"/>
              </a:buClr>
              <a:buSzPct val="100000"/>
              <a:buFont typeface="+mj-lt"/>
              <a:buAutoNum type="alphaLcParenR" startAt="4"/>
              <a:defRPr/>
            </a:pPr>
            <a:r>
              <a:rPr lang="en" sz="1400" b="1" u="sng" dirty="0">
                <a:solidFill>
                  <a:schemeClr val="tx1"/>
                </a:solidFill>
                <a:latin typeface="Montserrat"/>
                <a:sym typeface="Montserrat"/>
              </a:rPr>
              <a:t>Code and Explaination</a:t>
            </a:r>
          </a:p>
          <a:p>
            <a:pPr marL="342900" indent="-342900">
              <a:buClr>
                <a:srgbClr val="FFFFFF"/>
              </a:buClr>
              <a:buSzPct val="100000"/>
              <a:buFont typeface="+mj-lt"/>
              <a:buAutoNum type="alphaLcParenR" startAt="4"/>
              <a:defRPr/>
            </a:pPr>
            <a:endParaRPr lang="en-US" sz="1400" b="1" dirty="0">
              <a:solidFill>
                <a:schemeClr val="tx1"/>
              </a:solidFill>
              <a:latin typeface="Montserrat"/>
              <a:sym typeface="Montserrat"/>
            </a:endParaRPr>
          </a:p>
          <a:p>
            <a:pPr marL="285750" indent="-285750">
              <a:buClr>
                <a:srgbClr val="FFFFFF"/>
              </a:buClr>
              <a:buSzPct val="100000"/>
              <a:defRPr/>
            </a:pPr>
            <a:r>
              <a:rPr lang="en-US" b="1" dirty="0">
                <a:solidFill>
                  <a:srgbClr val="F5DE34"/>
                </a:solidFill>
                <a:latin typeface="Montserrat"/>
                <a:sym typeface="Montserrat"/>
              </a:rPr>
              <a:t>The code is very simple, just implement a 3 bit counter and a mux.</a:t>
            </a:r>
          </a:p>
          <a:p>
            <a:pPr marL="285750" indent="-285750">
              <a:buClr>
                <a:srgbClr val="FFFFFF"/>
              </a:buClr>
              <a:buSzPct val="100000"/>
              <a:defRPr/>
            </a:pPr>
            <a:endParaRPr lang="en-US" b="1" dirty="0">
              <a:solidFill>
                <a:srgbClr val="F5DE34"/>
              </a:solidFill>
              <a:latin typeface="Montserrat"/>
              <a:sym typeface="Montserrat"/>
            </a:endParaRPr>
          </a:p>
          <a:p>
            <a:pPr marL="0" indent="0">
              <a:buClr>
                <a:srgbClr val="FFFFFF"/>
              </a:buClr>
              <a:buSzPct val="100000"/>
              <a:buNone/>
              <a:defRPr/>
            </a:pPr>
            <a:r>
              <a:rPr lang="en-US" b="1" dirty="0">
                <a:solidFill>
                  <a:srgbClr val="F5DE34"/>
                </a:solidFill>
                <a:latin typeface="Montserrat"/>
                <a:sym typeface="Montserrat"/>
              </a:rPr>
              <a:t>Assuming Input frequency = 8 MHz</a:t>
            </a:r>
          </a:p>
          <a:p>
            <a:pPr marL="285750" indent="-285750">
              <a:buClr>
                <a:srgbClr val="FFFFFF"/>
              </a:buClr>
              <a:buSzPct val="100000"/>
              <a:defRPr/>
            </a:pPr>
            <a:r>
              <a:rPr lang="en-US" b="1" dirty="0">
                <a:solidFill>
                  <a:srgbClr val="F5DE34"/>
                </a:solidFill>
                <a:latin typeface="Montserrat"/>
                <a:sym typeface="Montserrat"/>
              </a:rPr>
              <a:t>For Input frequency/8 : Choose the MSB of the counter from the mux. “1 MHz”</a:t>
            </a:r>
          </a:p>
          <a:p>
            <a:pPr marL="285750" indent="-285750">
              <a:buClr>
                <a:srgbClr val="FFFFFF"/>
              </a:buClr>
              <a:buSzPct val="100000"/>
              <a:defRPr/>
            </a:pPr>
            <a:endParaRPr lang="en-US" b="1" dirty="0">
              <a:solidFill>
                <a:srgbClr val="F5DE34"/>
              </a:solidFill>
              <a:latin typeface="Montserrat"/>
              <a:sym typeface="Montserrat"/>
            </a:endParaRPr>
          </a:p>
          <a:p>
            <a:pPr marL="285750" indent="-285750">
              <a:buClr>
                <a:srgbClr val="FFFFFF"/>
              </a:buClr>
              <a:buSzPct val="100000"/>
              <a:defRPr/>
            </a:pPr>
            <a:r>
              <a:rPr lang="en-US" b="1" dirty="0">
                <a:solidFill>
                  <a:srgbClr val="F5DE34"/>
                </a:solidFill>
                <a:latin typeface="Montserrat"/>
                <a:sym typeface="Montserrat"/>
              </a:rPr>
              <a:t>For Input frequency/4 : Choose the intermediate bit from the mux. “2 MHz”</a:t>
            </a:r>
          </a:p>
          <a:p>
            <a:pPr marL="285750" indent="-285750">
              <a:buClr>
                <a:srgbClr val="FFFFFF"/>
              </a:buClr>
              <a:buSzPct val="100000"/>
              <a:defRPr/>
            </a:pPr>
            <a:endParaRPr lang="en-US" b="1" dirty="0">
              <a:solidFill>
                <a:srgbClr val="F5DE34"/>
              </a:solidFill>
              <a:latin typeface="Montserrat"/>
              <a:sym typeface="Montserrat"/>
            </a:endParaRPr>
          </a:p>
          <a:p>
            <a:pPr marL="285750" indent="-285750">
              <a:buClr>
                <a:srgbClr val="FFFFFF"/>
              </a:buClr>
              <a:buSzPct val="100000"/>
              <a:defRPr/>
            </a:pPr>
            <a:r>
              <a:rPr lang="en-US" b="1" dirty="0">
                <a:solidFill>
                  <a:srgbClr val="F5DE34"/>
                </a:solidFill>
                <a:latin typeface="Montserrat"/>
                <a:sym typeface="Montserrat"/>
              </a:rPr>
              <a:t>For Input frequency/2 : Choose the LSB from the mux. “4 MHz”</a:t>
            </a:r>
          </a:p>
          <a:p>
            <a:pPr marL="285750" indent="-285750">
              <a:buClr>
                <a:srgbClr val="FFFFFF"/>
              </a:buClr>
              <a:buSzPct val="100000"/>
              <a:defRPr/>
            </a:pPr>
            <a:endParaRPr lang="en-US" b="1" dirty="0">
              <a:solidFill>
                <a:srgbClr val="F5DE34"/>
              </a:solidFill>
              <a:latin typeface="Montserrat"/>
              <a:sym typeface="Montserrat"/>
            </a:endParaRPr>
          </a:p>
          <a:p>
            <a:pPr marL="285750" indent="-285750">
              <a:buClr>
                <a:srgbClr val="FFFFFF"/>
              </a:buClr>
              <a:buSzPct val="100000"/>
              <a:defRPr/>
            </a:pPr>
            <a:r>
              <a:rPr lang="en-US" b="1" dirty="0">
                <a:solidFill>
                  <a:srgbClr val="F5DE34"/>
                </a:solidFill>
                <a:latin typeface="Montserrat"/>
                <a:sym typeface="Montserrat"/>
              </a:rPr>
              <a:t>For Input frequency : Choose the LSB from the mux. “8 MHz”</a:t>
            </a:r>
          </a:p>
          <a:p>
            <a:pPr marL="285750" indent="-285750">
              <a:buClr>
                <a:srgbClr val="FFFFFF"/>
              </a:buClr>
              <a:buSzPct val="100000"/>
              <a:defRPr/>
            </a:pPr>
            <a:endParaRPr lang="en-US" b="1" dirty="0">
              <a:solidFill>
                <a:srgbClr val="F5DE34"/>
              </a:solidFill>
              <a:latin typeface="Montserrat"/>
              <a:sym typeface="Montserrat"/>
            </a:endParaRPr>
          </a:p>
          <a:p>
            <a:pPr marL="285750" indent="-285750">
              <a:buClr>
                <a:srgbClr val="FFFFFF"/>
              </a:buClr>
              <a:buSzPct val="100000"/>
              <a:defRPr/>
            </a:pPr>
            <a:endParaRPr lang="en" sz="1400" b="1" dirty="0">
              <a:solidFill>
                <a:schemeClr val="tx1"/>
              </a:solidFill>
              <a:latin typeface="Montserrat"/>
              <a:sym typeface="Montserrat"/>
            </a:endParaRPr>
          </a:p>
          <a:p>
            <a:pPr marL="285750" indent="-285750">
              <a:buClr>
                <a:srgbClr val="FFFFFF"/>
              </a:buClr>
              <a:buSzPct val="100000"/>
              <a:defRPr/>
            </a:pPr>
            <a:endParaRPr lang="en" sz="1400" b="1" dirty="0">
              <a:solidFill>
                <a:schemeClr val="tx1"/>
              </a:solidFill>
              <a:latin typeface="Montserrat"/>
              <a:sym typeface="Montserrat"/>
            </a:endParaRPr>
          </a:p>
          <a:p>
            <a:pPr marL="342900" indent="-342900">
              <a:buClr>
                <a:srgbClr val="FFFFFF"/>
              </a:buClr>
              <a:buSzPct val="100000"/>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buClr>
                <a:srgbClr val="FFFFFF"/>
              </a:buClr>
              <a:buSzPct val="100000"/>
              <a:defRPr/>
            </a:pPr>
            <a:endParaRPr lang="en" sz="1100" b="1" dirty="0">
              <a:solidFill>
                <a:srgbClr val="F5DE34"/>
              </a:solidFill>
              <a:latin typeface="Montserrat"/>
              <a:sym typeface="Montserrat"/>
            </a:endParaRPr>
          </a:p>
          <a:p>
            <a:pPr marL="342900" indent="-342900">
              <a:buClr>
                <a:srgbClr val="FFFFFF"/>
              </a:buClr>
              <a:buSzPct val="100000"/>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buClr>
                <a:srgbClr val="FFFFFF"/>
              </a:buClr>
              <a:buSzPts val="3000"/>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endParaRPr lang="en-US" sz="1100" b="1" dirty="0"/>
          </a:p>
          <a:p>
            <a:endParaRPr lang="en-US" sz="1100" dirty="0"/>
          </a:p>
        </p:txBody>
      </p:sp>
      <p:sp>
        <p:nvSpPr>
          <p:cNvPr id="5" name="Google Shape;901;p34">
            <a:extLst>
              <a:ext uri="{FF2B5EF4-FFF2-40B4-BE49-F238E27FC236}">
                <a16:creationId xmlns:a16="http://schemas.microsoft.com/office/drawing/2014/main" id="{C7F0369E-53CB-9699-9BEB-79A06646A11A}"/>
              </a:ext>
            </a:extLst>
          </p:cNvPr>
          <p:cNvSpPr txBox="1">
            <a:spLocks/>
          </p:cNvSpPr>
          <p:nvPr/>
        </p:nvSpPr>
        <p:spPr>
          <a:xfrm>
            <a:off x="944926" y="948450"/>
            <a:ext cx="4760930"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pPr marL="285750" indent="-285750">
              <a:buFont typeface="Wingdings" panose="05000000000000000000" pitchFamily="2" charset="2"/>
              <a:buChar char="Ø"/>
            </a:pPr>
            <a:r>
              <a:rPr lang="en-US" sz="1800" dirty="0">
                <a:solidFill>
                  <a:srgbClr val="F5DE34"/>
                </a:solidFill>
              </a:rPr>
              <a:t> Clock Divider</a:t>
            </a:r>
          </a:p>
        </p:txBody>
      </p:sp>
      <p:sp>
        <p:nvSpPr>
          <p:cNvPr id="898" name="TextBox 897">
            <a:extLst>
              <a:ext uri="{FF2B5EF4-FFF2-40B4-BE49-F238E27FC236}">
                <a16:creationId xmlns:a16="http://schemas.microsoft.com/office/drawing/2014/main" id="{B8A3A5C7-2429-CAB1-8424-58F5DB9916EF}"/>
              </a:ext>
            </a:extLst>
          </p:cNvPr>
          <p:cNvSpPr txBox="1"/>
          <p:nvPr/>
        </p:nvSpPr>
        <p:spPr>
          <a:xfrm>
            <a:off x="7536253" y="4670396"/>
            <a:ext cx="449508" cy="184666"/>
          </a:xfrm>
          <a:prstGeom prst="rect">
            <a:avLst/>
          </a:prstGeom>
          <a:noFill/>
        </p:spPr>
        <p:txBody>
          <a:bodyPr wrap="square" rtlCol="0">
            <a:spAutoFit/>
          </a:bodyPr>
          <a:lstStyle/>
          <a:p>
            <a:r>
              <a:rPr lang="en-US" sz="600" b="1" dirty="0">
                <a:solidFill>
                  <a:srgbClr val="002060"/>
                </a:solidFill>
              </a:rPr>
              <a:t>[2:0]</a:t>
            </a:r>
            <a:endParaRPr lang="en-US" sz="600" dirty="0"/>
          </a:p>
        </p:txBody>
      </p:sp>
      <p:pic>
        <p:nvPicPr>
          <p:cNvPr id="8" name="Picture 7">
            <a:extLst>
              <a:ext uri="{FF2B5EF4-FFF2-40B4-BE49-F238E27FC236}">
                <a16:creationId xmlns:a16="http://schemas.microsoft.com/office/drawing/2014/main" id="{DB0016D9-5D9A-DE39-C145-A135664952DE}"/>
              </a:ext>
            </a:extLst>
          </p:cNvPr>
          <p:cNvPicPr>
            <a:picLocks noChangeAspect="1"/>
          </p:cNvPicPr>
          <p:nvPr/>
        </p:nvPicPr>
        <p:blipFill>
          <a:blip r:embed="rId3"/>
          <a:stretch>
            <a:fillRect/>
          </a:stretch>
        </p:blipFill>
        <p:spPr>
          <a:xfrm>
            <a:off x="4403556" y="1112520"/>
            <a:ext cx="4275177" cy="3557876"/>
          </a:xfrm>
          <a:prstGeom prst="rect">
            <a:avLst/>
          </a:prstGeom>
        </p:spPr>
      </p:pic>
      <p:sp>
        <p:nvSpPr>
          <p:cNvPr id="9" name="TextBox 8">
            <a:extLst>
              <a:ext uri="{FF2B5EF4-FFF2-40B4-BE49-F238E27FC236}">
                <a16:creationId xmlns:a16="http://schemas.microsoft.com/office/drawing/2014/main" id="{496B2C93-47F7-FF6C-912E-E3D315A8B24F}"/>
              </a:ext>
            </a:extLst>
          </p:cNvPr>
          <p:cNvSpPr txBox="1"/>
          <p:nvPr/>
        </p:nvSpPr>
        <p:spPr>
          <a:xfrm>
            <a:off x="464820" y="4672329"/>
            <a:ext cx="8892540" cy="677108"/>
          </a:xfrm>
          <a:prstGeom prst="rect">
            <a:avLst/>
          </a:prstGeom>
          <a:noFill/>
        </p:spPr>
        <p:txBody>
          <a:bodyPr wrap="square" rtlCol="0">
            <a:spAutoFit/>
          </a:bodyPr>
          <a:lstStyle/>
          <a:p>
            <a:r>
              <a:rPr lang="en-US" sz="1200" b="1" dirty="0">
                <a:solidFill>
                  <a:srgbClr val="F5DE34"/>
                </a:solidFill>
                <a:latin typeface="Montserrat"/>
                <a:sym typeface="Montserrat"/>
              </a:rPr>
              <a:t>Please Note : the divided frequencies won’t be used simultaneously in the circuit which made clk divider design easier.</a:t>
            </a:r>
          </a:p>
          <a:p>
            <a:endParaRPr lang="en-US" b="1" dirty="0"/>
          </a:p>
        </p:txBody>
      </p:sp>
    </p:spTree>
    <p:extLst>
      <p:ext uri="{BB962C8B-B14F-4D97-AF65-F5344CB8AC3E}">
        <p14:creationId xmlns:p14="http://schemas.microsoft.com/office/powerpoint/2010/main" val="133649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2450700" y="3072853"/>
            <a:ext cx="4242600" cy="1157397"/>
          </a:xfrm>
          <a:prstGeom prst="rect">
            <a:avLst/>
          </a:prstGeom>
        </p:spPr>
        <p:txBody>
          <a:bodyPr spcFirstLastPara="1" wrap="square" lIns="91425" tIns="91425" rIns="91425" bIns="91425" anchor="ctr" anchorCtr="0">
            <a:normAutofit fontScale="90000"/>
          </a:bodyPr>
          <a:lstStyle/>
          <a:p>
            <a:pPr marL="0" lvl="0" indent="0" rtl="0">
              <a:spcBef>
                <a:spcPts val="0"/>
              </a:spcBef>
              <a:spcAft>
                <a:spcPts val="0"/>
              </a:spcAft>
              <a:buNone/>
            </a:pPr>
            <a:r>
              <a:rPr lang="en-US" dirty="0"/>
              <a:t>Testbench and Test cases</a:t>
            </a:r>
          </a:p>
        </p:txBody>
      </p:sp>
      <p:sp>
        <p:nvSpPr>
          <p:cNvPr id="1008" name="Google Shape;1008;p38"/>
          <p:cNvSpPr txBox="1">
            <a:spLocks noGrp="1"/>
          </p:cNvSpPr>
          <p:nvPr>
            <p:ph type="title" idx="2"/>
          </p:nvPr>
        </p:nvSpPr>
        <p:spPr>
          <a:xfrm>
            <a:off x="3889366" y="1227576"/>
            <a:ext cx="1346721"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18490" y="1380273"/>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8"/>
          <p:cNvGrpSpPr/>
          <p:nvPr/>
        </p:nvGrpSpPr>
        <p:grpSpPr>
          <a:xfrm>
            <a:off x="5325572" y="1380273"/>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8"/>
          <p:cNvGrpSpPr/>
          <p:nvPr/>
        </p:nvGrpSpPr>
        <p:grpSpPr>
          <a:xfrm rot="5400000">
            <a:off x="4427066" y="498842"/>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8"/>
          <p:cNvGrpSpPr/>
          <p:nvPr/>
        </p:nvGrpSpPr>
        <p:grpSpPr>
          <a:xfrm rot="5400000">
            <a:off x="4427066" y="2261724"/>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85766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2450700" y="3072853"/>
            <a:ext cx="4242600" cy="115739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Requirements of the design</a:t>
            </a:r>
            <a:endParaRPr dirty="0"/>
          </a:p>
        </p:txBody>
      </p:sp>
      <p:sp>
        <p:nvSpPr>
          <p:cNvPr id="1008" name="Google Shape;1008;p38"/>
          <p:cNvSpPr txBox="1">
            <a:spLocks noGrp="1"/>
          </p:cNvSpPr>
          <p:nvPr>
            <p:ph type="title" idx="2"/>
          </p:nvPr>
        </p:nvSpPr>
        <p:spPr>
          <a:xfrm>
            <a:off x="3995121" y="1227576"/>
            <a:ext cx="1157400"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18490" y="1380273"/>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8"/>
          <p:cNvGrpSpPr/>
          <p:nvPr/>
        </p:nvGrpSpPr>
        <p:grpSpPr>
          <a:xfrm>
            <a:off x="5325572" y="1380273"/>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8"/>
          <p:cNvGrpSpPr/>
          <p:nvPr/>
        </p:nvGrpSpPr>
        <p:grpSpPr>
          <a:xfrm rot="5400000">
            <a:off x="4427066" y="498842"/>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8"/>
          <p:cNvGrpSpPr/>
          <p:nvPr/>
        </p:nvGrpSpPr>
        <p:grpSpPr>
          <a:xfrm rot="5400000">
            <a:off x="4427066" y="2261724"/>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14212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Testbench and Test cases</a:t>
            </a:r>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30</a:t>
            </a:fld>
            <a:endParaRPr/>
          </a:p>
        </p:txBody>
      </p:sp>
      <p:sp>
        <p:nvSpPr>
          <p:cNvPr id="3" name="Text Placeholder 2">
            <a:extLst>
              <a:ext uri="{FF2B5EF4-FFF2-40B4-BE49-F238E27FC236}">
                <a16:creationId xmlns:a16="http://schemas.microsoft.com/office/drawing/2014/main" id="{3CD95AEE-424E-910B-C048-6C2D18485CEC}"/>
              </a:ext>
            </a:extLst>
          </p:cNvPr>
          <p:cNvSpPr>
            <a:spLocks noGrp="1"/>
          </p:cNvSpPr>
          <p:nvPr>
            <p:ph type="body" idx="1"/>
          </p:nvPr>
        </p:nvSpPr>
        <p:spPr>
          <a:xfrm>
            <a:off x="640751" y="1073328"/>
            <a:ext cx="7345009" cy="4070171"/>
          </a:xfrm>
        </p:spPr>
        <p:txBody>
          <a:bodyPr anchor="t"/>
          <a:lstStyle/>
          <a:p>
            <a:pPr marL="0" indent="0">
              <a:buClr>
                <a:srgbClr val="FFFFFF"/>
              </a:buClr>
              <a:buSzPct val="100000"/>
              <a:buNone/>
              <a:defRPr/>
            </a:pPr>
            <a:r>
              <a:rPr lang="en-US" sz="1600" b="1" u="sng" dirty="0">
                <a:solidFill>
                  <a:srgbClr val="F5DE34"/>
                </a:solidFill>
                <a:latin typeface="Montserrat"/>
                <a:sym typeface="Montserrat"/>
              </a:rPr>
              <a:t>Methodology</a:t>
            </a:r>
          </a:p>
          <a:p>
            <a:pPr marL="0" indent="0">
              <a:buClr>
                <a:srgbClr val="FFFFFF"/>
              </a:buClr>
              <a:buSzPct val="100000"/>
              <a:buNone/>
              <a:defRPr/>
            </a:pPr>
            <a:endParaRPr kumimoji="0" lang="en-US" sz="1400" b="1" i="0" u="none" strike="noStrike" kern="0" cap="none" spc="0" normalizeH="0" baseline="0" noProof="0" dirty="0">
              <a:ln>
                <a:noFill/>
              </a:ln>
              <a:solidFill>
                <a:schemeClr val="tx1"/>
              </a:solidFill>
              <a:effectLst/>
              <a:uLnTx/>
              <a:uFillTx/>
              <a:latin typeface="Montserrat"/>
              <a:sym typeface="Montserrat"/>
            </a:endParaRPr>
          </a:p>
          <a:p>
            <a:pPr marL="0" indent="0">
              <a:buClr>
                <a:srgbClr val="FFFFFF"/>
              </a:buClr>
              <a:buSzPct val="100000"/>
              <a:buNone/>
              <a:defRPr/>
            </a:pPr>
            <a:r>
              <a:rPr kumimoji="0" lang="en-US" sz="1400" b="1" i="0" u="none" strike="noStrike" kern="0" cap="none" spc="0" normalizeH="0" baseline="0" noProof="0" dirty="0">
                <a:ln>
                  <a:noFill/>
                </a:ln>
                <a:solidFill>
                  <a:schemeClr val="tx1"/>
                </a:solidFill>
                <a:effectLst/>
                <a:uLnTx/>
                <a:uFillTx/>
                <a:latin typeface="Montserrat"/>
                <a:sym typeface="Montserrat"/>
              </a:rPr>
              <a:t>We used in our test case : </a:t>
            </a:r>
          </a:p>
          <a:p>
            <a:pPr marL="285750" indent="-285750">
              <a:buClr>
                <a:srgbClr val="FFFFFF"/>
              </a:buClr>
              <a:buSzPct val="100000"/>
              <a:defRPr/>
            </a:pPr>
            <a:r>
              <a:rPr kumimoji="0" lang="en-US" sz="1400" b="1" i="0" u="none" strike="noStrike" kern="0" cap="none" spc="0" normalizeH="0" baseline="0" noProof="0" dirty="0">
                <a:ln>
                  <a:noFill/>
                </a:ln>
                <a:solidFill>
                  <a:schemeClr val="tx1"/>
                </a:solidFill>
                <a:effectLst/>
                <a:uLnTx/>
                <a:uFillTx/>
                <a:latin typeface="Montserrat"/>
                <a:sym typeface="Montserrat"/>
              </a:rPr>
              <a:t>$monitor function to track the signals which give indication on the current state of the FSM like “</a:t>
            </a:r>
            <a:r>
              <a:rPr kumimoji="0" lang="en-US" sz="1400" b="1" i="0" u="none" strike="noStrike" kern="0" cap="none" spc="0" normalizeH="0" baseline="0" noProof="0" dirty="0" err="1">
                <a:ln>
                  <a:noFill/>
                </a:ln>
                <a:solidFill>
                  <a:schemeClr val="tx1"/>
                </a:solidFill>
                <a:effectLst/>
                <a:uLnTx/>
                <a:uFillTx/>
                <a:latin typeface="Montserrat"/>
                <a:sym typeface="Montserrat"/>
              </a:rPr>
              <a:t>wash_done</a:t>
            </a:r>
            <a:r>
              <a:rPr kumimoji="0" lang="en-US" sz="1400" b="1" i="0" u="none" strike="noStrike" kern="0" cap="none" spc="0" normalizeH="0" baseline="0" noProof="0" dirty="0">
                <a:ln>
                  <a:noFill/>
                </a:ln>
                <a:solidFill>
                  <a:schemeClr val="tx1"/>
                </a:solidFill>
                <a:effectLst/>
                <a:uLnTx/>
                <a:uFillTx/>
                <a:latin typeface="Montserrat"/>
                <a:sym typeface="Montserrat"/>
              </a:rPr>
              <a:t>, fill_water_sig, washing_sig, </a:t>
            </a:r>
            <a:r>
              <a:rPr kumimoji="0" lang="en-US" sz="1400" b="1" i="0" u="none" strike="noStrike" kern="0" cap="none" spc="0" normalizeH="0" baseline="0" noProof="0" dirty="0" err="1">
                <a:ln>
                  <a:noFill/>
                </a:ln>
                <a:solidFill>
                  <a:schemeClr val="tx1"/>
                </a:solidFill>
                <a:effectLst/>
                <a:uLnTx/>
                <a:uFillTx/>
                <a:latin typeface="Montserrat"/>
                <a:sym typeface="Montserrat"/>
              </a:rPr>
              <a:t>rinse_sig</a:t>
            </a:r>
            <a:r>
              <a:rPr kumimoji="0" lang="en-US" sz="1400" b="1" i="0" u="none" strike="noStrike" kern="0" cap="none" spc="0" normalizeH="0" baseline="0" noProof="0" dirty="0">
                <a:ln>
                  <a:noFill/>
                </a:ln>
                <a:solidFill>
                  <a:schemeClr val="tx1"/>
                </a:solidFill>
                <a:effectLst/>
                <a:uLnTx/>
                <a:uFillTx/>
                <a:latin typeface="Montserrat"/>
                <a:sym typeface="Montserrat"/>
              </a:rPr>
              <a:t>, </a:t>
            </a:r>
            <a:r>
              <a:rPr kumimoji="0" lang="en-US" sz="1400" b="1" i="0" u="none" strike="noStrike" kern="0" cap="none" spc="0" normalizeH="0" baseline="0" noProof="0" dirty="0" err="1">
                <a:ln>
                  <a:noFill/>
                </a:ln>
                <a:solidFill>
                  <a:schemeClr val="tx1"/>
                </a:solidFill>
                <a:effectLst/>
                <a:uLnTx/>
                <a:uFillTx/>
                <a:latin typeface="Montserrat"/>
                <a:sym typeface="Montserrat"/>
              </a:rPr>
              <a:t>spin_sig</a:t>
            </a:r>
            <a:r>
              <a:rPr kumimoji="0" lang="en-US" sz="1400" b="1" i="0" u="none" strike="noStrike" kern="0" cap="none" spc="0" normalizeH="0" baseline="0" noProof="0" dirty="0">
                <a:ln>
                  <a:noFill/>
                </a:ln>
                <a:solidFill>
                  <a:schemeClr val="tx1"/>
                </a:solidFill>
                <a:effectLst/>
                <a:uLnTx/>
                <a:uFillTx/>
                <a:latin typeface="Montserrat"/>
                <a:sym typeface="Montserrat"/>
              </a:rPr>
              <a:t>”</a:t>
            </a:r>
          </a:p>
          <a:p>
            <a:pPr marL="285750" indent="-285750">
              <a:buClr>
                <a:srgbClr val="FFFFFF"/>
              </a:buClr>
              <a:buSzPct val="100000"/>
              <a:defRPr/>
            </a:pPr>
            <a:r>
              <a:rPr lang="en-US" sz="1400" b="1" dirty="0">
                <a:solidFill>
                  <a:schemeClr val="tx1"/>
                </a:solidFill>
                <a:latin typeface="Montserrat"/>
                <a:sym typeface="Montserrat"/>
              </a:rPr>
              <a:t>If conditions and also $display function to provide better visualization of the results.</a:t>
            </a:r>
          </a:p>
          <a:p>
            <a:pPr marL="285750" indent="-285750">
              <a:buClr>
                <a:srgbClr val="FFFFFF"/>
              </a:buClr>
              <a:buSzPct val="100000"/>
              <a:defRPr/>
            </a:pPr>
            <a:r>
              <a:rPr kumimoji="0" lang="en-US" sz="1400" b="1" i="0" u="none" strike="noStrike" kern="0" cap="none" spc="0" normalizeH="0" baseline="0" noProof="0" dirty="0">
                <a:ln>
                  <a:noFill/>
                </a:ln>
                <a:solidFill>
                  <a:schemeClr val="tx1"/>
                </a:solidFill>
                <a:effectLst/>
                <a:uLnTx/>
                <a:uFillTx/>
                <a:latin typeface="Montserrat"/>
                <a:sym typeface="Montserrat"/>
              </a:rPr>
              <a:t>Tasks that make the testbench readable and automated.</a:t>
            </a:r>
            <a:endParaRPr lang="en-US" sz="1400" b="1" dirty="0">
              <a:solidFill>
                <a:schemeClr val="tx1"/>
              </a:solidFill>
              <a:latin typeface="Montserrat"/>
              <a:sym typeface="Montserrat"/>
            </a:endParaRPr>
          </a:p>
          <a:p>
            <a:pPr marL="285750" indent="-285750">
              <a:buClr>
                <a:srgbClr val="FFFFFF"/>
              </a:buClr>
              <a:buSzPct val="100000"/>
              <a:defRPr/>
            </a:pPr>
            <a:r>
              <a:rPr kumimoji="0" lang="en-US" sz="1400" b="1" i="0" u="none" strike="noStrike" kern="0" cap="none" spc="0" normalizeH="0" baseline="0" noProof="0" dirty="0">
                <a:ln>
                  <a:noFill/>
                </a:ln>
                <a:solidFill>
                  <a:schemeClr val="tx1"/>
                </a:solidFill>
                <a:effectLst/>
                <a:uLnTx/>
                <a:uFillTx/>
                <a:latin typeface="Montserrat"/>
                <a:sym typeface="Montserrat"/>
              </a:rPr>
              <a:t>We had 3 main test cases : normal wash, double wash and testing of the timer pause signal.</a:t>
            </a:r>
          </a:p>
          <a:p>
            <a:pPr marL="285750" indent="-285750">
              <a:buClr>
                <a:srgbClr val="FFFFFF"/>
              </a:buClr>
              <a:buSzPct val="100000"/>
              <a:defRPr/>
            </a:pPr>
            <a:r>
              <a:rPr kumimoji="0" lang="en-US" sz="1400" b="1" i="0" u="none" strike="noStrike" kern="0" cap="none" spc="0" normalizeH="0" baseline="0" noProof="0" dirty="0">
                <a:ln>
                  <a:noFill/>
                </a:ln>
                <a:solidFill>
                  <a:schemeClr val="tx1"/>
                </a:solidFill>
                <a:effectLst/>
                <a:uLnTx/>
                <a:uFillTx/>
                <a:latin typeface="Montserrat"/>
                <a:sym typeface="Montserrat"/>
              </a:rPr>
              <a:t>We didn’t perform a test case specified to changing the input frequency as it’s makes sense that the input divided frequency is specified before the runtime, however we explicitly performed the 3 test cases on all choice of the clk_freq[1:0] selection line and all had the same results.</a:t>
            </a:r>
          </a:p>
          <a:p>
            <a:pPr marL="285750" indent="-285750">
              <a:buClr>
                <a:srgbClr val="FFFFFF"/>
              </a:buClr>
              <a:buSzPct val="100000"/>
              <a:defRPr/>
            </a:pPr>
            <a:endParaRPr lang="en-US" sz="1400" b="1" dirty="0">
              <a:solidFill>
                <a:schemeClr val="tx1"/>
              </a:solidFill>
              <a:latin typeface="Montserrat"/>
              <a:sym typeface="Montserrat"/>
            </a:endParaRPr>
          </a:p>
          <a:p>
            <a:pPr marL="0" indent="0">
              <a:buClr>
                <a:srgbClr val="FFFFFF"/>
              </a:buClr>
              <a:buSzPct val="100000"/>
              <a:buNone/>
              <a:defRPr/>
            </a:pPr>
            <a:r>
              <a:rPr kumimoji="0" lang="en-US" sz="1400" b="1" i="0" u="none" strike="noStrike" kern="0" cap="none" spc="0" normalizeH="0" baseline="0" noProof="0" dirty="0">
                <a:ln>
                  <a:noFill/>
                </a:ln>
                <a:solidFill>
                  <a:srgbClr val="F5DE34"/>
                </a:solidFill>
                <a:effectLst>
                  <a:outerShdw blurRad="38100" dist="38100" dir="2700000" algn="tl">
                    <a:srgbClr val="000000">
                      <a:alpha val="43137"/>
                    </a:srgbClr>
                  </a:outerShdw>
                </a:effectLst>
                <a:uLnTx/>
                <a:uFillTx/>
                <a:latin typeface="Montserrat"/>
                <a:sym typeface="Montserrat"/>
              </a:rPr>
              <a:t>Please note: for lowering the simulation time, we will work with Frequencies in kHz range to verify the functionality</a:t>
            </a:r>
          </a:p>
          <a:p>
            <a:pPr marL="0" indent="0">
              <a:buClr>
                <a:srgbClr val="FFFFFF"/>
              </a:buClr>
              <a:buSzPct val="100000"/>
              <a:buNone/>
              <a:defRPr/>
            </a:pPr>
            <a:endParaRPr lang="en-US" sz="1400" b="1" dirty="0">
              <a:solidFill>
                <a:schemeClr val="tx1"/>
              </a:solidFill>
              <a:latin typeface="Montserrat"/>
              <a:sym typeface="Montserrat"/>
            </a:endParaRPr>
          </a:p>
          <a:p>
            <a:pPr marL="0" indent="0">
              <a:buClr>
                <a:srgbClr val="FFFFFF"/>
              </a:buClr>
              <a:buSzPct val="100000"/>
              <a:buNone/>
              <a:defRPr/>
            </a:pPr>
            <a:endParaRPr lang="en-US" sz="1400" b="1" dirty="0">
              <a:solidFill>
                <a:schemeClr val="tx1"/>
              </a:solidFill>
              <a:latin typeface="Montserrat"/>
              <a:sym typeface="Montserrat"/>
            </a:endParaRPr>
          </a:p>
          <a:p>
            <a:pPr marL="0" indent="0">
              <a:buClr>
                <a:srgbClr val="FFFFFF"/>
              </a:buClr>
              <a:buSzPct val="100000"/>
              <a:buNone/>
              <a:defRPr/>
            </a:pPr>
            <a:r>
              <a:rPr lang="en-US" sz="1400" b="1" dirty="0">
                <a:solidFill>
                  <a:schemeClr val="tx1"/>
                </a:solidFill>
                <a:latin typeface="Montserrat"/>
                <a:sym typeface="Montserrat"/>
              </a:rPr>
              <a:t> </a:t>
            </a: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buClr>
                <a:srgbClr val="FFFFFF"/>
              </a:buClr>
              <a:buSzPct val="100000"/>
              <a:defRPr/>
            </a:pPr>
            <a:endParaRPr lang="en" sz="1100" b="1" dirty="0">
              <a:solidFill>
                <a:srgbClr val="F5DE34"/>
              </a:solidFill>
              <a:latin typeface="Montserrat"/>
              <a:sym typeface="Montserrat"/>
            </a:endParaRPr>
          </a:p>
          <a:p>
            <a:pPr marL="342900" indent="-342900">
              <a:buClr>
                <a:srgbClr val="FFFFFF"/>
              </a:buClr>
              <a:buSzPct val="100000"/>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buClr>
                <a:srgbClr val="FFFFFF"/>
              </a:buClr>
              <a:buSzPts val="3000"/>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endParaRPr lang="en-US" sz="1100" b="1" dirty="0"/>
          </a:p>
          <a:p>
            <a:endParaRPr lang="en-US" sz="1100" dirty="0"/>
          </a:p>
        </p:txBody>
      </p:sp>
      <p:sp>
        <p:nvSpPr>
          <p:cNvPr id="898" name="TextBox 897">
            <a:extLst>
              <a:ext uri="{FF2B5EF4-FFF2-40B4-BE49-F238E27FC236}">
                <a16:creationId xmlns:a16="http://schemas.microsoft.com/office/drawing/2014/main" id="{B8A3A5C7-2429-CAB1-8424-58F5DB9916EF}"/>
              </a:ext>
            </a:extLst>
          </p:cNvPr>
          <p:cNvSpPr txBox="1"/>
          <p:nvPr/>
        </p:nvSpPr>
        <p:spPr>
          <a:xfrm>
            <a:off x="7536253" y="4670396"/>
            <a:ext cx="449508" cy="184666"/>
          </a:xfrm>
          <a:prstGeom prst="rect">
            <a:avLst/>
          </a:prstGeom>
          <a:noFill/>
        </p:spPr>
        <p:txBody>
          <a:bodyPr wrap="square" rtlCol="0">
            <a:spAutoFit/>
          </a:bodyPr>
          <a:lstStyle/>
          <a:p>
            <a:r>
              <a:rPr lang="en-US" sz="600" b="1" dirty="0">
                <a:solidFill>
                  <a:srgbClr val="002060"/>
                </a:solidFill>
              </a:rPr>
              <a:t>[2:0]</a:t>
            </a:r>
            <a:endParaRPr lang="en-US" sz="600" dirty="0"/>
          </a:p>
        </p:txBody>
      </p:sp>
    </p:spTree>
    <p:extLst>
      <p:ext uri="{BB962C8B-B14F-4D97-AF65-F5344CB8AC3E}">
        <p14:creationId xmlns:p14="http://schemas.microsoft.com/office/powerpoint/2010/main" val="2664292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Testbench and Test cases</a:t>
            </a:r>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31</a:t>
            </a:fld>
            <a:endParaRPr/>
          </a:p>
        </p:txBody>
      </p:sp>
      <p:sp>
        <p:nvSpPr>
          <p:cNvPr id="3" name="Text Placeholder 2">
            <a:extLst>
              <a:ext uri="{FF2B5EF4-FFF2-40B4-BE49-F238E27FC236}">
                <a16:creationId xmlns:a16="http://schemas.microsoft.com/office/drawing/2014/main" id="{3CD95AEE-424E-910B-C048-6C2D18485CEC}"/>
              </a:ext>
            </a:extLst>
          </p:cNvPr>
          <p:cNvSpPr>
            <a:spLocks noGrp="1"/>
          </p:cNvSpPr>
          <p:nvPr>
            <p:ph type="body" idx="1"/>
          </p:nvPr>
        </p:nvSpPr>
        <p:spPr>
          <a:xfrm>
            <a:off x="640751" y="1073328"/>
            <a:ext cx="7783249" cy="4070171"/>
          </a:xfrm>
        </p:spPr>
        <p:txBody>
          <a:bodyPr anchor="t"/>
          <a:lstStyle/>
          <a:p>
            <a:pPr marL="0" indent="0">
              <a:buClr>
                <a:srgbClr val="FFFFFF"/>
              </a:buClr>
              <a:buSzPct val="100000"/>
              <a:buNone/>
              <a:defRPr/>
            </a:pPr>
            <a:r>
              <a:rPr lang="en-US" sz="1600" b="1" u="sng" dirty="0">
                <a:solidFill>
                  <a:srgbClr val="F5DE34"/>
                </a:solidFill>
                <a:latin typeface="Montserrat"/>
                <a:sym typeface="Montserrat"/>
              </a:rPr>
              <a:t>Test Case 1 : Normal Wash </a:t>
            </a:r>
          </a:p>
          <a:p>
            <a:pPr marL="0" indent="0">
              <a:buClr>
                <a:srgbClr val="FFFFFF"/>
              </a:buClr>
              <a:buSzPct val="100000"/>
              <a:buNone/>
              <a:defRPr/>
            </a:pPr>
            <a:endParaRPr kumimoji="0" lang="en-US" sz="1400" b="1" i="0" u="none" strike="noStrike" kern="0" cap="none" spc="0" normalizeH="0" baseline="0" noProof="0" dirty="0">
              <a:ln>
                <a:noFill/>
              </a:ln>
              <a:solidFill>
                <a:schemeClr val="tx1"/>
              </a:solidFill>
              <a:effectLst/>
              <a:uLnTx/>
              <a:uFillTx/>
              <a:latin typeface="Montserrat"/>
              <a:sym typeface="Montserrat"/>
            </a:endParaRPr>
          </a:p>
          <a:p>
            <a:pPr marL="0" indent="0">
              <a:buClr>
                <a:srgbClr val="FFFFFF"/>
              </a:buClr>
              <a:buSzPct val="100000"/>
              <a:buNone/>
              <a:defRPr/>
            </a:pPr>
            <a:r>
              <a:rPr kumimoji="0" lang="en-US" sz="1400" b="1" i="0" u="none" strike="noStrike" kern="0" cap="none" spc="0" normalizeH="0" baseline="0" noProof="0" dirty="0">
                <a:ln>
                  <a:noFill/>
                </a:ln>
                <a:solidFill>
                  <a:schemeClr val="tx1"/>
                </a:solidFill>
                <a:effectLst/>
                <a:uLnTx/>
                <a:uFillTx/>
                <a:latin typeface="Montserrat"/>
                <a:sym typeface="Montserrat"/>
              </a:rPr>
              <a:t>After initialization of the inputs, and performing reset “using dedicated tasks”, We performed test case 1  </a:t>
            </a:r>
          </a:p>
          <a:p>
            <a:pPr marL="0" indent="0">
              <a:buClr>
                <a:srgbClr val="FFFFFF"/>
              </a:buClr>
              <a:buSzPct val="100000"/>
              <a:buNone/>
              <a:defRPr/>
            </a:pPr>
            <a:endParaRPr lang="en-US" sz="1400" b="1" dirty="0">
              <a:solidFill>
                <a:schemeClr val="tx1"/>
              </a:solidFill>
              <a:latin typeface="Montserrat"/>
              <a:sym typeface="Montserrat"/>
            </a:endParaRPr>
          </a:p>
          <a:p>
            <a:pPr marL="0" indent="0">
              <a:buClr>
                <a:srgbClr val="FFFFFF"/>
              </a:buClr>
              <a:buSzPct val="100000"/>
              <a:buNone/>
              <a:defRPr/>
            </a:pPr>
            <a:endParaRPr lang="en-US" sz="1400" b="1" dirty="0">
              <a:solidFill>
                <a:schemeClr val="tx1"/>
              </a:solidFill>
              <a:latin typeface="Montserrat"/>
              <a:sym typeface="Montserrat"/>
            </a:endParaRPr>
          </a:p>
          <a:p>
            <a:pPr marL="0" indent="0">
              <a:buClr>
                <a:srgbClr val="FFFFFF"/>
              </a:buClr>
              <a:buSzPct val="100000"/>
              <a:buNone/>
              <a:defRPr/>
            </a:pPr>
            <a:r>
              <a:rPr lang="en-US" sz="1400" b="1" dirty="0">
                <a:solidFill>
                  <a:schemeClr val="tx1"/>
                </a:solidFill>
                <a:latin typeface="Montserrat"/>
                <a:sym typeface="Montserrat"/>
              </a:rPr>
              <a:t> </a:t>
            </a: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buClr>
                <a:srgbClr val="FFFFFF"/>
              </a:buClr>
              <a:buSzPct val="100000"/>
              <a:defRPr/>
            </a:pPr>
            <a:endParaRPr lang="en" sz="1100" b="1" dirty="0">
              <a:solidFill>
                <a:srgbClr val="F5DE34"/>
              </a:solidFill>
              <a:latin typeface="Montserrat"/>
              <a:sym typeface="Montserrat"/>
            </a:endParaRPr>
          </a:p>
          <a:p>
            <a:pPr marL="342900" indent="-342900">
              <a:buClr>
                <a:srgbClr val="FFFFFF"/>
              </a:buClr>
              <a:buSzPct val="100000"/>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buClr>
                <a:srgbClr val="FFFFFF"/>
              </a:buClr>
              <a:buSzPts val="3000"/>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endParaRPr lang="en-US" sz="1100" b="1"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pPr marL="139700" indent="0">
              <a:buNone/>
            </a:pPr>
            <a:endParaRPr lang="en-US" sz="1100" dirty="0"/>
          </a:p>
          <a:p>
            <a:pPr marL="139700" indent="0">
              <a:buNone/>
            </a:pPr>
            <a:endParaRPr lang="en-US" sz="1100" dirty="0"/>
          </a:p>
          <a:p>
            <a:pPr marL="139700" indent="0">
              <a:buNone/>
            </a:pPr>
            <a:r>
              <a:rPr lang="en-US" sz="1400" b="1" dirty="0">
                <a:solidFill>
                  <a:srgbClr val="F5DE34"/>
                </a:solidFill>
                <a:latin typeface="Montserrat"/>
                <a:sym typeface="Montserrat"/>
              </a:rPr>
              <a:t>We also used the $monitor function to track the previously mentioned signals</a:t>
            </a:r>
            <a:endParaRPr lang="en-US" sz="1400" b="1" dirty="0">
              <a:solidFill>
                <a:srgbClr val="F5DE34"/>
              </a:solidFill>
              <a:latin typeface="Montserrat"/>
            </a:endParaRPr>
          </a:p>
        </p:txBody>
      </p:sp>
      <p:sp>
        <p:nvSpPr>
          <p:cNvPr id="898" name="TextBox 897">
            <a:extLst>
              <a:ext uri="{FF2B5EF4-FFF2-40B4-BE49-F238E27FC236}">
                <a16:creationId xmlns:a16="http://schemas.microsoft.com/office/drawing/2014/main" id="{B8A3A5C7-2429-CAB1-8424-58F5DB9916EF}"/>
              </a:ext>
            </a:extLst>
          </p:cNvPr>
          <p:cNvSpPr txBox="1"/>
          <p:nvPr/>
        </p:nvSpPr>
        <p:spPr>
          <a:xfrm>
            <a:off x="7536253" y="4670396"/>
            <a:ext cx="449508" cy="184666"/>
          </a:xfrm>
          <a:prstGeom prst="rect">
            <a:avLst/>
          </a:prstGeom>
          <a:noFill/>
        </p:spPr>
        <p:txBody>
          <a:bodyPr wrap="square" rtlCol="0">
            <a:spAutoFit/>
          </a:bodyPr>
          <a:lstStyle/>
          <a:p>
            <a:r>
              <a:rPr lang="en-US" sz="600" b="1" dirty="0">
                <a:solidFill>
                  <a:srgbClr val="002060"/>
                </a:solidFill>
              </a:rPr>
              <a:t>[2:0]</a:t>
            </a:r>
            <a:endParaRPr lang="en-US" sz="600" dirty="0"/>
          </a:p>
        </p:txBody>
      </p:sp>
      <p:pic>
        <p:nvPicPr>
          <p:cNvPr id="4" name="Picture 3">
            <a:extLst>
              <a:ext uri="{FF2B5EF4-FFF2-40B4-BE49-F238E27FC236}">
                <a16:creationId xmlns:a16="http://schemas.microsoft.com/office/drawing/2014/main" id="{4EA46C69-E9AE-06C7-A8CC-A90F12C44C21}"/>
              </a:ext>
            </a:extLst>
          </p:cNvPr>
          <p:cNvPicPr>
            <a:picLocks noChangeAspect="1"/>
          </p:cNvPicPr>
          <p:nvPr/>
        </p:nvPicPr>
        <p:blipFill rotWithShape="1">
          <a:blip r:embed="rId3"/>
          <a:srcRect t="26437"/>
          <a:stretch/>
        </p:blipFill>
        <p:spPr>
          <a:xfrm>
            <a:off x="576262" y="2062452"/>
            <a:ext cx="8220075" cy="2607944"/>
          </a:xfrm>
          <a:prstGeom prst="rect">
            <a:avLst/>
          </a:prstGeom>
        </p:spPr>
      </p:pic>
    </p:spTree>
    <p:extLst>
      <p:ext uri="{BB962C8B-B14F-4D97-AF65-F5344CB8AC3E}">
        <p14:creationId xmlns:p14="http://schemas.microsoft.com/office/powerpoint/2010/main" val="1239854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Testbench and Test cases</a:t>
            </a:r>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32</a:t>
            </a:fld>
            <a:endParaRPr/>
          </a:p>
        </p:txBody>
      </p:sp>
      <p:sp>
        <p:nvSpPr>
          <p:cNvPr id="3" name="Text Placeholder 2">
            <a:extLst>
              <a:ext uri="{FF2B5EF4-FFF2-40B4-BE49-F238E27FC236}">
                <a16:creationId xmlns:a16="http://schemas.microsoft.com/office/drawing/2014/main" id="{3CD95AEE-424E-910B-C048-6C2D18485CEC}"/>
              </a:ext>
            </a:extLst>
          </p:cNvPr>
          <p:cNvSpPr>
            <a:spLocks noGrp="1"/>
          </p:cNvSpPr>
          <p:nvPr>
            <p:ph type="body" idx="1"/>
          </p:nvPr>
        </p:nvSpPr>
        <p:spPr>
          <a:xfrm>
            <a:off x="640751" y="1073328"/>
            <a:ext cx="7783249" cy="4070171"/>
          </a:xfrm>
        </p:spPr>
        <p:txBody>
          <a:bodyPr anchor="t"/>
          <a:lstStyle/>
          <a:p>
            <a:pPr marL="0" indent="0">
              <a:buClr>
                <a:srgbClr val="FFFFFF"/>
              </a:buClr>
              <a:buSzPct val="100000"/>
              <a:buNone/>
              <a:defRPr/>
            </a:pPr>
            <a:r>
              <a:rPr lang="en-US" sz="1600" b="1" u="sng" dirty="0">
                <a:solidFill>
                  <a:srgbClr val="F5DE34"/>
                </a:solidFill>
                <a:latin typeface="Montserrat"/>
                <a:sym typeface="Montserrat"/>
              </a:rPr>
              <a:t>Test Case 1 : Normal Wash “Results”</a:t>
            </a:r>
          </a:p>
          <a:p>
            <a:pPr marL="0" indent="0">
              <a:buClr>
                <a:srgbClr val="FFFFFF"/>
              </a:buClr>
              <a:buSzPct val="100000"/>
              <a:buNone/>
              <a:defRPr/>
            </a:pPr>
            <a:endParaRPr kumimoji="0" lang="en-US" sz="1400" b="1" i="0" u="none" strike="noStrike" kern="0" cap="none" spc="0" normalizeH="0" baseline="0" noProof="0" dirty="0">
              <a:ln>
                <a:noFill/>
              </a:ln>
              <a:solidFill>
                <a:schemeClr val="tx1"/>
              </a:solidFill>
              <a:effectLst/>
              <a:uLnTx/>
              <a:uFillTx/>
              <a:latin typeface="Montserrat"/>
              <a:sym typeface="Montserrat"/>
            </a:endParaRPr>
          </a:p>
          <a:p>
            <a:pPr marL="0" indent="0">
              <a:buClr>
                <a:srgbClr val="FFFFFF"/>
              </a:buClr>
              <a:buSzPct val="100000"/>
              <a:buNone/>
              <a:defRPr/>
            </a:pPr>
            <a:endParaRPr lang="en-US" sz="1400" b="1" dirty="0">
              <a:solidFill>
                <a:schemeClr val="tx1"/>
              </a:solidFill>
              <a:latin typeface="Montserrat"/>
              <a:sym typeface="Montserrat"/>
            </a:endParaRPr>
          </a:p>
          <a:p>
            <a:pPr marL="0" indent="0">
              <a:buClr>
                <a:srgbClr val="FFFFFF"/>
              </a:buClr>
              <a:buSzPct val="100000"/>
              <a:buNone/>
              <a:defRPr/>
            </a:pPr>
            <a:endParaRPr kumimoji="0" lang="en-US" sz="1400" b="1" i="0" u="none" strike="noStrike" kern="0" cap="none" spc="0" normalizeH="0" baseline="0" noProof="0" dirty="0">
              <a:ln>
                <a:noFill/>
              </a:ln>
              <a:solidFill>
                <a:schemeClr val="tx1"/>
              </a:solidFill>
              <a:effectLst/>
              <a:uLnTx/>
              <a:uFillTx/>
              <a:latin typeface="Montserrat"/>
              <a:sym typeface="Montserrat"/>
            </a:endParaRPr>
          </a:p>
          <a:p>
            <a:pPr marL="0" indent="0">
              <a:buClr>
                <a:srgbClr val="FFFFFF"/>
              </a:buClr>
              <a:buSzPct val="100000"/>
              <a:buNone/>
              <a:defRPr/>
            </a:pPr>
            <a:endParaRPr lang="en-US" sz="1400" b="1" dirty="0">
              <a:solidFill>
                <a:schemeClr val="tx1"/>
              </a:solidFill>
              <a:latin typeface="Montserrat"/>
              <a:sym typeface="Montserrat"/>
            </a:endParaRPr>
          </a:p>
          <a:p>
            <a:pPr marL="0" indent="0">
              <a:buClr>
                <a:srgbClr val="FFFFFF"/>
              </a:buClr>
              <a:buSzPct val="100000"/>
              <a:buNone/>
              <a:defRPr/>
            </a:pPr>
            <a:endParaRPr kumimoji="0" lang="en-US" sz="1400" b="1" i="0" u="none" strike="noStrike" kern="0" cap="none" spc="0" normalizeH="0" baseline="0" noProof="0" dirty="0">
              <a:ln>
                <a:noFill/>
              </a:ln>
              <a:solidFill>
                <a:schemeClr val="tx1"/>
              </a:solidFill>
              <a:effectLst/>
              <a:uLnTx/>
              <a:uFillTx/>
              <a:latin typeface="Montserrat"/>
              <a:sym typeface="Montserrat"/>
            </a:endParaRPr>
          </a:p>
          <a:p>
            <a:pPr marL="0" indent="0">
              <a:buClr>
                <a:srgbClr val="FFFFFF"/>
              </a:buClr>
              <a:buSzPct val="100000"/>
              <a:buNone/>
              <a:defRPr/>
            </a:pPr>
            <a:endParaRPr lang="en-US" sz="1400" b="1" dirty="0">
              <a:solidFill>
                <a:schemeClr val="tx1"/>
              </a:solidFill>
              <a:latin typeface="Montserrat"/>
              <a:sym typeface="Montserrat"/>
            </a:endParaRPr>
          </a:p>
          <a:p>
            <a:pPr marL="0" indent="0">
              <a:buClr>
                <a:srgbClr val="FFFFFF"/>
              </a:buClr>
              <a:buSzPct val="100000"/>
              <a:buNone/>
              <a:defRPr/>
            </a:pPr>
            <a:endParaRPr kumimoji="0" lang="en-US" sz="1400" b="1" i="0" u="none" strike="noStrike" kern="0" cap="none" spc="0" normalizeH="0" baseline="0" noProof="0" dirty="0">
              <a:ln>
                <a:noFill/>
              </a:ln>
              <a:solidFill>
                <a:schemeClr val="tx1"/>
              </a:solidFill>
              <a:effectLst/>
              <a:uLnTx/>
              <a:uFillTx/>
              <a:latin typeface="Montserrat"/>
              <a:sym typeface="Montserrat"/>
            </a:endParaRPr>
          </a:p>
          <a:p>
            <a:pPr marL="0" indent="0">
              <a:buClr>
                <a:srgbClr val="FFFFFF"/>
              </a:buClr>
              <a:buSzPct val="100000"/>
              <a:buNone/>
              <a:defRPr/>
            </a:pPr>
            <a:endParaRPr lang="en-US" sz="1400" b="1" dirty="0">
              <a:solidFill>
                <a:schemeClr val="tx1"/>
              </a:solidFill>
              <a:latin typeface="Montserrat"/>
              <a:sym typeface="Montserrat"/>
            </a:endParaRPr>
          </a:p>
          <a:p>
            <a:pPr marL="0" indent="0">
              <a:buClr>
                <a:srgbClr val="FFFFFF"/>
              </a:buClr>
              <a:buSzPct val="100000"/>
              <a:buNone/>
              <a:defRPr/>
            </a:pPr>
            <a:endParaRPr kumimoji="0" lang="en-US" sz="1400" b="1" i="0" u="none" strike="noStrike" kern="0" cap="none" spc="0" normalizeH="0" baseline="0" noProof="0" dirty="0">
              <a:ln>
                <a:noFill/>
              </a:ln>
              <a:solidFill>
                <a:schemeClr val="tx1"/>
              </a:solidFill>
              <a:effectLst/>
              <a:uLnTx/>
              <a:uFillTx/>
              <a:latin typeface="Montserrat"/>
              <a:sym typeface="Montserrat"/>
            </a:endParaRPr>
          </a:p>
          <a:p>
            <a:pPr marL="0" indent="0">
              <a:buClr>
                <a:srgbClr val="FFFFFF"/>
              </a:buClr>
              <a:buSzPct val="100000"/>
              <a:buNone/>
              <a:defRPr/>
            </a:pPr>
            <a:endParaRPr lang="en-US" sz="1400" b="1" dirty="0">
              <a:solidFill>
                <a:schemeClr val="tx1"/>
              </a:solidFill>
              <a:latin typeface="Montserrat"/>
              <a:sym typeface="Montserrat"/>
            </a:endParaRPr>
          </a:p>
          <a:p>
            <a:pPr marL="0" indent="0">
              <a:buClr>
                <a:srgbClr val="FFFFFF"/>
              </a:buClr>
              <a:buSzPct val="100000"/>
              <a:buNone/>
              <a:defRPr/>
            </a:pPr>
            <a:endParaRPr kumimoji="0" lang="en-US" sz="1400" b="1" i="0" u="none" strike="noStrike" kern="0" cap="none" spc="0" normalizeH="0" baseline="0" noProof="0" dirty="0">
              <a:ln>
                <a:noFill/>
              </a:ln>
              <a:solidFill>
                <a:schemeClr val="tx1"/>
              </a:solidFill>
              <a:effectLst/>
              <a:uLnTx/>
              <a:uFillTx/>
              <a:latin typeface="Montserrat"/>
              <a:sym typeface="Montserrat"/>
            </a:endParaRPr>
          </a:p>
          <a:p>
            <a:pPr marL="0" indent="0">
              <a:buClr>
                <a:srgbClr val="FFFFFF"/>
              </a:buClr>
              <a:buSzPct val="100000"/>
              <a:buNone/>
              <a:defRPr/>
            </a:pPr>
            <a:endParaRPr lang="en-US" sz="1400" b="1" dirty="0">
              <a:solidFill>
                <a:schemeClr val="tx1"/>
              </a:solidFill>
              <a:latin typeface="Montserrat"/>
              <a:sym typeface="Montserrat"/>
            </a:endParaRPr>
          </a:p>
          <a:p>
            <a:pPr marL="0" indent="0">
              <a:buClr>
                <a:srgbClr val="FFFFFF"/>
              </a:buClr>
              <a:buSzPct val="100000"/>
              <a:buNone/>
              <a:defRPr/>
            </a:pPr>
            <a:endParaRPr kumimoji="0" lang="en-US" sz="1400" b="1" i="0" u="none" strike="noStrike" kern="0" cap="none" spc="0" normalizeH="0" baseline="0" noProof="0" dirty="0">
              <a:ln>
                <a:noFill/>
              </a:ln>
              <a:solidFill>
                <a:schemeClr val="tx1"/>
              </a:solidFill>
              <a:effectLst/>
              <a:uLnTx/>
              <a:uFillTx/>
              <a:latin typeface="Montserrat"/>
              <a:sym typeface="Montserrat"/>
            </a:endParaRPr>
          </a:p>
          <a:p>
            <a:pPr marL="0" indent="0">
              <a:buClr>
                <a:srgbClr val="FFFFFF"/>
              </a:buClr>
              <a:buSzPct val="100000"/>
              <a:buNone/>
              <a:defRPr/>
            </a:pPr>
            <a:endParaRPr lang="en-US" sz="1400" b="1" dirty="0">
              <a:solidFill>
                <a:schemeClr val="tx1"/>
              </a:solidFill>
              <a:latin typeface="Montserrat"/>
              <a:sym typeface="Montserrat"/>
            </a:endParaRPr>
          </a:p>
          <a:p>
            <a:pPr marL="0" indent="0" algn="ctr">
              <a:buClr>
                <a:srgbClr val="FFFFFF"/>
              </a:buClr>
              <a:buSzPct val="100000"/>
              <a:buNone/>
              <a:defRPr/>
            </a:pPr>
            <a:r>
              <a:rPr kumimoji="0" lang="en-US" sz="1400" b="1" i="0" u="none" strike="noStrike" kern="0" cap="none" spc="0" normalizeH="0" baseline="0" noProof="0" dirty="0">
                <a:ln>
                  <a:noFill/>
                </a:ln>
                <a:solidFill>
                  <a:schemeClr val="tx1"/>
                </a:solidFill>
                <a:effectLst/>
                <a:uLnTx/>
                <a:uFillTx/>
                <a:latin typeface="Montserrat"/>
                <a:sym typeface="Montserrat"/>
              </a:rPr>
              <a:t>T</a:t>
            </a:r>
            <a:r>
              <a:rPr lang="en-US" sz="1400" b="1" dirty="0">
                <a:solidFill>
                  <a:schemeClr val="tx1"/>
                </a:solidFill>
                <a:latin typeface="Montserrat"/>
                <a:sym typeface="Montserrat"/>
              </a:rPr>
              <a:t>he machine entered all states in the desired time and took the desired duration.</a:t>
            </a:r>
          </a:p>
          <a:p>
            <a:pPr marL="0" indent="0" algn="ctr">
              <a:buClr>
                <a:srgbClr val="FFFFFF"/>
              </a:buClr>
              <a:buSzPct val="100000"/>
              <a:buNone/>
              <a:defRPr/>
            </a:pPr>
            <a:r>
              <a:rPr kumimoji="0" lang="en-US" sz="1400" b="1" i="0" u="none" strike="noStrike" kern="0" cap="none" spc="0" normalizeH="0" baseline="0" noProof="0" dirty="0">
                <a:ln>
                  <a:noFill/>
                </a:ln>
                <a:solidFill>
                  <a:schemeClr val="tx1"/>
                </a:solidFill>
                <a:effectLst/>
                <a:uLnTx/>
                <a:uFillTx/>
                <a:latin typeface="Montserrat"/>
                <a:sym typeface="Montserrat"/>
              </a:rPr>
              <a:t>So, Test Case 1 is </a:t>
            </a:r>
            <a:r>
              <a:rPr lang="en-US" sz="1400" b="1" dirty="0">
                <a:solidFill>
                  <a:schemeClr val="tx1"/>
                </a:solidFill>
                <a:latin typeface="Montserrat"/>
                <a:sym typeface="Montserrat"/>
              </a:rPr>
              <a:t>successful</a:t>
            </a:r>
            <a:endParaRPr kumimoji="0" lang="en-US" sz="1400" b="1" i="0" u="none" strike="noStrike" kern="0" cap="none" spc="0" normalizeH="0" baseline="0" noProof="0" dirty="0">
              <a:ln>
                <a:noFill/>
              </a:ln>
              <a:solidFill>
                <a:schemeClr val="tx1"/>
              </a:solidFill>
              <a:effectLst/>
              <a:uLnTx/>
              <a:uFillTx/>
              <a:latin typeface="Montserrat"/>
              <a:sym typeface="Montserrat"/>
            </a:endParaRPr>
          </a:p>
        </p:txBody>
      </p:sp>
      <p:sp>
        <p:nvSpPr>
          <p:cNvPr id="898" name="TextBox 897">
            <a:extLst>
              <a:ext uri="{FF2B5EF4-FFF2-40B4-BE49-F238E27FC236}">
                <a16:creationId xmlns:a16="http://schemas.microsoft.com/office/drawing/2014/main" id="{B8A3A5C7-2429-CAB1-8424-58F5DB9916EF}"/>
              </a:ext>
            </a:extLst>
          </p:cNvPr>
          <p:cNvSpPr txBox="1"/>
          <p:nvPr/>
        </p:nvSpPr>
        <p:spPr>
          <a:xfrm>
            <a:off x="7536253" y="4670396"/>
            <a:ext cx="449508" cy="184666"/>
          </a:xfrm>
          <a:prstGeom prst="rect">
            <a:avLst/>
          </a:prstGeom>
          <a:noFill/>
        </p:spPr>
        <p:txBody>
          <a:bodyPr wrap="square" rtlCol="0">
            <a:spAutoFit/>
          </a:bodyPr>
          <a:lstStyle/>
          <a:p>
            <a:r>
              <a:rPr lang="en-US" sz="600" b="1" dirty="0">
                <a:solidFill>
                  <a:srgbClr val="002060"/>
                </a:solidFill>
              </a:rPr>
              <a:t>[2:0]</a:t>
            </a:r>
            <a:endParaRPr lang="en-US" sz="600" dirty="0"/>
          </a:p>
        </p:txBody>
      </p:sp>
      <p:grpSp>
        <p:nvGrpSpPr>
          <p:cNvPr id="7" name="Group 6">
            <a:extLst>
              <a:ext uri="{FF2B5EF4-FFF2-40B4-BE49-F238E27FC236}">
                <a16:creationId xmlns:a16="http://schemas.microsoft.com/office/drawing/2014/main" id="{D37B87FE-4338-544C-2E0C-F8969DD7C8F6}"/>
              </a:ext>
            </a:extLst>
          </p:cNvPr>
          <p:cNvGrpSpPr/>
          <p:nvPr/>
        </p:nvGrpSpPr>
        <p:grpSpPr>
          <a:xfrm>
            <a:off x="887767" y="1515145"/>
            <a:ext cx="7841703" cy="2713435"/>
            <a:chOff x="887767" y="1515145"/>
            <a:chExt cx="7841703" cy="2713435"/>
          </a:xfrm>
        </p:grpSpPr>
        <p:pic>
          <p:nvPicPr>
            <p:cNvPr id="5" name="Picture 4">
              <a:extLst>
                <a:ext uri="{FF2B5EF4-FFF2-40B4-BE49-F238E27FC236}">
                  <a16:creationId xmlns:a16="http://schemas.microsoft.com/office/drawing/2014/main" id="{A954B2AC-FDF7-9723-7129-FDC7CFA0F4C2}"/>
                </a:ext>
              </a:extLst>
            </p:cNvPr>
            <p:cNvPicPr>
              <a:picLocks noChangeAspect="1"/>
            </p:cNvPicPr>
            <p:nvPr/>
          </p:nvPicPr>
          <p:blipFill>
            <a:blip r:embed="rId3"/>
            <a:stretch>
              <a:fillRect/>
            </a:stretch>
          </p:blipFill>
          <p:spPr>
            <a:xfrm>
              <a:off x="887767" y="1515145"/>
              <a:ext cx="6949440" cy="2713435"/>
            </a:xfrm>
            <a:prstGeom prst="rect">
              <a:avLst/>
            </a:prstGeom>
          </p:spPr>
        </p:pic>
        <p:grpSp>
          <p:nvGrpSpPr>
            <p:cNvPr id="6" name="Group 5">
              <a:extLst>
                <a:ext uri="{FF2B5EF4-FFF2-40B4-BE49-F238E27FC236}">
                  <a16:creationId xmlns:a16="http://schemas.microsoft.com/office/drawing/2014/main" id="{4F24B4FE-3324-FC73-063D-BB3BBC9B7389}"/>
                </a:ext>
              </a:extLst>
            </p:cNvPr>
            <p:cNvGrpSpPr/>
            <p:nvPr/>
          </p:nvGrpSpPr>
          <p:grpSpPr>
            <a:xfrm>
              <a:off x="7658146" y="2332801"/>
              <a:ext cx="1059132" cy="469980"/>
              <a:chOff x="7459567" y="2937646"/>
              <a:chExt cx="1106043" cy="700387"/>
            </a:xfrm>
          </p:grpSpPr>
          <p:sp>
            <p:nvSpPr>
              <p:cNvPr id="9" name="Right Brace 8">
                <a:extLst>
                  <a:ext uri="{FF2B5EF4-FFF2-40B4-BE49-F238E27FC236}">
                    <a16:creationId xmlns:a16="http://schemas.microsoft.com/office/drawing/2014/main" id="{82A0EDEA-7032-3C50-F267-BDCE7D64CC59}"/>
                  </a:ext>
                </a:extLst>
              </p:cNvPr>
              <p:cNvSpPr/>
              <p:nvPr/>
            </p:nvSpPr>
            <p:spPr>
              <a:xfrm>
                <a:off x="7459567" y="2937646"/>
                <a:ext cx="359328" cy="700387"/>
              </a:xfrm>
              <a:prstGeom prst="rightBrace">
                <a:avLst>
                  <a:gd name="adj1" fmla="val 48137"/>
                  <a:gd name="adj2" fmla="val 50000"/>
                </a:avLst>
              </a:prstGeom>
              <a:ln w="19050">
                <a:solidFill>
                  <a:srgbClr val="F5D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5DE34"/>
                  </a:solidFill>
                </a:endParaRPr>
              </a:p>
            </p:txBody>
          </p:sp>
          <p:sp>
            <p:nvSpPr>
              <p:cNvPr id="10" name="TextBox 9">
                <a:extLst>
                  <a:ext uri="{FF2B5EF4-FFF2-40B4-BE49-F238E27FC236}">
                    <a16:creationId xmlns:a16="http://schemas.microsoft.com/office/drawing/2014/main" id="{32185819-75BC-3BBE-3BA7-F31A9E558720}"/>
                  </a:ext>
                </a:extLst>
              </p:cNvPr>
              <p:cNvSpPr txBox="1"/>
              <p:nvPr/>
            </p:nvSpPr>
            <p:spPr>
              <a:xfrm>
                <a:off x="7818894" y="3098641"/>
                <a:ext cx="746716" cy="378398"/>
              </a:xfrm>
              <a:prstGeom prst="rect">
                <a:avLst/>
              </a:prstGeom>
              <a:noFill/>
              <a:ln>
                <a:solidFill>
                  <a:srgbClr val="F5DE34"/>
                </a:solidFill>
              </a:ln>
            </p:spPr>
            <p:txBody>
              <a:bodyPr wrap="square" rtlCol="0">
                <a:spAutoFit/>
              </a:bodyPr>
              <a:lstStyle/>
              <a:p>
                <a:pPr algn="ctr"/>
                <a:r>
                  <a:rPr lang="en-US" sz="1050" b="1" dirty="0">
                    <a:solidFill>
                      <a:srgbClr val="F5DE34"/>
                    </a:solidFill>
                    <a:latin typeface="Montserrat" panose="00000500000000000000" pitchFamily="2" charset="0"/>
                    <a:cs typeface="Aldhabi" panose="01000000000000000000" pitchFamily="2" charset="-78"/>
                  </a:rPr>
                  <a:t>2 mins</a:t>
                </a:r>
              </a:p>
            </p:txBody>
          </p:sp>
        </p:grpSp>
        <p:grpSp>
          <p:nvGrpSpPr>
            <p:cNvPr id="14" name="Group 13">
              <a:extLst>
                <a:ext uri="{FF2B5EF4-FFF2-40B4-BE49-F238E27FC236}">
                  <a16:creationId xmlns:a16="http://schemas.microsoft.com/office/drawing/2014/main" id="{68F17B08-BA52-4728-8CFD-2DFFEBEFB458}"/>
                </a:ext>
              </a:extLst>
            </p:cNvPr>
            <p:cNvGrpSpPr/>
            <p:nvPr/>
          </p:nvGrpSpPr>
          <p:grpSpPr>
            <a:xfrm>
              <a:off x="7664242" y="2741232"/>
              <a:ext cx="1059132" cy="477900"/>
              <a:chOff x="7459567" y="2937646"/>
              <a:chExt cx="1106043" cy="712190"/>
            </a:xfrm>
          </p:grpSpPr>
          <p:sp>
            <p:nvSpPr>
              <p:cNvPr id="15" name="Right Brace 14">
                <a:extLst>
                  <a:ext uri="{FF2B5EF4-FFF2-40B4-BE49-F238E27FC236}">
                    <a16:creationId xmlns:a16="http://schemas.microsoft.com/office/drawing/2014/main" id="{654611F0-E189-68F5-026A-FEF75AB0DE42}"/>
                  </a:ext>
                </a:extLst>
              </p:cNvPr>
              <p:cNvSpPr/>
              <p:nvPr/>
            </p:nvSpPr>
            <p:spPr>
              <a:xfrm>
                <a:off x="7459567" y="2937646"/>
                <a:ext cx="359328" cy="712190"/>
              </a:xfrm>
              <a:prstGeom prst="rightBrace">
                <a:avLst>
                  <a:gd name="adj1" fmla="val 48137"/>
                  <a:gd name="adj2" fmla="val 50000"/>
                </a:avLst>
              </a:prstGeom>
              <a:ln w="19050">
                <a:solidFill>
                  <a:srgbClr val="F5D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5DE34"/>
                  </a:solidFill>
                </a:endParaRPr>
              </a:p>
            </p:txBody>
          </p:sp>
          <p:sp>
            <p:nvSpPr>
              <p:cNvPr id="16" name="TextBox 15">
                <a:extLst>
                  <a:ext uri="{FF2B5EF4-FFF2-40B4-BE49-F238E27FC236}">
                    <a16:creationId xmlns:a16="http://schemas.microsoft.com/office/drawing/2014/main" id="{E885302B-8EBD-D321-8D5E-A7ABA9D81CC0}"/>
                  </a:ext>
                </a:extLst>
              </p:cNvPr>
              <p:cNvSpPr txBox="1"/>
              <p:nvPr/>
            </p:nvSpPr>
            <p:spPr>
              <a:xfrm>
                <a:off x="7818894" y="3098641"/>
                <a:ext cx="746716" cy="378398"/>
              </a:xfrm>
              <a:prstGeom prst="rect">
                <a:avLst/>
              </a:prstGeom>
              <a:noFill/>
              <a:ln>
                <a:solidFill>
                  <a:srgbClr val="F5DE34"/>
                </a:solidFill>
              </a:ln>
            </p:spPr>
            <p:txBody>
              <a:bodyPr wrap="square" rtlCol="0">
                <a:spAutoFit/>
              </a:bodyPr>
              <a:lstStyle/>
              <a:p>
                <a:pPr algn="ctr"/>
                <a:r>
                  <a:rPr lang="en-US" sz="1050" b="1" dirty="0">
                    <a:solidFill>
                      <a:srgbClr val="F5DE34"/>
                    </a:solidFill>
                    <a:latin typeface="Montserrat" panose="00000500000000000000" pitchFamily="2" charset="0"/>
                    <a:cs typeface="Aldhabi" panose="01000000000000000000" pitchFamily="2" charset="-78"/>
                  </a:rPr>
                  <a:t>5 mins</a:t>
                </a:r>
              </a:p>
            </p:txBody>
          </p:sp>
        </p:grpSp>
        <p:grpSp>
          <p:nvGrpSpPr>
            <p:cNvPr id="17" name="Group 16">
              <a:extLst>
                <a:ext uri="{FF2B5EF4-FFF2-40B4-BE49-F238E27FC236}">
                  <a16:creationId xmlns:a16="http://schemas.microsoft.com/office/drawing/2014/main" id="{10DE3702-B26E-B9CB-D92D-7BBD0EDFB3C8}"/>
                </a:ext>
              </a:extLst>
            </p:cNvPr>
            <p:cNvGrpSpPr/>
            <p:nvPr/>
          </p:nvGrpSpPr>
          <p:grpSpPr>
            <a:xfrm>
              <a:off x="7664242" y="3149664"/>
              <a:ext cx="1059132" cy="477900"/>
              <a:chOff x="7459567" y="2937646"/>
              <a:chExt cx="1106043" cy="712190"/>
            </a:xfrm>
          </p:grpSpPr>
          <p:sp>
            <p:nvSpPr>
              <p:cNvPr id="18" name="Right Brace 17">
                <a:extLst>
                  <a:ext uri="{FF2B5EF4-FFF2-40B4-BE49-F238E27FC236}">
                    <a16:creationId xmlns:a16="http://schemas.microsoft.com/office/drawing/2014/main" id="{F7184E65-CCAB-F205-5D31-8498BA541123}"/>
                  </a:ext>
                </a:extLst>
              </p:cNvPr>
              <p:cNvSpPr/>
              <p:nvPr/>
            </p:nvSpPr>
            <p:spPr>
              <a:xfrm>
                <a:off x="7459567" y="2937646"/>
                <a:ext cx="359328" cy="712190"/>
              </a:xfrm>
              <a:prstGeom prst="rightBrace">
                <a:avLst>
                  <a:gd name="adj1" fmla="val 48137"/>
                  <a:gd name="adj2" fmla="val 50000"/>
                </a:avLst>
              </a:prstGeom>
              <a:ln w="19050">
                <a:solidFill>
                  <a:srgbClr val="F5D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5DE34"/>
                  </a:solidFill>
                </a:endParaRPr>
              </a:p>
            </p:txBody>
          </p:sp>
          <p:sp>
            <p:nvSpPr>
              <p:cNvPr id="19" name="TextBox 18">
                <a:extLst>
                  <a:ext uri="{FF2B5EF4-FFF2-40B4-BE49-F238E27FC236}">
                    <a16:creationId xmlns:a16="http://schemas.microsoft.com/office/drawing/2014/main" id="{3F46B7D2-5BA4-425D-D7E7-D9F7806D5311}"/>
                  </a:ext>
                </a:extLst>
              </p:cNvPr>
              <p:cNvSpPr txBox="1"/>
              <p:nvPr/>
            </p:nvSpPr>
            <p:spPr>
              <a:xfrm>
                <a:off x="7818894" y="3098641"/>
                <a:ext cx="746716" cy="378398"/>
              </a:xfrm>
              <a:prstGeom prst="rect">
                <a:avLst/>
              </a:prstGeom>
              <a:noFill/>
              <a:ln>
                <a:solidFill>
                  <a:srgbClr val="F5DE34"/>
                </a:solidFill>
              </a:ln>
            </p:spPr>
            <p:txBody>
              <a:bodyPr wrap="square" rtlCol="0">
                <a:spAutoFit/>
              </a:bodyPr>
              <a:lstStyle/>
              <a:p>
                <a:pPr algn="ctr"/>
                <a:r>
                  <a:rPr lang="en-US" sz="1050" b="1" dirty="0">
                    <a:solidFill>
                      <a:srgbClr val="F5DE34"/>
                    </a:solidFill>
                    <a:latin typeface="Montserrat" panose="00000500000000000000" pitchFamily="2" charset="0"/>
                    <a:cs typeface="Aldhabi" panose="01000000000000000000" pitchFamily="2" charset="-78"/>
                  </a:rPr>
                  <a:t>2 mins</a:t>
                </a:r>
              </a:p>
            </p:txBody>
          </p:sp>
        </p:grpSp>
        <p:grpSp>
          <p:nvGrpSpPr>
            <p:cNvPr id="20" name="Group 19">
              <a:extLst>
                <a:ext uri="{FF2B5EF4-FFF2-40B4-BE49-F238E27FC236}">
                  <a16:creationId xmlns:a16="http://schemas.microsoft.com/office/drawing/2014/main" id="{BC37ECDB-6CA5-C261-484B-40D49674352F}"/>
                </a:ext>
              </a:extLst>
            </p:cNvPr>
            <p:cNvGrpSpPr/>
            <p:nvPr/>
          </p:nvGrpSpPr>
          <p:grpSpPr>
            <a:xfrm>
              <a:off x="7670338" y="3533712"/>
              <a:ext cx="1059132" cy="477900"/>
              <a:chOff x="7459567" y="2937646"/>
              <a:chExt cx="1106043" cy="712190"/>
            </a:xfrm>
          </p:grpSpPr>
          <p:sp>
            <p:nvSpPr>
              <p:cNvPr id="21" name="Right Brace 20">
                <a:extLst>
                  <a:ext uri="{FF2B5EF4-FFF2-40B4-BE49-F238E27FC236}">
                    <a16:creationId xmlns:a16="http://schemas.microsoft.com/office/drawing/2014/main" id="{DCCCFDBE-58E4-7979-A4E7-F1EFF2C1E2EF}"/>
                  </a:ext>
                </a:extLst>
              </p:cNvPr>
              <p:cNvSpPr/>
              <p:nvPr/>
            </p:nvSpPr>
            <p:spPr>
              <a:xfrm>
                <a:off x="7459567" y="2937646"/>
                <a:ext cx="359328" cy="712190"/>
              </a:xfrm>
              <a:prstGeom prst="rightBrace">
                <a:avLst>
                  <a:gd name="adj1" fmla="val 48137"/>
                  <a:gd name="adj2" fmla="val 50000"/>
                </a:avLst>
              </a:prstGeom>
              <a:ln w="19050">
                <a:solidFill>
                  <a:srgbClr val="F5D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5DE34"/>
                  </a:solidFill>
                </a:endParaRPr>
              </a:p>
            </p:txBody>
          </p:sp>
          <p:sp>
            <p:nvSpPr>
              <p:cNvPr id="22" name="TextBox 21">
                <a:extLst>
                  <a:ext uri="{FF2B5EF4-FFF2-40B4-BE49-F238E27FC236}">
                    <a16:creationId xmlns:a16="http://schemas.microsoft.com/office/drawing/2014/main" id="{670814C3-EAB0-1354-8F55-A206FA52D26C}"/>
                  </a:ext>
                </a:extLst>
              </p:cNvPr>
              <p:cNvSpPr txBox="1"/>
              <p:nvPr/>
            </p:nvSpPr>
            <p:spPr>
              <a:xfrm>
                <a:off x="7818894" y="3098641"/>
                <a:ext cx="746716" cy="378398"/>
              </a:xfrm>
              <a:prstGeom prst="rect">
                <a:avLst/>
              </a:prstGeom>
              <a:noFill/>
              <a:ln>
                <a:solidFill>
                  <a:srgbClr val="F5DE34"/>
                </a:solidFill>
              </a:ln>
            </p:spPr>
            <p:txBody>
              <a:bodyPr wrap="square" rtlCol="0">
                <a:spAutoFit/>
              </a:bodyPr>
              <a:lstStyle/>
              <a:p>
                <a:pPr algn="ctr"/>
                <a:r>
                  <a:rPr lang="en-US" sz="1050" b="1" dirty="0">
                    <a:solidFill>
                      <a:srgbClr val="F5DE34"/>
                    </a:solidFill>
                    <a:latin typeface="Montserrat" panose="00000500000000000000" pitchFamily="2" charset="0"/>
                    <a:cs typeface="Aldhabi" panose="01000000000000000000" pitchFamily="2" charset="-78"/>
                  </a:rPr>
                  <a:t>1 min</a:t>
                </a:r>
              </a:p>
            </p:txBody>
          </p:sp>
        </p:grpSp>
      </p:grpSp>
    </p:spTree>
    <p:extLst>
      <p:ext uri="{BB962C8B-B14F-4D97-AF65-F5344CB8AC3E}">
        <p14:creationId xmlns:p14="http://schemas.microsoft.com/office/powerpoint/2010/main" val="1932082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Testbench and Test cases</a:t>
            </a:r>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33</a:t>
            </a:fld>
            <a:endParaRPr/>
          </a:p>
        </p:txBody>
      </p:sp>
      <p:sp>
        <p:nvSpPr>
          <p:cNvPr id="3" name="Text Placeholder 2">
            <a:extLst>
              <a:ext uri="{FF2B5EF4-FFF2-40B4-BE49-F238E27FC236}">
                <a16:creationId xmlns:a16="http://schemas.microsoft.com/office/drawing/2014/main" id="{3CD95AEE-424E-910B-C048-6C2D18485CEC}"/>
              </a:ext>
            </a:extLst>
          </p:cNvPr>
          <p:cNvSpPr>
            <a:spLocks noGrp="1"/>
          </p:cNvSpPr>
          <p:nvPr>
            <p:ph type="body" idx="1"/>
          </p:nvPr>
        </p:nvSpPr>
        <p:spPr>
          <a:xfrm>
            <a:off x="640751" y="1073328"/>
            <a:ext cx="7783249" cy="4070171"/>
          </a:xfrm>
        </p:spPr>
        <p:txBody>
          <a:bodyPr anchor="t"/>
          <a:lstStyle/>
          <a:p>
            <a:pPr marL="0" indent="0">
              <a:buClr>
                <a:srgbClr val="FFFFFF"/>
              </a:buClr>
              <a:buSzPct val="100000"/>
              <a:buNone/>
              <a:defRPr/>
            </a:pPr>
            <a:r>
              <a:rPr lang="en-US" sz="1600" b="1" u="sng" dirty="0">
                <a:solidFill>
                  <a:srgbClr val="F5DE34"/>
                </a:solidFill>
                <a:latin typeface="Montserrat"/>
                <a:sym typeface="Montserrat"/>
              </a:rPr>
              <a:t>Test Case 2 : Double Wash</a:t>
            </a:r>
          </a:p>
          <a:p>
            <a:pPr marL="0" indent="0">
              <a:buClr>
                <a:srgbClr val="FFFFFF"/>
              </a:buClr>
              <a:buSzPct val="100000"/>
              <a:buNone/>
              <a:defRPr/>
            </a:pPr>
            <a:endParaRPr kumimoji="0" lang="en-US" sz="1400" b="1" i="0" u="none" strike="noStrike" kern="0" cap="none" spc="0" normalizeH="0" baseline="0" noProof="0" dirty="0">
              <a:ln>
                <a:noFill/>
              </a:ln>
              <a:solidFill>
                <a:schemeClr val="tx1"/>
              </a:solidFill>
              <a:effectLst/>
              <a:uLnTx/>
              <a:uFillTx/>
              <a:latin typeface="Montserrat"/>
              <a:sym typeface="Montserrat"/>
            </a:endParaRPr>
          </a:p>
        </p:txBody>
      </p:sp>
      <p:sp>
        <p:nvSpPr>
          <p:cNvPr id="898" name="TextBox 897">
            <a:extLst>
              <a:ext uri="{FF2B5EF4-FFF2-40B4-BE49-F238E27FC236}">
                <a16:creationId xmlns:a16="http://schemas.microsoft.com/office/drawing/2014/main" id="{B8A3A5C7-2429-CAB1-8424-58F5DB9916EF}"/>
              </a:ext>
            </a:extLst>
          </p:cNvPr>
          <p:cNvSpPr txBox="1"/>
          <p:nvPr/>
        </p:nvSpPr>
        <p:spPr>
          <a:xfrm>
            <a:off x="7536253" y="4670396"/>
            <a:ext cx="449508" cy="184666"/>
          </a:xfrm>
          <a:prstGeom prst="rect">
            <a:avLst/>
          </a:prstGeom>
          <a:noFill/>
        </p:spPr>
        <p:txBody>
          <a:bodyPr wrap="square" rtlCol="0">
            <a:spAutoFit/>
          </a:bodyPr>
          <a:lstStyle/>
          <a:p>
            <a:r>
              <a:rPr lang="en-US" sz="600" b="1" dirty="0">
                <a:solidFill>
                  <a:srgbClr val="002060"/>
                </a:solidFill>
              </a:rPr>
              <a:t>[2:0]</a:t>
            </a:r>
            <a:endParaRPr lang="en-US" sz="600" dirty="0"/>
          </a:p>
        </p:txBody>
      </p:sp>
      <p:pic>
        <p:nvPicPr>
          <p:cNvPr id="5" name="Picture 4">
            <a:extLst>
              <a:ext uri="{FF2B5EF4-FFF2-40B4-BE49-F238E27FC236}">
                <a16:creationId xmlns:a16="http://schemas.microsoft.com/office/drawing/2014/main" id="{7FAF7FE3-73D4-AE04-C9A2-C659C270ABB3}"/>
              </a:ext>
            </a:extLst>
          </p:cNvPr>
          <p:cNvPicPr>
            <a:picLocks noChangeAspect="1"/>
          </p:cNvPicPr>
          <p:nvPr/>
        </p:nvPicPr>
        <p:blipFill>
          <a:blip r:embed="rId3"/>
          <a:stretch>
            <a:fillRect/>
          </a:stretch>
        </p:blipFill>
        <p:spPr>
          <a:xfrm>
            <a:off x="977363" y="1498841"/>
            <a:ext cx="6880098" cy="3115827"/>
          </a:xfrm>
          <a:prstGeom prst="rect">
            <a:avLst/>
          </a:prstGeom>
        </p:spPr>
      </p:pic>
    </p:spTree>
    <p:extLst>
      <p:ext uri="{BB962C8B-B14F-4D97-AF65-F5344CB8AC3E}">
        <p14:creationId xmlns:p14="http://schemas.microsoft.com/office/powerpoint/2010/main" val="27946353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Testbench and Test cases</a:t>
            </a:r>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34</a:t>
            </a:fld>
            <a:endParaRPr/>
          </a:p>
        </p:txBody>
      </p:sp>
      <p:sp>
        <p:nvSpPr>
          <p:cNvPr id="3" name="Text Placeholder 2">
            <a:extLst>
              <a:ext uri="{FF2B5EF4-FFF2-40B4-BE49-F238E27FC236}">
                <a16:creationId xmlns:a16="http://schemas.microsoft.com/office/drawing/2014/main" id="{3CD95AEE-424E-910B-C048-6C2D18485CEC}"/>
              </a:ext>
            </a:extLst>
          </p:cNvPr>
          <p:cNvSpPr>
            <a:spLocks noGrp="1"/>
          </p:cNvSpPr>
          <p:nvPr>
            <p:ph type="body" idx="1"/>
          </p:nvPr>
        </p:nvSpPr>
        <p:spPr>
          <a:xfrm>
            <a:off x="640751" y="1073328"/>
            <a:ext cx="7783249" cy="4070171"/>
          </a:xfrm>
        </p:spPr>
        <p:txBody>
          <a:bodyPr anchor="t"/>
          <a:lstStyle/>
          <a:p>
            <a:pPr marL="0" indent="0">
              <a:buClr>
                <a:srgbClr val="FFFFFF"/>
              </a:buClr>
              <a:buSzPct val="100000"/>
              <a:buNone/>
              <a:defRPr/>
            </a:pPr>
            <a:r>
              <a:rPr lang="en-US" sz="1600" b="1" u="sng" dirty="0">
                <a:solidFill>
                  <a:srgbClr val="F5DE34"/>
                </a:solidFill>
                <a:latin typeface="Montserrat"/>
                <a:sym typeface="Montserrat"/>
              </a:rPr>
              <a:t>Test Case 2 : Double Wash “Results”</a:t>
            </a:r>
          </a:p>
          <a:p>
            <a:pPr marL="0" indent="0">
              <a:buClr>
                <a:srgbClr val="FFFFFF"/>
              </a:buClr>
              <a:buSzPct val="100000"/>
              <a:buNone/>
              <a:defRPr/>
            </a:pPr>
            <a:endParaRPr kumimoji="0" lang="en-US" sz="1400" b="1" i="0" u="none" strike="noStrike" kern="0" cap="none" spc="0" normalizeH="0" baseline="0" noProof="0" dirty="0">
              <a:ln>
                <a:noFill/>
              </a:ln>
              <a:solidFill>
                <a:schemeClr val="tx1"/>
              </a:solidFill>
              <a:effectLst/>
              <a:uLnTx/>
              <a:uFillTx/>
              <a:latin typeface="Montserrat"/>
              <a:sym typeface="Montserrat"/>
            </a:endParaRPr>
          </a:p>
          <a:p>
            <a:pPr marL="0" indent="0">
              <a:buClr>
                <a:srgbClr val="FFFFFF"/>
              </a:buClr>
              <a:buSzPct val="100000"/>
              <a:buNone/>
              <a:defRPr/>
            </a:pPr>
            <a:endParaRPr lang="en-US" sz="1400" b="1" dirty="0">
              <a:solidFill>
                <a:schemeClr val="tx1"/>
              </a:solidFill>
              <a:latin typeface="Montserrat"/>
              <a:sym typeface="Montserrat"/>
            </a:endParaRPr>
          </a:p>
          <a:p>
            <a:pPr marL="0" indent="0">
              <a:buClr>
                <a:srgbClr val="FFFFFF"/>
              </a:buClr>
              <a:buSzPct val="100000"/>
              <a:buNone/>
              <a:defRPr/>
            </a:pPr>
            <a:endParaRPr kumimoji="0" lang="en-US" sz="1400" b="1" i="0" u="none" strike="noStrike" kern="0" cap="none" spc="0" normalizeH="0" baseline="0" noProof="0" dirty="0">
              <a:ln>
                <a:noFill/>
              </a:ln>
              <a:solidFill>
                <a:schemeClr val="tx1"/>
              </a:solidFill>
              <a:effectLst/>
              <a:uLnTx/>
              <a:uFillTx/>
              <a:latin typeface="Montserrat"/>
              <a:sym typeface="Montserrat"/>
            </a:endParaRPr>
          </a:p>
          <a:p>
            <a:pPr marL="0" indent="0">
              <a:buClr>
                <a:srgbClr val="FFFFFF"/>
              </a:buClr>
              <a:buSzPct val="100000"/>
              <a:buNone/>
              <a:defRPr/>
            </a:pPr>
            <a:endParaRPr lang="en-US" sz="1400" b="1" dirty="0">
              <a:solidFill>
                <a:schemeClr val="tx1"/>
              </a:solidFill>
              <a:latin typeface="Montserrat"/>
              <a:sym typeface="Montserrat"/>
            </a:endParaRPr>
          </a:p>
          <a:p>
            <a:pPr marL="0" indent="0">
              <a:buClr>
                <a:srgbClr val="FFFFFF"/>
              </a:buClr>
              <a:buSzPct val="100000"/>
              <a:buNone/>
              <a:defRPr/>
            </a:pPr>
            <a:endParaRPr kumimoji="0" lang="en-US" sz="1400" b="1" i="0" u="none" strike="noStrike" kern="0" cap="none" spc="0" normalizeH="0" baseline="0" noProof="0" dirty="0">
              <a:ln>
                <a:noFill/>
              </a:ln>
              <a:solidFill>
                <a:schemeClr val="tx1"/>
              </a:solidFill>
              <a:effectLst/>
              <a:uLnTx/>
              <a:uFillTx/>
              <a:latin typeface="Montserrat"/>
              <a:sym typeface="Montserrat"/>
            </a:endParaRPr>
          </a:p>
          <a:p>
            <a:pPr marL="0" indent="0">
              <a:buClr>
                <a:srgbClr val="FFFFFF"/>
              </a:buClr>
              <a:buSzPct val="100000"/>
              <a:buNone/>
              <a:defRPr/>
            </a:pPr>
            <a:endParaRPr lang="en-US" sz="1400" b="1" dirty="0">
              <a:solidFill>
                <a:schemeClr val="tx1"/>
              </a:solidFill>
              <a:latin typeface="Montserrat"/>
              <a:sym typeface="Montserrat"/>
            </a:endParaRPr>
          </a:p>
          <a:p>
            <a:pPr marL="0" indent="0">
              <a:buClr>
                <a:srgbClr val="FFFFFF"/>
              </a:buClr>
              <a:buSzPct val="100000"/>
              <a:buNone/>
              <a:defRPr/>
            </a:pPr>
            <a:endParaRPr kumimoji="0" lang="en-US" sz="1400" b="1" i="0" u="none" strike="noStrike" kern="0" cap="none" spc="0" normalizeH="0" baseline="0" noProof="0" dirty="0">
              <a:ln>
                <a:noFill/>
              </a:ln>
              <a:solidFill>
                <a:schemeClr val="tx1"/>
              </a:solidFill>
              <a:effectLst/>
              <a:uLnTx/>
              <a:uFillTx/>
              <a:latin typeface="Montserrat"/>
              <a:sym typeface="Montserrat"/>
            </a:endParaRPr>
          </a:p>
          <a:p>
            <a:pPr marL="0" indent="0">
              <a:buClr>
                <a:srgbClr val="FFFFFF"/>
              </a:buClr>
              <a:buSzPct val="100000"/>
              <a:buNone/>
              <a:defRPr/>
            </a:pPr>
            <a:endParaRPr lang="en-US" sz="1400" b="1" dirty="0">
              <a:solidFill>
                <a:schemeClr val="tx1"/>
              </a:solidFill>
              <a:latin typeface="Montserrat"/>
              <a:sym typeface="Montserrat"/>
            </a:endParaRPr>
          </a:p>
          <a:p>
            <a:pPr marL="0" indent="0">
              <a:buClr>
                <a:srgbClr val="FFFFFF"/>
              </a:buClr>
              <a:buSzPct val="100000"/>
              <a:buNone/>
              <a:defRPr/>
            </a:pPr>
            <a:endParaRPr kumimoji="0" lang="en-US" sz="1400" b="1" i="0" u="none" strike="noStrike" kern="0" cap="none" spc="0" normalizeH="0" baseline="0" noProof="0" dirty="0">
              <a:ln>
                <a:noFill/>
              </a:ln>
              <a:solidFill>
                <a:schemeClr val="tx1"/>
              </a:solidFill>
              <a:effectLst/>
              <a:uLnTx/>
              <a:uFillTx/>
              <a:latin typeface="Montserrat"/>
              <a:sym typeface="Montserrat"/>
            </a:endParaRPr>
          </a:p>
          <a:p>
            <a:pPr marL="0" indent="0">
              <a:buClr>
                <a:srgbClr val="FFFFFF"/>
              </a:buClr>
              <a:buSzPct val="100000"/>
              <a:buNone/>
              <a:defRPr/>
            </a:pPr>
            <a:endParaRPr lang="en-US" sz="1400" b="1" dirty="0">
              <a:solidFill>
                <a:schemeClr val="tx1"/>
              </a:solidFill>
              <a:latin typeface="Montserrat"/>
              <a:sym typeface="Montserrat"/>
            </a:endParaRPr>
          </a:p>
          <a:p>
            <a:pPr marL="0" indent="0">
              <a:buClr>
                <a:srgbClr val="FFFFFF"/>
              </a:buClr>
              <a:buSzPct val="100000"/>
              <a:buNone/>
              <a:defRPr/>
            </a:pPr>
            <a:endParaRPr kumimoji="0" lang="en-US" sz="1400" b="1" i="0" u="none" strike="noStrike" kern="0" cap="none" spc="0" normalizeH="0" baseline="0" noProof="0" dirty="0">
              <a:ln>
                <a:noFill/>
              </a:ln>
              <a:solidFill>
                <a:schemeClr val="tx1"/>
              </a:solidFill>
              <a:effectLst/>
              <a:uLnTx/>
              <a:uFillTx/>
              <a:latin typeface="Montserrat"/>
              <a:sym typeface="Montserrat"/>
            </a:endParaRPr>
          </a:p>
          <a:p>
            <a:pPr marL="0" indent="0">
              <a:buClr>
                <a:srgbClr val="FFFFFF"/>
              </a:buClr>
              <a:buSzPct val="100000"/>
              <a:buNone/>
              <a:defRPr/>
            </a:pPr>
            <a:endParaRPr lang="en-US" sz="1400" b="1" dirty="0">
              <a:solidFill>
                <a:schemeClr val="tx1"/>
              </a:solidFill>
              <a:latin typeface="Montserrat"/>
              <a:sym typeface="Montserrat"/>
            </a:endParaRPr>
          </a:p>
          <a:p>
            <a:pPr marL="0" indent="0">
              <a:buClr>
                <a:srgbClr val="FFFFFF"/>
              </a:buClr>
              <a:buSzPct val="100000"/>
              <a:buNone/>
              <a:defRPr/>
            </a:pPr>
            <a:endParaRPr kumimoji="0" lang="en-US" sz="1400" b="1" i="0" u="none" strike="noStrike" kern="0" cap="none" spc="0" normalizeH="0" baseline="0" noProof="0" dirty="0">
              <a:ln>
                <a:noFill/>
              </a:ln>
              <a:solidFill>
                <a:schemeClr val="tx1"/>
              </a:solidFill>
              <a:effectLst/>
              <a:uLnTx/>
              <a:uFillTx/>
              <a:latin typeface="Montserrat"/>
              <a:sym typeface="Montserrat"/>
            </a:endParaRPr>
          </a:p>
          <a:p>
            <a:pPr marL="0" indent="0">
              <a:buClr>
                <a:srgbClr val="FFFFFF"/>
              </a:buClr>
              <a:buSzPct val="100000"/>
              <a:buNone/>
              <a:defRPr/>
            </a:pPr>
            <a:endParaRPr lang="en-US" sz="1400" b="1" dirty="0">
              <a:solidFill>
                <a:schemeClr val="tx1"/>
              </a:solidFill>
              <a:latin typeface="Montserrat"/>
              <a:sym typeface="Montserrat"/>
            </a:endParaRPr>
          </a:p>
        </p:txBody>
      </p:sp>
      <p:sp>
        <p:nvSpPr>
          <p:cNvPr id="898" name="TextBox 897">
            <a:extLst>
              <a:ext uri="{FF2B5EF4-FFF2-40B4-BE49-F238E27FC236}">
                <a16:creationId xmlns:a16="http://schemas.microsoft.com/office/drawing/2014/main" id="{B8A3A5C7-2429-CAB1-8424-58F5DB9916EF}"/>
              </a:ext>
            </a:extLst>
          </p:cNvPr>
          <p:cNvSpPr txBox="1"/>
          <p:nvPr/>
        </p:nvSpPr>
        <p:spPr>
          <a:xfrm>
            <a:off x="7536253" y="4670396"/>
            <a:ext cx="449508" cy="184666"/>
          </a:xfrm>
          <a:prstGeom prst="rect">
            <a:avLst/>
          </a:prstGeom>
          <a:noFill/>
        </p:spPr>
        <p:txBody>
          <a:bodyPr wrap="square" rtlCol="0">
            <a:spAutoFit/>
          </a:bodyPr>
          <a:lstStyle/>
          <a:p>
            <a:r>
              <a:rPr lang="en-US" sz="600" b="1" dirty="0">
                <a:solidFill>
                  <a:srgbClr val="002060"/>
                </a:solidFill>
              </a:rPr>
              <a:t>[2:0]</a:t>
            </a:r>
            <a:endParaRPr lang="en-US" sz="600" dirty="0"/>
          </a:p>
        </p:txBody>
      </p:sp>
      <p:pic>
        <p:nvPicPr>
          <p:cNvPr id="4" name="Picture 3">
            <a:extLst>
              <a:ext uri="{FF2B5EF4-FFF2-40B4-BE49-F238E27FC236}">
                <a16:creationId xmlns:a16="http://schemas.microsoft.com/office/drawing/2014/main" id="{2E33739A-5402-80F5-090C-BD26169749A8}"/>
              </a:ext>
            </a:extLst>
          </p:cNvPr>
          <p:cNvPicPr>
            <a:picLocks noChangeAspect="1"/>
          </p:cNvPicPr>
          <p:nvPr/>
        </p:nvPicPr>
        <p:blipFill>
          <a:blip r:embed="rId3"/>
          <a:stretch>
            <a:fillRect/>
          </a:stretch>
        </p:blipFill>
        <p:spPr>
          <a:xfrm>
            <a:off x="1306911" y="1693643"/>
            <a:ext cx="7539997" cy="2820476"/>
          </a:xfrm>
          <a:prstGeom prst="rect">
            <a:avLst/>
          </a:prstGeom>
        </p:spPr>
      </p:pic>
      <p:grpSp>
        <p:nvGrpSpPr>
          <p:cNvPr id="8" name="Group 7">
            <a:extLst>
              <a:ext uri="{FF2B5EF4-FFF2-40B4-BE49-F238E27FC236}">
                <a16:creationId xmlns:a16="http://schemas.microsoft.com/office/drawing/2014/main" id="{2EE3DD52-C7EF-7FB0-8640-47E99D12C90D}"/>
              </a:ext>
            </a:extLst>
          </p:cNvPr>
          <p:cNvGrpSpPr/>
          <p:nvPr/>
        </p:nvGrpSpPr>
        <p:grpSpPr>
          <a:xfrm>
            <a:off x="119287" y="2621280"/>
            <a:ext cx="1261918" cy="502919"/>
            <a:chOff x="119287" y="2621280"/>
            <a:chExt cx="1261918" cy="502919"/>
          </a:xfrm>
        </p:grpSpPr>
        <p:sp>
          <p:nvSpPr>
            <p:cNvPr id="23" name="Right Brace 22">
              <a:extLst>
                <a:ext uri="{FF2B5EF4-FFF2-40B4-BE49-F238E27FC236}">
                  <a16:creationId xmlns:a16="http://schemas.microsoft.com/office/drawing/2014/main" id="{AE1B8615-F4FF-7521-48C7-FC504F30D966}"/>
                </a:ext>
              </a:extLst>
            </p:cNvPr>
            <p:cNvSpPr/>
            <p:nvPr/>
          </p:nvSpPr>
          <p:spPr>
            <a:xfrm flipH="1">
              <a:off x="1037117" y="2621280"/>
              <a:ext cx="344088" cy="502919"/>
            </a:xfrm>
            <a:prstGeom prst="rightBrace">
              <a:avLst>
                <a:gd name="adj1" fmla="val 48137"/>
                <a:gd name="adj2" fmla="val 50000"/>
              </a:avLst>
            </a:prstGeom>
            <a:ln w="19050">
              <a:solidFill>
                <a:srgbClr val="F5D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5DE34"/>
                </a:solidFill>
              </a:endParaRPr>
            </a:p>
          </p:txBody>
        </p:sp>
        <p:sp>
          <p:nvSpPr>
            <p:cNvPr id="24" name="TextBox 23">
              <a:extLst>
                <a:ext uri="{FF2B5EF4-FFF2-40B4-BE49-F238E27FC236}">
                  <a16:creationId xmlns:a16="http://schemas.microsoft.com/office/drawing/2014/main" id="{78ECA107-4DD5-C9D6-C056-C0C78CABD661}"/>
                </a:ext>
              </a:extLst>
            </p:cNvPr>
            <p:cNvSpPr txBox="1"/>
            <p:nvPr/>
          </p:nvSpPr>
          <p:spPr>
            <a:xfrm>
              <a:off x="119287" y="2672684"/>
              <a:ext cx="900471" cy="400110"/>
            </a:xfrm>
            <a:prstGeom prst="rect">
              <a:avLst/>
            </a:prstGeom>
            <a:noFill/>
            <a:ln>
              <a:solidFill>
                <a:srgbClr val="F5DE34"/>
              </a:solidFill>
            </a:ln>
          </p:spPr>
          <p:txBody>
            <a:bodyPr wrap="square" rtlCol="0">
              <a:spAutoFit/>
            </a:bodyPr>
            <a:lstStyle/>
            <a:p>
              <a:pPr algn="ctr"/>
              <a:r>
                <a:rPr lang="en-US" sz="1000" b="1" dirty="0">
                  <a:solidFill>
                    <a:srgbClr val="F5DE34"/>
                  </a:solidFill>
                  <a:latin typeface="Montserrat" panose="00000500000000000000" pitchFamily="2" charset="0"/>
                  <a:cs typeface="Aldhabi" panose="01000000000000000000" pitchFamily="2" charset="-78"/>
                </a:rPr>
                <a:t>First wash and rinse</a:t>
              </a:r>
            </a:p>
          </p:txBody>
        </p:sp>
      </p:grpSp>
      <p:grpSp>
        <p:nvGrpSpPr>
          <p:cNvPr id="25" name="Group 24">
            <a:extLst>
              <a:ext uri="{FF2B5EF4-FFF2-40B4-BE49-F238E27FC236}">
                <a16:creationId xmlns:a16="http://schemas.microsoft.com/office/drawing/2014/main" id="{A6E81F29-A8CC-C9A8-0071-5BD45B15A90B}"/>
              </a:ext>
            </a:extLst>
          </p:cNvPr>
          <p:cNvGrpSpPr/>
          <p:nvPr/>
        </p:nvGrpSpPr>
        <p:grpSpPr>
          <a:xfrm>
            <a:off x="119287" y="3253740"/>
            <a:ext cx="1261918" cy="553998"/>
            <a:chOff x="119287" y="2621280"/>
            <a:chExt cx="1261918" cy="553998"/>
          </a:xfrm>
        </p:grpSpPr>
        <p:sp>
          <p:nvSpPr>
            <p:cNvPr id="26" name="Right Brace 25">
              <a:extLst>
                <a:ext uri="{FF2B5EF4-FFF2-40B4-BE49-F238E27FC236}">
                  <a16:creationId xmlns:a16="http://schemas.microsoft.com/office/drawing/2014/main" id="{8116DA43-9C7E-0A64-45A8-CFBFD0514F49}"/>
                </a:ext>
              </a:extLst>
            </p:cNvPr>
            <p:cNvSpPr/>
            <p:nvPr/>
          </p:nvSpPr>
          <p:spPr>
            <a:xfrm flipH="1">
              <a:off x="1037117" y="2621280"/>
              <a:ext cx="344088" cy="502919"/>
            </a:xfrm>
            <a:prstGeom prst="rightBrace">
              <a:avLst>
                <a:gd name="adj1" fmla="val 48137"/>
                <a:gd name="adj2" fmla="val 50000"/>
              </a:avLst>
            </a:prstGeom>
            <a:ln w="19050">
              <a:solidFill>
                <a:srgbClr val="F5D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5DE34"/>
                </a:solidFill>
              </a:endParaRPr>
            </a:p>
          </p:txBody>
        </p:sp>
        <p:sp>
          <p:nvSpPr>
            <p:cNvPr id="27" name="TextBox 26">
              <a:extLst>
                <a:ext uri="{FF2B5EF4-FFF2-40B4-BE49-F238E27FC236}">
                  <a16:creationId xmlns:a16="http://schemas.microsoft.com/office/drawing/2014/main" id="{C26FC0FE-C0EE-CEA4-03DB-C9A9E13AFFE1}"/>
                </a:ext>
              </a:extLst>
            </p:cNvPr>
            <p:cNvSpPr txBox="1"/>
            <p:nvPr/>
          </p:nvSpPr>
          <p:spPr>
            <a:xfrm>
              <a:off x="119287" y="2621280"/>
              <a:ext cx="900471" cy="553998"/>
            </a:xfrm>
            <a:prstGeom prst="rect">
              <a:avLst/>
            </a:prstGeom>
            <a:noFill/>
            <a:ln>
              <a:solidFill>
                <a:srgbClr val="F5DE34"/>
              </a:solidFill>
            </a:ln>
          </p:spPr>
          <p:txBody>
            <a:bodyPr wrap="square" rtlCol="0">
              <a:spAutoFit/>
            </a:bodyPr>
            <a:lstStyle/>
            <a:p>
              <a:pPr algn="ctr"/>
              <a:r>
                <a:rPr lang="en-US" sz="1000" b="1" dirty="0">
                  <a:solidFill>
                    <a:srgbClr val="F5DE34"/>
                  </a:solidFill>
                  <a:latin typeface="Montserrat" panose="00000500000000000000" pitchFamily="2" charset="0"/>
                  <a:cs typeface="Aldhabi" panose="01000000000000000000" pitchFamily="2" charset="-78"/>
                </a:rPr>
                <a:t>Second wash and rinse</a:t>
              </a:r>
            </a:p>
          </p:txBody>
        </p:sp>
      </p:grpSp>
      <p:sp>
        <p:nvSpPr>
          <p:cNvPr id="29" name="TextBox 28">
            <a:extLst>
              <a:ext uri="{FF2B5EF4-FFF2-40B4-BE49-F238E27FC236}">
                <a16:creationId xmlns:a16="http://schemas.microsoft.com/office/drawing/2014/main" id="{A88675F1-041D-E87F-8405-6A97326909B8}"/>
              </a:ext>
            </a:extLst>
          </p:cNvPr>
          <p:cNvSpPr txBox="1"/>
          <p:nvPr/>
        </p:nvSpPr>
        <p:spPr>
          <a:xfrm>
            <a:off x="569522" y="4562972"/>
            <a:ext cx="8065383" cy="523220"/>
          </a:xfrm>
          <a:prstGeom prst="rect">
            <a:avLst/>
          </a:prstGeom>
          <a:noFill/>
        </p:spPr>
        <p:txBody>
          <a:bodyPr wrap="square">
            <a:spAutoFit/>
          </a:bodyPr>
          <a:lstStyle/>
          <a:p>
            <a:pPr marL="0" indent="0" algn="ctr">
              <a:buClr>
                <a:srgbClr val="FFFFFF"/>
              </a:buClr>
              <a:buSzPct val="100000"/>
              <a:buNone/>
              <a:defRPr/>
            </a:pPr>
            <a:r>
              <a:rPr kumimoji="0" lang="en-US" sz="1400" b="1" i="0" u="none" strike="noStrike" kern="0" cap="none" spc="0" normalizeH="0" baseline="0" noProof="0" dirty="0">
                <a:ln>
                  <a:noFill/>
                </a:ln>
                <a:solidFill>
                  <a:schemeClr val="tx1"/>
                </a:solidFill>
                <a:effectLst/>
                <a:uLnTx/>
                <a:uFillTx/>
                <a:latin typeface="Montserrat"/>
                <a:sym typeface="Montserrat"/>
              </a:rPr>
              <a:t>T</a:t>
            </a:r>
            <a:r>
              <a:rPr lang="en-US" sz="1400" b="1" dirty="0">
                <a:solidFill>
                  <a:schemeClr val="tx1"/>
                </a:solidFill>
                <a:latin typeface="Montserrat"/>
                <a:sym typeface="Montserrat"/>
              </a:rPr>
              <a:t>he machine performed successfully two wash rinse cycles</a:t>
            </a:r>
          </a:p>
          <a:p>
            <a:pPr marL="0" indent="0" algn="ctr">
              <a:buClr>
                <a:srgbClr val="FFFFFF"/>
              </a:buClr>
              <a:buSzPct val="100000"/>
              <a:buNone/>
              <a:defRPr/>
            </a:pPr>
            <a:r>
              <a:rPr kumimoji="0" lang="en-US" sz="1400" b="1" i="0" u="none" strike="noStrike" kern="0" cap="none" spc="0" normalizeH="0" baseline="0" noProof="0" dirty="0">
                <a:ln>
                  <a:noFill/>
                </a:ln>
                <a:solidFill>
                  <a:schemeClr val="tx1"/>
                </a:solidFill>
                <a:effectLst/>
                <a:uLnTx/>
                <a:uFillTx/>
                <a:latin typeface="Montserrat"/>
                <a:sym typeface="Montserrat"/>
              </a:rPr>
              <a:t>So, Test Case 2 is </a:t>
            </a:r>
            <a:r>
              <a:rPr lang="en-US" sz="1400" b="1" dirty="0">
                <a:solidFill>
                  <a:schemeClr val="tx1"/>
                </a:solidFill>
                <a:latin typeface="Montserrat"/>
                <a:sym typeface="Montserrat"/>
              </a:rPr>
              <a:t>successful</a:t>
            </a:r>
            <a:endParaRPr kumimoji="0" lang="en-US" sz="1400" b="1" i="0" u="none" strike="noStrike" kern="0" cap="none" spc="0" normalizeH="0" baseline="0" noProof="0" dirty="0">
              <a:ln>
                <a:noFill/>
              </a:ln>
              <a:solidFill>
                <a:schemeClr val="tx1"/>
              </a:solidFill>
              <a:effectLst/>
              <a:uLnTx/>
              <a:uFillTx/>
              <a:latin typeface="Montserrat"/>
              <a:sym typeface="Montserrat"/>
            </a:endParaRPr>
          </a:p>
        </p:txBody>
      </p:sp>
    </p:spTree>
    <p:extLst>
      <p:ext uri="{BB962C8B-B14F-4D97-AF65-F5344CB8AC3E}">
        <p14:creationId xmlns:p14="http://schemas.microsoft.com/office/powerpoint/2010/main" val="790994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Testbench and Test cases</a:t>
            </a:r>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35</a:t>
            </a:fld>
            <a:endParaRPr/>
          </a:p>
        </p:txBody>
      </p:sp>
      <p:sp>
        <p:nvSpPr>
          <p:cNvPr id="3" name="Text Placeholder 2">
            <a:extLst>
              <a:ext uri="{FF2B5EF4-FFF2-40B4-BE49-F238E27FC236}">
                <a16:creationId xmlns:a16="http://schemas.microsoft.com/office/drawing/2014/main" id="{3CD95AEE-424E-910B-C048-6C2D18485CEC}"/>
              </a:ext>
            </a:extLst>
          </p:cNvPr>
          <p:cNvSpPr>
            <a:spLocks noGrp="1"/>
          </p:cNvSpPr>
          <p:nvPr>
            <p:ph type="body" idx="1"/>
          </p:nvPr>
        </p:nvSpPr>
        <p:spPr>
          <a:xfrm>
            <a:off x="640751" y="1073328"/>
            <a:ext cx="7783249" cy="4070171"/>
          </a:xfrm>
        </p:spPr>
        <p:txBody>
          <a:bodyPr anchor="t"/>
          <a:lstStyle/>
          <a:p>
            <a:pPr marL="0" indent="0">
              <a:buClr>
                <a:srgbClr val="FFFFFF"/>
              </a:buClr>
              <a:buSzPct val="100000"/>
              <a:buNone/>
              <a:defRPr/>
            </a:pPr>
            <a:r>
              <a:rPr lang="en-US" sz="1600" b="1" u="sng" dirty="0">
                <a:solidFill>
                  <a:srgbClr val="F5DE34"/>
                </a:solidFill>
                <a:latin typeface="Montserrat"/>
                <a:sym typeface="Montserrat"/>
              </a:rPr>
              <a:t>Test Case 3 : Testing Timer Pause</a:t>
            </a:r>
          </a:p>
          <a:p>
            <a:pPr marL="0" indent="0">
              <a:buClr>
                <a:srgbClr val="FFFFFF"/>
              </a:buClr>
              <a:buSzPct val="100000"/>
              <a:buNone/>
              <a:defRPr/>
            </a:pPr>
            <a:r>
              <a:rPr kumimoji="0" lang="en-US" sz="1400" b="1" i="0" u="none" strike="noStrike" kern="0" cap="none" spc="0" normalizeH="0" baseline="0" noProof="0" dirty="0">
                <a:ln>
                  <a:noFill/>
                </a:ln>
                <a:solidFill>
                  <a:schemeClr val="tx1"/>
                </a:solidFill>
                <a:effectLst/>
                <a:uLnTx/>
                <a:uFillTx/>
                <a:latin typeface="Montserrat"/>
                <a:sym typeface="Montserrat"/>
              </a:rPr>
              <a:t>Methodology : </a:t>
            </a:r>
          </a:p>
          <a:p>
            <a:pPr marL="285750" indent="-285750">
              <a:buClr>
                <a:srgbClr val="FFFFFF"/>
              </a:buClr>
              <a:buSzPct val="100000"/>
              <a:defRPr/>
            </a:pPr>
            <a:r>
              <a:rPr lang="en-US" sz="1400" b="1" u="sng" dirty="0">
                <a:solidFill>
                  <a:schemeClr val="tx1"/>
                </a:solidFill>
                <a:latin typeface="Montserrat"/>
                <a:sym typeface="Montserrat"/>
              </a:rPr>
              <a:t>We will </a:t>
            </a:r>
            <a:r>
              <a:rPr kumimoji="0" lang="en-US" sz="1400" b="1" i="0" u="sng" strike="noStrike" kern="0" cap="none" spc="0" normalizeH="0" baseline="0" noProof="0" dirty="0">
                <a:ln>
                  <a:noFill/>
                </a:ln>
                <a:solidFill>
                  <a:schemeClr val="tx1"/>
                </a:solidFill>
                <a:effectLst/>
                <a:uLnTx/>
                <a:uFillTx/>
                <a:latin typeface="Montserrat"/>
                <a:sym typeface="Montserrat"/>
              </a:rPr>
              <a:t>Assert the timer pause signal from the beginning of the wash </a:t>
            </a:r>
            <a:r>
              <a:rPr kumimoji="0" lang="en-US" sz="1400" b="1" i="0" u="none" strike="noStrike" kern="0" cap="none" spc="0" normalizeH="0" baseline="0" noProof="0" dirty="0">
                <a:ln>
                  <a:noFill/>
                </a:ln>
                <a:solidFill>
                  <a:schemeClr val="tx1"/>
                </a:solidFill>
                <a:effectLst/>
                <a:uLnTx/>
                <a:uFillTx/>
                <a:latin typeface="Montserrat"/>
                <a:sym typeface="Montserrat"/>
              </a:rPr>
              <a:t>and we will test if this signal affects the functionality of the states or pause the timer in states other than spinning state.</a:t>
            </a:r>
          </a:p>
          <a:p>
            <a:pPr marL="0" indent="0">
              <a:buClr>
                <a:srgbClr val="FFFFFF"/>
              </a:buClr>
              <a:buSzPct val="100000"/>
              <a:buNone/>
              <a:defRPr/>
            </a:pPr>
            <a:r>
              <a:rPr lang="en-US" sz="1400" b="1" dirty="0">
                <a:solidFill>
                  <a:schemeClr val="tx1"/>
                </a:solidFill>
                <a:latin typeface="Montserrat"/>
                <a:sym typeface="Montserrat"/>
              </a:rPr>
              <a:t>So, will test the two thing in all of the states while keeping the timer pause signal asserted, first thing is the functionality “ does asserting the timer_pause signal lowers the signal that’s asserted in its corresponding state like “</a:t>
            </a:r>
            <a:r>
              <a:rPr lang="en-US" sz="1400" b="1" dirty="0" err="1">
                <a:solidFill>
                  <a:schemeClr val="tx1"/>
                </a:solidFill>
                <a:latin typeface="Montserrat"/>
                <a:sym typeface="Montserrat"/>
              </a:rPr>
              <a:t>filling_water</a:t>
            </a:r>
            <a:r>
              <a:rPr lang="en-US" sz="1400" b="1" dirty="0">
                <a:solidFill>
                  <a:schemeClr val="tx1"/>
                </a:solidFill>
                <a:latin typeface="Montserrat"/>
                <a:sym typeface="Montserrat"/>
              </a:rPr>
              <a:t> signal for ex”, the second thing is testing the timer if paused, and this is done through checking on the FSM by the time it’s supposed to move from one state to another “by checking on the corresponding state signal to know if the FSM moved from a state to another at the time it’s supposed to do so. If it didn’t do that, it indicates that the timer is paused and the FSM is stuck at the </a:t>
            </a:r>
            <a:r>
              <a:rPr lang="en-US" sz="1400" b="1">
                <a:solidFill>
                  <a:schemeClr val="tx1"/>
                </a:solidFill>
                <a:latin typeface="Montserrat"/>
                <a:sym typeface="Montserrat"/>
              </a:rPr>
              <a:t>old state.</a:t>
            </a:r>
            <a:endParaRPr kumimoji="0" lang="en-US" sz="1400" b="1" i="0" u="none" strike="noStrike" kern="0" cap="none" spc="0" normalizeH="0" baseline="0" noProof="0" dirty="0">
              <a:ln>
                <a:noFill/>
              </a:ln>
              <a:solidFill>
                <a:schemeClr val="tx1"/>
              </a:solidFill>
              <a:effectLst/>
              <a:uLnTx/>
              <a:uFillTx/>
              <a:latin typeface="Montserrat"/>
              <a:sym typeface="Montserrat"/>
            </a:endParaRPr>
          </a:p>
        </p:txBody>
      </p:sp>
      <p:sp>
        <p:nvSpPr>
          <p:cNvPr id="898" name="TextBox 897">
            <a:extLst>
              <a:ext uri="{FF2B5EF4-FFF2-40B4-BE49-F238E27FC236}">
                <a16:creationId xmlns:a16="http://schemas.microsoft.com/office/drawing/2014/main" id="{B8A3A5C7-2429-CAB1-8424-58F5DB9916EF}"/>
              </a:ext>
            </a:extLst>
          </p:cNvPr>
          <p:cNvSpPr txBox="1"/>
          <p:nvPr/>
        </p:nvSpPr>
        <p:spPr>
          <a:xfrm>
            <a:off x="7536253" y="4670396"/>
            <a:ext cx="449508" cy="184666"/>
          </a:xfrm>
          <a:prstGeom prst="rect">
            <a:avLst/>
          </a:prstGeom>
          <a:noFill/>
        </p:spPr>
        <p:txBody>
          <a:bodyPr wrap="square" rtlCol="0">
            <a:spAutoFit/>
          </a:bodyPr>
          <a:lstStyle/>
          <a:p>
            <a:r>
              <a:rPr lang="en-US" sz="600" b="1" dirty="0">
                <a:solidFill>
                  <a:srgbClr val="002060"/>
                </a:solidFill>
              </a:rPr>
              <a:t>[2:0]</a:t>
            </a:r>
            <a:endParaRPr lang="en-US" sz="600" dirty="0"/>
          </a:p>
        </p:txBody>
      </p:sp>
    </p:spTree>
    <p:extLst>
      <p:ext uri="{BB962C8B-B14F-4D97-AF65-F5344CB8AC3E}">
        <p14:creationId xmlns:p14="http://schemas.microsoft.com/office/powerpoint/2010/main" val="10470119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Testbench and Test cases</a:t>
            </a:r>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36</a:t>
            </a:fld>
            <a:endParaRPr/>
          </a:p>
        </p:txBody>
      </p:sp>
      <p:sp>
        <p:nvSpPr>
          <p:cNvPr id="3" name="Text Placeholder 2">
            <a:extLst>
              <a:ext uri="{FF2B5EF4-FFF2-40B4-BE49-F238E27FC236}">
                <a16:creationId xmlns:a16="http://schemas.microsoft.com/office/drawing/2014/main" id="{3CD95AEE-424E-910B-C048-6C2D18485CEC}"/>
              </a:ext>
            </a:extLst>
          </p:cNvPr>
          <p:cNvSpPr>
            <a:spLocks noGrp="1"/>
          </p:cNvSpPr>
          <p:nvPr>
            <p:ph type="body" idx="1"/>
          </p:nvPr>
        </p:nvSpPr>
        <p:spPr>
          <a:xfrm>
            <a:off x="640751" y="1073328"/>
            <a:ext cx="7783249" cy="4070171"/>
          </a:xfrm>
        </p:spPr>
        <p:txBody>
          <a:bodyPr anchor="t"/>
          <a:lstStyle/>
          <a:p>
            <a:pPr marL="0" indent="0">
              <a:buClr>
                <a:srgbClr val="FFFFFF"/>
              </a:buClr>
              <a:buSzPct val="100000"/>
              <a:buNone/>
              <a:defRPr/>
            </a:pPr>
            <a:r>
              <a:rPr lang="en-US" sz="1600" b="1" u="sng" dirty="0">
                <a:solidFill>
                  <a:srgbClr val="F5DE34"/>
                </a:solidFill>
                <a:latin typeface="Montserrat"/>
                <a:sym typeface="Montserrat"/>
              </a:rPr>
              <a:t>Test Case 3 : Testing Timer Pause</a:t>
            </a:r>
          </a:p>
          <a:p>
            <a:pPr marL="0" indent="0">
              <a:buClr>
                <a:srgbClr val="FFFFFF"/>
              </a:buClr>
              <a:buSzPct val="100000"/>
              <a:buNone/>
              <a:defRPr/>
            </a:pPr>
            <a:r>
              <a:rPr lang="en-US" sz="1400" b="1" dirty="0">
                <a:solidFill>
                  <a:schemeClr val="tx1"/>
                </a:solidFill>
                <a:latin typeface="Montserrat"/>
                <a:sym typeface="Montserrat"/>
              </a:rPr>
              <a:t>Part one : testing all the states other than the spinning state </a:t>
            </a:r>
            <a:endParaRPr kumimoji="0" lang="en-US" sz="1400" b="1" i="0" u="none" strike="noStrike" kern="0" cap="none" spc="0" normalizeH="0" baseline="0" noProof="0" dirty="0">
              <a:ln>
                <a:noFill/>
              </a:ln>
              <a:solidFill>
                <a:schemeClr val="tx1"/>
              </a:solidFill>
              <a:effectLst/>
              <a:uLnTx/>
              <a:uFillTx/>
              <a:latin typeface="Montserrat"/>
              <a:sym typeface="Montserrat"/>
            </a:endParaRPr>
          </a:p>
          <a:p>
            <a:pPr marL="0" indent="0">
              <a:buClr>
                <a:srgbClr val="FFFFFF"/>
              </a:buClr>
              <a:buSzPct val="100000"/>
              <a:buNone/>
              <a:defRPr/>
            </a:pPr>
            <a:endParaRPr kumimoji="0" lang="en-US" sz="1400" b="1" i="0" u="none" strike="noStrike" kern="0" cap="none" spc="0" normalizeH="0" baseline="0" noProof="0" dirty="0">
              <a:ln>
                <a:noFill/>
              </a:ln>
              <a:solidFill>
                <a:schemeClr val="tx1"/>
              </a:solidFill>
              <a:effectLst/>
              <a:uLnTx/>
              <a:uFillTx/>
              <a:latin typeface="Montserrat"/>
              <a:sym typeface="Montserrat"/>
            </a:endParaRPr>
          </a:p>
        </p:txBody>
      </p:sp>
      <p:sp>
        <p:nvSpPr>
          <p:cNvPr id="898" name="TextBox 897">
            <a:extLst>
              <a:ext uri="{FF2B5EF4-FFF2-40B4-BE49-F238E27FC236}">
                <a16:creationId xmlns:a16="http://schemas.microsoft.com/office/drawing/2014/main" id="{B8A3A5C7-2429-CAB1-8424-58F5DB9916EF}"/>
              </a:ext>
            </a:extLst>
          </p:cNvPr>
          <p:cNvSpPr txBox="1"/>
          <p:nvPr/>
        </p:nvSpPr>
        <p:spPr>
          <a:xfrm>
            <a:off x="7536253" y="4670396"/>
            <a:ext cx="449508" cy="184666"/>
          </a:xfrm>
          <a:prstGeom prst="rect">
            <a:avLst/>
          </a:prstGeom>
          <a:noFill/>
        </p:spPr>
        <p:txBody>
          <a:bodyPr wrap="square" rtlCol="0">
            <a:spAutoFit/>
          </a:bodyPr>
          <a:lstStyle/>
          <a:p>
            <a:r>
              <a:rPr lang="en-US" sz="600" b="1" dirty="0">
                <a:solidFill>
                  <a:srgbClr val="002060"/>
                </a:solidFill>
              </a:rPr>
              <a:t>[2:0]</a:t>
            </a:r>
            <a:endParaRPr lang="en-US" sz="600" dirty="0"/>
          </a:p>
        </p:txBody>
      </p:sp>
      <p:pic>
        <p:nvPicPr>
          <p:cNvPr id="4" name="Picture 3">
            <a:extLst>
              <a:ext uri="{FF2B5EF4-FFF2-40B4-BE49-F238E27FC236}">
                <a16:creationId xmlns:a16="http://schemas.microsoft.com/office/drawing/2014/main" id="{19471C4A-B5D4-EA36-AA4D-349BE588BC4E}"/>
              </a:ext>
            </a:extLst>
          </p:cNvPr>
          <p:cNvPicPr>
            <a:picLocks noChangeAspect="1"/>
          </p:cNvPicPr>
          <p:nvPr/>
        </p:nvPicPr>
        <p:blipFill>
          <a:blip r:embed="rId3"/>
          <a:stretch>
            <a:fillRect/>
          </a:stretch>
        </p:blipFill>
        <p:spPr>
          <a:xfrm>
            <a:off x="800771" y="1661113"/>
            <a:ext cx="7661471" cy="3291888"/>
          </a:xfrm>
          <a:prstGeom prst="rect">
            <a:avLst/>
          </a:prstGeom>
        </p:spPr>
      </p:pic>
    </p:spTree>
    <p:extLst>
      <p:ext uri="{BB962C8B-B14F-4D97-AF65-F5344CB8AC3E}">
        <p14:creationId xmlns:p14="http://schemas.microsoft.com/office/powerpoint/2010/main" val="2736577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Testbench and Test cases</a:t>
            </a:r>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37</a:t>
            </a:fld>
            <a:endParaRPr/>
          </a:p>
        </p:txBody>
      </p:sp>
      <p:sp>
        <p:nvSpPr>
          <p:cNvPr id="3" name="Text Placeholder 2">
            <a:extLst>
              <a:ext uri="{FF2B5EF4-FFF2-40B4-BE49-F238E27FC236}">
                <a16:creationId xmlns:a16="http://schemas.microsoft.com/office/drawing/2014/main" id="{3CD95AEE-424E-910B-C048-6C2D18485CEC}"/>
              </a:ext>
            </a:extLst>
          </p:cNvPr>
          <p:cNvSpPr>
            <a:spLocks noGrp="1"/>
          </p:cNvSpPr>
          <p:nvPr>
            <p:ph type="body" idx="1"/>
          </p:nvPr>
        </p:nvSpPr>
        <p:spPr>
          <a:xfrm>
            <a:off x="640751" y="1073328"/>
            <a:ext cx="7783249" cy="4070171"/>
          </a:xfrm>
        </p:spPr>
        <p:txBody>
          <a:bodyPr anchor="t"/>
          <a:lstStyle/>
          <a:p>
            <a:pPr marL="0" indent="0">
              <a:buClr>
                <a:srgbClr val="FFFFFF"/>
              </a:buClr>
              <a:buSzPct val="100000"/>
              <a:buNone/>
              <a:defRPr/>
            </a:pPr>
            <a:r>
              <a:rPr lang="en-US" sz="1600" b="1" u="sng" dirty="0">
                <a:solidFill>
                  <a:srgbClr val="F5DE34"/>
                </a:solidFill>
                <a:latin typeface="Montserrat"/>
                <a:sym typeface="Montserrat"/>
              </a:rPr>
              <a:t>Test Case 3 : Testing Timer Pause</a:t>
            </a:r>
          </a:p>
          <a:p>
            <a:pPr marL="0" indent="0">
              <a:buClr>
                <a:srgbClr val="FFFFFF"/>
              </a:buClr>
              <a:buSzPct val="100000"/>
              <a:buNone/>
              <a:defRPr/>
            </a:pPr>
            <a:r>
              <a:rPr lang="en-US" sz="1400" b="1" dirty="0">
                <a:solidFill>
                  <a:schemeClr val="tx1"/>
                </a:solidFill>
                <a:latin typeface="Montserrat"/>
                <a:sym typeface="Montserrat"/>
              </a:rPr>
              <a:t>Part one “results” : testing all the states other than the spinning state </a:t>
            </a:r>
            <a:endParaRPr kumimoji="0" lang="en-US" sz="1400" b="1" i="0" u="none" strike="noStrike" kern="0" cap="none" spc="0" normalizeH="0" baseline="0" noProof="0" dirty="0">
              <a:ln>
                <a:noFill/>
              </a:ln>
              <a:solidFill>
                <a:schemeClr val="tx1"/>
              </a:solidFill>
              <a:effectLst/>
              <a:uLnTx/>
              <a:uFillTx/>
              <a:latin typeface="Montserrat"/>
              <a:sym typeface="Montserrat"/>
            </a:endParaRPr>
          </a:p>
          <a:p>
            <a:pPr marL="0" indent="0">
              <a:buClr>
                <a:srgbClr val="FFFFFF"/>
              </a:buClr>
              <a:buSzPct val="100000"/>
              <a:buNone/>
              <a:defRPr/>
            </a:pPr>
            <a:endParaRPr kumimoji="0" lang="en-US" sz="1400" b="1" i="0" u="none" strike="noStrike" kern="0" cap="none" spc="0" normalizeH="0" baseline="0" noProof="0" dirty="0">
              <a:ln>
                <a:noFill/>
              </a:ln>
              <a:solidFill>
                <a:schemeClr val="tx1"/>
              </a:solidFill>
              <a:effectLst/>
              <a:uLnTx/>
              <a:uFillTx/>
              <a:latin typeface="Montserrat"/>
              <a:sym typeface="Montserrat"/>
            </a:endParaRPr>
          </a:p>
        </p:txBody>
      </p:sp>
      <p:sp>
        <p:nvSpPr>
          <p:cNvPr id="898" name="TextBox 897">
            <a:extLst>
              <a:ext uri="{FF2B5EF4-FFF2-40B4-BE49-F238E27FC236}">
                <a16:creationId xmlns:a16="http://schemas.microsoft.com/office/drawing/2014/main" id="{B8A3A5C7-2429-CAB1-8424-58F5DB9916EF}"/>
              </a:ext>
            </a:extLst>
          </p:cNvPr>
          <p:cNvSpPr txBox="1"/>
          <p:nvPr/>
        </p:nvSpPr>
        <p:spPr>
          <a:xfrm>
            <a:off x="7536253" y="4670396"/>
            <a:ext cx="449508" cy="184666"/>
          </a:xfrm>
          <a:prstGeom prst="rect">
            <a:avLst/>
          </a:prstGeom>
          <a:noFill/>
        </p:spPr>
        <p:txBody>
          <a:bodyPr wrap="square" rtlCol="0">
            <a:spAutoFit/>
          </a:bodyPr>
          <a:lstStyle/>
          <a:p>
            <a:r>
              <a:rPr lang="en-US" sz="600" b="1" dirty="0">
                <a:solidFill>
                  <a:srgbClr val="002060"/>
                </a:solidFill>
              </a:rPr>
              <a:t>[2:0]</a:t>
            </a:r>
            <a:endParaRPr lang="en-US" sz="600" dirty="0"/>
          </a:p>
        </p:txBody>
      </p:sp>
      <p:grpSp>
        <p:nvGrpSpPr>
          <p:cNvPr id="902" name="Group 901">
            <a:extLst>
              <a:ext uri="{FF2B5EF4-FFF2-40B4-BE49-F238E27FC236}">
                <a16:creationId xmlns:a16="http://schemas.microsoft.com/office/drawing/2014/main" id="{52A6D335-1DB2-318A-2961-933524942E51}"/>
              </a:ext>
            </a:extLst>
          </p:cNvPr>
          <p:cNvGrpSpPr/>
          <p:nvPr/>
        </p:nvGrpSpPr>
        <p:grpSpPr>
          <a:xfrm>
            <a:off x="1209425" y="1722120"/>
            <a:ext cx="8013800" cy="2491740"/>
            <a:chOff x="771390" y="1760220"/>
            <a:chExt cx="8013800" cy="2491740"/>
          </a:xfrm>
        </p:grpSpPr>
        <p:grpSp>
          <p:nvGrpSpPr>
            <p:cNvPr id="25" name="Group 24">
              <a:extLst>
                <a:ext uri="{FF2B5EF4-FFF2-40B4-BE49-F238E27FC236}">
                  <a16:creationId xmlns:a16="http://schemas.microsoft.com/office/drawing/2014/main" id="{9305453C-C2F9-CB04-CF2E-ED496457139F}"/>
                </a:ext>
              </a:extLst>
            </p:cNvPr>
            <p:cNvGrpSpPr/>
            <p:nvPr/>
          </p:nvGrpSpPr>
          <p:grpSpPr>
            <a:xfrm>
              <a:off x="1009560" y="1760220"/>
              <a:ext cx="7775630" cy="2491740"/>
              <a:chOff x="1009560" y="1760220"/>
              <a:chExt cx="7775630" cy="2491740"/>
            </a:xfrm>
          </p:grpSpPr>
          <p:pic>
            <p:nvPicPr>
              <p:cNvPr id="5" name="Picture 4">
                <a:extLst>
                  <a:ext uri="{FF2B5EF4-FFF2-40B4-BE49-F238E27FC236}">
                    <a16:creationId xmlns:a16="http://schemas.microsoft.com/office/drawing/2014/main" id="{043BF70B-C329-FD5F-BE8A-8C03D6C238ED}"/>
                  </a:ext>
                </a:extLst>
              </p:cNvPr>
              <p:cNvPicPr>
                <a:picLocks noChangeAspect="1"/>
              </p:cNvPicPr>
              <p:nvPr/>
            </p:nvPicPr>
            <p:blipFill rotWithShape="1">
              <a:blip r:embed="rId3"/>
              <a:srcRect t="-836" b="52508"/>
              <a:stretch/>
            </p:blipFill>
            <p:spPr>
              <a:xfrm>
                <a:off x="1009560" y="1760220"/>
                <a:ext cx="6606941" cy="2491740"/>
              </a:xfrm>
              <a:prstGeom prst="rect">
                <a:avLst/>
              </a:prstGeom>
            </p:spPr>
          </p:pic>
          <p:cxnSp>
            <p:nvCxnSpPr>
              <p:cNvPr id="9" name="Straight Arrow Connector 8">
                <a:extLst>
                  <a:ext uri="{FF2B5EF4-FFF2-40B4-BE49-F238E27FC236}">
                    <a16:creationId xmlns:a16="http://schemas.microsoft.com/office/drawing/2014/main" id="{B8E26296-F39E-0B9F-78C5-6967F2EFD044}"/>
                  </a:ext>
                </a:extLst>
              </p:cNvPr>
              <p:cNvCxnSpPr>
                <a:cxnSpLocks/>
              </p:cNvCxnSpPr>
              <p:nvPr/>
            </p:nvCxnSpPr>
            <p:spPr>
              <a:xfrm flipH="1" flipV="1">
                <a:off x="3611880" y="3108413"/>
                <a:ext cx="3613775" cy="5110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091818A-6D05-54FE-5337-4E1F32B1773A}"/>
                  </a:ext>
                </a:extLst>
              </p:cNvPr>
              <p:cNvCxnSpPr>
                <a:cxnSpLocks/>
              </p:cNvCxnSpPr>
              <p:nvPr/>
            </p:nvCxnSpPr>
            <p:spPr>
              <a:xfrm flipH="1">
                <a:off x="3360420" y="3619500"/>
                <a:ext cx="394716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EEB9F54-B932-35CF-05D0-3DD41B596326}"/>
                  </a:ext>
                </a:extLst>
              </p:cNvPr>
              <p:cNvCxnSpPr>
                <a:cxnSpLocks/>
              </p:cNvCxnSpPr>
              <p:nvPr/>
            </p:nvCxnSpPr>
            <p:spPr>
              <a:xfrm flipH="1">
                <a:off x="3429000" y="3619500"/>
                <a:ext cx="3878580" cy="5110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EE2B53A-A84C-5453-1D1B-A25F71CF59C6}"/>
                  </a:ext>
                </a:extLst>
              </p:cNvPr>
              <p:cNvSpPr txBox="1"/>
              <p:nvPr/>
            </p:nvSpPr>
            <p:spPr>
              <a:xfrm>
                <a:off x="7447566" y="3247691"/>
                <a:ext cx="1337624" cy="707886"/>
              </a:xfrm>
              <a:prstGeom prst="rect">
                <a:avLst/>
              </a:prstGeom>
              <a:noFill/>
              <a:ln>
                <a:solidFill>
                  <a:srgbClr val="F5DE34"/>
                </a:solidFill>
              </a:ln>
            </p:spPr>
            <p:txBody>
              <a:bodyPr wrap="square" rtlCol="0">
                <a:spAutoFit/>
              </a:bodyPr>
              <a:lstStyle/>
              <a:p>
                <a:pPr algn="ctr"/>
                <a:r>
                  <a:rPr lang="en-US" sz="1000" b="1" dirty="0">
                    <a:solidFill>
                      <a:srgbClr val="F5DE34"/>
                    </a:solidFill>
                    <a:latin typeface="Montserrat" panose="00000500000000000000" pitchFamily="2" charset="0"/>
                    <a:cs typeface="Aldhabi" panose="01000000000000000000" pitchFamily="2" charset="-78"/>
                  </a:rPr>
                  <a:t>The Functionality of the states is affected</a:t>
                </a:r>
              </a:p>
            </p:txBody>
          </p:sp>
        </p:grpSp>
        <p:cxnSp>
          <p:nvCxnSpPr>
            <p:cNvPr id="30" name="Straight Arrow Connector 29">
              <a:extLst>
                <a:ext uri="{FF2B5EF4-FFF2-40B4-BE49-F238E27FC236}">
                  <a16:creationId xmlns:a16="http://schemas.microsoft.com/office/drawing/2014/main" id="{CD073090-975C-CBF0-35AA-713444F5FC61}"/>
                </a:ext>
              </a:extLst>
            </p:cNvPr>
            <p:cNvCxnSpPr>
              <a:cxnSpLocks/>
            </p:cNvCxnSpPr>
            <p:nvPr/>
          </p:nvCxnSpPr>
          <p:spPr>
            <a:xfrm>
              <a:off x="773340" y="3424916"/>
              <a:ext cx="81162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A2844B0-8103-68FF-811E-AE7D0E7645D7}"/>
                </a:ext>
              </a:extLst>
            </p:cNvPr>
            <p:cNvCxnSpPr>
              <a:cxnSpLocks/>
            </p:cNvCxnSpPr>
            <p:nvPr/>
          </p:nvCxnSpPr>
          <p:spPr>
            <a:xfrm flipV="1">
              <a:off x="773340" y="2880360"/>
              <a:ext cx="811620" cy="5445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BDDDDC3-3D05-0CBD-AA88-338655D9BB25}"/>
                </a:ext>
              </a:extLst>
            </p:cNvPr>
            <p:cNvCxnSpPr>
              <a:cxnSpLocks/>
            </p:cNvCxnSpPr>
            <p:nvPr/>
          </p:nvCxnSpPr>
          <p:spPr>
            <a:xfrm>
              <a:off x="771390" y="3424368"/>
              <a:ext cx="853695" cy="4902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42" name="TextBox 41">
            <a:extLst>
              <a:ext uri="{FF2B5EF4-FFF2-40B4-BE49-F238E27FC236}">
                <a16:creationId xmlns:a16="http://schemas.microsoft.com/office/drawing/2014/main" id="{2894D18F-9B8D-3D5B-FBCE-5010DCAEDDDF}"/>
              </a:ext>
            </a:extLst>
          </p:cNvPr>
          <p:cNvSpPr txBox="1"/>
          <p:nvPr/>
        </p:nvSpPr>
        <p:spPr>
          <a:xfrm>
            <a:off x="-9114" y="3108413"/>
            <a:ext cx="1337624" cy="861774"/>
          </a:xfrm>
          <a:prstGeom prst="rect">
            <a:avLst/>
          </a:prstGeom>
          <a:noFill/>
          <a:ln>
            <a:solidFill>
              <a:srgbClr val="F5DE34"/>
            </a:solidFill>
          </a:ln>
        </p:spPr>
        <p:txBody>
          <a:bodyPr wrap="square" rtlCol="0">
            <a:spAutoFit/>
          </a:bodyPr>
          <a:lstStyle/>
          <a:p>
            <a:pPr algn="ctr"/>
            <a:r>
              <a:rPr lang="en-US" sz="1000" b="1" dirty="0">
                <a:solidFill>
                  <a:srgbClr val="F5DE34"/>
                </a:solidFill>
                <a:latin typeface="Montserrat" panose="00000500000000000000" pitchFamily="2" charset="0"/>
                <a:cs typeface="Aldhabi" panose="01000000000000000000" pitchFamily="2" charset="-78"/>
              </a:rPr>
              <a:t>The timer wasn’t paused at any of the states other than the spinning state</a:t>
            </a:r>
          </a:p>
        </p:txBody>
      </p:sp>
    </p:spTree>
    <p:extLst>
      <p:ext uri="{BB962C8B-B14F-4D97-AF65-F5344CB8AC3E}">
        <p14:creationId xmlns:p14="http://schemas.microsoft.com/office/powerpoint/2010/main" val="38102255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Testbench and Test cases</a:t>
            </a:r>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38</a:t>
            </a:fld>
            <a:endParaRPr/>
          </a:p>
        </p:txBody>
      </p:sp>
      <p:sp>
        <p:nvSpPr>
          <p:cNvPr id="3" name="Text Placeholder 2">
            <a:extLst>
              <a:ext uri="{FF2B5EF4-FFF2-40B4-BE49-F238E27FC236}">
                <a16:creationId xmlns:a16="http://schemas.microsoft.com/office/drawing/2014/main" id="{3CD95AEE-424E-910B-C048-6C2D18485CEC}"/>
              </a:ext>
            </a:extLst>
          </p:cNvPr>
          <p:cNvSpPr>
            <a:spLocks noGrp="1"/>
          </p:cNvSpPr>
          <p:nvPr>
            <p:ph type="body" idx="1"/>
          </p:nvPr>
        </p:nvSpPr>
        <p:spPr>
          <a:xfrm>
            <a:off x="640751" y="1073328"/>
            <a:ext cx="7783249" cy="4070171"/>
          </a:xfrm>
        </p:spPr>
        <p:txBody>
          <a:bodyPr anchor="t"/>
          <a:lstStyle/>
          <a:p>
            <a:pPr marL="0" indent="0">
              <a:buClr>
                <a:srgbClr val="FFFFFF"/>
              </a:buClr>
              <a:buSzPct val="100000"/>
              <a:buNone/>
              <a:defRPr/>
            </a:pPr>
            <a:r>
              <a:rPr lang="en-US" sz="1600" b="1" u="sng" dirty="0">
                <a:solidFill>
                  <a:srgbClr val="F5DE34"/>
                </a:solidFill>
                <a:latin typeface="Montserrat"/>
                <a:sym typeface="Montserrat"/>
              </a:rPr>
              <a:t>Test Case 3 : Testing Timer Pause</a:t>
            </a:r>
          </a:p>
          <a:p>
            <a:pPr marL="0" indent="0">
              <a:buClr>
                <a:srgbClr val="FFFFFF"/>
              </a:buClr>
              <a:buSzPct val="100000"/>
              <a:buNone/>
              <a:defRPr/>
            </a:pPr>
            <a:r>
              <a:rPr lang="en-US" sz="1400" b="1" dirty="0">
                <a:solidFill>
                  <a:schemeClr val="tx1"/>
                </a:solidFill>
                <a:latin typeface="Montserrat"/>
                <a:sym typeface="Montserrat"/>
              </a:rPr>
              <a:t>Part two : focusing on testing the spinning state </a:t>
            </a:r>
          </a:p>
          <a:p>
            <a:pPr marL="0" indent="0">
              <a:buClr>
                <a:srgbClr val="FFFFFF"/>
              </a:buClr>
              <a:buSzPct val="100000"/>
              <a:buNone/>
              <a:defRPr/>
            </a:pPr>
            <a:r>
              <a:rPr lang="en-US" sz="1400" b="1" dirty="0">
                <a:solidFill>
                  <a:schemeClr val="tx1"/>
                </a:solidFill>
                <a:latin typeface="Montserrat"/>
                <a:sym typeface="Montserrat"/>
              </a:rPr>
              <a:t>“we will lower the timer_pause signal before the FSM enters the spinning state in order to give chance to the FSM to enter the spinning state, and then while the spinning state is active, we will assert the timer_pause and test if the </a:t>
            </a:r>
            <a:r>
              <a:rPr lang="en-US" sz="1400" b="1" dirty="0" err="1">
                <a:solidFill>
                  <a:schemeClr val="tx1"/>
                </a:solidFill>
                <a:latin typeface="Montserrat"/>
                <a:sym typeface="Montserrat"/>
              </a:rPr>
              <a:t>spin_sig</a:t>
            </a:r>
            <a:r>
              <a:rPr lang="en-US" sz="1400" b="1" dirty="0">
                <a:solidFill>
                  <a:schemeClr val="tx1"/>
                </a:solidFill>
                <a:latin typeface="Montserrat"/>
                <a:sym typeface="Montserrat"/>
              </a:rPr>
              <a:t> becomes low and if the timer pauses.</a:t>
            </a:r>
            <a:endParaRPr kumimoji="0" lang="en-US" sz="1400" b="1" i="0" u="none" strike="noStrike" kern="0" cap="none" spc="0" normalizeH="0" baseline="0" noProof="0" dirty="0">
              <a:ln>
                <a:noFill/>
              </a:ln>
              <a:solidFill>
                <a:schemeClr val="tx1"/>
              </a:solidFill>
              <a:effectLst/>
              <a:uLnTx/>
              <a:uFillTx/>
              <a:latin typeface="Montserrat"/>
              <a:sym typeface="Montserrat"/>
            </a:endParaRPr>
          </a:p>
          <a:p>
            <a:pPr marL="0" indent="0">
              <a:buClr>
                <a:srgbClr val="FFFFFF"/>
              </a:buClr>
              <a:buSzPct val="100000"/>
              <a:buNone/>
              <a:defRPr/>
            </a:pPr>
            <a:endParaRPr kumimoji="0" lang="en-US" sz="1400" b="1" i="0" u="none" strike="noStrike" kern="0" cap="none" spc="0" normalizeH="0" baseline="0" noProof="0" dirty="0">
              <a:ln>
                <a:noFill/>
              </a:ln>
              <a:solidFill>
                <a:schemeClr val="tx1"/>
              </a:solidFill>
              <a:effectLst/>
              <a:uLnTx/>
              <a:uFillTx/>
              <a:latin typeface="Montserrat"/>
              <a:sym typeface="Montserrat"/>
            </a:endParaRPr>
          </a:p>
        </p:txBody>
      </p:sp>
      <p:sp>
        <p:nvSpPr>
          <p:cNvPr id="898" name="TextBox 897">
            <a:extLst>
              <a:ext uri="{FF2B5EF4-FFF2-40B4-BE49-F238E27FC236}">
                <a16:creationId xmlns:a16="http://schemas.microsoft.com/office/drawing/2014/main" id="{B8A3A5C7-2429-CAB1-8424-58F5DB9916EF}"/>
              </a:ext>
            </a:extLst>
          </p:cNvPr>
          <p:cNvSpPr txBox="1"/>
          <p:nvPr/>
        </p:nvSpPr>
        <p:spPr>
          <a:xfrm>
            <a:off x="7536253" y="4670396"/>
            <a:ext cx="449508" cy="184666"/>
          </a:xfrm>
          <a:prstGeom prst="rect">
            <a:avLst/>
          </a:prstGeom>
          <a:noFill/>
        </p:spPr>
        <p:txBody>
          <a:bodyPr wrap="square" rtlCol="0">
            <a:spAutoFit/>
          </a:bodyPr>
          <a:lstStyle/>
          <a:p>
            <a:r>
              <a:rPr lang="en-US" sz="600" b="1" dirty="0">
                <a:solidFill>
                  <a:srgbClr val="002060"/>
                </a:solidFill>
              </a:rPr>
              <a:t>[2:0]</a:t>
            </a:r>
            <a:endParaRPr lang="en-US" sz="600" dirty="0"/>
          </a:p>
        </p:txBody>
      </p:sp>
      <p:pic>
        <p:nvPicPr>
          <p:cNvPr id="5" name="Picture 4">
            <a:extLst>
              <a:ext uri="{FF2B5EF4-FFF2-40B4-BE49-F238E27FC236}">
                <a16:creationId xmlns:a16="http://schemas.microsoft.com/office/drawing/2014/main" id="{A3A79F37-A5CC-1998-91B9-CEE45CEDA3C4}"/>
              </a:ext>
            </a:extLst>
          </p:cNvPr>
          <p:cNvPicPr>
            <a:picLocks noChangeAspect="1"/>
          </p:cNvPicPr>
          <p:nvPr/>
        </p:nvPicPr>
        <p:blipFill>
          <a:blip r:embed="rId3"/>
          <a:stretch>
            <a:fillRect/>
          </a:stretch>
        </p:blipFill>
        <p:spPr>
          <a:xfrm>
            <a:off x="765840" y="2571749"/>
            <a:ext cx="7109460" cy="2387085"/>
          </a:xfrm>
          <a:prstGeom prst="rect">
            <a:avLst/>
          </a:prstGeom>
        </p:spPr>
      </p:pic>
    </p:spTree>
    <p:extLst>
      <p:ext uri="{BB962C8B-B14F-4D97-AF65-F5344CB8AC3E}">
        <p14:creationId xmlns:p14="http://schemas.microsoft.com/office/powerpoint/2010/main" val="641796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Testbench and Test cases</a:t>
            </a:r>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39</a:t>
            </a:fld>
            <a:endParaRPr/>
          </a:p>
        </p:txBody>
      </p:sp>
      <p:sp>
        <p:nvSpPr>
          <p:cNvPr id="3" name="Text Placeholder 2">
            <a:extLst>
              <a:ext uri="{FF2B5EF4-FFF2-40B4-BE49-F238E27FC236}">
                <a16:creationId xmlns:a16="http://schemas.microsoft.com/office/drawing/2014/main" id="{3CD95AEE-424E-910B-C048-6C2D18485CEC}"/>
              </a:ext>
            </a:extLst>
          </p:cNvPr>
          <p:cNvSpPr>
            <a:spLocks noGrp="1"/>
          </p:cNvSpPr>
          <p:nvPr>
            <p:ph type="body" idx="1"/>
          </p:nvPr>
        </p:nvSpPr>
        <p:spPr>
          <a:xfrm>
            <a:off x="640751" y="1073328"/>
            <a:ext cx="7783249" cy="4070171"/>
          </a:xfrm>
        </p:spPr>
        <p:txBody>
          <a:bodyPr anchor="t"/>
          <a:lstStyle/>
          <a:p>
            <a:pPr marL="0" indent="0">
              <a:buClr>
                <a:srgbClr val="FFFFFF"/>
              </a:buClr>
              <a:buSzPct val="100000"/>
              <a:buNone/>
              <a:defRPr/>
            </a:pPr>
            <a:r>
              <a:rPr lang="en-US" sz="1600" b="1" u="sng" dirty="0">
                <a:solidFill>
                  <a:srgbClr val="F5DE34"/>
                </a:solidFill>
                <a:latin typeface="Montserrat"/>
                <a:sym typeface="Montserrat"/>
              </a:rPr>
              <a:t>Test Case 3 : Testing Timer Pause</a:t>
            </a:r>
          </a:p>
          <a:p>
            <a:pPr marL="0" indent="0">
              <a:buClr>
                <a:srgbClr val="FFFFFF"/>
              </a:buClr>
              <a:buSzPct val="100000"/>
              <a:buNone/>
              <a:defRPr/>
            </a:pPr>
            <a:r>
              <a:rPr lang="en-US" sz="1400" b="1" dirty="0">
                <a:solidFill>
                  <a:schemeClr val="tx1"/>
                </a:solidFill>
                <a:latin typeface="Montserrat"/>
                <a:sym typeface="Montserrat"/>
              </a:rPr>
              <a:t>Part two : focusing on testing the spinning state </a:t>
            </a:r>
          </a:p>
          <a:p>
            <a:pPr marL="0" indent="0">
              <a:buClr>
                <a:srgbClr val="FFFFFF"/>
              </a:buClr>
              <a:buSzPct val="100000"/>
              <a:buNone/>
              <a:defRPr/>
            </a:pPr>
            <a:r>
              <a:rPr lang="en-US" sz="1400" b="1" dirty="0">
                <a:solidFill>
                  <a:schemeClr val="tx1"/>
                </a:solidFill>
                <a:latin typeface="Montserrat"/>
                <a:sym typeface="Montserrat"/>
              </a:rPr>
              <a:t>while the spinning state is active, we will assert the timer_pause and test if the </a:t>
            </a:r>
            <a:r>
              <a:rPr lang="en-US" sz="1400" b="1" dirty="0" err="1">
                <a:solidFill>
                  <a:schemeClr val="tx1"/>
                </a:solidFill>
                <a:latin typeface="Montserrat"/>
                <a:sym typeface="Montserrat"/>
              </a:rPr>
              <a:t>spin_sig</a:t>
            </a:r>
            <a:r>
              <a:rPr lang="en-US" sz="1400" b="1" dirty="0">
                <a:solidFill>
                  <a:schemeClr val="tx1"/>
                </a:solidFill>
                <a:latin typeface="Montserrat"/>
                <a:sym typeface="Montserrat"/>
              </a:rPr>
              <a:t> becomes low and if the timer pauses.</a:t>
            </a:r>
            <a:endParaRPr kumimoji="0" lang="en-US" sz="1400" b="1" i="0" u="none" strike="noStrike" kern="0" cap="none" spc="0" normalizeH="0" baseline="0" noProof="0" dirty="0">
              <a:ln>
                <a:noFill/>
              </a:ln>
              <a:solidFill>
                <a:schemeClr val="tx1"/>
              </a:solidFill>
              <a:effectLst/>
              <a:uLnTx/>
              <a:uFillTx/>
              <a:latin typeface="Montserrat"/>
              <a:sym typeface="Montserrat"/>
            </a:endParaRPr>
          </a:p>
          <a:p>
            <a:pPr marL="0" indent="0">
              <a:buClr>
                <a:srgbClr val="FFFFFF"/>
              </a:buClr>
              <a:buSzPct val="100000"/>
              <a:buNone/>
              <a:defRPr/>
            </a:pPr>
            <a:endParaRPr kumimoji="0" lang="en-US" sz="1400" b="1" i="0" u="none" strike="noStrike" kern="0" cap="none" spc="0" normalizeH="0" baseline="0" noProof="0" dirty="0">
              <a:ln>
                <a:noFill/>
              </a:ln>
              <a:solidFill>
                <a:schemeClr val="tx1"/>
              </a:solidFill>
              <a:effectLst/>
              <a:uLnTx/>
              <a:uFillTx/>
              <a:latin typeface="Montserrat"/>
              <a:sym typeface="Montserrat"/>
            </a:endParaRPr>
          </a:p>
        </p:txBody>
      </p:sp>
      <p:sp>
        <p:nvSpPr>
          <p:cNvPr id="898" name="TextBox 897">
            <a:extLst>
              <a:ext uri="{FF2B5EF4-FFF2-40B4-BE49-F238E27FC236}">
                <a16:creationId xmlns:a16="http://schemas.microsoft.com/office/drawing/2014/main" id="{B8A3A5C7-2429-CAB1-8424-58F5DB9916EF}"/>
              </a:ext>
            </a:extLst>
          </p:cNvPr>
          <p:cNvSpPr txBox="1"/>
          <p:nvPr/>
        </p:nvSpPr>
        <p:spPr>
          <a:xfrm>
            <a:off x="7536253" y="4670396"/>
            <a:ext cx="449508" cy="184666"/>
          </a:xfrm>
          <a:prstGeom prst="rect">
            <a:avLst/>
          </a:prstGeom>
          <a:noFill/>
        </p:spPr>
        <p:txBody>
          <a:bodyPr wrap="square" rtlCol="0">
            <a:spAutoFit/>
          </a:bodyPr>
          <a:lstStyle/>
          <a:p>
            <a:r>
              <a:rPr lang="en-US" sz="600" b="1" dirty="0">
                <a:solidFill>
                  <a:srgbClr val="002060"/>
                </a:solidFill>
              </a:rPr>
              <a:t>[2:0]</a:t>
            </a:r>
            <a:endParaRPr lang="en-US" sz="600" dirty="0"/>
          </a:p>
        </p:txBody>
      </p:sp>
      <p:pic>
        <p:nvPicPr>
          <p:cNvPr id="5" name="Picture 4">
            <a:extLst>
              <a:ext uri="{FF2B5EF4-FFF2-40B4-BE49-F238E27FC236}">
                <a16:creationId xmlns:a16="http://schemas.microsoft.com/office/drawing/2014/main" id="{A3A79F37-A5CC-1998-91B9-CEE45CEDA3C4}"/>
              </a:ext>
            </a:extLst>
          </p:cNvPr>
          <p:cNvPicPr>
            <a:picLocks noChangeAspect="1"/>
          </p:cNvPicPr>
          <p:nvPr/>
        </p:nvPicPr>
        <p:blipFill>
          <a:blip r:embed="rId3"/>
          <a:stretch>
            <a:fillRect/>
          </a:stretch>
        </p:blipFill>
        <p:spPr>
          <a:xfrm>
            <a:off x="765840" y="2125980"/>
            <a:ext cx="7109460" cy="2880359"/>
          </a:xfrm>
          <a:prstGeom prst="rect">
            <a:avLst/>
          </a:prstGeom>
        </p:spPr>
      </p:pic>
    </p:spTree>
    <p:extLst>
      <p:ext uri="{BB962C8B-B14F-4D97-AF65-F5344CB8AC3E}">
        <p14:creationId xmlns:p14="http://schemas.microsoft.com/office/powerpoint/2010/main" val="1426572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Requirements of the design</a:t>
            </a:r>
            <a:endParaRPr dirty="0"/>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
        <p:nvSpPr>
          <p:cNvPr id="3" name="Text Placeholder 2">
            <a:extLst>
              <a:ext uri="{FF2B5EF4-FFF2-40B4-BE49-F238E27FC236}">
                <a16:creationId xmlns:a16="http://schemas.microsoft.com/office/drawing/2014/main" id="{3CD95AEE-424E-910B-C048-6C2D18485CEC}"/>
              </a:ext>
            </a:extLst>
          </p:cNvPr>
          <p:cNvSpPr>
            <a:spLocks noGrp="1"/>
          </p:cNvSpPr>
          <p:nvPr>
            <p:ph type="body" idx="1"/>
          </p:nvPr>
        </p:nvSpPr>
        <p:spPr>
          <a:xfrm>
            <a:off x="720000" y="1187400"/>
            <a:ext cx="7704000" cy="3689400"/>
          </a:xfrm>
        </p:spPr>
        <p:txBody>
          <a:bodyPr anchor="t"/>
          <a:lstStyle/>
          <a:p>
            <a:pPr marL="342900" indent="-342900">
              <a:buClr>
                <a:srgbClr val="FFFFFF"/>
              </a:buClr>
              <a:buSzPct val="100000"/>
              <a:defRPr/>
            </a:pPr>
            <a:r>
              <a:rPr lang="en-US" sz="1600" b="1" dirty="0"/>
              <a:t>It’s required to design a washing machine control unit, which operates as FSM that contains 5 states “Idle, Filling Water, Washing, Rinsing, Spinning” Where each state has its own duration in minutes.	 </a:t>
            </a:r>
            <a:r>
              <a:rPr kumimoji="0" lang="en" sz="1600" b="1" i="0" u="none" strike="noStrike" kern="0" cap="none" spc="0" normalizeH="0" baseline="0" noProof="0" dirty="0">
                <a:ln>
                  <a:noFill/>
                </a:ln>
                <a:solidFill>
                  <a:srgbClr val="F5DE34"/>
                </a:solidFill>
                <a:effectLst/>
                <a:uLnTx/>
                <a:uFillTx/>
                <a:latin typeface="Montserrat"/>
                <a:sym typeface="Montserrat"/>
              </a:rPr>
              <a:t>So We need a timer module.</a:t>
            </a:r>
          </a:p>
          <a:p>
            <a:pPr marL="342900" indent="-342900">
              <a:buClr>
                <a:srgbClr val="FFFFFF"/>
              </a:buClr>
              <a:buSzPct val="100000"/>
              <a:defRPr/>
            </a:pPr>
            <a:endParaRPr kumimoji="0" lang="en" sz="1600" b="1" i="0" u="none" strike="noStrike" kern="0" cap="none" spc="0" normalizeH="0" baseline="0" noProof="0" dirty="0">
              <a:ln>
                <a:noFill/>
              </a:ln>
              <a:solidFill>
                <a:srgbClr val="F5DE34"/>
              </a:solidFill>
              <a:effectLst/>
              <a:uLnTx/>
              <a:uFillTx/>
              <a:latin typeface="Montserrat"/>
              <a:sym typeface="Montserrat"/>
            </a:endParaRPr>
          </a:p>
          <a:p>
            <a:pPr marL="342900" indent="-342900">
              <a:buClr>
                <a:srgbClr val="FFFFFF"/>
              </a:buClr>
              <a:buSzPct val="100000"/>
              <a:defRPr/>
            </a:pPr>
            <a:r>
              <a:rPr lang="en-US" sz="1600" b="1" dirty="0"/>
              <a:t>It’s required for the operating frequency that it has 4 possible values encoded by clk_freq[1:0].  </a:t>
            </a:r>
            <a:r>
              <a:rPr kumimoji="0" lang="en" sz="1600" b="1" i="0" u="none" strike="noStrike" kern="0" cap="none" spc="0" normalizeH="0" baseline="0" noProof="0" dirty="0">
                <a:ln>
                  <a:noFill/>
                </a:ln>
                <a:solidFill>
                  <a:srgbClr val="F5DE34"/>
                </a:solidFill>
                <a:effectLst/>
                <a:uLnTx/>
                <a:uFillTx/>
                <a:latin typeface="Montserrat"/>
                <a:sym typeface="Montserrat"/>
              </a:rPr>
              <a:t>So We need a clock divider module.</a:t>
            </a:r>
          </a:p>
          <a:p>
            <a:pPr marL="342900" indent="-342900">
              <a:buClr>
                <a:srgbClr val="FFFFFF"/>
              </a:buClr>
              <a:buSzPct val="100000"/>
              <a:defRPr/>
            </a:pPr>
            <a:endParaRPr lang="en" sz="1600" b="1" dirty="0">
              <a:solidFill>
                <a:srgbClr val="F5DE34"/>
              </a:solidFill>
              <a:latin typeface="Montserrat"/>
              <a:sym typeface="Montserrat"/>
            </a:endParaRPr>
          </a:p>
          <a:p>
            <a:pPr marL="342900" indent="-342900">
              <a:buClr>
                <a:srgbClr val="FFFFFF"/>
              </a:buClr>
              <a:buSzPct val="100000"/>
              <a:defRPr/>
            </a:pPr>
            <a:r>
              <a:rPr lang="en" sz="1600" b="1" dirty="0">
                <a:sym typeface="Montserrat"/>
              </a:rPr>
              <a:t>It’s required to have a double wash input signal to have </a:t>
            </a:r>
            <a:r>
              <a:rPr lang="en-US" sz="1600" b="1" dirty="0">
                <a:sym typeface="Montserrat"/>
              </a:rPr>
              <a:t>a second wash and rinse, </a:t>
            </a:r>
            <a:r>
              <a:rPr lang="en" sz="1600" b="1" dirty="0">
                <a:sym typeface="Montserrat"/>
              </a:rPr>
              <a:t>and also it’s required a timer pause input signal to have </a:t>
            </a:r>
            <a:r>
              <a:rPr lang="en-US" sz="1600" b="1" dirty="0">
                <a:sym typeface="Montserrat"/>
              </a:rPr>
              <a:t>the timer pauses only in the spinning state and hence the machine stops spinning.</a:t>
            </a:r>
          </a:p>
          <a:p>
            <a:pPr marL="0" indent="0">
              <a:buClr>
                <a:srgbClr val="FFFFFF"/>
              </a:buClr>
              <a:buSzPct val="100000"/>
              <a:buNone/>
              <a:defRPr/>
            </a:pPr>
            <a:endParaRPr lang="en-US" b="1" dirty="0">
              <a:sym typeface="Montserrat"/>
            </a:endParaRPr>
          </a:p>
          <a:p>
            <a:pPr marL="0" indent="0">
              <a:buClr>
                <a:srgbClr val="FFFFFF"/>
              </a:buClr>
              <a:buSzPct val="100000"/>
              <a:buNone/>
              <a:defRPr/>
            </a:pPr>
            <a:r>
              <a:rPr lang="en-US" b="1" dirty="0">
                <a:sym typeface="Montserrat"/>
              </a:rPr>
              <a:t> </a:t>
            </a:r>
            <a:r>
              <a:rPr lang="en-US" sz="1600" b="1" dirty="0">
                <a:solidFill>
                  <a:srgbClr val="F5DE34"/>
                </a:solidFill>
                <a:latin typeface="Montserrat"/>
                <a:sym typeface="Montserrat"/>
              </a:rPr>
              <a:t>So, from these requirements lets take a look on the top architecture of our design</a:t>
            </a:r>
          </a:p>
          <a:p>
            <a:pPr marL="342900" indent="-342900">
              <a:buClr>
                <a:srgbClr val="FFFFFF"/>
              </a:buClr>
              <a:buSzPct val="100000"/>
              <a:defRPr/>
            </a:pPr>
            <a:endParaRPr lang="en-US" sz="1200" b="1" dirty="0">
              <a:sym typeface="Montserrat"/>
            </a:endParaRPr>
          </a:p>
          <a:p>
            <a:pPr marL="0" indent="0">
              <a:buClr>
                <a:srgbClr val="FFFFFF"/>
              </a:buClr>
              <a:buSzPct val="100000"/>
              <a:buNone/>
              <a:defRPr/>
            </a:pPr>
            <a:endParaRPr lang="en" sz="1200" b="1" dirty="0">
              <a:sym typeface="Montserrat"/>
            </a:endParaRPr>
          </a:p>
          <a:p>
            <a:pPr marL="342900" indent="-342900">
              <a:buClr>
                <a:srgbClr val="FFFFFF"/>
              </a:buClr>
              <a:buSzPct val="100000"/>
              <a:defRPr/>
            </a:pPr>
            <a:endParaRPr lang="en" sz="1200" b="1" dirty="0">
              <a:solidFill>
                <a:srgbClr val="F5DE34"/>
              </a:solidFill>
              <a:latin typeface="Montserrat"/>
              <a:sym typeface="Montserrat"/>
            </a:endParaRPr>
          </a:p>
          <a:p>
            <a:pPr marL="342900" indent="-342900">
              <a:buClr>
                <a:srgbClr val="FFFFFF"/>
              </a:buClr>
              <a:buSzPct val="100000"/>
              <a:defRPr/>
            </a:pPr>
            <a:endParaRPr kumimoji="0" lang="en" sz="1200" b="1" i="0" u="none" strike="noStrike" kern="0" cap="none" spc="0" normalizeH="0" baseline="0" noProof="0" dirty="0">
              <a:ln>
                <a:noFill/>
              </a:ln>
              <a:solidFill>
                <a:srgbClr val="F5DE34"/>
              </a:solidFill>
              <a:effectLst/>
              <a:uLnTx/>
              <a:uFillTx/>
              <a:latin typeface="Montserrat"/>
              <a:sym typeface="Montserrat"/>
            </a:endParaRPr>
          </a:p>
          <a:p>
            <a:pPr marL="342900" indent="-342900">
              <a:buClr>
                <a:srgbClr val="FFFFFF"/>
              </a:buClr>
              <a:buSzPct val="100000"/>
              <a:defRPr/>
            </a:pPr>
            <a:endParaRPr lang="en" sz="1200" b="1" dirty="0">
              <a:solidFill>
                <a:srgbClr val="F5DE34"/>
              </a:solidFill>
              <a:latin typeface="Montserrat"/>
              <a:sym typeface="Montserrat"/>
            </a:endParaRPr>
          </a:p>
          <a:p>
            <a:pPr marL="342900" indent="-342900">
              <a:buClr>
                <a:srgbClr val="FFFFFF"/>
              </a:buClr>
              <a:buSzPct val="100000"/>
              <a:defRPr/>
            </a:pPr>
            <a:endParaRPr kumimoji="0" lang="en" sz="1200" b="1" i="0" u="none" strike="noStrike" kern="0" cap="none" spc="0" normalizeH="0" baseline="0" noProof="0" dirty="0">
              <a:ln>
                <a:noFill/>
              </a:ln>
              <a:solidFill>
                <a:srgbClr val="F5DE34"/>
              </a:solidFill>
              <a:effectLst/>
              <a:uLnTx/>
              <a:uFillTx/>
              <a:latin typeface="Montserrat"/>
              <a:sym typeface="Montserrat"/>
            </a:endParaRPr>
          </a:p>
          <a:p>
            <a:pPr marL="342900" indent="-342900">
              <a:buClr>
                <a:srgbClr val="FFFFFF"/>
              </a:buClr>
              <a:buSzPts val="3000"/>
              <a:defRPr/>
            </a:pPr>
            <a:endParaRPr kumimoji="0" lang="en" sz="1200" b="1" i="0" u="none" strike="noStrike" kern="0" cap="none" spc="0" normalizeH="0" baseline="0" noProof="0" dirty="0">
              <a:ln>
                <a:noFill/>
              </a:ln>
              <a:solidFill>
                <a:srgbClr val="F5DE34"/>
              </a:solidFill>
              <a:effectLst/>
              <a:uLnTx/>
              <a:uFillTx/>
              <a:latin typeface="Montserrat"/>
              <a:sym typeface="Montserrat"/>
            </a:endParaRPr>
          </a:p>
          <a:p>
            <a:pPr marL="342900" indent="-342900"/>
            <a:endParaRPr lang="en-US" sz="1200" b="1" dirty="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Testbench and Test cases</a:t>
            </a:r>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40</a:t>
            </a:fld>
            <a:endParaRPr/>
          </a:p>
        </p:txBody>
      </p:sp>
      <p:sp>
        <p:nvSpPr>
          <p:cNvPr id="3" name="Text Placeholder 2">
            <a:extLst>
              <a:ext uri="{FF2B5EF4-FFF2-40B4-BE49-F238E27FC236}">
                <a16:creationId xmlns:a16="http://schemas.microsoft.com/office/drawing/2014/main" id="{3CD95AEE-424E-910B-C048-6C2D18485CEC}"/>
              </a:ext>
            </a:extLst>
          </p:cNvPr>
          <p:cNvSpPr>
            <a:spLocks noGrp="1"/>
          </p:cNvSpPr>
          <p:nvPr>
            <p:ph type="body" idx="1"/>
          </p:nvPr>
        </p:nvSpPr>
        <p:spPr>
          <a:xfrm>
            <a:off x="640751" y="903768"/>
            <a:ext cx="7783249" cy="4163483"/>
          </a:xfrm>
        </p:spPr>
        <p:txBody>
          <a:bodyPr anchor="t"/>
          <a:lstStyle/>
          <a:p>
            <a:pPr marL="0" indent="0">
              <a:buClr>
                <a:srgbClr val="FFFFFF"/>
              </a:buClr>
              <a:buSzPct val="100000"/>
              <a:buNone/>
              <a:defRPr/>
            </a:pPr>
            <a:r>
              <a:rPr lang="en-US" sz="1600" b="1" u="sng" dirty="0">
                <a:solidFill>
                  <a:srgbClr val="F5DE34"/>
                </a:solidFill>
                <a:latin typeface="Montserrat"/>
                <a:sym typeface="Montserrat"/>
              </a:rPr>
              <a:t>Test Case 3 : Testing Timer Pause</a:t>
            </a:r>
          </a:p>
          <a:p>
            <a:pPr marL="0" indent="0">
              <a:buClr>
                <a:srgbClr val="FFFFFF"/>
              </a:buClr>
              <a:buSzPct val="100000"/>
              <a:buNone/>
              <a:defRPr/>
            </a:pPr>
            <a:r>
              <a:rPr lang="en-US" sz="1400" b="1" dirty="0">
                <a:solidFill>
                  <a:schemeClr val="tx1"/>
                </a:solidFill>
                <a:latin typeface="Montserrat"/>
                <a:sym typeface="Montserrat"/>
              </a:rPr>
              <a:t>Part two : focusing on testing the spinning state “Results”</a:t>
            </a:r>
          </a:p>
          <a:p>
            <a:pPr marL="0" indent="0">
              <a:buClr>
                <a:srgbClr val="FFFFFF"/>
              </a:buClr>
              <a:buSzPct val="100000"/>
              <a:buNone/>
              <a:defRPr/>
            </a:pPr>
            <a:endParaRPr kumimoji="0" lang="en-US" sz="1400" b="1" i="0" u="none" strike="noStrike" kern="0" cap="none" spc="0" normalizeH="0" baseline="0" noProof="0" dirty="0">
              <a:ln>
                <a:noFill/>
              </a:ln>
              <a:solidFill>
                <a:schemeClr val="tx1"/>
              </a:solidFill>
              <a:effectLst/>
              <a:uLnTx/>
              <a:uFillTx/>
              <a:latin typeface="Montserrat"/>
              <a:sym typeface="Montserrat"/>
            </a:endParaRPr>
          </a:p>
          <a:p>
            <a:pPr marL="0" indent="0">
              <a:buClr>
                <a:srgbClr val="FFFFFF"/>
              </a:buClr>
              <a:buSzPct val="100000"/>
              <a:buNone/>
              <a:defRPr/>
            </a:pPr>
            <a:endParaRPr lang="en-US" sz="1400" b="1" dirty="0">
              <a:solidFill>
                <a:schemeClr val="tx1"/>
              </a:solidFill>
              <a:latin typeface="Montserrat"/>
              <a:sym typeface="Montserrat"/>
            </a:endParaRPr>
          </a:p>
          <a:p>
            <a:pPr marL="0" indent="0">
              <a:buClr>
                <a:srgbClr val="FFFFFF"/>
              </a:buClr>
              <a:buSzPct val="100000"/>
              <a:buNone/>
              <a:defRPr/>
            </a:pPr>
            <a:endParaRPr kumimoji="0" lang="en-US" sz="1400" b="1" i="0" u="none" strike="noStrike" kern="0" cap="none" spc="0" normalizeH="0" baseline="0" noProof="0" dirty="0">
              <a:ln>
                <a:noFill/>
              </a:ln>
              <a:solidFill>
                <a:schemeClr val="tx1"/>
              </a:solidFill>
              <a:effectLst/>
              <a:uLnTx/>
              <a:uFillTx/>
              <a:latin typeface="Montserrat"/>
              <a:sym typeface="Montserrat"/>
            </a:endParaRPr>
          </a:p>
          <a:p>
            <a:pPr marL="0" indent="0">
              <a:buClr>
                <a:srgbClr val="FFFFFF"/>
              </a:buClr>
              <a:buSzPct val="100000"/>
              <a:buNone/>
              <a:defRPr/>
            </a:pPr>
            <a:endParaRPr lang="en-US" sz="1400" b="1" dirty="0">
              <a:solidFill>
                <a:schemeClr val="tx1"/>
              </a:solidFill>
              <a:latin typeface="Montserrat"/>
              <a:sym typeface="Montserrat"/>
            </a:endParaRPr>
          </a:p>
          <a:p>
            <a:pPr marL="0" indent="0">
              <a:buClr>
                <a:srgbClr val="FFFFFF"/>
              </a:buClr>
              <a:buSzPct val="100000"/>
              <a:buNone/>
              <a:defRPr/>
            </a:pPr>
            <a:endParaRPr kumimoji="0" lang="en-US" sz="1400" b="1" i="0" u="none" strike="noStrike" kern="0" cap="none" spc="0" normalizeH="0" baseline="0" noProof="0" dirty="0">
              <a:ln>
                <a:noFill/>
              </a:ln>
              <a:solidFill>
                <a:schemeClr val="tx1"/>
              </a:solidFill>
              <a:effectLst/>
              <a:uLnTx/>
              <a:uFillTx/>
              <a:latin typeface="Montserrat"/>
              <a:sym typeface="Montserrat"/>
            </a:endParaRPr>
          </a:p>
          <a:p>
            <a:pPr marL="0" indent="0">
              <a:buClr>
                <a:srgbClr val="FFFFFF"/>
              </a:buClr>
              <a:buSzPct val="100000"/>
              <a:buNone/>
              <a:defRPr/>
            </a:pPr>
            <a:endParaRPr lang="en-US" sz="1400" b="1" dirty="0">
              <a:solidFill>
                <a:schemeClr val="tx1"/>
              </a:solidFill>
              <a:latin typeface="Montserrat"/>
              <a:sym typeface="Montserrat"/>
            </a:endParaRPr>
          </a:p>
          <a:p>
            <a:pPr marL="0" indent="0">
              <a:buClr>
                <a:srgbClr val="FFFFFF"/>
              </a:buClr>
              <a:buSzPct val="100000"/>
              <a:buNone/>
              <a:defRPr/>
            </a:pPr>
            <a:endParaRPr kumimoji="0" lang="en-US" sz="1400" b="1" i="0" u="none" strike="noStrike" kern="0" cap="none" spc="0" normalizeH="0" baseline="0" noProof="0" dirty="0">
              <a:ln>
                <a:noFill/>
              </a:ln>
              <a:solidFill>
                <a:schemeClr val="tx1"/>
              </a:solidFill>
              <a:effectLst/>
              <a:uLnTx/>
              <a:uFillTx/>
              <a:latin typeface="Montserrat"/>
              <a:sym typeface="Montserrat"/>
            </a:endParaRPr>
          </a:p>
          <a:p>
            <a:pPr marL="0" indent="0">
              <a:buClr>
                <a:srgbClr val="FFFFFF"/>
              </a:buClr>
              <a:buSzPct val="100000"/>
              <a:buNone/>
              <a:defRPr/>
            </a:pPr>
            <a:endParaRPr lang="en-US" sz="1400" b="1" dirty="0">
              <a:solidFill>
                <a:schemeClr val="tx1"/>
              </a:solidFill>
              <a:latin typeface="Montserrat"/>
              <a:sym typeface="Montserrat"/>
            </a:endParaRPr>
          </a:p>
          <a:p>
            <a:pPr marL="0" indent="0">
              <a:buClr>
                <a:srgbClr val="FFFFFF"/>
              </a:buClr>
              <a:buSzPct val="100000"/>
              <a:buNone/>
              <a:defRPr/>
            </a:pPr>
            <a:endParaRPr kumimoji="0" lang="en-US" sz="1400" b="1" i="0" u="none" strike="noStrike" kern="0" cap="none" spc="0" normalizeH="0" baseline="0" noProof="0" dirty="0">
              <a:ln>
                <a:noFill/>
              </a:ln>
              <a:solidFill>
                <a:schemeClr val="tx1"/>
              </a:solidFill>
              <a:effectLst/>
              <a:uLnTx/>
              <a:uFillTx/>
              <a:latin typeface="Montserrat"/>
              <a:sym typeface="Montserrat"/>
            </a:endParaRPr>
          </a:p>
          <a:p>
            <a:pPr marL="0" indent="0">
              <a:buClr>
                <a:srgbClr val="FFFFFF"/>
              </a:buClr>
              <a:buSzPct val="100000"/>
              <a:buNone/>
              <a:defRPr/>
            </a:pPr>
            <a:endParaRPr lang="en-US" sz="1400" b="1" dirty="0">
              <a:solidFill>
                <a:schemeClr val="tx1"/>
              </a:solidFill>
              <a:latin typeface="Montserrat"/>
              <a:sym typeface="Montserrat"/>
            </a:endParaRPr>
          </a:p>
          <a:p>
            <a:pPr marL="0" indent="0">
              <a:buClr>
                <a:srgbClr val="FFFFFF"/>
              </a:buClr>
              <a:buSzPct val="100000"/>
              <a:buNone/>
              <a:defRPr/>
            </a:pPr>
            <a:endParaRPr kumimoji="0" lang="en-US" sz="1400" b="1" i="0" u="none" strike="noStrike" kern="0" cap="none" spc="0" normalizeH="0" baseline="0" noProof="0" dirty="0">
              <a:ln>
                <a:noFill/>
              </a:ln>
              <a:solidFill>
                <a:schemeClr val="tx1"/>
              </a:solidFill>
              <a:effectLst/>
              <a:uLnTx/>
              <a:uFillTx/>
              <a:latin typeface="Montserrat"/>
              <a:sym typeface="Montserrat"/>
            </a:endParaRPr>
          </a:p>
          <a:p>
            <a:pPr marL="0" indent="0">
              <a:buClr>
                <a:srgbClr val="FFFFFF"/>
              </a:buClr>
              <a:buSzPct val="100000"/>
              <a:buNone/>
              <a:defRPr/>
            </a:pPr>
            <a:endParaRPr kumimoji="0" lang="en-US" sz="1400" b="1" i="0" u="none" strike="noStrike" kern="0" cap="none" spc="0" normalizeH="0" baseline="0" noProof="0" dirty="0">
              <a:ln>
                <a:noFill/>
              </a:ln>
              <a:solidFill>
                <a:schemeClr val="tx1"/>
              </a:solidFill>
              <a:effectLst/>
              <a:uLnTx/>
              <a:uFillTx/>
              <a:latin typeface="Montserrat"/>
              <a:sym typeface="Montserrat"/>
            </a:endParaRPr>
          </a:p>
          <a:p>
            <a:pPr marL="0" indent="0">
              <a:buClr>
                <a:srgbClr val="FFFFFF"/>
              </a:buClr>
              <a:buSzPct val="100000"/>
              <a:buNone/>
              <a:defRPr/>
            </a:pPr>
            <a:r>
              <a:rPr lang="en-US" sz="1400" b="1" dirty="0">
                <a:solidFill>
                  <a:schemeClr val="tx1"/>
                </a:solidFill>
                <a:latin typeface="Montserrat"/>
                <a:sym typeface="Montserrat"/>
              </a:rPr>
              <a:t>From above : when asserting the timer_pause while the spinning state is active</a:t>
            </a:r>
          </a:p>
          <a:p>
            <a:pPr marL="285750" indent="-285750">
              <a:buClr>
                <a:srgbClr val="FFFFFF"/>
              </a:buClr>
              <a:buSzPct val="100000"/>
              <a:buFontTx/>
              <a:buChar char="-"/>
              <a:defRPr/>
            </a:pPr>
            <a:r>
              <a:rPr lang="en-US" sz="1400" b="1" dirty="0">
                <a:solidFill>
                  <a:srgbClr val="F5DE34"/>
                </a:solidFill>
                <a:latin typeface="Montserrat"/>
                <a:sym typeface="Montserrat"/>
              </a:rPr>
              <a:t>The </a:t>
            </a:r>
            <a:r>
              <a:rPr lang="en-US" sz="1400" b="1" dirty="0" err="1">
                <a:solidFill>
                  <a:srgbClr val="F5DE34"/>
                </a:solidFill>
                <a:latin typeface="Montserrat"/>
                <a:sym typeface="Montserrat"/>
              </a:rPr>
              <a:t>spin_signal</a:t>
            </a:r>
            <a:r>
              <a:rPr lang="en-US" sz="1400" b="1" dirty="0">
                <a:solidFill>
                  <a:srgbClr val="F5DE34"/>
                </a:solidFill>
                <a:latin typeface="Montserrat"/>
                <a:sym typeface="Montserrat"/>
              </a:rPr>
              <a:t> is lowered</a:t>
            </a:r>
            <a:r>
              <a:rPr lang="en-US" sz="1400" b="1" dirty="0">
                <a:solidFill>
                  <a:schemeClr val="tx1"/>
                </a:solidFill>
                <a:latin typeface="Montserrat"/>
                <a:sym typeface="Montserrat"/>
              </a:rPr>
              <a:t>  (The machine stops spinning)</a:t>
            </a:r>
          </a:p>
          <a:p>
            <a:pPr marL="285750" indent="-285750">
              <a:buClr>
                <a:srgbClr val="FFFFFF"/>
              </a:buClr>
              <a:buSzPct val="100000"/>
              <a:buFontTx/>
              <a:buChar char="-"/>
              <a:defRPr/>
            </a:pPr>
            <a:r>
              <a:rPr kumimoji="0" lang="en-US" sz="1400" b="1" i="0" u="none" strike="noStrike" kern="0" cap="none" spc="0" normalizeH="0" baseline="0" noProof="0" dirty="0">
                <a:ln>
                  <a:noFill/>
                </a:ln>
                <a:solidFill>
                  <a:schemeClr val="tx1"/>
                </a:solidFill>
                <a:effectLst/>
                <a:uLnTx/>
                <a:uFillTx/>
                <a:latin typeface="Montserrat"/>
                <a:sym typeface="Montserrat"/>
              </a:rPr>
              <a:t>By the time in </a:t>
            </a:r>
            <a:r>
              <a:rPr lang="en-US" sz="1400" b="1" dirty="0">
                <a:solidFill>
                  <a:schemeClr val="tx1"/>
                </a:solidFill>
                <a:latin typeface="Montserrat"/>
                <a:sym typeface="Montserrat"/>
              </a:rPr>
              <a:t>which FSM should move from the spinning state and return to the ideal state ”</a:t>
            </a:r>
            <a:r>
              <a:rPr lang="en-US" sz="1400" b="1" dirty="0" err="1">
                <a:solidFill>
                  <a:schemeClr val="tx1"/>
                </a:solidFill>
                <a:latin typeface="Montserrat"/>
                <a:sym typeface="Montserrat"/>
              </a:rPr>
              <a:t>wash_done</a:t>
            </a:r>
            <a:r>
              <a:rPr lang="en-US" sz="1400" b="1" dirty="0">
                <a:solidFill>
                  <a:schemeClr val="tx1"/>
                </a:solidFill>
                <a:latin typeface="Montserrat"/>
                <a:sym typeface="Montserrat"/>
              </a:rPr>
              <a:t> = 1”, it didn’t do that ”</a:t>
            </a:r>
            <a:r>
              <a:rPr lang="en-US" sz="1400" b="1" dirty="0" err="1">
                <a:solidFill>
                  <a:schemeClr val="tx1"/>
                </a:solidFill>
                <a:latin typeface="Montserrat"/>
                <a:sym typeface="Montserrat"/>
              </a:rPr>
              <a:t>wash_done</a:t>
            </a:r>
            <a:r>
              <a:rPr lang="en-US" sz="1400" b="1" dirty="0">
                <a:solidFill>
                  <a:schemeClr val="tx1"/>
                </a:solidFill>
                <a:latin typeface="Montserrat"/>
                <a:sym typeface="Montserrat"/>
              </a:rPr>
              <a:t> = 0” which indicates that the </a:t>
            </a:r>
            <a:r>
              <a:rPr lang="en-US" sz="1400" b="1" u="sng" dirty="0">
                <a:solidFill>
                  <a:srgbClr val="F5DE34"/>
                </a:solidFill>
                <a:latin typeface="Montserrat"/>
                <a:sym typeface="Montserrat"/>
              </a:rPr>
              <a:t>timer is actually paused </a:t>
            </a:r>
            <a:r>
              <a:rPr lang="en-US" sz="1400" b="1" dirty="0">
                <a:solidFill>
                  <a:schemeClr val="tx1"/>
                </a:solidFill>
                <a:latin typeface="Montserrat"/>
                <a:sym typeface="Montserrat"/>
              </a:rPr>
              <a:t>and it’s stuck in spinning state.</a:t>
            </a:r>
            <a:endParaRPr kumimoji="0" lang="en-US" sz="1400" b="1" i="0" u="none" strike="noStrike" kern="0" cap="none" spc="0" normalizeH="0" baseline="0" noProof="0" dirty="0">
              <a:ln>
                <a:noFill/>
              </a:ln>
              <a:solidFill>
                <a:schemeClr val="tx1"/>
              </a:solidFill>
              <a:effectLst/>
              <a:uLnTx/>
              <a:uFillTx/>
              <a:latin typeface="Montserrat"/>
              <a:sym typeface="Montserrat"/>
            </a:endParaRPr>
          </a:p>
        </p:txBody>
      </p:sp>
      <p:sp>
        <p:nvSpPr>
          <p:cNvPr id="898" name="TextBox 897">
            <a:extLst>
              <a:ext uri="{FF2B5EF4-FFF2-40B4-BE49-F238E27FC236}">
                <a16:creationId xmlns:a16="http://schemas.microsoft.com/office/drawing/2014/main" id="{B8A3A5C7-2429-CAB1-8424-58F5DB9916EF}"/>
              </a:ext>
            </a:extLst>
          </p:cNvPr>
          <p:cNvSpPr txBox="1"/>
          <p:nvPr/>
        </p:nvSpPr>
        <p:spPr>
          <a:xfrm>
            <a:off x="7536253" y="4670396"/>
            <a:ext cx="449508" cy="184666"/>
          </a:xfrm>
          <a:prstGeom prst="rect">
            <a:avLst/>
          </a:prstGeom>
          <a:noFill/>
        </p:spPr>
        <p:txBody>
          <a:bodyPr wrap="square" rtlCol="0">
            <a:spAutoFit/>
          </a:bodyPr>
          <a:lstStyle/>
          <a:p>
            <a:r>
              <a:rPr lang="en-US" sz="600" b="1" dirty="0">
                <a:solidFill>
                  <a:srgbClr val="002060"/>
                </a:solidFill>
              </a:rPr>
              <a:t>[2:0]</a:t>
            </a:r>
            <a:endParaRPr lang="en-US" sz="600" dirty="0"/>
          </a:p>
        </p:txBody>
      </p:sp>
      <p:pic>
        <p:nvPicPr>
          <p:cNvPr id="4" name="Picture 3">
            <a:extLst>
              <a:ext uri="{FF2B5EF4-FFF2-40B4-BE49-F238E27FC236}">
                <a16:creationId xmlns:a16="http://schemas.microsoft.com/office/drawing/2014/main" id="{FD5CFB88-72EB-6DA9-867A-8967A4EEC0BF}"/>
              </a:ext>
            </a:extLst>
          </p:cNvPr>
          <p:cNvPicPr>
            <a:picLocks noChangeAspect="1"/>
          </p:cNvPicPr>
          <p:nvPr/>
        </p:nvPicPr>
        <p:blipFill>
          <a:blip r:embed="rId3"/>
          <a:stretch>
            <a:fillRect/>
          </a:stretch>
        </p:blipFill>
        <p:spPr>
          <a:xfrm>
            <a:off x="796200" y="1550630"/>
            <a:ext cx="7265761" cy="2382841"/>
          </a:xfrm>
          <a:prstGeom prst="rect">
            <a:avLst/>
          </a:prstGeom>
        </p:spPr>
      </p:pic>
    </p:spTree>
    <p:extLst>
      <p:ext uri="{BB962C8B-B14F-4D97-AF65-F5344CB8AC3E}">
        <p14:creationId xmlns:p14="http://schemas.microsoft.com/office/powerpoint/2010/main" val="21723013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Testbench and Test cases</a:t>
            </a:r>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41</a:t>
            </a:fld>
            <a:endParaRPr/>
          </a:p>
        </p:txBody>
      </p:sp>
      <p:sp>
        <p:nvSpPr>
          <p:cNvPr id="3" name="Text Placeholder 2">
            <a:extLst>
              <a:ext uri="{FF2B5EF4-FFF2-40B4-BE49-F238E27FC236}">
                <a16:creationId xmlns:a16="http://schemas.microsoft.com/office/drawing/2014/main" id="{3CD95AEE-424E-910B-C048-6C2D18485CEC}"/>
              </a:ext>
            </a:extLst>
          </p:cNvPr>
          <p:cNvSpPr>
            <a:spLocks noGrp="1"/>
          </p:cNvSpPr>
          <p:nvPr>
            <p:ph type="body" idx="1"/>
          </p:nvPr>
        </p:nvSpPr>
        <p:spPr>
          <a:xfrm>
            <a:off x="640751" y="903768"/>
            <a:ext cx="7783249" cy="4163483"/>
          </a:xfrm>
        </p:spPr>
        <p:txBody>
          <a:bodyPr anchor="t"/>
          <a:lstStyle/>
          <a:p>
            <a:pPr marL="0" indent="0">
              <a:buClr>
                <a:srgbClr val="FFFFFF"/>
              </a:buClr>
              <a:buSzPct val="100000"/>
              <a:buNone/>
              <a:defRPr/>
            </a:pPr>
            <a:r>
              <a:rPr lang="en-US" sz="1600" b="1" u="sng" dirty="0">
                <a:solidFill>
                  <a:srgbClr val="F5DE34"/>
                </a:solidFill>
                <a:latin typeface="Montserrat"/>
                <a:sym typeface="Montserrat"/>
              </a:rPr>
              <a:t>Test Case 3 : Testing Timer Pause</a:t>
            </a:r>
          </a:p>
          <a:p>
            <a:pPr marL="0" indent="0">
              <a:buClr>
                <a:srgbClr val="FFFFFF"/>
              </a:buClr>
              <a:buSzPct val="100000"/>
              <a:buNone/>
              <a:defRPr/>
            </a:pPr>
            <a:r>
              <a:rPr lang="en-US" sz="1400" b="1" dirty="0">
                <a:solidFill>
                  <a:schemeClr val="tx1"/>
                </a:solidFill>
                <a:latin typeface="Montserrat"/>
                <a:sym typeface="Montserrat"/>
              </a:rPr>
              <a:t>Part two : focusing on testing the spinning state “Results” continued’</a:t>
            </a:r>
          </a:p>
          <a:p>
            <a:pPr marL="0" indent="0">
              <a:buClr>
                <a:srgbClr val="FFFFFF"/>
              </a:buClr>
              <a:buSzPct val="100000"/>
              <a:buNone/>
              <a:defRPr/>
            </a:pPr>
            <a:endParaRPr kumimoji="0" lang="en-US" sz="1400" b="1" i="0" u="none" strike="noStrike" kern="0" cap="none" spc="0" normalizeH="0" baseline="0" noProof="0" dirty="0">
              <a:ln>
                <a:noFill/>
              </a:ln>
              <a:solidFill>
                <a:schemeClr val="tx1"/>
              </a:solidFill>
              <a:effectLst/>
              <a:uLnTx/>
              <a:uFillTx/>
              <a:latin typeface="Montserrat"/>
              <a:sym typeface="Montserrat"/>
            </a:endParaRPr>
          </a:p>
          <a:p>
            <a:pPr marL="0" indent="0">
              <a:buClr>
                <a:srgbClr val="FFFFFF"/>
              </a:buClr>
              <a:buSzPct val="100000"/>
              <a:buNone/>
              <a:defRPr/>
            </a:pPr>
            <a:endParaRPr lang="en-US" sz="1400" b="1" dirty="0">
              <a:solidFill>
                <a:schemeClr val="tx1"/>
              </a:solidFill>
              <a:latin typeface="Montserrat"/>
              <a:sym typeface="Montserrat"/>
            </a:endParaRPr>
          </a:p>
          <a:p>
            <a:pPr marL="0" indent="0">
              <a:buClr>
                <a:srgbClr val="FFFFFF"/>
              </a:buClr>
              <a:buSzPct val="100000"/>
              <a:buNone/>
              <a:defRPr/>
            </a:pPr>
            <a:endParaRPr kumimoji="0" lang="en-US" sz="1400" b="1" i="0" u="none" strike="noStrike" kern="0" cap="none" spc="0" normalizeH="0" baseline="0" noProof="0" dirty="0">
              <a:ln>
                <a:noFill/>
              </a:ln>
              <a:solidFill>
                <a:schemeClr val="tx1"/>
              </a:solidFill>
              <a:effectLst/>
              <a:uLnTx/>
              <a:uFillTx/>
              <a:latin typeface="Montserrat"/>
              <a:sym typeface="Montserrat"/>
            </a:endParaRPr>
          </a:p>
          <a:p>
            <a:pPr marL="0" indent="0">
              <a:buClr>
                <a:srgbClr val="FFFFFF"/>
              </a:buClr>
              <a:buSzPct val="100000"/>
              <a:buNone/>
              <a:defRPr/>
            </a:pPr>
            <a:endParaRPr lang="en-US" sz="1400" b="1" dirty="0">
              <a:solidFill>
                <a:schemeClr val="tx1"/>
              </a:solidFill>
              <a:latin typeface="Montserrat"/>
              <a:sym typeface="Montserrat"/>
            </a:endParaRPr>
          </a:p>
          <a:p>
            <a:pPr marL="0" indent="0">
              <a:buClr>
                <a:srgbClr val="FFFFFF"/>
              </a:buClr>
              <a:buSzPct val="100000"/>
              <a:buNone/>
              <a:defRPr/>
            </a:pPr>
            <a:endParaRPr kumimoji="0" lang="en-US" sz="1400" b="1" i="0" u="none" strike="noStrike" kern="0" cap="none" spc="0" normalizeH="0" baseline="0" noProof="0" dirty="0">
              <a:ln>
                <a:noFill/>
              </a:ln>
              <a:solidFill>
                <a:schemeClr val="tx1"/>
              </a:solidFill>
              <a:effectLst/>
              <a:uLnTx/>
              <a:uFillTx/>
              <a:latin typeface="Montserrat"/>
              <a:sym typeface="Montserrat"/>
            </a:endParaRPr>
          </a:p>
          <a:p>
            <a:pPr marL="0" indent="0">
              <a:buClr>
                <a:srgbClr val="FFFFFF"/>
              </a:buClr>
              <a:buSzPct val="100000"/>
              <a:buNone/>
              <a:defRPr/>
            </a:pPr>
            <a:endParaRPr lang="en-US" sz="1400" b="1" dirty="0">
              <a:solidFill>
                <a:schemeClr val="tx1"/>
              </a:solidFill>
              <a:latin typeface="Montserrat"/>
              <a:sym typeface="Montserrat"/>
            </a:endParaRPr>
          </a:p>
          <a:p>
            <a:pPr marL="0" indent="0">
              <a:buClr>
                <a:srgbClr val="FFFFFF"/>
              </a:buClr>
              <a:buSzPct val="100000"/>
              <a:buNone/>
              <a:defRPr/>
            </a:pPr>
            <a:endParaRPr kumimoji="0" lang="en-US" sz="1400" b="1" i="0" u="none" strike="noStrike" kern="0" cap="none" spc="0" normalizeH="0" baseline="0" noProof="0" dirty="0">
              <a:ln>
                <a:noFill/>
              </a:ln>
              <a:solidFill>
                <a:schemeClr val="tx1"/>
              </a:solidFill>
              <a:effectLst/>
              <a:uLnTx/>
              <a:uFillTx/>
              <a:latin typeface="Montserrat"/>
              <a:sym typeface="Montserrat"/>
            </a:endParaRPr>
          </a:p>
          <a:p>
            <a:pPr marL="0" indent="0">
              <a:buClr>
                <a:srgbClr val="FFFFFF"/>
              </a:buClr>
              <a:buSzPct val="100000"/>
              <a:buNone/>
              <a:defRPr/>
            </a:pPr>
            <a:endParaRPr lang="en-US" sz="1400" b="1" dirty="0">
              <a:solidFill>
                <a:schemeClr val="tx1"/>
              </a:solidFill>
              <a:latin typeface="Montserrat"/>
              <a:sym typeface="Montserrat"/>
            </a:endParaRPr>
          </a:p>
          <a:p>
            <a:pPr marL="0" indent="0">
              <a:buClr>
                <a:srgbClr val="FFFFFF"/>
              </a:buClr>
              <a:buSzPct val="100000"/>
              <a:buNone/>
              <a:defRPr/>
            </a:pPr>
            <a:endParaRPr kumimoji="0" lang="en-US" sz="1400" b="1" i="0" u="none" strike="noStrike" kern="0" cap="none" spc="0" normalizeH="0" baseline="0" noProof="0" dirty="0">
              <a:ln>
                <a:noFill/>
              </a:ln>
              <a:solidFill>
                <a:schemeClr val="tx1"/>
              </a:solidFill>
              <a:effectLst/>
              <a:uLnTx/>
              <a:uFillTx/>
              <a:latin typeface="Montserrat"/>
              <a:sym typeface="Montserrat"/>
            </a:endParaRPr>
          </a:p>
          <a:p>
            <a:pPr marL="0" indent="0">
              <a:buClr>
                <a:srgbClr val="FFFFFF"/>
              </a:buClr>
              <a:buSzPct val="100000"/>
              <a:buNone/>
              <a:defRPr/>
            </a:pPr>
            <a:endParaRPr lang="en-US" sz="1400" b="1" dirty="0">
              <a:solidFill>
                <a:schemeClr val="tx1"/>
              </a:solidFill>
              <a:latin typeface="Montserrat"/>
              <a:sym typeface="Montserrat"/>
            </a:endParaRPr>
          </a:p>
          <a:p>
            <a:pPr marL="0" indent="0">
              <a:buClr>
                <a:srgbClr val="FFFFFF"/>
              </a:buClr>
              <a:buSzPct val="100000"/>
              <a:buNone/>
              <a:defRPr/>
            </a:pPr>
            <a:endParaRPr kumimoji="0" lang="en-US" sz="1400" b="1" i="0" u="none" strike="noStrike" kern="0" cap="none" spc="0" normalizeH="0" baseline="0" noProof="0" dirty="0">
              <a:ln>
                <a:noFill/>
              </a:ln>
              <a:solidFill>
                <a:schemeClr val="tx1"/>
              </a:solidFill>
              <a:effectLst/>
              <a:uLnTx/>
              <a:uFillTx/>
              <a:latin typeface="Montserrat"/>
              <a:sym typeface="Montserrat"/>
            </a:endParaRPr>
          </a:p>
          <a:p>
            <a:pPr marL="0" indent="0">
              <a:buClr>
                <a:srgbClr val="FFFFFF"/>
              </a:buClr>
              <a:buSzPct val="100000"/>
              <a:buNone/>
              <a:defRPr/>
            </a:pPr>
            <a:endParaRPr kumimoji="0" lang="en-US" sz="1400" b="1" i="0" u="none" strike="noStrike" kern="0" cap="none" spc="0" normalizeH="0" baseline="0" noProof="0" dirty="0">
              <a:ln>
                <a:noFill/>
              </a:ln>
              <a:solidFill>
                <a:schemeClr val="tx1"/>
              </a:solidFill>
              <a:effectLst/>
              <a:uLnTx/>
              <a:uFillTx/>
              <a:latin typeface="Montserrat"/>
              <a:sym typeface="Montserrat"/>
            </a:endParaRPr>
          </a:p>
          <a:p>
            <a:pPr marL="0" indent="0">
              <a:buClr>
                <a:srgbClr val="FFFFFF"/>
              </a:buClr>
              <a:buSzPct val="100000"/>
              <a:buNone/>
              <a:defRPr/>
            </a:pPr>
            <a:r>
              <a:rPr lang="en-US" sz="1400" b="1" dirty="0">
                <a:solidFill>
                  <a:schemeClr val="tx1"/>
                </a:solidFill>
                <a:latin typeface="Montserrat"/>
                <a:sym typeface="Montserrat"/>
              </a:rPr>
              <a:t>From above : </a:t>
            </a:r>
          </a:p>
          <a:p>
            <a:pPr marL="0" indent="0">
              <a:buClr>
                <a:srgbClr val="FFFFFF"/>
              </a:buClr>
              <a:buSzPct val="100000"/>
              <a:buNone/>
              <a:defRPr/>
            </a:pPr>
            <a:r>
              <a:rPr lang="en-US" sz="1400" b="1" dirty="0">
                <a:solidFill>
                  <a:schemeClr val="tx1"/>
                </a:solidFill>
                <a:latin typeface="Montserrat"/>
                <a:sym typeface="Montserrat"/>
              </a:rPr>
              <a:t>when </a:t>
            </a:r>
            <a:r>
              <a:rPr lang="en-US" sz="1400" b="1" dirty="0" err="1">
                <a:solidFill>
                  <a:schemeClr val="tx1"/>
                </a:solidFill>
                <a:latin typeface="Montserrat"/>
                <a:sym typeface="Montserrat"/>
              </a:rPr>
              <a:t>deasserting</a:t>
            </a:r>
            <a:r>
              <a:rPr lang="en-US" sz="1400" b="1" dirty="0">
                <a:solidFill>
                  <a:schemeClr val="tx1"/>
                </a:solidFill>
                <a:latin typeface="Montserrat"/>
                <a:sym typeface="Montserrat"/>
              </a:rPr>
              <a:t> the timer_pause while the spinning state is active</a:t>
            </a:r>
          </a:p>
          <a:p>
            <a:pPr marL="285750" indent="-285750">
              <a:buClr>
                <a:srgbClr val="FFFFFF"/>
              </a:buClr>
              <a:buSzPct val="100000"/>
              <a:buFontTx/>
              <a:buChar char="-"/>
              <a:defRPr/>
            </a:pPr>
            <a:r>
              <a:rPr lang="en-US" sz="1400" b="1" dirty="0">
                <a:solidFill>
                  <a:srgbClr val="F5DE34"/>
                </a:solidFill>
                <a:latin typeface="Montserrat"/>
                <a:sym typeface="Montserrat"/>
              </a:rPr>
              <a:t>The </a:t>
            </a:r>
            <a:r>
              <a:rPr lang="en-US" sz="1400" b="1" dirty="0" err="1">
                <a:solidFill>
                  <a:srgbClr val="F5DE34"/>
                </a:solidFill>
                <a:latin typeface="Montserrat"/>
                <a:sym typeface="Montserrat"/>
              </a:rPr>
              <a:t>spin_signal</a:t>
            </a:r>
            <a:r>
              <a:rPr lang="en-US" sz="1400" b="1" dirty="0">
                <a:solidFill>
                  <a:srgbClr val="F5DE34"/>
                </a:solidFill>
                <a:latin typeface="Montserrat"/>
                <a:sym typeface="Montserrat"/>
              </a:rPr>
              <a:t> is set to high again</a:t>
            </a:r>
            <a:r>
              <a:rPr lang="en-US" sz="1400" b="1" dirty="0">
                <a:solidFill>
                  <a:schemeClr val="tx1"/>
                </a:solidFill>
                <a:latin typeface="Montserrat"/>
                <a:sym typeface="Montserrat"/>
              </a:rPr>
              <a:t>  (The machine resumes spinning)</a:t>
            </a:r>
          </a:p>
          <a:p>
            <a:pPr marL="285750" indent="-285750">
              <a:buClr>
                <a:srgbClr val="FFFFFF"/>
              </a:buClr>
              <a:buSzPct val="100000"/>
              <a:buFontTx/>
              <a:buChar char="-"/>
              <a:defRPr/>
            </a:pPr>
            <a:r>
              <a:rPr lang="en-US" sz="1400" b="1" dirty="0">
                <a:solidFill>
                  <a:schemeClr val="tx1"/>
                </a:solidFill>
                <a:latin typeface="Montserrat"/>
                <a:sym typeface="Montserrat"/>
              </a:rPr>
              <a:t>FSM moved from the spinning state and returned to the ideal state after some time which indicates that the </a:t>
            </a:r>
            <a:r>
              <a:rPr lang="en-US" sz="1400" b="1" u="sng" dirty="0">
                <a:solidFill>
                  <a:srgbClr val="F5DE34"/>
                </a:solidFill>
                <a:latin typeface="Montserrat"/>
                <a:sym typeface="Montserrat"/>
              </a:rPr>
              <a:t>timer is resumed</a:t>
            </a:r>
            <a:r>
              <a:rPr lang="en-US" sz="1400" b="1" dirty="0">
                <a:solidFill>
                  <a:schemeClr val="tx1"/>
                </a:solidFill>
                <a:latin typeface="Montserrat"/>
                <a:sym typeface="Montserrat"/>
              </a:rPr>
              <a:t>.</a:t>
            </a:r>
            <a:endParaRPr kumimoji="0" lang="en-US" sz="1400" b="1" i="0" u="none" strike="noStrike" kern="0" cap="none" spc="0" normalizeH="0" baseline="0" noProof="0" dirty="0">
              <a:ln>
                <a:noFill/>
              </a:ln>
              <a:solidFill>
                <a:schemeClr val="tx1"/>
              </a:solidFill>
              <a:effectLst/>
              <a:uLnTx/>
              <a:uFillTx/>
              <a:latin typeface="Montserrat"/>
              <a:sym typeface="Montserrat"/>
            </a:endParaRPr>
          </a:p>
        </p:txBody>
      </p:sp>
      <p:sp>
        <p:nvSpPr>
          <p:cNvPr id="898" name="TextBox 897">
            <a:extLst>
              <a:ext uri="{FF2B5EF4-FFF2-40B4-BE49-F238E27FC236}">
                <a16:creationId xmlns:a16="http://schemas.microsoft.com/office/drawing/2014/main" id="{B8A3A5C7-2429-CAB1-8424-58F5DB9916EF}"/>
              </a:ext>
            </a:extLst>
          </p:cNvPr>
          <p:cNvSpPr txBox="1"/>
          <p:nvPr/>
        </p:nvSpPr>
        <p:spPr>
          <a:xfrm>
            <a:off x="7536253" y="4670396"/>
            <a:ext cx="449508" cy="184666"/>
          </a:xfrm>
          <a:prstGeom prst="rect">
            <a:avLst/>
          </a:prstGeom>
          <a:noFill/>
        </p:spPr>
        <p:txBody>
          <a:bodyPr wrap="square" rtlCol="0">
            <a:spAutoFit/>
          </a:bodyPr>
          <a:lstStyle/>
          <a:p>
            <a:r>
              <a:rPr lang="en-US" sz="600" b="1" dirty="0">
                <a:solidFill>
                  <a:srgbClr val="002060"/>
                </a:solidFill>
              </a:rPr>
              <a:t>[2:0]</a:t>
            </a:r>
            <a:endParaRPr lang="en-US" sz="600" dirty="0"/>
          </a:p>
        </p:txBody>
      </p:sp>
      <p:pic>
        <p:nvPicPr>
          <p:cNvPr id="4" name="Picture 3">
            <a:extLst>
              <a:ext uri="{FF2B5EF4-FFF2-40B4-BE49-F238E27FC236}">
                <a16:creationId xmlns:a16="http://schemas.microsoft.com/office/drawing/2014/main" id="{FD5CFB88-72EB-6DA9-867A-8967A4EEC0BF}"/>
              </a:ext>
            </a:extLst>
          </p:cNvPr>
          <p:cNvPicPr>
            <a:picLocks noChangeAspect="1"/>
          </p:cNvPicPr>
          <p:nvPr/>
        </p:nvPicPr>
        <p:blipFill>
          <a:blip r:embed="rId3"/>
          <a:stretch>
            <a:fillRect/>
          </a:stretch>
        </p:blipFill>
        <p:spPr>
          <a:xfrm>
            <a:off x="796200" y="1550630"/>
            <a:ext cx="7265761" cy="2382841"/>
          </a:xfrm>
          <a:prstGeom prst="rect">
            <a:avLst/>
          </a:prstGeom>
        </p:spPr>
      </p:pic>
    </p:spTree>
    <p:extLst>
      <p:ext uri="{BB962C8B-B14F-4D97-AF65-F5344CB8AC3E}">
        <p14:creationId xmlns:p14="http://schemas.microsoft.com/office/powerpoint/2010/main" val="38830816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Testbench and Test cases</a:t>
            </a:r>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42</a:t>
            </a:fld>
            <a:endParaRPr/>
          </a:p>
        </p:txBody>
      </p:sp>
      <p:sp>
        <p:nvSpPr>
          <p:cNvPr id="3" name="Text Placeholder 2">
            <a:extLst>
              <a:ext uri="{FF2B5EF4-FFF2-40B4-BE49-F238E27FC236}">
                <a16:creationId xmlns:a16="http://schemas.microsoft.com/office/drawing/2014/main" id="{3CD95AEE-424E-910B-C048-6C2D18485CEC}"/>
              </a:ext>
            </a:extLst>
          </p:cNvPr>
          <p:cNvSpPr>
            <a:spLocks noGrp="1"/>
          </p:cNvSpPr>
          <p:nvPr>
            <p:ph type="body" idx="1"/>
          </p:nvPr>
        </p:nvSpPr>
        <p:spPr>
          <a:xfrm>
            <a:off x="640751" y="903768"/>
            <a:ext cx="7783249" cy="4163483"/>
          </a:xfrm>
        </p:spPr>
        <p:txBody>
          <a:bodyPr anchor="t"/>
          <a:lstStyle/>
          <a:p>
            <a:pPr marL="0" indent="0">
              <a:buClr>
                <a:srgbClr val="FFFFFF"/>
              </a:buClr>
              <a:buSzPct val="100000"/>
              <a:buNone/>
              <a:defRPr/>
            </a:pPr>
            <a:r>
              <a:rPr lang="en-US" sz="1600" b="1" u="sng" dirty="0">
                <a:solidFill>
                  <a:srgbClr val="F5DE34"/>
                </a:solidFill>
                <a:latin typeface="Montserrat"/>
                <a:sym typeface="Montserrat"/>
              </a:rPr>
              <a:t>Test Case 3 : Testing Timer Pause Overall results</a:t>
            </a:r>
          </a:p>
          <a:p>
            <a:pPr marL="285750" indent="-285750">
              <a:buClr>
                <a:srgbClr val="FFFFFF"/>
              </a:buClr>
              <a:buSzPct val="100000"/>
              <a:buFontTx/>
              <a:buChar char="-"/>
              <a:defRPr/>
            </a:pPr>
            <a:endParaRPr lang="en-US" sz="1400" b="1" dirty="0">
              <a:solidFill>
                <a:srgbClr val="F5DE34"/>
              </a:solidFill>
              <a:latin typeface="Montserrat"/>
              <a:sym typeface="Montserrat"/>
            </a:endParaRPr>
          </a:p>
          <a:p>
            <a:pPr marL="285750" indent="-285750">
              <a:buClr>
                <a:srgbClr val="FFFFFF"/>
              </a:buClr>
              <a:buSzPct val="100000"/>
              <a:buFontTx/>
              <a:buChar char="-"/>
              <a:defRPr/>
            </a:pPr>
            <a:r>
              <a:rPr lang="en-US" sz="1400" b="1" dirty="0">
                <a:solidFill>
                  <a:schemeClr val="tx1"/>
                </a:solidFill>
                <a:latin typeface="Montserrat"/>
                <a:sym typeface="Montserrat"/>
              </a:rPr>
              <a:t>The Timer Pause signal don’t affect any state or pause the timer in any state other than the spinning state.</a:t>
            </a:r>
          </a:p>
          <a:p>
            <a:pPr marL="285750" indent="-285750">
              <a:buClr>
                <a:srgbClr val="FFFFFF"/>
              </a:buClr>
              <a:buSzPct val="100000"/>
              <a:buFontTx/>
              <a:buChar char="-"/>
              <a:defRPr/>
            </a:pPr>
            <a:endParaRPr lang="en-US" sz="1400" b="1" dirty="0">
              <a:solidFill>
                <a:schemeClr val="tx1"/>
              </a:solidFill>
              <a:latin typeface="Montserrat"/>
              <a:sym typeface="Montserrat"/>
            </a:endParaRPr>
          </a:p>
          <a:p>
            <a:pPr marL="0" indent="0">
              <a:buClr>
                <a:srgbClr val="FFFFFF"/>
              </a:buClr>
              <a:buSzPct val="100000"/>
              <a:buNone/>
              <a:defRPr/>
            </a:pPr>
            <a:r>
              <a:rPr lang="en-US" sz="1600" b="1" u="sng" dirty="0">
                <a:solidFill>
                  <a:srgbClr val="F5DE34"/>
                </a:solidFill>
                <a:latin typeface="Montserrat"/>
                <a:sym typeface="Montserrat"/>
              </a:rPr>
              <a:t>When the spinning state is active</a:t>
            </a:r>
          </a:p>
          <a:p>
            <a:pPr marL="285750" indent="-285750">
              <a:buClr>
                <a:srgbClr val="FFFFFF"/>
              </a:buClr>
              <a:buSzPct val="100000"/>
              <a:buFontTx/>
              <a:buChar char="-"/>
              <a:defRPr/>
            </a:pPr>
            <a:r>
              <a:rPr lang="en-US" sz="1400" b="1" dirty="0">
                <a:solidFill>
                  <a:schemeClr val="tx1"/>
                </a:solidFill>
                <a:latin typeface="Montserrat"/>
                <a:sym typeface="Montserrat"/>
              </a:rPr>
              <a:t>when asserting the timer_pause</a:t>
            </a:r>
          </a:p>
          <a:p>
            <a:pPr marL="742950" lvl="1" indent="-285750">
              <a:spcBef>
                <a:spcPts val="0"/>
              </a:spcBef>
              <a:buClr>
                <a:srgbClr val="FFFFFF"/>
              </a:buClr>
              <a:buSzPct val="100000"/>
              <a:buFont typeface="Arial" panose="020B0604020202020204" pitchFamily="34" charset="0"/>
              <a:buChar char="•"/>
              <a:defRPr/>
            </a:pPr>
            <a:r>
              <a:rPr kumimoji="0" lang="en-US" b="1" i="0" u="none" strike="noStrike" kern="0" cap="none" spc="0" normalizeH="0" baseline="0" noProof="0" dirty="0">
                <a:ln>
                  <a:noFill/>
                </a:ln>
                <a:solidFill>
                  <a:srgbClr val="F5DE34"/>
                </a:solidFill>
                <a:effectLst/>
                <a:uLnTx/>
                <a:uFillTx/>
                <a:latin typeface="Montserrat"/>
                <a:ea typeface="Source Sans Pro"/>
                <a:sym typeface="Montserrat"/>
              </a:rPr>
              <a:t>The </a:t>
            </a:r>
            <a:r>
              <a:rPr kumimoji="0" lang="en-US" b="1" i="0" u="none" strike="noStrike" kern="0" cap="none" spc="0" normalizeH="0" baseline="0" noProof="0" dirty="0" err="1">
                <a:ln>
                  <a:noFill/>
                </a:ln>
                <a:solidFill>
                  <a:srgbClr val="F5DE34"/>
                </a:solidFill>
                <a:effectLst/>
                <a:uLnTx/>
                <a:uFillTx/>
                <a:latin typeface="Montserrat"/>
                <a:ea typeface="Source Sans Pro"/>
                <a:sym typeface="Montserrat"/>
              </a:rPr>
              <a:t>spin_signal</a:t>
            </a:r>
            <a:r>
              <a:rPr kumimoji="0" lang="en-US" b="1" i="0" u="none" strike="noStrike" kern="0" cap="none" spc="0" normalizeH="0" baseline="0" noProof="0" dirty="0">
                <a:ln>
                  <a:noFill/>
                </a:ln>
                <a:solidFill>
                  <a:srgbClr val="F5DE34"/>
                </a:solidFill>
                <a:effectLst/>
                <a:uLnTx/>
                <a:uFillTx/>
                <a:latin typeface="Montserrat"/>
                <a:ea typeface="Source Sans Pro"/>
                <a:sym typeface="Montserrat"/>
              </a:rPr>
              <a:t> is lowered</a:t>
            </a:r>
            <a:r>
              <a:rPr kumimoji="0" lang="en-US" b="1" i="0" u="none" strike="noStrike" kern="0" cap="none" spc="0" normalizeH="0" baseline="0" noProof="0" dirty="0">
                <a:ln>
                  <a:noFill/>
                </a:ln>
                <a:solidFill>
                  <a:srgbClr val="FFFFFF"/>
                </a:solidFill>
                <a:effectLst/>
                <a:uLnTx/>
                <a:uFillTx/>
                <a:latin typeface="Montserrat"/>
                <a:ea typeface="Source Sans Pro"/>
                <a:sym typeface="Montserrat"/>
              </a:rPr>
              <a:t>  (The machine stops spinning)</a:t>
            </a:r>
          </a:p>
          <a:p>
            <a:pPr marL="742950" lvl="1" indent="-285750">
              <a:buClr>
                <a:srgbClr val="FFFFFF"/>
              </a:buClr>
              <a:buSzPct val="100000"/>
              <a:buFont typeface="Arial" panose="020B0604020202020204" pitchFamily="34" charset="0"/>
              <a:buChar char="•"/>
              <a:defRPr/>
            </a:pPr>
            <a:r>
              <a:rPr lang="en-US" b="1" dirty="0">
                <a:solidFill>
                  <a:schemeClr val="tx1"/>
                </a:solidFill>
                <a:latin typeface="Montserrat"/>
                <a:sym typeface="Montserrat"/>
              </a:rPr>
              <a:t>FSM didn’t move from the spinning state and return to the ideal state at the time it should do so which indicates that the </a:t>
            </a:r>
            <a:r>
              <a:rPr lang="en-US" b="1" u="sng" dirty="0">
                <a:solidFill>
                  <a:srgbClr val="F5DE34"/>
                </a:solidFill>
                <a:latin typeface="Montserrat"/>
                <a:sym typeface="Montserrat"/>
              </a:rPr>
              <a:t>timer is paused</a:t>
            </a:r>
            <a:r>
              <a:rPr lang="en-US" b="1" dirty="0">
                <a:solidFill>
                  <a:schemeClr val="tx1"/>
                </a:solidFill>
                <a:latin typeface="Montserrat"/>
                <a:sym typeface="Montserrat"/>
              </a:rPr>
              <a:t>.</a:t>
            </a:r>
          </a:p>
          <a:p>
            <a:pPr marL="285750" indent="-285750">
              <a:buClr>
                <a:srgbClr val="FFFFFF"/>
              </a:buClr>
              <a:buSzPct val="100000"/>
              <a:buFontTx/>
              <a:buChar char="-"/>
              <a:defRPr/>
            </a:pPr>
            <a:r>
              <a:rPr lang="en-US" sz="1400" b="1" dirty="0">
                <a:solidFill>
                  <a:schemeClr val="tx1"/>
                </a:solidFill>
                <a:latin typeface="Montserrat"/>
                <a:sym typeface="Montserrat"/>
              </a:rPr>
              <a:t>when </a:t>
            </a:r>
            <a:r>
              <a:rPr lang="en-US" sz="1400" b="1" dirty="0" err="1">
                <a:solidFill>
                  <a:schemeClr val="tx1"/>
                </a:solidFill>
                <a:latin typeface="Montserrat"/>
                <a:sym typeface="Montserrat"/>
              </a:rPr>
              <a:t>deasserting</a:t>
            </a:r>
            <a:r>
              <a:rPr lang="en-US" sz="1400" b="1" dirty="0">
                <a:solidFill>
                  <a:schemeClr val="tx1"/>
                </a:solidFill>
                <a:latin typeface="Montserrat"/>
                <a:sym typeface="Montserrat"/>
              </a:rPr>
              <a:t> the timer_pause</a:t>
            </a:r>
          </a:p>
          <a:p>
            <a:pPr marL="742950" lvl="1" indent="-285750">
              <a:spcBef>
                <a:spcPts val="0"/>
              </a:spcBef>
              <a:buClr>
                <a:srgbClr val="FFFFFF"/>
              </a:buClr>
              <a:buSzPct val="100000"/>
              <a:buFont typeface="Arial" panose="020B0604020202020204" pitchFamily="34" charset="0"/>
              <a:buChar char="•"/>
              <a:defRPr/>
            </a:pPr>
            <a:r>
              <a:rPr kumimoji="0" lang="en-US" b="1" i="0" u="none" strike="noStrike" kern="0" cap="none" spc="0" normalizeH="0" baseline="0" noProof="0" dirty="0">
                <a:ln>
                  <a:noFill/>
                </a:ln>
                <a:solidFill>
                  <a:srgbClr val="F5DE34"/>
                </a:solidFill>
                <a:effectLst/>
                <a:uLnTx/>
                <a:uFillTx/>
                <a:latin typeface="Montserrat"/>
                <a:ea typeface="Source Sans Pro"/>
                <a:sym typeface="Montserrat"/>
              </a:rPr>
              <a:t>The </a:t>
            </a:r>
            <a:r>
              <a:rPr kumimoji="0" lang="en-US" b="1" i="0" u="none" strike="noStrike" kern="0" cap="none" spc="0" normalizeH="0" baseline="0" noProof="0" dirty="0" err="1">
                <a:ln>
                  <a:noFill/>
                </a:ln>
                <a:solidFill>
                  <a:srgbClr val="F5DE34"/>
                </a:solidFill>
                <a:effectLst/>
                <a:uLnTx/>
                <a:uFillTx/>
                <a:latin typeface="Montserrat"/>
                <a:ea typeface="Source Sans Pro"/>
                <a:sym typeface="Montserrat"/>
              </a:rPr>
              <a:t>spin_signal</a:t>
            </a:r>
            <a:r>
              <a:rPr kumimoji="0" lang="en-US" b="1" i="0" u="none" strike="noStrike" kern="0" cap="none" spc="0" normalizeH="0" baseline="0" noProof="0" dirty="0">
                <a:ln>
                  <a:noFill/>
                </a:ln>
                <a:solidFill>
                  <a:srgbClr val="F5DE34"/>
                </a:solidFill>
                <a:effectLst/>
                <a:uLnTx/>
                <a:uFillTx/>
                <a:latin typeface="Montserrat"/>
                <a:ea typeface="Source Sans Pro"/>
                <a:sym typeface="Montserrat"/>
              </a:rPr>
              <a:t> is set to high</a:t>
            </a:r>
            <a:r>
              <a:rPr kumimoji="0" lang="en-US" b="1" i="0" u="none" strike="noStrike" kern="0" cap="none" spc="0" normalizeH="0" baseline="0" noProof="0" dirty="0">
                <a:ln>
                  <a:noFill/>
                </a:ln>
                <a:solidFill>
                  <a:srgbClr val="FFFFFF"/>
                </a:solidFill>
                <a:effectLst/>
                <a:uLnTx/>
                <a:uFillTx/>
                <a:latin typeface="Montserrat"/>
                <a:ea typeface="Source Sans Pro"/>
                <a:sym typeface="Montserrat"/>
              </a:rPr>
              <a:t>  (The machine resumes spinning)</a:t>
            </a:r>
          </a:p>
          <a:p>
            <a:pPr marL="742950" lvl="1" indent="-285750">
              <a:buClr>
                <a:srgbClr val="FFFFFF"/>
              </a:buClr>
              <a:buSzPct val="100000"/>
              <a:buFont typeface="Arial" panose="020B0604020202020204" pitchFamily="34" charset="0"/>
              <a:buChar char="•"/>
              <a:defRPr/>
            </a:pPr>
            <a:r>
              <a:rPr lang="en-US" b="1" dirty="0">
                <a:solidFill>
                  <a:schemeClr val="tx1"/>
                </a:solidFill>
                <a:latin typeface="Montserrat"/>
                <a:sym typeface="Montserrat"/>
              </a:rPr>
              <a:t>FSM moves from the spinning state and returns to the ideal state after some time which indicates that the </a:t>
            </a:r>
            <a:r>
              <a:rPr lang="en-US" b="1" u="sng" dirty="0">
                <a:solidFill>
                  <a:srgbClr val="F5DE34"/>
                </a:solidFill>
                <a:latin typeface="Montserrat"/>
                <a:sym typeface="Montserrat"/>
              </a:rPr>
              <a:t>timer is resumed</a:t>
            </a:r>
            <a:r>
              <a:rPr lang="en-US" b="1" dirty="0">
                <a:solidFill>
                  <a:schemeClr val="tx1"/>
                </a:solidFill>
                <a:latin typeface="Montserrat"/>
                <a:sym typeface="Montserrat"/>
              </a:rPr>
              <a:t>.</a:t>
            </a:r>
            <a:endParaRPr kumimoji="0" lang="en-US" b="1" i="0" u="none" strike="noStrike" kern="0" cap="none" spc="0" normalizeH="0" baseline="0" noProof="0" dirty="0">
              <a:ln>
                <a:noFill/>
              </a:ln>
              <a:solidFill>
                <a:schemeClr val="tx1"/>
              </a:solidFill>
              <a:effectLst/>
              <a:uLnTx/>
              <a:uFillTx/>
              <a:latin typeface="Montserrat"/>
              <a:sym typeface="Montserrat"/>
            </a:endParaRPr>
          </a:p>
          <a:p>
            <a:pPr marL="742950" lvl="1" indent="-285750">
              <a:buClr>
                <a:srgbClr val="FFFFFF"/>
              </a:buClr>
              <a:buSzPct val="100000"/>
              <a:buFont typeface="Arial" panose="020B0604020202020204" pitchFamily="34" charset="0"/>
              <a:buChar char="•"/>
              <a:defRPr/>
            </a:pPr>
            <a:endParaRPr kumimoji="0" lang="en-US" b="1" i="0" u="none" strike="noStrike" kern="0" cap="none" spc="0" normalizeH="0" baseline="0" noProof="0" dirty="0">
              <a:ln>
                <a:noFill/>
              </a:ln>
              <a:solidFill>
                <a:schemeClr val="tx1"/>
              </a:solidFill>
              <a:effectLst/>
              <a:uLnTx/>
              <a:uFillTx/>
              <a:latin typeface="Montserrat"/>
              <a:sym typeface="Montserrat"/>
            </a:endParaRPr>
          </a:p>
        </p:txBody>
      </p:sp>
      <p:sp>
        <p:nvSpPr>
          <p:cNvPr id="898" name="TextBox 897">
            <a:extLst>
              <a:ext uri="{FF2B5EF4-FFF2-40B4-BE49-F238E27FC236}">
                <a16:creationId xmlns:a16="http://schemas.microsoft.com/office/drawing/2014/main" id="{B8A3A5C7-2429-CAB1-8424-58F5DB9916EF}"/>
              </a:ext>
            </a:extLst>
          </p:cNvPr>
          <p:cNvSpPr txBox="1"/>
          <p:nvPr/>
        </p:nvSpPr>
        <p:spPr>
          <a:xfrm>
            <a:off x="7536253" y="4670396"/>
            <a:ext cx="449508" cy="184666"/>
          </a:xfrm>
          <a:prstGeom prst="rect">
            <a:avLst/>
          </a:prstGeom>
          <a:noFill/>
        </p:spPr>
        <p:txBody>
          <a:bodyPr wrap="square" rtlCol="0">
            <a:spAutoFit/>
          </a:bodyPr>
          <a:lstStyle/>
          <a:p>
            <a:r>
              <a:rPr lang="en-US" sz="600" b="1" dirty="0">
                <a:solidFill>
                  <a:srgbClr val="002060"/>
                </a:solidFill>
              </a:rPr>
              <a:t>[2:0]</a:t>
            </a:r>
            <a:endParaRPr lang="en-US" sz="600" dirty="0"/>
          </a:p>
        </p:txBody>
      </p:sp>
    </p:spTree>
    <p:extLst>
      <p:ext uri="{BB962C8B-B14F-4D97-AF65-F5344CB8AC3E}">
        <p14:creationId xmlns:p14="http://schemas.microsoft.com/office/powerpoint/2010/main" val="19087817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481"/>
        <p:cNvGrpSpPr/>
        <p:nvPr/>
      </p:nvGrpSpPr>
      <p:grpSpPr>
        <a:xfrm>
          <a:off x="0" y="0"/>
          <a:ext cx="0" cy="0"/>
          <a:chOff x="0" y="0"/>
          <a:chExt cx="0" cy="0"/>
        </a:xfrm>
      </p:grpSpPr>
      <p:sp>
        <p:nvSpPr>
          <p:cNvPr id="2497" name="Google Shape;2497;p58"/>
          <p:cNvSpPr txBox="1">
            <a:spLocks noGrp="1"/>
          </p:cNvSpPr>
          <p:nvPr>
            <p:ph type="ctrTitle"/>
          </p:nvPr>
        </p:nvSpPr>
        <p:spPr>
          <a:xfrm>
            <a:off x="713325" y="565547"/>
            <a:ext cx="4069500" cy="124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a:t>
            </a:r>
            <a:endParaRPr/>
          </a:p>
        </p:txBody>
      </p:sp>
      <p:sp>
        <p:nvSpPr>
          <p:cNvPr id="2498" name="Google Shape;2498;p58"/>
          <p:cNvSpPr txBox="1">
            <a:spLocks noGrp="1"/>
          </p:cNvSpPr>
          <p:nvPr>
            <p:ph type="subTitle" idx="1"/>
          </p:nvPr>
        </p:nvSpPr>
        <p:spPr>
          <a:xfrm>
            <a:off x="713325" y="1736300"/>
            <a:ext cx="3583500" cy="8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t>Do you have any questions?</a:t>
            </a:r>
            <a:endParaRPr sz="1600" b="1" dirty="0"/>
          </a:p>
          <a:p>
            <a:pPr marL="0" lvl="0" indent="0" algn="l" rtl="0">
              <a:spcBef>
                <a:spcPts val="0"/>
              </a:spcBef>
              <a:spcAft>
                <a:spcPts val="0"/>
              </a:spcAft>
              <a:buNone/>
            </a:pPr>
            <a:r>
              <a:rPr lang="en-US" sz="1600" b="1" dirty="0"/>
              <a:t>kerellosnashaat@gmail.com</a:t>
            </a:r>
            <a:endParaRPr sz="1600" b="1" dirty="0"/>
          </a:p>
        </p:txBody>
      </p:sp>
      <p:grpSp>
        <p:nvGrpSpPr>
          <p:cNvPr id="2499" name="Google Shape;2499;p58"/>
          <p:cNvGrpSpPr/>
          <p:nvPr/>
        </p:nvGrpSpPr>
        <p:grpSpPr>
          <a:xfrm>
            <a:off x="4716935" y="336275"/>
            <a:ext cx="4552828" cy="4265503"/>
            <a:chOff x="4716935" y="336275"/>
            <a:chExt cx="4552828" cy="4265503"/>
          </a:xfrm>
        </p:grpSpPr>
        <p:cxnSp>
          <p:nvCxnSpPr>
            <p:cNvPr id="2500" name="Google Shape;2500;p58"/>
            <p:cNvCxnSpPr/>
            <p:nvPr/>
          </p:nvCxnSpPr>
          <p:spPr>
            <a:xfrm rot="-5400000" flipH="1">
              <a:off x="6118938" y="1658925"/>
              <a:ext cx="831600" cy="600"/>
            </a:xfrm>
            <a:prstGeom prst="bentConnector3">
              <a:avLst>
                <a:gd name="adj1" fmla="val 50000"/>
              </a:avLst>
            </a:prstGeom>
            <a:noFill/>
            <a:ln w="28575" cap="flat" cmpd="sng">
              <a:solidFill>
                <a:schemeClr val="dk1"/>
              </a:solidFill>
              <a:prstDash val="solid"/>
              <a:round/>
              <a:headEnd type="none" w="med" len="med"/>
              <a:tailEnd type="none" w="med" len="med"/>
            </a:ln>
          </p:spPr>
        </p:cxnSp>
        <p:grpSp>
          <p:nvGrpSpPr>
            <p:cNvPr id="2501" name="Google Shape;2501;p58"/>
            <p:cNvGrpSpPr/>
            <p:nvPr/>
          </p:nvGrpSpPr>
          <p:grpSpPr>
            <a:xfrm>
              <a:off x="4716935" y="336275"/>
              <a:ext cx="4552828" cy="4265503"/>
              <a:chOff x="4716935" y="336275"/>
              <a:chExt cx="4552828" cy="4265503"/>
            </a:xfrm>
          </p:grpSpPr>
          <p:grpSp>
            <p:nvGrpSpPr>
              <p:cNvPr id="2502" name="Google Shape;2502;p58"/>
              <p:cNvGrpSpPr/>
              <p:nvPr/>
            </p:nvGrpSpPr>
            <p:grpSpPr>
              <a:xfrm>
                <a:off x="4716935" y="336275"/>
                <a:ext cx="4552828" cy="4265503"/>
                <a:chOff x="4716935" y="336275"/>
                <a:chExt cx="4552828" cy="4265503"/>
              </a:xfrm>
            </p:grpSpPr>
            <p:sp>
              <p:nvSpPr>
                <p:cNvPr id="2503" name="Google Shape;2503;p58"/>
                <p:cNvSpPr/>
                <p:nvPr/>
              </p:nvSpPr>
              <p:spPr>
                <a:xfrm>
                  <a:off x="7635482" y="336275"/>
                  <a:ext cx="1022922" cy="1022889"/>
                </a:xfrm>
                <a:custGeom>
                  <a:avLst/>
                  <a:gdLst/>
                  <a:ahLst/>
                  <a:cxnLst/>
                  <a:rect l="l" t="t" r="r" b="b"/>
                  <a:pathLst>
                    <a:path w="31431" h="31430" fill="none" extrusionOk="0">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58"/>
                <p:cNvSpPr/>
                <p:nvPr/>
              </p:nvSpPr>
              <p:spPr>
                <a:xfrm>
                  <a:off x="7949075" y="649871"/>
                  <a:ext cx="347255" cy="347255"/>
                </a:xfrm>
                <a:custGeom>
                  <a:avLst/>
                  <a:gdLst/>
                  <a:ahLst/>
                  <a:cxnLst/>
                  <a:rect l="l" t="t" r="r" b="b"/>
                  <a:pathLst>
                    <a:path w="10670" h="10670" fill="none" extrusionOk="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w="326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5" name="Google Shape;2505;p58"/>
                <p:cNvGrpSpPr/>
                <p:nvPr/>
              </p:nvGrpSpPr>
              <p:grpSpPr>
                <a:xfrm>
                  <a:off x="5399619" y="847707"/>
                  <a:ext cx="3870144" cy="3069286"/>
                  <a:chOff x="5399619" y="2219307"/>
                  <a:chExt cx="3870144" cy="3069286"/>
                </a:xfrm>
              </p:grpSpPr>
              <p:sp>
                <p:nvSpPr>
                  <p:cNvPr id="2506" name="Google Shape;2506;p58"/>
                  <p:cNvSpPr/>
                  <p:nvPr/>
                </p:nvSpPr>
                <p:spPr>
                  <a:xfrm>
                    <a:off x="6615621" y="2219307"/>
                    <a:ext cx="2654142" cy="611358"/>
                  </a:xfrm>
                  <a:custGeom>
                    <a:avLst/>
                    <a:gdLst/>
                    <a:ahLst/>
                    <a:cxnLst/>
                    <a:rect l="l" t="t" r="r" b="b"/>
                    <a:pathLst>
                      <a:path w="81553" h="18785" fill="none" extrusionOk="0">
                        <a:moveTo>
                          <a:pt x="81553" y="18785"/>
                        </a:moveTo>
                        <a:lnTo>
                          <a:pt x="62768" y="0"/>
                        </a:lnTo>
                        <a:lnTo>
                          <a:pt x="47084" y="0"/>
                        </a:lnTo>
                        <a:lnTo>
                          <a:pt x="47084" y="10791"/>
                        </a:lnTo>
                        <a:lnTo>
                          <a:pt x="1" y="1079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58"/>
                  <p:cNvSpPr/>
                  <p:nvPr/>
                </p:nvSpPr>
                <p:spPr>
                  <a:xfrm>
                    <a:off x="6371009" y="2406273"/>
                    <a:ext cx="327468" cy="328444"/>
                  </a:xfrm>
                  <a:custGeom>
                    <a:avLst/>
                    <a:gdLst/>
                    <a:ahLst/>
                    <a:cxnLst/>
                    <a:rect l="l" t="t" r="r" b="b"/>
                    <a:pathLst>
                      <a:path w="10062" h="10092" extrusionOk="0">
                        <a:moveTo>
                          <a:pt x="5046" y="0"/>
                        </a:moveTo>
                        <a:cubicBezTo>
                          <a:pt x="2250" y="0"/>
                          <a:pt x="1" y="2280"/>
                          <a:pt x="1" y="5046"/>
                        </a:cubicBezTo>
                        <a:cubicBezTo>
                          <a:pt x="1" y="7842"/>
                          <a:pt x="2250" y="10091"/>
                          <a:pt x="5046" y="10091"/>
                        </a:cubicBezTo>
                        <a:cubicBezTo>
                          <a:pt x="7812" y="10091"/>
                          <a:pt x="10062" y="7842"/>
                          <a:pt x="10062" y="5046"/>
                        </a:cubicBezTo>
                        <a:cubicBezTo>
                          <a:pt x="10062" y="2280"/>
                          <a:pt x="7812" y="0"/>
                          <a:pt x="5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58"/>
                  <p:cNvSpPr/>
                  <p:nvPr/>
                </p:nvSpPr>
                <p:spPr>
                  <a:xfrm>
                    <a:off x="6403651" y="2439892"/>
                    <a:ext cx="262183" cy="261174"/>
                  </a:xfrm>
                  <a:custGeom>
                    <a:avLst/>
                    <a:gdLst/>
                    <a:ahLst/>
                    <a:cxnLst/>
                    <a:rect l="l" t="t" r="r" b="b"/>
                    <a:pathLst>
                      <a:path w="8056" h="8025" extrusionOk="0">
                        <a:moveTo>
                          <a:pt x="4043" y="1"/>
                        </a:moveTo>
                        <a:cubicBezTo>
                          <a:pt x="1824" y="1"/>
                          <a:pt x="1" y="1794"/>
                          <a:pt x="1" y="4013"/>
                        </a:cubicBezTo>
                        <a:cubicBezTo>
                          <a:pt x="1" y="6232"/>
                          <a:pt x="1824" y="8025"/>
                          <a:pt x="4043" y="8025"/>
                        </a:cubicBezTo>
                        <a:cubicBezTo>
                          <a:pt x="6262" y="8025"/>
                          <a:pt x="8056" y="6232"/>
                          <a:pt x="8056" y="4013"/>
                        </a:cubicBezTo>
                        <a:cubicBezTo>
                          <a:pt x="8056" y="1794"/>
                          <a:pt x="6262" y="1"/>
                          <a:pt x="4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8"/>
                  <p:cNvSpPr/>
                  <p:nvPr/>
                </p:nvSpPr>
                <p:spPr>
                  <a:xfrm>
                    <a:off x="6440263" y="2476504"/>
                    <a:ext cx="188956" cy="187980"/>
                  </a:xfrm>
                  <a:custGeom>
                    <a:avLst/>
                    <a:gdLst/>
                    <a:ahLst/>
                    <a:cxnLst/>
                    <a:rect l="l" t="t" r="r" b="b"/>
                    <a:pathLst>
                      <a:path w="5806" h="5776" extrusionOk="0">
                        <a:moveTo>
                          <a:pt x="2918" y="0"/>
                        </a:moveTo>
                        <a:cubicBezTo>
                          <a:pt x="1307" y="0"/>
                          <a:pt x="0" y="1277"/>
                          <a:pt x="0" y="2888"/>
                        </a:cubicBezTo>
                        <a:cubicBezTo>
                          <a:pt x="0" y="4499"/>
                          <a:pt x="1307" y="5775"/>
                          <a:pt x="2918" y="5775"/>
                        </a:cubicBezTo>
                        <a:cubicBezTo>
                          <a:pt x="4499" y="5775"/>
                          <a:pt x="5806" y="4499"/>
                          <a:pt x="5806" y="2888"/>
                        </a:cubicBezTo>
                        <a:cubicBezTo>
                          <a:pt x="5806" y="1277"/>
                          <a:pt x="4499" y="0"/>
                          <a:pt x="2918" y="0"/>
                        </a:cubicBez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58"/>
                  <p:cNvSpPr/>
                  <p:nvPr/>
                </p:nvSpPr>
                <p:spPr>
                  <a:xfrm rot="2700000" flipH="1">
                    <a:off x="6269987" y="3888725"/>
                    <a:ext cx="529520" cy="529520"/>
                  </a:xfrm>
                  <a:custGeom>
                    <a:avLst/>
                    <a:gdLst/>
                    <a:ahLst/>
                    <a:cxnLst/>
                    <a:rect l="l" t="t" r="r" b="b"/>
                    <a:pathLst>
                      <a:path w="13345" h="13345" extrusionOk="0">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58"/>
                  <p:cNvSpPr/>
                  <p:nvPr/>
                </p:nvSpPr>
                <p:spPr>
                  <a:xfrm rot="2700000" flipH="1">
                    <a:off x="5732073" y="3350847"/>
                    <a:ext cx="1605317" cy="1605266"/>
                  </a:xfrm>
                  <a:custGeom>
                    <a:avLst/>
                    <a:gdLst/>
                    <a:ahLst/>
                    <a:cxnLst/>
                    <a:rect l="l" t="t" r="r" b="b"/>
                    <a:pathLst>
                      <a:path w="31431" h="31430" fill="none" extrusionOk="0">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8"/>
                  <p:cNvSpPr/>
                  <p:nvPr/>
                </p:nvSpPr>
                <p:spPr>
                  <a:xfrm rot="2700000" flipH="1">
                    <a:off x="6073736" y="3575019"/>
                    <a:ext cx="1156924" cy="1156924"/>
                  </a:xfrm>
                  <a:custGeom>
                    <a:avLst/>
                    <a:gdLst/>
                    <a:ahLst/>
                    <a:cxnLst/>
                    <a:rect l="l" t="t" r="r" b="b"/>
                    <a:pathLst>
                      <a:path w="10670" h="10670" fill="none" extrusionOk="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8"/>
                  <p:cNvSpPr/>
                  <p:nvPr/>
                </p:nvSpPr>
                <p:spPr>
                  <a:xfrm rot="2700000" flipH="1">
                    <a:off x="6327038" y="3945773"/>
                    <a:ext cx="415435" cy="415435"/>
                  </a:xfrm>
                  <a:custGeom>
                    <a:avLst/>
                    <a:gdLst/>
                    <a:ahLst/>
                    <a:cxnLst/>
                    <a:rect l="l" t="t" r="r" b="b"/>
                    <a:pathLst>
                      <a:path w="13345" h="13345" extrusionOk="0">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8"/>
                  <p:cNvSpPr/>
                  <p:nvPr/>
                </p:nvSpPr>
                <p:spPr>
                  <a:xfrm rot="2700000" flipH="1">
                    <a:off x="6445027" y="4063770"/>
                    <a:ext cx="179432" cy="179432"/>
                  </a:xfrm>
                  <a:custGeom>
                    <a:avLst/>
                    <a:gdLst/>
                    <a:ahLst/>
                    <a:cxnLst/>
                    <a:rect l="l" t="t" r="r" b="b"/>
                    <a:pathLst>
                      <a:path w="13345" h="13345" extrusionOk="0">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5" name="Google Shape;2515;p58"/>
                <p:cNvGrpSpPr/>
                <p:nvPr/>
              </p:nvGrpSpPr>
              <p:grpSpPr>
                <a:xfrm>
                  <a:off x="4716935" y="2738838"/>
                  <a:ext cx="1862947" cy="1862940"/>
                  <a:chOff x="4707894" y="2819553"/>
                  <a:chExt cx="1862947" cy="1862940"/>
                </a:xfrm>
              </p:grpSpPr>
              <p:cxnSp>
                <p:nvCxnSpPr>
                  <p:cNvPr id="2516" name="Google Shape;2516;p58"/>
                  <p:cNvCxnSpPr/>
                  <p:nvPr/>
                </p:nvCxnSpPr>
                <p:spPr>
                  <a:xfrm rot="10800000" flipH="1">
                    <a:off x="4956841" y="2819553"/>
                    <a:ext cx="1614000" cy="1614000"/>
                  </a:xfrm>
                  <a:prstGeom prst="straightConnector1">
                    <a:avLst/>
                  </a:prstGeom>
                  <a:noFill/>
                  <a:ln w="28575" cap="flat" cmpd="sng">
                    <a:solidFill>
                      <a:schemeClr val="dk1"/>
                    </a:solidFill>
                    <a:prstDash val="solid"/>
                    <a:round/>
                    <a:headEnd type="none" w="med" len="med"/>
                    <a:tailEnd type="oval" w="med" len="med"/>
                  </a:ln>
                </p:spPr>
              </p:cxnSp>
              <p:sp>
                <p:nvSpPr>
                  <p:cNvPr id="2517" name="Google Shape;2517;p58"/>
                  <p:cNvSpPr/>
                  <p:nvPr/>
                </p:nvSpPr>
                <p:spPr>
                  <a:xfrm rot="-2700000">
                    <a:off x="4776059" y="4286376"/>
                    <a:ext cx="327464" cy="328440"/>
                  </a:xfrm>
                  <a:custGeom>
                    <a:avLst/>
                    <a:gdLst/>
                    <a:ahLst/>
                    <a:cxnLst/>
                    <a:rect l="l" t="t" r="r" b="b"/>
                    <a:pathLst>
                      <a:path w="10062" h="10092" extrusionOk="0">
                        <a:moveTo>
                          <a:pt x="5046" y="0"/>
                        </a:moveTo>
                        <a:cubicBezTo>
                          <a:pt x="2250" y="0"/>
                          <a:pt x="1" y="2280"/>
                          <a:pt x="1" y="5046"/>
                        </a:cubicBezTo>
                        <a:cubicBezTo>
                          <a:pt x="1" y="7842"/>
                          <a:pt x="2250" y="10091"/>
                          <a:pt x="5046" y="10091"/>
                        </a:cubicBezTo>
                        <a:cubicBezTo>
                          <a:pt x="7812" y="10091"/>
                          <a:pt x="10062" y="7842"/>
                          <a:pt x="10062" y="5046"/>
                        </a:cubicBezTo>
                        <a:cubicBezTo>
                          <a:pt x="10062" y="2280"/>
                          <a:pt x="7812" y="0"/>
                          <a:pt x="5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8"/>
                  <p:cNvSpPr/>
                  <p:nvPr/>
                </p:nvSpPr>
                <p:spPr>
                  <a:xfrm rot="-2700000">
                    <a:off x="4808689" y="4320000"/>
                    <a:ext cx="262179" cy="261170"/>
                  </a:xfrm>
                  <a:custGeom>
                    <a:avLst/>
                    <a:gdLst/>
                    <a:ahLst/>
                    <a:cxnLst/>
                    <a:rect l="l" t="t" r="r" b="b"/>
                    <a:pathLst>
                      <a:path w="8056" h="8025" extrusionOk="0">
                        <a:moveTo>
                          <a:pt x="4043" y="1"/>
                        </a:moveTo>
                        <a:cubicBezTo>
                          <a:pt x="1824" y="1"/>
                          <a:pt x="1" y="1794"/>
                          <a:pt x="1" y="4013"/>
                        </a:cubicBezTo>
                        <a:cubicBezTo>
                          <a:pt x="1" y="6232"/>
                          <a:pt x="1824" y="8025"/>
                          <a:pt x="4043" y="8025"/>
                        </a:cubicBezTo>
                        <a:cubicBezTo>
                          <a:pt x="6262" y="8025"/>
                          <a:pt x="8056" y="6232"/>
                          <a:pt x="8056" y="4013"/>
                        </a:cubicBezTo>
                        <a:cubicBezTo>
                          <a:pt x="8056" y="1794"/>
                          <a:pt x="6262" y="1"/>
                          <a:pt x="4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8"/>
                  <p:cNvSpPr/>
                  <p:nvPr/>
                </p:nvSpPr>
                <p:spPr>
                  <a:xfrm rot="-2700000">
                    <a:off x="5279571" y="3772556"/>
                    <a:ext cx="582678" cy="91027"/>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8"/>
                  <p:cNvSpPr/>
                  <p:nvPr/>
                </p:nvSpPr>
                <p:spPr>
                  <a:xfrm rot="-2700000">
                    <a:off x="4845312" y="4356608"/>
                    <a:ext cx="188954" cy="187978"/>
                  </a:xfrm>
                  <a:custGeom>
                    <a:avLst/>
                    <a:gdLst/>
                    <a:ahLst/>
                    <a:cxnLst/>
                    <a:rect l="l" t="t" r="r" b="b"/>
                    <a:pathLst>
                      <a:path w="5806" h="5776" extrusionOk="0">
                        <a:moveTo>
                          <a:pt x="2918" y="0"/>
                        </a:moveTo>
                        <a:cubicBezTo>
                          <a:pt x="1307" y="0"/>
                          <a:pt x="0" y="1277"/>
                          <a:pt x="0" y="2888"/>
                        </a:cubicBezTo>
                        <a:cubicBezTo>
                          <a:pt x="0" y="4499"/>
                          <a:pt x="1307" y="5775"/>
                          <a:pt x="2918" y="5775"/>
                        </a:cubicBezTo>
                        <a:cubicBezTo>
                          <a:pt x="4499" y="5775"/>
                          <a:pt x="5806" y="4499"/>
                          <a:pt x="5806" y="2888"/>
                        </a:cubicBezTo>
                        <a:cubicBezTo>
                          <a:pt x="5806" y="1277"/>
                          <a:pt x="4499" y="0"/>
                          <a:pt x="2918" y="0"/>
                        </a:cubicBezTo>
                        <a:close/>
                      </a:path>
                    </a:pathLst>
                  </a:custGeom>
                  <a:noFill/>
                  <a:ln w="285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21" name="Google Shape;2521;p58"/>
              <p:cNvSpPr/>
              <p:nvPr/>
            </p:nvSpPr>
            <p:spPr>
              <a:xfrm>
                <a:off x="7136942" y="1152386"/>
                <a:ext cx="582686" cy="91028"/>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2450700" y="3072853"/>
            <a:ext cx="4242600" cy="1157397"/>
          </a:xfrm>
          <a:prstGeom prst="rect">
            <a:avLst/>
          </a:prstGeom>
        </p:spPr>
        <p:txBody>
          <a:bodyPr spcFirstLastPara="1" wrap="square" lIns="91425" tIns="91425" rIns="91425" bIns="91425" anchor="ctr" anchorCtr="0">
            <a:noAutofit/>
          </a:bodyPr>
          <a:lstStyle/>
          <a:p>
            <a:r>
              <a:rPr lang="en-US" sz="3600" dirty="0"/>
              <a:t>Top Architecture of the design</a:t>
            </a:r>
          </a:p>
        </p:txBody>
      </p:sp>
      <p:sp>
        <p:nvSpPr>
          <p:cNvPr id="1008" name="Google Shape;1008;p38"/>
          <p:cNvSpPr txBox="1">
            <a:spLocks noGrp="1"/>
          </p:cNvSpPr>
          <p:nvPr>
            <p:ph type="title" idx="2"/>
          </p:nvPr>
        </p:nvSpPr>
        <p:spPr>
          <a:xfrm>
            <a:off x="3918920" y="1227576"/>
            <a:ext cx="1271447"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18490" y="1380273"/>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8"/>
          <p:cNvGrpSpPr/>
          <p:nvPr/>
        </p:nvGrpSpPr>
        <p:grpSpPr>
          <a:xfrm>
            <a:off x="5325572" y="1380273"/>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8"/>
          <p:cNvGrpSpPr/>
          <p:nvPr/>
        </p:nvGrpSpPr>
        <p:grpSpPr>
          <a:xfrm rot="5400000">
            <a:off x="4427066" y="498842"/>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8"/>
          <p:cNvGrpSpPr/>
          <p:nvPr/>
        </p:nvGrpSpPr>
        <p:grpSpPr>
          <a:xfrm rot="5400000">
            <a:off x="4427066" y="2261724"/>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97690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grpSp>
        <p:nvGrpSpPr>
          <p:cNvPr id="991" name="Google Shape;991;p37"/>
          <p:cNvGrpSpPr/>
          <p:nvPr/>
        </p:nvGrpSpPr>
        <p:grpSpPr>
          <a:xfrm rot="10800000" flipH="1">
            <a:off x="-12" y="4038425"/>
            <a:ext cx="2249325" cy="1657325"/>
            <a:chOff x="746475" y="-443725"/>
            <a:chExt cx="2249325" cy="1657325"/>
          </a:xfrm>
        </p:grpSpPr>
        <p:sp>
          <p:nvSpPr>
            <p:cNvPr id="992" name="Google Shape;992;p37"/>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7"/>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4" name="Google Shape;994;p37"/>
          <p:cNvGrpSpPr/>
          <p:nvPr/>
        </p:nvGrpSpPr>
        <p:grpSpPr>
          <a:xfrm rot="10800000" flipH="1">
            <a:off x="6903038" y="4038425"/>
            <a:ext cx="2240950" cy="1657325"/>
            <a:chOff x="4603700" y="-443725"/>
            <a:chExt cx="2240950" cy="1657325"/>
          </a:xfrm>
        </p:grpSpPr>
        <p:sp>
          <p:nvSpPr>
            <p:cNvPr id="995" name="Google Shape;995;p37"/>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7"/>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901;p34">
            <a:extLst>
              <a:ext uri="{FF2B5EF4-FFF2-40B4-BE49-F238E27FC236}">
                <a16:creationId xmlns:a16="http://schemas.microsoft.com/office/drawing/2014/main" id="{281C8057-5CFD-DD4E-2BC4-3CD7B11D5EF7}"/>
              </a:ext>
            </a:extLst>
          </p:cNvPr>
          <p:cNvSpPr txBox="1">
            <a:spLocks/>
          </p:cNvSpPr>
          <p:nvPr/>
        </p:nvSpPr>
        <p:spPr>
          <a:xfrm>
            <a:off x="719992" y="445819"/>
            <a:ext cx="7704000"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pPr algn="l"/>
            <a:r>
              <a:rPr lang="en-US" sz="2700" dirty="0"/>
              <a:t>Top Architecture of the design</a:t>
            </a:r>
          </a:p>
        </p:txBody>
      </p:sp>
      <p:pic>
        <p:nvPicPr>
          <p:cNvPr id="12" name="Picture 11">
            <a:extLst>
              <a:ext uri="{FF2B5EF4-FFF2-40B4-BE49-F238E27FC236}">
                <a16:creationId xmlns:a16="http://schemas.microsoft.com/office/drawing/2014/main" id="{90D99EC4-8359-F957-BB32-79CAC43DC08D}"/>
              </a:ext>
            </a:extLst>
          </p:cNvPr>
          <p:cNvPicPr>
            <a:picLocks noChangeAspect="1"/>
          </p:cNvPicPr>
          <p:nvPr/>
        </p:nvPicPr>
        <p:blipFill>
          <a:blip r:embed="rId3"/>
          <a:stretch>
            <a:fillRect/>
          </a:stretch>
        </p:blipFill>
        <p:spPr>
          <a:xfrm>
            <a:off x="1563939" y="1090974"/>
            <a:ext cx="6022428" cy="3796336"/>
          </a:xfrm>
          <a:prstGeom prst="rect">
            <a:avLst/>
          </a:prstGeom>
          <a:ln w="28575">
            <a:solidFill>
              <a:srgbClr val="F5DE34"/>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algn="l"/>
            <a:r>
              <a:rPr lang="en-US" sz="2700" dirty="0"/>
              <a:t>Top Architecture of the design</a:t>
            </a:r>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sp>
        <p:nvSpPr>
          <p:cNvPr id="3" name="Text Placeholder 2">
            <a:extLst>
              <a:ext uri="{FF2B5EF4-FFF2-40B4-BE49-F238E27FC236}">
                <a16:creationId xmlns:a16="http://schemas.microsoft.com/office/drawing/2014/main" id="{3CD95AEE-424E-910B-C048-6C2D18485CEC}"/>
              </a:ext>
            </a:extLst>
          </p:cNvPr>
          <p:cNvSpPr>
            <a:spLocks noGrp="1"/>
          </p:cNvSpPr>
          <p:nvPr>
            <p:ph type="body" idx="1"/>
          </p:nvPr>
        </p:nvSpPr>
        <p:spPr>
          <a:xfrm>
            <a:off x="720000" y="1187400"/>
            <a:ext cx="7749236" cy="3689400"/>
          </a:xfrm>
        </p:spPr>
        <p:txBody>
          <a:bodyPr anchor="t"/>
          <a:lstStyle/>
          <a:p>
            <a:pPr marL="0" indent="0">
              <a:buClr>
                <a:srgbClr val="FFFFFF"/>
              </a:buClr>
              <a:buSzPct val="100000"/>
              <a:buNone/>
              <a:defRPr/>
            </a:pPr>
            <a:r>
              <a:rPr kumimoji="0" lang="en" sz="1600" b="1" i="0" u="none" strike="noStrike" kern="0" cap="none" spc="0" normalizeH="0" baseline="0" noProof="0" dirty="0">
                <a:ln>
                  <a:noFill/>
                </a:ln>
                <a:solidFill>
                  <a:srgbClr val="F5DE34"/>
                </a:solidFill>
                <a:effectLst/>
                <a:uLnTx/>
                <a:uFillTx/>
                <a:latin typeface="Montserrat"/>
                <a:sym typeface="Montserrat"/>
              </a:rPr>
              <a:t>It’s Noticed from the previous diagram :</a:t>
            </a:r>
          </a:p>
          <a:p>
            <a:pPr marL="800100" lvl="1" indent="-342900">
              <a:buClr>
                <a:srgbClr val="FFFFFF"/>
              </a:buClr>
              <a:buSzPct val="100000"/>
              <a:defRPr/>
            </a:pPr>
            <a:r>
              <a:rPr lang="en-US" sz="1800" b="1" dirty="0">
                <a:sym typeface="Montserrat"/>
              </a:rPr>
              <a:t>We added  some extra outputs : to facilitate testing the functionality like the “fill_water_signal” which is an output that indicates that the control unit entered the Filling water state, and also can be used in real life to signal another external device or external unit to start filling water.</a:t>
            </a:r>
          </a:p>
          <a:p>
            <a:pPr marL="800100" lvl="1" indent="-342900">
              <a:buClr>
                <a:srgbClr val="FFFFFF"/>
              </a:buClr>
              <a:buSzPct val="100000"/>
              <a:defRPr/>
            </a:pPr>
            <a:r>
              <a:rPr lang="en-US" sz="1800" b="1" dirty="0">
                <a:sym typeface="Montserrat"/>
              </a:rPr>
              <a:t>We added also internal signals for the interfacing between the three blocks and each other.</a:t>
            </a:r>
          </a:p>
          <a:p>
            <a:pPr marL="0" indent="0">
              <a:buClr>
                <a:srgbClr val="FFFFFF"/>
              </a:buClr>
              <a:buSzPct val="100000"/>
              <a:buNone/>
              <a:defRPr/>
            </a:pPr>
            <a:endParaRPr lang="en-US" b="1" dirty="0">
              <a:sym typeface="Montserrat"/>
            </a:endParaRPr>
          </a:p>
          <a:p>
            <a:pPr marL="0" indent="0">
              <a:buClr>
                <a:srgbClr val="FFFFFF"/>
              </a:buClr>
              <a:buSzPct val="100000"/>
              <a:buNone/>
              <a:defRPr/>
            </a:pPr>
            <a:r>
              <a:rPr lang="en-US" b="1" dirty="0">
                <a:sym typeface="Montserrat"/>
              </a:rPr>
              <a:t> </a:t>
            </a:r>
            <a:r>
              <a:rPr lang="en-US" sz="1600" b="1" dirty="0">
                <a:solidFill>
                  <a:srgbClr val="F5DE34"/>
                </a:solidFill>
                <a:latin typeface="Montserrat"/>
                <a:sym typeface="Montserrat"/>
              </a:rPr>
              <a:t>Our goal in the design is to make a modular architecture that achieves the required functionality with complete synthesizable code, free of inferred latches and combinational loops.</a:t>
            </a:r>
          </a:p>
          <a:p>
            <a:pPr marL="342900" indent="-342900">
              <a:buClr>
                <a:srgbClr val="FFFFFF"/>
              </a:buClr>
              <a:buSzPct val="100000"/>
              <a:defRPr/>
            </a:pPr>
            <a:endParaRPr lang="en-US" sz="1200" b="1" dirty="0">
              <a:sym typeface="Montserrat"/>
            </a:endParaRPr>
          </a:p>
          <a:p>
            <a:pPr marL="0" indent="0">
              <a:buClr>
                <a:srgbClr val="FFFFFF"/>
              </a:buClr>
              <a:buSzPct val="100000"/>
              <a:buNone/>
              <a:defRPr/>
            </a:pPr>
            <a:endParaRPr lang="en" sz="1200" b="1" dirty="0">
              <a:sym typeface="Montserrat"/>
            </a:endParaRPr>
          </a:p>
          <a:p>
            <a:pPr marL="342900" indent="-342900">
              <a:buClr>
                <a:srgbClr val="FFFFFF"/>
              </a:buClr>
              <a:buSzPct val="100000"/>
              <a:defRPr/>
            </a:pPr>
            <a:endParaRPr lang="en" sz="1200" b="1" dirty="0">
              <a:solidFill>
                <a:srgbClr val="F5DE34"/>
              </a:solidFill>
              <a:latin typeface="Montserrat"/>
              <a:sym typeface="Montserrat"/>
            </a:endParaRPr>
          </a:p>
          <a:p>
            <a:pPr marL="342900" indent="-342900">
              <a:buClr>
                <a:srgbClr val="FFFFFF"/>
              </a:buClr>
              <a:buSzPct val="100000"/>
              <a:defRPr/>
            </a:pPr>
            <a:endParaRPr kumimoji="0" lang="en" sz="1200" b="1" i="0" u="none" strike="noStrike" kern="0" cap="none" spc="0" normalizeH="0" baseline="0" noProof="0" dirty="0">
              <a:ln>
                <a:noFill/>
              </a:ln>
              <a:solidFill>
                <a:srgbClr val="F5DE34"/>
              </a:solidFill>
              <a:effectLst/>
              <a:uLnTx/>
              <a:uFillTx/>
              <a:latin typeface="Montserrat"/>
              <a:sym typeface="Montserrat"/>
            </a:endParaRPr>
          </a:p>
          <a:p>
            <a:pPr marL="342900" indent="-342900">
              <a:buClr>
                <a:srgbClr val="FFFFFF"/>
              </a:buClr>
              <a:buSzPct val="100000"/>
              <a:defRPr/>
            </a:pPr>
            <a:endParaRPr lang="en" sz="1200" b="1" dirty="0">
              <a:solidFill>
                <a:srgbClr val="F5DE34"/>
              </a:solidFill>
              <a:latin typeface="Montserrat"/>
              <a:sym typeface="Montserrat"/>
            </a:endParaRPr>
          </a:p>
          <a:p>
            <a:pPr marL="342900" indent="-342900">
              <a:buClr>
                <a:srgbClr val="FFFFFF"/>
              </a:buClr>
              <a:buSzPct val="100000"/>
              <a:defRPr/>
            </a:pPr>
            <a:endParaRPr kumimoji="0" lang="en" sz="1200" b="1" i="0" u="none" strike="noStrike" kern="0" cap="none" spc="0" normalizeH="0" baseline="0" noProof="0" dirty="0">
              <a:ln>
                <a:noFill/>
              </a:ln>
              <a:solidFill>
                <a:srgbClr val="F5DE34"/>
              </a:solidFill>
              <a:effectLst/>
              <a:uLnTx/>
              <a:uFillTx/>
              <a:latin typeface="Montserrat"/>
              <a:sym typeface="Montserrat"/>
            </a:endParaRPr>
          </a:p>
          <a:p>
            <a:pPr marL="342900" indent="-342900">
              <a:buClr>
                <a:srgbClr val="FFFFFF"/>
              </a:buClr>
              <a:buSzPts val="3000"/>
              <a:defRPr/>
            </a:pPr>
            <a:endParaRPr kumimoji="0" lang="en" sz="1200" b="1" i="0" u="none" strike="noStrike" kern="0" cap="none" spc="0" normalizeH="0" baseline="0" noProof="0" dirty="0">
              <a:ln>
                <a:noFill/>
              </a:ln>
              <a:solidFill>
                <a:srgbClr val="F5DE34"/>
              </a:solidFill>
              <a:effectLst/>
              <a:uLnTx/>
              <a:uFillTx/>
              <a:latin typeface="Montserrat"/>
              <a:sym typeface="Montserrat"/>
            </a:endParaRPr>
          </a:p>
          <a:p>
            <a:pPr marL="342900" indent="-342900"/>
            <a:endParaRPr lang="en-US" sz="1200" b="1" dirty="0"/>
          </a:p>
          <a:p>
            <a:endParaRPr lang="en-US" dirty="0"/>
          </a:p>
        </p:txBody>
      </p:sp>
    </p:spTree>
    <p:extLst>
      <p:ext uri="{BB962C8B-B14F-4D97-AF65-F5344CB8AC3E}">
        <p14:creationId xmlns:p14="http://schemas.microsoft.com/office/powerpoint/2010/main" val="3074346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2450700" y="3072853"/>
            <a:ext cx="4242600" cy="1157397"/>
          </a:xfrm>
          <a:prstGeom prst="rect">
            <a:avLst/>
          </a:prstGeom>
        </p:spPr>
        <p:txBody>
          <a:bodyPr spcFirstLastPara="1" wrap="square" lIns="91425" tIns="91425" rIns="91425" bIns="91425" anchor="ctr" anchorCtr="0">
            <a:normAutofit fontScale="90000"/>
          </a:bodyPr>
          <a:lstStyle/>
          <a:p>
            <a:r>
              <a:rPr lang="en-US" dirty="0"/>
              <a:t>Modules detailed explanation</a:t>
            </a:r>
            <a:endParaRPr lang="en-US" sz="3600" dirty="0"/>
          </a:p>
        </p:txBody>
      </p:sp>
      <p:sp>
        <p:nvSpPr>
          <p:cNvPr id="1008" name="Google Shape;1008;p38"/>
          <p:cNvSpPr txBox="1">
            <a:spLocks noGrp="1"/>
          </p:cNvSpPr>
          <p:nvPr>
            <p:ph type="title" idx="2"/>
          </p:nvPr>
        </p:nvSpPr>
        <p:spPr>
          <a:xfrm>
            <a:off x="3918920" y="1227576"/>
            <a:ext cx="1271447"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18490" y="1380273"/>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8"/>
          <p:cNvGrpSpPr/>
          <p:nvPr/>
        </p:nvGrpSpPr>
        <p:grpSpPr>
          <a:xfrm>
            <a:off x="5325572" y="1380273"/>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8"/>
          <p:cNvGrpSpPr/>
          <p:nvPr/>
        </p:nvGrpSpPr>
        <p:grpSpPr>
          <a:xfrm rot="5400000">
            <a:off x="4427066" y="498842"/>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8"/>
          <p:cNvGrpSpPr/>
          <p:nvPr/>
        </p:nvGrpSpPr>
        <p:grpSpPr>
          <a:xfrm rot="5400000">
            <a:off x="4427066" y="2261724"/>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917;p35">
            <a:extLst>
              <a:ext uri="{FF2B5EF4-FFF2-40B4-BE49-F238E27FC236}">
                <a16:creationId xmlns:a16="http://schemas.microsoft.com/office/drawing/2014/main" id="{CF755BF3-A5FE-7C7F-0245-56ACE0A6BEE2}"/>
              </a:ext>
            </a:extLst>
          </p:cNvPr>
          <p:cNvSpPr txBox="1">
            <a:spLocks/>
          </p:cNvSpPr>
          <p:nvPr/>
        </p:nvSpPr>
        <p:spPr>
          <a:xfrm>
            <a:off x="1594273" y="4230250"/>
            <a:ext cx="5920740" cy="800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b="1" dirty="0">
                <a:solidFill>
                  <a:schemeClr val="dk1"/>
                </a:solidFill>
                <a:latin typeface="Montserrat"/>
                <a:sym typeface="Montserrat"/>
              </a:rPr>
              <a:t>Control unit, Clock divider and Timer functionality and code explanation</a:t>
            </a:r>
          </a:p>
        </p:txBody>
      </p:sp>
    </p:spTree>
    <p:extLst>
      <p:ext uri="{BB962C8B-B14F-4D97-AF65-F5344CB8AC3E}">
        <p14:creationId xmlns:p14="http://schemas.microsoft.com/office/powerpoint/2010/main" val="1713148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Modules detailed explanation</a:t>
            </a:r>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sp>
        <p:nvSpPr>
          <p:cNvPr id="3" name="Text Placeholder 2">
            <a:extLst>
              <a:ext uri="{FF2B5EF4-FFF2-40B4-BE49-F238E27FC236}">
                <a16:creationId xmlns:a16="http://schemas.microsoft.com/office/drawing/2014/main" id="{3CD95AEE-424E-910B-C048-6C2D18485CEC}"/>
              </a:ext>
            </a:extLst>
          </p:cNvPr>
          <p:cNvSpPr>
            <a:spLocks noGrp="1"/>
          </p:cNvSpPr>
          <p:nvPr>
            <p:ph type="body" idx="1"/>
          </p:nvPr>
        </p:nvSpPr>
        <p:spPr>
          <a:xfrm>
            <a:off x="701712" y="1358088"/>
            <a:ext cx="7497362" cy="3689400"/>
          </a:xfrm>
        </p:spPr>
        <p:txBody>
          <a:bodyPr anchor="t"/>
          <a:lstStyle/>
          <a:p>
            <a:pPr marL="0" indent="0">
              <a:buClr>
                <a:srgbClr val="FFFFFF"/>
              </a:buClr>
              <a:buSzPct val="100000"/>
              <a:buNone/>
              <a:defRPr/>
            </a:pPr>
            <a:r>
              <a:rPr kumimoji="0" lang="en" sz="1400" b="1" i="0" u="none" strike="noStrike" kern="0" cap="none" spc="0" normalizeH="0" baseline="0" noProof="0" dirty="0">
                <a:ln>
                  <a:noFill/>
                </a:ln>
                <a:solidFill>
                  <a:srgbClr val="F5DE34"/>
                </a:solidFill>
                <a:effectLst/>
                <a:uLnTx/>
                <a:uFillTx/>
                <a:latin typeface="Montserrat"/>
                <a:sym typeface="Montserrat"/>
              </a:rPr>
              <a:t>Firstly, We will talk about the washing machine contol unit.</a:t>
            </a:r>
          </a:p>
          <a:p>
            <a:pPr marL="342900" indent="-342900">
              <a:buClr>
                <a:srgbClr val="FFFFFF"/>
              </a:buClr>
              <a:buSzPct val="100000"/>
              <a:buFont typeface="+mj-lt"/>
              <a:buAutoNum type="alphaLcParenR"/>
              <a:defRPr/>
            </a:pPr>
            <a:r>
              <a:rPr lang="en" sz="1400" b="1" u="sng" dirty="0">
                <a:solidFill>
                  <a:schemeClr val="tx1"/>
                </a:solidFill>
                <a:latin typeface="Montserrat"/>
                <a:sym typeface="Montserrat"/>
              </a:rPr>
              <a:t>Input ports :</a:t>
            </a:r>
          </a:p>
          <a:p>
            <a:pPr marL="0" indent="0">
              <a:buClr>
                <a:srgbClr val="FFFFFF"/>
              </a:buClr>
              <a:buSzPct val="100000"/>
              <a:buNone/>
              <a:defRPr/>
            </a:pPr>
            <a:r>
              <a:rPr kumimoji="0" lang="en" sz="1400" b="1" i="0" u="none" strike="noStrike" kern="0" cap="none" spc="0" normalizeH="0" baseline="0" noProof="0" dirty="0">
                <a:ln>
                  <a:noFill/>
                </a:ln>
                <a:solidFill>
                  <a:schemeClr val="tx1"/>
                </a:solidFill>
                <a:effectLst/>
                <a:uLnTx/>
                <a:uFillTx/>
                <a:latin typeface="Montserrat"/>
                <a:sym typeface="Montserrat"/>
              </a:rPr>
              <a:t> - </a:t>
            </a:r>
            <a:r>
              <a:rPr kumimoji="0" lang="en-US" sz="1400" b="1" i="0" u="none" strike="noStrike" kern="0" cap="none" spc="0" normalizeH="0" baseline="0" noProof="0" dirty="0">
                <a:ln>
                  <a:noFill/>
                </a:ln>
                <a:solidFill>
                  <a:schemeClr val="tx1"/>
                </a:solidFill>
                <a:effectLst/>
                <a:uLnTx/>
                <a:uFillTx/>
                <a:latin typeface="Montserrat"/>
                <a:sym typeface="Montserrat"/>
              </a:rPr>
              <a:t>rst_n : The Asynchronous Reset.</a:t>
            </a:r>
          </a:p>
          <a:p>
            <a:pPr marL="0" indent="0">
              <a:buClr>
                <a:srgbClr val="FFFFFF"/>
              </a:buClr>
              <a:buSzPct val="100000"/>
              <a:buNone/>
              <a:defRPr/>
            </a:pPr>
            <a:r>
              <a:rPr kumimoji="0" lang="en-US" sz="1400" b="1" i="0" u="none" strike="noStrike" kern="0" cap="none" spc="0" normalizeH="0" baseline="0" noProof="0" dirty="0">
                <a:ln>
                  <a:noFill/>
                </a:ln>
                <a:solidFill>
                  <a:schemeClr val="tx1"/>
                </a:solidFill>
                <a:effectLst/>
                <a:uLnTx/>
                <a:uFillTx/>
                <a:latin typeface="Montserrat"/>
                <a:sym typeface="Montserrat"/>
              </a:rPr>
              <a:t> - clk : </a:t>
            </a:r>
            <a:r>
              <a:rPr lang="en-US" sz="1400" b="1" dirty="0">
                <a:solidFill>
                  <a:schemeClr val="tx1"/>
                </a:solidFill>
                <a:latin typeface="Montserrat"/>
                <a:sym typeface="Montserrat"/>
              </a:rPr>
              <a:t>It’s coming</a:t>
            </a:r>
            <a:r>
              <a:rPr kumimoji="0" lang="en-US" sz="1400" b="1" i="0" u="none" strike="noStrike" kern="0" cap="none" spc="0" normalizeH="0" baseline="0" noProof="0" dirty="0">
                <a:ln>
                  <a:noFill/>
                </a:ln>
                <a:solidFill>
                  <a:schemeClr val="tx1"/>
                </a:solidFill>
                <a:effectLst/>
                <a:uLnTx/>
                <a:uFillTx/>
                <a:latin typeface="Montserrat"/>
                <a:sym typeface="Montserrat"/>
              </a:rPr>
              <a:t> from the clock divider.  *</a:t>
            </a:r>
          </a:p>
          <a:p>
            <a:pPr marL="0" indent="0">
              <a:buClr>
                <a:srgbClr val="FFFFFF"/>
              </a:buClr>
              <a:buSzPct val="100000"/>
              <a:buNone/>
              <a:defRPr/>
            </a:pPr>
            <a:r>
              <a:rPr kumimoji="0" lang="en-US" sz="1400" b="1" i="0" u="none" strike="noStrike" kern="0" cap="none" spc="0" normalizeH="0" baseline="0" noProof="0" dirty="0">
                <a:ln>
                  <a:noFill/>
                </a:ln>
                <a:solidFill>
                  <a:schemeClr val="tx1"/>
                </a:solidFill>
                <a:effectLst/>
                <a:uLnTx/>
                <a:uFillTx/>
                <a:latin typeface="Montserrat"/>
                <a:sym typeface="Montserrat"/>
              </a:rPr>
              <a:t> - coin_in : </a:t>
            </a:r>
            <a:r>
              <a:rPr lang="en-US" sz="1400" b="1" dirty="0">
                <a:solidFill>
                  <a:schemeClr val="tx1"/>
                </a:solidFill>
                <a:latin typeface="Montserrat"/>
                <a:sym typeface="Montserrat"/>
              </a:rPr>
              <a:t>It signals the machine to start.</a:t>
            </a:r>
          </a:p>
          <a:p>
            <a:pPr marL="0" indent="0">
              <a:buClr>
                <a:srgbClr val="FFFFFF"/>
              </a:buClr>
              <a:buSzPct val="100000"/>
              <a:buNone/>
              <a:defRPr/>
            </a:pPr>
            <a:r>
              <a:rPr kumimoji="0" lang="en-US" sz="1400" b="1" i="0" u="none" strike="noStrike" kern="0" cap="none" spc="0" normalizeH="0" baseline="0" noProof="0" dirty="0">
                <a:ln>
                  <a:noFill/>
                </a:ln>
                <a:solidFill>
                  <a:schemeClr val="tx1"/>
                </a:solidFill>
                <a:effectLst/>
                <a:uLnTx/>
                <a:uFillTx/>
                <a:latin typeface="Montserrat"/>
                <a:sym typeface="Montserrat"/>
              </a:rPr>
              <a:t> - double_wash</a:t>
            </a:r>
            <a:r>
              <a:rPr lang="en-US" sz="1400" b="1" dirty="0">
                <a:solidFill>
                  <a:schemeClr val="tx1"/>
                </a:solidFill>
                <a:latin typeface="Montserrat"/>
                <a:sym typeface="Montserrat"/>
              </a:rPr>
              <a:t> : a second wash and rinse to occur.</a:t>
            </a:r>
          </a:p>
          <a:p>
            <a:pPr marL="0" indent="0">
              <a:buClr>
                <a:srgbClr val="FFFFFF"/>
              </a:buClr>
              <a:buSzPct val="100000"/>
              <a:buNone/>
              <a:defRPr/>
            </a:pPr>
            <a:endParaRPr lang="en-US" sz="1400" b="1" dirty="0">
              <a:solidFill>
                <a:schemeClr val="tx1"/>
              </a:solidFill>
              <a:latin typeface="Montserrat"/>
              <a:sym typeface="Montserrat"/>
            </a:endParaRPr>
          </a:p>
          <a:p>
            <a:pPr marL="0" indent="0">
              <a:buClr>
                <a:srgbClr val="FFFFFF"/>
              </a:buClr>
              <a:buSzPct val="100000"/>
              <a:buNone/>
              <a:defRPr/>
            </a:pPr>
            <a:r>
              <a:rPr lang="en-US" sz="1400" b="1" dirty="0">
                <a:solidFill>
                  <a:schemeClr val="tx1"/>
                </a:solidFill>
                <a:latin typeface="Montserrat"/>
                <a:sym typeface="Montserrat"/>
              </a:rPr>
              <a:t> - timer_pause : if high </a:t>
            </a:r>
            <a:r>
              <a:rPr lang="en-US" sz="1400" b="1" u="sng" dirty="0">
                <a:solidFill>
                  <a:schemeClr val="tx1"/>
                </a:solidFill>
                <a:latin typeface="Montserrat"/>
                <a:sym typeface="Montserrat"/>
              </a:rPr>
              <a:t>and the FSM is in the </a:t>
            </a:r>
          </a:p>
          <a:p>
            <a:pPr marL="0" indent="0">
              <a:buClr>
                <a:srgbClr val="FFFFFF"/>
              </a:buClr>
              <a:buSzPct val="100000"/>
              <a:buNone/>
              <a:defRPr/>
            </a:pPr>
            <a:r>
              <a:rPr lang="en-US" sz="1400" b="1" dirty="0">
                <a:solidFill>
                  <a:schemeClr val="tx1"/>
                </a:solidFill>
                <a:latin typeface="Montserrat"/>
                <a:sym typeface="Montserrat"/>
              </a:rPr>
              <a:t>    </a:t>
            </a:r>
            <a:r>
              <a:rPr lang="en-US" sz="1400" b="1" u="sng" dirty="0">
                <a:solidFill>
                  <a:schemeClr val="tx1"/>
                </a:solidFill>
                <a:latin typeface="Montserrat"/>
                <a:sym typeface="Montserrat"/>
              </a:rPr>
              <a:t>spinning state</a:t>
            </a:r>
            <a:r>
              <a:rPr lang="en-US" sz="1400" b="1" dirty="0">
                <a:solidFill>
                  <a:schemeClr val="tx1"/>
                </a:solidFill>
                <a:latin typeface="Montserrat"/>
                <a:sym typeface="Montserrat"/>
              </a:rPr>
              <a:t>, timer pauses “</a:t>
            </a:r>
            <a:r>
              <a:rPr lang="en-US" sz="1400" b="1" dirty="0" err="1">
                <a:solidFill>
                  <a:schemeClr val="tx1"/>
                </a:solidFill>
                <a:latin typeface="Montserrat"/>
                <a:sym typeface="Montserrat"/>
              </a:rPr>
              <a:t>run_timer</a:t>
            </a:r>
            <a:r>
              <a:rPr lang="en-US" sz="1400" b="1" dirty="0">
                <a:solidFill>
                  <a:schemeClr val="tx1"/>
                </a:solidFill>
                <a:latin typeface="Montserrat"/>
                <a:sym typeface="Montserrat"/>
              </a:rPr>
              <a:t>  = 0”,</a:t>
            </a:r>
          </a:p>
          <a:p>
            <a:pPr marL="0" indent="0">
              <a:buClr>
                <a:srgbClr val="FFFFFF"/>
              </a:buClr>
              <a:buSzPct val="100000"/>
              <a:buNone/>
              <a:defRPr/>
            </a:pPr>
            <a:r>
              <a:rPr lang="en-US" sz="1400" b="1" dirty="0">
                <a:solidFill>
                  <a:schemeClr val="tx1"/>
                </a:solidFill>
                <a:latin typeface="Montserrat"/>
                <a:sym typeface="Montserrat"/>
              </a:rPr>
              <a:t>    and spinning stops “</a:t>
            </a:r>
            <a:r>
              <a:rPr lang="en-US" sz="1400" b="1" dirty="0" err="1">
                <a:solidFill>
                  <a:schemeClr val="tx1"/>
                </a:solidFill>
                <a:latin typeface="Montserrat"/>
                <a:sym typeface="Montserrat"/>
              </a:rPr>
              <a:t>spin_sig</a:t>
            </a:r>
            <a:r>
              <a:rPr lang="en-US" sz="1400" b="1" dirty="0">
                <a:solidFill>
                  <a:schemeClr val="tx1"/>
                </a:solidFill>
                <a:latin typeface="Montserrat"/>
                <a:sym typeface="Montserrat"/>
              </a:rPr>
              <a:t> = 0”.  *</a:t>
            </a:r>
          </a:p>
          <a:p>
            <a:pPr marL="0" indent="0">
              <a:buClr>
                <a:srgbClr val="FFFFFF"/>
              </a:buClr>
              <a:buSzPct val="100000"/>
              <a:buNone/>
              <a:defRPr/>
            </a:pPr>
            <a:endParaRPr lang="en-US" sz="1400" b="1" dirty="0">
              <a:solidFill>
                <a:schemeClr val="tx1"/>
              </a:solidFill>
              <a:latin typeface="Montserrat"/>
              <a:sym typeface="Montserrat"/>
            </a:endParaRPr>
          </a:p>
          <a:p>
            <a:pPr marL="0" indent="0">
              <a:buClr>
                <a:srgbClr val="FFFFFF"/>
              </a:buClr>
              <a:buSzPct val="100000"/>
              <a:buNone/>
              <a:defRPr/>
            </a:pPr>
            <a:r>
              <a:rPr lang="en-US" sz="1400" b="1" dirty="0">
                <a:solidFill>
                  <a:schemeClr val="tx1"/>
                </a:solidFill>
                <a:latin typeface="Montserrat"/>
                <a:sym typeface="Montserrat"/>
              </a:rPr>
              <a:t> - timer_elapsed_minutes[2:0] : It’s coming from the </a:t>
            </a:r>
          </a:p>
          <a:p>
            <a:pPr marL="0" indent="0">
              <a:buClr>
                <a:srgbClr val="FFFFFF"/>
              </a:buClr>
              <a:buSzPct val="100000"/>
              <a:buNone/>
              <a:defRPr/>
            </a:pPr>
            <a:r>
              <a:rPr lang="en-US" sz="1400" b="1" dirty="0">
                <a:solidFill>
                  <a:schemeClr val="tx1"/>
                </a:solidFill>
                <a:latin typeface="Montserrat"/>
                <a:sym typeface="Montserrat"/>
              </a:rPr>
              <a:t>    timer and it tells the control unit the time elapsed</a:t>
            </a:r>
          </a:p>
          <a:p>
            <a:pPr marL="0" indent="0">
              <a:buClr>
                <a:srgbClr val="FFFFFF"/>
              </a:buClr>
              <a:buSzPct val="100000"/>
              <a:buNone/>
              <a:defRPr/>
            </a:pPr>
            <a:r>
              <a:rPr lang="en-US" sz="1400" b="1" dirty="0">
                <a:solidFill>
                  <a:schemeClr val="tx1"/>
                </a:solidFill>
                <a:latin typeface="Montserrat"/>
                <a:sym typeface="Montserrat"/>
              </a:rPr>
              <a:t>    in minutes measured from the beginning of a state, </a:t>
            </a:r>
          </a:p>
          <a:p>
            <a:pPr marL="0" indent="0">
              <a:buClr>
                <a:srgbClr val="FFFFFF"/>
              </a:buClr>
              <a:buSzPct val="100000"/>
              <a:buNone/>
              <a:defRPr/>
            </a:pPr>
            <a:r>
              <a:rPr lang="en-US" sz="1400" b="1" dirty="0">
                <a:solidFill>
                  <a:schemeClr val="tx1"/>
                </a:solidFill>
                <a:latin typeface="Montserrat"/>
                <a:sym typeface="Montserrat"/>
              </a:rPr>
              <a:t>    in order that the CU knows when the duration</a:t>
            </a:r>
          </a:p>
          <a:p>
            <a:pPr marL="0" indent="0">
              <a:buClr>
                <a:srgbClr val="FFFFFF"/>
              </a:buClr>
              <a:buSzPct val="100000"/>
              <a:buNone/>
              <a:defRPr/>
            </a:pPr>
            <a:r>
              <a:rPr lang="en-US" sz="1400" b="1" dirty="0">
                <a:solidFill>
                  <a:schemeClr val="tx1"/>
                </a:solidFill>
                <a:latin typeface="Montserrat"/>
                <a:sym typeface="Montserrat"/>
              </a:rPr>
              <a:t>    of this state ends so it can go to the next state.  *</a:t>
            </a:r>
            <a:endParaRPr lang="en" sz="1400" b="1" dirty="0">
              <a:solidFill>
                <a:schemeClr val="tx1"/>
              </a:solidFill>
              <a:latin typeface="Montserrat"/>
              <a:sym typeface="Montserrat"/>
            </a:endParaRPr>
          </a:p>
          <a:p>
            <a:pPr marL="342900" indent="-342900">
              <a:buClr>
                <a:srgbClr val="FFFFFF"/>
              </a:buClr>
              <a:buSzPct val="100000"/>
              <a:defRPr/>
            </a:pPr>
            <a:endParaRPr lang="en" sz="1100" b="1" dirty="0">
              <a:solidFill>
                <a:srgbClr val="F5DE34"/>
              </a:solidFill>
              <a:latin typeface="Montserrat"/>
              <a:sym typeface="Montserrat"/>
            </a:endParaRPr>
          </a:p>
          <a:p>
            <a:pPr marL="342900" indent="-342900">
              <a:buClr>
                <a:srgbClr val="FFFFFF"/>
              </a:buClr>
              <a:buSzPct val="100000"/>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buClr>
                <a:srgbClr val="FFFFFF"/>
              </a:buClr>
              <a:buSzPct val="100000"/>
              <a:defRPr/>
            </a:pPr>
            <a:endParaRPr lang="en" sz="1100" b="1" dirty="0">
              <a:solidFill>
                <a:srgbClr val="F5DE34"/>
              </a:solidFill>
              <a:latin typeface="Montserrat"/>
              <a:sym typeface="Montserrat"/>
            </a:endParaRPr>
          </a:p>
          <a:p>
            <a:pPr marL="342900" indent="-342900">
              <a:buClr>
                <a:srgbClr val="FFFFFF"/>
              </a:buClr>
              <a:buSzPct val="100000"/>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buClr>
                <a:srgbClr val="FFFFFF"/>
              </a:buClr>
              <a:buSzPts val="3000"/>
              <a:defRPr/>
            </a:pPr>
            <a:endParaRPr kumimoji="0" lang="en" sz="1100" b="1" i="0" u="none" strike="noStrike" kern="0" cap="none" spc="0" normalizeH="0" baseline="0" noProof="0" dirty="0">
              <a:ln>
                <a:noFill/>
              </a:ln>
              <a:solidFill>
                <a:srgbClr val="F5DE34"/>
              </a:solidFill>
              <a:effectLst/>
              <a:uLnTx/>
              <a:uFillTx/>
              <a:latin typeface="Montserrat"/>
              <a:sym typeface="Montserrat"/>
            </a:endParaRPr>
          </a:p>
          <a:p>
            <a:pPr marL="342900" indent="-342900"/>
            <a:endParaRPr lang="en-US" sz="1100" b="1" dirty="0"/>
          </a:p>
          <a:p>
            <a:endParaRPr lang="en-US" sz="1100" dirty="0"/>
          </a:p>
        </p:txBody>
      </p:sp>
      <p:sp>
        <p:nvSpPr>
          <p:cNvPr id="5" name="Google Shape;901;p34">
            <a:extLst>
              <a:ext uri="{FF2B5EF4-FFF2-40B4-BE49-F238E27FC236}">
                <a16:creationId xmlns:a16="http://schemas.microsoft.com/office/drawing/2014/main" id="{C7F0369E-53CB-9699-9BEB-79A06646A11A}"/>
              </a:ext>
            </a:extLst>
          </p:cNvPr>
          <p:cNvSpPr txBox="1">
            <a:spLocks/>
          </p:cNvSpPr>
          <p:nvPr/>
        </p:nvSpPr>
        <p:spPr>
          <a:xfrm>
            <a:off x="944926" y="948450"/>
            <a:ext cx="4760930"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pPr marL="285750" indent="-285750">
              <a:buFont typeface="Wingdings" panose="05000000000000000000" pitchFamily="2" charset="2"/>
              <a:buChar char="Ø"/>
            </a:pPr>
            <a:r>
              <a:rPr lang="en-US" sz="1800" dirty="0">
                <a:solidFill>
                  <a:srgbClr val="F5DE34"/>
                </a:solidFill>
              </a:rPr>
              <a:t> Control Unit</a:t>
            </a:r>
          </a:p>
        </p:txBody>
      </p:sp>
      <p:pic>
        <p:nvPicPr>
          <p:cNvPr id="4" name="Picture 3">
            <a:extLst>
              <a:ext uri="{FF2B5EF4-FFF2-40B4-BE49-F238E27FC236}">
                <a16:creationId xmlns:a16="http://schemas.microsoft.com/office/drawing/2014/main" id="{44DB4BEA-303E-BDD4-04AC-1C93E0FD19C8}"/>
              </a:ext>
            </a:extLst>
          </p:cNvPr>
          <p:cNvPicPr>
            <a:picLocks noChangeAspect="1"/>
          </p:cNvPicPr>
          <p:nvPr/>
        </p:nvPicPr>
        <p:blipFill>
          <a:blip r:embed="rId3"/>
          <a:stretch>
            <a:fillRect/>
          </a:stretch>
        </p:blipFill>
        <p:spPr>
          <a:xfrm>
            <a:off x="6254496" y="1859484"/>
            <a:ext cx="2807354" cy="3132773"/>
          </a:xfrm>
          <a:prstGeom prst="rect">
            <a:avLst/>
          </a:prstGeom>
        </p:spPr>
      </p:pic>
      <p:sp>
        <p:nvSpPr>
          <p:cNvPr id="898" name="TextBox 897">
            <a:extLst>
              <a:ext uri="{FF2B5EF4-FFF2-40B4-BE49-F238E27FC236}">
                <a16:creationId xmlns:a16="http://schemas.microsoft.com/office/drawing/2014/main" id="{B8A3A5C7-2429-CAB1-8424-58F5DB9916EF}"/>
              </a:ext>
            </a:extLst>
          </p:cNvPr>
          <p:cNvSpPr txBox="1"/>
          <p:nvPr/>
        </p:nvSpPr>
        <p:spPr>
          <a:xfrm>
            <a:off x="7536253" y="4670396"/>
            <a:ext cx="449508" cy="184666"/>
          </a:xfrm>
          <a:prstGeom prst="rect">
            <a:avLst/>
          </a:prstGeom>
          <a:noFill/>
        </p:spPr>
        <p:txBody>
          <a:bodyPr wrap="square" rtlCol="0">
            <a:spAutoFit/>
          </a:bodyPr>
          <a:lstStyle/>
          <a:p>
            <a:r>
              <a:rPr lang="en-US" sz="600" b="1" dirty="0">
                <a:solidFill>
                  <a:srgbClr val="002060"/>
                </a:solidFill>
              </a:rPr>
              <a:t>[2:0]</a:t>
            </a:r>
            <a:endParaRPr lang="en-US" sz="600" dirty="0"/>
          </a:p>
        </p:txBody>
      </p:sp>
    </p:spTree>
    <p:extLst>
      <p:ext uri="{BB962C8B-B14F-4D97-AF65-F5344CB8AC3E}">
        <p14:creationId xmlns:p14="http://schemas.microsoft.com/office/powerpoint/2010/main" val="384798721"/>
      </p:ext>
    </p:extLst>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812</TotalTime>
  <Words>3476</Words>
  <Application>Microsoft Office PowerPoint</Application>
  <PresentationFormat>On-screen Show (16:9)</PresentationFormat>
  <Paragraphs>585</Paragraphs>
  <Slides>43</Slides>
  <Notes>43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Wingdings</vt:lpstr>
      <vt:lpstr>Montserrat</vt:lpstr>
      <vt:lpstr>Source Sans Pro</vt:lpstr>
      <vt:lpstr>Raleway</vt:lpstr>
      <vt:lpstr>Arial</vt:lpstr>
      <vt:lpstr>Josefin Slab SemiBold</vt:lpstr>
      <vt:lpstr>Electronic Circuit Style CV by Slidesgo</vt:lpstr>
      <vt:lpstr>Washing Machine CU </vt:lpstr>
      <vt:lpstr>Requirements of the design</vt:lpstr>
      <vt:lpstr>Requirements of the design</vt:lpstr>
      <vt:lpstr>Requirements of the design</vt:lpstr>
      <vt:lpstr>Top Architecture of the design</vt:lpstr>
      <vt:lpstr>PowerPoint Presentation</vt:lpstr>
      <vt:lpstr>Top Architecture of the design</vt:lpstr>
      <vt:lpstr>Modules detailed explanation</vt:lpstr>
      <vt:lpstr>Modules detailed explanation</vt:lpstr>
      <vt:lpstr>Modules detailed explanation</vt:lpstr>
      <vt:lpstr>Modules detailed explanation</vt:lpstr>
      <vt:lpstr>Modules detailed explanation</vt:lpstr>
      <vt:lpstr>Modules detailed explanation</vt:lpstr>
      <vt:lpstr>Modules detailed explanation</vt:lpstr>
      <vt:lpstr>Modules detailed explanation</vt:lpstr>
      <vt:lpstr>Modules detailed explanation</vt:lpstr>
      <vt:lpstr>Modules detailed explanation</vt:lpstr>
      <vt:lpstr>Modules detailed explanation</vt:lpstr>
      <vt:lpstr>Modules detailed explanation</vt:lpstr>
      <vt:lpstr>Modules detailed explanation</vt:lpstr>
      <vt:lpstr>Modules detailed explanation</vt:lpstr>
      <vt:lpstr>Modules detailed explanation</vt:lpstr>
      <vt:lpstr>Modules detailed explanation</vt:lpstr>
      <vt:lpstr>Modules detailed explanation</vt:lpstr>
      <vt:lpstr>Modules detailed explanation</vt:lpstr>
      <vt:lpstr>Modules detailed explanation</vt:lpstr>
      <vt:lpstr>Modules detailed explanation</vt:lpstr>
      <vt:lpstr>Modules detailed explanation</vt:lpstr>
      <vt:lpstr>Testbench and Test cases</vt:lpstr>
      <vt:lpstr>Testbench and Test cases</vt:lpstr>
      <vt:lpstr>Testbench and Test cases</vt:lpstr>
      <vt:lpstr>Testbench and Test cases</vt:lpstr>
      <vt:lpstr>Testbench and Test cases</vt:lpstr>
      <vt:lpstr>Testbench and Test cases</vt:lpstr>
      <vt:lpstr>Testbench and Test cases</vt:lpstr>
      <vt:lpstr>Testbench and Test cases</vt:lpstr>
      <vt:lpstr>Testbench and Test cases</vt:lpstr>
      <vt:lpstr>Testbench and Test cases</vt:lpstr>
      <vt:lpstr>Testbench and Test cases</vt:lpstr>
      <vt:lpstr>Testbench and Test cases</vt:lpstr>
      <vt:lpstr>Testbench and Test cases</vt:lpstr>
      <vt:lpstr>Testbench and Test cases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Washing Machine CU </dc:title>
  <cp:lastModifiedBy>Kerellos Nashaat</cp:lastModifiedBy>
  <cp:revision>17</cp:revision>
  <dcterms:modified xsi:type="dcterms:W3CDTF">2022-07-14T21:20:29Z</dcterms:modified>
</cp:coreProperties>
</file>