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5203150" cy="32404050"/>
  <p:notesSz cx="6858000" cy="9144000"/>
  <p:defaultTextStyle>
    <a:defPPr>
      <a:defRPr lang="tr-TR"/>
    </a:defPPr>
    <a:lvl1pPr marL="0" algn="l" defTabSz="3291803" rtl="0" eaLnBrk="1" latinLnBrk="0" hangingPunct="1">
      <a:defRPr sz="6400" kern="1200">
        <a:solidFill>
          <a:schemeClr val="tx1"/>
        </a:solidFill>
        <a:latin typeface="+mn-lt"/>
        <a:ea typeface="+mn-ea"/>
        <a:cs typeface="+mn-cs"/>
      </a:defRPr>
    </a:lvl1pPr>
    <a:lvl2pPr marL="1645902" algn="l" defTabSz="3291803" rtl="0" eaLnBrk="1" latinLnBrk="0" hangingPunct="1">
      <a:defRPr sz="6400" kern="1200">
        <a:solidFill>
          <a:schemeClr val="tx1"/>
        </a:solidFill>
        <a:latin typeface="+mn-lt"/>
        <a:ea typeface="+mn-ea"/>
        <a:cs typeface="+mn-cs"/>
      </a:defRPr>
    </a:lvl2pPr>
    <a:lvl3pPr marL="3291803" algn="l" defTabSz="3291803" rtl="0" eaLnBrk="1" latinLnBrk="0" hangingPunct="1">
      <a:defRPr sz="6400" kern="1200">
        <a:solidFill>
          <a:schemeClr val="tx1"/>
        </a:solidFill>
        <a:latin typeface="+mn-lt"/>
        <a:ea typeface="+mn-ea"/>
        <a:cs typeface="+mn-cs"/>
      </a:defRPr>
    </a:lvl3pPr>
    <a:lvl4pPr marL="4937705" algn="l" defTabSz="3291803" rtl="0" eaLnBrk="1" latinLnBrk="0" hangingPunct="1">
      <a:defRPr sz="6400" kern="1200">
        <a:solidFill>
          <a:schemeClr val="tx1"/>
        </a:solidFill>
        <a:latin typeface="+mn-lt"/>
        <a:ea typeface="+mn-ea"/>
        <a:cs typeface="+mn-cs"/>
      </a:defRPr>
    </a:lvl4pPr>
    <a:lvl5pPr marL="6583607" algn="l" defTabSz="3291803" rtl="0" eaLnBrk="1" latinLnBrk="0" hangingPunct="1">
      <a:defRPr sz="6400" kern="1200">
        <a:solidFill>
          <a:schemeClr val="tx1"/>
        </a:solidFill>
        <a:latin typeface="+mn-lt"/>
        <a:ea typeface="+mn-ea"/>
        <a:cs typeface="+mn-cs"/>
      </a:defRPr>
    </a:lvl5pPr>
    <a:lvl6pPr marL="8229509" algn="l" defTabSz="3291803" rtl="0" eaLnBrk="1" latinLnBrk="0" hangingPunct="1">
      <a:defRPr sz="6400" kern="1200">
        <a:solidFill>
          <a:schemeClr val="tx1"/>
        </a:solidFill>
        <a:latin typeface="+mn-lt"/>
        <a:ea typeface="+mn-ea"/>
        <a:cs typeface="+mn-cs"/>
      </a:defRPr>
    </a:lvl6pPr>
    <a:lvl7pPr marL="9875410" algn="l" defTabSz="3291803" rtl="0" eaLnBrk="1" latinLnBrk="0" hangingPunct="1">
      <a:defRPr sz="6400" kern="1200">
        <a:solidFill>
          <a:schemeClr val="tx1"/>
        </a:solidFill>
        <a:latin typeface="+mn-lt"/>
        <a:ea typeface="+mn-ea"/>
        <a:cs typeface="+mn-cs"/>
      </a:defRPr>
    </a:lvl7pPr>
    <a:lvl8pPr marL="11521312" algn="l" defTabSz="3291803" rtl="0" eaLnBrk="1" latinLnBrk="0" hangingPunct="1">
      <a:defRPr sz="6400" kern="1200">
        <a:solidFill>
          <a:schemeClr val="tx1"/>
        </a:solidFill>
        <a:latin typeface="+mn-lt"/>
        <a:ea typeface="+mn-ea"/>
        <a:cs typeface="+mn-cs"/>
      </a:defRPr>
    </a:lvl8pPr>
    <a:lvl9pPr marL="13167214" algn="l" defTabSz="3291803" rtl="0" eaLnBrk="1" latinLnBrk="0" hangingPunct="1">
      <a:defRPr sz="6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Açık Stil 3 - Vurgu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25" d="100"/>
          <a:sy n="25" d="100"/>
        </p:scale>
        <p:origin x="-1843" y="-62"/>
      </p:cViewPr>
      <p:guideLst>
        <p:guide orient="horz" pos="10206"/>
        <p:guide pos="793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1890236" y="10066265"/>
            <a:ext cx="21422678" cy="6945868"/>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3780473" y="18362295"/>
            <a:ext cx="17642205" cy="8281035"/>
          </a:xfrm>
        </p:spPr>
        <p:txBody>
          <a:bodyPr/>
          <a:lstStyle>
            <a:lvl1pPr marL="0" indent="0" algn="ctr">
              <a:buNone/>
              <a:defRPr>
                <a:solidFill>
                  <a:schemeClr val="tx1">
                    <a:tint val="75000"/>
                  </a:schemeClr>
                </a:solidFill>
              </a:defRPr>
            </a:lvl1pPr>
            <a:lvl2pPr marL="1645459" indent="0" algn="ctr">
              <a:buNone/>
              <a:defRPr>
                <a:solidFill>
                  <a:schemeClr val="tx1">
                    <a:tint val="75000"/>
                  </a:schemeClr>
                </a:solidFill>
              </a:defRPr>
            </a:lvl2pPr>
            <a:lvl3pPr marL="3290918" indent="0" algn="ctr">
              <a:buNone/>
              <a:defRPr>
                <a:solidFill>
                  <a:schemeClr val="tx1">
                    <a:tint val="75000"/>
                  </a:schemeClr>
                </a:solidFill>
              </a:defRPr>
            </a:lvl3pPr>
            <a:lvl4pPr marL="4936378" indent="0" algn="ctr">
              <a:buNone/>
              <a:defRPr>
                <a:solidFill>
                  <a:schemeClr val="tx1">
                    <a:tint val="75000"/>
                  </a:schemeClr>
                </a:solidFill>
              </a:defRPr>
            </a:lvl4pPr>
            <a:lvl5pPr marL="6581837" indent="0" algn="ctr">
              <a:buNone/>
              <a:defRPr>
                <a:solidFill>
                  <a:schemeClr val="tx1">
                    <a:tint val="75000"/>
                  </a:schemeClr>
                </a:solidFill>
              </a:defRPr>
            </a:lvl5pPr>
            <a:lvl6pPr marL="8227296" indent="0" algn="ctr">
              <a:buNone/>
              <a:defRPr>
                <a:solidFill>
                  <a:schemeClr val="tx1">
                    <a:tint val="75000"/>
                  </a:schemeClr>
                </a:solidFill>
              </a:defRPr>
            </a:lvl6pPr>
            <a:lvl7pPr marL="9872755" indent="0" algn="ctr">
              <a:buNone/>
              <a:defRPr>
                <a:solidFill>
                  <a:schemeClr val="tx1">
                    <a:tint val="75000"/>
                  </a:schemeClr>
                </a:solidFill>
              </a:defRPr>
            </a:lvl7pPr>
            <a:lvl8pPr marL="11518214" indent="0" algn="ctr">
              <a:buNone/>
              <a:defRPr>
                <a:solidFill>
                  <a:schemeClr val="tx1">
                    <a:tint val="75000"/>
                  </a:schemeClr>
                </a:solidFill>
              </a:defRPr>
            </a:lvl8pPr>
            <a:lvl9pPr marL="13163674"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50362545" y="6128275"/>
            <a:ext cx="15629453" cy="130643826"/>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474184" y="6128275"/>
            <a:ext cx="46468308" cy="130643826"/>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1990875" y="20822605"/>
            <a:ext cx="21422678" cy="6435804"/>
          </a:xfrm>
        </p:spPr>
        <p:txBody>
          <a:bodyPr anchor="t"/>
          <a:lstStyle>
            <a:lvl1pPr algn="l">
              <a:defRPr sz="144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1990875" y="13734221"/>
            <a:ext cx="21422678" cy="7088384"/>
          </a:xfrm>
        </p:spPr>
        <p:txBody>
          <a:bodyPr anchor="b"/>
          <a:lstStyle>
            <a:lvl1pPr marL="0" indent="0">
              <a:buNone/>
              <a:defRPr sz="7200">
                <a:solidFill>
                  <a:schemeClr val="tx1">
                    <a:tint val="75000"/>
                  </a:schemeClr>
                </a:solidFill>
              </a:defRPr>
            </a:lvl1pPr>
            <a:lvl2pPr marL="1645459" indent="0">
              <a:buNone/>
              <a:defRPr sz="6500">
                <a:solidFill>
                  <a:schemeClr val="tx1">
                    <a:tint val="75000"/>
                  </a:schemeClr>
                </a:solidFill>
              </a:defRPr>
            </a:lvl2pPr>
            <a:lvl3pPr marL="3290918" indent="0">
              <a:buNone/>
              <a:defRPr sz="5800">
                <a:solidFill>
                  <a:schemeClr val="tx1">
                    <a:tint val="75000"/>
                  </a:schemeClr>
                </a:solidFill>
              </a:defRPr>
            </a:lvl3pPr>
            <a:lvl4pPr marL="4936378" indent="0">
              <a:buNone/>
              <a:defRPr sz="5000">
                <a:solidFill>
                  <a:schemeClr val="tx1">
                    <a:tint val="75000"/>
                  </a:schemeClr>
                </a:solidFill>
              </a:defRPr>
            </a:lvl4pPr>
            <a:lvl5pPr marL="6581837" indent="0">
              <a:buNone/>
              <a:defRPr sz="5000">
                <a:solidFill>
                  <a:schemeClr val="tx1">
                    <a:tint val="75000"/>
                  </a:schemeClr>
                </a:solidFill>
              </a:defRPr>
            </a:lvl5pPr>
            <a:lvl6pPr marL="8227296" indent="0">
              <a:buNone/>
              <a:defRPr sz="5000">
                <a:solidFill>
                  <a:schemeClr val="tx1">
                    <a:tint val="75000"/>
                  </a:schemeClr>
                </a:solidFill>
              </a:defRPr>
            </a:lvl6pPr>
            <a:lvl7pPr marL="9872755" indent="0">
              <a:buNone/>
              <a:defRPr sz="5000">
                <a:solidFill>
                  <a:schemeClr val="tx1">
                    <a:tint val="75000"/>
                  </a:schemeClr>
                </a:solidFill>
              </a:defRPr>
            </a:lvl7pPr>
            <a:lvl8pPr marL="11518214" indent="0">
              <a:buNone/>
              <a:defRPr sz="5000">
                <a:solidFill>
                  <a:schemeClr val="tx1">
                    <a:tint val="75000"/>
                  </a:schemeClr>
                </a:solidFill>
              </a:defRPr>
            </a:lvl8pPr>
            <a:lvl9pPr marL="13163674" indent="0">
              <a:buNone/>
              <a:defRPr sz="50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474184" y="35726968"/>
            <a:ext cx="31048881" cy="101045127"/>
          </a:xfrm>
        </p:spPr>
        <p:txBody>
          <a:bodyPr/>
          <a:lstStyle>
            <a:lvl1pPr>
              <a:defRPr sz="10100"/>
            </a:lvl1pPr>
            <a:lvl2pPr>
              <a:defRPr sz="8600"/>
            </a:lvl2pPr>
            <a:lvl3pPr>
              <a:defRPr sz="7200"/>
            </a:lvl3pPr>
            <a:lvl4pPr>
              <a:defRPr sz="6500"/>
            </a:lvl4pPr>
            <a:lvl5pPr>
              <a:defRPr sz="6500"/>
            </a:lvl5pPr>
            <a:lvl6pPr>
              <a:defRPr sz="6500"/>
            </a:lvl6pPr>
            <a:lvl7pPr>
              <a:defRPr sz="6500"/>
            </a:lvl7pPr>
            <a:lvl8pPr>
              <a:defRPr sz="6500"/>
            </a:lvl8pPr>
            <a:lvl9pPr>
              <a:defRPr sz="65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34943117" y="35726968"/>
            <a:ext cx="31048881" cy="101045127"/>
          </a:xfrm>
        </p:spPr>
        <p:txBody>
          <a:bodyPr/>
          <a:lstStyle>
            <a:lvl1pPr>
              <a:defRPr sz="10100"/>
            </a:lvl1pPr>
            <a:lvl2pPr>
              <a:defRPr sz="8600"/>
            </a:lvl2pPr>
            <a:lvl3pPr>
              <a:defRPr sz="7200"/>
            </a:lvl3pPr>
            <a:lvl4pPr>
              <a:defRPr sz="6500"/>
            </a:lvl4pPr>
            <a:lvl5pPr>
              <a:defRPr sz="6500"/>
            </a:lvl5pPr>
            <a:lvl6pPr>
              <a:defRPr sz="6500"/>
            </a:lvl6pPr>
            <a:lvl7pPr>
              <a:defRPr sz="6500"/>
            </a:lvl7pPr>
            <a:lvl8pPr>
              <a:defRPr sz="6500"/>
            </a:lvl8pPr>
            <a:lvl9pPr>
              <a:defRPr sz="65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1260158" y="1297665"/>
            <a:ext cx="22682835" cy="5400675"/>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1260158" y="7253409"/>
            <a:ext cx="11135768" cy="3022875"/>
          </a:xfrm>
        </p:spPr>
        <p:txBody>
          <a:bodyPr anchor="b"/>
          <a:lstStyle>
            <a:lvl1pPr marL="0" indent="0">
              <a:buNone/>
              <a:defRPr sz="8600" b="1"/>
            </a:lvl1pPr>
            <a:lvl2pPr marL="1645459" indent="0">
              <a:buNone/>
              <a:defRPr sz="7200" b="1"/>
            </a:lvl2pPr>
            <a:lvl3pPr marL="3290918" indent="0">
              <a:buNone/>
              <a:defRPr sz="6500" b="1"/>
            </a:lvl3pPr>
            <a:lvl4pPr marL="4936378" indent="0">
              <a:buNone/>
              <a:defRPr sz="5800" b="1"/>
            </a:lvl4pPr>
            <a:lvl5pPr marL="6581837" indent="0">
              <a:buNone/>
              <a:defRPr sz="5800" b="1"/>
            </a:lvl5pPr>
            <a:lvl6pPr marL="8227296" indent="0">
              <a:buNone/>
              <a:defRPr sz="5800" b="1"/>
            </a:lvl6pPr>
            <a:lvl7pPr marL="9872755" indent="0">
              <a:buNone/>
              <a:defRPr sz="5800" b="1"/>
            </a:lvl7pPr>
            <a:lvl8pPr marL="11518214" indent="0">
              <a:buNone/>
              <a:defRPr sz="5800" b="1"/>
            </a:lvl8pPr>
            <a:lvl9pPr marL="13163674" indent="0">
              <a:buNone/>
              <a:defRPr sz="5800" b="1"/>
            </a:lvl9pPr>
          </a:lstStyle>
          <a:p>
            <a:pPr lvl="0"/>
            <a:r>
              <a:rPr lang="tr-TR" smtClean="0"/>
              <a:t>Asıl metin stillerini düzenlemek için tıklatın</a:t>
            </a:r>
          </a:p>
        </p:txBody>
      </p:sp>
      <p:sp>
        <p:nvSpPr>
          <p:cNvPr id="4" name="3 İçerik Yer Tutucusu"/>
          <p:cNvSpPr>
            <a:spLocks noGrp="1"/>
          </p:cNvSpPr>
          <p:nvPr>
            <p:ph sz="half" idx="2"/>
          </p:nvPr>
        </p:nvSpPr>
        <p:spPr>
          <a:xfrm>
            <a:off x="1260158" y="10276284"/>
            <a:ext cx="11135768" cy="18669836"/>
          </a:xfrm>
        </p:spPr>
        <p:txBody>
          <a:bodyPr/>
          <a:lstStyle>
            <a:lvl1pPr>
              <a:defRPr sz="8600"/>
            </a:lvl1pPr>
            <a:lvl2pPr>
              <a:defRPr sz="7200"/>
            </a:lvl2pPr>
            <a:lvl3pPr>
              <a:defRPr sz="6500"/>
            </a:lvl3pPr>
            <a:lvl4pPr>
              <a:defRPr sz="5800"/>
            </a:lvl4pPr>
            <a:lvl5pPr>
              <a:defRPr sz="5800"/>
            </a:lvl5pPr>
            <a:lvl6pPr>
              <a:defRPr sz="5800"/>
            </a:lvl6pPr>
            <a:lvl7pPr>
              <a:defRPr sz="5800"/>
            </a:lvl7pPr>
            <a:lvl8pPr>
              <a:defRPr sz="5800"/>
            </a:lvl8pPr>
            <a:lvl9pPr>
              <a:defRPr sz="5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12802854" y="7253409"/>
            <a:ext cx="11140142" cy="3022875"/>
          </a:xfrm>
        </p:spPr>
        <p:txBody>
          <a:bodyPr anchor="b"/>
          <a:lstStyle>
            <a:lvl1pPr marL="0" indent="0">
              <a:buNone/>
              <a:defRPr sz="8600" b="1"/>
            </a:lvl1pPr>
            <a:lvl2pPr marL="1645459" indent="0">
              <a:buNone/>
              <a:defRPr sz="7200" b="1"/>
            </a:lvl2pPr>
            <a:lvl3pPr marL="3290918" indent="0">
              <a:buNone/>
              <a:defRPr sz="6500" b="1"/>
            </a:lvl3pPr>
            <a:lvl4pPr marL="4936378" indent="0">
              <a:buNone/>
              <a:defRPr sz="5800" b="1"/>
            </a:lvl4pPr>
            <a:lvl5pPr marL="6581837" indent="0">
              <a:buNone/>
              <a:defRPr sz="5800" b="1"/>
            </a:lvl5pPr>
            <a:lvl6pPr marL="8227296" indent="0">
              <a:buNone/>
              <a:defRPr sz="5800" b="1"/>
            </a:lvl6pPr>
            <a:lvl7pPr marL="9872755" indent="0">
              <a:buNone/>
              <a:defRPr sz="5800" b="1"/>
            </a:lvl7pPr>
            <a:lvl8pPr marL="11518214" indent="0">
              <a:buNone/>
              <a:defRPr sz="5800" b="1"/>
            </a:lvl8pPr>
            <a:lvl9pPr marL="13163674" indent="0">
              <a:buNone/>
              <a:defRPr sz="58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12802854" y="10276284"/>
            <a:ext cx="11140142" cy="18669836"/>
          </a:xfrm>
        </p:spPr>
        <p:txBody>
          <a:bodyPr/>
          <a:lstStyle>
            <a:lvl1pPr>
              <a:defRPr sz="8600"/>
            </a:lvl1pPr>
            <a:lvl2pPr>
              <a:defRPr sz="7200"/>
            </a:lvl2pPr>
            <a:lvl3pPr>
              <a:defRPr sz="6500"/>
            </a:lvl3pPr>
            <a:lvl4pPr>
              <a:defRPr sz="5800"/>
            </a:lvl4pPr>
            <a:lvl5pPr>
              <a:defRPr sz="5800"/>
            </a:lvl5pPr>
            <a:lvl6pPr>
              <a:defRPr sz="5800"/>
            </a:lvl6pPr>
            <a:lvl7pPr>
              <a:defRPr sz="5800"/>
            </a:lvl7pPr>
            <a:lvl8pPr>
              <a:defRPr sz="5800"/>
            </a:lvl8pPr>
            <a:lvl9pPr>
              <a:defRPr sz="5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260161" y="1290161"/>
            <a:ext cx="8291663" cy="5490686"/>
          </a:xfrm>
        </p:spPr>
        <p:txBody>
          <a:bodyPr anchor="b"/>
          <a:lstStyle>
            <a:lvl1pPr algn="l">
              <a:defRPr sz="7200" b="1"/>
            </a:lvl1pPr>
          </a:lstStyle>
          <a:p>
            <a:r>
              <a:rPr lang="tr-TR" smtClean="0"/>
              <a:t>Asıl başlık stili için tıklatın</a:t>
            </a:r>
            <a:endParaRPr lang="tr-TR"/>
          </a:p>
        </p:txBody>
      </p:sp>
      <p:sp>
        <p:nvSpPr>
          <p:cNvPr id="3" name="2 İçerik Yer Tutucusu"/>
          <p:cNvSpPr>
            <a:spLocks noGrp="1"/>
          </p:cNvSpPr>
          <p:nvPr>
            <p:ph idx="1"/>
          </p:nvPr>
        </p:nvSpPr>
        <p:spPr>
          <a:xfrm>
            <a:off x="9853732" y="1290168"/>
            <a:ext cx="14089261" cy="27655959"/>
          </a:xfrm>
        </p:spPr>
        <p:txBody>
          <a:bodyPr/>
          <a:lstStyle>
            <a:lvl1pPr>
              <a:defRPr sz="11500"/>
            </a:lvl1pPr>
            <a:lvl2pPr>
              <a:defRPr sz="10100"/>
            </a:lvl2pPr>
            <a:lvl3pPr>
              <a:defRPr sz="8600"/>
            </a:lvl3pPr>
            <a:lvl4pPr>
              <a:defRPr sz="7200"/>
            </a:lvl4pPr>
            <a:lvl5pPr>
              <a:defRPr sz="7200"/>
            </a:lvl5pPr>
            <a:lvl6pPr>
              <a:defRPr sz="7200"/>
            </a:lvl6pPr>
            <a:lvl7pPr>
              <a:defRPr sz="7200"/>
            </a:lvl7pPr>
            <a:lvl8pPr>
              <a:defRPr sz="7200"/>
            </a:lvl8pPr>
            <a:lvl9pPr>
              <a:defRPr sz="7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1260161" y="6780854"/>
            <a:ext cx="8291663" cy="22165273"/>
          </a:xfrm>
        </p:spPr>
        <p:txBody>
          <a:bodyPr/>
          <a:lstStyle>
            <a:lvl1pPr marL="0" indent="0">
              <a:buNone/>
              <a:defRPr sz="5000"/>
            </a:lvl1pPr>
            <a:lvl2pPr marL="1645459" indent="0">
              <a:buNone/>
              <a:defRPr sz="4300"/>
            </a:lvl2pPr>
            <a:lvl3pPr marL="3290918" indent="0">
              <a:buNone/>
              <a:defRPr sz="3600"/>
            </a:lvl3pPr>
            <a:lvl4pPr marL="4936378" indent="0">
              <a:buNone/>
              <a:defRPr sz="3200"/>
            </a:lvl4pPr>
            <a:lvl5pPr marL="6581837" indent="0">
              <a:buNone/>
              <a:defRPr sz="3200"/>
            </a:lvl5pPr>
            <a:lvl6pPr marL="8227296" indent="0">
              <a:buNone/>
              <a:defRPr sz="3200"/>
            </a:lvl6pPr>
            <a:lvl7pPr marL="9872755" indent="0">
              <a:buNone/>
              <a:defRPr sz="3200"/>
            </a:lvl7pPr>
            <a:lvl8pPr marL="11518214" indent="0">
              <a:buNone/>
              <a:defRPr sz="3200"/>
            </a:lvl8pPr>
            <a:lvl9pPr marL="13163674" indent="0">
              <a:buNone/>
              <a:defRPr sz="32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4939994" y="22682835"/>
            <a:ext cx="15121890" cy="2677837"/>
          </a:xfrm>
        </p:spPr>
        <p:txBody>
          <a:bodyPr anchor="b"/>
          <a:lstStyle>
            <a:lvl1pPr algn="l">
              <a:defRPr sz="7200" b="1"/>
            </a:lvl1pPr>
          </a:lstStyle>
          <a:p>
            <a:r>
              <a:rPr lang="tr-TR" smtClean="0"/>
              <a:t>Asıl başlık stili için tıklatın</a:t>
            </a:r>
            <a:endParaRPr lang="tr-TR"/>
          </a:p>
        </p:txBody>
      </p:sp>
      <p:sp>
        <p:nvSpPr>
          <p:cNvPr id="3" name="2 Resim Yer Tutucusu"/>
          <p:cNvSpPr>
            <a:spLocks noGrp="1"/>
          </p:cNvSpPr>
          <p:nvPr>
            <p:ph type="pic" idx="1"/>
          </p:nvPr>
        </p:nvSpPr>
        <p:spPr>
          <a:xfrm>
            <a:off x="4939994" y="2895362"/>
            <a:ext cx="15121890" cy="19442430"/>
          </a:xfrm>
        </p:spPr>
        <p:txBody>
          <a:bodyPr/>
          <a:lstStyle>
            <a:lvl1pPr marL="0" indent="0">
              <a:buNone/>
              <a:defRPr sz="11500"/>
            </a:lvl1pPr>
            <a:lvl2pPr marL="1645459" indent="0">
              <a:buNone/>
              <a:defRPr sz="10100"/>
            </a:lvl2pPr>
            <a:lvl3pPr marL="3290918" indent="0">
              <a:buNone/>
              <a:defRPr sz="8600"/>
            </a:lvl3pPr>
            <a:lvl4pPr marL="4936378" indent="0">
              <a:buNone/>
              <a:defRPr sz="7200"/>
            </a:lvl4pPr>
            <a:lvl5pPr marL="6581837" indent="0">
              <a:buNone/>
              <a:defRPr sz="7200"/>
            </a:lvl5pPr>
            <a:lvl6pPr marL="8227296" indent="0">
              <a:buNone/>
              <a:defRPr sz="7200"/>
            </a:lvl6pPr>
            <a:lvl7pPr marL="9872755" indent="0">
              <a:buNone/>
              <a:defRPr sz="7200"/>
            </a:lvl7pPr>
            <a:lvl8pPr marL="11518214" indent="0">
              <a:buNone/>
              <a:defRPr sz="7200"/>
            </a:lvl8pPr>
            <a:lvl9pPr marL="13163674" indent="0">
              <a:buNone/>
              <a:defRPr sz="7200"/>
            </a:lvl9pPr>
          </a:lstStyle>
          <a:p>
            <a:endParaRPr lang="tr-TR"/>
          </a:p>
        </p:txBody>
      </p:sp>
      <p:sp>
        <p:nvSpPr>
          <p:cNvPr id="4" name="3 Metin Yer Tutucusu"/>
          <p:cNvSpPr>
            <a:spLocks noGrp="1"/>
          </p:cNvSpPr>
          <p:nvPr>
            <p:ph type="body" sz="half" idx="2"/>
          </p:nvPr>
        </p:nvSpPr>
        <p:spPr>
          <a:xfrm>
            <a:off x="4939994" y="25360672"/>
            <a:ext cx="15121890" cy="3802973"/>
          </a:xfrm>
        </p:spPr>
        <p:txBody>
          <a:bodyPr/>
          <a:lstStyle>
            <a:lvl1pPr marL="0" indent="0">
              <a:buNone/>
              <a:defRPr sz="5000"/>
            </a:lvl1pPr>
            <a:lvl2pPr marL="1645459" indent="0">
              <a:buNone/>
              <a:defRPr sz="4300"/>
            </a:lvl2pPr>
            <a:lvl3pPr marL="3290918" indent="0">
              <a:buNone/>
              <a:defRPr sz="3600"/>
            </a:lvl3pPr>
            <a:lvl4pPr marL="4936378" indent="0">
              <a:buNone/>
              <a:defRPr sz="3200"/>
            </a:lvl4pPr>
            <a:lvl5pPr marL="6581837" indent="0">
              <a:buNone/>
              <a:defRPr sz="3200"/>
            </a:lvl5pPr>
            <a:lvl6pPr marL="8227296" indent="0">
              <a:buNone/>
              <a:defRPr sz="3200"/>
            </a:lvl6pPr>
            <a:lvl7pPr marL="9872755" indent="0">
              <a:buNone/>
              <a:defRPr sz="3200"/>
            </a:lvl7pPr>
            <a:lvl8pPr marL="11518214" indent="0">
              <a:buNone/>
              <a:defRPr sz="3200"/>
            </a:lvl8pPr>
            <a:lvl9pPr marL="13163674" indent="0">
              <a:buNone/>
              <a:defRPr sz="32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3.05.2025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1260158" y="1297665"/>
            <a:ext cx="22682835" cy="5400675"/>
          </a:xfrm>
          <a:prstGeom prst="rect">
            <a:avLst/>
          </a:prstGeom>
        </p:spPr>
        <p:txBody>
          <a:bodyPr vert="horz" lIns="329090" tIns="164545" rIns="329090" bIns="164545"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1260158" y="7560952"/>
            <a:ext cx="22682835" cy="21385175"/>
          </a:xfrm>
          <a:prstGeom prst="rect">
            <a:avLst/>
          </a:prstGeom>
        </p:spPr>
        <p:txBody>
          <a:bodyPr vert="horz" lIns="329090" tIns="164545" rIns="329090" bIns="164545"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1260158" y="30033761"/>
            <a:ext cx="5880735" cy="1725216"/>
          </a:xfrm>
          <a:prstGeom prst="rect">
            <a:avLst/>
          </a:prstGeom>
        </p:spPr>
        <p:txBody>
          <a:bodyPr vert="horz" lIns="329090" tIns="164545" rIns="329090" bIns="164545" rtlCol="0" anchor="ctr"/>
          <a:lstStyle>
            <a:lvl1pPr algn="l">
              <a:defRPr sz="4300">
                <a:solidFill>
                  <a:schemeClr val="tx1">
                    <a:tint val="75000"/>
                  </a:schemeClr>
                </a:solidFill>
              </a:defRPr>
            </a:lvl1pPr>
          </a:lstStyle>
          <a:p>
            <a:fld id="{D9F75050-0E15-4C5B-92B0-66D068882F1F}" type="datetimeFigureOut">
              <a:rPr lang="tr-TR" smtClean="0"/>
              <a:pPr/>
              <a:t>3.05.2025</a:t>
            </a:fld>
            <a:endParaRPr lang="tr-TR"/>
          </a:p>
        </p:txBody>
      </p:sp>
      <p:sp>
        <p:nvSpPr>
          <p:cNvPr id="5" name="4 Altbilgi Yer Tutucusu"/>
          <p:cNvSpPr>
            <a:spLocks noGrp="1"/>
          </p:cNvSpPr>
          <p:nvPr>
            <p:ph type="ftr" sz="quarter" idx="3"/>
          </p:nvPr>
        </p:nvSpPr>
        <p:spPr>
          <a:xfrm>
            <a:off x="8611076" y="30033761"/>
            <a:ext cx="7980998" cy="1725216"/>
          </a:xfrm>
          <a:prstGeom prst="rect">
            <a:avLst/>
          </a:prstGeom>
        </p:spPr>
        <p:txBody>
          <a:bodyPr vert="horz" lIns="329090" tIns="164545" rIns="329090" bIns="164545" rtlCol="0" anchor="ctr"/>
          <a:lstStyle>
            <a:lvl1pPr algn="ctr">
              <a:defRPr sz="43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18062258" y="30033761"/>
            <a:ext cx="5880735" cy="1725216"/>
          </a:xfrm>
          <a:prstGeom prst="rect">
            <a:avLst/>
          </a:prstGeom>
        </p:spPr>
        <p:txBody>
          <a:bodyPr vert="horz" lIns="329090" tIns="164545" rIns="329090" bIns="164545" rtlCol="0" anchor="ctr"/>
          <a:lstStyle>
            <a:lvl1pPr algn="r">
              <a:defRPr sz="43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3290918" rtl="0" eaLnBrk="1" latinLnBrk="0" hangingPunct="1">
        <a:spcBef>
          <a:spcPct val="0"/>
        </a:spcBef>
        <a:buNone/>
        <a:defRPr sz="15800" kern="1200">
          <a:solidFill>
            <a:schemeClr val="tx1"/>
          </a:solidFill>
          <a:latin typeface="+mj-lt"/>
          <a:ea typeface="+mj-ea"/>
          <a:cs typeface="+mj-cs"/>
        </a:defRPr>
      </a:lvl1pPr>
    </p:titleStyle>
    <p:bodyStyle>
      <a:lvl1pPr marL="1234094" indent="-1234094" algn="l" defTabSz="3290918" rtl="0" eaLnBrk="1" latinLnBrk="0" hangingPunct="1">
        <a:spcBef>
          <a:spcPct val="20000"/>
        </a:spcBef>
        <a:buFont typeface="Arial" pitchFamily="34" charset="0"/>
        <a:buChar char="•"/>
        <a:defRPr sz="11500" kern="1200">
          <a:solidFill>
            <a:schemeClr val="tx1"/>
          </a:solidFill>
          <a:latin typeface="+mn-lt"/>
          <a:ea typeface="+mn-ea"/>
          <a:cs typeface="+mn-cs"/>
        </a:defRPr>
      </a:lvl1pPr>
      <a:lvl2pPr marL="2673871" indent="-1028412" algn="l" defTabSz="3290918" rtl="0" eaLnBrk="1" latinLnBrk="0" hangingPunct="1">
        <a:spcBef>
          <a:spcPct val="20000"/>
        </a:spcBef>
        <a:buFont typeface="Arial" pitchFamily="34" charset="0"/>
        <a:buChar char="–"/>
        <a:defRPr sz="10100" kern="1200">
          <a:solidFill>
            <a:schemeClr val="tx1"/>
          </a:solidFill>
          <a:latin typeface="+mn-lt"/>
          <a:ea typeface="+mn-ea"/>
          <a:cs typeface="+mn-cs"/>
        </a:defRPr>
      </a:lvl2pPr>
      <a:lvl3pPr marL="4113648" indent="-822730" algn="l" defTabSz="3290918" rtl="0" eaLnBrk="1" latinLnBrk="0" hangingPunct="1">
        <a:spcBef>
          <a:spcPct val="20000"/>
        </a:spcBef>
        <a:buFont typeface="Arial" pitchFamily="34" charset="0"/>
        <a:buChar char="•"/>
        <a:defRPr sz="8600" kern="1200">
          <a:solidFill>
            <a:schemeClr val="tx1"/>
          </a:solidFill>
          <a:latin typeface="+mn-lt"/>
          <a:ea typeface="+mn-ea"/>
          <a:cs typeface="+mn-cs"/>
        </a:defRPr>
      </a:lvl3pPr>
      <a:lvl4pPr marL="5759107" indent="-822730" algn="l" defTabSz="3290918"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4566" indent="-822730" algn="l" defTabSz="3290918"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0026" indent="-822730" algn="l" defTabSz="3290918"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5485" indent="-822730" algn="l" defTabSz="3290918"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0944" indent="-822730" algn="l" defTabSz="3290918"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6403" indent="-822730" algn="l" defTabSz="3290918"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tr-TR"/>
      </a:defPPr>
      <a:lvl1pPr marL="0" algn="l" defTabSz="3290918" rtl="0" eaLnBrk="1" latinLnBrk="0" hangingPunct="1">
        <a:defRPr sz="6500" kern="1200">
          <a:solidFill>
            <a:schemeClr val="tx1"/>
          </a:solidFill>
          <a:latin typeface="+mn-lt"/>
          <a:ea typeface="+mn-ea"/>
          <a:cs typeface="+mn-cs"/>
        </a:defRPr>
      </a:lvl1pPr>
      <a:lvl2pPr marL="1645459" algn="l" defTabSz="3290918" rtl="0" eaLnBrk="1" latinLnBrk="0" hangingPunct="1">
        <a:defRPr sz="6500" kern="1200">
          <a:solidFill>
            <a:schemeClr val="tx1"/>
          </a:solidFill>
          <a:latin typeface="+mn-lt"/>
          <a:ea typeface="+mn-ea"/>
          <a:cs typeface="+mn-cs"/>
        </a:defRPr>
      </a:lvl2pPr>
      <a:lvl3pPr marL="3290918" algn="l" defTabSz="3290918" rtl="0" eaLnBrk="1" latinLnBrk="0" hangingPunct="1">
        <a:defRPr sz="6500" kern="1200">
          <a:solidFill>
            <a:schemeClr val="tx1"/>
          </a:solidFill>
          <a:latin typeface="+mn-lt"/>
          <a:ea typeface="+mn-ea"/>
          <a:cs typeface="+mn-cs"/>
        </a:defRPr>
      </a:lvl3pPr>
      <a:lvl4pPr marL="4936378" algn="l" defTabSz="3290918" rtl="0" eaLnBrk="1" latinLnBrk="0" hangingPunct="1">
        <a:defRPr sz="6500" kern="1200">
          <a:solidFill>
            <a:schemeClr val="tx1"/>
          </a:solidFill>
          <a:latin typeface="+mn-lt"/>
          <a:ea typeface="+mn-ea"/>
          <a:cs typeface="+mn-cs"/>
        </a:defRPr>
      </a:lvl4pPr>
      <a:lvl5pPr marL="6581837" algn="l" defTabSz="3290918" rtl="0" eaLnBrk="1" latinLnBrk="0" hangingPunct="1">
        <a:defRPr sz="6500" kern="1200">
          <a:solidFill>
            <a:schemeClr val="tx1"/>
          </a:solidFill>
          <a:latin typeface="+mn-lt"/>
          <a:ea typeface="+mn-ea"/>
          <a:cs typeface="+mn-cs"/>
        </a:defRPr>
      </a:lvl5pPr>
      <a:lvl6pPr marL="8227296" algn="l" defTabSz="3290918" rtl="0" eaLnBrk="1" latinLnBrk="0" hangingPunct="1">
        <a:defRPr sz="6500" kern="1200">
          <a:solidFill>
            <a:schemeClr val="tx1"/>
          </a:solidFill>
          <a:latin typeface="+mn-lt"/>
          <a:ea typeface="+mn-ea"/>
          <a:cs typeface="+mn-cs"/>
        </a:defRPr>
      </a:lvl6pPr>
      <a:lvl7pPr marL="9872755" algn="l" defTabSz="3290918" rtl="0" eaLnBrk="1" latinLnBrk="0" hangingPunct="1">
        <a:defRPr sz="6500" kern="1200">
          <a:solidFill>
            <a:schemeClr val="tx1"/>
          </a:solidFill>
          <a:latin typeface="+mn-lt"/>
          <a:ea typeface="+mn-ea"/>
          <a:cs typeface="+mn-cs"/>
        </a:defRPr>
      </a:lvl7pPr>
      <a:lvl8pPr marL="11518214" algn="l" defTabSz="3290918" rtl="0" eaLnBrk="1" latinLnBrk="0" hangingPunct="1">
        <a:defRPr sz="6500" kern="1200">
          <a:solidFill>
            <a:schemeClr val="tx1"/>
          </a:solidFill>
          <a:latin typeface="+mn-lt"/>
          <a:ea typeface="+mn-ea"/>
          <a:cs typeface="+mn-cs"/>
        </a:defRPr>
      </a:lvl8pPr>
      <a:lvl9pPr marL="13163674" algn="l" defTabSz="3290918" rtl="0" eaLnBrk="1" latinLnBrk="0" hangingPunct="1">
        <a:defRPr sz="6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who.int/publications/road-safety-repo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7 Dikdörtgen"/>
          <p:cNvSpPr/>
          <p:nvPr/>
        </p:nvSpPr>
        <p:spPr>
          <a:xfrm>
            <a:off x="1314371" y="6557895"/>
            <a:ext cx="9644130" cy="114300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tr-TR" b="1" smtClean="0"/>
              <a:t>Giriş</a:t>
            </a:r>
            <a:endParaRPr lang="tr-TR" b="1"/>
          </a:p>
        </p:txBody>
      </p:sp>
      <p:sp>
        <p:nvSpPr>
          <p:cNvPr id="20" name="19 Metin kutusu"/>
          <p:cNvSpPr txBox="1"/>
          <p:nvPr/>
        </p:nvSpPr>
        <p:spPr>
          <a:xfrm>
            <a:off x="1314371" y="7915217"/>
            <a:ext cx="9644130" cy="3816429"/>
          </a:xfrm>
          <a:prstGeom prst="rect">
            <a:avLst/>
          </a:prstGeom>
          <a:noFill/>
        </p:spPr>
        <p:txBody>
          <a:bodyPr wrap="square" rtlCol="0">
            <a:spAutoFit/>
          </a:bodyPr>
          <a:lstStyle/>
          <a:p>
            <a:pPr algn="just"/>
            <a:r>
              <a:rPr lang="tr-TR" sz="2200" smtClean="0">
                <a:latin typeface="Segoe UI Semibold" pitchFamily="34" charset="0"/>
                <a:ea typeface="Cambria" pitchFamily="18" charset="0"/>
                <a:cs typeface="Segoe UI Semibold" pitchFamily="34" charset="0"/>
              </a:rPr>
              <a:t>Trafik kazaları, bireylerin ve toplumların güvenlik algısını sarsan, ekonomik ve sosyal sonuçlar doğuran önemli olaylardır. Dünya Sağlık Örgütü’nün (WHO) raporuna göre, her yıl trafik kazaları nedeniyle yaklaşık 1,3 milyon insan hayatını kaybetmekte, 50 milyondan fazla kişi yaralanmaktadır [1]. Trafik kazalarının yarattığı kayıplar yalnızca can kayıplarıyla sınırlı kalmamakta, aynı zamanda ekonomik ve sosyal etkileriyle de toplumları derinden etkilemektedir. Kazalar nedeniyle ortaya çıkan hastane ve rehabilitasyon masrafları, iş gücü kayıpları ve sigorta maliyetleri, ülkelerin ekonomik yükünü artırmaktadır. </a:t>
            </a:r>
            <a:r>
              <a:rPr lang="tr-TR" sz="2200" smtClean="0">
                <a:latin typeface="Segoe UI Semibold" pitchFamily="34" charset="0"/>
                <a:cs typeface="Segoe UI Semibold" pitchFamily="34" charset="0"/>
              </a:rPr>
              <a:t>Trafik kazalarının analiz edilmesi, bu kazaların nedenlerini anlamak ve önleyici tedbirler geliştirmek açısından büyük önem taşımaktadır.</a:t>
            </a:r>
            <a:endParaRPr lang="tr-TR" sz="2200">
              <a:latin typeface="Segoe UI Semibold" pitchFamily="34" charset="0"/>
              <a:ea typeface="Cambria" pitchFamily="18" charset="0"/>
              <a:cs typeface="Segoe UI Semibold" pitchFamily="34" charset="0"/>
            </a:endParaRPr>
          </a:p>
        </p:txBody>
      </p:sp>
      <p:sp>
        <p:nvSpPr>
          <p:cNvPr id="21" name="20 Dikdörtgen"/>
          <p:cNvSpPr/>
          <p:nvPr/>
        </p:nvSpPr>
        <p:spPr>
          <a:xfrm>
            <a:off x="1385809" y="17130719"/>
            <a:ext cx="9644130" cy="114300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tr-TR" b="1" smtClean="0"/>
              <a:t>Materyal</a:t>
            </a:r>
            <a:endParaRPr lang="tr-TR" b="1"/>
          </a:p>
        </p:txBody>
      </p:sp>
      <p:sp>
        <p:nvSpPr>
          <p:cNvPr id="23" name="22 Dikdörtgen"/>
          <p:cNvSpPr/>
          <p:nvPr/>
        </p:nvSpPr>
        <p:spPr>
          <a:xfrm>
            <a:off x="0" y="0"/>
            <a:ext cx="25203150" cy="6129267"/>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2 Metin kutusu"/>
          <p:cNvSpPr txBox="1"/>
          <p:nvPr/>
        </p:nvSpPr>
        <p:spPr>
          <a:xfrm>
            <a:off x="6315031" y="1057169"/>
            <a:ext cx="12644526" cy="2123658"/>
          </a:xfrm>
          <a:prstGeom prst="rect">
            <a:avLst/>
          </a:prstGeom>
          <a:noFill/>
        </p:spPr>
        <p:txBody>
          <a:bodyPr wrap="square" rtlCol="0">
            <a:spAutoFit/>
          </a:bodyPr>
          <a:lstStyle/>
          <a:p>
            <a:pPr algn="ctr"/>
            <a:r>
              <a:rPr lang="tr-TR" sz="6600" b="1" smtClean="0"/>
              <a:t>Trafik Kazalarının Şiddetinin Tahmini ve Etkenleri Üzerine Analiz</a:t>
            </a:r>
          </a:p>
        </p:txBody>
      </p:sp>
      <p:sp>
        <p:nvSpPr>
          <p:cNvPr id="4" name="3 Metin kutusu"/>
          <p:cNvSpPr txBox="1"/>
          <p:nvPr/>
        </p:nvSpPr>
        <p:spPr>
          <a:xfrm>
            <a:off x="6529345" y="3200309"/>
            <a:ext cx="12215898" cy="1661993"/>
          </a:xfrm>
          <a:prstGeom prst="rect">
            <a:avLst/>
          </a:prstGeom>
          <a:noFill/>
        </p:spPr>
        <p:txBody>
          <a:bodyPr wrap="square" rtlCol="0">
            <a:spAutoFit/>
          </a:bodyPr>
          <a:lstStyle/>
          <a:p>
            <a:pPr algn="ctr"/>
            <a:r>
              <a:rPr lang="tr-TR" sz="4800" b="1" smtClean="0"/>
              <a:t>Kerem Okur – Nursena Taşköprü</a:t>
            </a:r>
          </a:p>
          <a:p>
            <a:endParaRPr lang="tr-TR" sz="5400"/>
          </a:p>
        </p:txBody>
      </p:sp>
      <p:sp>
        <p:nvSpPr>
          <p:cNvPr id="5" name="4 Metin kutusu"/>
          <p:cNvSpPr txBox="1"/>
          <p:nvPr/>
        </p:nvSpPr>
        <p:spPr>
          <a:xfrm>
            <a:off x="6957973" y="4057565"/>
            <a:ext cx="11358642" cy="707886"/>
          </a:xfrm>
          <a:prstGeom prst="rect">
            <a:avLst/>
          </a:prstGeom>
          <a:noFill/>
        </p:spPr>
        <p:txBody>
          <a:bodyPr wrap="square" rtlCol="0">
            <a:spAutoFit/>
          </a:bodyPr>
          <a:lstStyle/>
          <a:p>
            <a:pPr algn="ctr"/>
            <a:r>
              <a:rPr lang="tr-TR" sz="4000" b="1" smtClean="0"/>
              <a:t>Necmettin Erbakan Üniversitesi</a:t>
            </a:r>
            <a:endParaRPr lang="tr-TR" sz="4000" b="1"/>
          </a:p>
        </p:txBody>
      </p:sp>
      <p:sp>
        <p:nvSpPr>
          <p:cNvPr id="15" name="14 Metin kutusu"/>
          <p:cNvSpPr txBox="1"/>
          <p:nvPr/>
        </p:nvSpPr>
        <p:spPr>
          <a:xfrm>
            <a:off x="1385809" y="18559479"/>
            <a:ext cx="9644130" cy="1446550"/>
          </a:xfrm>
          <a:prstGeom prst="rect">
            <a:avLst/>
          </a:prstGeom>
          <a:noFill/>
        </p:spPr>
        <p:txBody>
          <a:bodyPr wrap="square" rtlCol="0">
            <a:spAutoFit/>
          </a:bodyPr>
          <a:lstStyle/>
          <a:p>
            <a:pPr algn="just"/>
            <a:r>
              <a:rPr lang="tr-TR" sz="2200" smtClean="0">
                <a:latin typeface="Segoe UI Semibold" pitchFamily="34" charset="0"/>
                <a:cs typeface="Segoe UI Semibold" pitchFamily="34" charset="0"/>
              </a:rPr>
              <a:t>Çalışmada iki veri seti kullanılmıştır. Birincisi ABD’de 2016 - 2023 yılları arasında gerçekleşen 7.7 milyon kazanın kaydını içermektedir. İkinci veri seti Etiyopya’nın başkenti Addis Ababa şehrinde gerçekleşen 12.316 kazanın kaydını içermektedir.</a:t>
            </a:r>
            <a:endParaRPr lang="tr-TR" sz="2200">
              <a:latin typeface="Segoe UI Semibold" pitchFamily="34" charset="0"/>
              <a:ea typeface="Cambria" pitchFamily="18" charset="0"/>
              <a:cs typeface="Segoe UI Semibold" pitchFamily="34" charset="0"/>
            </a:endParaRPr>
          </a:p>
        </p:txBody>
      </p:sp>
      <p:sp>
        <p:nvSpPr>
          <p:cNvPr id="17" name="16 Dikdörtgen"/>
          <p:cNvSpPr/>
          <p:nvPr/>
        </p:nvSpPr>
        <p:spPr>
          <a:xfrm>
            <a:off x="1385809" y="20345429"/>
            <a:ext cx="9644130" cy="114300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tr-TR" b="1" smtClean="0"/>
              <a:t>Metod</a:t>
            </a:r>
            <a:endParaRPr lang="tr-TR" b="1"/>
          </a:p>
        </p:txBody>
      </p:sp>
      <p:sp>
        <p:nvSpPr>
          <p:cNvPr id="19" name="18 Metin kutusu"/>
          <p:cNvSpPr txBox="1"/>
          <p:nvPr/>
        </p:nvSpPr>
        <p:spPr>
          <a:xfrm>
            <a:off x="1385809" y="21774189"/>
            <a:ext cx="9644130" cy="6524863"/>
          </a:xfrm>
          <a:prstGeom prst="rect">
            <a:avLst/>
          </a:prstGeom>
          <a:noFill/>
        </p:spPr>
        <p:txBody>
          <a:bodyPr wrap="square" rtlCol="0">
            <a:spAutoFit/>
          </a:bodyPr>
          <a:lstStyle/>
          <a:p>
            <a:pPr algn="just"/>
            <a:r>
              <a:rPr lang="tr-TR" sz="2200" smtClean="0">
                <a:latin typeface="Segoe UI Semibold" pitchFamily="34" charset="0"/>
                <a:ea typeface="Cambria" pitchFamily="18" charset="0"/>
                <a:cs typeface="Segoe UI Semibold" pitchFamily="34" charset="0"/>
              </a:rPr>
              <a:t>Veri setleri üzerinde aşağıda anlatılan ön işleme adımları uygulandıktan sonra </a:t>
            </a:r>
            <a:r>
              <a:rPr lang="tr-TR" sz="2200" smtClean="0">
                <a:latin typeface="Segoe UI Semibold" pitchFamily="34" charset="0"/>
                <a:cs typeface="Segoe UI Semibold" pitchFamily="34" charset="0"/>
              </a:rPr>
              <a:t>RF, DT, KNN, NB, ANN gibi farklı öğrenme algoritmaları çeşitli parametrelerle 5 Fold çalıştırılmış ve Friedman ile  Wilcoxon Signed Rank testleriyle kıyaslanmıştır. </a:t>
            </a:r>
          </a:p>
          <a:p>
            <a:pPr algn="just"/>
            <a:endParaRPr lang="tr-TR" sz="2200" smtClean="0">
              <a:latin typeface="Segoe UI Semibold" pitchFamily="34" charset="0"/>
              <a:ea typeface="Cambria" pitchFamily="18" charset="0"/>
              <a:cs typeface="Segoe UI Semibold" pitchFamily="34" charset="0"/>
            </a:endParaRPr>
          </a:p>
          <a:p>
            <a:pPr algn="just"/>
            <a:r>
              <a:rPr lang="tr-TR" sz="2200" b="1" smtClean="0">
                <a:latin typeface="Segoe UI Semibold" pitchFamily="34" charset="0"/>
                <a:ea typeface="Cambria" pitchFamily="18" charset="0"/>
                <a:cs typeface="Segoe UI Semibold" pitchFamily="34" charset="0"/>
              </a:rPr>
              <a:t>Eksik Veriler: </a:t>
            </a:r>
            <a:r>
              <a:rPr lang="tr-TR" sz="2200" smtClean="0">
                <a:latin typeface="Segoe UI Semibold" pitchFamily="34" charset="0"/>
                <a:ea typeface="Cambria" pitchFamily="18" charset="0"/>
                <a:cs typeface="Segoe UI Semibold" pitchFamily="34" charset="0"/>
              </a:rPr>
              <a:t>Yaklaşık yarısı eksik veri olanlar sütunlar silinmiş diğer veriler nerast neighbor hot deck yöntemi ile doldurulmuştur.</a:t>
            </a:r>
          </a:p>
          <a:p>
            <a:pPr algn="just">
              <a:buFont typeface="Arial" pitchFamily="34" charset="0"/>
              <a:buChar char="•"/>
            </a:pPr>
            <a:endParaRPr lang="tr-TR" sz="2200" smtClean="0">
              <a:latin typeface="Segoe UI Semibold" pitchFamily="34" charset="0"/>
              <a:ea typeface="Cambria" pitchFamily="18" charset="0"/>
              <a:cs typeface="Segoe UI Semibold" pitchFamily="34" charset="0"/>
            </a:endParaRPr>
          </a:p>
          <a:p>
            <a:pPr algn="just"/>
            <a:r>
              <a:rPr lang="tr-TR" sz="2200" smtClean="0">
                <a:latin typeface="Segoe UI Semibold" pitchFamily="34" charset="0"/>
                <a:ea typeface="Cambria" pitchFamily="18" charset="0"/>
                <a:cs typeface="Segoe UI Semibold" pitchFamily="34" charset="0"/>
              </a:rPr>
              <a:t>Sürekli Verileri Ayrıklaştırma: Sürekli veriler k-means kümeleme algoritması kullanılarak kategorik hale getirilmiştir.</a:t>
            </a:r>
          </a:p>
          <a:p>
            <a:pPr algn="just"/>
            <a:endParaRPr lang="tr-TR" sz="2200" smtClean="0">
              <a:latin typeface="Segoe UI Semibold" pitchFamily="34" charset="0"/>
              <a:ea typeface="Cambria" pitchFamily="18" charset="0"/>
              <a:cs typeface="Segoe UI Semibold" pitchFamily="34" charset="0"/>
            </a:endParaRPr>
          </a:p>
          <a:p>
            <a:pPr algn="just"/>
            <a:r>
              <a:rPr lang="tr-TR" sz="2200" smtClean="0">
                <a:latin typeface="Segoe UI Semibold" pitchFamily="34" charset="0"/>
                <a:ea typeface="Cambria" pitchFamily="18" charset="0"/>
                <a:cs typeface="Segoe UI Semibold" pitchFamily="34" charset="0"/>
              </a:rPr>
              <a:t>Özellik Çıkarımı ve Özellik Ekleme: Kazanın trafikteki etkisinin bitiş saatinden başlangıç saatini çıkararak süre hesaplanmış, şehirlerin nüfus ve GSYH verilerini içeren özellikler eklenmiştir.</a:t>
            </a:r>
          </a:p>
          <a:p>
            <a:pPr algn="just"/>
            <a:endParaRPr lang="tr-TR" sz="2200" smtClean="0">
              <a:latin typeface="Segoe UI Semibold" pitchFamily="34" charset="0"/>
              <a:ea typeface="Cambria" pitchFamily="18" charset="0"/>
              <a:cs typeface="Segoe UI Semibold" pitchFamily="34" charset="0"/>
            </a:endParaRPr>
          </a:p>
          <a:p>
            <a:pPr algn="just"/>
            <a:r>
              <a:rPr lang="tr-TR" sz="2200" smtClean="0">
                <a:latin typeface="Segoe UI Semibold" pitchFamily="34" charset="0"/>
                <a:ea typeface="Cambria" pitchFamily="18" charset="0"/>
                <a:cs typeface="Segoe UI Semibold" pitchFamily="34" charset="0"/>
              </a:rPr>
              <a:t>Özellik Seçimi: Korelasyon matrisine bakarak ve Chi2 yöntemi kullanılarak çeşitli özelliklerden oluşan alt kümeler elde edilmiş ve her biri farklı öğrenme algoritmaları ile kıyaslanmıştır. ABD veri setinde 16 özellik, Addis Ababa veri setinde 8 özellik en iyi sonucu vermiştir. </a:t>
            </a:r>
          </a:p>
        </p:txBody>
      </p:sp>
      <p:pic>
        <p:nvPicPr>
          <p:cNvPr id="24" name="23 Resim" descr="grafik3.png"/>
          <p:cNvPicPr>
            <a:picLocks noChangeAspect="1"/>
          </p:cNvPicPr>
          <p:nvPr/>
        </p:nvPicPr>
        <p:blipFill>
          <a:blip r:embed="rId2"/>
          <a:stretch>
            <a:fillRect/>
          </a:stretch>
        </p:blipFill>
        <p:spPr>
          <a:xfrm>
            <a:off x="1171495" y="12058621"/>
            <a:ext cx="9958603" cy="4163687"/>
          </a:xfrm>
          <a:prstGeom prst="rect">
            <a:avLst/>
          </a:prstGeom>
        </p:spPr>
      </p:pic>
      <p:sp>
        <p:nvSpPr>
          <p:cNvPr id="26" name="25 Dikdörtgen"/>
          <p:cNvSpPr/>
          <p:nvPr/>
        </p:nvSpPr>
        <p:spPr>
          <a:xfrm>
            <a:off x="12458699" y="6486457"/>
            <a:ext cx="11430080" cy="114300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tr-TR" b="1" smtClean="0"/>
              <a:t>Sonuçlar</a:t>
            </a:r>
            <a:endParaRPr lang="tr-TR" b="1"/>
          </a:p>
        </p:txBody>
      </p:sp>
      <p:sp>
        <p:nvSpPr>
          <p:cNvPr id="27" name="26 Metin kutusu"/>
          <p:cNvSpPr txBox="1"/>
          <p:nvPr/>
        </p:nvSpPr>
        <p:spPr>
          <a:xfrm>
            <a:off x="12458699" y="7843779"/>
            <a:ext cx="11430080" cy="1446550"/>
          </a:xfrm>
          <a:prstGeom prst="rect">
            <a:avLst/>
          </a:prstGeom>
          <a:noFill/>
        </p:spPr>
        <p:txBody>
          <a:bodyPr wrap="square" rtlCol="0">
            <a:spAutoFit/>
          </a:bodyPr>
          <a:lstStyle/>
          <a:p>
            <a:pPr algn="just"/>
            <a:r>
              <a:rPr lang="tr-TR" sz="2200" smtClean="0">
                <a:latin typeface="Segoe UI Semibold" pitchFamily="34" charset="0"/>
                <a:ea typeface="Cambria" pitchFamily="18" charset="0"/>
                <a:cs typeface="Segoe UI Semibold" pitchFamily="34" charset="0"/>
              </a:rPr>
              <a:t>Hiperparametre parametre ayarlaması yapılan ve K-Fold Cross Validation tekniği ile çalışılan model eğitimi ve değerlendirmesi kısmında veri setlerine göre en iyi sonuçları verdiğini fark ettiğimiz 8 ve 16 özellikten oluşan kümeler kullanılmıştır. En iyi sonucu her iki veri setinde de Random Forest vermiştir. Sonuçlar aşağıdaki tablolarda verilmiştir.</a:t>
            </a:r>
            <a:endParaRPr lang="tr-TR" sz="2200">
              <a:latin typeface="Segoe UI Semibold" pitchFamily="34" charset="0"/>
              <a:ea typeface="Cambria" pitchFamily="18" charset="0"/>
              <a:cs typeface="Segoe UI Semibold" pitchFamily="34" charset="0"/>
            </a:endParaRPr>
          </a:p>
        </p:txBody>
      </p:sp>
      <p:sp>
        <p:nvSpPr>
          <p:cNvPr id="29" name="28 Dikdörtgen"/>
          <p:cNvSpPr/>
          <p:nvPr/>
        </p:nvSpPr>
        <p:spPr>
          <a:xfrm>
            <a:off x="1314371" y="28489361"/>
            <a:ext cx="9787006" cy="114300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tr-TR" b="1" smtClean="0"/>
              <a:t>Kaynaklar</a:t>
            </a:r>
            <a:endParaRPr lang="tr-TR" b="1"/>
          </a:p>
        </p:txBody>
      </p:sp>
      <p:graphicFrame>
        <p:nvGraphicFramePr>
          <p:cNvPr id="30" name="29 Tablo"/>
          <p:cNvGraphicFramePr>
            <a:graphicFrameLocks noGrp="1"/>
          </p:cNvGraphicFramePr>
          <p:nvPr/>
        </p:nvGraphicFramePr>
        <p:xfrm>
          <a:off x="12530137" y="9486853"/>
          <a:ext cx="11287204" cy="2992772"/>
        </p:xfrm>
        <a:graphic>
          <a:graphicData uri="http://schemas.openxmlformats.org/drawingml/2006/table">
            <a:tbl>
              <a:tblPr firstRow="1" bandRow="1">
                <a:tableStyleId>{E8B1032C-EA38-4F05-BA0D-38AFFFC7BED3}</a:tableStyleId>
              </a:tblPr>
              <a:tblGrid>
                <a:gridCol w="2013393"/>
                <a:gridCol w="2347572"/>
                <a:gridCol w="2137728"/>
                <a:gridCol w="2479765"/>
                <a:gridCol w="2308746"/>
              </a:tblGrid>
              <a:tr h="714380">
                <a:tc>
                  <a:txBody>
                    <a:bodyPr/>
                    <a:lstStyle/>
                    <a:p>
                      <a:pPr algn="ctr"/>
                      <a:r>
                        <a:rPr lang="tr-TR" sz="2000" smtClean="0">
                          <a:latin typeface="Segoe UI Semibold" pitchFamily="34" charset="0"/>
                          <a:cs typeface="Segoe UI Semibold" pitchFamily="34" charset="0"/>
                        </a:rPr>
                        <a:t>ABD Kazaları Veri Seti</a:t>
                      </a:r>
                      <a:endParaRPr lang="tr-TR" sz="2000"/>
                    </a:p>
                  </a:txBody>
                  <a:tcPr/>
                </a:tc>
                <a:tc>
                  <a:txBody>
                    <a:bodyPr/>
                    <a:lstStyle/>
                    <a:p>
                      <a:pPr algn="ctr"/>
                      <a:r>
                        <a:rPr lang="tr-TR" sz="2400" smtClean="0"/>
                        <a:t>Doğruluk</a:t>
                      </a:r>
                      <a:endParaRPr lang="tr-TR" sz="2400"/>
                    </a:p>
                  </a:txBody>
                  <a:tcPr/>
                </a:tc>
                <a:tc>
                  <a:txBody>
                    <a:bodyPr/>
                    <a:lstStyle/>
                    <a:p>
                      <a:pPr algn="ctr"/>
                      <a:r>
                        <a:rPr lang="tr-TR" sz="2400" smtClean="0"/>
                        <a:t>Kesinlik</a:t>
                      </a:r>
                      <a:endParaRPr lang="tr-TR" sz="2400"/>
                    </a:p>
                  </a:txBody>
                  <a:tcPr/>
                </a:tc>
                <a:tc>
                  <a:txBody>
                    <a:bodyPr/>
                    <a:lstStyle/>
                    <a:p>
                      <a:pPr algn="ctr"/>
                      <a:r>
                        <a:rPr lang="tr-TR" sz="2400" smtClean="0"/>
                        <a:t>Duyarlılık</a:t>
                      </a:r>
                      <a:endParaRPr lang="tr-TR" sz="2400"/>
                    </a:p>
                  </a:txBody>
                  <a:tcPr/>
                </a:tc>
                <a:tc>
                  <a:txBody>
                    <a:bodyPr/>
                    <a:lstStyle/>
                    <a:p>
                      <a:pPr algn="ctr"/>
                      <a:r>
                        <a:rPr lang="tr-TR" sz="2400" smtClean="0"/>
                        <a:t>F1 Skoru</a:t>
                      </a:r>
                      <a:endParaRPr lang="tr-TR" sz="2400"/>
                    </a:p>
                  </a:txBody>
                  <a:tcPr/>
                </a:tc>
              </a:tr>
              <a:tr h="632472">
                <a:tc>
                  <a:txBody>
                    <a:bodyPr/>
                    <a:lstStyle/>
                    <a:p>
                      <a:pPr algn="ctr"/>
                      <a:r>
                        <a:rPr lang="tr-TR" sz="2400" smtClean="0"/>
                        <a:t>Karar Ağacı</a:t>
                      </a:r>
                      <a:endParaRPr lang="tr-TR" sz="2400"/>
                    </a:p>
                  </a:txBody>
                  <a:tcPr/>
                </a:tc>
                <a:tc>
                  <a:txBody>
                    <a:bodyPr/>
                    <a:lstStyle/>
                    <a:p>
                      <a:pPr algn="ctr" fontAlgn="base" hangingPunct="0">
                        <a:spcAft>
                          <a:spcPts val="300"/>
                        </a:spcAft>
                      </a:pPr>
                      <a:r>
                        <a:rPr lang="tr-TR" sz="2400">
                          <a:solidFill>
                            <a:srgbClr val="000000"/>
                          </a:solidFill>
                          <a:latin typeface="Times New Roman"/>
                          <a:ea typeface="Times New Roman"/>
                        </a:rPr>
                        <a:t>0.6678</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0.6714</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0.6678</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0.6579</a:t>
                      </a:r>
                    </a:p>
                  </a:txBody>
                  <a:tcPr marL="68580" marR="68580" marT="0" marB="0"/>
                </a:tc>
              </a:tr>
              <a:tr h="500066">
                <a:tc>
                  <a:txBody>
                    <a:bodyPr/>
                    <a:lstStyle/>
                    <a:p>
                      <a:pPr algn="ctr"/>
                      <a:r>
                        <a:rPr lang="tr-TR" sz="2400" smtClean="0"/>
                        <a:t>Random Forest</a:t>
                      </a:r>
                      <a:endParaRPr lang="tr-TR" sz="2400"/>
                    </a:p>
                  </a:txBody>
                  <a:tcPr/>
                </a:tc>
                <a:tc>
                  <a:txBody>
                    <a:bodyPr/>
                    <a:lstStyle/>
                    <a:p>
                      <a:pPr algn="ctr" fontAlgn="base" hangingPunct="0">
                        <a:spcAft>
                          <a:spcPts val="300"/>
                        </a:spcAft>
                      </a:pPr>
                      <a:r>
                        <a:rPr lang="tr-TR" sz="2400">
                          <a:solidFill>
                            <a:srgbClr val="000000"/>
                          </a:solidFill>
                          <a:latin typeface="Times New Roman"/>
                          <a:ea typeface="Times New Roman"/>
                        </a:rPr>
                        <a:t>0.6929</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0.6922</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0.6929</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0.6840</a:t>
                      </a:r>
                    </a:p>
                  </a:txBody>
                  <a:tcPr marL="68580" marR="68580" marT="0" marB="0"/>
                </a:tc>
              </a:tr>
              <a:tr h="820114">
                <a:tc>
                  <a:txBody>
                    <a:bodyPr/>
                    <a:lstStyle/>
                    <a:p>
                      <a:pPr algn="ctr"/>
                      <a:r>
                        <a:rPr lang="tr-TR" sz="2400" smtClean="0"/>
                        <a:t>Yapay Sinir Ağları</a:t>
                      </a:r>
                      <a:endParaRPr lang="tr-TR" sz="2400"/>
                    </a:p>
                  </a:txBody>
                  <a:tcPr/>
                </a:tc>
                <a:tc>
                  <a:txBody>
                    <a:bodyPr/>
                    <a:lstStyle/>
                    <a:p>
                      <a:pPr algn="ctr" fontAlgn="base" hangingPunct="0">
                        <a:spcAft>
                          <a:spcPts val="300"/>
                        </a:spcAft>
                      </a:pPr>
                      <a:r>
                        <a:rPr lang="tr-TR" sz="2400">
                          <a:solidFill>
                            <a:srgbClr val="000000"/>
                          </a:solidFill>
                          <a:latin typeface="Times New Roman"/>
                          <a:ea typeface="Times New Roman"/>
                        </a:rPr>
                        <a:t>0.6857</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0.6866</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0.6857</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0.5753</a:t>
                      </a:r>
                    </a:p>
                  </a:txBody>
                  <a:tcPr marL="68580" marR="68580" marT="0" marB="0"/>
                </a:tc>
              </a:tr>
            </a:tbl>
          </a:graphicData>
        </a:graphic>
      </p:graphicFrame>
      <p:sp>
        <p:nvSpPr>
          <p:cNvPr id="31" name="30 Metin kutusu"/>
          <p:cNvSpPr txBox="1"/>
          <p:nvPr/>
        </p:nvSpPr>
        <p:spPr>
          <a:xfrm>
            <a:off x="14316087" y="23845891"/>
            <a:ext cx="8358246" cy="461665"/>
          </a:xfrm>
          <a:prstGeom prst="rect">
            <a:avLst/>
          </a:prstGeom>
          <a:noFill/>
        </p:spPr>
        <p:txBody>
          <a:bodyPr wrap="square" rtlCol="0">
            <a:spAutoFit/>
          </a:bodyPr>
          <a:lstStyle/>
          <a:p>
            <a:r>
              <a:rPr lang="tr-TR" sz="2400" smtClean="0">
                <a:latin typeface="Segoe UI Semibold" pitchFamily="34" charset="0"/>
                <a:cs typeface="Segoe UI Semibold" pitchFamily="34" charset="0"/>
              </a:rPr>
              <a:t>Şekil 2: Sıcaklığa göre ölümlü veya ağır kazaların yüzdesi </a:t>
            </a:r>
            <a:endParaRPr lang="tr-TR" sz="2400">
              <a:latin typeface="Segoe UI Semibold" pitchFamily="34" charset="0"/>
              <a:cs typeface="Segoe UI Semibold" pitchFamily="34" charset="0"/>
            </a:endParaRPr>
          </a:p>
        </p:txBody>
      </p:sp>
      <p:graphicFrame>
        <p:nvGraphicFramePr>
          <p:cNvPr id="32" name="31 Tablo"/>
          <p:cNvGraphicFramePr>
            <a:graphicFrameLocks noGrp="1"/>
          </p:cNvGraphicFramePr>
          <p:nvPr/>
        </p:nvGraphicFramePr>
        <p:xfrm>
          <a:off x="12530137" y="12915877"/>
          <a:ext cx="11287204" cy="4070050"/>
        </p:xfrm>
        <a:graphic>
          <a:graphicData uri="http://schemas.openxmlformats.org/drawingml/2006/table">
            <a:tbl>
              <a:tblPr firstRow="1" bandRow="1">
                <a:tableStyleId>{E8B1032C-EA38-4F05-BA0D-38AFFFC7BED3}</a:tableStyleId>
              </a:tblPr>
              <a:tblGrid>
                <a:gridCol w="2013393"/>
                <a:gridCol w="2347572"/>
                <a:gridCol w="2137728"/>
                <a:gridCol w="2479765"/>
                <a:gridCol w="2308746"/>
              </a:tblGrid>
              <a:tr h="148584">
                <a:tc>
                  <a:txBody>
                    <a:bodyPr/>
                    <a:lstStyle/>
                    <a:p>
                      <a:pPr marL="0" marR="0" indent="0" algn="ctr" defTabSz="3290918" rtl="0" eaLnBrk="1" fontAlgn="auto" latinLnBrk="0" hangingPunct="1">
                        <a:lnSpc>
                          <a:spcPct val="100000"/>
                        </a:lnSpc>
                        <a:spcBef>
                          <a:spcPts val="0"/>
                        </a:spcBef>
                        <a:spcAft>
                          <a:spcPts val="0"/>
                        </a:spcAft>
                        <a:buClrTx/>
                        <a:buSzTx/>
                        <a:buFontTx/>
                        <a:buNone/>
                        <a:tabLst/>
                        <a:defRPr/>
                      </a:pPr>
                      <a:r>
                        <a:rPr lang="tr-TR" sz="2000" b="1" smtClean="0">
                          <a:latin typeface="Segoe UI Semibold" pitchFamily="34" charset="0"/>
                          <a:cs typeface="Segoe UI Semibold" pitchFamily="34" charset="0"/>
                        </a:rPr>
                        <a:t>Addis Ababa Kazaları Veri Seti</a:t>
                      </a:r>
                      <a:endParaRPr lang="tr-TR" sz="2000" b="1" smtClean="0"/>
                    </a:p>
                  </a:txBody>
                  <a:tcPr/>
                </a:tc>
                <a:tc>
                  <a:txBody>
                    <a:bodyPr/>
                    <a:lstStyle/>
                    <a:p>
                      <a:pPr algn="ctr"/>
                      <a:r>
                        <a:rPr lang="tr-TR" sz="2400" smtClean="0"/>
                        <a:t>Doğruluk</a:t>
                      </a:r>
                      <a:endParaRPr lang="tr-TR" sz="2400"/>
                    </a:p>
                  </a:txBody>
                  <a:tcPr/>
                </a:tc>
                <a:tc>
                  <a:txBody>
                    <a:bodyPr/>
                    <a:lstStyle/>
                    <a:p>
                      <a:pPr algn="ctr"/>
                      <a:r>
                        <a:rPr lang="tr-TR" sz="2400" smtClean="0"/>
                        <a:t>Kesinlik</a:t>
                      </a:r>
                      <a:endParaRPr lang="tr-TR" sz="2400"/>
                    </a:p>
                  </a:txBody>
                  <a:tcPr/>
                </a:tc>
                <a:tc>
                  <a:txBody>
                    <a:bodyPr/>
                    <a:lstStyle/>
                    <a:p>
                      <a:pPr algn="ctr"/>
                      <a:r>
                        <a:rPr lang="tr-TR" sz="2400" smtClean="0"/>
                        <a:t>Duyarlılık</a:t>
                      </a:r>
                      <a:endParaRPr lang="tr-TR" sz="2400"/>
                    </a:p>
                  </a:txBody>
                  <a:tcPr/>
                </a:tc>
                <a:tc>
                  <a:txBody>
                    <a:bodyPr/>
                    <a:lstStyle/>
                    <a:p>
                      <a:pPr algn="ctr"/>
                      <a:r>
                        <a:rPr lang="tr-TR" sz="2400" smtClean="0"/>
                        <a:t>F1 Skoru</a:t>
                      </a:r>
                      <a:endParaRPr lang="tr-TR" sz="2400"/>
                    </a:p>
                  </a:txBody>
                  <a:tcPr/>
                </a:tc>
              </a:tr>
              <a:tr h="148584">
                <a:tc>
                  <a:txBody>
                    <a:bodyPr/>
                    <a:lstStyle/>
                    <a:p>
                      <a:pPr marL="0" marR="0" indent="0" algn="ctr" defTabSz="3290918" rtl="0" eaLnBrk="1" fontAlgn="auto" latinLnBrk="0" hangingPunct="1">
                        <a:lnSpc>
                          <a:spcPct val="100000"/>
                        </a:lnSpc>
                        <a:spcBef>
                          <a:spcPts val="0"/>
                        </a:spcBef>
                        <a:spcAft>
                          <a:spcPts val="0"/>
                        </a:spcAft>
                        <a:buClrTx/>
                        <a:buSzTx/>
                        <a:buFontTx/>
                        <a:buNone/>
                        <a:tabLst/>
                        <a:defRPr/>
                      </a:pPr>
                      <a:r>
                        <a:rPr lang="tr-TR" sz="2400" smtClean="0"/>
                        <a:t>KNN</a:t>
                      </a:r>
                    </a:p>
                  </a:txBody>
                  <a:tcPr/>
                </a:tc>
                <a:tc>
                  <a:txBody>
                    <a:bodyPr/>
                    <a:lstStyle/>
                    <a:p>
                      <a:pPr algn="ctr" fontAlgn="base" hangingPunct="0">
                        <a:spcAft>
                          <a:spcPts val="300"/>
                        </a:spcAft>
                      </a:pPr>
                      <a:r>
                        <a:rPr lang="tr-TR" sz="2400">
                          <a:solidFill>
                            <a:srgbClr val="000000"/>
                          </a:solidFill>
                          <a:latin typeface="Times New Roman"/>
                          <a:ea typeface="Times New Roman"/>
                        </a:rPr>
                        <a:t>0.8308</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0.8012</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0.8308</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0.8113</a:t>
                      </a:r>
                    </a:p>
                  </a:txBody>
                  <a:tcPr marL="68580" marR="68580" marT="0" marB="0"/>
                </a:tc>
              </a:tr>
              <a:tr h="148584">
                <a:tc>
                  <a:txBody>
                    <a:bodyPr/>
                    <a:lstStyle/>
                    <a:p>
                      <a:pPr marL="0" marR="0" indent="0" algn="ctr" defTabSz="3290918" rtl="0" eaLnBrk="1" fontAlgn="auto" latinLnBrk="0" hangingPunct="1">
                        <a:lnSpc>
                          <a:spcPct val="100000"/>
                        </a:lnSpc>
                        <a:spcBef>
                          <a:spcPts val="0"/>
                        </a:spcBef>
                        <a:spcAft>
                          <a:spcPts val="0"/>
                        </a:spcAft>
                        <a:buClrTx/>
                        <a:buSzTx/>
                        <a:buFontTx/>
                        <a:buNone/>
                        <a:tabLst/>
                        <a:defRPr/>
                      </a:pPr>
                      <a:r>
                        <a:rPr lang="tr-TR" sz="2400" smtClean="0"/>
                        <a:t>Naive Bayes</a:t>
                      </a:r>
                    </a:p>
                  </a:txBody>
                  <a:tcPr/>
                </a:tc>
                <a:tc>
                  <a:txBody>
                    <a:bodyPr/>
                    <a:lstStyle/>
                    <a:p>
                      <a:pPr algn="ctr" fontAlgn="base" hangingPunct="0">
                        <a:spcAft>
                          <a:spcPts val="300"/>
                        </a:spcAft>
                      </a:pPr>
                      <a:r>
                        <a:rPr lang="tr-TR" sz="2400">
                          <a:solidFill>
                            <a:srgbClr val="000000"/>
                          </a:solidFill>
                          <a:latin typeface="Times New Roman"/>
                          <a:ea typeface="Times New Roman"/>
                        </a:rPr>
                        <a:t>0.8392</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0.7146</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0.8392</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0.7719</a:t>
                      </a:r>
                    </a:p>
                  </a:txBody>
                  <a:tcPr marL="68580" marR="68580" marT="0" marB="0"/>
                </a:tc>
              </a:tr>
              <a:tr h="503890">
                <a:tc>
                  <a:txBody>
                    <a:bodyPr/>
                    <a:lstStyle/>
                    <a:p>
                      <a:pPr algn="ctr"/>
                      <a:r>
                        <a:rPr lang="tr-TR" sz="2400" smtClean="0"/>
                        <a:t>Karar Ağacı</a:t>
                      </a:r>
                      <a:endParaRPr lang="tr-TR" sz="2400"/>
                    </a:p>
                  </a:txBody>
                  <a:tcPr/>
                </a:tc>
                <a:tc>
                  <a:txBody>
                    <a:bodyPr/>
                    <a:lstStyle/>
                    <a:p>
                      <a:pPr algn="ctr" fontAlgn="base" hangingPunct="0">
                        <a:spcAft>
                          <a:spcPts val="300"/>
                        </a:spcAft>
                      </a:pPr>
                      <a:r>
                        <a:rPr lang="tr-TR" sz="2400">
                          <a:solidFill>
                            <a:srgbClr val="000000"/>
                          </a:solidFill>
                          <a:latin typeface="Times New Roman"/>
                          <a:ea typeface="Times New Roman"/>
                        </a:rPr>
                        <a:t>0.8282</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0.8022</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0.8282</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0.8119</a:t>
                      </a:r>
                    </a:p>
                  </a:txBody>
                  <a:tcPr marL="68580" marR="68580" marT="0" marB="0"/>
                </a:tc>
              </a:tr>
              <a:tr h="500066">
                <a:tc>
                  <a:txBody>
                    <a:bodyPr/>
                    <a:lstStyle/>
                    <a:p>
                      <a:pPr algn="ctr"/>
                      <a:r>
                        <a:rPr lang="tr-TR" sz="2400" smtClean="0"/>
                        <a:t>Random Forest</a:t>
                      </a:r>
                      <a:endParaRPr lang="tr-TR" sz="2400"/>
                    </a:p>
                  </a:txBody>
                  <a:tcPr/>
                </a:tc>
                <a:tc>
                  <a:txBody>
                    <a:bodyPr/>
                    <a:lstStyle/>
                    <a:p>
                      <a:pPr algn="ctr" fontAlgn="base" hangingPunct="0">
                        <a:spcAft>
                          <a:spcPts val="300"/>
                        </a:spcAft>
                      </a:pPr>
                      <a:r>
                        <a:rPr lang="tr-TR" sz="2400">
                          <a:solidFill>
                            <a:srgbClr val="000000"/>
                          </a:solidFill>
                          <a:latin typeface="Times New Roman"/>
                          <a:ea typeface="Times New Roman"/>
                        </a:rPr>
                        <a:t>0.8470</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0.8166</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0.8470</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0.8222</a:t>
                      </a:r>
                    </a:p>
                  </a:txBody>
                  <a:tcPr marL="68580" marR="68580" marT="0" marB="0"/>
                </a:tc>
              </a:tr>
              <a:tr h="820114">
                <a:tc>
                  <a:txBody>
                    <a:bodyPr/>
                    <a:lstStyle/>
                    <a:p>
                      <a:pPr algn="ctr"/>
                      <a:r>
                        <a:rPr lang="tr-TR" sz="2400" smtClean="0"/>
                        <a:t>Yapay Sinir Ağları</a:t>
                      </a:r>
                      <a:endParaRPr lang="tr-TR" sz="2400"/>
                    </a:p>
                  </a:txBody>
                  <a:tcPr/>
                </a:tc>
                <a:tc>
                  <a:txBody>
                    <a:bodyPr/>
                    <a:lstStyle/>
                    <a:p>
                      <a:pPr algn="ctr" fontAlgn="base" hangingPunct="0">
                        <a:spcAft>
                          <a:spcPts val="300"/>
                        </a:spcAft>
                      </a:pPr>
                      <a:r>
                        <a:rPr lang="tr-TR" sz="2400">
                          <a:solidFill>
                            <a:srgbClr val="000000"/>
                          </a:solidFill>
                          <a:latin typeface="Times New Roman"/>
                          <a:ea typeface="Times New Roman"/>
                        </a:rPr>
                        <a:t>0.8496</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0.8399</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0.8496</a:t>
                      </a:r>
                    </a:p>
                  </a:txBody>
                  <a:tcPr marL="68580" marR="68580" marT="0" marB="0"/>
                </a:tc>
                <a:tc>
                  <a:txBody>
                    <a:bodyPr/>
                    <a:lstStyle/>
                    <a:p>
                      <a:pPr algn="ctr" fontAlgn="base" hangingPunct="0">
                        <a:spcAft>
                          <a:spcPts val="300"/>
                        </a:spcAft>
                      </a:pPr>
                      <a:r>
                        <a:rPr lang="tr-TR" sz="2400">
                          <a:solidFill>
                            <a:srgbClr val="000000"/>
                          </a:solidFill>
                          <a:latin typeface="Times New Roman"/>
                          <a:ea typeface="Times New Roman"/>
                        </a:rPr>
                        <a:t>0.7845</a:t>
                      </a:r>
                    </a:p>
                  </a:txBody>
                  <a:tcPr marL="68580" marR="68580" marT="0" marB="0"/>
                </a:tc>
              </a:tr>
            </a:tbl>
          </a:graphicData>
        </a:graphic>
      </p:graphicFrame>
      <p:sp>
        <p:nvSpPr>
          <p:cNvPr id="34" name="33 Metin kutusu"/>
          <p:cNvSpPr txBox="1"/>
          <p:nvPr/>
        </p:nvSpPr>
        <p:spPr>
          <a:xfrm>
            <a:off x="12530137" y="17345033"/>
            <a:ext cx="11430080" cy="1785104"/>
          </a:xfrm>
          <a:prstGeom prst="rect">
            <a:avLst/>
          </a:prstGeom>
          <a:noFill/>
        </p:spPr>
        <p:txBody>
          <a:bodyPr wrap="square" rtlCol="0">
            <a:spAutoFit/>
          </a:bodyPr>
          <a:lstStyle/>
          <a:p>
            <a:pPr algn="just"/>
            <a:r>
              <a:rPr lang="tr-TR" sz="2200" smtClean="0">
                <a:latin typeface="Segoe UI Semibold" pitchFamily="34" charset="0"/>
                <a:ea typeface="Cambria" pitchFamily="18" charset="0"/>
                <a:cs typeface="Segoe UI Semibold" pitchFamily="34" charset="0"/>
              </a:rPr>
              <a:t>Toplumdaki yaygın kanının aksine cinsiyet ve </a:t>
            </a:r>
            <a:r>
              <a:rPr lang="tr-TR" sz="2200" smtClean="0">
                <a:latin typeface="Segoe UI Semibold" pitchFamily="34" charset="0"/>
                <a:cs typeface="Segoe UI Semibold" pitchFamily="34" charset="0"/>
              </a:rPr>
              <a:t>yaş, meslek, eğitim düzeyi, gelir düzeyi, şehrin nüfusu gibi etkenlerle kazanın ciddiyeti arasında bir ilişki bulunmamıştır.</a:t>
            </a:r>
          </a:p>
          <a:p>
            <a:pPr algn="just"/>
            <a:endParaRPr lang="tr-TR" sz="2200" smtClean="0">
              <a:latin typeface="Segoe UI Semibold" pitchFamily="34" charset="0"/>
              <a:cs typeface="Segoe UI Semibold" pitchFamily="34" charset="0"/>
            </a:endParaRPr>
          </a:p>
          <a:p>
            <a:pPr algn="just"/>
            <a:r>
              <a:rPr lang="tr-TR" sz="2200" smtClean="0">
                <a:latin typeface="Segoe UI Semibold" pitchFamily="34" charset="0"/>
                <a:cs typeface="Segoe UI Semibold" pitchFamily="34" charset="0"/>
              </a:rPr>
              <a:t>Havanın sıcaklığı ve durumu, haftanın günü, günün saati, trafik unsurları gibi faktörlerle kazanın ciddiyeti arasında ilişki bulunmuştur.</a:t>
            </a:r>
            <a:endParaRPr lang="tr-TR" sz="2200">
              <a:latin typeface="Segoe UI Semibold" pitchFamily="34" charset="0"/>
              <a:ea typeface="Cambria" pitchFamily="18" charset="0"/>
              <a:cs typeface="Segoe UI Semibold" pitchFamily="34" charset="0"/>
            </a:endParaRPr>
          </a:p>
        </p:txBody>
      </p:sp>
      <p:pic>
        <p:nvPicPr>
          <p:cNvPr id="35" name="34 Resim" descr="grafik4.png"/>
          <p:cNvPicPr>
            <a:picLocks noChangeAspect="1"/>
          </p:cNvPicPr>
          <p:nvPr/>
        </p:nvPicPr>
        <p:blipFill>
          <a:blip r:embed="rId3"/>
          <a:stretch>
            <a:fillRect/>
          </a:stretch>
        </p:blipFill>
        <p:spPr>
          <a:xfrm>
            <a:off x="12387261" y="19416735"/>
            <a:ext cx="11572956" cy="4385622"/>
          </a:xfrm>
          <a:prstGeom prst="rect">
            <a:avLst/>
          </a:prstGeom>
        </p:spPr>
      </p:pic>
      <p:sp>
        <p:nvSpPr>
          <p:cNvPr id="36" name="35 Metin kutusu"/>
          <p:cNvSpPr txBox="1"/>
          <p:nvPr/>
        </p:nvSpPr>
        <p:spPr>
          <a:xfrm>
            <a:off x="3671825" y="16416339"/>
            <a:ext cx="7143800" cy="461665"/>
          </a:xfrm>
          <a:prstGeom prst="rect">
            <a:avLst/>
          </a:prstGeom>
          <a:noFill/>
        </p:spPr>
        <p:txBody>
          <a:bodyPr wrap="square" rtlCol="0">
            <a:spAutoFit/>
          </a:bodyPr>
          <a:lstStyle/>
          <a:p>
            <a:r>
              <a:rPr lang="tr-TR" sz="2400" smtClean="0">
                <a:latin typeface="Segoe UI Semibold" pitchFamily="34" charset="0"/>
                <a:cs typeface="Segoe UI Semibold" pitchFamily="34" charset="0"/>
              </a:rPr>
              <a:t>Şekil 1 [2]: Önde gelen ölüm sebepleri</a:t>
            </a:r>
            <a:endParaRPr lang="tr-TR" sz="2400">
              <a:latin typeface="Segoe UI Semibold" pitchFamily="34" charset="0"/>
              <a:cs typeface="Segoe UI Semibold" pitchFamily="34" charset="0"/>
            </a:endParaRPr>
          </a:p>
        </p:txBody>
      </p:sp>
      <p:sp>
        <p:nvSpPr>
          <p:cNvPr id="37" name="36 Metin kutusu"/>
          <p:cNvSpPr txBox="1"/>
          <p:nvPr/>
        </p:nvSpPr>
        <p:spPr>
          <a:xfrm>
            <a:off x="12387261" y="24703147"/>
            <a:ext cx="11715832" cy="7294305"/>
          </a:xfrm>
          <a:prstGeom prst="rect">
            <a:avLst/>
          </a:prstGeom>
          <a:noFill/>
        </p:spPr>
        <p:txBody>
          <a:bodyPr wrap="square" rtlCol="0">
            <a:spAutoFit/>
          </a:bodyPr>
          <a:lstStyle/>
          <a:p>
            <a:pPr algn="just"/>
            <a:r>
              <a:rPr lang="tr-TR" sz="2200" smtClean="0">
                <a:latin typeface="Segoe UI Semibold" pitchFamily="34" charset="0"/>
                <a:cs typeface="Segoe UI Semibold" pitchFamily="34" charset="0"/>
              </a:rPr>
              <a:t>Bir bölgede yaya geçidi ve trafik ışıklarının olmasının o bölgede gerçekleşen kazaların ciddi sonuçlarını %35'e varan oranda azalttığı görülmüştür.</a:t>
            </a:r>
          </a:p>
          <a:p>
            <a:pPr algn="just"/>
            <a:endParaRPr lang="tr-TR" sz="2200" smtClean="0">
              <a:latin typeface="Segoe UI Semibold" pitchFamily="34" charset="0"/>
              <a:cs typeface="Segoe UI Semibold" pitchFamily="34" charset="0"/>
            </a:endParaRPr>
          </a:p>
          <a:p>
            <a:pPr algn="just"/>
            <a:r>
              <a:rPr lang="tr-TR" sz="2200" smtClean="0">
                <a:latin typeface="Segoe UI Semibold" pitchFamily="34" charset="0"/>
                <a:cs typeface="Segoe UI Semibold" pitchFamily="34" charset="0"/>
              </a:rPr>
              <a:t>En ciddi kazaların 2-5 yıl arası sürüş deneyinine sahip insanlar tarafından yapıldığı görülmüştür.</a:t>
            </a:r>
          </a:p>
          <a:p>
            <a:pPr algn="just"/>
            <a:endParaRPr lang="tr-TR" sz="2200" smtClean="0">
              <a:latin typeface="Segoe UI Semibold" pitchFamily="34" charset="0"/>
              <a:cs typeface="Segoe UI Semibold" pitchFamily="34" charset="0"/>
            </a:endParaRPr>
          </a:p>
          <a:p>
            <a:pPr algn="just"/>
            <a:r>
              <a:rPr lang="tr-TR" sz="2200" smtClean="0">
                <a:latin typeface="Segoe UI Semibold" pitchFamily="34" charset="0"/>
                <a:cs typeface="Segoe UI Semibold" pitchFamily="34" charset="0"/>
              </a:rPr>
              <a:t>Kazalarda ölüm oranı en yüksek aracın motosiklet en düşük aracın bisiklet olduğu görülmüştür.</a:t>
            </a:r>
          </a:p>
          <a:p>
            <a:pPr algn="just"/>
            <a:endParaRPr lang="tr-TR" sz="2200" smtClean="0">
              <a:latin typeface="Segoe UI Semibold" pitchFamily="34" charset="0"/>
              <a:cs typeface="Segoe UI Semibold" pitchFamily="34" charset="0"/>
            </a:endParaRPr>
          </a:p>
          <a:p>
            <a:pPr algn="just"/>
            <a:r>
              <a:rPr lang="tr-TR" sz="2200" smtClean="0">
                <a:latin typeface="Segoe UI Semibold" pitchFamily="34" charset="0"/>
                <a:cs typeface="Segoe UI Semibold" pitchFamily="34" charset="0"/>
              </a:rPr>
              <a:t>En ağır kazaların sollama sonucu meydana geldiği görülmüştür.</a:t>
            </a:r>
          </a:p>
          <a:p>
            <a:pPr algn="just"/>
            <a:endParaRPr lang="tr-TR" sz="2200" smtClean="0">
              <a:latin typeface="Segoe UI Semibold" pitchFamily="34" charset="0"/>
              <a:cs typeface="Segoe UI Semibold" pitchFamily="34" charset="0"/>
            </a:endParaRPr>
          </a:p>
          <a:p>
            <a:pPr algn="just"/>
            <a:r>
              <a:rPr lang="tr-TR" sz="2400" smtClean="0">
                <a:latin typeface="Segoe UI Semibold" pitchFamily="34" charset="0"/>
                <a:cs typeface="Segoe UI Semibold" pitchFamily="34" charset="0"/>
              </a:rPr>
              <a:t>Gün olarak pazartesi günü gerçekleşen kazaların daha hafif, cumartesi günü gerçekleşen kazaların daha ağır olduğu görülmüştür.</a:t>
            </a:r>
          </a:p>
          <a:p>
            <a:pPr algn="just"/>
            <a:endParaRPr lang="tr-TR" sz="2400" smtClean="0">
              <a:latin typeface="Segoe UI Semibold" pitchFamily="34" charset="0"/>
              <a:cs typeface="Segoe UI Semibold" pitchFamily="34" charset="0"/>
            </a:endParaRPr>
          </a:p>
          <a:p>
            <a:pPr algn="just"/>
            <a:r>
              <a:rPr lang="tr-TR" sz="2200" smtClean="0">
                <a:latin typeface="Segoe UI Semibold" pitchFamily="34" charset="0"/>
                <a:cs typeface="Segoe UI Semibold" pitchFamily="34" charset="0"/>
              </a:rPr>
              <a:t>Günün en ağır kazaları saat olarak 19.00 ve 00.00 arasında gerçekleşmektedir. Bu saat aralığında gerçekleşen kazaların %60’ı ağır iken, 05.34 ve 10.16 arasında gerçekleşen kazalar günün en az tehlikeli kazalarını oluştrumakta ve %39’ ağır olmaktadır.</a:t>
            </a:r>
          </a:p>
          <a:p>
            <a:pPr algn="just"/>
            <a:endParaRPr lang="tr-TR" sz="2200" smtClean="0">
              <a:latin typeface="Segoe UI Semibold" pitchFamily="34" charset="0"/>
              <a:cs typeface="Segoe UI Semibold" pitchFamily="34" charset="0"/>
            </a:endParaRPr>
          </a:p>
          <a:p>
            <a:pPr algn="just"/>
            <a:r>
              <a:rPr lang="tr-TR" sz="2200" smtClean="0">
                <a:latin typeface="Segoe UI Semibold" pitchFamily="34" charset="0"/>
                <a:cs typeface="Segoe UI Semibold" pitchFamily="34" charset="0"/>
              </a:rPr>
              <a:t>Kar yağışlı havalarda gerçekleşen kazaların, açık havalarda gerçekleşen kazalara göre %50 daha ağır olduğu görülmüştür.</a:t>
            </a:r>
          </a:p>
          <a:p>
            <a:pPr algn="just"/>
            <a:endParaRPr lang="tr-TR" sz="2200" smtClean="0">
              <a:latin typeface="Segoe UI Semibold" pitchFamily="34" charset="0"/>
              <a:cs typeface="Segoe UI Semibold" pitchFamily="34" charset="0"/>
            </a:endParaRPr>
          </a:p>
        </p:txBody>
      </p:sp>
      <p:sp>
        <p:nvSpPr>
          <p:cNvPr id="39" name="38 Metin kutusu"/>
          <p:cNvSpPr txBox="1"/>
          <p:nvPr/>
        </p:nvSpPr>
        <p:spPr>
          <a:xfrm>
            <a:off x="1385809" y="29846683"/>
            <a:ext cx="9715568" cy="1846659"/>
          </a:xfrm>
          <a:prstGeom prst="rect">
            <a:avLst/>
          </a:prstGeom>
          <a:noFill/>
        </p:spPr>
        <p:txBody>
          <a:bodyPr wrap="square" rtlCol="0">
            <a:spAutoFit/>
          </a:bodyPr>
          <a:lstStyle/>
          <a:p>
            <a:r>
              <a:rPr lang="tr-TR" sz="2200" smtClean="0">
                <a:latin typeface="Segoe UI Semibold" pitchFamily="34" charset="0"/>
                <a:cs typeface="Segoe UI Semibold" pitchFamily="34" charset="0"/>
              </a:rPr>
              <a:t>[1] Sağlık Örgütü (WHO), “Global Status Report on Road Safety,” 2023. [Çevrimiçi]. Erişim: </a:t>
            </a:r>
            <a:r>
              <a:rPr lang="tr-TR" sz="2200" u="sng" smtClean="0">
                <a:latin typeface="Segoe UI Semibold" pitchFamily="34" charset="0"/>
                <a:cs typeface="Segoe UI Semibold" pitchFamily="34" charset="0"/>
                <a:hlinkClick r:id="rId4"/>
              </a:rPr>
              <a:t>https://www.who.int/publications/road-safety-report</a:t>
            </a:r>
            <a:endParaRPr lang="tr-TR" sz="2200" u="sng" smtClean="0">
              <a:latin typeface="Segoe UI Semibold" pitchFamily="34" charset="0"/>
              <a:cs typeface="Segoe UI Semibold" pitchFamily="34" charset="0"/>
            </a:endParaRPr>
          </a:p>
          <a:p>
            <a:endParaRPr lang="tr-TR" sz="2200" u="sng" smtClean="0">
              <a:latin typeface="Segoe UI Semibold" pitchFamily="34" charset="0"/>
              <a:cs typeface="Segoe UI Semibold" pitchFamily="34" charset="0"/>
            </a:endParaRPr>
          </a:p>
          <a:p>
            <a:r>
              <a:rPr lang="tr-TR" sz="2200" smtClean="0">
                <a:latin typeface="Segoe UI Semibold" pitchFamily="34" charset="0"/>
                <a:cs typeface="Segoe UI Semibold" pitchFamily="34" charset="0"/>
              </a:rPr>
              <a:t>[2] </a:t>
            </a:r>
            <a:r>
              <a:rPr lang="en-US" sz="2200" smtClean="0">
                <a:latin typeface="Segoe UI Semibold" pitchFamily="34" charset="0"/>
                <a:cs typeface="Segoe UI Semibold" pitchFamily="34" charset="0"/>
              </a:rPr>
              <a:t>Ritchie, H., Roser, M., &amp; Spooner, F. (2023). Causes of death. Our World in Data. Erişim: https://ourworldindata.org/causes-of-death </a:t>
            </a:r>
            <a:endParaRPr lang="tr-TR" sz="2200">
              <a:latin typeface="Segoe UI Semibold" pitchFamily="34" charset="0"/>
              <a:cs typeface="Segoe UI Semibold" pitchFamily="34" charset="0"/>
            </a:endParaRPr>
          </a:p>
        </p:txBody>
      </p:sp>
      <p:pic>
        <p:nvPicPr>
          <p:cNvPr id="28" name="27 Resim" descr="indir-removebg-preview.png"/>
          <p:cNvPicPr>
            <a:picLocks noChangeAspect="1"/>
          </p:cNvPicPr>
          <p:nvPr/>
        </p:nvPicPr>
        <p:blipFill>
          <a:blip r:embed="rId5"/>
          <a:stretch>
            <a:fillRect/>
          </a:stretch>
        </p:blipFill>
        <p:spPr>
          <a:xfrm>
            <a:off x="814305" y="485665"/>
            <a:ext cx="5072400" cy="5072400"/>
          </a:xfrm>
          <a:prstGeom prst="rect">
            <a:avLst/>
          </a:prstGeom>
        </p:spPr>
      </p:pic>
      <p:pic>
        <p:nvPicPr>
          <p:cNvPr id="33" name="32 Resim" descr="muhendislik-removebg-preview.png"/>
          <p:cNvPicPr>
            <a:picLocks noChangeAspect="1"/>
          </p:cNvPicPr>
          <p:nvPr/>
        </p:nvPicPr>
        <p:blipFill>
          <a:blip r:embed="rId6"/>
          <a:stretch>
            <a:fillRect/>
          </a:stretch>
        </p:blipFill>
        <p:spPr>
          <a:xfrm>
            <a:off x="19316747" y="414227"/>
            <a:ext cx="5072400" cy="5072400"/>
          </a:xfrm>
          <a:prstGeom prst="rect">
            <a:avLst/>
          </a:prstGeom>
        </p:spPr>
      </p:pic>
    </p:spTree>
  </p:cSld>
  <p:clrMapOvr>
    <a:masterClrMapping/>
  </p:clrMapOvr>
</p:sld>
</file>

<file path=ppt/theme/theme1.xml><?xml version="1.0" encoding="utf-8"?>
<a:theme xmlns:a="http://schemas.openxmlformats.org/drawingml/2006/main" name="Ofis Temas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1349</TotalTime>
  <Words>681</Words>
  <PresentationFormat>Özel</PresentationFormat>
  <Paragraphs>91</Paragraphs>
  <Slides>1</Slides>
  <Notes>0</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Ofis Teması</vt:lpstr>
      <vt:lpstr>Slayt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Kerem Okur</dc:creator>
  <cp:lastModifiedBy>mustafa okur</cp:lastModifiedBy>
  <cp:revision>34</cp:revision>
  <dcterms:created xsi:type="dcterms:W3CDTF">2025-05-02T12:28:50Z</dcterms:created>
  <dcterms:modified xsi:type="dcterms:W3CDTF">2025-05-03T20:17:01Z</dcterms:modified>
</cp:coreProperties>
</file>