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9"/>
  </p:notesMasterIdLst>
  <p:sldIdLst>
    <p:sldId id="256" r:id="rId2"/>
    <p:sldId id="263" r:id="rId3"/>
    <p:sldId id="257" r:id="rId4"/>
    <p:sldId id="258" r:id="rId5"/>
    <p:sldId id="309" r:id="rId6"/>
    <p:sldId id="313" r:id="rId7"/>
    <p:sldId id="259" r:id="rId8"/>
    <p:sldId id="260" r:id="rId9"/>
    <p:sldId id="262" r:id="rId10"/>
    <p:sldId id="264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96" r:id="rId19"/>
    <p:sldId id="280" r:id="rId20"/>
    <p:sldId id="281" r:id="rId21"/>
    <p:sldId id="282" r:id="rId22"/>
    <p:sldId id="283" r:id="rId23"/>
    <p:sldId id="284" r:id="rId24"/>
    <p:sldId id="266" r:id="rId25"/>
    <p:sldId id="268" r:id="rId26"/>
    <p:sldId id="267" r:id="rId27"/>
    <p:sldId id="269" r:id="rId28"/>
    <p:sldId id="270" r:id="rId29"/>
    <p:sldId id="271" r:id="rId30"/>
    <p:sldId id="272" r:id="rId31"/>
    <p:sldId id="303" r:id="rId32"/>
    <p:sldId id="308" r:id="rId33"/>
    <p:sldId id="273" r:id="rId34"/>
    <p:sldId id="291" r:id="rId35"/>
    <p:sldId id="312" r:id="rId36"/>
    <p:sldId id="285" r:id="rId37"/>
    <p:sldId id="286" r:id="rId38"/>
    <p:sldId id="288" r:id="rId39"/>
    <p:sldId id="307" r:id="rId40"/>
    <p:sldId id="299" r:id="rId41"/>
    <p:sldId id="300" r:id="rId42"/>
    <p:sldId id="287" r:id="rId43"/>
    <p:sldId id="289" r:id="rId44"/>
    <p:sldId id="301" r:id="rId45"/>
    <p:sldId id="302" r:id="rId46"/>
    <p:sldId id="290" r:id="rId47"/>
    <p:sldId id="292" r:id="rId48"/>
    <p:sldId id="304" r:id="rId49"/>
    <p:sldId id="305" r:id="rId50"/>
    <p:sldId id="298" r:id="rId51"/>
    <p:sldId id="306" r:id="rId52"/>
    <p:sldId id="310" r:id="rId53"/>
    <p:sldId id="311" r:id="rId54"/>
    <p:sldId id="294" r:id="rId55"/>
    <p:sldId id="295" r:id="rId56"/>
    <p:sldId id="293" r:id="rId57"/>
    <p:sldId id="297" r:id="rId5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9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B7B13-BBE0-4814-8156-49820FFAE716}" type="datetimeFigureOut">
              <a:rPr lang="tr-TR" smtClean="0"/>
              <a:pPr/>
              <a:t>9.12.2017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A837B-F517-4745-89C3-C7A456FE7A2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837B-F517-4745-89C3-C7A456FE7A2E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00F9214-BB88-4E51-99DC-E63803AB87AA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8063-5BBA-41B0-BEA1-BB189E6B472C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BCE0-17EF-4F01-9C8F-7C50C506F5C9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3EEB99-A9B7-4C8E-ACA2-3D1D35DBBDE5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B67E169-7BE4-46F5-B040-33E7C1509732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0AF1A1F-D0E9-49BC-B483-EADFCF7B6C8C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C1F9C11-EB6A-4091-B60B-BE38FC9055D3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2B8C-97BD-4AE5-9097-72CA2C38FB98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26" name="Picture 2" descr="C:\Users\Kerem Akkaya\Desktop\sunumlin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116632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A93E0CB-2061-4F27-8503-4812B039ACB8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FD1B5E-5A78-45F3-BCAF-5C9DDF9F6C0C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EA47314-19D2-4213-B29A-FE559A45FCA8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4FFA9BA-04BC-49BA-84CD-49822E70553E}" type="datetime1">
              <a:rPr lang="tr-TR" smtClean="0"/>
              <a:pPr/>
              <a:t>9.12.2017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Introduction to Kotlin (c) Kerem Akkaya</a:t>
            </a:r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amples/index.html?language=kotlin" TargetMode="External"/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kotlin/resources.html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062912" cy="1470025"/>
          </a:xfrm>
        </p:spPr>
        <p:txBody>
          <a:bodyPr/>
          <a:lstStyle/>
          <a:p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2912" cy="1221952"/>
          </a:xfrm>
        </p:spPr>
        <p:txBody>
          <a:bodyPr/>
          <a:lstStyle/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5" name="kotlin_icon.png" descr="kotlin_icon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491880" y="332656"/>
            <a:ext cx="2016224" cy="201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39552" y="2809758"/>
            <a:ext cx="1368152" cy="1627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jetbrains_logo.jpeg" descr="jetbrains_logo.jpe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347864" y="4725144"/>
            <a:ext cx="2928624" cy="17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55576" y="5517232"/>
            <a:ext cx="1868607" cy="50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6876256" y="548680"/>
            <a:ext cx="1296988" cy="129698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Jvm"/>
          <p:cNvSpPr txBox="1"/>
          <p:nvPr/>
        </p:nvSpPr>
        <p:spPr>
          <a:xfrm>
            <a:off x="7198357" y="1909078"/>
            <a:ext cx="52578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6C1D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dirty="0" err="1"/>
              <a:t>Jvm</a:t>
            </a:r>
            <a:endParaRPr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404664"/>
            <a:ext cx="18002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–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172325" cy="197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6238875" cy="1790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085184"/>
            <a:ext cx="448627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134292" cy="3887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157192"/>
            <a:ext cx="4667250" cy="657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Variables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Assign</a:t>
            </a:r>
            <a:r>
              <a:rPr lang="tr-TR" dirty="0" smtClean="0"/>
              <a:t>-</a:t>
            </a:r>
            <a:r>
              <a:rPr lang="tr-TR" dirty="0" err="1" smtClean="0"/>
              <a:t>once</a:t>
            </a:r>
            <a:r>
              <a:rPr lang="tr-TR" dirty="0" smtClean="0"/>
              <a:t> (</a:t>
            </a:r>
            <a:r>
              <a:rPr lang="tr-TR" dirty="0" err="1" smtClean="0"/>
              <a:t>read</a:t>
            </a:r>
            <a:r>
              <a:rPr lang="tr-TR" dirty="0" smtClean="0"/>
              <a:t>-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673162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293096"/>
            <a:ext cx="3095625" cy="638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Variables</a:t>
            </a:r>
            <a:r>
              <a:rPr lang="tr-TR" dirty="0" smtClean="0"/>
              <a:t>  - </a:t>
            </a:r>
            <a:r>
              <a:rPr lang="tr-TR" dirty="0" err="1" smtClean="0"/>
              <a:t>Mutable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41873" cy="2498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347" y="4149080"/>
            <a:ext cx="3409791" cy="72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Templates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628800"/>
            <a:ext cx="8459759" cy="3312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581128"/>
            <a:ext cx="3147778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- </a:t>
            </a:r>
            <a:r>
              <a:rPr lang="tr-TR" dirty="0" err="1" smtClean="0"/>
              <a:t>If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248472" cy="2372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2776"/>
            <a:ext cx="4438356" cy="12203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492896"/>
            <a:ext cx="2664296" cy="5564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40968"/>
            <a:ext cx="2880320" cy="6015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789040"/>
            <a:ext cx="4295775" cy="2324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5949280"/>
            <a:ext cx="2914650" cy="800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dirty="0" smtClean="0"/>
              <a:t> (No </a:t>
            </a:r>
            <a:r>
              <a:rPr lang="tr-TR" dirty="0" err="1" smtClean="0"/>
              <a:t>Switch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672408" cy="43076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97152"/>
            <a:ext cx="1762125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348880"/>
            <a:ext cx="4867275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645024"/>
            <a:ext cx="1495425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22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636912"/>
            <a:ext cx="733425" cy="971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7691578" cy="2226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517232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6401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068960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149080"/>
            <a:ext cx="7756942" cy="22844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661248"/>
            <a:ext cx="111442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–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Do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704"/>
            <a:ext cx="6511168" cy="2515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66132"/>
            <a:ext cx="6480720" cy="25495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212976"/>
            <a:ext cx="1133475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Powers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Concise</a:t>
            </a:r>
            <a:endParaRPr lang="tr-TR" dirty="0" smtClean="0"/>
          </a:p>
          <a:p>
            <a:r>
              <a:rPr lang="tr-TR" dirty="0" err="1" smtClean="0"/>
              <a:t>Interoperable</a:t>
            </a:r>
            <a:endParaRPr lang="tr-TR" dirty="0" smtClean="0"/>
          </a:p>
          <a:p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Friendly</a:t>
            </a:r>
            <a:endParaRPr lang="tr-TR" dirty="0" smtClean="0"/>
          </a:p>
          <a:p>
            <a:pPr lvl="1"/>
            <a:r>
              <a:rPr lang="tr-TR" dirty="0" smtClean="0"/>
              <a:t>Ant</a:t>
            </a:r>
          </a:p>
          <a:p>
            <a:pPr lvl="1"/>
            <a:r>
              <a:rPr lang="tr-TR" dirty="0" err="1" smtClean="0"/>
              <a:t>Maven</a:t>
            </a:r>
            <a:endParaRPr lang="tr-TR" dirty="0" smtClean="0"/>
          </a:p>
          <a:p>
            <a:pPr lvl="1"/>
            <a:r>
              <a:rPr lang="tr-TR" dirty="0" err="1" smtClean="0"/>
              <a:t>Gradle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Return</a:t>
            </a:r>
            <a:r>
              <a:rPr lang="tr-TR" dirty="0" smtClean="0"/>
              <a:t>, break, </a:t>
            </a:r>
            <a:r>
              <a:rPr lang="tr-TR" dirty="0" err="1" smtClean="0"/>
              <a:t>continue</a:t>
            </a: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71020"/>
            <a:ext cx="6624736" cy="50567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193846"/>
            <a:ext cx="1368152" cy="31218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tr-TR" dirty="0" err="1" smtClean="0"/>
              <a:t>Ranges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552728" cy="3053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96752"/>
            <a:ext cx="4464496" cy="8640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89040"/>
            <a:ext cx="4898381" cy="28321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77072"/>
            <a:ext cx="1152525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tr-TR" dirty="0" err="1" smtClean="0"/>
              <a:t>Nullables</a:t>
            </a:r>
            <a:r>
              <a:rPr lang="tr-TR" dirty="0" smtClean="0"/>
              <a:t> - ?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5286326" cy="14262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92896"/>
            <a:ext cx="7036615" cy="2910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5336172" cy="144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221088"/>
            <a:ext cx="7344816" cy="288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630206"/>
            <a:ext cx="5328592" cy="1756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6093296"/>
            <a:ext cx="5588767" cy="5577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r>
              <a:rPr lang="tr-TR" dirty="0" smtClean="0"/>
              <a:t> –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Casts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192688" cy="2701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204864"/>
            <a:ext cx="761769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077072"/>
            <a:ext cx="6142282" cy="2635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941168"/>
            <a:ext cx="1114425" cy="781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fun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190"/>
            <a:ext cx="7560840" cy="25399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284984"/>
            <a:ext cx="3314700" cy="59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005064"/>
            <a:ext cx="5832648" cy="26192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6093296"/>
            <a:ext cx="4210050" cy="600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–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40448" cy="30243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725144"/>
            <a:ext cx="3267075" cy="160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003232" cy="108012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7776864" cy="48965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445224"/>
            <a:ext cx="5544616" cy="11198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-</a:t>
            </a:r>
            <a:r>
              <a:rPr lang="tr-TR" dirty="0" err="1" smtClean="0"/>
              <a:t>returning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11167" cy="41866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229200"/>
            <a:ext cx="32861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Single</a:t>
            </a:r>
            <a:r>
              <a:rPr lang="tr-TR" dirty="0" smtClean="0"/>
              <a:t>-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20746" cy="29075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293096"/>
            <a:ext cx="3238500" cy="61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445067" cy="39466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5373216"/>
            <a:ext cx="39433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 Side </a:t>
            </a:r>
            <a:r>
              <a:rPr lang="tr-TR" dirty="0" err="1" smtClean="0"/>
              <a:t>Development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supports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 5.0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endParaRPr lang="tr-TR" dirty="0" smtClean="0"/>
          </a:p>
          <a:p>
            <a:r>
              <a:rPr lang="tr-TR" dirty="0" err="1" smtClean="0"/>
              <a:t>Vert</a:t>
            </a:r>
            <a:r>
              <a:rPr lang="tr-TR" dirty="0" smtClean="0"/>
              <a:t>.x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reactive</a:t>
            </a:r>
            <a:r>
              <a:rPr lang="tr-TR" dirty="0" smtClean="0"/>
              <a:t> Web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en-US" dirty="0" smtClean="0"/>
              <a:t>Amazon Web Services</a:t>
            </a:r>
            <a:endParaRPr lang="tr-TR" dirty="0" smtClean="0"/>
          </a:p>
          <a:p>
            <a:r>
              <a:rPr lang="en-US" dirty="0" smtClean="0"/>
              <a:t>Google Cloud Platform </a:t>
            </a:r>
            <a:endParaRPr lang="tr-TR" dirty="0" smtClean="0"/>
          </a:p>
          <a:p>
            <a:r>
              <a:rPr lang="tr-TR" dirty="0" err="1" smtClean="0"/>
              <a:t>Heroku</a:t>
            </a:r>
            <a:endParaRPr lang="tr-TR" dirty="0" smtClean="0"/>
          </a:p>
          <a:p>
            <a:r>
              <a:rPr lang="tr-TR" dirty="0" err="1" smtClean="0"/>
              <a:t>HttpServlet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Extension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39318" cy="227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61048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4968552" cy="18557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6165304"/>
            <a:ext cx="2914650" cy="571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655361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857250"/>
          </a:xfrm>
        </p:spPr>
        <p:txBody>
          <a:bodyPr/>
          <a:lstStyle/>
          <a:p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32</a:t>
            </a:fld>
            <a:endParaRPr lang="tr-T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5" y="4005065"/>
            <a:ext cx="4248472" cy="16037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323528" y="1052736"/>
          <a:ext cx="3168352" cy="5112562"/>
        </p:xfrm>
        <a:graphic>
          <a:graphicData uri="http://schemas.openxmlformats.org/drawingml/2006/table">
            <a:tbl>
              <a:tblPr/>
              <a:tblGrid>
                <a:gridCol w="871592"/>
                <a:gridCol w="2296760"/>
              </a:tblGrid>
              <a:tr h="194620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1" i="0" u="none" strike="noStrike" dirty="0" err="1">
                          <a:solidFill>
                            <a:srgbClr val="000000"/>
                          </a:solidFill>
                          <a:latin typeface="Open Sans"/>
                        </a:rPr>
                        <a:t>Expression</a:t>
                      </a:r>
                      <a:endParaRPr lang="tr-TR" sz="900" b="1" i="0" u="none" strike="noStrike" dirty="0">
                        <a:solidFill>
                          <a:srgbClr val="000000"/>
                        </a:solidFill>
                        <a:latin typeface="Open Sans"/>
                      </a:endParaRPr>
                    </a:p>
                  </a:txBody>
                  <a:tcPr marL="72464" marR="6039" marT="603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1" i="0" u="none" strike="noStrike">
                          <a:solidFill>
                            <a:srgbClr val="000000"/>
                          </a:solidFill>
                          <a:latin typeface="Open Sans"/>
                        </a:rPr>
                        <a:t>Translated to</a:t>
                      </a:r>
                    </a:p>
                  </a:txBody>
                  <a:tcPr marL="6039" marR="6039" marT="603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+a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a.unaryPlus()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-a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a.unaryMinus()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!a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a.not()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a++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a.inc()</a:t>
                      </a:r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Open Sans"/>
                        </a:rPr>
                        <a:t> 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a--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a.dec()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+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a.</a:t>
                      </a:r>
                      <a:r>
                        <a:rPr lang="tr-TR" sz="900" b="0" i="0" u="none" strike="noStrike" dirty="0" err="1">
                          <a:solidFill>
                            <a:srgbClr val="000000"/>
                          </a:solidFill>
                          <a:latin typeface="Consolas"/>
                        </a:rPr>
                        <a:t>plus</a:t>
                      </a:r>
                      <a:r>
                        <a:rPr lang="tr-TR" sz="9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(b)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-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a.minus(b)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*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a.times(b)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/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a.div(b)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%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a.rem(b)</a:t>
                      </a:r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Open Sans"/>
                        </a:rPr>
                        <a:t>, </a:t>
                      </a:r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a.mod(b)</a:t>
                      </a:r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Open Sans"/>
                        </a:rPr>
                        <a:t> (deprecated)</a:t>
                      </a:r>
                      <a:endParaRPr lang="tr-TR" sz="900" b="0" i="0" u="none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a..b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a.rangeTo(b)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in b</a:t>
                      </a:r>
                    </a:p>
                  </a:txBody>
                  <a:tcPr marL="72464" marR="6039" marT="6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b.contains(a)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!in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!b.contains(a)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== b</a:t>
                      </a:r>
                    </a:p>
                  </a:txBody>
                  <a:tcPr marL="72464" marR="6039" marT="6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a?.equals(b) ?: (b === null)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946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!=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!(a?.equals(b) ?: (b === null))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&gt; b</a:t>
                      </a:r>
                    </a:p>
                  </a:txBody>
                  <a:tcPr marL="72464" marR="6039" marT="603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a.compareTo(b) &gt; 0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&lt;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a.compareTo(b) &lt; 0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&gt;=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a.compareTo(b) &gt;= 0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222"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&lt;= b</a:t>
                      </a:r>
                    </a:p>
                  </a:txBody>
                  <a:tcPr marL="72464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9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a.</a:t>
                      </a:r>
                      <a:r>
                        <a:rPr lang="tr-TR" sz="900" b="0" i="0" u="none" strike="noStrike" dirty="0" err="1">
                          <a:solidFill>
                            <a:srgbClr val="000000"/>
                          </a:solidFill>
                          <a:latin typeface="Consolas"/>
                        </a:rPr>
                        <a:t>compareTo</a:t>
                      </a:r>
                      <a:r>
                        <a:rPr lang="tr-TR" sz="9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(b) &lt;= 0</a:t>
                      </a:r>
                    </a:p>
                  </a:txBody>
                  <a:tcPr marL="6039" marR="6039" marT="36232" marB="362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o"/>
          <p:cNvGraphicFramePr>
            <a:graphicFrameLocks noGrp="1"/>
          </p:cNvGraphicFramePr>
          <p:nvPr/>
        </p:nvGraphicFramePr>
        <p:xfrm>
          <a:off x="3923928" y="1052736"/>
          <a:ext cx="3672408" cy="2796540"/>
        </p:xfrm>
        <a:graphic>
          <a:graphicData uri="http://schemas.openxmlformats.org/drawingml/2006/table">
            <a:tbl>
              <a:tblPr/>
              <a:tblGrid>
                <a:gridCol w="1757510"/>
                <a:gridCol w="1914898"/>
              </a:tblGrid>
              <a:tr h="20574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1" i="0" u="none" strike="noStrike">
                          <a:solidFill>
                            <a:srgbClr val="000000"/>
                          </a:solidFill>
                          <a:latin typeface="Open Sans"/>
                        </a:rPr>
                        <a:t>Expression</a:t>
                      </a:r>
                    </a:p>
                  </a:txBody>
                  <a:tcPr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1" i="0" u="none" strike="noStrike">
                          <a:solidFill>
                            <a:srgbClr val="000000"/>
                          </a:solidFill>
                          <a:latin typeface="Open Sans"/>
                        </a:rPr>
                        <a:t>Translated to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+= b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a.plusAssign(b)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-= b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a.minusAssign(b)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*= b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a.timesAssign(b)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/= b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a.divAssign(b)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a[i]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a.get(i)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a[i, j]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a.get(i, j)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a[i_1, ..., i_n]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a.get(i_1, ..., i_n)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a[i] = b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a.set(i, b)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a[i, j] = b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a.set(i, j, b)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a[i_1, ..., i_n] = b</a:t>
                      </a:r>
                    </a:p>
                  </a:txBody>
                  <a:tcPr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a.set(i_1, ..., i_n, b)</a:t>
                      </a:r>
                    </a:p>
                  </a:txBody>
                  <a:tcPr marL="7620" marR="76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5517232"/>
            <a:ext cx="29432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240620" cy="53278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268760"/>
            <a:ext cx="1478136" cy="1944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Builder-style usage of methods that return Unit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09181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10529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tr-TR" dirty="0" err="1" smtClean="0"/>
              <a:t>Inline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35</a:t>
            </a:fld>
            <a:endParaRPr lang="tr-T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052736"/>
            <a:ext cx="5295900" cy="542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988840"/>
            <a:ext cx="3923587" cy="30605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5328591" cy="2199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7492124" cy="24926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-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6584777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28498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293096"/>
            <a:ext cx="8377401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517232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7"/>
            <a:ext cx="6336704" cy="2927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33056"/>
            <a:ext cx="762000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653136"/>
            <a:ext cx="8030924" cy="1745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Visibility</a:t>
            </a:r>
            <a:r>
              <a:rPr lang="tr-TR" dirty="0" smtClean="0"/>
              <a:t> </a:t>
            </a:r>
            <a:r>
              <a:rPr lang="tr-TR" dirty="0" err="1" smtClean="0"/>
              <a:t>Modifiers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39</a:t>
            </a:fld>
            <a:endParaRPr lang="tr-TR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457200" y="1628800"/>
            <a:ext cx="8229600" cy="4826008"/>
          </a:xfrm>
          <a:prstGeom prst="rect">
            <a:avLst/>
          </a:prstGeom>
        </p:spPr>
        <p:txBody>
          <a:bodyPr/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tr-TR" sz="3000" dirty="0" err="1" smtClean="0"/>
              <a:t>p</a:t>
            </a:r>
            <a:r>
              <a:rPr kumimoji="0" lang="tr-TR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ublic</a:t>
            </a:r>
            <a:endParaRPr kumimoji="0" lang="tr-T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tr-TR" sz="3000" dirty="0" err="1" smtClean="0"/>
              <a:t>private</a:t>
            </a:r>
            <a:endParaRPr lang="tr-TR" sz="3000" dirty="0" smtClean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tr-TR" sz="3000" dirty="0" err="1" smtClean="0"/>
              <a:t>i</a:t>
            </a:r>
            <a:r>
              <a:rPr kumimoji="0" lang="tr-TR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nternal</a:t>
            </a:r>
            <a:endParaRPr kumimoji="0" lang="tr-T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tr-TR" sz="3000" dirty="0" err="1" smtClean="0"/>
              <a:t>protected</a:t>
            </a:r>
            <a:endParaRPr kumimoji="0" lang="tr-TR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tr-TR" dirty="0" smtClean="0"/>
              <a:t>JDK 6 </a:t>
            </a:r>
            <a:r>
              <a:rPr lang="tr-TR" dirty="0" err="1" smtClean="0"/>
              <a:t>support</a:t>
            </a:r>
            <a:r>
              <a:rPr lang="tr-TR" dirty="0" smtClean="0"/>
              <a:t> on </a:t>
            </a:r>
            <a:r>
              <a:rPr lang="tr-TR" dirty="0" err="1" smtClean="0"/>
              <a:t>Kotlin</a:t>
            </a:r>
            <a:endParaRPr lang="tr-TR" dirty="0" smtClean="0"/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endParaRPr lang="tr-TR" dirty="0" smtClean="0"/>
          </a:p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Extensions</a:t>
            </a:r>
            <a:r>
              <a:rPr lang="tr-TR" dirty="0" smtClean="0"/>
              <a:t> – </a:t>
            </a:r>
            <a:r>
              <a:rPr lang="tr-TR" dirty="0" err="1" smtClean="0"/>
              <a:t>findByViewId</a:t>
            </a:r>
            <a:r>
              <a:rPr lang="tr-TR" dirty="0" smtClean="0"/>
              <a:t>()</a:t>
            </a:r>
          </a:p>
          <a:p>
            <a:r>
              <a:rPr lang="tr-TR" dirty="0" err="1" smtClean="0"/>
              <a:t>Anko</a:t>
            </a:r>
            <a:endParaRPr lang="tr-TR" dirty="0" smtClean="0"/>
          </a:p>
          <a:p>
            <a:r>
              <a:rPr lang="tr-TR" dirty="0" err="1" smtClean="0"/>
              <a:t>Performance</a:t>
            </a:r>
            <a:endParaRPr lang="tr-TR" dirty="0" smtClean="0"/>
          </a:p>
          <a:p>
            <a:pPr lvl="1"/>
            <a:r>
              <a:rPr lang="tr-TR" dirty="0" err="1" smtClean="0"/>
              <a:t>Inline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/>
            <a:r>
              <a:rPr lang="tr-TR" dirty="0" err="1" smtClean="0"/>
              <a:t>Lambdas</a:t>
            </a:r>
            <a:endParaRPr lang="tr-TR" dirty="0" smtClean="0"/>
          </a:p>
          <a:p>
            <a:r>
              <a:rPr lang="tr-TR" dirty="0" err="1" smtClean="0"/>
              <a:t>Incremental</a:t>
            </a:r>
            <a:r>
              <a:rPr lang="tr-TR" dirty="0" smtClean="0"/>
              <a:t> </a:t>
            </a:r>
            <a:r>
              <a:rPr lang="tr-TR" dirty="0" err="1" smtClean="0"/>
              <a:t>Builds</a:t>
            </a:r>
            <a:r>
              <a:rPr lang="tr-TR" dirty="0" smtClean="0"/>
              <a:t> </a:t>
            </a:r>
            <a:r>
              <a:rPr lang="tr-TR" dirty="0" err="1" smtClean="0"/>
              <a:t>Faster</a:t>
            </a:r>
            <a:endParaRPr lang="tr-TR" dirty="0" smtClean="0"/>
          </a:p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Koan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5688632" cy="5220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445224"/>
            <a:ext cx="2990850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5600700" cy="481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877272"/>
            <a:ext cx="8515350" cy="438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20630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861048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7776864" cy="4640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45224"/>
            <a:ext cx="1468608" cy="1008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tr-TR" dirty="0" err="1" smtClean="0"/>
              <a:t>Interfaces</a:t>
            </a:r>
            <a:endParaRPr lang="tr-T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2664296" cy="17517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3717032"/>
            <a:ext cx="3181333" cy="15685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484784"/>
            <a:ext cx="4286250" cy="3838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1520" y="0"/>
            <a:ext cx="8136904" cy="1052736"/>
          </a:xfrm>
        </p:spPr>
        <p:txBody>
          <a:bodyPr>
            <a:noAutofit/>
          </a:bodyPr>
          <a:lstStyle/>
          <a:p>
            <a:r>
              <a:rPr lang="tr-TR" sz="2800" dirty="0" err="1" smtClean="0"/>
              <a:t>Interfaces</a:t>
            </a:r>
            <a:r>
              <a:rPr lang="tr-TR" sz="2800" dirty="0" smtClean="0"/>
              <a:t> – </a:t>
            </a:r>
            <a:r>
              <a:rPr lang="tr-TR" sz="2800" dirty="0" err="1" smtClean="0"/>
              <a:t>Resolve</a:t>
            </a:r>
            <a:r>
              <a:rPr lang="tr-TR" sz="2800" dirty="0" smtClean="0"/>
              <a:t> </a:t>
            </a:r>
            <a:r>
              <a:rPr lang="tr-TR" sz="2800" dirty="0" err="1" smtClean="0"/>
              <a:t>Override</a:t>
            </a:r>
            <a:r>
              <a:rPr lang="tr-TR" sz="2800" dirty="0" smtClean="0"/>
              <a:t> </a:t>
            </a:r>
            <a:r>
              <a:rPr lang="tr-TR" sz="2800" dirty="0" err="1" smtClean="0"/>
              <a:t>Conflicts</a:t>
            </a:r>
            <a:endParaRPr lang="tr-TR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08720"/>
            <a:ext cx="4176464" cy="57055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tr-TR" dirty="0" err="1" smtClean="0"/>
              <a:t>try</a:t>
            </a:r>
            <a:r>
              <a:rPr lang="tr-TR" dirty="0" smtClean="0"/>
              <a:t>/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056784" cy="41844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80391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With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42132" cy="4752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293096"/>
            <a:ext cx="2066925" cy="2343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77072"/>
            <a:ext cx="4905375" cy="2352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3143250" cy="2419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628800"/>
            <a:ext cx="2809875" cy="1914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267575" cy="427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49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Extensions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512050" cy="4105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 </a:t>
            </a:r>
            <a:r>
              <a:rPr lang="tr-TR" dirty="0" err="1" smtClean="0"/>
              <a:t>static</a:t>
            </a:r>
            <a:r>
              <a:rPr lang="tr-TR" dirty="0" smtClean="0"/>
              <a:t> - </a:t>
            </a:r>
            <a:r>
              <a:rPr lang="tr-TR" dirty="0" err="1" smtClean="0"/>
              <a:t>Companions</a:t>
            </a:r>
            <a:endParaRPr lang="tr-T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040560" cy="1817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221088"/>
            <a:ext cx="3190875" cy="447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Aliases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51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6408712" cy="31268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437112"/>
            <a:ext cx="2905125" cy="790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Chunked</a:t>
            </a:r>
            <a:r>
              <a:rPr lang="tr-TR" dirty="0" smtClean="0"/>
              <a:t>, </a:t>
            </a:r>
            <a:r>
              <a:rPr lang="tr-TR" dirty="0" err="1" smtClean="0"/>
              <a:t>windowed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52</a:t>
            </a:fld>
            <a:endParaRPr lang="tr-T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5924550" cy="3486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013176"/>
            <a:ext cx="8153128" cy="15411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96144"/>
          </a:xfrm>
        </p:spPr>
        <p:txBody>
          <a:bodyPr/>
          <a:lstStyle/>
          <a:p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Casts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53</a:t>
            </a:fld>
            <a:endParaRPr lang="tr-TR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843792" cy="44016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229200"/>
            <a:ext cx="2905125" cy="809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904656" cy="16178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5760640" cy="17453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334360" cy="14363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6890612" cy="20162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https://kotlinlang.org</a:t>
            </a:r>
          </a:p>
          <a:p>
            <a:r>
              <a:rPr lang="tr-TR" dirty="0" smtClean="0">
                <a:hlinkClick r:id="rId2"/>
              </a:rPr>
              <a:t>https://try.kotlinlang.org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https://developer.android.com/samples/index.html?language=kotlin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https://developer.android.com/kotlin/resources.html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56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endParaRPr lang="tr-TR" dirty="0"/>
          </a:p>
        </p:txBody>
      </p:sp>
      <p:sp>
        <p:nvSpPr>
          <p:cNvPr id="4" name="3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Kotlin</a:t>
            </a:r>
            <a:r>
              <a:rPr lang="tr-TR" dirty="0" smtClean="0"/>
              <a:t> </a:t>
            </a:r>
          </a:p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50912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1328936" cy="13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01752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Anko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013887" cy="188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ellowor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7128792" cy="1720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DOM </a:t>
            </a:r>
            <a:r>
              <a:rPr lang="tr-TR" dirty="0" err="1" smtClean="0"/>
              <a:t>elements</a:t>
            </a:r>
            <a:endParaRPr lang="tr-TR" dirty="0" smtClean="0"/>
          </a:p>
          <a:p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WebGL</a:t>
            </a:r>
            <a:endParaRPr lang="tr-TR" dirty="0" smtClean="0"/>
          </a:p>
          <a:p>
            <a:r>
              <a:rPr lang="tr-TR" dirty="0" smtClean="0"/>
              <a:t>Server-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technology</a:t>
            </a:r>
            <a:endParaRPr lang="tr-TR" dirty="0" smtClean="0"/>
          </a:p>
          <a:p>
            <a:pPr lvl="1"/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endParaRPr lang="tr-TR" dirty="0" smtClean="0"/>
          </a:p>
          <a:p>
            <a:r>
              <a:rPr lang="tr-TR" dirty="0" err="1" smtClean="0"/>
              <a:t>jQuery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React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Native</a:t>
            </a:r>
            <a:r>
              <a:rPr lang="tr-TR" dirty="0" smtClean="0"/>
              <a:t> </a:t>
            </a:r>
            <a:r>
              <a:rPr lang="tr-TR" dirty="0" err="1" smtClean="0"/>
              <a:t>Interoperability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Currently</a:t>
            </a:r>
            <a:r>
              <a:rPr lang="tr-TR" dirty="0" smtClean="0"/>
              <a:t> in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</a:t>
            </a:r>
            <a:endParaRPr lang="tr-TR" dirty="0" smtClean="0"/>
          </a:p>
          <a:p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VM</a:t>
            </a:r>
          </a:p>
          <a:p>
            <a:r>
              <a:rPr lang="tr-TR" dirty="0" smtClean="0"/>
              <a:t>IOS, </a:t>
            </a:r>
            <a:r>
              <a:rPr lang="tr-TR" dirty="0" err="1" smtClean="0"/>
              <a:t>embedded</a:t>
            </a:r>
            <a:r>
              <a:rPr lang="tr-TR" dirty="0" smtClean="0"/>
              <a:t> </a:t>
            </a:r>
            <a:r>
              <a:rPr lang="tr-TR" dirty="0" err="1" smtClean="0"/>
              <a:t>targets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Platforms</a:t>
            </a:r>
            <a:endParaRPr lang="tr-TR" dirty="0" smtClean="0"/>
          </a:p>
          <a:p>
            <a:pPr lvl="1"/>
            <a:r>
              <a:rPr lang="tr-TR" dirty="0" smtClean="0"/>
              <a:t>Windows (x86_64 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Linux</a:t>
            </a:r>
          </a:p>
          <a:p>
            <a:pPr lvl="1"/>
            <a:r>
              <a:rPr lang="tr-TR" dirty="0" smtClean="0"/>
              <a:t>Mac OS</a:t>
            </a:r>
          </a:p>
          <a:p>
            <a:pPr lvl="1"/>
            <a:r>
              <a:rPr lang="tr-TR" dirty="0" err="1" smtClean="0"/>
              <a:t>iOS</a:t>
            </a:r>
            <a:endParaRPr lang="tr-TR" dirty="0" smtClean="0"/>
          </a:p>
          <a:p>
            <a:pPr lvl="1"/>
            <a:r>
              <a:rPr lang="tr-TR" dirty="0" err="1" smtClean="0"/>
              <a:t>Android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Devnot</a:t>
            </a:r>
            <a:r>
              <a:rPr lang="tr-TR" dirty="0" smtClean="0"/>
              <a:t> </a:t>
            </a:r>
            <a:r>
              <a:rPr lang="tr-TR" dirty="0" smtClean="0"/>
              <a:t>- </a:t>
            </a:r>
            <a:r>
              <a:rPr lang="tr-TR" dirty="0" err="1" smtClean="0"/>
              <a:t>Main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72012" cy="209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717032"/>
            <a:ext cx="5616624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3206</TotalTime>
  <Words>529</Words>
  <Application>Microsoft Office PowerPoint</Application>
  <PresentationFormat>Ekran Gösterisi (4:3)</PresentationFormat>
  <Paragraphs>229</Paragraphs>
  <Slides>57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58" baseType="lpstr">
      <vt:lpstr>Canlı</vt:lpstr>
      <vt:lpstr>Kotlin</vt:lpstr>
      <vt:lpstr>Kotlin Powers</vt:lpstr>
      <vt:lpstr>Server Side Development</vt:lpstr>
      <vt:lpstr>Android</vt:lpstr>
      <vt:lpstr>Kotlin Android Extensions </vt:lpstr>
      <vt:lpstr>Anko</vt:lpstr>
      <vt:lpstr>Javascript</vt:lpstr>
      <vt:lpstr>Native Interoperability</vt:lpstr>
      <vt:lpstr>Hello Devnot - Main</vt:lpstr>
      <vt:lpstr>Hello World – Call Function</vt:lpstr>
      <vt:lpstr>Hello World - Class</vt:lpstr>
      <vt:lpstr>Variables  Assign-once (read-only)</vt:lpstr>
      <vt:lpstr>Variables  - Mutable</vt:lpstr>
      <vt:lpstr>String Templates</vt:lpstr>
      <vt:lpstr>Conditional Expressions - If </vt:lpstr>
      <vt:lpstr>Conditional Expressions – When (No Switch)</vt:lpstr>
      <vt:lpstr>Loops - For</vt:lpstr>
      <vt:lpstr>Loops - For</vt:lpstr>
      <vt:lpstr>Loops – While and Do</vt:lpstr>
      <vt:lpstr>Return, break, continue</vt:lpstr>
      <vt:lpstr>Ranges</vt:lpstr>
      <vt:lpstr>Nullables - ?</vt:lpstr>
      <vt:lpstr>Safe Calls – Safe Casts</vt:lpstr>
      <vt:lpstr>Functions - fun</vt:lpstr>
      <vt:lpstr>Functions – Default Arguments</vt:lpstr>
      <vt:lpstr>Functions - Default Arguments  </vt:lpstr>
      <vt:lpstr>Unit-returning functions </vt:lpstr>
      <vt:lpstr>Single-Expression functions</vt:lpstr>
      <vt:lpstr>Variable Number of Arguments</vt:lpstr>
      <vt:lpstr>Extension Function</vt:lpstr>
      <vt:lpstr>Infix Operator</vt:lpstr>
      <vt:lpstr>Operator Overloading</vt:lpstr>
      <vt:lpstr>Lambda Functions</vt:lpstr>
      <vt:lpstr>Builder-style usage of methods that return Unit</vt:lpstr>
      <vt:lpstr>Inline Functions</vt:lpstr>
      <vt:lpstr>Classes</vt:lpstr>
      <vt:lpstr>Classes - Constructors</vt:lpstr>
      <vt:lpstr>Classes Constructors</vt:lpstr>
      <vt:lpstr>Visibility Modifiers</vt:lpstr>
      <vt:lpstr>Getters and Setters</vt:lpstr>
      <vt:lpstr>Getters and Setters</vt:lpstr>
      <vt:lpstr>Data Class</vt:lpstr>
      <vt:lpstr>Object Oriented Support</vt:lpstr>
      <vt:lpstr>Interfaces</vt:lpstr>
      <vt:lpstr>Interfaces – Resolve Override Conflicts</vt:lpstr>
      <vt:lpstr>try/catch expression</vt:lpstr>
      <vt:lpstr>With</vt:lpstr>
      <vt:lpstr>Object Expressions</vt:lpstr>
      <vt:lpstr>Object Expressions</vt:lpstr>
      <vt:lpstr>No static - Companions</vt:lpstr>
      <vt:lpstr>Type Aliases</vt:lpstr>
      <vt:lpstr>Chunked, windowed</vt:lpstr>
      <vt:lpstr>Smart Casts</vt:lpstr>
      <vt:lpstr>Java vs Kotlin</vt:lpstr>
      <vt:lpstr>Java vs Kotlin</vt:lpstr>
      <vt:lpstr>References</vt:lpstr>
      <vt:lpstr>Thanks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Programlamaya Giriş</dc:title>
  <dc:creator>Kerem Akkaya</dc:creator>
  <cp:lastModifiedBy>Kerem Akkaya</cp:lastModifiedBy>
  <cp:revision>120</cp:revision>
  <dcterms:created xsi:type="dcterms:W3CDTF">2017-12-06T18:28:39Z</dcterms:created>
  <dcterms:modified xsi:type="dcterms:W3CDTF">2017-12-09T00:39:46Z</dcterms:modified>
</cp:coreProperties>
</file>