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46919-6BF9-4350-BE51-FC25BDBC500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A8E4E65-E42D-4577-A78A-98716E565AFD}">
      <dgm:prSet/>
      <dgm:spPr/>
      <dgm:t>
        <a:bodyPr/>
        <a:lstStyle/>
        <a:p>
          <a:r>
            <a:rPr lang="en-US" dirty="0"/>
            <a:t>This project aims to digitize internal hospital operations through a secure and modular software solution.  </a:t>
          </a:r>
        </a:p>
      </dgm:t>
    </dgm:pt>
    <dgm:pt modelId="{5AE4FA87-EF3A-4EA0-B935-DE93D85A6ED9}" type="parTrans" cxnId="{59B65971-05D0-43A0-96DF-CDA2B9726D45}">
      <dgm:prSet/>
      <dgm:spPr/>
      <dgm:t>
        <a:bodyPr/>
        <a:lstStyle/>
        <a:p>
          <a:endParaRPr lang="en-US"/>
        </a:p>
      </dgm:t>
    </dgm:pt>
    <dgm:pt modelId="{730D5C55-36DD-4654-9ED6-AC2FB5B07D49}" type="sibTrans" cxnId="{59B65971-05D0-43A0-96DF-CDA2B9726D45}">
      <dgm:prSet/>
      <dgm:spPr/>
      <dgm:t>
        <a:bodyPr/>
        <a:lstStyle/>
        <a:p>
          <a:endParaRPr lang="en-US"/>
        </a:p>
      </dgm:t>
    </dgm:pt>
    <dgm:pt modelId="{FF057559-609A-4388-AEA3-82F3E383BB98}">
      <dgm:prSet/>
      <dgm:spPr/>
      <dgm:t>
        <a:bodyPr/>
        <a:lstStyle/>
        <a:p>
          <a:r>
            <a:rPr lang="en-US" dirty="0"/>
            <a:t>The system manages patient registration, doctor scheduling, appointment coordination, prescription issuance, and stock tracking.</a:t>
          </a:r>
        </a:p>
      </dgm:t>
    </dgm:pt>
    <dgm:pt modelId="{883FD1FE-BB09-4DAB-BC9E-9074B0DB0935}" type="parTrans" cxnId="{10FA9F7C-A144-47A1-8491-814EA312F6D7}">
      <dgm:prSet/>
      <dgm:spPr/>
      <dgm:t>
        <a:bodyPr/>
        <a:lstStyle/>
        <a:p>
          <a:endParaRPr lang="en-US"/>
        </a:p>
      </dgm:t>
    </dgm:pt>
    <dgm:pt modelId="{BDD00C61-74B7-4A30-AB37-3396F91D7E13}" type="sibTrans" cxnId="{10FA9F7C-A144-47A1-8491-814EA312F6D7}">
      <dgm:prSet/>
      <dgm:spPr/>
      <dgm:t>
        <a:bodyPr/>
        <a:lstStyle/>
        <a:p>
          <a:endParaRPr lang="en-US"/>
        </a:p>
      </dgm:t>
    </dgm:pt>
    <dgm:pt modelId="{D0C69E90-0001-46C6-8A03-AEC5E0A18FA2}">
      <dgm:prSet/>
      <dgm:spPr/>
      <dgm:t>
        <a:bodyPr/>
        <a:lstStyle/>
        <a:p>
          <a:r>
            <a:rPr lang="en-US" dirty="0"/>
            <a:t>It is designed for administrative staff, medical personnel, and support units, allowing them to operate efficiently through role-specific panels.</a:t>
          </a:r>
        </a:p>
      </dgm:t>
    </dgm:pt>
    <dgm:pt modelId="{E74E1A81-421F-4B1A-A196-16BA150761DC}" type="parTrans" cxnId="{CEBA1B34-57BB-4639-BC4C-8C4957C24707}">
      <dgm:prSet/>
      <dgm:spPr/>
      <dgm:t>
        <a:bodyPr/>
        <a:lstStyle/>
        <a:p>
          <a:endParaRPr lang="en-US"/>
        </a:p>
      </dgm:t>
    </dgm:pt>
    <dgm:pt modelId="{B424E748-649E-4D0E-9162-19005B931A25}" type="sibTrans" cxnId="{CEBA1B34-57BB-4639-BC4C-8C4957C24707}">
      <dgm:prSet/>
      <dgm:spPr/>
      <dgm:t>
        <a:bodyPr/>
        <a:lstStyle/>
        <a:p>
          <a:endParaRPr lang="en-US"/>
        </a:p>
      </dgm:t>
    </dgm:pt>
    <dgm:pt modelId="{4E60A93D-08B5-4042-8F50-E9BA86E7A687}" type="pres">
      <dgm:prSet presAssocID="{6A146919-6BF9-4350-BE51-FC25BDBC500D}" presName="outerComposite" presStyleCnt="0">
        <dgm:presLayoutVars>
          <dgm:chMax val="5"/>
          <dgm:dir/>
          <dgm:resizeHandles val="exact"/>
        </dgm:presLayoutVars>
      </dgm:prSet>
      <dgm:spPr/>
    </dgm:pt>
    <dgm:pt modelId="{17426B19-71C5-4886-994E-DC43BD6CDF5F}" type="pres">
      <dgm:prSet presAssocID="{6A146919-6BF9-4350-BE51-FC25BDBC500D}" presName="dummyMaxCanvas" presStyleCnt="0">
        <dgm:presLayoutVars/>
      </dgm:prSet>
      <dgm:spPr/>
    </dgm:pt>
    <dgm:pt modelId="{E6FEE064-96A6-4DD6-BB0B-11F8F1CACF72}" type="pres">
      <dgm:prSet presAssocID="{6A146919-6BF9-4350-BE51-FC25BDBC500D}" presName="ThreeNodes_1" presStyleLbl="node1" presStyleIdx="0" presStyleCnt="3">
        <dgm:presLayoutVars>
          <dgm:bulletEnabled val="1"/>
        </dgm:presLayoutVars>
      </dgm:prSet>
      <dgm:spPr/>
    </dgm:pt>
    <dgm:pt modelId="{81EDAD92-BFB8-49AA-8EBC-CA926DC079CB}" type="pres">
      <dgm:prSet presAssocID="{6A146919-6BF9-4350-BE51-FC25BDBC500D}" presName="ThreeNodes_2" presStyleLbl="node1" presStyleIdx="1" presStyleCnt="3">
        <dgm:presLayoutVars>
          <dgm:bulletEnabled val="1"/>
        </dgm:presLayoutVars>
      </dgm:prSet>
      <dgm:spPr/>
    </dgm:pt>
    <dgm:pt modelId="{D2E758A2-A042-472D-B024-EB4357D1C0FB}" type="pres">
      <dgm:prSet presAssocID="{6A146919-6BF9-4350-BE51-FC25BDBC500D}" presName="ThreeNodes_3" presStyleLbl="node1" presStyleIdx="2" presStyleCnt="3">
        <dgm:presLayoutVars>
          <dgm:bulletEnabled val="1"/>
        </dgm:presLayoutVars>
      </dgm:prSet>
      <dgm:spPr/>
    </dgm:pt>
    <dgm:pt modelId="{272880BD-E948-4F55-88D1-3CF248AE1B02}" type="pres">
      <dgm:prSet presAssocID="{6A146919-6BF9-4350-BE51-FC25BDBC500D}" presName="ThreeConn_1-2" presStyleLbl="fgAccFollowNode1" presStyleIdx="0" presStyleCnt="2">
        <dgm:presLayoutVars>
          <dgm:bulletEnabled val="1"/>
        </dgm:presLayoutVars>
      </dgm:prSet>
      <dgm:spPr/>
    </dgm:pt>
    <dgm:pt modelId="{7550EC65-AF04-45F2-B879-25F40A784A84}" type="pres">
      <dgm:prSet presAssocID="{6A146919-6BF9-4350-BE51-FC25BDBC500D}" presName="ThreeConn_2-3" presStyleLbl="fgAccFollowNode1" presStyleIdx="1" presStyleCnt="2">
        <dgm:presLayoutVars>
          <dgm:bulletEnabled val="1"/>
        </dgm:presLayoutVars>
      </dgm:prSet>
      <dgm:spPr/>
    </dgm:pt>
    <dgm:pt modelId="{F2062597-4FE6-47FA-8713-86F79D1EA03D}" type="pres">
      <dgm:prSet presAssocID="{6A146919-6BF9-4350-BE51-FC25BDBC500D}" presName="ThreeNodes_1_text" presStyleLbl="node1" presStyleIdx="2" presStyleCnt="3">
        <dgm:presLayoutVars>
          <dgm:bulletEnabled val="1"/>
        </dgm:presLayoutVars>
      </dgm:prSet>
      <dgm:spPr/>
    </dgm:pt>
    <dgm:pt modelId="{DE0C2C66-6876-44F9-8F2B-B62D0A1C5861}" type="pres">
      <dgm:prSet presAssocID="{6A146919-6BF9-4350-BE51-FC25BDBC500D}" presName="ThreeNodes_2_text" presStyleLbl="node1" presStyleIdx="2" presStyleCnt="3">
        <dgm:presLayoutVars>
          <dgm:bulletEnabled val="1"/>
        </dgm:presLayoutVars>
      </dgm:prSet>
      <dgm:spPr/>
    </dgm:pt>
    <dgm:pt modelId="{2BB16B52-6490-4789-B038-EBA0E8639B27}" type="pres">
      <dgm:prSet presAssocID="{6A146919-6BF9-4350-BE51-FC25BDBC500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C82BE22-AC5D-477F-9AA1-F4F547C0CD8C}" type="presOf" srcId="{730D5C55-36DD-4654-9ED6-AC2FB5B07D49}" destId="{272880BD-E948-4F55-88D1-3CF248AE1B02}" srcOrd="0" destOrd="0" presId="urn:microsoft.com/office/officeart/2005/8/layout/vProcess5"/>
    <dgm:cxn modelId="{80C4AD2C-3F70-4312-837D-9A8792EEB5A7}" type="presOf" srcId="{9A8E4E65-E42D-4577-A78A-98716E565AFD}" destId="{F2062597-4FE6-47FA-8713-86F79D1EA03D}" srcOrd="1" destOrd="0" presId="urn:microsoft.com/office/officeart/2005/8/layout/vProcess5"/>
    <dgm:cxn modelId="{CEBA1B34-57BB-4639-BC4C-8C4957C24707}" srcId="{6A146919-6BF9-4350-BE51-FC25BDBC500D}" destId="{D0C69E90-0001-46C6-8A03-AEC5E0A18FA2}" srcOrd="2" destOrd="0" parTransId="{E74E1A81-421F-4B1A-A196-16BA150761DC}" sibTransId="{B424E748-649E-4D0E-9162-19005B931A25}"/>
    <dgm:cxn modelId="{59B65971-05D0-43A0-96DF-CDA2B9726D45}" srcId="{6A146919-6BF9-4350-BE51-FC25BDBC500D}" destId="{9A8E4E65-E42D-4577-A78A-98716E565AFD}" srcOrd="0" destOrd="0" parTransId="{5AE4FA87-EF3A-4EA0-B935-DE93D85A6ED9}" sibTransId="{730D5C55-36DD-4654-9ED6-AC2FB5B07D49}"/>
    <dgm:cxn modelId="{47423E57-EFE3-43A9-96B8-5601DD32772B}" type="presOf" srcId="{BDD00C61-74B7-4A30-AB37-3396F91D7E13}" destId="{7550EC65-AF04-45F2-B879-25F40A784A84}" srcOrd="0" destOrd="0" presId="urn:microsoft.com/office/officeart/2005/8/layout/vProcess5"/>
    <dgm:cxn modelId="{234C2558-57D1-4E9E-9E29-87B6E66D0A3B}" type="presOf" srcId="{6A146919-6BF9-4350-BE51-FC25BDBC500D}" destId="{4E60A93D-08B5-4042-8F50-E9BA86E7A687}" srcOrd="0" destOrd="0" presId="urn:microsoft.com/office/officeart/2005/8/layout/vProcess5"/>
    <dgm:cxn modelId="{10FA9F7C-A144-47A1-8491-814EA312F6D7}" srcId="{6A146919-6BF9-4350-BE51-FC25BDBC500D}" destId="{FF057559-609A-4388-AEA3-82F3E383BB98}" srcOrd="1" destOrd="0" parTransId="{883FD1FE-BB09-4DAB-BC9E-9074B0DB0935}" sibTransId="{BDD00C61-74B7-4A30-AB37-3396F91D7E13}"/>
    <dgm:cxn modelId="{9095B1A5-3D08-4CDE-84BD-EB4163B51766}" type="presOf" srcId="{9A8E4E65-E42D-4577-A78A-98716E565AFD}" destId="{E6FEE064-96A6-4DD6-BB0B-11F8F1CACF72}" srcOrd="0" destOrd="0" presId="urn:microsoft.com/office/officeart/2005/8/layout/vProcess5"/>
    <dgm:cxn modelId="{02E2C6D4-4FBA-4FDF-A07F-CD5F607C3C72}" type="presOf" srcId="{FF057559-609A-4388-AEA3-82F3E383BB98}" destId="{81EDAD92-BFB8-49AA-8EBC-CA926DC079CB}" srcOrd="0" destOrd="0" presId="urn:microsoft.com/office/officeart/2005/8/layout/vProcess5"/>
    <dgm:cxn modelId="{76A027D6-63F7-4284-8B42-0CBA878143BB}" type="presOf" srcId="{FF057559-609A-4388-AEA3-82F3E383BB98}" destId="{DE0C2C66-6876-44F9-8F2B-B62D0A1C5861}" srcOrd="1" destOrd="0" presId="urn:microsoft.com/office/officeart/2005/8/layout/vProcess5"/>
    <dgm:cxn modelId="{4044F9EC-E304-41A1-9D23-AD1B5F7047C3}" type="presOf" srcId="{D0C69E90-0001-46C6-8A03-AEC5E0A18FA2}" destId="{D2E758A2-A042-472D-B024-EB4357D1C0FB}" srcOrd="0" destOrd="0" presId="urn:microsoft.com/office/officeart/2005/8/layout/vProcess5"/>
    <dgm:cxn modelId="{738FEAF6-C9B3-4DF9-8C36-49029931D1BD}" type="presOf" srcId="{D0C69E90-0001-46C6-8A03-AEC5E0A18FA2}" destId="{2BB16B52-6490-4789-B038-EBA0E8639B27}" srcOrd="1" destOrd="0" presId="urn:microsoft.com/office/officeart/2005/8/layout/vProcess5"/>
    <dgm:cxn modelId="{3297BA15-50FB-4D79-80F5-46ED1319F13B}" type="presParOf" srcId="{4E60A93D-08B5-4042-8F50-E9BA86E7A687}" destId="{17426B19-71C5-4886-994E-DC43BD6CDF5F}" srcOrd="0" destOrd="0" presId="urn:microsoft.com/office/officeart/2005/8/layout/vProcess5"/>
    <dgm:cxn modelId="{116869F3-AA85-44BC-B354-09365FBED596}" type="presParOf" srcId="{4E60A93D-08B5-4042-8F50-E9BA86E7A687}" destId="{E6FEE064-96A6-4DD6-BB0B-11F8F1CACF72}" srcOrd="1" destOrd="0" presId="urn:microsoft.com/office/officeart/2005/8/layout/vProcess5"/>
    <dgm:cxn modelId="{8383DE75-5804-4F31-BA82-1EBF5E57A358}" type="presParOf" srcId="{4E60A93D-08B5-4042-8F50-E9BA86E7A687}" destId="{81EDAD92-BFB8-49AA-8EBC-CA926DC079CB}" srcOrd="2" destOrd="0" presId="urn:microsoft.com/office/officeart/2005/8/layout/vProcess5"/>
    <dgm:cxn modelId="{2B841C99-3EF0-478E-A3C0-9F1B2FFB8DE8}" type="presParOf" srcId="{4E60A93D-08B5-4042-8F50-E9BA86E7A687}" destId="{D2E758A2-A042-472D-B024-EB4357D1C0FB}" srcOrd="3" destOrd="0" presId="urn:microsoft.com/office/officeart/2005/8/layout/vProcess5"/>
    <dgm:cxn modelId="{74B06CE7-FB5D-4649-96BB-63864A0E3CD5}" type="presParOf" srcId="{4E60A93D-08B5-4042-8F50-E9BA86E7A687}" destId="{272880BD-E948-4F55-88D1-3CF248AE1B02}" srcOrd="4" destOrd="0" presId="urn:microsoft.com/office/officeart/2005/8/layout/vProcess5"/>
    <dgm:cxn modelId="{07885054-6FFA-4384-B600-A6C448D03683}" type="presParOf" srcId="{4E60A93D-08B5-4042-8F50-E9BA86E7A687}" destId="{7550EC65-AF04-45F2-B879-25F40A784A84}" srcOrd="5" destOrd="0" presId="urn:microsoft.com/office/officeart/2005/8/layout/vProcess5"/>
    <dgm:cxn modelId="{DDA77348-C483-4ED7-9C40-4AD906E84410}" type="presParOf" srcId="{4E60A93D-08B5-4042-8F50-E9BA86E7A687}" destId="{F2062597-4FE6-47FA-8713-86F79D1EA03D}" srcOrd="6" destOrd="0" presId="urn:microsoft.com/office/officeart/2005/8/layout/vProcess5"/>
    <dgm:cxn modelId="{E8027ABD-719C-449C-9E07-A82B0A3E8CB9}" type="presParOf" srcId="{4E60A93D-08B5-4042-8F50-E9BA86E7A687}" destId="{DE0C2C66-6876-44F9-8F2B-B62D0A1C5861}" srcOrd="7" destOrd="0" presId="urn:microsoft.com/office/officeart/2005/8/layout/vProcess5"/>
    <dgm:cxn modelId="{ACAF79B2-651F-44C7-908E-49E2F9244E04}" type="presParOf" srcId="{4E60A93D-08B5-4042-8F50-E9BA86E7A687}" destId="{2BB16B52-6490-4789-B038-EBA0E8639B2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76CBB-1807-4D2A-9F6E-5DD9D272577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96D23B-E8B0-4DF8-BA96-B0A547272169}">
      <dgm:prSet/>
      <dgm:spPr/>
      <dgm:t>
        <a:bodyPr/>
        <a:lstStyle/>
        <a:p>
          <a:pPr>
            <a:defRPr cap="all"/>
          </a:pPr>
          <a:r>
            <a:rPr lang="tr-TR"/>
            <a:t>C# Windows Forms – Desktop UI for all roles  </a:t>
          </a:r>
          <a:endParaRPr lang="en-US"/>
        </a:p>
      </dgm:t>
    </dgm:pt>
    <dgm:pt modelId="{8BFE57FB-F07D-4A3C-BDDA-97C7B8DBA035}" type="parTrans" cxnId="{2E12F3C9-EAA1-4D62-A533-010AFFE9995A}">
      <dgm:prSet/>
      <dgm:spPr/>
      <dgm:t>
        <a:bodyPr/>
        <a:lstStyle/>
        <a:p>
          <a:endParaRPr lang="en-US"/>
        </a:p>
      </dgm:t>
    </dgm:pt>
    <dgm:pt modelId="{F7C7881E-0AC0-402E-B427-108DD031B35B}" type="sibTrans" cxnId="{2E12F3C9-EAA1-4D62-A533-010AFFE9995A}">
      <dgm:prSet/>
      <dgm:spPr/>
      <dgm:t>
        <a:bodyPr/>
        <a:lstStyle/>
        <a:p>
          <a:endParaRPr lang="en-US"/>
        </a:p>
      </dgm:t>
    </dgm:pt>
    <dgm:pt modelId="{7CE30CB9-1E85-48E9-96D5-1F7F7FB64909}">
      <dgm:prSet/>
      <dgm:spPr/>
      <dgm:t>
        <a:bodyPr/>
        <a:lstStyle/>
        <a:p>
          <a:pPr>
            <a:defRPr cap="all"/>
          </a:pPr>
          <a:r>
            <a:rPr lang="tr-TR"/>
            <a:t>Microsoft SQL Server – Relational database for secure storage  </a:t>
          </a:r>
          <a:endParaRPr lang="en-US"/>
        </a:p>
      </dgm:t>
    </dgm:pt>
    <dgm:pt modelId="{39970064-8350-406B-863E-F456C47C11C3}" type="parTrans" cxnId="{2FB1AE5F-0733-4F4B-86F0-086DEFD73B12}">
      <dgm:prSet/>
      <dgm:spPr/>
      <dgm:t>
        <a:bodyPr/>
        <a:lstStyle/>
        <a:p>
          <a:endParaRPr lang="en-US"/>
        </a:p>
      </dgm:t>
    </dgm:pt>
    <dgm:pt modelId="{ED915327-F33A-46DE-9B80-2481185BF563}" type="sibTrans" cxnId="{2FB1AE5F-0733-4F4B-86F0-086DEFD73B12}">
      <dgm:prSet/>
      <dgm:spPr/>
      <dgm:t>
        <a:bodyPr/>
        <a:lstStyle/>
        <a:p>
          <a:endParaRPr lang="en-US"/>
        </a:p>
      </dgm:t>
    </dgm:pt>
    <dgm:pt modelId="{78382DFE-652A-4B2E-AC3D-1EB5CCBF0F1D}">
      <dgm:prSet/>
      <dgm:spPr/>
      <dgm:t>
        <a:bodyPr/>
        <a:lstStyle/>
        <a:p>
          <a:pPr>
            <a:defRPr cap="all"/>
          </a:pPr>
          <a:r>
            <a:rPr lang="tr-TR" dirty="0"/>
            <a:t>AES </a:t>
          </a:r>
          <a:r>
            <a:rPr lang="tr-TR" dirty="0" err="1"/>
            <a:t>Encryption</a:t>
          </a:r>
          <a:r>
            <a:rPr lang="tr-TR" dirty="0"/>
            <a:t> – Data </a:t>
          </a:r>
          <a:r>
            <a:rPr lang="tr-TR" dirty="0" err="1"/>
            <a:t>protection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</a:t>
          </a:r>
          <a:r>
            <a:rPr lang="tr-TR" dirty="0" err="1"/>
            <a:t>sensitive</a:t>
          </a:r>
          <a:r>
            <a:rPr lang="tr-TR" dirty="0"/>
            <a:t> </a:t>
          </a:r>
          <a:r>
            <a:rPr lang="tr-TR" dirty="0" err="1"/>
            <a:t>fields</a:t>
          </a:r>
          <a:r>
            <a:rPr lang="tr-TR" dirty="0"/>
            <a:t>  </a:t>
          </a:r>
          <a:endParaRPr lang="en-US" dirty="0"/>
        </a:p>
      </dgm:t>
    </dgm:pt>
    <dgm:pt modelId="{20379F72-166B-4843-8BF1-0CFD6CFE9BF3}" type="parTrans" cxnId="{189DB704-CE72-43B5-90AC-667BEC8ABAD5}">
      <dgm:prSet/>
      <dgm:spPr/>
      <dgm:t>
        <a:bodyPr/>
        <a:lstStyle/>
        <a:p>
          <a:endParaRPr lang="en-US"/>
        </a:p>
      </dgm:t>
    </dgm:pt>
    <dgm:pt modelId="{5F4396ED-0883-44E7-A162-85882A8CC6E1}" type="sibTrans" cxnId="{189DB704-CE72-43B5-90AC-667BEC8ABAD5}">
      <dgm:prSet/>
      <dgm:spPr/>
      <dgm:t>
        <a:bodyPr/>
        <a:lstStyle/>
        <a:p>
          <a:endParaRPr lang="en-US"/>
        </a:p>
      </dgm:t>
    </dgm:pt>
    <dgm:pt modelId="{B70B15D3-0705-4809-8730-1B316770C9C5}">
      <dgm:prSet/>
      <dgm:spPr/>
      <dgm:t>
        <a:bodyPr/>
        <a:lstStyle/>
        <a:p>
          <a:pPr>
            <a:defRPr cap="all"/>
          </a:pPr>
          <a:r>
            <a:rPr lang="tr-TR" dirty="0"/>
            <a:t>SMTP </a:t>
          </a:r>
          <a:r>
            <a:rPr lang="tr-TR" dirty="0" err="1"/>
            <a:t>Email</a:t>
          </a:r>
          <a:r>
            <a:rPr lang="tr-TR" dirty="0"/>
            <a:t> – </a:t>
          </a:r>
          <a:r>
            <a:rPr lang="tr-TR" dirty="0" err="1"/>
            <a:t>Automated</a:t>
          </a:r>
          <a:r>
            <a:rPr lang="tr-TR" dirty="0"/>
            <a:t> </a:t>
          </a:r>
          <a:r>
            <a:rPr lang="tr-TR" dirty="0" err="1"/>
            <a:t>appointment</a:t>
          </a:r>
          <a:r>
            <a:rPr lang="tr-TR" dirty="0"/>
            <a:t> </a:t>
          </a:r>
          <a:r>
            <a:rPr lang="tr-TR" dirty="0" err="1"/>
            <a:t>confirmation</a:t>
          </a:r>
          <a:r>
            <a:rPr lang="tr-TR" dirty="0"/>
            <a:t> </a:t>
          </a:r>
          <a:r>
            <a:rPr lang="tr-TR" dirty="0" err="1"/>
            <a:t>emails</a:t>
          </a:r>
          <a:r>
            <a:rPr lang="tr-TR" dirty="0"/>
            <a:t>  </a:t>
          </a:r>
          <a:endParaRPr lang="en-US" dirty="0"/>
        </a:p>
      </dgm:t>
    </dgm:pt>
    <dgm:pt modelId="{EF5DF221-DD25-4D95-8EED-84FD46DC4013}" type="parTrans" cxnId="{6167BE45-713E-4206-98DD-EB96FF8FA798}">
      <dgm:prSet/>
      <dgm:spPr/>
      <dgm:t>
        <a:bodyPr/>
        <a:lstStyle/>
        <a:p>
          <a:endParaRPr lang="en-US"/>
        </a:p>
      </dgm:t>
    </dgm:pt>
    <dgm:pt modelId="{E6BA1006-5039-4E43-B5EE-E7E853FBD7FD}" type="sibTrans" cxnId="{6167BE45-713E-4206-98DD-EB96FF8FA798}">
      <dgm:prSet/>
      <dgm:spPr/>
      <dgm:t>
        <a:bodyPr/>
        <a:lstStyle/>
        <a:p>
          <a:endParaRPr lang="en-US"/>
        </a:p>
      </dgm:t>
    </dgm:pt>
    <dgm:pt modelId="{38407307-7C27-4035-8930-498ADA819822}">
      <dgm:prSet/>
      <dgm:spPr/>
      <dgm:t>
        <a:bodyPr/>
        <a:lstStyle/>
        <a:p>
          <a:pPr>
            <a:defRPr cap="all"/>
          </a:pPr>
          <a:r>
            <a:rPr lang="tr-TR"/>
            <a:t>.NET Framework – Application backbone </a:t>
          </a:r>
          <a:endParaRPr lang="en-US"/>
        </a:p>
      </dgm:t>
    </dgm:pt>
    <dgm:pt modelId="{F6BFF0BD-40FE-4833-9E6D-4EF71697C9C5}" type="parTrans" cxnId="{D8359E14-605A-4D91-B9A8-885D3F382242}">
      <dgm:prSet/>
      <dgm:spPr/>
      <dgm:t>
        <a:bodyPr/>
        <a:lstStyle/>
        <a:p>
          <a:endParaRPr lang="en-US"/>
        </a:p>
      </dgm:t>
    </dgm:pt>
    <dgm:pt modelId="{C22026BF-0F1A-47E2-BEB8-41C755AD3C7C}" type="sibTrans" cxnId="{D8359E14-605A-4D91-B9A8-885D3F382242}">
      <dgm:prSet/>
      <dgm:spPr/>
      <dgm:t>
        <a:bodyPr/>
        <a:lstStyle/>
        <a:p>
          <a:endParaRPr lang="en-US"/>
        </a:p>
      </dgm:t>
    </dgm:pt>
    <dgm:pt modelId="{05F34FEC-E09E-4B66-B4DF-3BA4F153A800}" type="pres">
      <dgm:prSet presAssocID="{DCB76CBB-1807-4D2A-9F6E-5DD9D272577B}" presName="root" presStyleCnt="0">
        <dgm:presLayoutVars>
          <dgm:dir/>
          <dgm:resizeHandles val="exact"/>
        </dgm:presLayoutVars>
      </dgm:prSet>
      <dgm:spPr/>
    </dgm:pt>
    <dgm:pt modelId="{63BA512D-7F37-45F2-AA56-CEB3F9B9B85B}" type="pres">
      <dgm:prSet presAssocID="{3096D23B-E8B0-4DF8-BA96-B0A547272169}" presName="compNode" presStyleCnt="0"/>
      <dgm:spPr/>
    </dgm:pt>
    <dgm:pt modelId="{D81DCD8F-A37D-4A7E-8549-E5329BA8769F}" type="pres">
      <dgm:prSet presAssocID="{3096D23B-E8B0-4DF8-BA96-B0A547272169}" presName="iconBgRect" presStyleLbl="bgShp" presStyleIdx="0" presStyleCnt="5"/>
      <dgm:spPr/>
    </dgm:pt>
    <dgm:pt modelId="{B8DA2EC6-08A2-47FF-B757-FB2DE6DA61F6}" type="pres">
      <dgm:prSet presAssocID="{3096D23B-E8B0-4DF8-BA96-B0A5472721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züstü Bilgisayar"/>
        </a:ext>
      </dgm:extLst>
    </dgm:pt>
    <dgm:pt modelId="{05E0BF38-3FB7-4F19-86C6-501657D2201B}" type="pres">
      <dgm:prSet presAssocID="{3096D23B-E8B0-4DF8-BA96-B0A547272169}" presName="spaceRect" presStyleCnt="0"/>
      <dgm:spPr/>
    </dgm:pt>
    <dgm:pt modelId="{D4B60D40-A414-4FB3-AEEE-6E958E7958AA}" type="pres">
      <dgm:prSet presAssocID="{3096D23B-E8B0-4DF8-BA96-B0A547272169}" presName="textRect" presStyleLbl="revTx" presStyleIdx="0" presStyleCnt="5">
        <dgm:presLayoutVars>
          <dgm:chMax val="1"/>
          <dgm:chPref val="1"/>
        </dgm:presLayoutVars>
      </dgm:prSet>
      <dgm:spPr/>
    </dgm:pt>
    <dgm:pt modelId="{1ED5DCB2-2774-4D94-B100-8E6CE4772739}" type="pres">
      <dgm:prSet presAssocID="{F7C7881E-0AC0-402E-B427-108DD031B35B}" presName="sibTrans" presStyleCnt="0"/>
      <dgm:spPr/>
    </dgm:pt>
    <dgm:pt modelId="{0C757F07-3761-4010-8FFA-A51CD8708EC7}" type="pres">
      <dgm:prSet presAssocID="{7CE30CB9-1E85-48E9-96D5-1F7F7FB64909}" presName="compNode" presStyleCnt="0"/>
      <dgm:spPr/>
    </dgm:pt>
    <dgm:pt modelId="{91B7B0E5-8E55-4C0B-BA75-78F50CF78021}" type="pres">
      <dgm:prSet presAssocID="{7CE30CB9-1E85-48E9-96D5-1F7F7FB64909}" presName="iconBgRect" presStyleLbl="bgShp" presStyleIdx="1" presStyleCnt="5"/>
      <dgm:spPr/>
    </dgm:pt>
    <dgm:pt modelId="{732E4B9C-379E-4B53-9C44-CDC83EC00905}" type="pres">
      <dgm:prSet presAssocID="{7CE30CB9-1E85-48E9-96D5-1F7F7FB6490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28A7F05F-74C0-493B-BAE4-CA55AA5853BB}" type="pres">
      <dgm:prSet presAssocID="{7CE30CB9-1E85-48E9-96D5-1F7F7FB64909}" presName="spaceRect" presStyleCnt="0"/>
      <dgm:spPr/>
    </dgm:pt>
    <dgm:pt modelId="{A4EC15C4-CE19-4D21-86C2-9480CA445150}" type="pres">
      <dgm:prSet presAssocID="{7CE30CB9-1E85-48E9-96D5-1F7F7FB64909}" presName="textRect" presStyleLbl="revTx" presStyleIdx="1" presStyleCnt="5">
        <dgm:presLayoutVars>
          <dgm:chMax val="1"/>
          <dgm:chPref val="1"/>
        </dgm:presLayoutVars>
      </dgm:prSet>
      <dgm:spPr/>
    </dgm:pt>
    <dgm:pt modelId="{9C35E7B3-26E3-4046-953E-239E56076092}" type="pres">
      <dgm:prSet presAssocID="{ED915327-F33A-46DE-9B80-2481185BF563}" presName="sibTrans" presStyleCnt="0"/>
      <dgm:spPr/>
    </dgm:pt>
    <dgm:pt modelId="{8E6EFC33-3F5A-43C0-AC4E-7D8190ECB21A}" type="pres">
      <dgm:prSet presAssocID="{78382DFE-652A-4B2E-AC3D-1EB5CCBF0F1D}" presName="compNode" presStyleCnt="0"/>
      <dgm:spPr/>
    </dgm:pt>
    <dgm:pt modelId="{1180F2BC-E06C-4158-B996-9924939A3EBD}" type="pres">
      <dgm:prSet presAssocID="{78382DFE-652A-4B2E-AC3D-1EB5CCBF0F1D}" presName="iconBgRect" presStyleLbl="bgShp" presStyleIdx="2" presStyleCnt="5"/>
      <dgm:spPr/>
    </dgm:pt>
    <dgm:pt modelId="{422ABDE2-1BE0-4E19-9180-8F4FD53C6005}" type="pres">
      <dgm:prSet presAssocID="{78382DFE-652A-4B2E-AC3D-1EB5CCBF0F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litle"/>
        </a:ext>
      </dgm:extLst>
    </dgm:pt>
    <dgm:pt modelId="{D806F570-D2C1-4CA9-B08F-B403B42B8563}" type="pres">
      <dgm:prSet presAssocID="{78382DFE-652A-4B2E-AC3D-1EB5CCBF0F1D}" presName="spaceRect" presStyleCnt="0"/>
      <dgm:spPr/>
    </dgm:pt>
    <dgm:pt modelId="{F3A416B0-1EE5-4D15-91FF-83823D783690}" type="pres">
      <dgm:prSet presAssocID="{78382DFE-652A-4B2E-AC3D-1EB5CCBF0F1D}" presName="textRect" presStyleLbl="revTx" presStyleIdx="2" presStyleCnt="5">
        <dgm:presLayoutVars>
          <dgm:chMax val="1"/>
          <dgm:chPref val="1"/>
        </dgm:presLayoutVars>
      </dgm:prSet>
      <dgm:spPr/>
    </dgm:pt>
    <dgm:pt modelId="{FE82954D-0A34-4A64-91A8-9E27088445D1}" type="pres">
      <dgm:prSet presAssocID="{5F4396ED-0883-44E7-A162-85882A8CC6E1}" presName="sibTrans" presStyleCnt="0"/>
      <dgm:spPr/>
    </dgm:pt>
    <dgm:pt modelId="{26B99F24-70C1-40CF-AF37-411E9721CB41}" type="pres">
      <dgm:prSet presAssocID="{B70B15D3-0705-4809-8730-1B316770C9C5}" presName="compNode" presStyleCnt="0"/>
      <dgm:spPr/>
    </dgm:pt>
    <dgm:pt modelId="{5CA7F082-D5F4-428A-AD6A-5A27AD320571}" type="pres">
      <dgm:prSet presAssocID="{B70B15D3-0705-4809-8730-1B316770C9C5}" presName="iconBgRect" presStyleLbl="bgShp" presStyleIdx="3" presStyleCnt="5"/>
      <dgm:spPr/>
    </dgm:pt>
    <dgm:pt modelId="{82EAD471-C992-4754-B9B3-F082D6A91132}" type="pres">
      <dgm:prSet presAssocID="{B70B15D3-0705-4809-8730-1B316770C9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posta"/>
        </a:ext>
      </dgm:extLst>
    </dgm:pt>
    <dgm:pt modelId="{27457196-8D11-4F70-8CBD-B48106704463}" type="pres">
      <dgm:prSet presAssocID="{B70B15D3-0705-4809-8730-1B316770C9C5}" presName="spaceRect" presStyleCnt="0"/>
      <dgm:spPr/>
    </dgm:pt>
    <dgm:pt modelId="{5129D128-E57D-49F3-834C-38281A6EDA9B}" type="pres">
      <dgm:prSet presAssocID="{B70B15D3-0705-4809-8730-1B316770C9C5}" presName="textRect" presStyleLbl="revTx" presStyleIdx="3" presStyleCnt="5">
        <dgm:presLayoutVars>
          <dgm:chMax val="1"/>
          <dgm:chPref val="1"/>
        </dgm:presLayoutVars>
      </dgm:prSet>
      <dgm:spPr/>
    </dgm:pt>
    <dgm:pt modelId="{8C5E4ABD-F1DA-4FF2-AB8A-5D9DE71D478A}" type="pres">
      <dgm:prSet presAssocID="{E6BA1006-5039-4E43-B5EE-E7E853FBD7FD}" presName="sibTrans" presStyleCnt="0"/>
      <dgm:spPr/>
    </dgm:pt>
    <dgm:pt modelId="{FF2FE2D2-9E15-4B66-B69B-A71775BAA7A3}" type="pres">
      <dgm:prSet presAssocID="{38407307-7C27-4035-8930-498ADA819822}" presName="compNode" presStyleCnt="0"/>
      <dgm:spPr/>
    </dgm:pt>
    <dgm:pt modelId="{5164952C-036C-48A6-882B-D9965FB73B0D}" type="pres">
      <dgm:prSet presAssocID="{38407307-7C27-4035-8930-498ADA819822}" presName="iconBgRect" presStyleLbl="bgShp" presStyleIdx="4" presStyleCnt="5"/>
      <dgm:spPr/>
    </dgm:pt>
    <dgm:pt modelId="{9D04F1CF-4881-40A9-B0E7-C2D920F166E4}" type="pres">
      <dgm:prSet presAssocID="{38407307-7C27-4035-8930-498ADA81982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8A451EE-5C7A-47C1-8F13-BFEAC72558C3}" type="pres">
      <dgm:prSet presAssocID="{38407307-7C27-4035-8930-498ADA819822}" presName="spaceRect" presStyleCnt="0"/>
      <dgm:spPr/>
    </dgm:pt>
    <dgm:pt modelId="{ADD097A7-5253-4E18-A796-F0C9DBD6806A}" type="pres">
      <dgm:prSet presAssocID="{38407307-7C27-4035-8930-498ADA81982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89DB704-CE72-43B5-90AC-667BEC8ABAD5}" srcId="{DCB76CBB-1807-4D2A-9F6E-5DD9D272577B}" destId="{78382DFE-652A-4B2E-AC3D-1EB5CCBF0F1D}" srcOrd="2" destOrd="0" parTransId="{20379F72-166B-4843-8BF1-0CFD6CFE9BF3}" sibTransId="{5F4396ED-0883-44E7-A162-85882A8CC6E1}"/>
    <dgm:cxn modelId="{D8359E14-605A-4D91-B9A8-885D3F382242}" srcId="{DCB76CBB-1807-4D2A-9F6E-5DD9D272577B}" destId="{38407307-7C27-4035-8930-498ADA819822}" srcOrd="4" destOrd="0" parTransId="{F6BFF0BD-40FE-4833-9E6D-4EF71697C9C5}" sibTransId="{C22026BF-0F1A-47E2-BEB8-41C755AD3C7C}"/>
    <dgm:cxn modelId="{1C55642E-593D-4843-8FA6-A7475B3A349A}" type="presOf" srcId="{78382DFE-652A-4B2E-AC3D-1EB5CCBF0F1D}" destId="{F3A416B0-1EE5-4D15-91FF-83823D783690}" srcOrd="0" destOrd="0" presId="urn:microsoft.com/office/officeart/2018/5/layout/IconCircleLabelList"/>
    <dgm:cxn modelId="{DB24E25E-2A97-4735-994B-191C2C9DD14E}" type="presOf" srcId="{B70B15D3-0705-4809-8730-1B316770C9C5}" destId="{5129D128-E57D-49F3-834C-38281A6EDA9B}" srcOrd="0" destOrd="0" presId="urn:microsoft.com/office/officeart/2018/5/layout/IconCircleLabelList"/>
    <dgm:cxn modelId="{2FB1AE5F-0733-4F4B-86F0-086DEFD73B12}" srcId="{DCB76CBB-1807-4D2A-9F6E-5DD9D272577B}" destId="{7CE30CB9-1E85-48E9-96D5-1F7F7FB64909}" srcOrd="1" destOrd="0" parTransId="{39970064-8350-406B-863E-F456C47C11C3}" sibTransId="{ED915327-F33A-46DE-9B80-2481185BF563}"/>
    <dgm:cxn modelId="{6167BE45-713E-4206-98DD-EB96FF8FA798}" srcId="{DCB76CBB-1807-4D2A-9F6E-5DD9D272577B}" destId="{B70B15D3-0705-4809-8730-1B316770C9C5}" srcOrd="3" destOrd="0" parTransId="{EF5DF221-DD25-4D95-8EED-84FD46DC4013}" sibTransId="{E6BA1006-5039-4E43-B5EE-E7E853FBD7FD}"/>
    <dgm:cxn modelId="{ADE7274C-EECB-4F48-A51A-DDB8A5EAD453}" type="presOf" srcId="{DCB76CBB-1807-4D2A-9F6E-5DD9D272577B}" destId="{05F34FEC-E09E-4B66-B4DF-3BA4F153A800}" srcOrd="0" destOrd="0" presId="urn:microsoft.com/office/officeart/2018/5/layout/IconCircleLabelList"/>
    <dgm:cxn modelId="{9C4AD37B-04B5-413F-AB03-38B5A4CB5EC2}" type="presOf" srcId="{7CE30CB9-1E85-48E9-96D5-1F7F7FB64909}" destId="{A4EC15C4-CE19-4D21-86C2-9480CA445150}" srcOrd="0" destOrd="0" presId="urn:microsoft.com/office/officeart/2018/5/layout/IconCircleLabelList"/>
    <dgm:cxn modelId="{E96BBF83-0F6D-46A0-9A42-171C23F6B991}" type="presOf" srcId="{3096D23B-E8B0-4DF8-BA96-B0A547272169}" destId="{D4B60D40-A414-4FB3-AEEE-6E958E7958AA}" srcOrd="0" destOrd="0" presId="urn:microsoft.com/office/officeart/2018/5/layout/IconCircleLabelList"/>
    <dgm:cxn modelId="{2E12F3C9-EAA1-4D62-A533-010AFFE9995A}" srcId="{DCB76CBB-1807-4D2A-9F6E-5DD9D272577B}" destId="{3096D23B-E8B0-4DF8-BA96-B0A547272169}" srcOrd="0" destOrd="0" parTransId="{8BFE57FB-F07D-4A3C-BDDA-97C7B8DBA035}" sibTransId="{F7C7881E-0AC0-402E-B427-108DD031B35B}"/>
    <dgm:cxn modelId="{AE4635EC-5F78-4B3D-8058-9E99936714F7}" type="presOf" srcId="{38407307-7C27-4035-8930-498ADA819822}" destId="{ADD097A7-5253-4E18-A796-F0C9DBD6806A}" srcOrd="0" destOrd="0" presId="urn:microsoft.com/office/officeart/2018/5/layout/IconCircleLabelList"/>
    <dgm:cxn modelId="{48932A19-8711-4254-95E8-932753ECCFF4}" type="presParOf" srcId="{05F34FEC-E09E-4B66-B4DF-3BA4F153A800}" destId="{63BA512D-7F37-45F2-AA56-CEB3F9B9B85B}" srcOrd="0" destOrd="0" presId="urn:microsoft.com/office/officeart/2018/5/layout/IconCircleLabelList"/>
    <dgm:cxn modelId="{D53EF51C-13E1-4FAD-93AB-B0D0F615F6B0}" type="presParOf" srcId="{63BA512D-7F37-45F2-AA56-CEB3F9B9B85B}" destId="{D81DCD8F-A37D-4A7E-8549-E5329BA8769F}" srcOrd="0" destOrd="0" presId="urn:microsoft.com/office/officeart/2018/5/layout/IconCircleLabelList"/>
    <dgm:cxn modelId="{9B657D78-30F0-4F8C-968B-3FA597D67E83}" type="presParOf" srcId="{63BA512D-7F37-45F2-AA56-CEB3F9B9B85B}" destId="{B8DA2EC6-08A2-47FF-B757-FB2DE6DA61F6}" srcOrd="1" destOrd="0" presId="urn:microsoft.com/office/officeart/2018/5/layout/IconCircleLabelList"/>
    <dgm:cxn modelId="{B36584BF-929B-4119-A0C1-CAE11434C415}" type="presParOf" srcId="{63BA512D-7F37-45F2-AA56-CEB3F9B9B85B}" destId="{05E0BF38-3FB7-4F19-86C6-501657D2201B}" srcOrd="2" destOrd="0" presId="urn:microsoft.com/office/officeart/2018/5/layout/IconCircleLabelList"/>
    <dgm:cxn modelId="{92CAF034-6D7A-43A5-AC23-F0B96E181733}" type="presParOf" srcId="{63BA512D-7F37-45F2-AA56-CEB3F9B9B85B}" destId="{D4B60D40-A414-4FB3-AEEE-6E958E7958AA}" srcOrd="3" destOrd="0" presId="urn:microsoft.com/office/officeart/2018/5/layout/IconCircleLabelList"/>
    <dgm:cxn modelId="{81C5D5F8-2A5F-4C59-A0F1-9574980A13A7}" type="presParOf" srcId="{05F34FEC-E09E-4B66-B4DF-3BA4F153A800}" destId="{1ED5DCB2-2774-4D94-B100-8E6CE4772739}" srcOrd="1" destOrd="0" presId="urn:microsoft.com/office/officeart/2018/5/layout/IconCircleLabelList"/>
    <dgm:cxn modelId="{54516316-4A3E-425F-806C-8FB8ED77AAA7}" type="presParOf" srcId="{05F34FEC-E09E-4B66-B4DF-3BA4F153A800}" destId="{0C757F07-3761-4010-8FFA-A51CD8708EC7}" srcOrd="2" destOrd="0" presId="urn:microsoft.com/office/officeart/2018/5/layout/IconCircleLabelList"/>
    <dgm:cxn modelId="{F8E12499-B87C-43FC-B85F-CF188CCB69A9}" type="presParOf" srcId="{0C757F07-3761-4010-8FFA-A51CD8708EC7}" destId="{91B7B0E5-8E55-4C0B-BA75-78F50CF78021}" srcOrd="0" destOrd="0" presId="urn:microsoft.com/office/officeart/2018/5/layout/IconCircleLabelList"/>
    <dgm:cxn modelId="{BB06C276-C4E4-49E5-A647-D3CB5CAD9761}" type="presParOf" srcId="{0C757F07-3761-4010-8FFA-A51CD8708EC7}" destId="{732E4B9C-379E-4B53-9C44-CDC83EC00905}" srcOrd="1" destOrd="0" presId="urn:microsoft.com/office/officeart/2018/5/layout/IconCircleLabelList"/>
    <dgm:cxn modelId="{1B577980-D358-449D-9283-88D1238BDE2A}" type="presParOf" srcId="{0C757F07-3761-4010-8FFA-A51CD8708EC7}" destId="{28A7F05F-74C0-493B-BAE4-CA55AA5853BB}" srcOrd="2" destOrd="0" presId="urn:microsoft.com/office/officeart/2018/5/layout/IconCircleLabelList"/>
    <dgm:cxn modelId="{FE379A88-FCA4-4637-AA90-8EEBB65961A5}" type="presParOf" srcId="{0C757F07-3761-4010-8FFA-A51CD8708EC7}" destId="{A4EC15C4-CE19-4D21-86C2-9480CA445150}" srcOrd="3" destOrd="0" presId="urn:microsoft.com/office/officeart/2018/5/layout/IconCircleLabelList"/>
    <dgm:cxn modelId="{1613AD9A-222C-4243-AE2F-D9612DB46F4D}" type="presParOf" srcId="{05F34FEC-E09E-4B66-B4DF-3BA4F153A800}" destId="{9C35E7B3-26E3-4046-953E-239E56076092}" srcOrd="3" destOrd="0" presId="urn:microsoft.com/office/officeart/2018/5/layout/IconCircleLabelList"/>
    <dgm:cxn modelId="{34EB2DAF-61DE-487B-9EA8-6B568CD77F83}" type="presParOf" srcId="{05F34FEC-E09E-4B66-B4DF-3BA4F153A800}" destId="{8E6EFC33-3F5A-43C0-AC4E-7D8190ECB21A}" srcOrd="4" destOrd="0" presId="urn:microsoft.com/office/officeart/2018/5/layout/IconCircleLabelList"/>
    <dgm:cxn modelId="{FE96AE6B-C9F8-490E-A4FC-764AB7AC635E}" type="presParOf" srcId="{8E6EFC33-3F5A-43C0-AC4E-7D8190ECB21A}" destId="{1180F2BC-E06C-4158-B996-9924939A3EBD}" srcOrd="0" destOrd="0" presId="urn:microsoft.com/office/officeart/2018/5/layout/IconCircleLabelList"/>
    <dgm:cxn modelId="{386ADBF1-2803-453F-A507-1627B0032ACA}" type="presParOf" srcId="{8E6EFC33-3F5A-43C0-AC4E-7D8190ECB21A}" destId="{422ABDE2-1BE0-4E19-9180-8F4FD53C6005}" srcOrd="1" destOrd="0" presId="urn:microsoft.com/office/officeart/2018/5/layout/IconCircleLabelList"/>
    <dgm:cxn modelId="{636B07CB-58C5-404E-89AE-3879DF922526}" type="presParOf" srcId="{8E6EFC33-3F5A-43C0-AC4E-7D8190ECB21A}" destId="{D806F570-D2C1-4CA9-B08F-B403B42B8563}" srcOrd="2" destOrd="0" presId="urn:microsoft.com/office/officeart/2018/5/layout/IconCircleLabelList"/>
    <dgm:cxn modelId="{0B59E577-4749-4C3B-B0FF-85915AA5BE79}" type="presParOf" srcId="{8E6EFC33-3F5A-43C0-AC4E-7D8190ECB21A}" destId="{F3A416B0-1EE5-4D15-91FF-83823D783690}" srcOrd="3" destOrd="0" presId="urn:microsoft.com/office/officeart/2018/5/layout/IconCircleLabelList"/>
    <dgm:cxn modelId="{9F694726-306B-4DE1-BCE9-FCB73CA74195}" type="presParOf" srcId="{05F34FEC-E09E-4B66-B4DF-3BA4F153A800}" destId="{FE82954D-0A34-4A64-91A8-9E27088445D1}" srcOrd="5" destOrd="0" presId="urn:microsoft.com/office/officeart/2018/5/layout/IconCircleLabelList"/>
    <dgm:cxn modelId="{E547D73B-D8A6-453F-8E5E-59A13B064F62}" type="presParOf" srcId="{05F34FEC-E09E-4B66-B4DF-3BA4F153A800}" destId="{26B99F24-70C1-40CF-AF37-411E9721CB41}" srcOrd="6" destOrd="0" presId="urn:microsoft.com/office/officeart/2018/5/layout/IconCircleLabelList"/>
    <dgm:cxn modelId="{8C05EB4A-270D-4AFC-AEF3-03D984925362}" type="presParOf" srcId="{26B99F24-70C1-40CF-AF37-411E9721CB41}" destId="{5CA7F082-D5F4-428A-AD6A-5A27AD320571}" srcOrd="0" destOrd="0" presId="urn:microsoft.com/office/officeart/2018/5/layout/IconCircleLabelList"/>
    <dgm:cxn modelId="{D6D38BD1-5180-4375-94B0-1E7D1CF52D68}" type="presParOf" srcId="{26B99F24-70C1-40CF-AF37-411E9721CB41}" destId="{82EAD471-C992-4754-B9B3-F082D6A91132}" srcOrd="1" destOrd="0" presId="urn:microsoft.com/office/officeart/2018/5/layout/IconCircleLabelList"/>
    <dgm:cxn modelId="{053BE4E6-EF8D-4D88-BD7D-078BA7D3A00F}" type="presParOf" srcId="{26B99F24-70C1-40CF-AF37-411E9721CB41}" destId="{27457196-8D11-4F70-8CBD-B48106704463}" srcOrd="2" destOrd="0" presId="urn:microsoft.com/office/officeart/2018/5/layout/IconCircleLabelList"/>
    <dgm:cxn modelId="{D5B03EF4-2502-4F71-BBC9-930165A26473}" type="presParOf" srcId="{26B99F24-70C1-40CF-AF37-411E9721CB41}" destId="{5129D128-E57D-49F3-834C-38281A6EDA9B}" srcOrd="3" destOrd="0" presId="urn:microsoft.com/office/officeart/2018/5/layout/IconCircleLabelList"/>
    <dgm:cxn modelId="{3676D511-99BC-46C7-9C29-1939CDE2FB55}" type="presParOf" srcId="{05F34FEC-E09E-4B66-B4DF-3BA4F153A800}" destId="{8C5E4ABD-F1DA-4FF2-AB8A-5D9DE71D478A}" srcOrd="7" destOrd="0" presId="urn:microsoft.com/office/officeart/2018/5/layout/IconCircleLabelList"/>
    <dgm:cxn modelId="{0B502FEF-F803-41E5-A2F1-FC46C9A85719}" type="presParOf" srcId="{05F34FEC-E09E-4B66-B4DF-3BA4F153A800}" destId="{FF2FE2D2-9E15-4B66-B69B-A71775BAA7A3}" srcOrd="8" destOrd="0" presId="urn:microsoft.com/office/officeart/2018/5/layout/IconCircleLabelList"/>
    <dgm:cxn modelId="{7352B571-E0B1-4E6B-A8CD-94BA73444395}" type="presParOf" srcId="{FF2FE2D2-9E15-4B66-B69B-A71775BAA7A3}" destId="{5164952C-036C-48A6-882B-D9965FB73B0D}" srcOrd="0" destOrd="0" presId="urn:microsoft.com/office/officeart/2018/5/layout/IconCircleLabelList"/>
    <dgm:cxn modelId="{04EC8FED-1491-4C7D-A8F8-D02F27596B6E}" type="presParOf" srcId="{FF2FE2D2-9E15-4B66-B69B-A71775BAA7A3}" destId="{9D04F1CF-4881-40A9-B0E7-C2D920F166E4}" srcOrd="1" destOrd="0" presId="urn:microsoft.com/office/officeart/2018/5/layout/IconCircleLabelList"/>
    <dgm:cxn modelId="{D52883CB-AE89-4D91-ACE5-9E98B84F7BA9}" type="presParOf" srcId="{FF2FE2D2-9E15-4B66-B69B-A71775BAA7A3}" destId="{18A451EE-5C7A-47C1-8F13-BFEAC72558C3}" srcOrd="2" destOrd="0" presId="urn:microsoft.com/office/officeart/2018/5/layout/IconCircleLabelList"/>
    <dgm:cxn modelId="{FE65BBA1-B3B3-492E-B1B3-B2AD065EE370}" type="presParOf" srcId="{FF2FE2D2-9E15-4B66-B69B-A71775BAA7A3}" destId="{ADD097A7-5253-4E18-A796-F0C9DBD6806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EE064-96A6-4DD6-BB0B-11F8F1CACF72}">
      <dsp:nvSpPr>
        <dsp:cNvPr id="0" name=""/>
        <dsp:cNvSpPr/>
      </dsp:nvSpPr>
      <dsp:spPr>
        <a:xfrm>
          <a:off x="0" y="0"/>
          <a:ext cx="4096054" cy="10643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project aims to digitize internal hospital operations through a secure and modular software solution.  </a:t>
          </a:r>
        </a:p>
      </dsp:txBody>
      <dsp:txXfrm>
        <a:off x="31174" y="31174"/>
        <a:ext cx="2947525" cy="1002013"/>
      </dsp:txXfrm>
    </dsp:sp>
    <dsp:sp modelId="{81EDAD92-BFB8-49AA-8EBC-CA926DC079CB}">
      <dsp:nvSpPr>
        <dsp:cNvPr id="0" name=""/>
        <dsp:cNvSpPr/>
      </dsp:nvSpPr>
      <dsp:spPr>
        <a:xfrm>
          <a:off x="361416" y="1241755"/>
          <a:ext cx="4096054" cy="10643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system manages patient registration, doctor scheduling, appointment coordination, prescription issuance, and stock tracking.</a:t>
          </a:r>
        </a:p>
      </dsp:txBody>
      <dsp:txXfrm>
        <a:off x="392590" y="1272929"/>
        <a:ext cx="2980455" cy="1002013"/>
      </dsp:txXfrm>
    </dsp:sp>
    <dsp:sp modelId="{D2E758A2-A042-472D-B024-EB4357D1C0FB}">
      <dsp:nvSpPr>
        <dsp:cNvPr id="0" name=""/>
        <dsp:cNvSpPr/>
      </dsp:nvSpPr>
      <dsp:spPr>
        <a:xfrm>
          <a:off x="722833" y="2483510"/>
          <a:ext cx="4096054" cy="10643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 is designed for administrative staff, medical personnel, and support units, allowing them to operate efficiently through role-specific panels.</a:t>
          </a:r>
        </a:p>
      </dsp:txBody>
      <dsp:txXfrm>
        <a:off x="754007" y="2514684"/>
        <a:ext cx="2980455" cy="1002013"/>
      </dsp:txXfrm>
    </dsp:sp>
    <dsp:sp modelId="{272880BD-E948-4F55-88D1-3CF248AE1B02}">
      <dsp:nvSpPr>
        <dsp:cNvPr id="0" name=""/>
        <dsp:cNvSpPr/>
      </dsp:nvSpPr>
      <dsp:spPr>
        <a:xfrm>
          <a:off x="3404219" y="807140"/>
          <a:ext cx="691835" cy="6918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559882" y="807140"/>
        <a:ext cx="380509" cy="520606"/>
      </dsp:txXfrm>
    </dsp:sp>
    <dsp:sp modelId="{7550EC65-AF04-45F2-B879-25F40A784A84}">
      <dsp:nvSpPr>
        <dsp:cNvPr id="0" name=""/>
        <dsp:cNvSpPr/>
      </dsp:nvSpPr>
      <dsp:spPr>
        <a:xfrm>
          <a:off x="3765636" y="2041800"/>
          <a:ext cx="691835" cy="69183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3921299" y="2041800"/>
        <a:ext cx="380509" cy="5206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DCD8F-A37D-4A7E-8549-E5329BA8769F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A2EC6-08A2-47FF-B757-FB2DE6DA61F6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60D40-A414-4FB3-AEEE-6E958E7958AA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C# Windows Forms – Desktop UI for all roles  </a:t>
          </a:r>
          <a:endParaRPr lang="en-US" sz="1200" kern="1200"/>
        </a:p>
      </dsp:txBody>
      <dsp:txXfrm>
        <a:off x="127800" y="2535669"/>
        <a:ext cx="1800000" cy="720000"/>
      </dsp:txXfrm>
    </dsp:sp>
    <dsp:sp modelId="{91B7B0E5-8E55-4C0B-BA75-78F50CF78021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E4B9C-379E-4B53-9C44-CDC83EC00905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C15C4-CE19-4D21-86C2-9480CA445150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Microsoft SQL Server – Relational database for secure storage  </a:t>
          </a:r>
          <a:endParaRPr lang="en-US" sz="1200" kern="1200"/>
        </a:p>
      </dsp:txBody>
      <dsp:txXfrm>
        <a:off x="2242800" y="2535669"/>
        <a:ext cx="1800000" cy="720000"/>
      </dsp:txXfrm>
    </dsp:sp>
    <dsp:sp modelId="{1180F2BC-E06C-4158-B996-9924939A3EBD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ABDE2-1BE0-4E19-9180-8F4FD53C6005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416B0-1EE5-4D15-91FF-83823D783690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 dirty="0"/>
            <a:t>AES </a:t>
          </a:r>
          <a:r>
            <a:rPr lang="tr-TR" sz="1200" kern="1200" dirty="0" err="1"/>
            <a:t>Encryption</a:t>
          </a:r>
          <a:r>
            <a:rPr lang="tr-TR" sz="1200" kern="1200" dirty="0"/>
            <a:t> – Data </a:t>
          </a:r>
          <a:r>
            <a:rPr lang="tr-TR" sz="1200" kern="1200" dirty="0" err="1"/>
            <a:t>protection</a:t>
          </a:r>
          <a:r>
            <a:rPr lang="tr-TR" sz="1200" kern="1200" dirty="0"/>
            <a:t> </a:t>
          </a:r>
          <a:r>
            <a:rPr lang="tr-TR" sz="1200" kern="1200" dirty="0" err="1"/>
            <a:t>for</a:t>
          </a:r>
          <a:r>
            <a:rPr lang="tr-TR" sz="1200" kern="1200" dirty="0"/>
            <a:t> </a:t>
          </a:r>
          <a:r>
            <a:rPr lang="tr-TR" sz="1200" kern="1200" dirty="0" err="1"/>
            <a:t>sensitive</a:t>
          </a:r>
          <a:r>
            <a:rPr lang="tr-TR" sz="1200" kern="1200" dirty="0"/>
            <a:t> </a:t>
          </a:r>
          <a:r>
            <a:rPr lang="tr-TR" sz="1200" kern="1200" dirty="0" err="1"/>
            <a:t>fields</a:t>
          </a:r>
          <a:r>
            <a:rPr lang="tr-TR" sz="1200" kern="1200" dirty="0"/>
            <a:t>  </a:t>
          </a:r>
          <a:endParaRPr lang="en-US" sz="1200" kern="1200" dirty="0"/>
        </a:p>
      </dsp:txBody>
      <dsp:txXfrm>
        <a:off x="4357800" y="2535669"/>
        <a:ext cx="1800000" cy="720000"/>
      </dsp:txXfrm>
    </dsp:sp>
    <dsp:sp modelId="{5CA7F082-D5F4-428A-AD6A-5A27AD320571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AD471-C992-4754-B9B3-F082D6A91132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9D128-E57D-49F3-834C-38281A6EDA9B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 dirty="0"/>
            <a:t>SMTP </a:t>
          </a:r>
          <a:r>
            <a:rPr lang="tr-TR" sz="1200" kern="1200" dirty="0" err="1"/>
            <a:t>Email</a:t>
          </a:r>
          <a:r>
            <a:rPr lang="tr-TR" sz="1200" kern="1200" dirty="0"/>
            <a:t> – </a:t>
          </a:r>
          <a:r>
            <a:rPr lang="tr-TR" sz="1200" kern="1200" dirty="0" err="1"/>
            <a:t>Automated</a:t>
          </a:r>
          <a:r>
            <a:rPr lang="tr-TR" sz="1200" kern="1200" dirty="0"/>
            <a:t> </a:t>
          </a:r>
          <a:r>
            <a:rPr lang="tr-TR" sz="1200" kern="1200" dirty="0" err="1"/>
            <a:t>appointment</a:t>
          </a:r>
          <a:r>
            <a:rPr lang="tr-TR" sz="1200" kern="1200" dirty="0"/>
            <a:t> </a:t>
          </a:r>
          <a:r>
            <a:rPr lang="tr-TR" sz="1200" kern="1200" dirty="0" err="1"/>
            <a:t>confirmation</a:t>
          </a:r>
          <a:r>
            <a:rPr lang="tr-TR" sz="1200" kern="1200" dirty="0"/>
            <a:t> </a:t>
          </a:r>
          <a:r>
            <a:rPr lang="tr-TR" sz="1200" kern="1200" dirty="0" err="1"/>
            <a:t>emails</a:t>
          </a:r>
          <a:r>
            <a:rPr lang="tr-TR" sz="1200" kern="1200" dirty="0"/>
            <a:t>  </a:t>
          </a:r>
          <a:endParaRPr lang="en-US" sz="1200" kern="1200" dirty="0"/>
        </a:p>
      </dsp:txBody>
      <dsp:txXfrm>
        <a:off x="6472800" y="2535669"/>
        <a:ext cx="1800000" cy="720000"/>
      </dsp:txXfrm>
    </dsp:sp>
    <dsp:sp modelId="{5164952C-036C-48A6-882B-D9965FB73B0D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4F1CF-4881-40A9-B0E7-C2D920F166E4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97A7-5253-4E18-A796-F0C9DBD6806A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/>
            <a:t>.NET Framework – Application backbone </a:t>
          </a:r>
          <a:endParaRPr lang="en-US" sz="1200" kern="1200"/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FC2402-A423-8394-5614-225F65B1F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6BBD3B-74BD-FEC5-6134-B260EF765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352CD1-A4CD-4FF4-B13D-E74B9CC5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0302F0-8559-E49E-A38F-58A6207E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DB24FE1-CB61-008C-B8AF-C37AB628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37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FEBE9E-64DC-F447-D5D6-F9032BA7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5403425-7B8A-DAD4-B395-D2B40FC37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79EF052-3B4D-D4E2-D623-FAF2D4F1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9C6867-AE22-0933-26A2-5E0C13CF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48F7E3-A5CF-1460-233C-052D9CC1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31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BB90696-3373-BD91-4E5D-3D5BDF60E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D1192D9-D563-4B42-D8A5-26C89C8A4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FB6D899-DDDA-28A9-D388-20E69FB8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6D473DA-ED07-D512-1E34-345D6066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90CA3DB-8675-C6B4-8E65-983D8AC1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265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E2F357-C383-28E5-5653-29F5B034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211838-CA06-F4ED-F2CF-F0BA018F2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9E94A15-C944-55B6-3668-0AB5870B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F59504-A45D-50FC-0059-DE139BF4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046373-FFC2-EB96-65E8-8B9D4123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364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E75CB1-6D0E-33FD-21F8-BB4E758A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D3BF567-3BC4-7EF4-07F6-5E9BC2C71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33BE41-1593-9250-EF16-2CFEB8A7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41AC732-BD3A-18B8-0A56-C425770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F7B1F9-68C3-CCC1-1ECC-A71271E6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057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F51F3A-59FD-BA35-A582-48B61DE6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8F1CD9-D0FF-5EAB-25C3-6B0C84F4E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0CD250-52BB-BE3A-B2E1-661FE328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6343F28-03CD-7C9C-DF21-0847E060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B0FCFDC-85AD-AAB1-73DB-ED579BD6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D303981-8DB9-3477-57EC-F8DA9865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169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4DFF66-1F04-086D-665C-6A2103CE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11872BB-6AC8-0B38-208A-58F5512F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F252FAD-9329-385A-DC0B-222ED6BDA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4F10938-CF99-45C9-B30F-5B244EA08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B88ECA2-467C-4B90-E380-0D82DBFC1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758C321-A9A1-4F24-3213-EEEE416B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58FC4EB-6F17-ACA2-CD9D-56E37CA9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536CA82-F11F-6698-65D4-B9910C57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212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2BA14E-2D3A-2D07-2BA4-8638792B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B538853-092B-E8CF-E4CD-ED198E2D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BE6B729-77AE-A794-5856-B34456C41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6B729CB-44CE-2F68-63FE-27C33F83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63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EB1903D-5519-03B7-EF27-46A9A343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488FC5B-856F-6EC3-0E47-FF1D6F6F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E83CFB-345E-DCF2-EADC-BC0E4A19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256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98DB7E-7C4E-F68F-5933-76462C8D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561233-3E70-9EB5-9160-AF159065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261B28-20FF-2C7F-6034-7EA0297FE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7B416F3-5B67-64A3-3412-5AA44B21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1EA1984-8F89-0627-2BD3-C5A9F73E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D2EF6B-73EB-D59D-2550-F8E7D773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85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0BF8A5-2D6E-4359-EEAF-7BCC78EC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F993A44-5D81-2177-FF1B-B92BE8E55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299321-F1D1-FF40-65F6-967B6B183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577C01D-8F7A-5FD7-32A1-850BEBC3B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D12171E-D3FE-B1F5-94B3-2D896523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E32CBE2-B5F8-3505-8D29-D9CBDC5C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1644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44BB32C-EAF2-A3B8-A3CA-8EE4CBE6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582A9B-34F5-CA21-7945-38F9BE25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75E1FC-AF05-79B5-287B-906F63506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3C60E-6507-4C0A-AF1B-36F4D3AA4C9C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1DA006-E66E-D516-BC33-D0053CB48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672B53-5CA4-2B2C-8931-9ED8E2E83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0F798-855E-4DC1-893C-5DF64034203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80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3C00A6-AB72-9D2E-B323-DC691F0D5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600"/>
              <a:t>HOSPITAL MANAGEMENT SYSTEM WITH C#:</a:t>
            </a:r>
            <a:br>
              <a:rPr lang="en-US" sz="4600"/>
            </a:br>
            <a:r>
              <a:rPr lang="en-US" sz="4600"/>
              <a:t>DATABASE DESIGN AND IMPLEMENTATION</a:t>
            </a:r>
            <a:endParaRPr lang="tr-TR" sz="46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F2F9C78-9163-2670-C659-5E9121A1E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tr-TR" sz="2000" dirty="0"/>
              <a:t>Kerem </a:t>
            </a:r>
            <a:r>
              <a:rPr lang="tr-TR" sz="2000" dirty="0" err="1"/>
              <a:t>İzgüden</a:t>
            </a:r>
            <a:r>
              <a:rPr lang="tr-TR" sz="2000" dirty="0"/>
              <a:t>  </a:t>
            </a:r>
          </a:p>
          <a:p>
            <a:pPr algn="l"/>
            <a:r>
              <a:rPr lang="tr-TR" sz="2000" dirty="0"/>
              <a:t>No: 20210205302  </a:t>
            </a:r>
          </a:p>
          <a:p>
            <a:pPr algn="l"/>
            <a:r>
              <a:rPr lang="en-US" sz="2000" dirty="0"/>
              <a:t>Super</a:t>
            </a:r>
            <a:r>
              <a:rPr lang="tr-TR" sz="2000" dirty="0" err="1"/>
              <a:t>visor</a:t>
            </a:r>
            <a:r>
              <a:rPr lang="tr-TR" sz="2000" dirty="0"/>
              <a:t>: Prof. Dr. Yıldıray Yalman  </a:t>
            </a:r>
          </a:p>
        </p:txBody>
      </p:sp>
      <p:pic>
        <p:nvPicPr>
          <p:cNvPr id="5" name="Picture 4" descr="Mavi bloklar ve ağ teknolojisi arka planı">
            <a:extLst>
              <a:ext uri="{FF2B5EF4-FFF2-40B4-BE49-F238E27FC236}">
                <a16:creationId xmlns:a16="http://schemas.microsoft.com/office/drawing/2014/main" id="{A988988E-5A54-89C6-6489-AE872BE796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5" r="46355" b="-446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iri Reis Üniversitesi Basın Açıklaması - MarineDeal News">
            <a:extLst>
              <a:ext uri="{FF2B5EF4-FFF2-40B4-BE49-F238E27FC236}">
                <a16:creationId xmlns:a16="http://schemas.microsoft.com/office/drawing/2014/main" id="{B7FDBB78-C8DE-DC62-EA26-92ED90A20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451" y="54864"/>
            <a:ext cx="2092557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62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374EFF-5365-AD7E-4C1A-792C434A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000"/>
              <a:t>SECRETARY PANEL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DB9C8C-F9A5-9918-3CF3-8E8412F9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400"/>
              <a:t>The Secretary Panel combines patient and appointment management in one interface:</a:t>
            </a:r>
          </a:p>
          <a:p>
            <a:endParaRPr lang="en-US" sz="1400"/>
          </a:p>
          <a:p>
            <a:r>
              <a:rPr lang="en-US" sz="1400"/>
              <a:t> Add new patients with encrypted data  </a:t>
            </a:r>
          </a:p>
          <a:p>
            <a:r>
              <a:rPr lang="en-US" sz="1400"/>
              <a:t> Schedule appointments with time/date selection  </a:t>
            </a:r>
          </a:p>
          <a:p>
            <a:r>
              <a:rPr lang="en-US" sz="1400"/>
              <a:t>Input diagnosis, complaints, and prescriptions</a:t>
            </a:r>
          </a:p>
          <a:p>
            <a:endParaRPr lang="en-US" sz="1400"/>
          </a:p>
          <a:p>
            <a:r>
              <a:rPr lang="en-US" sz="1400"/>
              <a:t>An automatic email is sent to the patient upon successful appointment creation.</a:t>
            </a:r>
          </a:p>
          <a:p>
            <a:endParaRPr lang="en-US" sz="1400"/>
          </a:p>
          <a:p>
            <a:r>
              <a:rPr lang="en-US" sz="1400"/>
              <a:t>Prescriptions can be previewed and printed directly from the system.</a:t>
            </a:r>
            <a:endParaRPr lang="tr-TR" sz="140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14DCCB-D512-89FA-59DF-B4155F77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1438495"/>
            <a:ext cx="6663891" cy="50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5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0773F4C-93C2-3030-7540-A89260BC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000"/>
              <a:t>STOCK MANAGEMENT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97E9CD-1313-8907-F138-EADD003C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400"/>
              <a:t>The inventory panel allows tracking medical products with expiry alerts:</a:t>
            </a:r>
          </a:p>
          <a:p>
            <a:endParaRPr lang="en-US" sz="1400"/>
          </a:p>
          <a:p>
            <a:r>
              <a:rPr lang="en-US" sz="1400"/>
              <a:t> Product Name, Quantity, Unit Price, Category, Supplier  </a:t>
            </a:r>
          </a:p>
          <a:p>
            <a:r>
              <a:rPr lang="en-US" sz="1400"/>
              <a:t> Expiration Date is monitored and color-coded:</a:t>
            </a:r>
          </a:p>
          <a:p>
            <a:endParaRPr lang="en-US" sz="1400"/>
          </a:p>
          <a:p>
            <a:r>
              <a:rPr lang="en-US" sz="1400"/>
              <a:t>   → Yellow: 15 days before expiry  </a:t>
            </a:r>
          </a:p>
          <a:p>
            <a:r>
              <a:rPr lang="en-US" sz="1400"/>
              <a:t>   → Red: 7 days or less remaining</a:t>
            </a:r>
          </a:p>
          <a:p>
            <a:endParaRPr lang="en-US" sz="1400"/>
          </a:p>
          <a:p>
            <a:r>
              <a:rPr lang="en-US" sz="1400"/>
              <a:t>Sensitive fields like supplier and category are AES encrypted for privacy.</a:t>
            </a:r>
            <a:endParaRPr lang="tr-TR" sz="1400"/>
          </a:p>
        </p:txBody>
      </p:sp>
      <p:pic>
        <p:nvPicPr>
          <p:cNvPr id="4" name="Resim 3" descr="metin, ekran görüntüsü, yazılım, ekran, görüntüleme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246941F-0222-F29F-6C5B-82734AEE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84486"/>
            <a:ext cx="5458968" cy="328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C58AAF-D01C-6F87-5545-8734E3B2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000"/>
              <a:t>ADVISORY PANEL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CB6283-AA7F-0658-E3DA-1FBA9A70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500"/>
              <a:t>Designed for front-desk staff, this panel provides quick access to patient appointment data:</a:t>
            </a:r>
          </a:p>
          <a:p>
            <a:endParaRPr lang="en-US" sz="1500"/>
          </a:p>
          <a:p>
            <a:r>
              <a:rPr lang="en-US" sz="1500"/>
              <a:t> Search by Turkish National ID (TC No)  </a:t>
            </a:r>
          </a:p>
          <a:p>
            <a:r>
              <a:rPr lang="en-US" sz="1500"/>
              <a:t> View decrypted patient and appointment details  </a:t>
            </a:r>
          </a:p>
          <a:p>
            <a:r>
              <a:rPr lang="en-US" sz="1500"/>
              <a:t> Simple and clean interface for real-time access</a:t>
            </a:r>
          </a:p>
          <a:p>
            <a:endParaRPr lang="en-US" sz="1500"/>
          </a:p>
          <a:p>
            <a:r>
              <a:rPr lang="en-US" sz="1500"/>
              <a:t>Only viewing is allowed — no data modification rights are granted.</a:t>
            </a:r>
            <a:endParaRPr lang="tr-TR" sz="1500"/>
          </a:p>
        </p:txBody>
      </p:sp>
      <p:pic>
        <p:nvPicPr>
          <p:cNvPr id="4" name="Resim 3" descr="metin, ekran görüntüsü, yazılım, bilgisayar simges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9A7E47D-2849-A104-313E-F41DE3CB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84486"/>
            <a:ext cx="5458968" cy="328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3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642D046-C666-CB49-CEAD-5B5AFEFC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000"/>
              <a:t>SECURITY &amp; ENCRYPTION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83232E-4B3E-67E5-F523-5FC42507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Autofit/>
          </a:bodyPr>
          <a:lstStyle/>
          <a:p>
            <a:r>
              <a:rPr lang="tr-TR" sz="1300" dirty="0" err="1"/>
              <a:t>The</a:t>
            </a:r>
            <a:r>
              <a:rPr lang="tr-TR" sz="1300" dirty="0"/>
              <a:t> </a:t>
            </a:r>
            <a:r>
              <a:rPr lang="tr-TR" sz="1300" dirty="0" err="1"/>
              <a:t>system</a:t>
            </a:r>
            <a:r>
              <a:rPr lang="tr-TR" sz="1300" dirty="0"/>
              <a:t> </a:t>
            </a:r>
            <a:r>
              <a:rPr lang="tr-TR" sz="1300" dirty="0" err="1"/>
              <a:t>incorporates</a:t>
            </a:r>
            <a:r>
              <a:rPr lang="tr-TR" sz="1300" dirty="0"/>
              <a:t> multiple </a:t>
            </a:r>
            <a:r>
              <a:rPr lang="tr-TR" sz="1300" dirty="0" err="1"/>
              <a:t>security</a:t>
            </a:r>
            <a:r>
              <a:rPr lang="tr-TR" sz="1300" dirty="0"/>
              <a:t> </a:t>
            </a:r>
            <a:r>
              <a:rPr lang="tr-TR" sz="1300" dirty="0" err="1"/>
              <a:t>layers</a:t>
            </a:r>
            <a:r>
              <a:rPr lang="tr-TR" sz="1300" dirty="0"/>
              <a:t> </a:t>
            </a:r>
            <a:r>
              <a:rPr lang="tr-TR" sz="1300" dirty="0" err="1"/>
              <a:t>to</a:t>
            </a:r>
            <a:r>
              <a:rPr lang="tr-TR" sz="1300" dirty="0"/>
              <a:t> </a:t>
            </a:r>
            <a:r>
              <a:rPr lang="tr-TR" sz="1300" dirty="0" err="1"/>
              <a:t>protect</a:t>
            </a:r>
            <a:r>
              <a:rPr lang="tr-TR" sz="1300" dirty="0"/>
              <a:t> </a:t>
            </a:r>
            <a:r>
              <a:rPr lang="tr-TR" sz="1300" dirty="0" err="1"/>
              <a:t>sensitive</a:t>
            </a:r>
            <a:r>
              <a:rPr lang="tr-TR" sz="1300" dirty="0"/>
              <a:t> </a:t>
            </a:r>
            <a:r>
              <a:rPr lang="tr-TR" sz="1300" dirty="0" err="1"/>
              <a:t>information</a:t>
            </a:r>
            <a:r>
              <a:rPr lang="tr-TR" sz="1300" dirty="0"/>
              <a:t>:</a:t>
            </a:r>
          </a:p>
          <a:p>
            <a:r>
              <a:rPr lang="tr-TR" sz="1300" dirty="0"/>
              <a:t> AES </a:t>
            </a:r>
            <a:r>
              <a:rPr lang="tr-TR" sz="1300" dirty="0" err="1"/>
              <a:t>encryption</a:t>
            </a:r>
            <a:r>
              <a:rPr lang="tr-TR" sz="1300" dirty="0"/>
              <a:t> </a:t>
            </a:r>
            <a:r>
              <a:rPr lang="tr-TR" sz="1300" dirty="0" err="1"/>
              <a:t>for</a:t>
            </a:r>
            <a:r>
              <a:rPr lang="tr-TR" sz="1300" dirty="0"/>
              <a:t>:</a:t>
            </a:r>
          </a:p>
          <a:p>
            <a:pPr marL="0" indent="0">
              <a:buNone/>
            </a:pPr>
            <a:r>
              <a:rPr lang="tr-TR" sz="1300" dirty="0"/>
              <a:t>   → </a:t>
            </a:r>
            <a:r>
              <a:rPr lang="tr-TR" sz="1300" dirty="0" err="1"/>
              <a:t>Patients</a:t>
            </a:r>
            <a:r>
              <a:rPr lang="tr-TR" sz="1300" dirty="0"/>
              <a:t> (Name,</a:t>
            </a:r>
            <a:r>
              <a:rPr lang="en-US" sz="1300" dirty="0"/>
              <a:t> Surname,</a:t>
            </a:r>
            <a:r>
              <a:rPr lang="tr-TR" sz="1300" dirty="0"/>
              <a:t> TC No, Phone, </a:t>
            </a:r>
            <a:r>
              <a:rPr lang="tr-TR" sz="1300" dirty="0" err="1"/>
              <a:t>Address</a:t>
            </a:r>
            <a:r>
              <a:rPr lang="tr-TR" sz="1300" dirty="0"/>
              <a:t>, </a:t>
            </a:r>
            <a:r>
              <a:rPr lang="tr-TR" sz="1300" dirty="0" err="1"/>
              <a:t>Diagnosis</a:t>
            </a:r>
            <a:r>
              <a:rPr lang="tr-TR" sz="1300" dirty="0"/>
              <a:t>)  </a:t>
            </a:r>
          </a:p>
          <a:p>
            <a:pPr marL="0" indent="0">
              <a:buNone/>
            </a:pPr>
            <a:r>
              <a:rPr lang="tr-TR" sz="1300" dirty="0"/>
              <a:t>   → </a:t>
            </a:r>
            <a:r>
              <a:rPr lang="tr-TR" sz="1300" dirty="0" err="1"/>
              <a:t>Doctors</a:t>
            </a:r>
            <a:r>
              <a:rPr lang="tr-TR" sz="1300" dirty="0"/>
              <a:t> (Name,</a:t>
            </a:r>
            <a:r>
              <a:rPr lang="en-US" sz="1300" dirty="0"/>
              <a:t>Surname,</a:t>
            </a:r>
            <a:r>
              <a:rPr lang="tr-TR" sz="1300" dirty="0"/>
              <a:t> Phone)  </a:t>
            </a:r>
          </a:p>
          <a:p>
            <a:pPr marL="0" indent="0">
              <a:buNone/>
            </a:pPr>
            <a:r>
              <a:rPr lang="tr-TR" sz="1300" dirty="0"/>
              <a:t>   → </a:t>
            </a:r>
            <a:r>
              <a:rPr lang="tr-TR" sz="1300" dirty="0" err="1"/>
              <a:t>Stock</a:t>
            </a:r>
            <a:r>
              <a:rPr lang="tr-TR" sz="1300" dirty="0"/>
              <a:t> (Product Name, </a:t>
            </a:r>
            <a:r>
              <a:rPr lang="tr-TR" sz="1300" dirty="0" err="1"/>
              <a:t>Supplier</a:t>
            </a:r>
            <a:r>
              <a:rPr lang="tr-TR" sz="1300" dirty="0"/>
              <a:t>, </a:t>
            </a:r>
            <a:r>
              <a:rPr lang="tr-TR" sz="1300" dirty="0" err="1"/>
              <a:t>Category</a:t>
            </a:r>
            <a:r>
              <a:rPr lang="tr-TR" sz="1300" dirty="0"/>
              <a:t>)  </a:t>
            </a:r>
          </a:p>
          <a:p>
            <a:pPr marL="0" indent="0">
              <a:buNone/>
            </a:pPr>
            <a:r>
              <a:rPr lang="tr-TR" sz="1300" dirty="0"/>
              <a:t>   → Login </a:t>
            </a:r>
            <a:r>
              <a:rPr lang="tr-TR" sz="1300" dirty="0" err="1"/>
              <a:t>credentials</a:t>
            </a:r>
            <a:endParaRPr lang="en-US" sz="1300" dirty="0"/>
          </a:p>
          <a:p>
            <a:pPr marL="0" indent="0">
              <a:buNone/>
            </a:pPr>
            <a:endParaRPr lang="tr-TR" sz="1300" dirty="0"/>
          </a:p>
          <a:p>
            <a:r>
              <a:rPr lang="tr-TR" sz="1300" dirty="0"/>
              <a:t>Brute </a:t>
            </a:r>
            <a:r>
              <a:rPr lang="tr-TR" sz="1300" dirty="0" err="1"/>
              <a:t>force</a:t>
            </a:r>
            <a:r>
              <a:rPr lang="tr-TR" sz="1300" dirty="0"/>
              <a:t> </a:t>
            </a:r>
            <a:r>
              <a:rPr lang="tr-TR" sz="1300" dirty="0" err="1"/>
              <a:t>protection</a:t>
            </a:r>
            <a:r>
              <a:rPr lang="tr-TR" sz="1300" dirty="0"/>
              <a:t>: login </a:t>
            </a:r>
            <a:r>
              <a:rPr lang="tr-TR" sz="1300" dirty="0" err="1"/>
              <a:t>blocked</a:t>
            </a:r>
            <a:r>
              <a:rPr lang="tr-TR" sz="1300" dirty="0"/>
              <a:t> </a:t>
            </a:r>
            <a:r>
              <a:rPr lang="tr-TR" sz="1300" dirty="0" err="1"/>
              <a:t>after</a:t>
            </a:r>
            <a:r>
              <a:rPr lang="tr-TR" sz="1300" dirty="0"/>
              <a:t> 5 </a:t>
            </a:r>
            <a:r>
              <a:rPr lang="tr-TR" sz="1300" dirty="0" err="1"/>
              <a:t>failed</a:t>
            </a:r>
            <a:r>
              <a:rPr lang="tr-TR" sz="1300" dirty="0"/>
              <a:t> </a:t>
            </a:r>
            <a:r>
              <a:rPr lang="tr-TR" sz="1300" dirty="0" err="1"/>
              <a:t>attempts</a:t>
            </a:r>
            <a:r>
              <a:rPr lang="tr-TR" sz="1300" dirty="0"/>
              <a:t>  </a:t>
            </a:r>
          </a:p>
          <a:p>
            <a:r>
              <a:rPr lang="tr-TR" sz="1300" dirty="0"/>
              <a:t> Role-</a:t>
            </a:r>
            <a:r>
              <a:rPr lang="tr-TR" sz="1300" dirty="0" err="1"/>
              <a:t>based</a:t>
            </a:r>
            <a:r>
              <a:rPr lang="tr-TR" sz="1300" dirty="0"/>
              <a:t> </a:t>
            </a:r>
            <a:r>
              <a:rPr lang="tr-TR" sz="1300" dirty="0" err="1"/>
              <a:t>access</a:t>
            </a:r>
            <a:r>
              <a:rPr lang="tr-TR" sz="1300" dirty="0"/>
              <a:t> </a:t>
            </a:r>
            <a:r>
              <a:rPr lang="tr-TR" sz="1300" dirty="0" err="1"/>
              <a:t>control</a:t>
            </a:r>
            <a:r>
              <a:rPr lang="tr-TR" sz="1300" dirty="0"/>
              <a:t>: </a:t>
            </a:r>
            <a:r>
              <a:rPr lang="tr-TR" sz="1300" dirty="0" err="1"/>
              <a:t>each</a:t>
            </a:r>
            <a:r>
              <a:rPr lang="tr-TR" sz="1300" dirty="0"/>
              <a:t> user </a:t>
            </a:r>
            <a:r>
              <a:rPr lang="tr-TR" sz="1300" dirty="0" err="1"/>
              <a:t>accesses</a:t>
            </a:r>
            <a:r>
              <a:rPr lang="tr-TR" sz="1300" dirty="0"/>
              <a:t> </a:t>
            </a:r>
            <a:r>
              <a:rPr lang="tr-TR" sz="1300" dirty="0" err="1"/>
              <a:t>only</a:t>
            </a:r>
            <a:r>
              <a:rPr lang="tr-TR" sz="1300" dirty="0"/>
              <a:t> </a:t>
            </a:r>
            <a:r>
              <a:rPr lang="tr-TR" sz="1300" dirty="0" err="1"/>
              <a:t>relevant</a:t>
            </a:r>
            <a:r>
              <a:rPr lang="tr-TR" sz="1300" dirty="0"/>
              <a:t> </a:t>
            </a:r>
            <a:r>
              <a:rPr lang="tr-TR" sz="1300" dirty="0" err="1"/>
              <a:t>modules</a:t>
            </a:r>
            <a:r>
              <a:rPr lang="tr-TR" sz="1300" dirty="0"/>
              <a:t>  </a:t>
            </a:r>
          </a:p>
          <a:p>
            <a:r>
              <a:rPr lang="tr-TR" sz="1300" dirty="0"/>
              <a:t> </a:t>
            </a:r>
            <a:r>
              <a:rPr lang="tr-TR" sz="1300" dirty="0" err="1"/>
              <a:t>Input</a:t>
            </a:r>
            <a:r>
              <a:rPr lang="tr-TR" sz="1300" dirty="0"/>
              <a:t> </a:t>
            </a:r>
            <a:r>
              <a:rPr lang="tr-TR" sz="1300" dirty="0" err="1"/>
              <a:t>validation</a:t>
            </a:r>
            <a:r>
              <a:rPr lang="tr-TR" sz="1300" dirty="0"/>
              <a:t> </a:t>
            </a:r>
            <a:r>
              <a:rPr lang="tr-TR" sz="1300" dirty="0" err="1"/>
              <a:t>for</a:t>
            </a:r>
            <a:r>
              <a:rPr lang="tr-TR" sz="1300" dirty="0"/>
              <a:t> </a:t>
            </a:r>
            <a:r>
              <a:rPr lang="tr-TR" sz="1300" dirty="0" err="1"/>
              <a:t>critical</a:t>
            </a:r>
            <a:r>
              <a:rPr lang="tr-TR" sz="1300" dirty="0"/>
              <a:t> </a:t>
            </a:r>
            <a:r>
              <a:rPr lang="tr-TR" sz="1300" dirty="0" err="1"/>
              <a:t>fields</a:t>
            </a:r>
            <a:r>
              <a:rPr lang="tr-TR" sz="1300" dirty="0"/>
              <a:t> (</a:t>
            </a:r>
            <a:r>
              <a:rPr lang="tr-TR" sz="1300" dirty="0" err="1"/>
              <a:t>e.g</a:t>
            </a:r>
            <a:r>
              <a:rPr lang="tr-TR" sz="1300" dirty="0"/>
              <a:t>., TC No, </a:t>
            </a:r>
            <a:r>
              <a:rPr lang="tr-TR" sz="1300" dirty="0" err="1"/>
              <a:t>Email</a:t>
            </a:r>
            <a:r>
              <a:rPr lang="tr-TR" sz="1300" dirty="0"/>
              <a:t>)</a:t>
            </a:r>
          </a:p>
          <a:p>
            <a:r>
              <a:rPr lang="tr-TR" sz="1300" dirty="0" err="1"/>
              <a:t>These</a:t>
            </a:r>
            <a:r>
              <a:rPr lang="tr-TR" sz="1300" dirty="0"/>
              <a:t> </a:t>
            </a:r>
            <a:r>
              <a:rPr lang="tr-TR" sz="1300" dirty="0" err="1"/>
              <a:t>measures</a:t>
            </a:r>
            <a:r>
              <a:rPr lang="tr-TR" sz="1300" dirty="0"/>
              <a:t> </a:t>
            </a:r>
            <a:r>
              <a:rPr lang="tr-TR" sz="1300" dirty="0" err="1"/>
              <a:t>ensure</a:t>
            </a:r>
            <a:r>
              <a:rPr lang="tr-TR" sz="1300" dirty="0"/>
              <a:t> </a:t>
            </a:r>
            <a:r>
              <a:rPr lang="tr-TR" sz="1300" dirty="0" err="1"/>
              <a:t>privacy</a:t>
            </a:r>
            <a:r>
              <a:rPr lang="tr-TR" sz="1300" dirty="0"/>
              <a:t>, </a:t>
            </a:r>
            <a:r>
              <a:rPr lang="tr-TR" sz="1300" dirty="0" err="1"/>
              <a:t>prevent</a:t>
            </a:r>
            <a:r>
              <a:rPr lang="tr-TR" sz="1300" dirty="0"/>
              <a:t> </a:t>
            </a:r>
            <a:r>
              <a:rPr lang="tr-TR" sz="1300" dirty="0" err="1"/>
              <a:t>unauthorized</a:t>
            </a:r>
            <a:r>
              <a:rPr lang="tr-TR" sz="1300" dirty="0"/>
              <a:t> </a:t>
            </a:r>
            <a:r>
              <a:rPr lang="tr-TR" sz="1300" dirty="0" err="1"/>
              <a:t>access</a:t>
            </a:r>
            <a:r>
              <a:rPr lang="tr-TR" sz="1300" dirty="0"/>
              <a:t>, </a:t>
            </a:r>
            <a:r>
              <a:rPr lang="tr-TR" sz="1300" dirty="0" err="1"/>
              <a:t>and</a:t>
            </a:r>
            <a:r>
              <a:rPr lang="tr-TR" sz="1300" dirty="0"/>
              <a:t> </a:t>
            </a:r>
            <a:r>
              <a:rPr lang="tr-TR" sz="1300" dirty="0" err="1"/>
              <a:t>maintain</a:t>
            </a:r>
            <a:r>
              <a:rPr lang="tr-TR" sz="1300" dirty="0"/>
              <a:t> data </a:t>
            </a:r>
            <a:r>
              <a:rPr lang="tr-TR" sz="1300" dirty="0" err="1"/>
              <a:t>integrity</a:t>
            </a:r>
            <a:r>
              <a:rPr lang="tr-TR" sz="1300" dirty="0"/>
              <a:t>.</a:t>
            </a:r>
          </a:p>
        </p:txBody>
      </p:sp>
      <p:pic>
        <p:nvPicPr>
          <p:cNvPr id="7" name="Graphic 6" descr="Kilitle">
            <a:extLst>
              <a:ext uri="{FF2B5EF4-FFF2-40B4-BE49-F238E27FC236}">
                <a16:creationId xmlns:a16="http://schemas.microsoft.com/office/drawing/2014/main" id="{5C736685-D02A-6100-F478-0F7906751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4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F0FA1B-5F75-160D-3E4D-A7E14579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sz="5400" dirty="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A0B72D-FA5F-9630-E34B-EDC2DF38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tr-TR" sz="2000" dirty="0"/>
              <a:t>[1] D. R. </a:t>
            </a:r>
            <a:r>
              <a:rPr lang="tr-TR" sz="2000" dirty="0" err="1"/>
              <a:t>Stinson</a:t>
            </a:r>
            <a:r>
              <a:rPr lang="tr-TR" sz="2000" dirty="0"/>
              <a:t>, *</a:t>
            </a:r>
            <a:r>
              <a:rPr lang="tr-TR" sz="2000" dirty="0" err="1"/>
              <a:t>Cryptography</a:t>
            </a:r>
            <a:r>
              <a:rPr lang="tr-TR" sz="2000" dirty="0"/>
              <a:t>: </a:t>
            </a:r>
            <a:r>
              <a:rPr lang="tr-TR" sz="2000" dirty="0" err="1"/>
              <a:t>Theory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Practice</a:t>
            </a:r>
            <a:r>
              <a:rPr lang="tr-TR" sz="2000" dirty="0"/>
              <a:t>*, 4th ed., CRC </a:t>
            </a:r>
            <a:r>
              <a:rPr lang="tr-TR" sz="2000" dirty="0" err="1"/>
              <a:t>Press</a:t>
            </a:r>
            <a:r>
              <a:rPr lang="tr-TR" sz="2000" dirty="0"/>
              <a:t>, 2019.  </a:t>
            </a:r>
          </a:p>
          <a:p>
            <a:r>
              <a:rPr lang="tr-TR" sz="2000" dirty="0"/>
              <a:t>[2] I. </a:t>
            </a:r>
            <a:r>
              <a:rPr lang="tr-TR" sz="2000" dirty="0" err="1"/>
              <a:t>Sommerville</a:t>
            </a:r>
            <a:r>
              <a:rPr lang="tr-TR" sz="2000" dirty="0"/>
              <a:t>, *Software </a:t>
            </a:r>
            <a:r>
              <a:rPr lang="tr-TR" sz="2000" dirty="0" err="1"/>
              <a:t>Engineering</a:t>
            </a:r>
            <a:r>
              <a:rPr lang="tr-TR" sz="2000" dirty="0"/>
              <a:t>*, 10th ed., </a:t>
            </a:r>
            <a:r>
              <a:rPr lang="tr-TR" sz="2000" dirty="0" err="1"/>
              <a:t>Pearson</a:t>
            </a:r>
            <a:r>
              <a:rPr lang="tr-TR" sz="2000" dirty="0"/>
              <a:t>, 2015.  </a:t>
            </a:r>
          </a:p>
          <a:p>
            <a:r>
              <a:rPr lang="tr-TR" sz="2000" dirty="0"/>
              <a:t>[3] M. S. Uslu, M. Kalkan </a:t>
            </a:r>
            <a:r>
              <a:rPr lang="tr-TR" sz="2000" dirty="0" err="1"/>
              <a:t>and</a:t>
            </a:r>
            <a:r>
              <a:rPr lang="tr-TR" sz="2000" dirty="0"/>
              <a:t> N. Baykal, “</a:t>
            </a:r>
            <a:r>
              <a:rPr lang="tr-TR" sz="2000" dirty="0" err="1"/>
              <a:t>Hospital</a:t>
            </a:r>
            <a:r>
              <a:rPr lang="tr-TR" sz="2000" dirty="0"/>
              <a:t> Information </a:t>
            </a:r>
            <a:r>
              <a:rPr lang="tr-TR" sz="2000" dirty="0" err="1"/>
              <a:t>Systems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Software </a:t>
            </a:r>
            <a:r>
              <a:rPr lang="tr-TR" sz="2000" dirty="0" err="1"/>
              <a:t>Quality</a:t>
            </a:r>
            <a:r>
              <a:rPr lang="tr-TR" sz="2000" dirty="0"/>
              <a:t>,” Gazi </a:t>
            </a:r>
            <a:r>
              <a:rPr lang="tr-TR" sz="2000" dirty="0" err="1"/>
              <a:t>University</a:t>
            </a:r>
            <a:r>
              <a:rPr lang="tr-TR" sz="2000" dirty="0"/>
              <a:t> </a:t>
            </a:r>
            <a:r>
              <a:rPr lang="tr-TR" sz="2000" dirty="0" err="1"/>
              <a:t>Journal</a:t>
            </a:r>
            <a:r>
              <a:rPr lang="tr-TR" sz="2000" dirty="0"/>
              <a:t> of </a:t>
            </a:r>
            <a:r>
              <a:rPr lang="tr-TR" sz="2000" dirty="0" err="1"/>
              <a:t>Engineering</a:t>
            </a:r>
            <a:r>
              <a:rPr lang="tr-TR" sz="2000" dirty="0"/>
              <a:t>, </a:t>
            </a:r>
            <a:r>
              <a:rPr lang="tr-TR" sz="2000" dirty="0" err="1"/>
              <a:t>vol</a:t>
            </a:r>
            <a:r>
              <a:rPr lang="tr-TR" sz="2000" dirty="0"/>
              <a:t>. 25, </a:t>
            </a:r>
            <a:r>
              <a:rPr lang="tr-TR" sz="2000" dirty="0" err="1"/>
              <a:t>no</a:t>
            </a:r>
            <a:r>
              <a:rPr lang="tr-TR" sz="2000" dirty="0"/>
              <a:t>. 1, </a:t>
            </a:r>
            <a:r>
              <a:rPr lang="tr-TR" sz="2000" dirty="0" err="1"/>
              <a:t>pp</a:t>
            </a:r>
            <a:r>
              <a:rPr lang="tr-TR" sz="2000" dirty="0"/>
              <a:t>. 163–172, 2010.  </a:t>
            </a:r>
          </a:p>
          <a:p>
            <a:r>
              <a:rPr lang="tr-TR" sz="2000" dirty="0"/>
              <a:t>[4] Microsoft </a:t>
            </a:r>
            <a:r>
              <a:rPr lang="tr-TR" sz="2000" dirty="0" err="1"/>
              <a:t>Docs</a:t>
            </a:r>
            <a:r>
              <a:rPr lang="tr-TR" sz="2000" dirty="0"/>
              <a:t>, “</a:t>
            </a:r>
            <a:r>
              <a:rPr lang="tr-TR" sz="2000" dirty="0" err="1"/>
              <a:t>Encrypting</a:t>
            </a:r>
            <a:r>
              <a:rPr lang="tr-TR" sz="2000" dirty="0"/>
              <a:t> Data in .NET,” </a:t>
            </a:r>
            <a:r>
              <a:rPr lang="tr-TR" sz="2000" dirty="0" err="1"/>
              <a:t>Available</a:t>
            </a:r>
            <a:r>
              <a:rPr lang="tr-TR" sz="2000" dirty="0"/>
              <a:t>: https://learn.microsoft.com/  </a:t>
            </a:r>
          </a:p>
          <a:p>
            <a:r>
              <a:rPr lang="tr-TR" sz="2000" dirty="0"/>
              <a:t>[5] </a:t>
            </a:r>
            <a:r>
              <a:rPr lang="tr-TR" sz="2000" dirty="0" err="1"/>
              <a:t>European</a:t>
            </a:r>
            <a:r>
              <a:rPr lang="tr-TR" sz="2000" dirty="0"/>
              <a:t> </a:t>
            </a:r>
            <a:r>
              <a:rPr lang="tr-TR" sz="2000" dirty="0" err="1"/>
              <a:t>Union</a:t>
            </a:r>
            <a:r>
              <a:rPr lang="tr-TR" sz="2000" dirty="0"/>
              <a:t>, “General Data </a:t>
            </a:r>
            <a:r>
              <a:rPr lang="tr-TR" sz="2000" dirty="0" err="1"/>
              <a:t>Protection</a:t>
            </a:r>
            <a:r>
              <a:rPr lang="tr-TR" sz="2000" dirty="0"/>
              <a:t> </a:t>
            </a:r>
            <a:r>
              <a:rPr lang="tr-TR" sz="2000" dirty="0" err="1"/>
              <a:t>Regulation</a:t>
            </a:r>
            <a:r>
              <a:rPr lang="tr-TR" sz="2000" dirty="0"/>
              <a:t> (GDPR),” </a:t>
            </a:r>
            <a:r>
              <a:rPr lang="tr-TR" sz="2000" dirty="0" err="1"/>
              <a:t>Available</a:t>
            </a:r>
            <a:r>
              <a:rPr lang="tr-TR" sz="2000" dirty="0"/>
              <a:t>: https://gdpr.eu/  </a:t>
            </a:r>
          </a:p>
          <a:p>
            <a:r>
              <a:rPr lang="tr-TR" sz="2000" dirty="0"/>
              <a:t>[6] S. </a:t>
            </a:r>
            <a:r>
              <a:rPr lang="tr-TR" sz="2000" dirty="0" err="1"/>
              <a:t>McConnell</a:t>
            </a:r>
            <a:r>
              <a:rPr lang="tr-TR" sz="2000" dirty="0"/>
              <a:t>, *</a:t>
            </a:r>
            <a:r>
              <a:rPr lang="tr-TR" sz="2000" dirty="0" err="1"/>
              <a:t>Code</a:t>
            </a:r>
            <a:r>
              <a:rPr lang="tr-TR" sz="2000" dirty="0"/>
              <a:t> Complete*, Microsoft </a:t>
            </a:r>
            <a:r>
              <a:rPr lang="tr-TR" sz="2000" dirty="0" err="1"/>
              <a:t>Press</a:t>
            </a:r>
            <a:r>
              <a:rPr lang="tr-TR" sz="2000" dirty="0"/>
              <a:t>, 2004.  </a:t>
            </a:r>
          </a:p>
          <a:p>
            <a:r>
              <a:rPr lang="tr-TR" sz="2000" dirty="0"/>
              <a:t>[7] Visual </a:t>
            </a:r>
            <a:r>
              <a:rPr lang="tr-TR" sz="2000" dirty="0" err="1"/>
              <a:t>Studio</a:t>
            </a:r>
            <a:r>
              <a:rPr lang="tr-TR" sz="2000" dirty="0"/>
              <a:t> </a:t>
            </a:r>
            <a:r>
              <a:rPr lang="tr-TR" sz="2000" dirty="0" err="1"/>
              <a:t>Documentation</a:t>
            </a:r>
            <a:r>
              <a:rPr lang="tr-TR" sz="2000" dirty="0"/>
              <a:t>, Microsoft Developer Network  </a:t>
            </a:r>
          </a:p>
          <a:p>
            <a:r>
              <a:rPr lang="tr-TR" sz="2000" dirty="0"/>
              <a:t>[8] NIST, “Advanced </a:t>
            </a:r>
            <a:r>
              <a:rPr lang="tr-TR" sz="2000" dirty="0" err="1"/>
              <a:t>Encryption</a:t>
            </a:r>
            <a:r>
              <a:rPr lang="tr-TR" sz="2000" dirty="0"/>
              <a:t> Standard (AES),” </a:t>
            </a:r>
            <a:r>
              <a:rPr lang="tr-TR" sz="2000" dirty="0" err="1"/>
              <a:t>Available</a:t>
            </a:r>
            <a:r>
              <a:rPr lang="tr-TR" sz="2000" dirty="0"/>
              <a:t>: https://csrc.nist.gov/publications/detail/fips/197/final</a:t>
            </a:r>
          </a:p>
        </p:txBody>
      </p:sp>
    </p:spTree>
    <p:extLst>
      <p:ext uri="{BB962C8B-B14F-4D97-AF65-F5344CB8AC3E}">
        <p14:creationId xmlns:p14="http://schemas.microsoft.com/office/powerpoint/2010/main" val="71373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97122D-0A62-3872-3137-7ECF5018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35" y="3120975"/>
            <a:ext cx="5235795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2C7C43C-2332-4890-A259-3F6B9CFF8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495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30A8DD-79FF-2F45-336E-DA6509A3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4600"/>
              <a:t>INTRODUCTION &amp; PROJECT SCOPE</a:t>
            </a: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spital Management Vectors - Download Free High-Quality Vectors from  Freepik | Freepik">
            <a:extLst>
              <a:ext uri="{FF2B5EF4-FFF2-40B4-BE49-F238E27FC236}">
                <a16:creationId xmlns:a16="http://schemas.microsoft.com/office/drawing/2014/main" id="{87C45F89-5673-81DE-6BFB-89AF5CD64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13893"/>
            <a:ext cx="5458968" cy="36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9E690F93-FC09-6572-324D-C7B391799B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3636827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029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A98AD7-3B9B-5CB7-99AE-B158CBB3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tr-TR">
                <a:solidFill>
                  <a:srgbClr val="FFFFFF"/>
                </a:solidFill>
              </a:rPr>
              <a:t>TECHNOLOGIES &amp; ARCHITECTURE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1A8182D-211E-C67D-3A74-0F88BDB82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39962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45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085DE21-9511-2FEF-8E35-0EF78BB4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4" y="802956"/>
            <a:ext cx="5215579" cy="1410856"/>
          </a:xfrm>
        </p:spPr>
        <p:txBody>
          <a:bodyPr>
            <a:normAutofit/>
          </a:bodyPr>
          <a:lstStyle/>
          <a:p>
            <a:r>
              <a:rPr lang="tr-TR" sz="3600" dirty="0">
                <a:solidFill>
                  <a:schemeClr val="tx2"/>
                </a:solidFill>
              </a:rPr>
              <a:t>USER LOGIN &amp; SECURITY</a:t>
            </a:r>
          </a:p>
        </p:txBody>
      </p:sp>
      <p:pic>
        <p:nvPicPr>
          <p:cNvPr id="7" name="Graphic 6" descr="Dizüstü Güvenli">
            <a:extLst>
              <a:ext uri="{FF2B5EF4-FFF2-40B4-BE49-F238E27FC236}">
                <a16:creationId xmlns:a16="http://schemas.microsoft.com/office/drawing/2014/main" id="{EAFFCDD0-0EBA-8DFC-2FD9-3A4F9E4B4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35EA7E-4BD3-6DA2-82E6-2DB60E26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Users log in with their credentials and are directed to their role-specific panels.  </a:t>
            </a:r>
          </a:p>
          <a:p>
            <a:r>
              <a:rPr lang="en-US" sz="1500" dirty="0">
                <a:solidFill>
                  <a:schemeClr val="tx2"/>
                </a:solidFill>
              </a:rPr>
              <a:t>Each login is verified for correctness, and empty field checks are performed.</a:t>
            </a:r>
          </a:p>
          <a:p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To prevent brute force attacks, the system temporarily locks the login after 5 failed attempts.  </a:t>
            </a:r>
          </a:p>
          <a:p>
            <a:r>
              <a:rPr lang="en-US" sz="1500" dirty="0">
                <a:solidFill>
                  <a:schemeClr val="tx2"/>
                </a:solidFill>
              </a:rPr>
              <a:t>A cooldown timer resets after 1 minute, enhancing system security.</a:t>
            </a:r>
          </a:p>
          <a:p>
            <a:endParaRPr lang="en-US" sz="1500" dirty="0">
              <a:solidFill>
                <a:schemeClr val="tx2"/>
              </a:solidFill>
            </a:endParaRPr>
          </a:p>
          <a:p>
            <a:r>
              <a:rPr lang="en-US" sz="1500" dirty="0">
                <a:solidFill>
                  <a:schemeClr val="tx2"/>
                </a:solidFill>
              </a:rPr>
              <a:t>All credentials are AES encrypted and matched securely in the database.</a:t>
            </a:r>
            <a:endParaRPr lang="tr-TR" sz="15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49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815F5D-CF14-1EBD-82FB-22001885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5400"/>
              <a:t>ROLE-BASED NAVIGATION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410BF1-554D-2C96-2229-207B1B67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700" dirty="0"/>
              <a:t>After successful login, users are redirected to their designated panel based on their role:</a:t>
            </a:r>
          </a:p>
          <a:p>
            <a:endParaRPr lang="en-US" sz="1700" dirty="0"/>
          </a:p>
          <a:p>
            <a:r>
              <a:rPr lang="en-US" sz="1700" dirty="0"/>
              <a:t> Admin → Full access to all modules  </a:t>
            </a:r>
          </a:p>
          <a:p>
            <a:r>
              <a:rPr lang="en-US" sz="1700" dirty="0"/>
              <a:t> Doctor → Appointment list and calendar view  </a:t>
            </a:r>
          </a:p>
          <a:p>
            <a:r>
              <a:rPr lang="en-US" sz="1700" dirty="0"/>
              <a:t> Secretary → Patient records, appointments, prescriptions  </a:t>
            </a:r>
          </a:p>
          <a:p>
            <a:r>
              <a:rPr lang="en-US" sz="1700" dirty="0"/>
              <a:t> Advisory Staff → View appointments via ID search  </a:t>
            </a:r>
          </a:p>
          <a:p>
            <a:r>
              <a:rPr lang="en-US" sz="1700" dirty="0"/>
              <a:t> Inventory Manager → Stock tracking and expiry management  </a:t>
            </a:r>
          </a:p>
          <a:p>
            <a:endParaRPr lang="en-US" sz="1700" dirty="0"/>
          </a:p>
          <a:p>
            <a:r>
              <a:rPr lang="en-US" sz="1700" dirty="0"/>
              <a:t>Each role is granted only the permissions relevant to their duties.</a:t>
            </a:r>
            <a:endParaRPr lang="tr-TR" sz="17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07D8C245-CBBD-E746-F5DC-09B7E003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19" r="-3" b="-3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1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2F2732E-3D1A-B10F-46BF-2309D308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4600"/>
              <a:t>ADMIN PANEL OVERVIEW</a:t>
            </a:r>
            <a:br>
              <a:rPr lang="tr-TR" sz="4600"/>
            </a:br>
            <a:endParaRPr lang="tr-TR" sz="46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972691-3333-BDA5-268F-620E7DC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900"/>
              <a:t>The Admin Panel serves as the control center of the system.  </a:t>
            </a:r>
          </a:p>
          <a:p>
            <a:r>
              <a:rPr lang="en-US" sz="1900"/>
              <a:t>It provides access to all major modules:</a:t>
            </a:r>
          </a:p>
          <a:p>
            <a:endParaRPr lang="en-US" sz="1900"/>
          </a:p>
          <a:p>
            <a:r>
              <a:rPr lang="en-US" sz="1900"/>
              <a:t> Patient Management  </a:t>
            </a:r>
          </a:p>
          <a:p>
            <a:r>
              <a:rPr lang="en-US" sz="1900"/>
              <a:t> Doctor Management  </a:t>
            </a:r>
          </a:p>
          <a:p>
            <a:r>
              <a:rPr lang="en-US" sz="1900"/>
              <a:t>Appointment Scheduling  </a:t>
            </a:r>
          </a:p>
          <a:p>
            <a:r>
              <a:rPr lang="en-US" sz="1900"/>
              <a:t>Staff Records  </a:t>
            </a:r>
          </a:p>
          <a:p>
            <a:r>
              <a:rPr lang="en-US" sz="1900"/>
              <a:t> Inventory (Stock) System  </a:t>
            </a:r>
          </a:p>
          <a:p>
            <a:endParaRPr lang="en-US" sz="1900"/>
          </a:p>
          <a:p>
            <a:r>
              <a:rPr lang="en-US" sz="1900"/>
              <a:t>Admins can monitor, add, update, or remove records across all modules.</a:t>
            </a:r>
            <a:endParaRPr lang="tr-TR" sz="1900"/>
          </a:p>
        </p:txBody>
      </p:sp>
      <p:pic>
        <p:nvPicPr>
          <p:cNvPr id="4" name="Resim 3" descr="metin, ekran görüntüsü, yazılım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2E8AF15-CFD9-C77C-82C8-36FD26F41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05" r="13021" b="-3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16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42AD05-901A-1479-E2DC-04977151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000"/>
              <a:t>PATIENT MANAGEMENT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E47B41-6148-E629-AEDC-6FB8C887D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500"/>
              <a:t>Patient registration includes full identity, contact, and demographic data:</a:t>
            </a:r>
          </a:p>
          <a:p>
            <a:endParaRPr lang="en-US" sz="1500"/>
          </a:p>
          <a:p>
            <a:r>
              <a:rPr lang="en-US" sz="1500"/>
              <a:t>Name, Surname, National ID, Phone, Address, Gender  </a:t>
            </a:r>
          </a:p>
          <a:p>
            <a:r>
              <a:rPr lang="en-US" sz="1500"/>
              <a:t>National ID is validated with a 11-digit control algorithm  </a:t>
            </a:r>
          </a:p>
          <a:p>
            <a:r>
              <a:rPr lang="en-US" sz="1500"/>
              <a:t>All sensitive data is AES encrypted before being stored in the database</a:t>
            </a:r>
          </a:p>
          <a:p>
            <a:endParaRPr lang="en-US" sz="1500"/>
          </a:p>
          <a:p>
            <a:r>
              <a:rPr lang="en-US" sz="1500"/>
              <a:t>The secretary or admin can add, update, or delete patient records securely.</a:t>
            </a:r>
            <a:endParaRPr lang="tr-TR" sz="1500"/>
          </a:p>
        </p:txBody>
      </p:sp>
      <p:pic>
        <p:nvPicPr>
          <p:cNvPr id="4" name="Resim 3" descr="metin, ekran görüntüsü, yazılım, ekran, görüntüleme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F5F1CF1-CA8B-C4DE-04A2-E46DACFF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91310"/>
            <a:ext cx="5458968" cy="32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1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7FD7DD-EE5A-351D-904C-2CEFA1CC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000"/>
              <a:t>DOCTOR MANAGEMENT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CCD1E7-739F-E416-640D-ADCC07E9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The system allows adding and managing doctors along with their specialties:</a:t>
            </a:r>
          </a:p>
          <a:p>
            <a:endParaRPr lang="en-US" sz="1700"/>
          </a:p>
          <a:p>
            <a:r>
              <a:rPr lang="en-US" sz="1700"/>
              <a:t> Name, Surname, Branch, and Contact Number  </a:t>
            </a:r>
          </a:p>
          <a:p>
            <a:r>
              <a:rPr lang="en-US" sz="1700"/>
              <a:t> Branch is selected from predefined medical categories  </a:t>
            </a:r>
          </a:p>
          <a:p>
            <a:r>
              <a:rPr lang="en-US" sz="1700"/>
              <a:t> Sensitive fields are AES encrypted for privacy</a:t>
            </a:r>
          </a:p>
          <a:p>
            <a:endParaRPr lang="en-US" sz="1700"/>
          </a:p>
          <a:p>
            <a:r>
              <a:rPr lang="en-US" sz="1700"/>
              <a:t>Doctors are linked to their login credentials and can later view their own appointments.</a:t>
            </a:r>
            <a:endParaRPr lang="tr-TR" sz="170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7AE0E0-D746-1461-4DF7-D5629271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84486"/>
            <a:ext cx="5458968" cy="328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6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A3800B0-8C46-BFFF-C9A7-E5972936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tr-TR" sz="5000"/>
              <a:t>APPOINTMENT MANAGEMENT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6EE89E-944A-86DC-8EAF-CEAA943F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Appointments are created by selecting the patient, doctor, date, time, and entering a note:</a:t>
            </a:r>
          </a:p>
          <a:p>
            <a:endParaRPr lang="en-US" sz="1700"/>
          </a:p>
          <a:p>
            <a:r>
              <a:rPr lang="en-US" sz="1700"/>
              <a:t>Patient ↔ Doctor matching based on branch  </a:t>
            </a:r>
          </a:p>
          <a:p>
            <a:r>
              <a:rPr lang="en-US" sz="1700"/>
              <a:t> Available time slots are chosen from a predefined list  </a:t>
            </a:r>
          </a:p>
          <a:p>
            <a:r>
              <a:rPr lang="en-US" sz="1700"/>
              <a:t> Notes are encrypted using AES and decrypted for display</a:t>
            </a:r>
          </a:p>
          <a:p>
            <a:endParaRPr lang="en-US" sz="1700"/>
          </a:p>
          <a:p>
            <a:r>
              <a:rPr lang="en-US" sz="1700"/>
              <a:t>Appointments are listed in real-time and can be updated or deleted as needed.</a:t>
            </a:r>
            <a:endParaRPr lang="tr-TR" sz="170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9671191-7822-7F7B-C7D1-D9290C55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98133"/>
            <a:ext cx="5458968" cy="326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5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992</Words>
  <Application>Microsoft Office PowerPoint</Application>
  <PresentationFormat>Geniş ekran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Teması</vt:lpstr>
      <vt:lpstr>HOSPITAL MANAGEMENT SYSTEM WITH C#: DATABASE DESIGN AND IMPLEMENTATION</vt:lpstr>
      <vt:lpstr>INTRODUCTION &amp; PROJECT SCOPE</vt:lpstr>
      <vt:lpstr>TECHNOLOGIES &amp; ARCHITECTURE</vt:lpstr>
      <vt:lpstr>USER LOGIN &amp; SECURITY</vt:lpstr>
      <vt:lpstr>ROLE-BASED NAVIGATION</vt:lpstr>
      <vt:lpstr>ADMIN PANEL OVERVIEW </vt:lpstr>
      <vt:lpstr>PATIENT MANAGEMENT</vt:lpstr>
      <vt:lpstr>DOCTOR MANAGEMENT</vt:lpstr>
      <vt:lpstr>APPOINTMENT MANAGEMENT</vt:lpstr>
      <vt:lpstr>SECRETARY PANEL</vt:lpstr>
      <vt:lpstr>STOCK MANAGEMENT</vt:lpstr>
      <vt:lpstr>ADVISORY PANEL</vt:lpstr>
      <vt:lpstr>SECURITY &amp; ENCRYPTION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KEREM İZGÜDEN</dc:creator>
  <cp:lastModifiedBy>KEREM İZGÜDEN</cp:lastModifiedBy>
  <cp:revision>4</cp:revision>
  <dcterms:created xsi:type="dcterms:W3CDTF">2025-05-19T11:34:36Z</dcterms:created>
  <dcterms:modified xsi:type="dcterms:W3CDTF">2025-05-19T18:04:30Z</dcterms:modified>
</cp:coreProperties>
</file>