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9" r:id="rId3"/>
    <p:sldId id="298" r:id="rId4"/>
    <p:sldId id="260" r:id="rId5"/>
    <p:sldId id="278" r:id="rId6"/>
    <p:sldId id="279" r:id="rId7"/>
    <p:sldId id="277" r:id="rId8"/>
    <p:sldId id="275" r:id="rId9"/>
    <p:sldId id="290" r:id="rId10"/>
    <p:sldId id="292" r:id="rId11"/>
    <p:sldId id="291" r:id="rId12"/>
    <p:sldId id="294" r:id="rId13"/>
    <p:sldId id="293" r:id="rId14"/>
    <p:sldId id="274" r:id="rId15"/>
    <p:sldId id="280" r:id="rId16"/>
    <p:sldId id="262" r:id="rId17"/>
    <p:sldId id="263" r:id="rId18"/>
    <p:sldId id="299" r:id="rId19"/>
    <p:sldId id="267" r:id="rId20"/>
    <p:sldId id="286" r:id="rId21"/>
    <p:sldId id="287" r:id="rId22"/>
    <p:sldId id="268" r:id="rId23"/>
    <p:sldId id="266" r:id="rId24"/>
    <p:sldId id="270" r:id="rId25"/>
    <p:sldId id="282" r:id="rId26"/>
    <p:sldId id="284" r:id="rId27"/>
    <p:sldId id="303" r:id="rId28"/>
    <p:sldId id="315" r:id="rId29"/>
    <p:sldId id="301" r:id="rId30"/>
    <p:sldId id="308" r:id="rId31"/>
    <p:sldId id="309" r:id="rId32"/>
    <p:sldId id="310" r:id="rId33"/>
    <p:sldId id="311" r:id="rId34"/>
    <p:sldId id="312" r:id="rId35"/>
    <p:sldId id="313" r:id="rId36"/>
    <p:sldId id="314" r:id="rId3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Açık Stil 1 - Vurgu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5DFB-82F2-4C64-93E4-F10510A6B5EA}" type="datetimeFigureOut">
              <a:rPr lang="tr-TR" smtClean="0"/>
              <a:t>2.07.2018</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0D787-957A-4C91-9FA2-965885DFC9A9}" type="slidenum">
              <a:rPr lang="tr-TR" smtClean="0"/>
              <a:t>‹#›</a:t>
            </a:fld>
            <a:endParaRPr lang="tr-TR"/>
          </a:p>
        </p:txBody>
      </p:sp>
    </p:spTree>
    <p:extLst>
      <p:ext uri="{BB962C8B-B14F-4D97-AF65-F5344CB8AC3E}">
        <p14:creationId xmlns:p14="http://schemas.microsoft.com/office/powerpoint/2010/main" val="1412038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a:t>
            </a:fld>
            <a:endParaRPr lang="tr-TR"/>
          </a:p>
        </p:txBody>
      </p:sp>
    </p:spTree>
    <p:extLst>
      <p:ext uri="{BB962C8B-B14F-4D97-AF65-F5344CB8AC3E}">
        <p14:creationId xmlns:p14="http://schemas.microsoft.com/office/powerpoint/2010/main" val="1690051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10</a:t>
            </a:fld>
            <a:endParaRPr lang="tr-TR"/>
          </a:p>
        </p:txBody>
      </p:sp>
    </p:spTree>
    <p:extLst>
      <p:ext uri="{BB962C8B-B14F-4D97-AF65-F5344CB8AC3E}">
        <p14:creationId xmlns:p14="http://schemas.microsoft.com/office/powerpoint/2010/main" val="672187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11</a:t>
            </a:fld>
            <a:endParaRPr lang="tr-TR"/>
          </a:p>
        </p:txBody>
      </p:sp>
    </p:spTree>
    <p:extLst>
      <p:ext uri="{BB962C8B-B14F-4D97-AF65-F5344CB8AC3E}">
        <p14:creationId xmlns:p14="http://schemas.microsoft.com/office/powerpoint/2010/main" val="2496991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12</a:t>
            </a:fld>
            <a:endParaRPr lang="tr-TR"/>
          </a:p>
        </p:txBody>
      </p:sp>
    </p:spTree>
    <p:extLst>
      <p:ext uri="{BB962C8B-B14F-4D97-AF65-F5344CB8AC3E}">
        <p14:creationId xmlns:p14="http://schemas.microsoft.com/office/powerpoint/2010/main" val="281590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13</a:t>
            </a:fld>
            <a:endParaRPr lang="tr-TR"/>
          </a:p>
        </p:txBody>
      </p:sp>
    </p:spTree>
    <p:extLst>
      <p:ext uri="{BB962C8B-B14F-4D97-AF65-F5344CB8AC3E}">
        <p14:creationId xmlns:p14="http://schemas.microsoft.com/office/powerpoint/2010/main" val="123405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14</a:t>
            </a:fld>
            <a:endParaRPr lang="tr-TR"/>
          </a:p>
        </p:txBody>
      </p:sp>
    </p:spTree>
    <p:extLst>
      <p:ext uri="{BB962C8B-B14F-4D97-AF65-F5344CB8AC3E}">
        <p14:creationId xmlns:p14="http://schemas.microsoft.com/office/powerpoint/2010/main" val="3020870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15</a:t>
            </a:fld>
            <a:endParaRPr lang="tr-TR"/>
          </a:p>
        </p:txBody>
      </p:sp>
    </p:spTree>
    <p:extLst>
      <p:ext uri="{BB962C8B-B14F-4D97-AF65-F5344CB8AC3E}">
        <p14:creationId xmlns:p14="http://schemas.microsoft.com/office/powerpoint/2010/main" val="1779183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16</a:t>
            </a:fld>
            <a:endParaRPr lang="tr-TR"/>
          </a:p>
        </p:txBody>
      </p:sp>
    </p:spTree>
    <p:extLst>
      <p:ext uri="{BB962C8B-B14F-4D97-AF65-F5344CB8AC3E}">
        <p14:creationId xmlns:p14="http://schemas.microsoft.com/office/powerpoint/2010/main" val="17811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17</a:t>
            </a:fld>
            <a:endParaRPr lang="tr-TR"/>
          </a:p>
        </p:txBody>
      </p:sp>
    </p:spTree>
    <p:extLst>
      <p:ext uri="{BB962C8B-B14F-4D97-AF65-F5344CB8AC3E}">
        <p14:creationId xmlns:p14="http://schemas.microsoft.com/office/powerpoint/2010/main" val="230708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18</a:t>
            </a:fld>
            <a:endParaRPr lang="tr-TR"/>
          </a:p>
        </p:txBody>
      </p:sp>
    </p:spTree>
    <p:extLst>
      <p:ext uri="{BB962C8B-B14F-4D97-AF65-F5344CB8AC3E}">
        <p14:creationId xmlns:p14="http://schemas.microsoft.com/office/powerpoint/2010/main" val="3804401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19</a:t>
            </a:fld>
            <a:endParaRPr lang="tr-TR"/>
          </a:p>
        </p:txBody>
      </p:sp>
    </p:spTree>
    <p:extLst>
      <p:ext uri="{BB962C8B-B14F-4D97-AF65-F5344CB8AC3E}">
        <p14:creationId xmlns:p14="http://schemas.microsoft.com/office/powerpoint/2010/main" val="395118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a:t>
            </a:fld>
            <a:endParaRPr lang="tr-TR"/>
          </a:p>
        </p:txBody>
      </p:sp>
    </p:spTree>
    <p:extLst>
      <p:ext uri="{BB962C8B-B14F-4D97-AF65-F5344CB8AC3E}">
        <p14:creationId xmlns:p14="http://schemas.microsoft.com/office/powerpoint/2010/main" val="486083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20</a:t>
            </a:fld>
            <a:endParaRPr lang="tr-TR"/>
          </a:p>
        </p:txBody>
      </p:sp>
    </p:spTree>
    <p:extLst>
      <p:ext uri="{BB962C8B-B14F-4D97-AF65-F5344CB8AC3E}">
        <p14:creationId xmlns:p14="http://schemas.microsoft.com/office/powerpoint/2010/main" val="3738047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21</a:t>
            </a:fld>
            <a:endParaRPr lang="tr-TR"/>
          </a:p>
        </p:txBody>
      </p:sp>
    </p:spTree>
    <p:extLst>
      <p:ext uri="{BB962C8B-B14F-4D97-AF65-F5344CB8AC3E}">
        <p14:creationId xmlns:p14="http://schemas.microsoft.com/office/powerpoint/2010/main" val="2988069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22</a:t>
            </a:fld>
            <a:endParaRPr lang="tr-TR"/>
          </a:p>
        </p:txBody>
      </p:sp>
    </p:spTree>
    <p:extLst>
      <p:ext uri="{BB962C8B-B14F-4D97-AF65-F5344CB8AC3E}">
        <p14:creationId xmlns:p14="http://schemas.microsoft.com/office/powerpoint/2010/main" val="1468414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23</a:t>
            </a:fld>
            <a:endParaRPr lang="tr-TR"/>
          </a:p>
        </p:txBody>
      </p:sp>
    </p:spTree>
    <p:extLst>
      <p:ext uri="{BB962C8B-B14F-4D97-AF65-F5344CB8AC3E}">
        <p14:creationId xmlns:p14="http://schemas.microsoft.com/office/powerpoint/2010/main" val="663875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24</a:t>
            </a:fld>
            <a:endParaRPr lang="tr-TR"/>
          </a:p>
        </p:txBody>
      </p:sp>
    </p:spTree>
    <p:extLst>
      <p:ext uri="{BB962C8B-B14F-4D97-AF65-F5344CB8AC3E}">
        <p14:creationId xmlns:p14="http://schemas.microsoft.com/office/powerpoint/2010/main" val="2977314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25</a:t>
            </a:fld>
            <a:endParaRPr lang="tr-TR"/>
          </a:p>
        </p:txBody>
      </p:sp>
    </p:spTree>
    <p:extLst>
      <p:ext uri="{BB962C8B-B14F-4D97-AF65-F5344CB8AC3E}">
        <p14:creationId xmlns:p14="http://schemas.microsoft.com/office/powerpoint/2010/main" val="2686614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26</a:t>
            </a:fld>
            <a:endParaRPr lang="tr-TR"/>
          </a:p>
        </p:txBody>
      </p:sp>
    </p:spTree>
    <p:extLst>
      <p:ext uri="{BB962C8B-B14F-4D97-AF65-F5344CB8AC3E}">
        <p14:creationId xmlns:p14="http://schemas.microsoft.com/office/powerpoint/2010/main" val="2731693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27</a:t>
            </a:fld>
            <a:endParaRPr lang="tr-TR"/>
          </a:p>
        </p:txBody>
      </p:sp>
    </p:spTree>
    <p:extLst>
      <p:ext uri="{BB962C8B-B14F-4D97-AF65-F5344CB8AC3E}">
        <p14:creationId xmlns:p14="http://schemas.microsoft.com/office/powerpoint/2010/main" val="3664158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29</a:t>
            </a:fld>
            <a:endParaRPr lang="tr-TR"/>
          </a:p>
        </p:txBody>
      </p:sp>
    </p:spTree>
    <p:extLst>
      <p:ext uri="{BB962C8B-B14F-4D97-AF65-F5344CB8AC3E}">
        <p14:creationId xmlns:p14="http://schemas.microsoft.com/office/powerpoint/2010/main" val="1316050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30</a:t>
            </a:fld>
            <a:endParaRPr lang="tr-TR"/>
          </a:p>
        </p:txBody>
      </p:sp>
    </p:spTree>
    <p:extLst>
      <p:ext uri="{BB962C8B-B14F-4D97-AF65-F5344CB8AC3E}">
        <p14:creationId xmlns:p14="http://schemas.microsoft.com/office/powerpoint/2010/main" val="3085579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a:t>
            </a:fld>
            <a:endParaRPr lang="tr-TR"/>
          </a:p>
        </p:txBody>
      </p:sp>
    </p:spTree>
    <p:extLst>
      <p:ext uri="{BB962C8B-B14F-4D97-AF65-F5344CB8AC3E}">
        <p14:creationId xmlns:p14="http://schemas.microsoft.com/office/powerpoint/2010/main" val="3438185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31</a:t>
            </a:fld>
            <a:endParaRPr lang="tr-TR"/>
          </a:p>
        </p:txBody>
      </p:sp>
    </p:spTree>
    <p:extLst>
      <p:ext uri="{BB962C8B-B14F-4D97-AF65-F5344CB8AC3E}">
        <p14:creationId xmlns:p14="http://schemas.microsoft.com/office/powerpoint/2010/main" val="2919730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32</a:t>
            </a:fld>
            <a:endParaRPr lang="tr-TR"/>
          </a:p>
        </p:txBody>
      </p:sp>
    </p:spTree>
    <p:extLst>
      <p:ext uri="{BB962C8B-B14F-4D97-AF65-F5344CB8AC3E}">
        <p14:creationId xmlns:p14="http://schemas.microsoft.com/office/powerpoint/2010/main" val="2240960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33</a:t>
            </a:fld>
            <a:endParaRPr lang="tr-TR"/>
          </a:p>
        </p:txBody>
      </p:sp>
    </p:spTree>
    <p:extLst>
      <p:ext uri="{BB962C8B-B14F-4D97-AF65-F5344CB8AC3E}">
        <p14:creationId xmlns:p14="http://schemas.microsoft.com/office/powerpoint/2010/main" val="543069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34</a:t>
            </a:fld>
            <a:endParaRPr lang="tr-TR"/>
          </a:p>
        </p:txBody>
      </p:sp>
    </p:spTree>
    <p:extLst>
      <p:ext uri="{BB962C8B-B14F-4D97-AF65-F5344CB8AC3E}">
        <p14:creationId xmlns:p14="http://schemas.microsoft.com/office/powerpoint/2010/main" val="3071712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35</a:t>
            </a:fld>
            <a:endParaRPr lang="tr-TR"/>
          </a:p>
        </p:txBody>
      </p:sp>
    </p:spTree>
    <p:extLst>
      <p:ext uri="{BB962C8B-B14F-4D97-AF65-F5344CB8AC3E}">
        <p14:creationId xmlns:p14="http://schemas.microsoft.com/office/powerpoint/2010/main" val="3883778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36</a:t>
            </a:fld>
            <a:endParaRPr lang="tr-TR"/>
          </a:p>
        </p:txBody>
      </p:sp>
    </p:spTree>
    <p:extLst>
      <p:ext uri="{BB962C8B-B14F-4D97-AF65-F5344CB8AC3E}">
        <p14:creationId xmlns:p14="http://schemas.microsoft.com/office/powerpoint/2010/main" val="264298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4</a:t>
            </a:fld>
            <a:endParaRPr lang="tr-TR"/>
          </a:p>
        </p:txBody>
      </p:sp>
    </p:spTree>
    <p:extLst>
      <p:ext uri="{BB962C8B-B14F-4D97-AF65-F5344CB8AC3E}">
        <p14:creationId xmlns:p14="http://schemas.microsoft.com/office/powerpoint/2010/main" val="2931878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5</a:t>
            </a:fld>
            <a:endParaRPr lang="tr-TR"/>
          </a:p>
        </p:txBody>
      </p:sp>
    </p:spTree>
    <p:extLst>
      <p:ext uri="{BB962C8B-B14F-4D97-AF65-F5344CB8AC3E}">
        <p14:creationId xmlns:p14="http://schemas.microsoft.com/office/powerpoint/2010/main" val="3213486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6</a:t>
            </a:fld>
            <a:endParaRPr lang="tr-TR"/>
          </a:p>
        </p:txBody>
      </p:sp>
    </p:spTree>
    <p:extLst>
      <p:ext uri="{BB962C8B-B14F-4D97-AF65-F5344CB8AC3E}">
        <p14:creationId xmlns:p14="http://schemas.microsoft.com/office/powerpoint/2010/main" val="1637151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7</a:t>
            </a:fld>
            <a:endParaRPr lang="tr-TR"/>
          </a:p>
        </p:txBody>
      </p:sp>
    </p:spTree>
    <p:extLst>
      <p:ext uri="{BB962C8B-B14F-4D97-AF65-F5344CB8AC3E}">
        <p14:creationId xmlns:p14="http://schemas.microsoft.com/office/powerpoint/2010/main" val="676341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8</a:t>
            </a:fld>
            <a:endParaRPr lang="tr-TR"/>
          </a:p>
        </p:txBody>
      </p:sp>
    </p:spTree>
    <p:extLst>
      <p:ext uri="{BB962C8B-B14F-4D97-AF65-F5344CB8AC3E}">
        <p14:creationId xmlns:p14="http://schemas.microsoft.com/office/powerpoint/2010/main" val="2394696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9</a:t>
            </a:fld>
            <a:endParaRPr lang="tr-TR"/>
          </a:p>
        </p:txBody>
      </p:sp>
    </p:spTree>
    <p:extLst>
      <p:ext uri="{BB962C8B-B14F-4D97-AF65-F5344CB8AC3E}">
        <p14:creationId xmlns:p14="http://schemas.microsoft.com/office/powerpoint/2010/main" val="3628805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p:cNvSpPr>
            <a:spLocks noGrp="1"/>
          </p:cNvSpPr>
          <p:nvPr>
            <p:ph type="dt" sz="half" idx="10"/>
          </p:nvPr>
        </p:nvSpPr>
        <p:spPr/>
        <p:txBody>
          <a:bodyPr/>
          <a:lstStyle/>
          <a:p>
            <a:fld id="{7FAE8CB2-9691-490D-9BE8-156B3BD3EDDA}" type="datetime2">
              <a:rPr lang="tr-TR" smtClean="0"/>
              <a:t>2 Temmuz 2018 Pazartesi</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26864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036B13AA-6CA4-4018-AB6A-83696F88837D}" type="datetime2">
              <a:rPr lang="tr-TR" smtClean="0"/>
              <a:t>2 Temmuz 2018 Pazartesi</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86635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614A6D07-2EAE-4316-B7DB-B0FB13467948}" type="datetime2">
              <a:rPr lang="tr-TR" smtClean="0"/>
              <a:t>2 Temmuz 2018 Pazartesi</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39643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06142BE6-88A1-4636-8CD1-5CDE0647BA87}" type="datetime2">
              <a:rPr lang="tr-TR" smtClean="0"/>
              <a:t>2 Temmuz 2018 Pazartesi</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41349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EF135-1B39-46F9-B480-EDB3F7E0C68A}" type="datetime2">
              <a:rPr lang="tr-TR" smtClean="0"/>
              <a:t>2 Temmuz 2018 Pazartesi</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167827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p>
            <a:fld id="{763D39CA-2D14-4B38-AF06-14C43CD290E5}" type="datetime2">
              <a:rPr lang="tr-TR" smtClean="0"/>
              <a:t>2 Temmuz 2018 Pazartesi</a:t>
            </a:fld>
            <a:endParaRPr lang="tr-TR"/>
          </a:p>
        </p:txBody>
      </p:sp>
      <p:sp>
        <p:nvSpPr>
          <p:cNvPr id="6" name="Footer Placeholder 5"/>
          <p:cNvSpPr>
            <a:spLocks noGrp="1"/>
          </p:cNvSpPr>
          <p:nvPr>
            <p:ph type="ftr" sz="quarter" idx="11"/>
          </p:nvPr>
        </p:nvSpPr>
        <p:spPr/>
        <p:txBody>
          <a:bodyPr/>
          <a:lstStyle/>
          <a:p>
            <a:r>
              <a:rPr lang="tr-TR"/>
              <a:t>2018 TEKNOFEST ROKET YARIŞMASI ÖNCÜL TASARIM RAPORU (ÖTR)</a:t>
            </a:r>
          </a:p>
        </p:txBody>
      </p:sp>
      <p:sp>
        <p:nvSpPr>
          <p:cNvPr id="7" name="Slide Number Placeholder 6"/>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178291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p>
            <a:fld id="{B5586FD2-488F-40DF-B568-34DEA0B57C64}" type="datetime2">
              <a:rPr lang="tr-TR" smtClean="0"/>
              <a:t>2 Temmuz 2018 Pazartesi</a:t>
            </a:fld>
            <a:endParaRPr lang="tr-TR"/>
          </a:p>
        </p:txBody>
      </p:sp>
      <p:sp>
        <p:nvSpPr>
          <p:cNvPr id="8" name="Footer Placeholder 7"/>
          <p:cNvSpPr>
            <a:spLocks noGrp="1"/>
          </p:cNvSpPr>
          <p:nvPr>
            <p:ph type="ftr" sz="quarter" idx="11"/>
          </p:nvPr>
        </p:nvSpPr>
        <p:spPr/>
        <p:txBody>
          <a:bodyPr/>
          <a:lstStyle/>
          <a:p>
            <a:r>
              <a:rPr lang="tr-TR"/>
              <a:t>2018 TEKNOFEST ROKET YARIŞMASI ÖNCÜL TASARIM RAPORU (ÖTR)</a:t>
            </a:r>
          </a:p>
        </p:txBody>
      </p:sp>
      <p:sp>
        <p:nvSpPr>
          <p:cNvPr id="9" name="Slide Number Placeholder 8"/>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399346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fld id="{8C086831-B416-4B9A-A450-170C5C34286D}" type="datetime2">
              <a:rPr lang="tr-TR" smtClean="0"/>
              <a:t>2 Temmuz 2018 Pazartesi</a:t>
            </a:fld>
            <a:endParaRPr lang="tr-TR"/>
          </a:p>
        </p:txBody>
      </p:sp>
      <p:sp>
        <p:nvSpPr>
          <p:cNvPr id="4" name="Footer Placeholder 3"/>
          <p:cNvSpPr>
            <a:spLocks noGrp="1"/>
          </p:cNvSpPr>
          <p:nvPr>
            <p:ph type="ftr" sz="quarter" idx="11"/>
          </p:nvPr>
        </p:nvSpPr>
        <p:spPr/>
        <p:txBody>
          <a:bodyPr/>
          <a:lstStyle/>
          <a:p>
            <a:r>
              <a:rPr lang="tr-TR"/>
              <a:t>2018 TEKNOFEST ROKET YARIŞMASI ÖNCÜL TASARIM RAPORU (ÖTR)</a:t>
            </a:r>
          </a:p>
        </p:txBody>
      </p:sp>
      <p:sp>
        <p:nvSpPr>
          <p:cNvPr id="5" name="Slide Number Placeholder 4"/>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264733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49507-AD42-41CA-AEC4-E30B5C930225}" type="datetime2">
              <a:rPr lang="tr-TR" smtClean="0"/>
              <a:t>2 Temmuz 2018 Pazartesi</a:t>
            </a:fld>
            <a:endParaRPr lang="tr-TR"/>
          </a:p>
        </p:txBody>
      </p:sp>
      <p:sp>
        <p:nvSpPr>
          <p:cNvPr id="3" name="Footer Placeholder 2"/>
          <p:cNvSpPr>
            <a:spLocks noGrp="1"/>
          </p:cNvSpPr>
          <p:nvPr>
            <p:ph type="ftr" sz="quarter" idx="11"/>
          </p:nvPr>
        </p:nvSpPr>
        <p:spPr/>
        <p:txBody>
          <a:bodyPr/>
          <a:lstStyle/>
          <a:p>
            <a:r>
              <a:rPr lang="tr-TR"/>
              <a:t>2018 TEKNOFEST ROKET YARIŞMASI ÖNCÜL TASARIM RAPORU (ÖTR)</a:t>
            </a:r>
          </a:p>
        </p:txBody>
      </p:sp>
      <p:sp>
        <p:nvSpPr>
          <p:cNvPr id="4" name="Slide Number Placeholder 3"/>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415200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BBE04-BFAD-4AC9-A91E-102D65BDF41E}" type="datetime2">
              <a:rPr lang="tr-TR" smtClean="0"/>
              <a:t>2 Temmuz 2018 Pazartesi</a:t>
            </a:fld>
            <a:endParaRPr lang="tr-TR"/>
          </a:p>
        </p:txBody>
      </p:sp>
      <p:sp>
        <p:nvSpPr>
          <p:cNvPr id="6" name="Footer Placeholder 5"/>
          <p:cNvSpPr>
            <a:spLocks noGrp="1"/>
          </p:cNvSpPr>
          <p:nvPr>
            <p:ph type="ftr" sz="quarter" idx="11"/>
          </p:nvPr>
        </p:nvSpPr>
        <p:spPr/>
        <p:txBody>
          <a:bodyPr/>
          <a:lstStyle/>
          <a:p>
            <a:r>
              <a:rPr lang="tr-TR"/>
              <a:t>2018 TEKNOFEST ROKET YARIŞMASI ÖNCÜL TASARIM RAPORU (ÖTR)</a:t>
            </a:r>
          </a:p>
        </p:txBody>
      </p:sp>
      <p:sp>
        <p:nvSpPr>
          <p:cNvPr id="7" name="Slide Number Placeholder 6"/>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285342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8B8DF-9B11-4B50-A31B-88D0FACB57D4}" type="datetime2">
              <a:rPr lang="tr-TR" smtClean="0"/>
              <a:t>2 Temmuz 2018 Pazartesi</a:t>
            </a:fld>
            <a:endParaRPr lang="tr-TR"/>
          </a:p>
        </p:txBody>
      </p:sp>
      <p:sp>
        <p:nvSpPr>
          <p:cNvPr id="6" name="Footer Placeholder 5"/>
          <p:cNvSpPr>
            <a:spLocks noGrp="1"/>
          </p:cNvSpPr>
          <p:nvPr>
            <p:ph type="ftr" sz="quarter" idx="11"/>
          </p:nvPr>
        </p:nvSpPr>
        <p:spPr/>
        <p:txBody>
          <a:bodyPr/>
          <a:lstStyle/>
          <a:p>
            <a:r>
              <a:rPr lang="tr-TR"/>
              <a:t>2018 TEKNOFEST ROKET YARIŞMASI ÖNCÜL TASARIM RAPORU (ÖTR)</a:t>
            </a:r>
          </a:p>
        </p:txBody>
      </p:sp>
      <p:sp>
        <p:nvSpPr>
          <p:cNvPr id="7" name="Slide Number Placeholder 6"/>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360950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93D5B-6D19-4DFF-AD2B-3546E2B8FE94}" type="datetime2">
              <a:rPr lang="tr-TR" smtClean="0"/>
              <a:t>2 Temmuz 2018 Pazartesi</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a:t>2018 TEKNOFEST ROKET YARIŞMASI ÖNCÜL TASARIM RAPORU (ÖTR)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EDC82-49FF-42E3-B7EA-26FF728940D5}" type="slidenum">
              <a:rPr lang="tr-TR" smtClean="0"/>
              <a:t>‹#›</a:t>
            </a:fld>
            <a:endParaRPr lang="tr-TR"/>
          </a:p>
        </p:txBody>
      </p:sp>
      <p:sp>
        <p:nvSpPr>
          <p:cNvPr id="7" name="fr" descr="Herkese Açık | Public"/>
          <p:cNvSpPr txBox="1"/>
          <p:nvPr userDrawn="1"/>
        </p:nvSpPr>
        <p:spPr>
          <a:xfrm>
            <a:off x="0" y="6537960"/>
            <a:ext cx="12192000" cy="223138"/>
          </a:xfrm>
          <a:prstGeom prst="rect">
            <a:avLst/>
          </a:prstGeom>
          <a:noFill/>
        </p:spPr>
        <p:txBody>
          <a:bodyPr vert="horz" rtlCol="0">
            <a:spAutoFit/>
          </a:bodyPr>
          <a:lstStyle/>
          <a:p>
            <a:pPr algn="r"/>
            <a:r>
              <a:rPr lang="tr-TR" sz="850" b="0" i="0" u="none" baseline="0">
                <a:solidFill>
                  <a:srgbClr val="FF0000"/>
                </a:solidFill>
                <a:latin typeface="Microsoft Sans Serif" panose="020B0604020202020204" pitchFamily="34" charset="0"/>
              </a:rPr>
              <a:t>Herkese Açık | Public</a:t>
            </a:r>
          </a:p>
        </p:txBody>
      </p:sp>
    </p:spTree>
    <p:extLst>
      <p:ext uri="{BB962C8B-B14F-4D97-AF65-F5344CB8AC3E}">
        <p14:creationId xmlns:p14="http://schemas.microsoft.com/office/powerpoint/2010/main" val="1928742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notesSlide" Target="../notesSlides/notesSlide14.xm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jpe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0892" y="1528017"/>
            <a:ext cx="9144000" cy="4034978"/>
          </a:xfrm>
        </p:spPr>
        <p:txBody>
          <a:bodyPr>
            <a:normAutofit fontScale="90000"/>
          </a:bodyPr>
          <a:lstStyle/>
          <a:p>
            <a:r>
              <a:rPr lang="tr-TR" b="1" dirty="0">
                <a:solidFill>
                  <a:srgbClr val="0070C0"/>
                </a:solidFill>
                <a:latin typeface="Times New Roman" panose="02020603050405020304" pitchFamily="18" charset="0"/>
                <a:cs typeface="Times New Roman" panose="02020603050405020304" pitchFamily="18" charset="0"/>
              </a:rPr>
              <a:t>TEKNOFEST 2018</a:t>
            </a:r>
            <a:br>
              <a:rPr lang="tr-TR" b="1" dirty="0">
                <a:solidFill>
                  <a:srgbClr val="0070C0"/>
                </a:solidFill>
                <a:latin typeface="Times New Roman" panose="02020603050405020304" pitchFamily="18" charset="0"/>
                <a:cs typeface="Times New Roman" panose="02020603050405020304" pitchFamily="18" charset="0"/>
              </a:rPr>
            </a:br>
            <a:r>
              <a:rPr lang="tr-TR" b="1" dirty="0">
                <a:solidFill>
                  <a:srgbClr val="0070C0"/>
                </a:solidFill>
                <a:latin typeface="Times New Roman" panose="02020603050405020304" pitchFamily="18" charset="0"/>
                <a:cs typeface="Times New Roman" panose="02020603050405020304" pitchFamily="18" charset="0"/>
              </a:rPr>
              <a:t>ROKET YARIŞMASI</a:t>
            </a:r>
            <a:br>
              <a:rPr lang="tr-TR" b="1" dirty="0">
                <a:solidFill>
                  <a:srgbClr val="0070C0"/>
                </a:solidFill>
                <a:latin typeface="Times New Roman" panose="02020603050405020304" pitchFamily="18" charset="0"/>
                <a:cs typeface="Times New Roman" panose="02020603050405020304" pitchFamily="18" charset="0"/>
              </a:rPr>
            </a:br>
            <a:r>
              <a:rPr lang="tr-TR" b="1" dirty="0">
                <a:solidFill>
                  <a:srgbClr val="0070C0"/>
                </a:solidFill>
                <a:latin typeface="Times New Roman" panose="02020603050405020304" pitchFamily="18" charset="0"/>
                <a:cs typeface="Times New Roman" panose="02020603050405020304" pitchFamily="18" charset="0"/>
              </a:rPr>
              <a:t>Öncül Tasarım Raporu (ÖTR)</a:t>
            </a:r>
            <a:br>
              <a:rPr lang="tr-TR" b="1" dirty="0">
                <a:solidFill>
                  <a:srgbClr val="0070C0"/>
                </a:solidFill>
                <a:latin typeface="Times New Roman" panose="02020603050405020304" pitchFamily="18" charset="0"/>
                <a:cs typeface="Times New Roman" panose="02020603050405020304" pitchFamily="18" charset="0"/>
              </a:rPr>
            </a:br>
            <a:r>
              <a:rPr lang="tr-TR" b="1" dirty="0">
                <a:solidFill>
                  <a:srgbClr val="0070C0"/>
                </a:solidFill>
                <a:latin typeface="Times New Roman" panose="02020603050405020304" pitchFamily="18" charset="0"/>
                <a:cs typeface="Times New Roman" panose="02020603050405020304" pitchFamily="18" charset="0"/>
              </a:rPr>
              <a:t>Sunuşu</a:t>
            </a:r>
            <a:br>
              <a:rPr lang="tr-TR" b="1" dirty="0">
                <a:solidFill>
                  <a:srgbClr val="0070C0"/>
                </a:solidFill>
                <a:latin typeface="Times New Roman" panose="02020603050405020304" pitchFamily="18" charset="0"/>
                <a:cs typeface="Times New Roman" panose="02020603050405020304" pitchFamily="18" charset="0"/>
              </a:rPr>
            </a:b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1</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pic>
        <p:nvPicPr>
          <p:cNvPr id="10" name="Resim 9">
            <a:extLst>
              <a:ext uri="{FF2B5EF4-FFF2-40B4-BE49-F238E27FC236}">
                <a16:creationId xmlns:a16="http://schemas.microsoft.com/office/drawing/2014/main" id="{9BE6E2F8-68A4-4526-9A48-770D5F3DA3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Tree>
    <p:extLst>
      <p:ext uri="{BB962C8B-B14F-4D97-AF65-F5344CB8AC3E}">
        <p14:creationId xmlns:p14="http://schemas.microsoft.com/office/powerpoint/2010/main" val="54589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a:solidFill>
                  <a:srgbClr val="0070C0"/>
                </a:solidFill>
                <a:latin typeface="Times New Roman" panose="02020603050405020304" pitchFamily="18" charset="0"/>
                <a:cs typeface="Times New Roman" panose="02020603050405020304" pitchFamily="18" charset="0"/>
              </a:rPr>
              <a:t>Mekanik Görünüm &amp; Kütle Bütçesi</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10</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pic>
        <p:nvPicPr>
          <p:cNvPr id="12" name="Resim 11">
            <a:extLst>
              <a:ext uri="{FF2B5EF4-FFF2-40B4-BE49-F238E27FC236}">
                <a16:creationId xmlns:a16="http://schemas.microsoft.com/office/drawing/2014/main" id="{03F5FB5B-6DF9-4948-90A0-4AC80D0B9F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
        <p:nvSpPr>
          <p:cNvPr id="20" name="Metin kutusu 12">
            <a:extLst>
              <a:ext uri="{FF2B5EF4-FFF2-40B4-BE49-F238E27FC236}">
                <a16:creationId xmlns:a16="http://schemas.microsoft.com/office/drawing/2014/main" id="{99943FE5-1A33-49B8-80C6-0BE2C18D6111}"/>
              </a:ext>
            </a:extLst>
          </p:cNvPr>
          <p:cNvSpPr txBox="1"/>
          <p:nvPr/>
        </p:nvSpPr>
        <p:spPr>
          <a:xfrm>
            <a:off x="838200" y="5040111"/>
            <a:ext cx="1624419" cy="1477328"/>
          </a:xfrm>
          <a:prstGeom prst="rect">
            <a:avLst/>
          </a:prstGeom>
          <a:noFill/>
        </p:spPr>
        <p:txBody>
          <a:bodyPr wrap="non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u="sng" dirty="0"/>
              <a:t>Fin 1:</a:t>
            </a:r>
          </a:p>
          <a:p>
            <a:r>
              <a:rPr lang="tr-TR" b="1" dirty="0"/>
              <a:t>Kalınlık: </a:t>
            </a:r>
            <a:r>
              <a:rPr lang="tr-TR" dirty="0"/>
              <a:t>0.4 cm</a:t>
            </a:r>
          </a:p>
          <a:p>
            <a:r>
              <a:rPr lang="tr-TR" b="1" dirty="0"/>
              <a:t>Malzeme: Al</a:t>
            </a:r>
            <a:endParaRPr lang="en-US" dirty="0"/>
          </a:p>
          <a:p>
            <a:endParaRPr lang="en-US" dirty="0"/>
          </a:p>
          <a:p>
            <a:endParaRPr lang="en-US" dirty="0"/>
          </a:p>
        </p:txBody>
      </p:sp>
      <p:pic>
        <p:nvPicPr>
          <p:cNvPr id="14" name="Resim 13">
            <a:extLst>
              <a:ext uri="{FF2B5EF4-FFF2-40B4-BE49-F238E27FC236}">
                <a16:creationId xmlns:a16="http://schemas.microsoft.com/office/drawing/2014/main" id="{890BDBB9-A039-4897-9935-D8A81C55558F}"/>
              </a:ext>
            </a:extLst>
          </p:cNvPr>
          <p:cNvPicPr>
            <a:picLocks noChangeAspect="1"/>
          </p:cNvPicPr>
          <p:nvPr/>
        </p:nvPicPr>
        <p:blipFill>
          <a:blip r:embed="rId5"/>
          <a:stretch>
            <a:fillRect/>
          </a:stretch>
        </p:blipFill>
        <p:spPr>
          <a:xfrm>
            <a:off x="7647726" y="1388146"/>
            <a:ext cx="4037378" cy="3701412"/>
          </a:xfrm>
          <a:prstGeom prst="rect">
            <a:avLst/>
          </a:prstGeom>
        </p:spPr>
      </p:pic>
      <p:sp>
        <p:nvSpPr>
          <p:cNvPr id="15" name="Metin kutusu 12">
            <a:extLst>
              <a:ext uri="{FF2B5EF4-FFF2-40B4-BE49-F238E27FC236}">
                <a16:creationId xmlns:a16="http://schemas.microsoft.com/office/drawing/2014/main" id="{CEA10E2A-94D3-4E26-882C-496F852FA41E}"/>
              </a:ext>
            </a:extLst>
          </p:cNvPr>
          <p:cNvSpPr txBox="1"/>
          <p:nvPr/>
        </p:nvSpPr>
        <p:spPr>
          <a:xfrm>
            <a:off x="4846861" y="1878026"/>
            <a:ext cx="2690527" cy="2031325"/>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u="sng" dirty="0" err="1"/>
              <a:t>Transition</a:t>
            </a:r>
            <a:r>
              <a:rPr lang="tr-TR" b="1" u="sng" dirty="0"/>
              <a:t> 2:</a:t>
            </a:r>
          </a:p>
          <a:p>
            <a:r>
              <a:rPr lang="tr-TR" b="1" dirty="0"/>
              <a:t>Kalınlık: </a:t>
            </a:r>
            <a:r>
              <a:rPr lang="tr-TR" dirty="0"/>
              <a:t>0.3 cm</a:t>
            </a:r>
          </a:p>
          <a:p>
            <a:r>
              <a:rPr lang="tr-TR" b="1" dirty="0"/>
              <a:t>Dış çap: </a:t>
            </a:r>
            <a:r>
              <a:rPr lang="tr-TR" dirty="0"/>
              <a:t>4cm, 8cm</a:t>
            </a:r>
          </a:p>
          <a:p>
            <a:r>
              <a:rPr lang="tr-TR" b="1" dirty="0"/>
              <a:t>Uzunluk: </a:t>
            </a:r>
            <a:r>
              <a:rPr lang="tr-TR" dirty="0"/>
              <a:t>10 cm</a:t>
            </a:r>
          </a:p>
          <a:p>
            <a:r>
              <a:rPr lang="tr-TR" b="1" dirty="0"/>
              <a:t>Malzeme: Al</a:t>
            </a:r>
            <a:endParaRPr lang="en-US" dirty="0"/>
          </a:p>
          <a:p>
            <a:endParaRPr lang="en-US" dirty="0"/>
          </a:p>
          <a:p>
            <a:endParaRPr lang="en-US" dirty="0"/>
          </a:p>
        </p:txBody>
      </p:sp>
      <p:pic>
        <p:nvPicPr>
          <p:cNvPr id="16" name="Resim 15">
            <a:extLst>
              <a:ext uri="{FF2B5EF4-FFF2-40B4-BE49-F238E27FC236}">
                <a16:creationId xmlns:a16="http://schemas.microsoft.com/office/drawing/2014/main" id="{7E6EF3C8-BA27-438D-9321-C58403742E6B}"/>
              </a:ext>
            </a:extLst>
          </p:cNvPr>
          <p:cNvPicPr>
            <a:picLocks noChangeAspect="1"/>
          </p:cNvPicPr>
          <p:nvPr/>
        </p:nvPicPr>
        <p:blipFill>
          <a:blip r:embed="rId6"/>
          <a:stretch>
            <a:fillRect/>
          </a:stretch>
        </p:blipFill>
        <p:spPr>
          <a:xfrm>
            <a:off x="331950" y="1480221"/>
            <a:ext cx="3249450" cy="3414056"/>
          </a:xfrm>
          <a:prstGeom prst="rect">
            <a:avLst/>
          </a:prstGeom>
        </p:spPr>
      </p:pic>
    </p:spTree>
    <p:extLst>
      <p:ext uri="{BB962C8B-B14F-4D97-AF65-F5344CB8AC3E}">
        <p14:creationId xmlns:p14="http://schemas.microsoft.com/office/powerpoint/2010/main" val="425441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a:solidFill>
                  <a:srgbClr val="0070C0"/>
                </a:solidFill>
                <a:latin typeface="Times New Roman" panose="02020603050405020304" pitchFamily="18" charset="0"/>
                <a:cs typeface="Times New Roman" panose="02020603050405020304" pitchFamily="18" charset="0"/>
              </a:rPr>
              <a:t>Mekanik Görünüm &amp; Kütle Bütçesi</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11</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pic>
        <p:nvPicPr>
          <p:cNvPr id="12" name="Resim 11">
            <a:extLst>
              <a:ext uri="{FF2B5EF4-FFF2-40B4-BE49-F238E27FC236}">
                <a16:creationId xmlns:a16="http://schemas.microsoft.com/office/drawing/2014/main" id="{03F5FB5B-6DF9-4948-90A0-4AC80D0B9F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pic>
        <p:nvPicPr>
          <p:cNvPr id="14" name="Resim 13">
            <a:extLst>
              <a:ext uri="{FF2B5EF4-FFF2-40B4-BE49-F238E27FC236}">
                <a16:creationId xmlns:a16="http://schemas.microsoft.com/office/drawing/2014/main" id="{985485CF-145A-4B0D-A09A-6429C8C8F691}"/>
              </a:ext>
            </a:extLst>
          </p:cNvPr>
          <p:cNvPicPr>
            <a:picLocks noChangeAspect="1"/>
          </p:cNvPicPr>
          <p:nvPr/>
        </p:nvPicPr>
        <p:blipFill>
          <a:blip r:embed="rId5"/>
          <a:stretch>
            <a:fillRect/>
          </a:stretch>
        </p:blipFill>
        <p:spPr>
          <a:xfrm>
            <a:off x="148230" y="3207532"/>
            <a:ext cx="5171626" cy="2780004"/>
          </a:xfrm>
          <a:prstGeom prst="rect">
            <a:avLst/>
          </a:prstGeom>
        </p:spPr>
      </p:pic>
      <p:sp>
        <p:nvSpPr>
          <p:cNvPr id="15" name="Metin kutusu 15">
            <a:extLst>
              <a:ext uri="{FF2B5EF4-FFF2-40B4-BE49-F238E27FC236}">
                <a16:creationId xmlns:a16="http://schemas.microsoft.com/office/drawing/2014/main" id="{4557C6BC-B6A9-45A5-979F-F1E68ABD6768}"/>
              </a:ext>
            </a:extLst>
          </p:cNvPr>
          <p:cNvSpPr txBox="1"/>
          <p:nvPr/>
        </p:nvSpPr>
        <p:spPr>
          <a:xfrm>
            <a:off x="471462" y="1648059"/>
            <a:ext cx="2262581" cy="2031325"/>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u="sng" dirty="0"/>
              <a:t>Body 3:</a:t>
            </a:r>
          </a:p>
          <a:p>
            <a:r>
              <a:rPr lang="tr-TR" b="1" dirty="0"/>
              <a:t>Kalınlık: </a:t>
            </a:r>
            <a:r>
              <a:rPr lang="tr-TR" dirty="0"/>
              <a:t>0.3 cm</a:t>
            </a:r>
          </a:p>
          <a:p>
            <a:r>
              <a:rPr lang="tr-TR" b="1" dirty="0"/>
              <a:t>Dış çap: </a:t>
            </a:r>
            <a:r>
              <a:rPr lang="tr-TR" dirty="0"/>
              <a:t>10 cm</a:t>
            </a:r>
          </a:p>
          <a:p>
            <a:r>
              <a:rPr lang="tr-TR" b="1" dirty="0"/>
              <a:t>Uzunluk: </a:t>
            </a:r>
            <a:r>
              <a:rPr lang="tr-TR" dirty="0"/>
              <a:t>75 cm</a:t>
            </a:r>
          </a:p>
          <a:p>
            <a:r>
              <a:rPr lang="tr-TR" b="1" dirty="0"/>
              <a:t>Malzeme: Al</a:t>
            </a:r>
            <a:endParaRPr lang="en-US" dirty="0"/>
          </a:p>
          <a:p>
            <a:endParaRPr lang="en-US" dirty="0"/>
          </a:p>
          <a:p>
            <a:endParaRPr lang="en-US" dirty="0"/>
          </a:p>
        </p:txBody>
      </p:sp>
      <p:sp>
        <p:nvSpPr>
          <p:cNvPr id="16" name="Metin kutusu 15">
            <a:extLst>
              <a:ext uri="{FF2B5EF4-FFF2-40B4-BE49-F238E27FC236}">
                <a16:creationId xmlns:a16="http://schemas.microsoft.com/office/drawing/2014/main" id="{A333F379-A472-4B4D-A384-2D0D18DF613D}"/>
              </a:ext>
            </a:extLst>
          </p:cNvPr>
          <p:cNvSpPr txBox="1"/>
          <p:nvPr/>
        </p:nvSpPr>
        <p:spPr>
          <a:xfrm>
            <a:off x="6265214" y="2525222"/>
            <a:ext cx="2111732" cy="1754326"/>
          </a:xfrm>
          <a:prstGeom prst="rect">
            <a:avLst/>
          </a:prstGeom>
          <a:noFill/>
        </p:spPr>
        <p:txBody>
          <a:bodyPr wrap="non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u="sng" dirty="0" err="1"/>
              <a:t>Transition</a:t>
            </a:r>
            <a:r>
              <a:rPr lang="tr-TR" b="1" u="sng" dirty="0"/>
              <a:t>:</a:t>
            </a:r>
          </a:p>
          <a:p>
            <a:r>
              <a:rPr lang="tr-TR" b="1" dirty="0"/>
              <a:t>Kalınlık: </a:t>
            </a:r>
            <a:r>
              <a:rPr lang="tr-TR" dirty="0"/>
              <a:t>0.2 cm</a:t>
            </a:r>
          </a:p>
          <a:p>
            <a:r>
              <a:rPr lang="tr-TR" b="1" dirty="0"/>
              <a:t>Dış çap: </a:t>
            </a:r>
            <a:r>
              <a:rPr lang="tr-TR" dirty="0"/>
              <a:t>10 cm, 6 cm</a:t>
            </a:r>
          </a:p>
          <a:p>
            <a:r>
              <a:rPr lang="tr-TR" b="1" dirty="0"/>
              <a:t>Uzunluk: </a:t>
            </a:r>
            <a:r>
              <a:rPr lang="tr-TR" dirty="0"/>
              <a:t>6 cm</a:t>
            </a:r>
          </a:p>
          <a:p>
            <a:r>
              <a:rPr lang="tr-TR" b="1" dirty="0"/>
              <a:t>Malzeme: Al</a:t>
            </a:r>
            <a:endParaRPr lang="en-US" dirty="0"/>
          </a:p>
          <a:p>
            <a:endParaRPr lang="en-US" dirty="0"/>
          </a:p>
        </p:txBody>
      </p:sp>
      <p:pic>
        <p:nvPicPr>
          <p:cNvPr id="21" name="Resim 20">
            <a:extLst>
              <a:ext uri="{FF2B5EF4-FFF2-40B4-BE49-F238E27FC236}">
                <a16:creationId xmlns:a16="http://schemas.microsoft.com/office/drawing/2014/main" id="{4EE5EDC6-29F3-458D-8F27-AAEA662EB849}"/>
              </a:ext>
            </a:extLst>
          </p:cNvPr>
          <p:cNvPicPr>
            <a:picLocks noChangeAspect="1"/>
          </p:cNvPicPr>
          <p:nvPr/>
        </p:nvPicPr>
        <p:blipFill>
          <a:blip r:embed="rId6"/>
          <a:stretch>
            <a:fillRect/>
          </a:stretch>
        </p:blipFill>
        <p:spPr>
          <a:xfrm>
            <a:off x="8691113" y="2106086"/>
            <a:ext cx="3394336" cy="3881450"/>
          </a:xfrm>
          <a:prstGeom prst="rect">
            <a:avLst/>
          </a:prstGeom>
        </p:spPr>
      </p:pic>
    </p:spTree>
    <p:extLst>
      <p:ext uri="{BB962C8B-B14F-4D97-AF65-F5344CB8AC3E}">
        <p14:creationId xmlns:p14="http://schemas.microsoft.com/office/powerpoint/2010/main" val="218762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a:solidFill>
                  <a:srgbClr val="0070C0"/>
                </a:solidFill>
                <a:latin typeface="Times New Roman" panose="02020603050405020304" pitchFamily="18" charset="0"/>
                <a:cs typeface="Times New Roman" panose="02020603050405020304" pitchFamily="18" charset="0"/>
              </a:rPr>
              <a:t>Mekanik Görünüm &amp; Kütle Bütçesi</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12</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pic>
        <p:nvPicPr>
          <p:cNvPr id="12" name="Resim 11">
            <a:extLst>
              <a:ext uri="{FF2B5EF4-FFF2-40B4-BE49-F238E27FC236}">
                <a16:creationId xmlns:a16="http://schemas.microsoft.com/office/drawing/2014/main" id="{03F5FB5B-6DF9-4948-90A0-4AC80D0B9F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
        <p:nvSpPr>
          <p:cNvPr id="18" name="Metin kutusu 12">
            <a:extLst>
              <a:ext uri="{FF2B5EF4-FFF2-40B4-BE49-F238E27FC236}">
                <a16:creationId xmlns:a16="http://schemas.microsoft.com/office/drawing/2014/main" id="{09021E9B-5C14-463F-90D8-E6EE111E0521}"/>
              </a:ext>
            </a:extLst>
          </p:cNvPr>
          <p:cNvSpPr txBox="1"/>
          <p:nvPr/>
        </p:nvSpPr>
        <p:spPr>
          <a:xfrm>
            <a:off x="4549299" y="5065869"/>
            <a:ext cx="1624419" cy="1477328"/>
          </a:xfrm>
          <a:prstGeom prst="rect">
            <a:avLst/>
          </a:prstGeom>
          <a:noFill/>
        </p:spPr>
        <p:txBody>
          <a:bodyPr wrap="non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u="sng" dirty="0"/>
              <a:t>Fin 2:</a:t>
            </a:r>
          </a:p>
          <a:p>
            <a:r>
              <a:rPr lang="tr-TR" b="1" dirty="0"/>
              <a:t>Kalınlık: </a:t>
            </a:r>
            <a:r>
              <a:rPr lang="tr-TR" dirty="0"/>
              <a:t>0.5 cm</a:t>
            </a:r>
          </a:p>
          <a:p>
            <a:r>
              <a:rPr lang="tr-TR" b="1" dirty="0"/>
              <a:t>Malzeme: Al</a:t>
            </a:r>
            <a:endParaRPr lang="en-US" dirty="0"/>
          </a:p>
          <a:p>
            <a:endParaRPr lang="en-US" dirty="0"/>
          </a:p>
          <a:p>
            <a:endParaRPr lang="en-US" dirty="0"/>
          </a:p>
        </p:txBody>
      </p:sp>
      <p:pic>
        <p:nvPicPr>
          <p:cNvPr id="19" name="Resim 18">
            <a:extLst>
              <a:ext uri="{FF2B5EF4-FFF2-40B4-BE49-F238E27FC236}">
                <a16:creationId xmlns:a16="http://schemas.microsoft.com/office/drawing/2014/main" id="{15C02B50-3799-4C07-80CF-C95C8D80DF19}"/>
              </a:ext>
            </a:extLst>
          </p:cNvPr>
          <p:cNvPicPr>
            <a:picLocks noChangeAspect="1"/>
          </p:cNvPicPr>
          <p:nvPr/>
        </p:nvPicPr>
        <p:blipFill>
          <a:blip r:embed="rId5"/>
          <a:stretch>
            <a:fillRect/>
          </a:stretch>
        </p:blipFill>
        <p:spPr>
          <a:xfrm>
            <a:off x="4355365" y="1343227"/>
            <a:ext cx="3249450" cy="3414056"/>
          </a:xfrm>
          <a:prstGeom prst="rect">
            <a:avLst/>
          </a:prstGeom>
        </p:spPr>
      </p:pic>
    </p:spTree>
    <p:extLst>
      <p:ext uri="{BB962C8B-B14F-4D97-AF65-F5344CB8AC3E}">
        <p14:creationId xmlns:p14="http://schemas.microsoft.com/office/powerpoint/2010/main" val="376320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a:solidFill>
                  <a:srgbClr val="0070C0"/>
                </a:solidFill>
                <a:latin typeface="Times New Roman" panose="02020603050405020304" pitchFamily="18" charset="0"/>
                <a:cs typeface="Times New Roman" panose="02020603050405020304" pitchFamily="18" charset="0"/>
              </a:rPr>
              <a:t>Mekanik Görünüm &amp; Kütle Bütçesi</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13</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pic>
        <p:nvPicPr>
          <p:cNvPr id="12" name="Resim 11">
            <a:extLst>
              <a:ext uri="{FF2B5EF4-FFF2-40B4-BE49-F238E27FC236}">
                <a16:creationId xmlns:a16="http://schemas.microsoft.com/office/drawing/2014/main" id="{03F5FB5B-6DF9-4948-90A0-4AC80D0B9F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
        <p:nvSpPr>
          <p:cNvPr id="8" name="Metin kutusu 7">
            <a:extLst>
              <a:ext uri="{FF2B5EF4-FFF2-40B4-BE49-F238E27FC236}">
                <a16:creationId xmlns:a16="http://schemas.microsoft.com/office/drawing/2014/main" id="{0BF701AF-AD5F-4CB9-ADC4-D55EDC6C421B}"/>
              </a:ext>
            </a:extLst>
          </p:cNvPr>
          <p:cNvSpPr txBox="1"/>
          <p:nvPr/>
        </p:nvSpPr>
        <p:spPr>
          <a:xfrm>
            <a:off x="6963918" y="2570523"/>
            <a:ext cx="4728059" cy="923330"/>
          </a:xfrm>
          <a:prstGeom prst="rect">
            <a:avLst/>
          </a:prstGeom>
          <a:noFill/>
        </p:spPr>
        <p:txBody>
          <a:bodyPr wrap="square" rtlCol="0">
            <a:spAutoFit/>
          </a:bodyPr>
          <a:lstStyle/>
          <a:p>
            <a:pPr marL="285750" indent="-285750">
              <a:buFont typeface="Arial" panose="020B0604020202020204" pitchFamily="34" charset="0"/>
              <a:buChar char="•"/>
            </a:pPr>
            <a:r>
              <a:rPr lang="tr-TR" dirty="0"/>
              <a:t>  Kullanılan materyaller ve bütçe bilgisi ‘Bütçe’ kısmında daha detaylı bir şekilde açıklanmıştır.</a:t>
            </a:r>
          </a:p>
        </p:txBody>
      </p:sp>
      <p:graphicFrame>
        <p:nvGraphicFramePr>
          <p:cNvPr id="10" name="Tablo 9">
            <a:extLst>
              <a:ext uri="{FF2B5EF4-FFF2-40B4-BE49-F238E27FC236}">
                <a16:creationId xmlns:a16="http://schemas.microsoft.com/office/drawing/2014/main" id="{655C6E6B-6C65-45E9-B7B5-4A57B44D1671}"/>
              </a:ext>
            </a:extLst>
          </p:cNvPr>
          <p:cNvGraphicFramePr>
            <a:graphicFrameLocks noGrp="1"/>
          </p:cNvGraphicFramePr>
          <p:nvPr>
            <p:extLst>
              <p:ext uri="{D42A27DB-BD31-4B8C-83A1-F6EECF244321}">
                <p14:modId xmlns:p14="http://schemas.microsoft.com/office/powerpoint/2010/main" val="1273689168"/>
              </p:ext>
            </p:extLst>
          </p:nvPr>
        </p:nvGraphicFramePr>
        <p:xfrm>
          <a:off x="641979" y="1411825"/>
          <a:ext cx="5878842" cy="4485713"/>
        </p:xfrm>
        <a:graphic>
          <a:graphicData uri="http://schemas.openxmlformats.org/drawingml/2006/table">
            <a:tbl>
              <a:tblPr>
                <a:tableStyleId>{5C22544A-7EE6-4342-B048-85BDC9FD1C3A}</a:tableStyleId>
              </a:tblPr>
              <a:tblGrid>
                <a:gridCol w="1306410">
                  <a:extLst>
                    <a:ext uri="{9D8B030D-6E8A-4147-A177-3AD203B41FA5}">
                      <a16:colId xmlns:a16="http://schemas.microsoft.com/office/drawing/2014/main" val="26354329"/>
                    </a:ext>
                  </a:extLst>
                </a:gridCol>
                <a:gridCol w="688834">
                  <a:extLst>
                    <a:ext uri="{9D8B030D-6E8A-4147-A177-3AD203B41FA5}">
                      <a16:colId xmlns:a16="http://schemas.microsoft.com/office/drawing/2014/main" val="4247460916"/>
                    </a:ext>
                  </a:extLst>
                </a:gridCol>
                <a:gridCol w="688834">
                  <a:extLst>
                    <a:ext uri="{9D8B030D-6E8A-4147-A177-3AD203B41FA5}">
                      <a16:colId xmlns:a16="http://schemas.microsoft.com/office/drawing/2014/main" val="309690122"/>
                    </a:ext>
                  </a:extLst>
                </a:gridCol>
                <a:gridCol w="688834">
                  <a:extLst>
                    <a:ext uri="{9D8B030D-6E8A-4147-A177-3AD203B41FA5}">
                      <a16:colId xmlns:a16="http://schemas.microsoft.com/office/drawing/2014/main" val="2806351341"/>
                    </a:ext>
                  </a:extLst>
                </a:gridCol>
                <a:gridCol w="700710">
                  <a:extLst>
                    <a:ext uri="{9D8B030D-6E8A-4147-A177-3AD203B41FA5}">
                      <a16:colId xmlns:a16="http://schemas.microsoft.com/office/drawing/2014/main" val="2540533964"/>
                    </a:ext>
                  </a:extLst>
                </a:gridCol>
                <a:gridCol w="1116386">
                  <a:extLst>
                    <a:ext uri="{9D8B030D-6E8A-4147-A177-3AD203B41FA5}">
                      <a16:colId xmlns:a16="http://schemas.microsoft.com/office/drawing/2014/main" val="3541387862"/>
                    </a:ext>
                  </a:extLst>
                </a:gridCol>
                <a:gridCol w="688834">
                  <a:extLst>
                    <a:ext uri="{9D8B030D-6E8A-4147-A177-3AD203B41FA5}">
                      <a16:colId xmlns:a16="http://schemas.microsoft.com/office/drawing/2014/main" val="4017945467"/>
                    </a:ext>
                  </a:extLst>
                </a:gridCol>
              </a:tblGrid>
              <a:tr h="178732">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Adet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Çap</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Boy</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Kalınlık</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Kullanılan Madde</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Ağırlık</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08772509"/>
                  </a:ext>
                </a:extLst>
              </a:tr>
              <a:tr h="178732">
                <a:tc>
                  <a:txBody>
                    <a:bodyPr/>
                    <a:lstStyle/>
                    <a:p>
                      <a:pPr algn="ctr" fontAlgn="ctr"/>
                      <a:r>
                        <a:rPr lang="tr-TR" sz="1000" u="none" strike="noStrike">
                          <a:effectLst/>
                        </a:rPr>
                        <a:t>Nose Cone</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4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20.5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2 cm</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Karbon fiber</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245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602030521"/>
                  </a:ext>
                </a:extLst>
              </a:tr>
              <a:tr h="178732">
                <a:tc>
                  <a:txBody>
                    <a:bodyPr/>
                    <a:lstStyle/>
                    <a:p>
                      <a:pPr algn="ctr" fontAlgn="ctr"/>
                      <a:r>
                        <a:rPr lang="tr-TR" sz="1000" u="none" strike="noStrike">
                          <a:effectLst/>
                        </a:rPr>
                        <a:t>Nose Shoudler</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3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2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1.65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Karbon fiber + Balsa</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25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2323026040"/>
                  </a:ext>
                </a:extLst>
              </a:tr>
              <a:tr h="178732">
                <a:tc>
                  <a:txBody>
                    <a:bodyPr/>
                    <a:lstStyle/>
                    <a:p>
                      <a:pPr algn="ctr" fontAlgn="ctr"/>
                      <a:r>
                        <a:rPr lang="tr-TR" sz="1000" u="none" strike="noStrike">
                          <a:effectLst/>
                        </a:rPr>
                        <a:t>Body Tube 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4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12.8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0.3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Karbon fiber + Balsa</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74.1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3183756166"/>
                  </a:ext>
                </a:extLst>
              </a:tr>
              <a:tr h="178732">
                <a:tc>
                  <a:txBody>
                    <a:bodyPr/>
                    <a:lstStyle/>
                    <a:p>
                      <a:pPr algn="ctr" fontAlgn="ctr"/>
                      <a:r>
                        <a:rPr lang="tr-TR" sz="1000" u="none" strike="noStrike">
                          <a:effectLst/>
                        </a:rPr>
                        <a:t>Transition 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4-8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7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0.3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Karbon fiber + Balsa</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69.5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3503455451"/>
                  </a:ext>
                </a:extLst>
              </a:tr>
              <a:tr h="178732">
                <a:tc>
                  <a:txBody>
                    <a:bodyPr/>
                    <a:lstStyle/>
                    <a:p>
                      <a:pPr algn="ctr" fontAlgn="ctr"/>
                      <a:r>
                        <a:rPr lang="tr-TR" sz="1000" u="none" strike="noStrike">
                          <a:effectLst/>
                        </a:rPr>
                        <a:t>Body Tube 2</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8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37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0.2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Karbon fiber + Balsa</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323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866234978"/>
                  </a:ext>
                </a:extLst>
              </a:tr>
              <a:tr h="178732">
                <a:tc>
                  <a:txBody>
                    <a:bodyPr/>
                    <a:lstStyle/>
                    <a:p>
                      <a:pPr algn="ctr" fontAlgn="ctr"/>
                      <a:r>
                        <a:rPr lang="tr-TR" sz="1000" u="none" strike="noStrike">
                          <a:effectLst/>
                        </a:rPr>
                        <a:t>Body Tube 3</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8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13.5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0.2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Karbon fiber + Balsa</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118g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474933180"/>
                  </a:ext>
                </a:extLst>
              </a:tr>
              <a:tr h="178732">
                <a:tc>
                  <a:txBody>
                    <a:bodyPr/>
                    <a:lstStyle/>
                    <a:p>
                      <a:pPr algn="ctr" fontAlgn="ctr"/>
                      <a:r>
                        <a:rPr lang="tr-TR" sz="1000" u="none" strike="noStrike">
                          <a:effectLst/>
                        </a:rPr>
                        <a:t>Fin 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4</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6.5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0.45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Karbon fiber + Balsa</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40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2504663856"/>
                  </a:ext>
                </a:extLst>
              </a:tr>
              <a:tr h="178732">
                <a:tc>
                  <a:txBody>
                    <a:bodyPr/>
                    <a:lstStyle/>
                    <a:p>
                      <a:pPr algn="ctr" fontAlgn="ctr"/>
                      <a:r>
                        <a:rPr lang="tr-TR" sz="1000" u="none" strike="noStrike">
                          <a:effectLst/>
                        </a:rPr>
                        <a:t>Transition 2</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8-10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7.5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0.3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Alüminyum</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410 g</a:t>
                      </a:r>
                      <a:endParaRPr lang="tr-TR" sz="1000" b="0" i="0" u="none" strike="noStrike" dirty="0">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656275244"/>
                  </a:ext>
                </a:extLst>
              </a:tr>
              <a:tr h="178732">
                <a:tc>
                  <a:txBody>
                    <a:bodyPr/>
                    <a:lstStyle/>
                    <a:p>
                      <a:pPr algn="ctr" fontAlgn="ctr"/>
                      <a:r>
                        <a:rPr lang="tr-TR" sz="1000" u="none" strike="noStrike">
                          <a:effectLst/>
                        </a:rPr>
                        <a:t>Transition 3</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10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7.5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0.2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Karbon fiber + Balsa</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82.4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353719620"/>
                  </a:ext>
                </a:extLst>
              </a:tr>
              <a:tr h="178732">
                <a:tc>
                  <a:txBody>
                    <a:bodyPr/>
                    <a:lstStyle/>
                    <a:p>
                      <a:pPr algn="ctr" fontAlgn="ctr"/>
                      <a:r>
                        <a:rPr lang="tr-TR" sz="1000" u="none" strike="noStrike">
                          <a:effectLst/>
                        </a:rPr>
                        <a:t>Body Tube 4</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10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75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0.3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Alüminyum</a:t>
                      </a:r>
                    </a:p>
                  </a:txBody>
                  <a:tcPr marL="8703" marR="8703" marT="8703" marB="0" anchor="ctr"/>
                </a:tc>
                <a:tc>
                  <a:txBody>
                    <a:bodyPr/>
                    <a:lstStyle/>
                    <a:p>
                      <a:pPr algn="ctr" fontAlgn="ctr"/>
                      <a:r>
                        <a:rPr lang="tr-TR" sz="1000" u="none" strike="noStrike">
                          <a:effectLst/>
                        </a:rPr>
                        <a:t>1861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3444932992"/>
                  </a:ext>
                </a:extLst>
              </a:tr>
              <a:tr h="178732">
                <a:tc>
                  <a:txBody>
                    <a:bodyPr/>
                    <a:lstStyle/>
                    <a:p>
                      <a:pPr algn="ctr" fontAlgn="ctr"/>
                      <a:r>
                        <a:rPr lang="tr-TR" sz="1000" u="none" strike="noStrike">
                          <a:effectLst/>
                        </a:rPr>
                        <a:t>İnner Tube</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6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65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0.25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b="0" i="0" u="none" strike="noStrike" dirty="0">
                          <a:solidFill>
                            <a:srgbClr val="000000"/>
                          </a:solidFill>
                          <a:effectLst/>
                          <a:latin typeface="Calibri" panose="020F0502020204030204" pitchFamily="34" charset="0"/>
                        </a:rPr>
                        <a:t>Cam elyaf</a:t>
                      </a:r>
                    </a:p>
                  </a:txBody>
                  <a:tcPr marL="8703" marR="8703" marT="8703" marB="0" anchor="ctr"/>
                </a:tc>
                <a:tc>
                  <a:txBody>
                    <a:bodyPr/>
                    <a:lstStyle/>
                    <a:p>
                      <a:pPr algn="ctr" fontAlgn="ctr"/>
                      <a:r>
                        <a:rPr lang="tr-TR" sz="1000" u="none" strike="noStrike">
                          <a:effectLst/>
                        </a:rPr>
                        <a:t>543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005265222"/>
                  </a:ext>
                </a:extLst>
              </a:tr>
              <a:tr h="178732">
                <a:tc>
                  <a:txBody>
                    <a:bodyPr/>
                    <a:lstStyle/>
                    <a:p>
                      <a:pPr algn="ctr" fontAlgn="ctr"/>
                      <a:r>
                        <a:rPr lang="tr-TR" sz="1000" u="none" strike="noStrike">
                          <a:effectLst/>
                        </a:rPr>
                        <a:t>Engine Block</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5.4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2.1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Akrilik</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431830805"/>
                  </a:ext>
                </a:extLst>
              </a:tr>
              <a:tr h="178732">
                <a:tc>
                  <a:txBody>
                    <a:bodyPr/>
                    <a:lstStyle/>
                    <a:p>
                      <a:pPr algn="ctr" fontAlgn="ctr"/>
                      <a:r>
                        <a:rPr lang="tr-TR" sz="1000" u="none" strike="noStrike">
                          <a:effectLst/>
                        </a:rPr>
                        <a:t>Fin 2</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3</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12.9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0.45 cm</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Alüminyum</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197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2817366300"/>
                  </a:ext>
                </a:extLst>
              </a:tr>
              <a:tr h="178732">
                <a:tc>
                  <a:txBody>
                    <a:bodyPr/>
                    <a:lstStyle/>
                    <a:p>
                      <a:pPr algn="ctr" fontAlgn="ctr"/>
                      <a:r>
                        <a:rPr lang="tr-TR" sz="1000" u="none" strike="noStrike">
                          <a:effectLst/>
                        </a:rPr>
                        <a:t>Centering Ring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2</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10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2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Karbon fiber + Balsa</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179 g</a:t>
                      </a:r>
                      <a:endParaRPr lang="tr-TR" sz="1000" b="0" i="0" u="none" strike="noStrike" dirty="0">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618252343"/>
                  </a:ext>
                </a:extLst>
              </a:tr>
              <a:tr h="178732">
                <a:tc>
                  <a:txBody>
                    <a:bodyPr/>
                    <a:lstStyle/>
                    <a:p>
                      <a:pPr algn="ctr" fontAlgn="ctr"/>
                      <a:r>
                        <a:rPr lang="tr-TR" sz="1000" u="none" strike="noStrike">
                          <a:effectLst/>
                        </a:rPr>
                        <a:t>Lunch Lug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2</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3.2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4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0.6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Alüminyum</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52.9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4173378171"/>
                  </a:ext>
                </a:extLst>
              </a:tr>
              <a:tr h="178732">
                <a:tc>
                  <a:txBody>
                    <a:bodyPr/>
                    <a:lstStyle/>
                    <a:p>
                      <a:pPr algn="ctr" fontAlgn="ctr"/>
                      <a:r>
                        <a:rPr lang="tr-TR" sz="1000" u="none" strike="noStrike">
                          <a:effectLst/>
                        </a:rPr>
                        <a:t>Transition 4</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10-6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6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0.2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Alüminyum</a:t>
                      </a:r>
                      <a:endParaRPr lang="tr-TR" sz="1000" b="0" i="0" u="none" strike="noStrike" dirty="0">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83.9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059332306"/>
                  </a:ext>
                </a:extLst>
              </a:tr>
              <a:tr h="178732">
                <a:tc>
                  <a:txBody>
                    <a:bodyPr/>
                    <a:lstStyle/>
                    <a:p>
                      <a:pPr algn="ctr" fontAlgn="ctr"/>
                      <a:r>
                        <a:rPr lang="tr-TR" sz="1000" u="none" strike="noStrike">
                          <a:effectLst/>
                        </a:rPr>
                        <a:t>Dart Paraşüt</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60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Ripstop nylon</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29.7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374439297"/>
                  </a:ext>
                </a:extLst>
              </a:tr>
              <a:tr h="178732">
                <a:tc>
                  <a:txBody>
                    <a:bodyPr/>
                    <a:lstStyle/>
                    <a:p>
                      <a:pPr algn="ctr" fontAlgn="ctr"/>
                      <a:r>
                        <a:rPr lang="tr-TR" sz="1000" u="none" strike="noStrike">
                          <a:effectLst/>
                        </a:rPr>
                        <a:t>Paraşüt</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150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Ripstop nylon</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121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112432494"/>
                  </a:ext>
                </a:extLst>
              </a:tr>
              <a:tr h="178732">
                <a:tc>
                  <a:txBody>
                    <a:bodyPr/>
                    <a:lstStyle/>
                    <a:p>
                      <a:pPr algn="ctr" fontAlgn="ctr"/>
                      <a:r>
                        <a:rPr lang="tr-TR" sz="1000" u="none" strike="noStrike">
                          <a:effectLst/>
                        </a:rPr>
                        <a:t>Booster Paraşüt</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75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Ripstop nylon</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34.5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3164354479"/>
                  </a:ext>
                </a:extLst>
              </a:tr>
              <a:tr h="178732">
                <a:tc>
                  <a:txBody>
                    <a:bodyPr/>
                    <a:lstStyle/>
                    <a:p>
                      <a:pPr algn="ctr" fontAlgn="ctr"/>
                      <a:r>
                        <a:rPr lang="tr-TR" sz="1000" u="none" strike="noStrike">
                          <a:effectLst/>
                        </a:rPr>
                        <a:t>Pil</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2.62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4.85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45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2900294312"/>
                  </a:ext>
                </a:extLst>
              </a:tr>
              <a:tr h="178732">
                <a:tc>
                  <a:txBody>
                    <a:bodyPr/>
                    <a:lstStyle/>
                    <a:p>
                      <a:pPr algn="ctr" fontAlgn="ctr"/>
                      <a:r>
                        <a:rPr lang="tr-TR" sz="1000" u="none" strike="noStrike">
                          <a:effectLst/>
                        </a:rPr>
                        <a:t>Altimeter</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1.3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5.1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11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4128025216"/>
                  </a:ext>
                </a:extLst>
              </a:tr>
              <a:tr h="178732">
                <a:tc>
                  <a:txBody>
                    <a:bodyPr/>
                    <a:lstStyle/>
                    <a:p>
                      <a:pPr algn="ctr" fontAlgn="ctr"/>
                      <a:r>
                        <a:rPr lang="tr-TR" sz="1000" u="none" strike="noStrike">
                          <a:effectLst/>
                        </a:rPr>
                        <a:t>Faydalı Yük</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5.5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29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4000 g</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1763035135"/>
                  </a:ext>
                </a:extLst>
              </a:tr>
              <a:tr h="178732">
                <a:tc>
                  <a:txBody>
                    <a:bodyPr/>
                    <a:lstStyle/>
                    <a:p>
                      <a:pPr algn="ctr" fontAlgn="ctr"/>
                      <a:r>
                        <a:rPr lang="tr-TR" sz="1000" u="none" strike="noStrike">
                          <a:effectLst/>
                        </a:rPr>
                        <a:t>Deployment Charge 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6.5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2.5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3107821292"/>
                  </a:ext>
                </a:extLst>
              </a:tr>
              <a:tr h="196145">
                <a:tc>
                  <a:txBody>
                    <a:bodyPr/>
                    <a:lstStyle/>
                    <a:p>
                      <a:pPr algn="ctr" fontAlgn="ctr"/>
                      <a:r>
                        <a:rPr lang="tr-TR" sz="1000" u="none" strike="noStrike">
                          <a:effectLst/>
                        </a:rPr>
                        <a:t>Deployment Charge 2</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1</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7.5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4.5 cm</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a:effectLst/>
                        </a:rPr>
                        <a:t> </a:t>
                      </a:r>
                      <a:endParaRPr lang="tr-TR" sz="1000" b="0" i="0" u="none" strike="noStrike">
                        <a:solidFill>
                          <a:srgbClr val="000000"/>
                        </a:solidFill>
                        <a:effectLst/>
                        <a:latin typeface="Calibri" panose="020F0502020204030204" pitchFamily="34" charset="0"/>
                      </a:endParaRPr>
                    </a:p>
                  </a:txBody>
                  <a:tcPr marL="8703" marR="8703" marT="8703" marB="0" anchor="ctr"/>
                </a:tc>
                <a:tc>
                  <a:txBody>
                    <a:bodyPr/>
                    <a:lstStyle/>
                    <a:p>
                      <a:pPr algn="ctr" fontAlgn="ctr"/>
                      <a:r>
                        <a:rPr lang="tr-TR" sz="1000" u="none" strike="noStrike" dirty="0">
                          <a:effectLst/>
                        </a:rPr>
                        <a:t> </a:t>
                      </a:r>
                      <a:endParaRPr lang="tr-TR" sz="1000" b="0" i="0" u="none" strike="noStrike" dirty="0">
                        <a:solidFill>
                          <a:srgbClr val="000000"/>
                        </a:solidFill>
                        <a:effectLst/>
                        <a:latin typeface="Calibri" panose="020F0502020204030204" pitchFamily="34" charset="0"/>
                      </a:endParaRPr>
                    </a:p>
                  </a:txBody>
                  <a:tcPr marL="8703" marR="8703" marT="8703" marB="0" anchor="ctr"/>
                </a:tc>
                <a:extLst>
                  <a:ext uri="{0D108BD9-81ED-4DB2-BD59-A6C34878D82A}">
                    <a16:rowId xmlns:a16="http://schemas.microsoft.com/office/drawing/2014/main" val="2233990092"/>
                  </a:ext>
                </a:extLst>
              </a:tr>
            </a:tbl>
          </a:graphicData>
        </a:graphic>
      </p:graphicFrame>
    </p:spTree>
    <p:extLst>
      <p:ext uri="{BB962C8B-B14F-4D97-AF65-F5344CB8AC3E}">
        <p14:creationId xmlns:p14="http://schemas.microsoft.com/office/powerpoint/2010/main" val="2911395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a:solidFill>
                  <a:srgbClr val="0070C0"/>
                </a:solidFill>
                <a:latin typeface="Times New Roman" panose="02020603050405020304" pitchFamily="18" charset="0"/>
                <a:cs typeface="Times New Roman" panose="02020603050405020304" pitchFamily="18" charset="0"/>
              </a:rPr>
              <a:t>Sistem Uçuş Analizi Verileri </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4"/>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14</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mc:AlternateContent xmlns:mc="http://schemas.openxmlformats.org/markup-compatibility/2006" xmlns:a14="http://schemas.microsoft.com/office/drawing/2010/main">
        <mc:Choice Requires="a14">
          <p:sp>
            <p:nvSpPr>
              <p:cNvPr id="10" name="TextBox 9"/>
              <p:cNvSpPr txBox="1"/>
              <p:nvPr/>
            </p:nvSpPr>
            <p:spPr>
              <a:xfrm>
                <a:off x="149180" y="1435942"/>
                <a:ext cx="11204620" cy="1477328"/>
              </a:xfrm>
              <a:prstGeom prst="rect">
                <a:avLst/>
              </a:prstGeom>
              <a:noFill/>
            </p:spPr>
            <p:txBody>
              <a:bodyPr wrap="square" rtlCol="0">
                <a:spAutoFit/>
              </a:bodyPr>
              <a:lstStyle/>
              <a:p>
                <a:pPr marL="285750" indent="-285750">
                  <a:buFont typeface="Arial" panose="020B0604020202020204" pitchFamily="34" charset="0"/>
                  <a:buChar char="•"/>
                </a:pPr>
                <a:r>
                  <a:rPr lang="tr-TR" dirty="0"/>
                  <a:t>Giriş raporunda belirtilen uçuş analizleri şekildeki gibidir. Analiz sonuçlarına göre, rampadan çıkış hızı 30,8 m/s ve ulaşılan maksimum irtifa 1619 metre olup; uçuş boyunca karşılaşılan en yüksek ivme değeri 9,7859 g (89,2m/</a:t>
                </a:r>
                <a14:m>
                  <m:oMath xmlns:m="http://schemas.openxmlformats.org/officeDocument/2006/math">
                    <m:sSup>
                      <m:sSupPr>
                        <m:ctrlPr>
                          <a:rPr lang="tr-TR" i="1" smtClean="0">
                            <a:latin typeface="Cambria Math" panose="02040503050406030204" pitchFamily="18" charset="0"/>
                          </a:rPr>
                        </m:ctrlPr>
                      </m:sSupPr>
                      <m:e>
                        <m:r>
                          <a:rPr lang="tr-TR" b="0" i="1" smtClean="0">
                            <a:latin typeface="Cambria Math" panose="02040503050406030204" pitchFamily="18" charset="0"/>
                          </a:rPr>
                          <m:t>𝑠</m:t>
                        </m:r>
                      </m:e>
                      <m:sup>
                        <m:r>
                          <a:rPr lang="tr-TR" i="1" smtClean="0">
                            <a:latin typeface="Cambria Math" panose="02040503050406030204" pitchFamily="18" charset="0"/>
                          </a:rPr>
                          <m:t>2</m:t>
                        </m:r>
                      </m:sup>
                    </m:sSup>
                    <m:r>
                      <a:rPr lang="tr-TR" b="0" i="0" smtClean="0">
                        <a:latin typeface="Cambria Math" panose="02040503050406030204" pitchFamily="18" charset="0"/>
                      </a:rPr>
                      <m:t>)′</m:t>
                    </m:r>
                    <m:r>
                      <m:rPr>
                        <m:sty m:val="p"/>
                      </m:rPr>
                      <a:rPr lang="tr-TR" b="0" i="0" smtClean="0">
                        <a:latin typeface="Cambria Math" panose="02040503050406030204" pitchFamily="18" charset="0"/>
                      </a:rPr>
                      <m:t>dir</m:t>
                    </m:r>
                  </m:oMath>
                </a14:m>
                <a:r>
                  <a:rPr lang="tr-TR" b="0" dirty="0"/>
                  <a:t>. </a:t>
                </a:r>
                <a:r>
                  <a:rPr lang="tr-TR" dirty="0"/>
                  <a:t>Uçuş boyunca sağlanan statik denge değeri 2,19 cal olup uçuş süresince ulaşılan maksimum hız değeri 192 m/s (0,57 </a:t>
                </a:r>
                <a:r>
                  <a:rPr lang="tr-TR" dirty="0" err="1"/>
                  <a:t>Mach</a:t>
                </a:r>
                <a:r>
                  <a:rPr lang="tr-TR" dirty="0"/>
                  <a:t>)’</a:t>
                </a:r>
                <a:r>
                  <a:rPr lang="tr-TR" dirty="0" err="1"/>
                  <a:t>dir</a:t>
                </a:r>
                <a:r>
                  <a:rPr lang="tr-TR" dirty="0"/>
                  <a:t>. Kalkış itki ve ağırlık oranı ise 12,51042 olarak hesaplanmıştır.</a:t>
                </a:r>
                <a:endParaRPr lang="tr-TR" b="0" dirty="0"/>
              </a:p>
              <a:p>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149180" y="1435942"/>
                <a:ext cx="11204620" cy="1477328"/>
              </a:xfrm>
              <a:prstGeom prst="rect">
                <a:avLst/>
              </a:prstGeom>
              <a:blipFill>
                <a:blip r:embed="rId5"/>
                <a:stretch>
                  <a:fillRect l="-326" t="-2479"/>
                </a:stretch>
              </a:blipFill>
            </p:spPr>
            <p:txBody>
              <a:bodyPr/>
              <a:lstStyle/>
              <a:p>
                <a:r>
                  <a:rPr lang="en-US">
                    <a:noFill/>
                  </a:rPr>
                  <a:t> </a:t>
                </a:r>
              </a:p>
            </p:txBody>
          </p:sp>
        </mc:Fallback>
      </mc:AlternateContent>
      <p:pic>
        <p:nvPicPr>
          <p:cNvPr id="12" name="Resim 11">
            <a:extLst>
              <a:ext uri="{FF2B5EF4-FFF2-40B4-BE49-F238E27FC236}">
                <a16:creationId xmlns:a16="http://schemas.microsoft.com/office/drawing/2014/main" id="{BA43F142-24C3-421C-8D01-A2EA37E217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graphicFrame>
        <p:nvGraphicFramePr>
          <p:cNvPr id="13" name="Nesne 12">
            <a:extLst>
              <a:ext uri="{FF2B5EF4-FFF2-40B4-BE49-F238E27FC236}">
                <a16:creationId xmlns:a16="http://schemas.microsoft.com/office/drawing/2014/main" id="{0A0F0F36-E8F8-45A2-8875-59048BD1D2E2}"/>
              </a:ext>
            </a:extLst>
          </p:cNvPr>
          <p:cNvGraphicFramePr>
            <a:graphicFrameLocks noChangeAspect="1"/>
          </p:cNvGraphicFramePr>
          <p:nvPr>
            <p:extLst>
              <p:ext uri="{D42A27DB-BD31-4B8C-83A1-F6EECF244321}">
                <p14:modId xmlns:p14="http://schemas.microsoft.com/office/powerpoint/2010/main" val="2752871389"/>
              </p:ext>
            </p:extLst>
          </p:nvPr>
        </p:nvGraphicFramePr>
        <p:xfrm>
          <a:off x="2160007" y="3271270"/>
          <a:ext cx="6450593" cy="2112141"/>
        </p:xfrm>
        <a:graphic>
          <a:graphicData uri="http://schemas.openxmlformats.org/presentationml/2006/ole">
            <mc:AlternateContent xmlns:mc="http://schemas.openxmlformats.org/markup-compatibility/2006">
              <mc:Choice xmlns:v="urn:schemas-microsoft-com:vml" Requires="v">
                <p:oleObj spid="_x0000_s3145" name="Worksheet" r:id="rId7" imgW="4305371" imgH="1409873" progId="Excel.Sheet.12">
                  <p:embed/>
                </p:oleObj>
              </mc:Choice>
              <mc:Fallback>
                <p:oleObj name="Worksheet" r:id="rId7" imgW="4305371" imgH="1409873" progId="Excel.Sheet.12">
                  <p:embed/>
                  <p:pic>
                    <p:nvPicPr>
                      <p:cNvPr id="0" name=""/>
                      <p:cNvPicPr/>
                      <p:nvPr/>
                    </p:nvPicPr>
                    <p:blipFill>
                      <a:blip r:embed="rId8"/>
                      <a:stretch>
                        <a:fillRect/>
                      </a:stretch>
                    </p:blipFill>
                    <p:spPr>
                      <a:xfrm>
                        <a:off x="2160007" y="3271270"/>
                        <a:ext cx="6450593" cy="2112141"/>
                      </a:xfrm>
                      <a:prstGeom prst="rect">
                        <a:avLst/>
                      </a:prstGeom>
                    </p:spPr>
                  </p:pic>
                </p:oleObj>
              </mc:Fallback>
            </mc:AlternateContent>
          </a:graphicData>
        </a:graphic>
      </p:graphicFrame>
    </p:spTree>
    <p:extLst>
      <p:ext uri="{BB962C8B-B14F-4D97-AF65-F5344CB8AC3E}">
        <p14:creationId xmlns:p14="http://schemas.microsoft.com/office/powerpoint/2010/main" val="101133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800" b="1" dirty="0">
                <a:solidFill>
                  <a:srgbClr val="0070C0"/>
                </a:solidFill>
                <a:latin typeface="Times New Roman" panose="02020603050405020304" pitchFamily="18" charset="0"/>
                <a:cs typeface="Times New Roman" panose="02020603050405020304" pitchFamily="18" charset="0"/>
              </a:rPr>
              <a:t>Operasyon Konsepti (CONOPS) </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15</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sp>
        <p:nvSpPr>
          <p:cNvPr id="11" name="Dikdörtgen 10">
            <a:extLst>
              <a:ext uri="{FF2B5EF4-FFF2-40B4-BE49-F238E27FC236}">
                <a16:creationId xmlns:a16="http://schemas.microsoft.com/office/drawing/2014/main" id="{33F850BB-8722-403D-8DAE-0545C04B7B0F}"/>
              </a:ext>
            </a:extLst>
          </p:cNvPr>
          <p:cNvSpPr/>
          <p:nvPr/>
        </p:nvSpPr>
        <p:spPr>
          <a:xfrm>
            <a:off x="720944" y="2463842"/>
            <a:ext cx="10359887" cy="2565831"/>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tr-TR" dirty="0">
                <a:latin typeface="Calibri" panose="020F0502020204030204" pitchFamily="34" charset="0"/>
                <a:ea typeface="Calibri" panose="020F0502020204030204" pitchFamily="34" charset="0"/>
                <a:cs typeface="Times New Roman" panose="02020603050405020304" pitchFamily="18" charset="0"/>
              </a:rPr>
              <a:t>Fırlatmayı takiben roket, irtifa artışına bağlı olarak </a:t>
            </a:r>
            <a:r>
              <a:rPr lang="tr-TR" dirty="0" err="1">
                <a:latin typeface="Calibri" panose="020F0502020204030204" pitchFamily="34" charset="0"/>
                <a:ea typeface="Calibri" panose="020F0502020204030204" pitchFamily="34" charset="0"/>
                <a:cs typeface="Times New Roman" panose="02020603050405020304" pitchFamily="18" charset="0"/>
              </a:rPr>
              <a:t>aviyonik</a:t>
            </a:r>
            <a:r>
              <a:rPr lang="tr-TR" dirty="0">
                <a:latin typeface="Calibri" panose="020F0502020204030204" pitchFamily="34" charset="0"/>
                <a:ea typeface="Calibri" panose="020F0502020204030204" pitchFamily="34" charset="0"/>
                <a:cs typeface="Times New Roman" panose="02020603050405020304" pitchFamily="18" charset="0"/>
              </a:rPr>
              <a:t> ve kurtarma sistemlerinin ortak çalışması ile maksimum irtifaya kadar seyrine devam eder. İstenilen irtifaya ulaşıldığında kurtarma sitemi devreye girerek roketin içinden faydalı yükün çıkışını ve </a:t>
            </a:r>
            <a:r>
              <a:rPr lang="tr-TR" dirty="0" err="1">
                <a:latin typeface="Calibri" panose="020F0502020204030204" pitchFamily="34" charset="0"/>
                <a:ea typeface="Calibri" panose="020F0502020204030204" pitchFamily="34" charset="0"/>
                <a:cs typeface="Times New Roman" panose="02020603050405020304" pitchFamily="18" charset="0"/>
              </a:rPr>
              <a:t>drag</a:t>
            </a:r>
            <a:r>
              <a:rPr lang="tr-TR" dirty="0">
                <a:latin typeface="Calibri" panose="020F0502020204030204" pitchFamily="34" charset="0"/>
                <a:ea typeface="Calibri" panose="020F0502020204030204" pitchFamily="34" charset="0"/>
                <a:cs typeface="Times New Roman" panose="02020603050405020304" pitchFamily="18" charset="0"/>
              </a:rPr>
              <a:t> paraşütün açılmasını sağlar. Faydalı yük düşüşüne devam ederken 500 metre düşüş gerçekleştiren roketin ana paraşütü açılır ve güvenli bir şekilde yere inme aşaması başlar. Yere iniş gerçekleştiğinde roket ve faydalı yük üzerindeki GPS verilerine göre konum belirlenir. Ayrıca üzerlerindeki </a:t>
            </a:r>
            <a:r>
              <a:rPr lang="tr-TR" dirty="0" err="1">
                <a:latin typeface="Calibri" panose="020F0502020204030204" pitchFamily="34" charset="0"/>
                <a:ea typeface="Calibri" panose="020F0502020204030204" pitchFamily="34" charset="0"/>
                <a:cs typeface="Times New Roman" panose="02020603050405020304" pitchFamily="18" charset="0"/>
              </a:rPr>
              <a:t>buzzer</a:t>
            </a:r>
            <a:r>
              <a:rPr lang="tr-TR" dirty="0">
                <a:latin typeface="Calibri" panose="020F0502020204030204" pitchFamily="34" charset="0"/>
                <a:ea typeface="Calibri" panose="020F0502020204030204" pitchFamily="34" charset="0"/>
                <a:cs typeface="Times New Roman" panose="02020603050405020304" pitchFamily="18" charset="0"/>
              </a:rPr>
              <a:t> sayesinde ormanlık bir alana düşmesi ihtimaline karşın çıkardığı ses ile yeri bulunabilir.</a:t>
            </a:r>
          </a:p>
          <a:p>
            <a:pPr>
              <a:lnSpc>
                <a:spcPct val="107000"/>
              </a:lnSpc>
              <a:spcAft>
                <a:spcPts val="800"/>
              </a:spcAft>
            </a:pPr>
            <a:endParaRPr lang="tr-T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2" name="Resim 11">
            <a:extLst>
              <a:ext uri="{FF2B5EF4-FFF2-40B4-BE49-F238E27FC236}">
                <a16:creationId xmlns:a16="http://schemas.microsoft.com/office/drawing/2014/main" id="{F1302A19-B259-4D20-8529-9487A76076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Tree>
    <p:extLst>
      <p:ext uri="{BB962C8B-B14F-4D97-AF65-F5344CB8AC3E}">
        <p14:creationId xmlns:p14="http://schemas.microsoft.com/office/powerpoint/2010/main" val="4156339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75750"/>
            <a:ext cx="9144000" cy="750956"/>
          </a:xfrm>
        </p:spPr>
        <p:txBody>
          <a:bodyPr>
            <a:normAutofit fontScale="90000"/>
          </a:bodyPr>
          <a:lstStyle/>
          <a:p>
            <a:r>
              <a:rPr lang="tr-TR" b="1" dirty="0">
                <a:solidFill>
                  <a:srgbClr val="0070C0"/>
                </a:solidFill>
                <a:latin typeface="Times New Roman" panose="02020603050405020304" pitchFamily="18" charset="0"/>
                <a:cs typeface="Times New Roman" panose="02020603050405020304" pitchFamily="18" charset="0"/>
              </a:rPr>
              <a:t>Roket Alt Sistemleri </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16</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pic>
        <p:nvPicPr>
          <p:cNvPr id="10" name="Resim 9">
            <a:extLst>
              <a:ext uri="{FF2B5EF4-FFF2-40B4-BE49-F238E27FC236}">
                <a16:creationId xmlns:a16="http://schemas.microsoft.com/office/drawing/2014/main" id="{19C1B93E-CE05-4CB2-B44D-0EC160A2D4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Tree>
    <p:extLst>
      <p:ext uri="{BB962C8B-B14F-4D97-AF65-F5344CB8AC3E}">
        <p14:creationId xmlns:p14="http://schemas.microsoft.com/office/powerpoint/2010/main" val="2818023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a:solidFill>
                  <a:srgbClr val="0070C0"/>
                </a:solidFill>
                <a:latin typeface="Times New Roman" panose="02020603050405020304" pitchFamily="18" charset="0"/>
                <a:cs typeface="Times New Roman" panose="02020603050405020304" pitchFamily="18" charset="0"/>
              </a:rPr>
              <a:t>Burun Konisi </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17</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sp>
        <p:nvSpPr>
          <p:cNvPr id="10" name="TextBox 9"/>
          <p:cNvSpPr txBox="1"/>
          <p:nvPr/>
        </p:nvSpPr>
        <p:spPr>
          <a:xfrm>
            <a:off x="148230" y="1780498"/>
            <a:ext cx="11204620" cy="2308324"/>
          </a:xfrm>
          <a:prstGeom prst="rect">
            <a:avLst/>
          </a:prstGeom>
          <a:noFill/>
        </p:spPr>
        <p:txBody>
          <a:bodyPr wrap="square" rtlCol="0">
            <a:spAutoFit/>
          </a:bodyPr>
          <a:lstStyle/>
          <a:p>
            <a:pPr marL="285750" indent="-285750">
              <a:buFont typeface="Arial" panose="020B0604020202020204" pitchFamily="34" charset="0"/>
              <a:buChar char="•"/>
            </a:pPr>
            <a:r>
              <a:rPr lang="tr-TR" dirty="0"/>
              <a:t>Burun konisinin geometrisi “ </a:t>
            </a:r>
            <a:r>
              <a:rPr lang="tr-TR" dirty="0" err="1"/>
              <a:t>Ogive</a:t>
            </a:r>
            <a:r>
              <a:rPr lang="tr-TR" dirty="0"/>
              <a:t> “ olarak belirlenmiştir. Boyu 20 cm çapı ise 4 cm’dir. Gövdeyle birleşmesini sağlayan </a:t>
            </a:r>
            <a:r>
              <a:rPr lang="tr-TR" dirty="0" err="1"/>
              <a:t>shoulder</a:t>
            </a:r>
            <a:r>
              <a:rPr lang="tr-TR" dirty="0"/>
              <a:t> kısmı ise 3 cm uzunluğu ve 2 cm çapındadır.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Karbon fiberden üretilmesi planlanan koninin üretimi için belirli sanayi şirketleriyle görüşülmüş ve alınan geri bildirimler göz önüne alınarak tasarım detaylandırılmıştır. Burun konisinin detaylı CAD tasarımının oluşturulmasını takiben tasarım ANSYS ve ABAQUS gibi analiz araçları yardımıyla aerodinamik, titreşim ve yapısal açıdan analiz edilecektir.</a:t>
            </a:r>
          </a:p>
          <a:p>
            <a:pPr marL="285750" indent="-285750">
              <a:buFont typeface="Arial" panose="020B0604020202020204" pitchFamily="34" charset="0"/>
              <a:buChar char="•"/>
            </a:pPr>
            <a:endParaRPr lang="tr-TR" dirty="0"/>
          </a:p>
        </p:txBody>
      </p:sp>
      <p:pic>
        <p:nvPicPr>
          <p:cNvPr id="11" name="Resim 10">
            <a:extLst>
              <a:ext uri="{FF2B5EF4-FFF2-40B4-BE49-F238E27FC236}">
                <a16:creationId xmlns:a16="http://schemas.microsoft.com/office/drawing/2014/main" id="{9DA4C397-AEC7-4982-A5D8-0D5168F16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pic>
        <p:nvPicPr>
          <p:cNvPr id="12" name="Resim 11">
            <a:extLst>
              <a:ext uri="{FF2B5EF4-FFF2-40B4-BE49-F238E27FC236}">
                <a16:creationId xmlns:a16="http://schemas.microsoft.com/office/drawing/2014/main" id="{545B63B8-7F1F-4BB1-8ABC-DC53A18EEDF6}"/>
              </a:ext>
            </a:extLst>
          </p:cNvPr>
          <p:cNvPicPr>
            <a:picLocks noChangeAspect="1"/>
          </p:cNvPicPr>
          <p:nvPr/>
        </p:nvPicPr>
        <p:blipFill>
          <a:blip r:embed="rId5"/>
          <a:stretch>
            <a:fillRect/>
          </a:stretch>
        </p:blipFill>
        <p:spPr>
          <a:xfrm>
            <a:off x="3902075" y="4088822"/>
            <a:ext cx="3696929" cy="2020011"/>
          </a:xfrm>
          <a:prstGeom prst="rect">
            <a:avLst/>
          </a:prstGeom>
        </p:spPr>
      </p:pic>
    </p:spTree>
    <p:extLst>
      <p:ext uri="{BB962C8B-B14F-4D97-AF65-F5344CB8AC3E}">
        <p14:creationId xmlns:p14="http://schemas.microsoft.com/office/powerpoint/2010/main" val="378595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a:solidFill>
                  <a:srgbClr val="0070C0"/>
                </a:solidFill>
                <a:latin typeface="Times New Roman" panose="02020603050405020304" pitchFamily="18" charset="0"/>
                <a:cs typeface="Times New Roman" panose="02020603050405020304" pitchFamily="18" charset="0"/>
              </a:rPr>
              <a:t>Kurtarma Sistemi </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18</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pic>
        <p:nvPicPr>
          <p:cNvPr id="12" name="Resim 11">
            <a:extLst>
              <a:ext uri="{FF2B5EF4-FFF2-40B4-BE49-F238E27FC236}">
                <a16:creationId xmlns:a16="http://schemas.microsoft.com/office/drawing/2014/main" id="{6A060716-600B-48F4-B73C-E71EC24BA2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pic>
        <p:nvPicPr>
          <p:cNvPr id="13" name="Resim 12">
            <a:extLst>
              <a:ext uri="{FF2B5EF4-FFF2-40B4-BE49-F238E27FC236}">
                <a16:creationId xmlns:a16="http://schemas.microsoft.com/office/drawing/2014/main" id="{30863CAA-A8B2-49BF-B80F-F57248EA10EC}"/>
              </a:ext>
            </a:extLst>
          </p:cNvPr>
          <p:cNvPicPr>
            <a:picLocks noChangeAspect="1"/>
          </p:cNvPicPr>
          <p:nvPr/>
        </p:nvPicPr>
        <p:blipFill>
          <a:blip r:embed="rId5"/>
          <a:stretch>
            <a:fillRect/>
          </a:stretch>
        </p:blipFill>
        <p:spPr>
          <a:xfrm rot="5730273">
            <a:off x="-60011" y="5409266"/>
            <a:ext cx="988107" cy="167564"/>
          </a:xfrm>
          <a:prstGeom prst="rect">
            <a:avLst/>
          </a:prstGeom>
        </p:spPr>
      </p:pic>
      <p:cxnSp>
        <p:nvCxnSpPr>
          <p:cNvPr id="14" name="Düz Bağlayıcı 13">
            <a:extLst>
              <a:ext uri="{FF2B5EF4-FFF2-40B4-BE49-F238E27FC236}">
                <a16:creationId xmlns:a16="http://schemas.microsoft.com/office/drawing/2014/main" id="{64B36C01-3779-43BF-998E-F4077F42B85C}"/>
              </a:ext>
            </a:extLst>
          </p:cNvPr>
          <p:cNvCxnSpPr>
            <a:cxnSpLocks/>
          </p:cNvCxnSpPr>
          <p:nvPr/>
        </p:nvCxnSpPr>
        <p:spPr>
          <a:xfrm flipH="1">
            <a:off x="151591" y="4368736"/>
            <a:ext cx="151663" cy="178155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Metin kutusu 14">
            <a:extLst>
              <a:ext uri="{FF2B5EF4-FFF2-40B4-BE49-F238E27FC236}">
                <a16:creationId xmlns:a16="http://schemas.microsoft.com/office/drawing/2014/main" id="{64F7AF5E-8F25-4E39-941C-34C7D4F146AB}"/>
              </a:ext>
            </a:extLst>
          </p:cNvPr>
          <p:cNvSpPr txBox="1"/>
          <p:nvPr/>
        </p:nvSpPr>
        <p:spPr>
          <a:xfrm>
            <a:off x="675284" y="5387943"/>
            <a:ext cx="914892" cy="738664"/>
          </a:xfrm>
          <a:prstGeom prst="rect">
            <a:avLst/>
          </a:prstGeom>
          <a:noFill/>
        </p:spPr>
        <p:txBody>
          <a:bodyPr wrap="square" rtlCol="0">
            <a:spAutoFit/>
          </a:bodyPr>
          <a:lstStyle/>
          <a:p>
            <a:pPr algn="ctr"/>
            <a:r>
              <a:rPr lang="tr-TR" sz="1400" dirty="0"/>
              <a:t>0 m</a:t>
            </a:r>
          </a:p>
          <a:p>
            <a:pPr algn="ctr"/>
            <a:r>
              <a:rPr lang="tr-TR" sz="1400" dirty="0"/>
              <a:t>0 s</a:t>
            </a:r>
          </a:p>
          <a:p>
            <a:pPr algn="ctr"/>
            <a:r>
              <a:rPr lang="tr-TR" sz="1400" dirty="0"/>
              <a:t>(Kalkış)</a:t>
            </a:r>
            <a:endParaRPr lang="en-US" sz="1400" dirty="0"/>
          </a:p>
        </p:txBody>
      </p:sp>
      <p:pic>
        <p:nvPicPr>
          <p:cNvPr id="16" name="Resim 15">
            <a:extLst>
              <a:ext uri="{FF2B5EF4-FFF2-40B4-BE49-F238E27FC236}">
                <a16:creationId xmlns:a16="http://schemas.microsoft.com/office/drawing/2014/main" id="{43EA0E48-FDA9-4000-B6DD-8D25CA3CEF5A}"/>
              </a:ext>
            </a:extLst>
          </p:cNvPr>
          <p:cNvPicPr>
            <a:picLocks noChangeAspect="1"/>
          </p:cNvPicPr>
          <p:nvPr/>
        </p:nvPicPr>
        <p:blipFill>
          <a:blip r:embed="rId6"/>
          <a:stretch>
            <a:fillRect/>
          </a:stretch>
        </p:blipFill>
        <p:spPr>
          <a:xfrm rot="1239267">
            <a:off x="723671" y="3234985"/>
            <a:ext cx="146720" cy="868346"/>
          </a:xfrm>
          <a:prstGeom prst="rect">
            <a:avLst/>
          </a:prstGeom>
        </p:spPr>
      </p:pic>
      <p:sp>
        <p:nvSpPr>
          <p:cNvPr id="17" name="Metin kutusu 16">
            <a:extLst>
              <a:ext uri="{FF2B5EF4-FFF2-40B4-BE49-F238E27FC236}">
                <a16:creationId xmlns:a16="http://schemas.microsoft.com/office/drawing/2014/main" id="{E4566358-F216-4A92-9FA8-85D1495ACFA0}"/>
              </a:ext>
            </a:extLst>
          </p:cNvPr>
          <p:cNvSpPr txBox="1"/>
          <p:nvPr/>
        </p:nvSpPr>
        <p:spPr>
          <a:xfrm>
            <a:off x="998121" y="3400619"/>
            <a:ext cx="957169" cy="738664"/>
          </a:xfrm>
          <a:prstGeom prst="rect">
            <a:avLst/>
          </a:prstGeom>
          <a:noFill/>
        </p:spPr>
        <p:txBody>
          <a:bodyPr wrap="square" rtlCol="0">
            <a:spAutoFit/>
          </a:bodyPr>
          <a:lstStyle/>
          <a:p>
            <a:pPr algn="ctr"/>
            <a:r>
              <a:rPr lang="tr-TR" sz="1400" dirty="0"/>
              <a:t>347,33 m</a:t>
            </a:r>
          </a:p>
          <a:p>
            <a:pPr algn="ctr"/>
            <a:r>
              <a:rPr lang="tr-TR" sz="1400" dirty="0"/>
              <a:t>17.504 s</a:t>
            </a:r>
          </a:p>
          <a:p>
            <a:pPr algn="ctr"/>
            <a:r>
              <a:rPr lang="tr-TR" sz="1400" dirty="0"/>
              <a:t>(</a:t>
            </a:r>
            <a:r>
              <a:rPr lang="tr-TR" sz="1400" dirty="0" err="1"/>
              <a:t>Burnout</a:t>
            </a:r>
            <a:r>
              <a:rPr lang="tr-TR" sz="1400" dirty="0"/>
              <a:t>)</a:t>
            </a:r>
            <a:endParaRPr lang="en-US" sz="1400" dirty="0"/>
          </a:p>
        </p:txBody>
      </p:sp>
      <p:sp>
        <p:nvSpPr>
          <p:cNvPr id="19" name="Metin kutusu 18">
            <a:extLst>
              <a:ext uri="{FF2B5EF4-FFF2-40B4-BE49-F238E27FC236}">
                <a16:creationId xmlns:a16="http://schemas.microsoft.com/office/drawing/2014/main" id="{22CC652E-8B02-487D-93AD-15CB27E10E09}"/>
              </a:ext>
            </a:extLst>
          </p:cNvPr>
          <p:cNvSpPr txBox="1"/>
          <p:nvPr/>
        </p:nvSpPr>
        <p:spPr>
          <a:xfrm>
            <a:off x="2480592" y="2594589"/>
            <a:ext cx="1272383" cy="954107"/>
          </a:xfrm>
          <a:prstGeom prst="rect">
            <a:avLst/>
          </a:prstGeom>
          <a:noFill/>
        </p:spPr>
        <p:txBody>
          <a:bodyPr wrap="square" rtlCol="0">
            <a:spAutoFit/>
          </a:bodyPr>
          <a:lstStyle/>
          <a:p>
            <a:pPr algn="ctr"/>
            <a:r>
              <a:rPr lang="tr-TR" sz="1400" dirty="0"/>
              <a:t>1500 m</a:t>
            </a:r>
          </a:p>
          <a:p>
            <a:pPr algn="ctr"/>
            <a:r>
              <a:rPr lang="tr-TR" sz="1400" dirty="0"/>
              <a:t>32,2 s</a:t>
            </a:r>
          </a:p>
          <a:p>
            <a:pPr algn="ctr"/>
            <a:r>
              <a:rPr lang="tr-TR" sz="1400" dirty="0"/>
              <a:t>(Faydalı yük ayrılımı)</a:t>
            </a:r>
            <a:endParaRPr lang="en-US" sz="1400" dirty="0"/>
          </a:p>
        </p:txBody>
      </p:sp>
      <p:sp>
        <p:nvSpPr>
          <p:cNvPr id="24" name="Metin kutusu 23">
            <a:extLst>
              <a:ext uri="{FF2B5EF4-FFF2-40B4-BE49-F238E27FC236}">
                <a16:creationId xmlns:a16="http://schemas.microsoft.com/office/drawing/2014/main" id="{8B716363-CBA7-4392-BC53-D21FE831DC52}"/>
              </a:ext>
            </a:extLst>
          </p:cNvPr>
          <p:cNvSpPr txBox="1"/>
          <p:nvPr/>
        </p:nvSpPr>
        <p:spPr>
          <a:xfrm>
            <a:off x="9761820" y="3731647"/>
            <a:ext cx="1423015" cy="958289"/>
          </a:xfrm>
          <a:prstGeom prst="rect">
            <a:avLst/>
          </a:prstGeom>
          <a:noFill/>
        </p:spPr>
        <p:txBody>
          <a:bodyPr wrap="square" rtlCol="0">
            <a:spAutoFit/>
          </a:bodyPr>
          <a:lstStyle/>
          <a:p>
            <a:pPr algn="ctr"/>
            <a:r>
              <a:rPr lang="tr-TR" sz="1400" dirty="0"/>
              <a:t>1019 m</a:t>
            </a:r>
          </a:p>
          <a:p>
            <a:pPr algn="ctr"/>
            <a:r>
              <a:rPr lang="tr-TR" sz="1400" dirty="0"/>
              <a:t>78 s</a:t>
            </a:r>
          </a:p>
          <a:p>
            <a:pPr algn="ctr"/>
            <a:r>
              <a:rPr lang="tr-TR" sz="1400" dirty="0"/>
              <a:t>(Ana paraşütün açılması)</a:t>
            </a:r>
            <a:endParaRPr lang="en-US" sz="1400" dirty="0"/>
          </a:p>
        </p:txBody>
      </p:sp>
      <p:sp>
        <p:nvSpPr>
          <p:cNvPr id="25" name="Metin kutusu 24">
            <a:extLst>
              <a:ext uri="{FF2B5EF4-FFF2-40B4-BE49-F238E27FC236}">
                <a16:creationId xmlns:a16="http://schemas.microsoft.com/office/drawing/2014/main" id="{F112FBC8-924C-4551-91D1-AF857816DBEA}"/>
              </a:ext>
            </a:extLst>
          </p:cNvPr>
          <p:cNvSpPr txBox="1"/>
          <p:nvPr/>
        </p:nvSpPr>
        <p:spPr>
          <a:xfrm>
            <a:off x="10487922" y="5259512"/>
            <a:ext cx="1367460" cy="738664"/>
          </a:xfrm>
          <a:prstGeom prst="rect">
            <a:avLst/>
          </a:prstGeom>
          <a:noFill/>
        </p:spPr>
        <p:txBody>
          <a:bodyPr wrap="square" rtlCol="0">
            <a:spAutoFit/>
          </a:bodyPr>
          <a:lstStyle/>
          <a:p>
            <a:pPr algn="ctr"/>
            <a:r>
              <a:rPr lang="tr-TR" sz="1400" dirty="0"/>
              <a:t>Yere çarpma anı</a:t>
            </a:r>
          </a:p>
          <a:p>
            <a:pPr algn="ctr"/>
            <a:r>
              <a:rPr lang="tr-TR" sz="1400" dirty="0"/>
              <a:t>0 m</a:t>
            </a:r>
          </a:p>
          <a:p>
            <a:pPr algn="ctr"/>
            <a:r>
              <a:rPr lang="tr-TR" sz="1400" dirty="0"/>
              <a:t>150,8 s</a:t>
            </a:r>
            <a:endParaRPr lang="en-US" sz="1400" dirty="0"/>
          </a:p>
        </p:txBody>
      </p:sp>
      <p:sp>
        <p:nvSpPr>
          <p:cNvPr id="10" name="Metin kutusu 9">
            <a:extLst>
              <a:ext uri="{FF2B5EF4-FFF2-40B4-BE49-F238E27FC236}">
                <a16:creationId xmlns:a16="http://schemas.microsoft.com/office/drawing/2014/main" id="{DF41B7BD-7FB6-4455-9F62-4E4E1F15D2D5}"/>
              </a:ext>
            </a:extLst>
          </p:cNvPr>
          <p:cNvSpPr txBox="1"/>
          <p:nvPr/>
        </p:nvSpPr>
        <p:spPr>
          <a:xfrm>
            <a:off x="1886992" y="5357167"/>
            <a:ext cx="4182215" cy="738664"/>
          </a:xfrm>
          <a:prstGeom prst="rect">
            <a:avLst/>
          </a:prstGeom>
          <a:noFill/>
        </p:spPr>
        <p:txBody>
          <a:bodyPr wrap="square" rtlCol="0">
            <a:spAutoFit/>
          </a:bodyPr>
          <a:lstStyle/>
          <a:p>
            <a:r>
              <a:rPr lang="tr-TR" sz="1400" i="1" dirty="0"/>
              <a:t>84 derecelik eğim göz önünde bulundurularak resmedilmiş olan bu döngüde </a:t>
            </a:r>
            <a:r>
              <a:rPr lang="tr-TR" sz="1400" b="1" i="1" dirty="0"/>
              <a:t>çizimler sadece olay örgüsünü daha iyi betimlemek amacıyla kullanılmıştır.</a:t>
            </a:r>
          </a:p>
        </p:txBody>
      </p:sp>
      <p:pic>
        <p:nvPicPr>
          <p:cNvPr id="22" name="Resim 21">
            <a:extLst>
              <a:ext uri="{FF2B5EF4-FFF2-40B4-BE49-F238E27FC236}">
                <a16:creationId xmlns:a16="http://schemas.microsoft.com/office/drawing/2014/main" id="{2C753EC5-E964-4C11-BA76-DC78CECE13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673728">
            <a:off x="2034519" y="2451002"/>
            <a:ext cx="205586" cy="621326"/>
          </a:xfrm>
          <a:prstGeom prst="rect">
            <a:avLst/>
          </a:prstGeom>
        </p:spPr>
      </p:pic>
      <p:pic>
        <p:nvPicPr>
          <p:cNvPr id="26" name="Resim 25">
            <a:extLst>
              <a:ext uri="{FF2B5EF4-FFF2-40B4-BE49-F238E27FC236}">
                <a16:creationId xmlns:a16="http://schemas.microsoft.com/office/drawing/2014/main" id="{9C7FCAC2-E8C0-45CC-9A66-6CD53FC417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456065">
            <a:off x="2612318" y="1682942"/>
            <a:ext cx="161710" cy="728764"/>
          </a:xfrm>
          <a:prstGeom prst="rect">
            <a:avLst/>
          </a:prstGeom>
        </p:spPr>
      </p:pic>
      <p:sp>
        <p:nvSpPr>
          <p:cNvPr id="31" name="Dikdörtgen: Yuvarlatılmış Köşeler 30">
            <a:extLst>
              <a:ext uri="{FF2B5EF4-FFF2-40B4-BE49-F238E27FC236}">
                <a16:creationId xmlns:a16="http://schemas.microsoft.com/office/drawing/2014/main" id="{5A52411A-4463-40FF-AE8D-6B788DD4A57E}"/>
              </a:ext>
            </a:extLst>
          </p:cNvPr>
          <p:cNvSpPr/>
          <p:nvPr/>
        </p:nvSpPr>
        <p:spPr>
          <a:xfrm>
            <a:off x="1599835" y="2554921"/>
            <a:ext cx="84221" cy="365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33" name="Düz Bağlayıcı 32">
            <a:extLst>
              <a:ext uri="{FF2B5EF4-FFF2-40B4-BE49-F238E27FC236}">
                <a16:creationId xmlns:a16="http://schemas.microsoft.com/office/drawing/2014/main" id="{D4B9B8AB-B503-4946-889C-C52B39011ACA}"/>
              </a:ext>
            </a:extLst>
          </p:cNvPr>
          <p:cNvCxnSpPr>
            <a:stCxn id="31" idx="0"/>
          </p:cNvCxnSpPr>
          <p:nvPr/>
        </p:nvCxnSpPr>
        <p:spPr>
          <a:xfrm flipH="1" flipV="1">
            <a:off x="1476706" y="2343987"/>
            <a:ext cx="165240" cy="210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Düz Bağlayıcı 34">
            <a:extLst>
              <a:ext uri="{FF2B5EF4-FFF2-40B4-BE49-F238E27FC236}">
                <a16:creationId xmlns:a16="http://schemas.microsoft.com/office/drawing/2014/main" id="{70DF56A9-0E9F-4E8D-82CD-AA3BB757BD39}"/>
              </a:ext>
            </a:extLst>
          </p:cNvPr>
          <p:cNvCxnSpPr>
            <a:stCxn id="31" idx="0"/>
          </p:cNvCxnSpPr>
          <p:nvPr/>
        </p:nvCxnSpPr>
        <p:spPr>
          <a:xfrm flipV="1">
            <a:off x="1641946" y="2347989"/>
            <a:ext cx="180258" cy="206932"/>
          </a:xfrm>
          <a:prstGeom prst="line">
            <a:avLst/>
          </a:prstGeom>
        </p:spPr>
        <p:style>
          <a:lnRef idx="1">
            <a:schemeClr val="accent1"/>
          </a:lnRef>
          <a:fillRef idx="0">
            <a:schemeClr val="accent1"/>
          </a:fillRef>
          <a:effectRef idx="0">
            <a:schemeClr val="accent1"/>
          </a:effectRef>
          <a:fontRef idx="minor">
            <a:schemeClr val="tx1"/>
          </a:fontRef>
        </p:style>
      </p:cxnSp>
      <p:sp>
        <p:nvSpPr>
          <p:cNvPr id="37" name="Akış Çizelgesi: Gecikme 36">
            <a:extLst>
              <a:ext uri="{FF2B5EF4-FFF2-40B4-BE49-F238E27FC236}">
                <a16:creationId xmlns:a16="http://schemas.microsoft.com/office/drawing/2014/main" id="{4E0819E5-6F27-4DC9-9805-152E6B0796A2}"/>
              </a:ext>
            </a:extLst>
          </p:cNvPr>
          <p:cNvSpPr/>
          <p:nvPr/>
        </p:nvSpPr>
        <p:spPr>
          <a:xfrm rot="16200000">
            <a:off x="1471245" y="1999306"/>
            <a:ext cx="370609" cy="318753"/>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39" name="Düz Bağlayıcı 38">
            <a:extLst>
              <a:ext uri="{FF2B5EF4-FFF2-40B4-BE49-F238E27FC236}">
                <a16:creationId xmlns:a16="http://schemas.microsoft.com/office/drawing/2014/main" id="{151A6D4C-24E5-48EB-A92C-6E0DE9A332F8}"/>
              </a:ext>
            </a:extLst>
          </p:cNvPr>
          <p:cNvCxnSpPr>
            <a:stCxn id="22" idx="0"/>
          </p:cNvCxnSpPr>
          <p:nvPr/>
        </p:nvCxnSpPr>
        <p:spPr>
          <a:xfrm flipH="1" flipV="1">
            <a:off x="2137312" y="2142355"/>
            <a:ext cx="60495" cy="314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Düz Bağlayıcı 40">
            <a:extLst>
              <a:ext uri="{FF2B5EF4-FFF2-40B4-BE49-F238E27FC236}">
                <a16:creationId xmlns:a16="http://schemas.microsoft.com/office/drawing/2014/main" id="{336502BB-6606-4977-8A3A-7333B2D00475}"/>
              </a:ext>
            </a:extLst>
          </p:cNvPr>
          <p:cNvCxnSpPr>
            <a:cxnSpLocks/>
            <a:endCxn id="42" idx="1"/>
          </p:cNvCxnSpPr>
          <p:nvPr/>
        </p:nvCxnSpPr>
        <p:spPr>
          <a:xfrm flipV="1">
            <a:off x="2139618" y="2190435"/>
            <a:ext cx="88090" cy="266514"/>
          </a:xfrm>
          <a:prstGeom prst="line">
            <a:avLst/>
          </a:prstGeom>
        </p:spPr>
        <p:style>
          <a:lnRef idx="1">
            <a:schemeClr val="accent1"/>
          </a:lnRef>
          <a:fillRef idx="0">
            <a:schemeClr val="accent1"/>
          </a:fillRef>
          <a:effectRef idx="0">
            <a:schemeClr val="accent1"/>
          </a:effectRef>
          <a:fontRef idx="minor">
            <a:schemeClr val="tx1"/>
          </a:fontRef>
        </p:style>
      </p:cxnSp>
      <p:sp>
        <p:nvSpPr>
          <p:cNvPr id="42" name="Akış Çizelgesi: Gecikme 41">
            <a:extLst>
              <a:ext uri="{FF2B5EF4-FFF2-40B4-BE49-F238E27FC236}">
                <a16:creationId xmlns:a16="http://schemas.microsoft.com/office/drawing/2014/main" id="{3E8B4E89-D8A2-4820-B725-634395ABEFF6}"/>
              </a:ext>
            </a:extLst>
          </p:cNvPr>
          <p:cNvSpPr/>
          <p:nvPr/>
        </p:nvSpPr>
        <p:spPr>
          <a:xfrm rot="17310479">
            <a:off x="2137322" y="1957483"/>
            <a:ext cx="264842" cy="2147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Resim 42">
            <a:extLst>
              <a:ext uri="{FF2B5EF4-FFF2-40B4-BE49-F238E27FC236}">
                <a16:creationId xmlns:a16="http://schemas.microsoft.com/office/drawing/2014/main" id="{FFFC3B35-93BE-4ECC-9EE2-82B878F009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456065">
            <a:off x="4948329" y="1810287"/>
            <a:ext cx="161710" cy="728764"/>
          </a:xfrm>
          <a:prstGeom prst="rect">
            <a:avLst/>
          </a:prstGeom>
        </p:spPr>
      </p:pic>
      <p:pic>
        <p:nvPicPr>
          <p:cNvPr id="45" name="Resim 44">
            <a:extLst>
              <a:ext uri="{FF2B5EF4-FFF2-40B4-BE49-F238E27FC236}">
                <a16:creationId xmlns:a16="http://schemas.microsoft.com/office/drawing/2014/main" id="{14648A46-26C3-4849-A8D7-114F5A7DC9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903610">
            <a:off x="5281197" y="1479136"/>
            <a:ext cx="379792" cy="540106"/>
          </a:xfrm>
          <a:prstGeom prst="rect">
            <a:avLst/>
          </a:prstGeom>
        </p:spPr>
      </p:pic>
      <p:cxnSp>
        <p:nvCxnSpPr>
          <p:cNvPr id="49" name="Düz Bağlayıcı 48">
            <a:extLst>
              <a:ext uri="{FF2B5EF4-FFF2-40B4-BE49-F238E27FC236}">
                <a16:creationId xmlns:a16="http://schemas.microsoft.com/office/drawing/2014/main" id="{9FD50273-BEB6-43DF-9CAB-A1408CD81C52}"/>
              </a:ext>
            </a:extLst>
          </p:cNvPr>
          <p:cNvCxnSpPr>
            <a:cxnSpLocks/>
          </p:cNvCxnSpPr>
          <p:nvPr/>
        </p:nvCxnSpPr>
        <p:spPr>
          <a:xfrm flipV="1">
            <a:off x="5029184" y="1850270"/>
            <a:ext cx="224183" cy="215853"/>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Düz Bağlayıcı 53">
            <a:extLst>
              <a:ext uri="{FF2B5EF4-FFF2-40B4-BE49-F238E27FC236}">
                <a16:creationId xmlns:a16="http://schemas.microsoft.com/office/drawing/2014/main" id="{DC5C06BB-0692-4933-B91E-1AC1884C9B1F}"/>
              </a:ext>
            </a:extLst>
          </p:cNvPr>
          <p:cNvCxnSpPr/>
          <p:nvPr/>
        </p:nvCxnSpPr>
        <p:spPr>
          <a:xfrm flipH="1" flipV="1">
            <a:off x="4909866" y="1672329"/>
            <a:ext cx="233209" cy="335318"/>
          </a:xfrm>
          <a:prstGeom prst="line">
            <a:avLst/>
          </a:prstGeom>
        </p:spPr>
        <p:style>
          <a:lnRef idx="1">
            <a:schemeClr val="accent1"/>
          </a:lnRef>
          <a:fillRef idx="0">
            <a:schemeClr val="accent1"/>
          </a:fillRef>
          <a:effectRef idx="0">
            <a:schemeClr val="accent1"/>
          </a:effectRef>
          <a:fontRef idx="minor">
            <a:schemeClr val="tx1"/>
          </a:fontRef>
        </p:style>
      </p:cxnSp>
      <p:sp>
        <p:nvSpPr>
          <p:cNvPr id="55" name="Akış Çizelgesi: Gecikme 54">
            <a:extLst>
              <a:ext uri="{FF2B5EF4-FFF2-40B4-BE49-F238E27FC236}">
                <a16:creationId xmlns:a16="http://schemas.microsoft.com/office/drawing/2014/main" id="{62B7ABF6-E314-4C4A-BFAC-D50D02CB7291}"/>
              </a:ext>
            </a:extLst>
          </p:cNvPr>
          <p:cNvSpPr/>
          <p:nvPr/>
        </p:nvSpPr>
        <p:spPr>
          <a:xfrm rot="16200000">
            <a:off x="4681789" y="1315018"/>
            <a:ext cx="370609" cy="318753"/>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6" name="Metin kutusu 55">
            <a:extLst>
              <a:ext uri="{FF2B5EF4-FFF2-40B4-BE49-F238E27FC236}">
                <a16:creationId xmlns:a16="http://schemas.microsoft.com/office/drawing/2014/main" id="{36E2CBDC-519B-48BD-8EA5-700F72DE694C}"/>
              </a:ext>
            </a:extLst>
          </p:cNvPr>
          <p:cNvSpPr txBox="1"/>
          <p:nvPr/>
        </p:nvSpPr>
        <p:spPr>
          <a:xfrm>
            <a:off x="5651773" y="1916848"/>
            <a:ext cx="1923151" cy="954107"/>
          </a:xfrm>
          <a:prstGeom prst="rect">
            <a:avLst/>
          </a:prstGeom>
          <a:noFill/>
        </p:spPr>
        <p:txBody>
          <a:bodyPr wrap="square" rtlCol="0">
            <a:spAutoFit/>
          </a:bodyPr>
          <a:lstStyle/>
          <a:p>
            <a:pPr algn="ctr"/>
            <a:r>
              <a:rPr lang="tr-TR" sz="1400" dirty="0"/>
              <a:t>1619 m</a:t>
            </a:r>
          </a:p>
          <a:p>
            <a:pPr algn="ctr"/>
            <a:r>
              <a:rPr lang="tr-TR" sz="1400" dirty="0"/>
              <a:t>35,3 s</a:t>
            </a:r>
          </a:p>
          <a:p>
            <a:pPr algn="ctr"/>
            <a:r>
              <a:rPr lang="tr-TR" sz="1400" dirty="0"/>
              <a:t>(Burun konisinin </a:t>
            </a:r>
            <a:r>
              <a:rPr lang="tr-TR" sz="1400" dirty="0" err="1"/>
              <a:t>maks</a:t>
            </a:r>
            <a:r>
              <a:rPr lang="tr-TR" sz="1400" dirty="0"/>
              <a:t>. irtifaya ulaşması)</a:t>
            </a:r>
            <a:endParaRPr lang="en-US" sz="1400" dirty="0"/>
          </a:p>
        </p:txBody>
      </p:sp>
      <p:pic>
        <p:nvPicPr>
          <p:cNvPr id="58" name="Resim 57">
            <a:extLst>
              <a:ext uri="{FF2B5EF4-FFF2-40B4-BE49-F238E27FC236}">
                <a16:creationId xmlns:a16="http://schemas.microsoft.com/office/drawing/2014/main" id="{DD188042-6209-42AC-9516-228C677819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673728">
            <a:off x="9209609" y="3788438"/>
            <a:ext cx="205586" cy="621326"/>
          </a:xfrm>
          <a:prstGeom prst="rect">
            <a:avLst/>
          </a:prstGeom>
        </p:spPr>
      </p:pic>
      <p:sp>
        <p:nvSpPr>
          <p:cNvPr id="59" name="Akış Çizelgesi: Gecikme 58">
            <a:extLst>
              <a:ext uri="{FF2B5EF4-FFF2-40B4-BE49-F238E27FC236}">
                <a16:creationId xmlns:a16="http://schemas.microsoft.com/office/drawing/2014/main" id="{D329E51A-4432-4A1F-BABA-715F20789099}"/>
              </a:ext>
            </a:extLst>
          </p:cNvPr>
          <p:cNvSpPr/>
          <p:nvPr/>
        </p:nvSpPr>
        <p:spPr>
          <a:xfrm rot="17310479">
            <a:off x="9485162" y="2375971"/>
            <a:ext cx="264842" cy="2147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2" name="Akış Çizelgesi: Gecikme 61">
            <a:extLst>
              <a:ext uri="{FF2B5EF4-FFF2-40B4-BE49-F238E27FC236}">
                <a16:creationId xmlns:a16="http://schemas.microsoft.com/office/drawing/2014/main" id="{F7BBB790-980E-4BA5-BA3B-604294D3FD60}"/>
              </a:ext>
            </a:extLst>
          </p:cNvPr>
          <p:cNvSpPr/>
          <p:nvPr/>
        </p:nvSpPr>
        <p:spPr>
          <a:xfrm rot="17310479">
            <a:off x="9219918" y="2752804"/>
            <a:ext cx="507604" cy="997543"/>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4" name="Düz Bağlayıcı 63">
            <a:extLst>
              <a:ext uri="{FF2B5EF4-FFF2-40B4-BE49-F238E27FC236}">
                <a16:creationId xmlns:a16="http://schemas.microsoft.com/office/drawing/2014/main" id="{A3E6F726-FED8-4AE4-8433-D0C7EFC2DFBD}"/>
              </a:ext>
            </a:extLst>
          </p:cNvPr>
          <p:cNvCxnSpPr>
            <a:stCxn id="58" idx="0"/>
          </p:cNvCxnSpPr>
          <p:nvPr/>
        </p:nvCxnSpPr>
        <p:spPr>
          <a:xfrm flipV="1">
            <a:off x="9372897" y="3669158"/>
            <a:ext cx="480966" cy="125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Düz Bağlayıcı 65">
            <a:extLst>
              <a:ext uri="{FF2B5EF4-FFF2-40B4-BE49-F238E27FC236}">
                <a16:creationId xmlns:a16="http://schemas.microsoft.com/office/drawing/2014/main" id="{D1D6D86C-D520-4ADE-842F-6438589258E8}"/>
              </a:ext>
            </a:extLst>
          </p:cNvPr>
          <p:cNvCxnSpPr>
            <a:stCxn id="58" idx="0"/>
          </p:cNvCxnSpPr>
          <p:nvPr/>
        </p:nvCxnSpPr>
        <p:spPr>
          <a:xfrm flipH="1" flipV="1">
            <a:off x="8920179" y="3270118"/>
            <a:ext cx="452718" cy="524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Düz Bağlayıcı 67">
            <a:extLst>
              <a:ext uri="{FF2B5EF4-FFF2-40B4-BE49-F238E27FC236}">
                <a16:creationId xmlns:a16="http://schemas.microsoft.com/office/drawing/2014/main" id="{7742B718-3199-4C60-8756-B154D203B6E9}"/>
              </a:ext>
            </a:extLst>
          </p:cNvPr>
          <p:cNvCxnSpPr>
            <a:stCxn id="58" idx="0"/>
            <a:endCxn id="62" idx="1"/>
          </p:cNvCxnSpPr>
          <p:nvPr/>
        </p:nvCxnSpPr>
        <p:spPr>
          <a:xfrm flipV="1">
            <a:off x="9372897" y="3492251"/>
            <a:ext cx="20257" cy="30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Düz Bağlayıcı 69">
            <a:extLst>
              <a:ext uri="{FF2B5EF4-FFF2-40B4-BE49-F238E27FC236}">
                <a16:creationId xmlns:a16="http://schemas.microsoft.com/office/drawing/2014/main" id="{3BD6F245-C039-4C45-89D0-A078D2330374}"/>
              </a:ext>
            </a:extLst>
          </p:cNvPr>
          <p:cNvCxnSpPr>
            <a:cxnSpLocks/>
          </p:cNvCxnSpPr>
          <p:nvPr/>
        </p:nvCxnSpPr>
        <p:spPr>
          <a:xfrm flipV="1">
            <a:off x="9372897" y="2592317"/>
            <a:ext cx="288098" cy="110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Düz Bağlayıcı 71">
            <a:extLst>
              <a:ext uri="{FF2B5EF4-FFF2-40B4-BE49-F238E27FC236}">
                <a16:creationId xmlns:a16="http://schemas.microsoft.com/office/drawing/2014/main" id="{11144EEB-A94C-4F8D-B0E6-7E03F7965138}"/>
              </a:ext>
            </a:extLst>
          </p:cNvPr>
          <p:cNvCxnSpPr>
            <a:cxnSpLocks/>
            <a:stCxn id="58" idx="0"/>
            <a:endCxn id="59" idx="0"/>
          </p:cNvCxnSpPr>
          <p:nvPr/>
        </p:nvCxnSpPr>
        <p:spPr>
          <a:xfrm flipV="1">
            <a:off x="9372897" y="2449264"/>
            <a:ext cx="142860" cy="1345121"/>
          </a:xfrm>
          <a:prstGeom prst="line">
            <a:avLst/>
          </a:prstGeom>
        </p:spPr>
        <p:style>
          <a:lnRef idx="1">
            <a:schemeClr val="accent1"/>
          </a:lnRef>
          <a:fillRef idx="0">
            <a:schemeClr val="accent1"/>
          </a:fillRef>
          <a:effectRef idx="0">
            <a:schemeClr val="accent1"/>
          </a:effectRef>
          <a:fontRef idx="minor">
            <a:schemeClr val="tx1"/>
          </a:fontRef>
        </p:style>
      </p:cxnSp>
      <p:pic>
        <p:nvPicPr>
          <p:cNvPr id="76" name="Resim 75">
            <a:extLst>
              <a:ext uri="{FF2B5EF4-FFF2-40B4-BE49-F238E27FC236}">
                <a16:creationId xmlns:a16="http://schemas.microsoft.com/office/drawing/2014/main" id="{9C10B4FF-D691-47B8-8062-ECA9C625A2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4355647">
            <a:off x="8716559" y="5714574"/>
            <a:ext cx="205586" cy="621326"/>
          </a:xfrm>
          <a:prstGeom prst="rect">
            <a:avLst/>
          </a:prstGeom>
        </p:spPr>
      </p:pic>
      <p:pic>
        <p:nvPicPr>
          <p:cNvPr id="77" name="Resim 76">
            <a:extLst>
              <a:ext uri="{FF2B5EF4-FFF2-40B4-BE49-F238E27FC236}">
                <a16:creationId xmlns:a16="http://schemas.microsoft.com/office/drawing/2014/main" id="{915E0A62-F44D-4083-91B8-5236389E15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3936416">
            <a:off x="9532524" y="5557251"/>
            <a:ext cx="161710" cy="728764"/>
          </a:xfrm>
          <a:prstGeom prst="rect">
            <a:avLst/>
          </a:prstGeom>
        </p:spPr>
      </p:pic>
      <p:sp>
        <p:nvSpPr>
          <p:cNvPr id="78" name="Dikdörtgen: Yuvarlatılmış Köşeler 77">
            <a:extLst>
              <a:ext uri="{FF2B5EF4-FFF2-40B4-BE49-F238E27FC236}">
                <a16:creationId xmlns:a16="http://schemas.microsoft.com/office/drawing/2014/main" id="{266069E5-7EA9-4F27-B4D1-A3BC186B7AC0}"/>
              </a:ext>
            </a:extLst>
          </p:cNvPr>
          <p:cNvSpPr/>
          <p:nvPr/>
        </p:nvSpPr>
        <p:spPr>
          <a:xfrm rot="4222557">
            <a:off x="10184234" y="5797305"/>
            <a:ext cx="84221" cy="365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83506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Autofit/>
          </a:bodyPr>
          <a:lstStyle/>
          <a:p>
            <a:r>
              <a:rPr lang="tr-TR" sz="3600" b="1" dirty="0">
                <a:solidFill>
                  <a:srgbClr val="0070C0"/>
                </a:solidFill>
                <a:latin typeface="Times New Roman" panose="02020603050405020304" pitchFamily="18" charset="0"/>
                <a:cs typeface="Times New Roman" panose="02020603050405020304" pitchFamily="18" charset="0"/>
              </a:rPr>
              <a:t>Yapısal – Gövde/Gövde İçi Yapısal Destekler </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19</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pic>
        <p:nvPicPr>
          <p:cNvPr id="12" name="Resim 11">
            <a:extLst>
              <a:ext uri="{FF2B5EF4-FFF2-40B4-BE49-F238E27FC236}">
                <a16:creationId xmlns:a16="http://schemas.microsoft.com/office/drawing/2014/main" id="{C68886E3-F11B-4581-A896-832C24B5D0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
        <p:nvSpPr>
          <p:cNvPr id="13" name="Dikdörtgen 12">
            <a:extLst>
              <a:ext uri="{FF2B5EF4-FFF2-40B4-BE49-F238E27FC236}">
                <a16:creationId xmlns:a16="http://schemas.microsoft.com/office/drawing/2014/main" id="{6CB91286-8F77-4D11-913B-33EB5E1223D2}"/>
              </a:ext>
            </a:extLst>
          </p:cNvPr>
          <p:cNvSpPr/>
          <p:nvPr/>
        </p:nvSpPr>
        <p:spPr>
          <a:xfrm>
            <a:off x="170240" y="1800184"/>
            <a:ext cx="11619700" cy="2322174"/>
          </a:xfrm>
          <a:prstGeom prst="rect">
            <a:avLst/>
          </a:prstGeom>
        </p:spPr>
        <p:txBody>
          <a:bodyPr wrap="square">
            <a:spAutoFit/>
          </a:bodyPr>
          <a:lstStyle/>
          <a:p>
            <a:pPr marL="285750" lvl="0" indent="-285750">
              <a:lnSpc>
                <a:spcPct val="115000"/>
              </a:lnSpc>
              <a:spcAft>
                <a:spcPts val="0"/>
              </a:spcAft>
              <a:buFont typeface="Arial" panose="020B0604020202020204" pitchFamily="34" charset="0"/>
              <a:buChar char="•"/>
            </a:pPr>
            <a:r>
              <a:rPr lang="tr-TR" dirty="0">
                <a:latin typeface="Calibri" panose="020F0502020204030204" pitchFamily="34" charset="0"/>
                <a:ea typeface="Calibri" panose="020F0502020204030204" pitchFamily="34" charset="0"/>
                <a:cs typeface="Times New Roman" panose="02020603050405020304" pitchFamily="18" charset="0"/>
              </a:rPr>
              <a:t>Bilgisayar destekli ve mekanik testlerle basınç ve yüke olan dayanım test edilerek rokette gerekli görülen yerlerde değişiklik yapılacaktır.</a:t>
            </a:r>
          </a:p>
          <a:p>
            <a:pPr lvl="0">
              <a:lnSpc>
                <a:spcPct val="115000"/>
              </a:lnSpc>
              <a:spcAft>
                <a:spcPts val="0"/>
              </a:spcAft>
            </a:pPr>
            <a:endParaRPr lang="tr-TR"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15000"/>
              </a:lnSpc>
              <a:spcAft>
                <a:spcPts val="0"/>
              </a:spcAft>
              <a:buFont typeface="Arial" panose="020B0604020202020204" pitchFamily="34" charset="0"/>
              <a:buChar char="•"/>
            </a:pPr>
            <a:r>
              <a:rPr lang="tr-TR" dirty="0">
                <a:latin typeface="Calibri" panose="020F0502020204030204" pitchFamily="34" charset="0"/>
                <a:ea typeface="Calibri" panose="020F0502020204030204" pitchFamily="34" charset="0"/>
                <a:cs typeface="Times New Roman" panose="02020603050405020304" pitchFamily="18" charset="0"/>
              </a:rPr>
              <a:t>Gövde içerisindeki paraşüt, şok kordonu ve elastik iplerle gövdede bulunan çengele sabitlenerek yerleştirilecektir. </a:t>
            </a:r>
          </a:p>
          <a:p>
            <a:pPr marL="285750" lvl="0" indent="-285750">
              <a:lnSpc>
                <a:spcPct val="115000"/>
              </a:lnSpc>
              <a:spcAft>
                <a:spcPts val="0"/>
              </a:spcAft>
              <a:buFont typeface="Arial" panose="020B0604020202020204" pitchFamily="34" charset="0"/>
              <a:buChar char="•"/>
            </a:pPr>
            <a:endParaRPr lang="tr-TR"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15000"/>
              </a:lnSpc>
              <a:spcAft>
                <a:spcPts val="0"/>
              </a:spcAft>
              <a:buFont typeface="Arial" panose="020B0604020202020204" pitchFamily="34" charset="0"/>
              <a:buChar char="•"/>
            </a:pPr>
            <a:r>
              <a:rPr lang="tr-TR" dirty="0" err="1">
                <a:latin typeface="Calibri" panose="020F0502020204030204" pitchFamily="34" charset="0"/>
                <a:ea typeface="Calibri" panose="020F0502020204030204" pitchFamily="34" charset="0"/>
                <a:cs typeface="Times New Roman" panose="02020603050405020304" pitchFamily="18" charset="0"/>
              </a:rPr>
              <a:t>Altimeter</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err="1">
                <a:latin typeface="Calibri" panose="020F0502020204030204" pitchFamily="34" charset="0"/>
                <a:ea typeface="Calibri" panose="020F0502020204030204" pitchFamily="34" charset="0"/>
                <a:cs typeface="Times New Roman" panose="02020603050405020304" pitchFamily="18" charset="0"/>
              </a:rPr>
              <a:t>deployment</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err="1">
                <a:latin typeface="Calibri" panose="020F0502020204030204" pitchFamily="34" charset="0"/>
                <a:ea typeface="Calibri" panose="020F0502020204030204" pitchFamily="34" charset="0"/>
                <a:cs typeface="Times New Roman" panose="02020603050405020304" pitchFamily="18" charset="0"/>
              </a:rPr>
              <a:t>charge</a:t>
            </a:r>
            <a:r>
              <a:rPr lang="tr-TR" dirty="0">
                <a:latin typeface="Calibri" panose="020F0502020204030204" pitchFamily="34" charset="0"/>
                <a:ea typeface="Calibri" panose="020F0502020204030204" pitchFamily="34" charset="0"/>
                <a:cs typeface="Times New Roman" panose="02020603050405020304" pitchFamily="18" charset="0"/>
              </a:rPr>
              <a:t> ve pili uygun bir silindir içerisine bir kapsül ile monte edilerek hem dış etkenlere karşı koruma altına alınacaklar hem de roket içerisinde düzgün bir şekilde çalışmaları sağlanacaktır.</a:t>
            </a:r>
          </a:p>
        </p:txBody>
      </p:sp>
    </p:spTree>
    <p:extLst>
      <p:ext uri="{BB962C8B-B14F-4D97-AF65-F5344CB8AC3E}">
        <p14:creationId xmlns:p14="http://schemas.microsoft.com/office/powerpoint/2010/main" val="527745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6954" y="3121204"/>
            <a:ext cx="9144000" cy="750956"/>
          </a:xfrm>
        </p:spPr>
        <p:txBody>
          <a:bodyPr>
            <a:normAutofit fontScale="90000"/>
          </a:bodyPr>
          <a:lstStyle/>
          <a:p>
            <a:r>
              <a:rPr lang="tr-TR" b="1" dirty="0">
                <a:solidFill>
                  <a:srgbClr val="0070C0"/>
                </a:solidFill>
                <a:latin typeface="Times New Roman" panose="02020603050405020304" pitchFamily="18" charset="0"/>
                <a:cs typeface="Times New Roman" panose="02020603050405020304" pitchFamily="18" charset="0"/>
              </a:rPr>
              <a:t>Roket Genel Tasarımı</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2</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pic>
        <p:nvPicPr>
          <p:cNvPr id="10" name="Resim 9">
            <a:extLst>
              <a:ext uri="{FF2B5EF4-FFF2-40B4-BE49-F238E27FC236}">
                <a16:creationId xmlns:a16="http://schemas.microsoft.com/office/drawing/2014/main" id="{C8A5B59D-696F-4DE2-AA2A-4D2B44DEBD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Tree>
    <p:extLst>
      <p:ext uri="{BB962C8B-B14F-4D97-AF65-F5344CB8AC3E}">
        <p14:creationId xmlns:p14="http://schemas.microsoft.com/office/powerpoint/2010/main" val="3970755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Autofit/>
          </a:bodyPr>
          <a:lstStyle/>
          <a:p>
            <a:r>
              <a:rPr lang="tr-TR" sz="3600" b="1" dirty="0">
                <a:solidFill>
                  <a:srgbClr val="0070C0"/>
                </a:solidFill>
                <a:latin typeface="Times New Roman" panose="02020603050405020304" pitchFamily="18" charset="0"/>
                <a:cs typeface="Times New Roman" panose="02020603050405020304" pitchFamily="18" charset="0"/>
              </a:rPr>
              <a:t>Yapısal – Gövde/Gövde İçi Yapısal Destekler </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20</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pic>
        <p:nvPicPr>
          <p:cNvPr id="12" name="Resim 11">
            <a:extLst>
              <a:ext uri="{FF2B5EF4-FFF2-40B4-BE49-F238E27FC236}">
                <a16:creationId xmlns:a16="http://schemas.microsoft.com/office/drawing/2014/main" id="{C68886E3-F11B-4581-A896-832C24B5D0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
        <p:nvSpPr>
          <p:cNvPr id="8" name="Dikdörtgen 7">
            <a:extLst>
              <a:ext uri="{FF2B5EF4-FFF2-40B4-BE49-F238E27FC236}">
                <a16:creationId xmlns:a16="http://schemas.microsoft.com/office/drawing/2014/main" id="{74EFE3A9-7CEE-4A42-98F9-DD10E6555721}"/>
              </a:ext>
            </a:extLst>
          </p:cNvPr>
          <p:cNvSpPr/>
          <p:nvPr/>
        </p:nvSpPr>
        <p:spPr>
          <a:xfrm>
            <a:off x="354542" y="1730205"/>
            <a:ext cx="11251095" cy="2897203"/>
          </a:xfrm>
          <a:prstGeom prst="rect">
            <a:avLst/>
          </a:prstGeom>
        </p:spPr>
        <p:txBody>
          <a:bodyPr wrap="square">
            <a:spAutoFit/>
          </a:bodyPr>
          <a:lstStyle/>
          <a:p>
            <a:pPr marL="285750" indent="-285750" algn="just">
              <a:lnSpc>
                <a:spcPct val="115000"/>
              </a:lnSpc>
              <a:spcAft>
                <a:spcPts val="1000"/>
              </a:spcAft>
              <a:buFont typeface="Arial" panose="020B0604020202020204" pitchFamily="34" charset="0"/>
              <a:buChar char="•"/>
            </a:pPr>
            <a:r>
              <a:rPr lang="tr-TR" dirty="0">
                <a:latin typeface="Calibri" panose="020F0502020204030204" pitchFamily="34" charset="0"/>
                <a:ea typeface="Calibri" panose="020F0502020204030204" pitchFamily="34" charset="0"/>
                <a:cs typeface="Times New Roman" panose="02020603050405020304" pitchFamily="18" charset="0"/>
              </a:rPr>
              <a:t>Paraşüt faydalı yüke elastik iplerle sabitlenecek ve böylece gövdeden ayrılış ve sonrası için güvenli bir iniş sağlanacaktır. Faydalı yükün hedeflenen irtifada bırakılmasını takiben paraşüt açılarak yükün yere güvenli bir şekilde inmesi sağlanacaktır.</a:t>
            </a:r>
          </a:p>
          <a:p>
            <a:pPr marL="285750" indent="-285750" algn="just">
              <a:lnSpc>
                <a:spcPct val="115000"/>
              </a:lnSpc>
              <a:spcAft>
                <a:spcPts val="1000"/>
              </a:spcAft>
              <a:buFont typeface="Arial" panose="020B0604020202020204" pitchFamily="34" charset="0"/>
              <a:buChar char="•"/>
            </a:pPr>
            <a:r>
              <a:rPr lang="tr-TR" dirty="0">
                <a:latin typeface="Calibri" panose="020F0502020204030204" pitchFamily="34" charset="0"/>
                <a:ea typeface="Calibri" panose="020F0502020204030204" pitchFamily="34" charset="0"/>
                <a:cs typeface="Times New Roman" panose="02020603050405020304" pitchFamily="18" charset="0"/>
              </a:rPr>
              <a:t>Faydalı yükün dart kısmının zemininde durması sağlanacak ve yük ortaya </a:t>
            </a:r>
            <a:r>
              <a:rPr lang="tr-TR" dirty="0" err="1">
                <a:latin typeface="Calibri" panose="020F0502020204030204" pitchFamily="34" charset="0"/>
                <a:ea typeface="Calibri" panose="020F0502020204030204" pitchFamily="34" charset="0"/>
                <a:cs typeface="Times New Roman" panose="02020603050405020304" pitchFamily="18" charset="0"/>
              </a:rPr>
              <a:t>pinler</a:t>
            </a:r>
            <a:r>
              <a:rPr lang="tr-TR" dirty="0">
                <a:latin typeface="Calibri" panose="020F0502020204030204" pitchFamily="34" charset="0"/>
                <a:ea typeface="Calibri" panose="020F0502020204030204" pitchFamily="34" charset="0"/>
                <a:cs typeface="Times New Roman" panose="02020603050405020304" pitchFamily="18" charset="0"/>
              </a:rPr>
              <a:t> yardımıyla sabitlenecektir. 2. gövde birinci gövdeden ayrılınca faydalı yük de yer çekimiyle bulunduğu yuvadan güvenli bir şekilde ayrılacaktır.</a:t>
            </a:r>
          </a:p>
          <a:p>
            <a:pPr marL="285750" indent="-285750" algn="just">
              <a:lnSpc>
                <a:spcPct val="115000"/>
              </a:lnSpc>
              <a:spcAft>
                <a:spcPts val="1000"/>
              </a:spcAft>
              <a:buFont typeface="Arial" panose="020B0604020202020204" pitchFamily="34" charset="0"/>
              <a:buChar char="•"/>
            </a:pPr>
            <a:r>
              <a:rPr lang="tr-TR" dirty="0">
                <a:latin typeface="Calibri" panose="020F0502020204030204" pitchFamily="34" charset="0"/>
                <a:ea typeface="Calibri" panose="020F0502020204030204" pitchFamily="34" charset="0"/>
                <a:cs typeface="Times New Roman" panose="02020603050405020304" pitchFamily="18" charset="0"/>
              </a:rPr>
              <a:t>Motoru taşıyan gövdede ise ağırlığın fazla olması ve itkiyi en fazla hissedecek kısmın bu bölge olması sebebiyle alüminyum kullanılması planlanmıştır. Bu tasarım da bilgisayar ortamında sayısal olarak analiz edilecektir. Prototip testlerinin yüksek maliyetleri göz önüne alındığında sponsor gelirlerine bağlı olarak bu testler gerçekleştirilebilir.</a:t>
            </a:r>
          </a:p>
        </p:txBody>
      </p:sp>
    </p:spTree>
    <p:extLst>
      <p:ext uri="{BB962C8B-B14F-4D97-AF65-F5344CB8AC3E}">
        <p14:creationId xmlns:p14="http://schemas.microsoft.com/office/powerpoint/2010/main" val="85904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Autofit/>
          </a:bodyPr>
          <a:lstStyle/>
          <a:p>
            <a:r>
              <a:rPr lang="tr-TR" sz="3600" b="1" dirty="0">
                <a:solidFill>
                  <a:srgbClr val="0070C0"/>
                </a:solidFill>
                <a:latin typeface="Times New Roman" panose="02020603050405020304" pitchFamily="18" charset="0"/>
                <a:cs typeface="Times New Roman" panose="02020603050405020304" pitchFamily="18" charset="0"/>
              </a:rPr>
              <a:t>Yapısal – Gövde/Gövde İçi Yapısal Destekler </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21</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pic>
        <p:nvPicPr>
          <p:cNvPr id="12" name="Resim 11">
            <a:extLst>
              <a:ext uri="{FF2B5EF4-FFF2-40B4-BE49-F238E27FC236}">
                <a16:creationId xmlns:a16="http://schemas.microsoft.com/office/drawing/2014/main" id="{C68886E3-F11B-4581-A896-832C24B5D0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
        <p:nvSpPr>
          <p:cNvPr id="8" name="Dikdörtgen 7">
            <a:extLst>
              <a:ext uri="{FF2B5EF4-FFF2-40B4-BE49-F238E27FC236}">
                <a16:creationId xmlns:a16="http://schemas.microsoft.com/office/drawing/2014/main" id="{ABA19A36-011D-44B1-AC73-8CD7BCD4536D}"/>
              </a:ext>
            </a:extLst>
          </p:cNvPr>
          <p:cNvSpPr/>
          <p:nvPr/>
        </p:nvSpPr>
        <p:spPr>
          <a:xfrm>
            <a:off x="689268" y="2045914"/>
            <a:ext cx="10797209" cy="2897203"/>
          </a:xfrm>
          <a:prstGeom prst="rect">
            <a:avLst/>
          </a:prstGeom>
        </p:spPr>
        <p:txBody>
          <a:bodyPr wrap="square">
            <a:spAutoFit/>
          </a:bodyPr>
          <a:lstStyle/>
          <a:p>
            <a:pPr marL="285750" indent="-285750" algn="just">
              <a:lnSpc>
                <a:spcPct val="115000"/>
              </a:lnSpc>
              <a:spcAft>
                <a:spcPts val="1000"/>
              </a:spcAft>
              <a:buFont typeface="Arial" panose="020B0604020202020204" pitchFamily="34" charset="0"/>
              <a:buChar char="•"/>
            </a:pPr>
            <a:r>
              <a:rPr lang="tr-TR" dirty="0">
                <a:latin typeface="Calibri" panose="020F0502020204030204" pitchFamily="34" charset="0"/>
                <a:ea typeface="Calibri" panose="020F0502020204030204" pitchFamily="34" charset="0"/>
                <a:cs typeface="Times New Roman" panose="02020603050405020304" pitchFamily="18" charset="0"/>
              </a:rPr>
              <a:t>Deployment </a:t>
            </a:r>
            <a:r>
              <a:rPr lang="tr-TR" dirty="0" err="1">
                <a:latin typeface="Calibri" panose="020F0502020204030204" pitchFamily="34" charset="0"/>
                <a:ea typeface="Calibri" panose="020F0502020204030204" pitchFamily="34" charset="0"/>
                <a:cs typeface="Times New Roman" panose="02020603050405020304" pitchFamily="18" charset="0"/>
              </a:rPr>
              <a:t>charge</a:t>
            </a:r>
            <a:r>
              <a:rPr lang="tr-TR" dirty="0">
                <a:latin typeface="Calibri" panose="020F0502020204030204" pitchFamily="34" charset="0"/>
                <a:ea typeface="Calibri" panose="020F0502020204030204" pitchFamily="34" charset="0"/>
                <a:cs typeface="Times New Roman" panose="02020603050405020304" pitchFamily="18" charset="0"/>
              </a:rPr>
              <a:t> ikinci gövde de olduğu gibi gövdeye sabitlenecektir fakat bu sistem bir silindir içerisine yerleştirilmektense köpük bir materyalin içerisine de gömülebilir.</a:t>
            </a:r>
          </a:p>
          <a:p>
            <a:pPr marL="285750" indent="-285750" algn="just">
              <a:lnSpc>
                <a:spcPct val="115000"/>
              </a:lnSpc>
              <a:spcAft>
                <a:spcPts val="1000"/>
              </a:spcAft>
              <a:buFont typeface="Arial" panose="020B0604020202020204" pitchFamily="34" charset="0"/>
              <a:buChar char="•"/>
            </a:pPr>
            <a:r>
              <a:rPr lang="tr-TR" dirty="0">
                <a:latin typeface="Calibri" panose="020F0502020204030204" pitchFamily="34" charset="0"/>
                <a:ea typeface="Calibri" panose="020F0502020204030204" pitchFamily="34" charset="0"/>
                <a:cs typeface="Times New Roman" panose="02020603050405020304" pitchFamily="18" charset="0"/>
              </a:rPr>
              <a:t>Paraşüt ikinci gövde ve birinci gövde arasındaki geçiş bağlantılarına elastik ip ve şok kordonlarıyla sabitlenecek, gövdeler hedeflenen irtifada ayrılınca alt gövdeden kurtarma sistemi ile dışarı açılıp alt gövdeyi güvenli bir şekilde indirecektir.</a:t>
            </a:r>
          </a:p>
          <a:p>
            <a:pPr marL="285750" indent="-285750" algn="just">
              <a:lnSpc>
                <a:spcPct val="115000"/>
              </a:lnSpc>
              <a:spcAft>
                <a:spcPts val="1000"/>
              </a:spcAft>
              <a:buFont typeface="Arial" panose="020B0604020202020204" pitchFamily="34" charset="0"/>
              <a:buChar char="•"/>
            </a:pPr>
            <a:r>
              <a:rPr lang="tr-TR" dirty="0">
                <a:latin typeface="Calibri" panose="020F0502020204030204" pitchFamily="34" charset="0"/>
                <a:ea typeface="Calibri" panose="020F0502020204030204" pitchFamily="34" charset="0"/>
                <a:cs typeface="Times New Roman" panose="02020603050405020304" pitchFamily="18" charset="0"/>
              </a:rPr>
              <a:t> Inner </a:t>
            </a:r>
            <a:r>
              <a:rPr lang="tr-TR" dirty="0" err="1">
                <a:latin typeface="Calibri" panose="020F0502020204030204" pitchFamily="34" charset="0"/>
                <a:ea typeface="Calibri" panose="020F0502020204030204" pitchFamily="34" charset="0"/>
                <a:cs typeface="Times New Roman" panose="02020603050405020304" pitchFamily="18" charset="0"/>
              </a:rPr>
              <a:t>tube</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err="1">
                <a:latin typeface="Calibri" panose="020F0502020204030204" pitchFamily="34" charset="0"/>
                <a:ea typeface="Calibri" panose="020F0502020204030204" pitchFamily="34" charset="0"/>
                <a:cs typeface="Times New Roman" panose="02020603050405020304" pitchFamily="18" charset="0"/>
              </a:rPr>
              <a:t>centering</a:t>
            </a:r>
            <a:r>
              <a:rPr lang="tr-TR" dirty="0">
                <a:latin typeface="Calibri" panose="020F0502020204030204" pitchFamily="34" charset="0"/>
                <a:ea typeface="Calibri" panose="020F0502020204030204" pitchFamily="34" charset="0"/>
                <a:cs typeface="Times New Roman" panose="02020603050405020304" pitchFamily="18" charset="0"/>
              </a:rPr>
              <a:t> ringler sayesinde gövdeye sabitlenecektir. Motor ise bu tüpün içine oturtulacak böylece stabil bir itki elde edilecektir. Ayrıca motor bloğu sayesinde motorun yukarı hareketini engelleyip, ateşlemeden dolayı gövdede oluşabilecek bir hasarın önüne geçilecektir.</a:t>
            </a:r>
          </a:p>
        </p:txBody>
      </p:sp>
    </p:spTree>
    <p:extLst>
      <p:ext uri="{BB962C8B-B14F-4D97-AF65-F5344CB8AC3E}">
        <p14:creationId xmlns:p14="http://schemas.microsoft.com/office/powerpoint/2010/main" val="1984180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a:solidFill>
                  <a:srgbClr val="0070C0"/>
                </a:solidFill>
                <a:latin typeface="Times New Roman" panose="02020603050405020304" pitchFamily="18" charset="0"/>
                <a:cs typeface="Times New Roman" panose="02020603050405020304" pitchFamily="18" charset="0"/>
              </a:rPr>
              <a:t>Yapısal - Kanat</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22</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sp>
        <p:nvSpPr>
          <p:cNvPr id="10" name="TextBox 9"/>
          <p:cNvSpPr txBox="1"/>
          <p:nvPr/>
        </p:nvSpPr>
        <p:spPr>
          <a:xfrm>
            <a:off x="281857" y="1599522"/>
            <a:ext cx="11204620" cy="1477328"/>
          </a:xfrm>
          <a:prstGeom prst="rect">
            <a:avLst/>
          </a:prstGeom>
          <a:noFill/>
        </p:spPr>
        <p:txBody>
          <a:bodyPr wrap="square" rtlCol="0">
            <a:spAutoFit/>
          </a:bodyPr>
          <a:lstStyle/>
          <a:p>
            <a:pPr marL="285750" indent="-285750">
              <a:buFont typeface="Arial" panose="020B0604020202020204" pitchFamily="34" charset="0"/>
              <a:buChar char="•"/>
            </a:pPr>
            <a:r>
              <a:rPr lang="tr-TR" dirty="0"/>
              <a:t>Birinci gövde üzerinde bulunan ufak kanatçıklar karbon fiberden ikinci gövde kısmında bulunan büyük kanatçıklar alüminyumdan üretilecektir. Alternatiflerine göre hafif ve mukavim olan bu malzemeler ayrıca kolay işlenebilir olmaları  nedeniyle tercih edilmiştir. Kanatçık geometri ölçüleri aşağıda gösterilmiştir: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a:p>
        </p:txBody>
      </p:sp>
      <p:pic>
        <p:nvPicPr>
          <p:cNvPr id="11" name="Resim 10">
            <a:extLst>
              <a:ext uri="{FF2B5EF4-FFF2-40B4-BE49-F238E27FC236}">
                <a16:creationId xmlns:a16="http://schemas.microsoft.com/office/drawing/2014/main" id="{A7BBC441-08AA-4FE1-ADF4-9C722A3BD3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pic>
        <p:nvPicPr>
          <p:cNvPr id="12" name="Resim 11">
            <a:extLst>
              <a:ext uri="{FF2B5EF4-FFF2-40B4-BE49-F238E27FC236}">
                <a16:creationId xmlns:a16="http://schemas.microsoft.com/office/drawing/2014/main" id="{6F956AE8-1489-4D42-9723-D7D8A6CCC558}"/>
              </a:ext>
            </a:extLst>
          </p:cNvPr>
          <p:cNvPicPr>
            <a:picLocks noChangeAspect="1"/>
          </p:cNvPicPr>
          <p:nvPr/>
        </p:nvPicPr>
        <p:blipFill>
          <a:blip r:embed="rId5"/>
          <a:stretch>
            <a:fillRect/>
          </a:stretch>
        </p:blipFill>
        <p:spPr>
          <a:xfrm>
            <a:off x="3724507" y="2946189"/>
            <a:ext cx="2894711" cy="3041347"/>
          </a:xfrm>
          <a:prstGeom prst="rect">
            <a:avLst/>
          </a:prstGeom>
        </p:spPr>
      </p:pic>
      <p:sp>
        <p:nvSpPr>
          <p:cNvPr id="13" name="Metin kutusu 12">
            <a:extLst>
              <a:ext uri="{FF2B5EF4-FFF2-40B4-BE49-F238E27FC236}">
                <a16:creationId xmlns:a16="http://schemas.microsoft.com/office/drawing/2014/main" id="{DB76E10C-CA13-447E-AC63-95F8AC874A10}"/>
              </a:ext>
            </a:extLst>
          </p:cNvPr>
          <p:cNvSpPr txBox="1"/>
          <p:nvPr/>
        </p:nvSpPr>
        <p:spPr>
          <a:xfrm>
            <a:off x="7184400" y="5040111"/>
            <a:ext cx="1741439" cy="1200329"/>
          </a:xfrm>
          <a:prstGeom prst="rect">
            <a:avLst/>
          </a:prstGeom>
          <a:noFill/>
        </p:spPr>
        <p:txBody>
          <a:bodyPr wrap="non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t>Kalınlık: </a:t>
            </a:r>
            <a:r>
              <a:rPr lang="tr-TR" dirty="0"/>
              <a:t>0.45 cm</a:t>
            </a:r>
          </a:p>
          <a:p>
            <a:r>
              <a:rPr lang="tr-TR" b="1" dirty="0"/>
              <a:t>Malzeme: Al</a:t>
            </a:r>
            <a:endParaRPr lang="en-US" dirty="0"/>
          </a:p>
          <a:p>
            <a:endParaRPr lang="en-US" dirty="0"/>
          </a:p>
          <a:p>
            <a:endParaRPr lang="en-US" dirty="0"/>
          </a:p>
        </p:txBody>
      </p:sp>
    </p:spTree>
    <p:extLst>
      <p:ext uri="{BB962C8B-B14F-4D97-AF65-F5344CB8AC3E}">
        <p14:creationId xmlns:p14="http://schemas.microsoft.com/office/powerpoint/2010/main" val="1094464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a:solidFill>
                  <a:srgbClr val="0070C0"/>
                </a:solidFill>
                <a:latin typeface="Times New Roman" panose="02020603050405020304" pitchFamily="18" charset="0"/>
                <a:cs typeface="Times New Roman" panose="02020603050405020304" pitchFamily="18" charset="0"/>
              </a:rPr>
              <a:t>Motor </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23</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sp>
        <p:nvSpPr>
          <p:cNvPr id="10" name="TextBox 9"/>
          <p:cNvSpPr txBox="1"/>
          <p:nvPr/>
        </p:nvSpPr>
        <p:spPr>
          <a:xfrm>
            <a:off x="149180" y="1435942"/>
            <a:ext cx="11204620" cy="1477328"/>
          </a:xfrm>
          <a:prstGeom prst="rect">
            <a:avLst/>
          </a:prstGeom>
          <a:noFill/>
        </p:spPr>
        <p:txBody>
          <a:bodyPr wrap="square" rtlCol="0">
            <a:spAutoFit/>
          </a:bodyPr>
          <a:lstStyle/>
          <a:p>
            <a:pPr marL="285750" indent="-285750">
              <a:buFont typeface="Arial" panose="020B0604020202020204" pitchFamily="34" charset="0"/>
              <a:buChar char="•"/>
            </a:pPr>
            <a:r>
              <a:rPr lang="tr-TR" dirty="0"/>
              <a:t>Seçilen motorlar L1030 ve K820’dir. İki motorun çapı aynı olduğu için roket motor kısmına ikisi de uymaktadır fakat roket tasarımı L1030 göre yapılmıştır. Çünkü K820 motoru L1030 motoruna göre biraz daha kısa olduğu için L1030 motoruna uygun tasarımdaki motor bağlantı kısmına eklenecek bir parça ile K820’nin boy farkı kapatılabilir. Aşağıda L1030 motorunun İtki (N) / Zaman(s) grafiği verilmiştir.</a:t>
            </a:r>
          </a:p>
          <a:p>
            <a:pPr marL="285750" indent="-285750">
              <a:buFont typeface="Arial" panose="020B0604020202020204" pitchFamily="34" charset="0"/>
              <a:buChar char="•"/>
            </a:pPr>
            <a:endParaRPr lang="tr-TR" dirty="0"/>
          </a:p>
        </p:txBody>
      </p:sp>
      <p:pic>
        <p:nvPicPr>
          <p:cNvPr id="12" name="Resim 11">
            <a:extLst>
              <a:ext uri="{FF2B5EF4-FFF2-40B4-BE49-F238E27FC236}">
                <a16:creationId xmlns:a16="http://schemas.microsoft.com/office/drawing/2014/main" id="{6A23EA3B-94B6-4389-9967-DD18D59222CC}"/>
              </a:ext>
            </a:extLst>
          </p:cNvPr>
          <p:cNvPicPr>
            <a:picLocks noChangeAspect="1"/>
          </p:cNvPicPr>
          <p:nvPr/>
        </p:nvPicPr>
        <p:blipFill>
          <a:blip r:embed="rId4"/>
          <a:stretch>
            <a:fillRect/>
          </a:stretch>
        </p:blipFill>
        <p:spPr>
          <a:xfrm>
            <a:off x="2072156" y="2819138"/>
            <a:ext cx="7027418" cy="3168398"/>
          </a:xfrm>
          <a:prstGeom prst="rect">
            <a:avLst/>
          </a:prstGeom>
        </p:spPr>
      </p:pic>
      <p:pic>
        <p:nvPicPr>
          <p:cNvPr id="13" name="Resim 12">
            <a:extLst>
              <a:ext uri="{FF2B5EF4-FFF2-40B4-BE49-F238E27FC236}">
                <a16:creationId xmlns:a16="http://schemas.microsoft.com/office/drawing/2014/main" id="{75BF98B7-9A72-4C89-8EB2-55CBA33575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Tree>
    <p:extLst>
      <p:ext uri="{BB962C8B-B14F-4D97-AF65-F5344CB8AC3E}">
        <p14:creationId xmlns:p14="http://schemas.microsoft.com/office/powerpoint/2010/main" val="2117905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453" y="3494691"/>
            <a:ext cx="9144000" cy="750956"/>
          </a:xfrm>
        </p:spPr>
        <p:txBody>
          <a:bodyPr>
            <a:normAutofit fontScale="90000"/>
          </a:bodyPr>
          <a:lstStyle/>
          <a:p>
            <a:r>
              <a:rPr lang="tr-TR" b="1" dirty="0">
                <a:solidFill>
                  <a:srgbClr val="0070C0"/>
                </a:solidFill>
                <a:latin typeface="Times New Roman" panose="02020603050405020304" pitchFamily="18" charset="0"/>
                <a:cs typeface="Times New Roman" panose="02020603050405020304" pitchFamily="18" charset="0"/>
              </a:rPr>
              <a:t>Roketin Bütünleştirilmesi ve Testler </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24</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pic>
        <p:nvPicPr>
          <p:cNvPr id="10" name="Resim 9">
            <a:extLst>
              <a:ext uri="{FF2B5EF4-FFF2-40B4-BE49-F238E27FC236}">
                <a16:creationId xmlns:a16="http://schemas.microsoft.com/office/drawing/2014/main" id="{74CF934A-98C4-4907-9129-60EDFCAE26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Tree>
    <p:extLst>
      <p:ext uri="{BB962C8B-B14F-4D97-AF65-F5344CB8AC3E}">
        <p14:creationId xmlns:p14="http://schemas.microsoft.com/office/powerpoint/2010/main" val="119948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a:solidFill>
                  <a:srgbClr val="0070C0"/>
                </a:solidFill>
                <a:latin typeface="Times New Roman" panose="02020603050405020304" pitchFamily="18" charset="0"/>
                <a:cs typeface="Times New Roman" panose="02020603050405020304" pitchFamily="18" charset="0"/>
              </a:rPr>
              <a:t>Testler </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25</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sp>
        <p:nvSpPr>
          <p:cNvPr id="10" name="TextBox 9"/>
          <p:cNvSpPr txBox="1"/>
          <p:nvPr/>
        </p:nvSpPr>
        <p:spPr>
          <a:xfrm>
            <a:off x="148230" y="1900356"/>
            <a:ext cx="11204620" cy="1754326"/>
          </a:xfrm>
          <a:prstGeom prst="rect">
            <a:avLst/>
          </a:prstGeom>
          <a:noFill/>
        </p:spPr>
        <p:txBody>
          <a:bodyPr wrap="square" rtlCol="0">
            <a:spAutoFit/>
          </a:bodyPr>
          <a:lstStyle/>
          <a:p>
            <a:endParaRPr lang="tr-TR" dirty="0"/>
          </a:p>
          <a:p>
            <a:pPr marL="285750" indent="-285750">
              <a:buFont typeface="Arial" panose="020B0604020202020204" pitchFamily="34" charset="0"/>
              <a:buChar char="•"/>
            </a:pPr>
            <a:r>
              <a:rPr lang="tr-TR" dirty="0"/>
              <a:t> Roket </a:t>
            </a:r>
            <a:r>
              <a:rPr lang="tr-TR" dirty="0" err="1"/>
              <a:t>aviyonik</a:t>
            </a:r>
            <a:r>
              <a:rPr lang="tr-TR" dirty="0"/>
              <a:t> ve kurtarma sistemi olmak üzere 2 alt sistem barındırır. Test takvimi ve yöntemleri aşağıdaki tabloda belirtilmiştir.</a:t>
            </a:r>
          </a:p>
          <a:p>
            <a:endParaRPr lang="tr-TR" dirty="0"/>
          </a:p>
          <a:p>
            <a:pPr marL="285750" indent="-285750">
              <a:buFont typeface="Arial" panose="020B0604020202020204" pitchFamily="34" charset="0"/>
              <a:buChar char="•"/>
            </a:pPr>
            <a:r>
              <a:rPr lang="tr-TR" dirty="0"/>
              <a:t> Yapısal ve mekanik mukavemet testleri yardımıyla tabloda belirtilen tarihe kadar tamamlanan roketin bilgisayar ortamında sayısal simülasyonlarla mukavemeti analiz edilecektir. </a:t>
            </a:r>
          </a:p>
        </p:txBody>
      </p:sp>
      <p:pic>
        <p:nvPicPr>
          <p:cNvPr id="11" name="Resim 10">
            <a:extLst>
              <a:ext uri="{FF2B5EF4-FFF2-40B4-BE49-F238E27FC236}">
                <a16:creationId xmlns:a16="http://schemas.microsoft.com/office/drawing/2014/main" id="{49A00BE1-FE07-4FFD-8362-E09AFAB234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Tree>
    <p:extLst>
      <p:ext uri="{BB962C8B-B14F-4D97-AF65-F5344CB8AC3E}">
        <p14:creationId xmlns:p14="http://schemas.microsoft.com/office/powerpoint/2010/main" val="3199555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a:solidFill>
                  <a:srgbClr val="0070C0"/>
                </a:solidFill>
                <a:latin typeface="Times New Roman" panose="02020603050405020304" pitchFamily="18" charset="0"/>
                <a:cs typeface="Times New Roman" panose="02020603050405020304" pitchFamily="18" charset="0"/>
              </a:rPr>
              <a:t>Testler </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26</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sp>
        <p:nvSpPr>
          <p:cNvPr id="11" name="Dikdörtgen 10">
            <a:extLst>
              <a:ext uri="{FF2B5EF4-FFF2-40B4-BE49-F238E27FC236}">
                <a16:creationId xmlns:a16="http://schemas.microsoft.com/office/drawing/2014/main" id="{2D070845-CCE0-436A-A24F-F2A3D938FF62}"/>
              </a:ext>
            </a:extLst>
          </p:cNvPr>
          <p:cNvSpPr/>
          <p:nvPr/>
        </p:nvSpPr>
        <p:spPr>
          <a:xfrm>
            <a:off x="463826" y="1630018"/>
            <a:ext cx="10317128" cy="2585323"/>
          </a:xfrm>
          <a:prstGeom prst="rect">
            <a:avLst/>
          </a:prstGeom>
        </p:spPr>
        <p:txBody>
          <a:bodyPr wrap="square">
            <a:spAutoFit/>
          </a:bodyPr>
          <a:lstStyle/>
          <a:p>
            <a:pPr marL="285750" indent="-285750">
              <a:buFont typeface="Arial" panose="020B0604020202020204" pitchFamily="34" charset="0"/>
              <a:buChar char="•"/>
            </a:pPr>
            <a:r>
              <a:rPr lang="tr-TR" dirty="0"/>
              <a:t>Roketin </a:t>
            </a:r>
            <a:r>
              <a:rPr lang="tr-TR" dirty="0" err="1"/>
              <a:t>aviyonik</a:t>
            </a:r>
            <a:r>
              <a:rPr lang="tr-TR" dirty="0"/>
              <a:t> ve kurtarma testlerinin yapılacağı tarihler tabloda belirtilmiştir. Buradaki testlerde amaç sistemin tam zamanlı ve doğru çalıştığını teyit etmektir. Bu yüzden üzerine </a:t>
            </a:r>
            <a:r>
              <a:rPr lang="tr-TR" dirty="0" err="1"/>
              <a:t>sensörlerin</a:t>
            </a:r>
            <a:r>
              <a:rPr lang="tr-TR" dirty="0"/>
              <a:t> takılı olduğu aktif bir sistem, döner kanatlı yada sabit kanatlı bir İHA ile 500 metre irtifaya çıkartılarak test edilecektir. Buradan alınan verilere göre yazılımda ve </a:t>
            </a:r>
            <a:r>
              <a:rPr lang="tr-TR" dirty="0" err="1"/>
              <a:t>sensör</a:t>
            </a:r>
            <a:r>
              <a:rPr lang="tr-TR" dirty="0"/>
              <a:t> hassasiyetinde değişiklikler yapılacaktır. İlk etapta kurtarma ve </a:t>
            </a:r>
            <a:r>
              <a:rPr lang="tr-TR" dirty="0" err="1"/>
              <a:t>aviyonik</a:t>
            </a:r>
            <a:r>
              <a:rPr lang="tr-TR" dirty="0"/>
              <a:t> sistemlerin çalışma durumu ayrı ayrı test edildikten sonra bütünleşik olarak test edilecektir.</a:t>
            </a:r>
          </a:p>
          <a:p>
            <a:r>
              <a:rPr lang="tr-TR" dirty="0"/>
              <a:t>  </a:t>
            </a:r>
          </a:p>
          <a:p>
            <a:pPr marL="285750" indent="-285750">
              <a:buFont typeface="Arial" panose="020B0604020202020204" pitchFamily="34" charset="0"/>
              <a:buChar char="•"/>
            </a:pPr>
            <a:r>
              <a:rPr lang="tr-TR" dirty="0"/>
              <a:t>Bu testlerde ayrıca burun açılma sisteminin de çalışma durumu kontrol edilecektir. Fakat bu testler ilk etapta yerde gerçekleştirilecek daha sonra belli bir irtifadan bırakılarak sistem test edilecektir.</a:t>
            </a:r>
          </a:p>
        </p:txBody>
      </p:sp>
      <p:pic>
        <p:nvPicPr>
          <p:cNvPr id="12" name="Resim 11">
            <a:extLst>
              <a:ext uri="{FF2B5EF4-FFF2-40B4-BE49-F238E27FC236}">
                <a16:creationId xmlns:a16="http://schemas.microsoft.com/office/drawing/2014/main" id="{B47137B8-7D74-4936-97ED-2BCEB41D85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Tree>
    <p:extLst>
      <p:ext uri="{BB962C8B-B14F-4D97-AF65-F5344CB8AC3E}">
        <p14:creationId xmlns:p14="http://schemas.microsoft.com/office/powerpoint/2010/main" val="940855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a:solidFill>
                  <a:srgbClr val="0070C0"/>
                </a:solidFill>
                <a:latin typeface="Times New Roman" panose="02020603050405020304" pitchFamily="18" charset="0"/>
                <a:cs typeface="Times New Roman" panose="02020603050405020304" pitchFamily="18" charset="0"/>
              </a:rPr>
              <a:t>Tasarımlar</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27</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pic>
        <p:nvPicPr>
          <p:cNvPr id="12" name="Resim 11">
            <a:extLst>
              <a:ext uri="{FF2B5EF4-FFF2-40B4-BE49-F238E27FC236}">
                <a16:creationId xmlns:a16="http://schemas.microsoft.com/office/drawing/2014/main" id="{B47137B8-7D74-4936-97ED-2BCEB41D85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pic>
        <p:nvPicPr>
          <p:cNvPr id="10" name="Resim 9">
            <a:extLst>
              <a:ext uri="{FF2B5EF4-FFF2-40B4-BE49-F238E27FC236}">
                <a16:creationId xmlns:a16="http://schemas.microsoft.com/office/drawing/2014/main" id="{B5061E4F-231A-4DAE-ADB2-50A49A24FC7C}"/>
              </a:ext>
            </a:extLst>
          </p:cNvPr>
          <p:cNvPicPr>
            <a:picLocks noChangeAspect="1"/>
          </p:cNvPicPr>
          <p:nvPr/>
        </p:nvPicPr>
        <p:blipFill rotWithShape="1">
          <a:blip r:embed="rId5">
            <a:extLst>
              <a:ext uri="{28A0092B-C50C-407E-A947-70E740481C1C}">
                <a14:useLocalDpi xmlns:a14="http://schemas.microsoft.com/office/drawing/2010/main" val="0"/>
              </a:ext>
            </a:extLst>
          </a:blip>
          <a:srcRect l="31740" r="10905"/>
          <a:stretch/>
        </p:blipFill>
        <p:spPr>
          <a:xfrm>
            <a:off x="596349" y="1725945"/>
            <a:ext cx="4896890" cy="3773707"/>
          </a:xfrm>
          <a:prstGeom prst="rect">
            <a:avLst/>
          </a:prstGeom>
        </p:spPr>
      </p:pic>
      <p:pic>
        <p:nvPicPr>
          <p:cNvPr id="14" name="Resim 13">
            <a:extLst>
              <a:ext uri="{FF2B5EF4-FFF2-40B4-BE49-F238E27FC236}">
                <a16:creationId xmlns:a16="http://schemas.microsoft.com/office/drawing/2014/main" id="{8D5AE498-F11B-48E3-9DD6-8E1668DA4A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15623" y="1901788"/>
            <a:ext cx="5038177" cy="2714717"/>
          </a:xfrm>
          <a:prstGeom prst="rect">
            <a:avLst/>
          </a:prstGeom>
        </p:spPr>
      </p:pic>
      <p:sp>
        <p:nvSpPr>
          <p:cNvPr id="15" name="Metin kutusu 14">
            <a:extLst>
              <a:ext uri="{FF2B5EF4-FFF2-40B4-BE49-F238E27FC236}">
                <a16:creationId xmlns:a16="http://schemas.microsoft.com/office/drawing/2014/main" id="{9E2E7BA0-332C-4508-B3E8-BE8D6DC63AE2}"/>
              </a:ext>
            </a:extLst>
          </p:cNvPr>
          <p:cNvSpPr txBox="1"/>
          <p:nvPr/>
        </p:nvSpPr>
        <p:spPr>
          <a:xfrm>
            <a:off x="7195930" y="4953916"/>
            <a:ext cx="3472070" cy="369332"/>
          </a:xfrm>
          <a:prstGeom prst="rect">
            <a:avLst/>
          </a:prstGeom>
          <a:noFill/>
        </p:spPr>
        <p:txBody>
          <a:bodyPr wrap="square" rtlCol="0">
            <a:spAutoFit/>
          </a:bodyPr>
          <a:lstStyle/>
          <a:p>
            <a:r>
              <a:rPr lang="tr-TR" dirty="0"/>
              <a:t>Materyal: Alüminyum 1345 Alaşım</a:t>
            </a:r>
          </a:p>
        </p:txBody>
      </p:sp>
    </p:spTree>
    <p:extLst>
      <p:ext uri="{BB962C8B-B14F-4D97-AF65-F5344CB8AC3E}">
        <p14:creationId xmlns:p14="http://schemas.microsoft.com/office/powerpoint/2010/main" val="3857041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68215C6-D397-4BDC-B92D-C3A17915BDDD}"/>
              </a:ext>
            </a:extLst>
          </p:cNvPr>
          <p:cNvSpPr>
            <a:spLocks noGrp="1"/>
          </p:cNvSpPr>
          <p:nvPr>
            <p:ph type="dt" sz="half" idx="10"/>
          </p:nvPr>
        </p:nvSpPr>
        <p:spPr/>
        <p:txBody>
          <a:bodyPr/>
          <a:lstStyle/>
          <a:p>
            <a:fld id="{75749507-AD42-41CA-AEC4-E30B5C930225}" type="datetime2">
              <a:rPr lang="tr-TR" smtClean="0"/>
              <a:t>3 Temmuz 2018 Salı</a:t>
            </a:fld>
            <a:endParaRPr lang="tr-TR"/>
          </a:p>
        </p:txBody>
      </p:sp>
      <p:sp>
        <p:nvSpPr>
          <p:cNvPr id="3" name="Alt Bilgi Yer Tutucusu 2">
            <a:extLst>
              <a:ext uri="{FF2B5EF4-FFF2-40B4-BE49-F238E27FC236}">
                <a16:creationId xmlns:a16="http://schemas.microsoft.com/office/drawing/2014/main" id="{A808B9C8-3B98-4B42-A3EB-EFB5F38A18CF}"/>
              </a:ext>
            </a:extLst>
          </p:cNvPr>
          <p:cNvSpPr>
            <a:spLocks noGrp="1"/>
          </p:cNvSpPr>
          <p:nvPr>
            <p:ph type="ftr" sz="quarter" idx="11"/>
          </p:nvPr>
        </p:nvSpPr>
        <p:spPr/>
        <p:txBody>
          <a:bodyPr/>
          <a:lstStyle/>
          <a:p>
            <a:r>
              <a:rPr lang="tr-TR"/>
              <a:t>2018 TEKNOFEST ROKET YARIŞMASI ÖNCÜL TASARIM RAPORU (ÖTR)</a:t>
            </a:r>
          </a:p>
        </p:txBody>
      </p:sp>
      <p:sp>
        <p:nvSpPr>
          <p:cNvPr id="4" name="Slayt Numarası Yer Tutucusu 3">
            <a:extLst>
              <a:ext uri="{FF2B5EF4-FFF2-40B4-BE49-F238E27FC236}">
                <a16:creationId xmlns:a16="http://schemas.microsoft.com/office/drawing/2014/main" id="{94F2EDFC-2841-46B8-B2C1-0E80F77878AB}"/>
              </a:ext>
            </a:extLst>
          </p:cNvPr>
          <p:cNvSpPr>
            <a:spLocks noGrp="1"/>
          </p:cNvSpPr>
          <p:nvPr>
            <p:ph type="sldNum" sz="quarter" idx="12"/>
          </p:nvPr>
        </p:nvSpPr>
        <p:spPr/>
        <p:txBody>
          <a:bodyPr/>
          <a:lstStyle/>
          <a:p>
            <a:fld id="{87BEDC82-49FF-42E3-B7EA-26FF728940D5}" type="slidenum">
              <a:rPr lang="tr-TR" smtClean="0"/>
              <a:t>28</a:t>
            </a:fld>
            <a:endParaRPr lang="tr-TR"/>
          </a:p>
        </p:txBody>
      </p:sp>
      <p:pic>
        <p:nvPicPr>
          <p:cNvPr id="5" name="Resim 4">
            <a:extLst>
              <a:ext uri="{FF2B5EF4-FFF2-40B4-BE49-F238E27FC236}">
                <a16:creationId xmlns:a16="http://schemas.microsoft.com/office/drawing/2014/main" id="{A2888872-E2E6-4A63-8286-B6DB3B7F5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706" y="303487"/>
            <a:ext cx="8476494" cy="5954162"/>
          </a:xfrm>
          <a:prstGeom prst="rect">
            <a:avLst/>
          </a:prstGeom>
        </p:spPr>
      </p:pic>
    </p:spTree>
    <p:extLst>
      <p:ext uri="{BB962C8B-B14F-4D97-AF65-F5344CB8AC3E}">
        <p14:creationId xmlns:p14="http://schemas.microsoft.com/office/powerpoint/2010/main" val="415668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29</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pic>
        <p:nvPicPr>
          <p:cNvPr id="13" name="Resim 12">
            <a:extLst>
              <a:ext uri="{FF2B5EF4-FFF2-40B4-BE49-F238E27FC236}">
                <a16:creationId xmlns:a16="http://schemas.microsoft.com/office/drawing/2014/main" id="{49A896A7-6A0D-4C29-A8E8-7DEE6F4D3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4314"/>
            <a:ext cx="10158532" cy="5698492"/>
          </a:xfrm>
          <a:prstGeom prst="rect">
            <a:avLst/>
          </a:prstGeom>
        </p:spPr>
      </p:pic>
    </p:spTree>
    <p:extLst>
      <p:ext uri="{BB962C8B-B14F-4D97-AF65-F5344CB8AC3E}">
        <p14:creationId xmlns:p14="http://schemas.microsoft.com/office/powerpoint/2010/main" val="1559762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3</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pic>
        <p:nvPicPr>
          <p:cNvPr id="10" name="Resim 9">
            <a:extLst>
              <a:ext uri="{FF2B5EF4-FFF2-40B4-BE49-F238E27FC236}">
                <a16:creationId xmlns:a16="http://schemas.microsoft.com/office/drawing/2014/main" id="{C8A5B59D-696F-4DE2-AA2A-4D2B44DEBD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
        <p:nvSpPr>
          <p:cNvPr id="14" name="Title 1">
            <a:extLst>
              <a:ext uri="{FF2B5EF4-FFF2-40B4-BE49-F238E27FC236}">
                <a16:creationId xmlns:a16="http://schemas.microsoft.com/office/drawing/2014/main" id="{E7E0B217-6366-49D1-8C3C-752C335F8F48}"/>
              </a:ext>
            </a:extLst>
          </p:cNvPr>
          <p:cNvSpPr>
            <a:spLocks noGrp="1"/>
          </p:cNvSpPr>
          <p:nvPr>
            <p:ph type="ctrTitle"/>
          </p:nvPr>
        </p:nvSpPr>
        <p:spPr>
          <a:xfrm>
            <a:off x="1408090" y="249215"/>
            <a:ext cx="9144000" cy="750956"/>
          </a:xfrm>
        </p:spPr>
        <p:txBody>
          <a:bodyPr>
            <a:normAutofit/>
          </a:bodyPr>
          <a:lstStyle/>
          <a:p>
            <a:r>
              <a:rPr lang="tr-TR" sz="4400" b="1" dirty="0">
                <a:solidFill>
                  <a:srgbClr val="0070C0"/>
                </a:solidFill>
                <a:latin typeface="Times New Roman" panose="02020603050405020304" pitchFamily="18" charset="0"/>
                <a:cs typeface="Times New Roman" panose="02020603050405020304" pitchFamily="18" charset="0"/>
              </a:rPr>
              <a:t>Open Rocket Genel Tasarım</a:t>
            </a:r>
          </a:p>
        </p:txBody>
      </p:sp>
      <p:sp>
        <p:nvSpPr>
          <p:cNvPr id="15" name="Metin kutusu 14">
            <a:extLst>
              <a:ext uri="{FF2B5EF4-FFF2-40B4-BE49-F238E27FC236}">
                <a16:creationId xmlns:a16="http://schemas.microsoft.com/office/drawing/2014/main" id="{83FC106D-6C31-41B2-B2B4-DE70B4ADB25B}"/>
              </a:ext>
            </a:extLst>
          </p:cNvPr>
          <p:cNvSpPr txBox="1"/>
          <p:nvPr/>
        </p:nvSpPr>
        <p:spPr>
          <a:xfrm>
            <a:off x="838200" y="1577009"/>
            <a:ext cx="9379226" cy="369332"/>
          </a:xfrm>
          <a:prstGeom prst="rect">
            <a:avLst/>
          </a:prstGeom>
          <a:noFill/>
        </p:spPr>
        <p:txBody>
          <a:bodyPr wrap="square" rtlCol="0">
            <a:spAutoFit/>
          </a:bodyPr>
          <a:lstStyle/>
          <a:p>
            <a:pPr marL="285750" indent="-285750">
              <a:buFont typeface="Arial" panose="020B0604020202020204" pitchFamily="34" charset="0"/>
              <a:buChar char="•"/>
            </a:pPr>
            <a:r>
              <a:rPr lang="tr-TR" dirty="0"/>
              <a:t>Open </a:t>
            </a:r>
            <a:r>
              <a:rPr lang="tr-TR" dirty="0" err="1"/>
              <a:t>Rocket</a:t>
            </a:r>
            <a:r>
              <a:rPr lang="tr-TR" dirty="0"/>
              <a:t> uygulamasında modellenen tasarım aşağıda sunulmuştur:</a:t>
            </a:r>
          </a:p>
        </p:txBody>
      </p:sp>
      <p:pic>
        <p:nvPicPr>
          <p:cNvPr id="12" name="Resim 11">
            <a:extLst>
              <a:ext uri="{FF2B5EF4-FFF2-40B4-BE49-F238E27FC236}">
                <a16:creationId xmlns:a16="http://schemas.microsoft.com/office/drawing/2014/main" id="{E921651B-D466-447E-B05D-0D48034C24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0591" y="2109664"/>
            <a:ext cx="7557052" cy="3967452"/>
          </a:xfrm>
          <a:prstGeom prst="rect">
            <a:avLst/>
          </a:prstGeom>
        </p:spPr>
      </p:pic>
    </p:spTree>
    <p:extLst>
      <p:ext uri="{BB962C8B-B14F-4D97-AF65-F5344CB8AC3E}">
        <p14:creationId xmlns:p14="http://schemas.microsoft.com/office/powerpoint/2010/main" val="2228185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30</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pic>
        <p:nvPicPr>
          <p:cNvPr id="10" name="Resim 9">
            <a:extLst>
              <a:ext uri="{FF2B5EF4-FFF2-40B4-BE49-F238E27FC236}">
                <a16:creationId xmlns:a16="http://schemas.microsoft.com/office/drawing/2014/main" id="{73A7986C-39C8-41F7-89D3-56457E1AB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113" y="477078"/>
            <a:ext cx="10296940" cy="5675661"/>
          </a:xfrm>
          <a:prstGeom prst="rect">
            <a:avLst/>
          </a:prstGeom>
        </p:spPr>
      </p:pic>
    </p:spTree>
    <p:extLst>
      <p:ext uri="{BB962C8B-B14F-4D97-AF65-F5344CB8AC3E}">
        <p14:creationId xmlns:p14="http://schemas.microsoft.com/office/powerpoint/2010/main" val="1019060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31</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pic>
        <p:nvPicPr>
          <p:cNvPr id="10" name="Resim 9">
            <a:extLst>
              <a:ext uri="{FF2B5EF4-FFF2-40B4-BE49-F238E27FC236}">
                <a16:creationId xmlns:a16="http://schemas.microsoft.com/office/drawing/2014/main" id="{E7152D0E-E82E-42CB-AFB2-B26FCEA19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7809"/>
            <a:ext cx="10878341" cy="5627946"/>
          </a:xfrm>
          <a:prstGeom prst="rect">
            <a:avLst/>
          </a:prstGeom>
        </p:spPr>
      </p:pic>
    </p:spTree>
    <p:extLst>
      <p:ext uri="{BB962C8B-B14F-4D97-AF65-F5344CB8AC3E}">
        <p14:creationId xmlns:p14="http://schemas.microsoft.com/office/powerpoint/2010/main" val="1659204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32</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pic>
        <p:nvPicPr>
          <p:cNvPr id="10" name="Resim 9">
            <a:extLst>
              <a:ext uri="{FF2B5EF4-FFF2-40B4-BE49-F238E27FC236}">
                <a16:creationId xmlns:a16="http://schemas.microsoft.com/office/drawing/2014/main" id="{ACF4F934-325F-4EF6-B608-00C224A9F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090" y="503583"/>
            <a:ext cx="10060490" cy="5577246"/>
          </a:xfrm>
          <a:prstGeom prst="rect">
            <a:avLst/>
          </a:prstGeom>
        </p:spPr>
      </p:pic>
    </p:spTree>
    <p:extLst>
      <p:ext uri="{BB962C8B-B14F-4D97-AF65-F5344CB8AC3E}">
        <p14:creationId xmlns:p14="http://schemas.microsoft.com/office/powerpoint/2010/main" val="3530459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33</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pic>
        <p:nvPicPr>
          <p:cNvPr id="11" name="Resim 10">
            <a:extLst>
              <a:ext uri="{FF2B5EF4-FFF2-40B4-BE49-F238E27FC236}">
                <a16:creationId xmlns:a16="http://schemas.microsoft.com/office/drawing/2014/main" id="{0707CE37-D95F-4D62-A47F-4D9ECD4EE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135" y="175710"/>
            <a:ext cx="4244482" cy="6019654"/>
          </a:xfrm>
          <a:prstGeom prst="rect">
            <a:avLst/>
          </a:prstGeom>
        </p:spPr>
      </p:pic>
      <p:pic>
        <p:nvPicPr>
          <p:cNvPr id="14" name="Resim 13">
            <a:extLst>
              <a:ext uri="{FF2B5EF4-FFF2-40B4-BE49-F238E27FC236}">
                <a16:creationId xmlns:a16="http://schemas.microsoft.com/office/drawing/2014/main" id="{E2353826-2C8B-4188-9052-28554527C7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4870" y="161067"/>
            <a:ext cx="4363599" cy="6034297"/>
          </a:xfrm>
          <a:prstGeom prst="rect">
            <a:avLst/>
          </a:prstGeom>
        </p:spPr>
      </p:pic>
    </p:spTree>
    <p:extLst>
      <p:ext uri="{BB962C8B-B14F-4D97-AF65-F5344CB8AC3E}">
        <p14:creationId xmlns:p14="http://schemas.microsoft.com/office/powerpoint/2010/main" val="3272923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34</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pic>
        <p:nvPicPr>
          <p:cNvPr id="10" name="Resim 9">
            <a:extLst>
              <a:ext uri="{FF2B5EF4-FFF2-40B4-BE49-F238E27FC236}">
                <a16:creationId xmlns:a16="http://schemas.microsoft.com/office/drawing/2014/main" id="{7E751088-2566-4B12-93E6-D2C8212BA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861" y="257197"/>
            <a:ext cx="3978941" cy="5784510"/>
          </a:xfrm>
          <a:prstGeom prst="rect">
            <a:avLst/>
          </a:prstGeom>
        </p:spPr>
      </p:pic>
      <p:pic>
        <p:nvPicPr>
          <p:cNvPr id="13" name="Resim 12">
            <a:extLst>
              <a:ext uri="{FF2B5EF4-FFF2-40B4-BE49-F238E27FC236}">
                <a16:creationId xmlns:a16="http://schemas.microsoft.com/office/drawing/2014/main" id="{4A7786A3-02C3-423B-97CC-030251234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7853" y="689114"/>
            <a:ext cx="6832600" cy="5206870"/>
          </a:xfrm>
          <a:prstGeom prst="rect">
            <a:avLst/>
          </a:prstGeom>
        </p:spPr>
      </p:pic>
    </p:spTree>
    <p:extLst>
      <p:ext uri="{BB962C8B-B14F-4D97-AF65-F5344CB8AC3E}">
        <p14:creationId xmlns:p14="http://schemas.microsoft.com/office/powerpoint/2010/main" val="2788426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35</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pic>
        <p:nvPicPr>
          <p:cNvPr id="10" name="Resim 9">
            <a:extLst>
              <a:ext uri="{FF2B5EF4-FFF2-40B4-BE49-F238E27FC236}">
                <a16:creationId xmlns:a16="http://schemas.microsoft.com/office/drawing/2014/main" id="{FFEC5EF7-86EB-4CB3-828D-B1AB432C3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752" y="142722"/>
            <a:ext cx="8736496" cy="6097718"/>
          </a:xfrm>
          <a:prstGeom prst="rect">
            <a:avLst/>
          </a:prstGeom>
        </p:spPr>
      </p:pic>
    </p:spTree>
    <p:extLst>
      <p:ext uri="{BB962C8B-B14F-4D97-AF65-F5344CB8AC3E}">
        <p14:creationId xmlns:p14="http://schemas.microsoft.com/office/powerpoint/2010/main" val="3568503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dirty="0"/>
              <a:t>2018 TEKNOFEST ROKET YARIŞMASI ÖNCÜL TASARIM RAPORU (ÖTR)</a:t>
            </a:r>
          </a:p>
        </p:txBody>
      </p:sp>
      <p:sp>
        <p:nvSpPr>
          <p:cNvPr id="3" name="Slide Number Placeholder 2"/>
          <p:cNvSpPr>
            <a:spLocks noGrp="1"/>
          </p:cNvSpPr>
          <p:nvPr>
            <p:ph type="sldNum" sz="quarter" idx="12"/>
          </p:nvPr>
        </p:nvSpPr>
        <p:spPr/>
        <p:txBody>
          <a:bodyPr/>
          <a:lstStyle/>
          <a:p>
            <a:fld id="{87BEDC82-49FF-42E3-B7EA-26FF728940D5}" type="slidenum">
              <a:rPr lang="tr-TR" smtClean="0"/>
              <a:t>36</a:t>
            </a:fld>
            <a:endParaRPr lang="tr-TR"/>
          </a:p>
        </p:txBody>
      </p: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 name="Resim 9">
            <a:extLst>
              <a:ext uri="{FF2B5EF4-FFF2-40B4-BE49-F238E27FC236}">
                <a16:creationId xmlns:a16="http://schemas.microsoft.com/office/drawing/2014/main" id="{6511E1C9-55DB-41EE-8BCE-3B22973D2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794" y="0"/>
            <a:ext cx="5549806" cy="6526572"/>
          </a:xfrm>
          <a:prstGeom prst="rect">
            <a:avLst/>
          </a:prstGeom>
        </p:spPr>
      </p:pic>
    </p:spTree>
    <p:extLst>
      <p:ext uri="{BB962C8B-B14F-4D97-AF65-F5344CB8AC3E}">
        <p14:creationId xmlns:p14="http://schemas.microsoft.com/office/powerpoint/2010/main" val="107249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a:solidFill>
                  <a:srgbClr val="0070C0"/>
                </a:solidFill>
                <a:latin typeface="Times New Roman" panose="02020603050405020304" pitchFamily="18" charset="0"/>
                <a:cs typeface="Times New Roman" panose="02020603050405020304" pitchFamily="18" charset="0"/>
              </a:rPr>
              <a:t>Open Rocket Genel Tasarım</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4</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sp>
        <p:nvSpPr>
          <p:cNvPr id="10" name="TextBox 9"/>
          <p:cNvSpPr txBox="1"/>
          <p:nvPr/>
        </p:nvSpPr>
        <p:spPr>
          <a:xfrm>
            <a:off x="377780" y="1737598"/>
            <a:ext cx="11204620" cy="5078313"/>
          </a:xfrm>
          <a:prstGeom prst="rect">
            <a:avLst/>
          </a:prstGeom>
          <a:noFill/>
        </p:spPr>
        <p:txBody>
          <a:bodyPr wrap="square" rtlCol="0">
            <a:spAutoFit/>
          </a:bodyPr>
          <a:lstStyle/>
          <a:p>
            <a:pPr marL="285750" indent="-285750" algn="just">
              <a:buFont typeface="Arial" panose="020B0604020202020204" pitchFamily="34" charset="0"/>
              <a:buChar char="•"/>
            </a:pPr>
            <a:r>
              <a:rPr lang="tr-TR" dirty="0"/>
              <a:t>Burun konisi geometrisi “</a:t>
            </a:r>
            <a:r>
              <a:rPr lang="tr-TR" dirty="0" err="1"/>
              <a:t>Ogive</a:t>
            </a:r>
            <a:r>
              <a:rPr lang="tr-TR" dirty="0"/>
              <a:t>” olarak belirlenmiş olup koni uzunluğu 20,5 cm ve koni taban çapı 4 cm’dir. Koninin et kalınlığı 2 cm olup “</a:t>
            </a:r>
            <a:r>
              <a:rPr lang="tr-TR" dirty="0" err="1"/>
              <a:t>Shoulder</a:t>
            </a:r>
            <a:r>
              <a:rPr lang="tr-TR" dirty="0"/>
              <a:t>“ olarak nitelendirilen burun konisinin gövdeye bağlanmasını sağlayan uzantı kısmı 2 cm uzunluğunda ve 3 cm çapındadır. Bu kısmında et kalınlığı 1 cm’dir. Koni malzemesi karbon fiber ve </a:t>
            </a:r>
            <a:r>
              <a:rPr lang="tr-TR" dirty="0" err="1"/>
              <a:t>balsadır</a:t>
            </a:r>
            <a:r>
              <a:rPr lang="tr-TR" dirty="0"/>
              <a:t>.</a:t>
            </a:r>
          </a:p>
          <a:p>
            <a:pPr algn="just"/>
            <a:endParaRPr lang="tr-TR" dirty="0"/>
          </a:p>
          <a:p>
            <a:pPr marL="285750" indent="-285750" algn="just">
              <a:buFont typeface="Arial" panose="020B0604020202020204" pitchFamily="34" charset="0"/>
              <a:buChar char="•"/>
            </a:pPr>
            <a:r>
              <a:rPr lang="tr-TR" dirty="0"/>
              <a:t>Kurtarma sistemi ise burun kısmına metal dişli </a:t>
            </a:r>
            <a:r>
              <a:rPr lang="tr-TR" dirty="0" err="1"/>
              <a:t>servo</a:t>
            </a:r>
            <a:r>
              <a:rPr lang="tr-TR" dirty="0"/>
              <a:t> motor, yay ve misina sistemi ile yerleştirilecektir. 6 cm çapa ve 15 cm uzunluğa sahip bu sistem, bir silindirin içine rahatlıkla sığabilmektedir.</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dirty="0"/>
              <a:t>Roket tasarımında kullanılan </a:t>
            </a:r>
            <a:r>
              <a:rPr lang="tr-TR" dirty="0" err="1"/>
              <a:t>launch</a:t>
            </a:r>
            <a:r>
              <a:rPr lang="tr-TR" dirty="0"/>
              <a:t> </a:t>
            </a:r>
            <a:r>
              <a:rPr lang="tr-TR" dirty="0" err="1"/>
              <a:t>lag’lar</a:t>
            </a:r>
            <a:r>
              <a:rPr lang="tr-TR" dirty="0"/>
              <a:t> Open </a:t>
            </a:r>
            <a:r>
              <a:rPr lang="tr-TR" dirty="0" err="1"/>
              <a:t>Rocket</a:t>
            </a:r>
            <a:r>
              <a:rPr lang="tr-TR" dirty="0"/>
              <a:t> uygulamasının görsel yetersizliğinden dolayı detaylı olarak gösterilememiştir. </a:t>
            </a:r>
            <a:r>
              <a:rPr lang="tr-TR" dirty="0" err="1"/>
              <a:t>Launch</a:t>
            </a:r>
            <a:r>
              <a:rPr lang="tr-TR" dirty="0"/>
              <a:t> </a:t>
            </a:r>
            <a:r>
              <a:rPr lang="tr-TR" dirty="0" err="1"/>
              <a:t>lug’lar</a:t>
            </a:r>
            <a:r>
              <a:rPr lang="tr-TR" dirty="0"/>
              <a:t> yarışma </a:t>
            </a:r>
            <a:r>
              <a:rPr lang="tr-TR" dirty="0" err="1"/>
              <a:t>kurulununda</a:t>
            </a:r>
            <a:r>
              <a:rPr lang="tr-TR" dirty="0"/>
              <a:t> belirttiği üzere kanal 10 metrik standartlı </a:t>
            </a:r>
            <a:r>
              <a:rPr lang="tr-TR" dirty="0" err="1"/>
              <a:t>sigma</a:t>
            </a:r>
            <a:r>
              <a:rPr lang="tr-TR" dirty="0"/>
              <a:t> profillere yerleştirilmeye uygun tasarlanmıştır. Ayrıca kalkış anındaki ivme kaybını önlemek için ayrıca gres yağı kullanılacaktır. Rampadan kalkış anında rampada meydana gelebilecek eğilmelerin roket yörüngesinde sapmalara neden olabilme ihtimali de göz önünde bulundurularak genel tasarım yapılmıştır. Bu konu hakkındaki daha detaylı araştırmalara Detaylı Tasarım Raporunda yer verilecektir.</a:t>
            </a:r>
          </a:p>
          <a:p>
            <a:pPr marL="285750" indent="-285750" algn="just">
              <a:buFont typeface="Arial" panose="020B0604020202020204" pitchFamily="34" charset="0"/>
              <a:buChar char="•"/>
            </a:pPr>
            <a:endParaRPr lang="tr-TR" dirty="0"/>
          </a:p>
          <a:p>
            <a:pPr algn="just"/>
            <a:endParaRPr lang="tr-TR" dirty="0"/>
          </a:p>
          <a:p>
            <a:pPr algn="just"/>
            <a:endParaRPr lang="tr-TR" dirty="0"/>
          </a:p>
          <a:p>
            <a:pPr lvl="1"/>
            <a:endParaRPr lang="tr-TR" dirty="0"/>
          </a:p>
          <a:p>
            <a:pPr marL="285750" indent="-285750">
              <a:buFont typeface="Arial" panose="020B0604020202020204" pitchFamily="34" charset="0"/>
              <a:buChar char="•"/>
            </a:pPr>
            <a:endParaRPr lang="tr-TR" dirty="0"/>
          </a:p>
        </p:txBody>
      </p:sp>
      <p:pic>
        <p:nvPicPr>
          <p:cNvPr id="11" name="Resim 10">
            <a:extLst>
              <a:ext uri="{FF2B5EF4-FFF2-40B4-BE49-F238E27FC236}">
                <a16:creationId xmlns:a16="http://schemas.microsoft.com/office/drawing/2014/main" id="{8D12B237-BDE6-4AF6-ADB9-D4863E608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Tree>
    <p:extLst>
      <p:ext uri="{BB962C8B-B14F-4D97-AF65-F5344CB8AC3E}">
        <p14:creationId xmlns:p14="http://schemas.microsoft.com/office/powerpoint/2010/main" val="304264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a:solidFill>
                  <a:srgbClr val="0070C0"/>
                </a:solidFill>
                <a:latin typeface="Times New Roman" panose="02020603050405020304" pitchFamily="18" charset="0"/>
                <a:cs typeface="Times New Roman" panose="02020603050405020304" pitchFamily="18" charset="0"/>
              </a:rPr>
              <a:t>Open Rocket Genel Tasarım</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5</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pic>
        <p:nvPicPr>
          <p:cNvPr id="12" name="Resim 11">
            <a:extLst>
              <a:ext uri="{FF2B5EF4-FFF2-40B4-BE49-F238E27FC236}">
                <a16:creationId xmlns:a16="http://schemas.microsoft.com/office/drawing/2014/main" id="{DA66C1E4-8A28-4237-BEC4-17D3F4DF5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528017"/>
            <a:ext cx="5409743" cy="4329444"/>
          </a:xfrm>
          <a:prstGeom prst="rect">
            <a:avLst/>
          </a:prstGeom>
        </p:spPr>
      </p:pic>
      <p:sp>
        <p:nvSpPr>
          <p:cNvPr id="13" name="Metin kutusu 12">
            <a:extLst>
              <a:ext uri="{FF2B5EF4-FFF2-40B4-BE49-F238E27FC236}">
                <a16:creationId xmlns:a16="http://schemas.microsoft.com/office/drawing/2014/main" id="{16E53E8E-505A-4479-A7C6-E2C1B8F49CDD}"/>
              </a:ext>
            </a:extLst>
          </p:cNvPr>
          <p:cNvSpPr txBox="1"/>
          <p:nvPr/>
        </p:nvSpPr>
        <p:spPr>
          <a:xfrm>
            <a:off x="6420678" y="2766387"/>
            <a:ext cx="4933122" cy="653580"/>
          </a:xfrm>
          <a:prstGeom prst="rect">
            <a:avLst/>
          </a:prstGeom>
          <a:noFill/>
        </p:spPr>
        <p:txBody>
          <a:bodyPr wrap="square" rtlCol="0">
            <a:spAutoFit/>
          </a:bodyPr>
          <a:lstStyle/>
          <a:p>
            <a:pPr marL="285750" indent="-285750">
              <a:buFont typeface="Arial" panose="020B0604020202020204" pitchFamily="34" charset="0"/>
              <a:buChar char="•"/>
            </a:pPr>
            <a:r>
              <a:rPr lang="tr-TR" dirty="0"/>
              <a:t>Simülasyon kriterleri soldaki figürde belirtildiği gibi seçilmiştir.</a:t>
            </a:r>
          </a:p>
        </p:txBody>
      </p:sp>
      <p:pic>
        <p:nvPicPr>
          <p:cNvPr id="14" name="Resim 13">
            <a:extLst>
              <a:ext uri="{FF2B5EF4-FFF2-40B4-BE49-F238E27FC236}">
                <a16:creationId xmlns:a16="http://schemas.microsoft.com/office/drawing/2014/main" id="{DD926ED1-CFB4-4C07-A2B7-423CB70009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Tree>
    <p:extLst>
      <p:ext uri="{BB962C8B-B14F-4D97-AF65-F5344CB8AC3E}">
        <p14:creationId xmlns:p14="http://schemas.microsoft.com/office/powerpoint/2010/main" val="390219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a:solidFill>
                  <a:srgbClr val="0070C0"/>
                </a:solidFill>
                <a:latin typeface="Times New Roman" panose="02020603050405020304" pitchFamily="18" charset="0"/>
                <a:cs typeface="Times New Roman" panose="02020603050405020304" pitchFamily="18" charset="0"/>
              </a:rPr>
              <a:t>Open Rocket Genel Tasarım</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6</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sp>
        <p:nvSpPr>
          <p:cNvPr id="13" name="Metin kutusu 12">
            <a:extLst>
              <a:ext uri="{FF2B5EF4-FFF2-40B4-BE49-F238E27FC236}">
                <a16:creationId xmlns:a16="http://schemas.microsoft.com/office/drawing/2014/main" id="{16E53E8E-505A-4479-A7C6-E2C1B8F49CDD}"/>
              </a:ext>
            </a:extLst>
          </p:cNvPr>
          <p:cNvSpPr txBox="1"/>
          <p:nvPr/>
        </p:nvSpPr>
        <p:spPr>
          <a:xfrm>
            <a:off x="7195930" y="2718100"/>
            <a:ext cx="4996070" cy="1200329"/>
          </a:xfrm>
          <a:prstGeom prst="rect">
            <a:avLst/>
          </a:prstGeom>
          <a:noFill/>
        </p:spPr>
        <p:txBody>
          <a:bodyPr wrap="square" rtlCol="0">
            <a:spAutoFit/>
          </a:bodyPr>
          <a:lstStyle/>
          <a:p>
            <a:pPr marL="285750" indent="-285750">
              <a:buFont typeface="Arial" panose="020B0604020202020204" pitchFamily="34" charset="0"/>
              <a:buChar char="•"/>
            </a:pPr>
            <a:r>
              <a:rPr lang="tr-TR" dirty="0"/>
              <a:t>Simülasyon sonucu aldığımız motor </a:t>
            </a:r>
            <a:r>
              <a:rPr lang="tr-TR" dirty="0" err="1"/>
              <a:t>ignition</a:t>
            </a:r>
            <a:r>
              <a:rPr lang="tr-TR" dirty="0"/>
              <a:t>, motor </a:t>
            </a:r>
            <a:r>
              <a:rPr lang="tr-TR" dirty="0" err="1"/>
              <a:t>burnout</a:t>
            </a:r>
            <a:r>
              <a:rPr lang="tr-TR" dirty="0"/>
              <a:t>, </a:t>
            </a:r>
            <a:r>
              <a:rPr lang="tr-TR" dirty="0" err="1"/>
              <a:t>stage</a:t>
            </a:r>
            <a:r>
              <a:rPr lang="tr-TR" dirty="0"/>
              <a:t> </a:t>
            </a:r>
            <a:r>
              <a:rPr lang="tr-TR" dirty="0" err="1"/>
              <a:t>seperation</a:t>
            </a:r>
            <a:r>
              <a:rPr lang="tr-TR" dirty="0"/>
              <a:t>, </a:t>
            </a:r>
            <a:r>
              <a:rPr lang="tr-TR" dirty="0" err="1"/>
              <a:t>apogee</a:t>
            </a:r>
            <a:r>
              <a:rPr lang="tr-TR" dirty="0"/>
              <a:t>, </a:t>
            </a:r>
            <a:r>
              <a:rPr lang="tr-TR" dirty="0" err="1"/>
              <a:t>recovery</a:t>
            </a:r>
            <a:r>
              <a:rPr lang="tr-TR" dirty="0"/>
              <a:t> </a:t>
            </a:r>
            <a:r>
              <a:rPr lang="tr-TR" dirty="0" err="1"/>
              <a:t>device</a:t>
            </a:r>
            <a:r>
              <a:rPr lang="tr-TR" dirty="0"/>
              <a:t> </a:t>
            </a:r>
            <a:r>
              <a:rPr lang="tr-TR" dirty="0" err="1"/>
              <a:t>deployment</a:t>
            </a:r>
            <a:r>
              <a:rPr lang="tr-TR" dirty="0"/>
              <a:t> ve </a:t>
            </a:r>
            <a:r>
              <a:rPr lang="tr-TR" dirty="0" err="1"/>
              <a:t>ground</a:t>
            </a:r>
            <a:r>
              <a:rPr lang="tr-TR" dirty="0"/>
              <a:t> hit verileri solda gösterilmiştir.</a:t>
            </a:r>
          </a:p>
        </p:txBody>
      </p:sp>
      <p:pic>
        <p:nvPicPr>
          <p:cNvPr id="12" name="Resim 11">
            <a:extLst>
              <a:ext uri="{FF2B5EF4-FFF2-40B4-BE49-F238E27FC236}">
                <a16:creationId xmlns:a16="http://schemas.microsoft.com/office/drawing/2014/main" id="{94D7D8F9-342F-4A09-856A-EA6C89175D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pic>
        <p:nvPicPr>
          <p:cNvPr id="15" name="Resim 14">
            <a:extLst>
              <a:ext uri="{FF2B5EF4-FFF2-40B4-BE49-F238E27FC236}">
                <a16:creationId xmlns:a16="http://schemas.microsoft.com/office/drawing/2014/main" id="{BE4238E4-8231-4CFE-ADB6-990A2CCC1A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396" y="1598062"/>
            <a:ext cx="6766534" cy="4297390"/>
          </a:xfrm>
          <a:prstGeom prst="rect">
            <a:avLst/>
          </a:prstGeom>
        </p:spPr>
      </p:pic>
    </p:spTree>
    <p:extLst>
      <p:ext uri="{BB962C8B-B14F-4D97-AF65-F5344CB8AC3E}">
        <p14:creationId xmlns:p14="http://schemas.microsoft.com/office/powerpoint/2010/main" val="327732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a:solidFill>
                  <a:srgbClr val="0070C0"/>
                </a:solidFill>
                <a:latin typeface="Times New Roman" panose="02020603050405020304" pitchFamily="18" charset="0"/>
                <a:cs typeface="Times New Roman" panose="02020603050405020304" pitchFamily="18" charset="0"/>
              </a:rPr>
              <a:t>Open Rocket Genel Tasarım</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7</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sp>
        <p:nvSpPr>
          <p:cNvPr id="11" name="Metin kutusu 10">
            <a:extLst>
              <a:ext uri="{FF2B5EF4-FFF2-40B4-BE49-F238E27FC236}">
                <a16:creationId xmlns:a16="http://schemas.microsoft.com/office/drawing/2014/main" id="{C5876413-641C-4907-B5C4-B139384460DB}"/>
              </a:ext>
            </a:extLst>
          </p:cNvPr>
          <p:cNvSpPr txBox="1"/>
          <p:nvPr/>
        </p:nvSpPr>
        <p:spPr>
          <a:xfrm>
            <a:off x="6559826" y="2943000"/>
            <a:ext cx="5380383" cy="1754326"/>
          </a:xfrm>
          <a:prstGeom prst="rect">
            <a:avLst/>
          </a:prstGeom>
          <a:noFill/>
        </p:spPr>
        <p:txBody>
          <a:bodyPr wrap="square" rtlCol="0">
            <a:spAutoFit/>
          </a:bodyPr>
          <a:lstStyle/>
          <a:p>
            <a:pPr marL="285750" indent="-285750">
              <a:buFont typeface="Arial" panose="020B0604020202020204" pitchFamily="34" charset="0"/>
              <a:buChar char="•"/>
            </a:pPr>
            <a:r>
              <a:rPr lang="tr-TR" dirty="0"/>
              <a:t>Motora ait İtki (N) / Zaman (s) grafiğine ve simülasyon sonucuna göre elde edilen değerler soldaki tabloda özetlenmiştir. </a:t>
            </a:r>
          </a:p>
          <a:p>
            <a:pPr marL="285750" indent="-285750">
              <a:buFont typeface="Arial" panose="020B0604020202020204" pitchFamily="34" charset="0"/>
              <a:buChar char="•"/>
            </a:pPr>
            <a:r>
              <a:rPr lang="tr-TR" dirty="0"/>
              <a:t>Buna ek olarak motorun ve roketin detaylı olarak hazırlanmış bir Excel dosyası raporla ek olarak yollanacaktır.</a:t>
            </a:r>
          </a:p>
        </p:txBody>
      </p:sp>
      <p:graphicFrame>
        <p:nvGraphicFramePr>
          <p:cNvPr id="15" name="Tablo 14">
            <a:extLst>
              <a:ext uri="{FF2B5EF4-FFF2-40B4-BE49-F238E27FC236}">
                <a16:creationId xmlns:a16="http://schemas.microsoft.com/office/drawing/2014/main" id="{B9F02B79-F657-4CCE-8D12-55997EF500FB}"/>
              </a:ext>
            </a:extLst>
          </p:cNvPr>
          <p:cNvGraphicFramePr>
            <a:graphicFrameLocks noGrp="1"/>
          </p:cNvGraphicFramePr>
          <p:nvPr>
            <p:extLst>
              <p:ext uri="{D42A27DB-BD31-4B8C-83A1-F6EECF244321}">
                <p14:modId xmlns:p14="http://schemas.microsoft.com/office/powerpoint/2010/main" val="3301782948"/>
              </p:ext>
            </p:extLst>
          </p:nvPr>
        </p:nvGraphicFramePr>
        <p:xfrm>
          <a:off x="838200" y="2294148"/>
          <a:ext cx="5257799" cy="2463384"/>
        </p:xfrm>
        <a:graphic>
          <a:graphicData uri="http://schemas.openxmlformats.org/drawingml/2006/table">
            <a:tbl>
              <a:tblPr>
                <a:tableStyleId>{5FD0F851-EC5A-4D38-B0AD-8093EC10F338}</a:tableStyleId>
              </a:tblPr>
              <a:tblGrid>
                <a:gridCol w="1707166">
                  <a:extLst>
                    <a:ext uri="{9D8B030D-6E8A-4147-A177-3AD203B41FA5}">
                      <a16:colId xmlns:a16="http://schemas.microsoft.com/office/drawing/2014/main" val="2462446852"/>
                    </a:ext>
                  </a:extLst>
                </a:gridCol>
                <a:gridCol w="913215">
                  <a:extLst>
                    <a:ext uri="{9D8B030D-6E8A-4147-A177-3AD203B41FA5}">
                      <a16:colId xmlns:a16="http://schemas.microsoft.com/office/drawing/2014/main" val="858937009"/>
                    </a:ext>
                  </a:extLst>
                </a:gridCol>
                <a:gridCol w="1175593">
                  <a:extLst>
                    <a:ext uri="{9D8B030D-6E8A-4147-A177-3AD203B41FA5}">
                      <a16:colId xmlns:a16="http://schemas.microsoft.com/office/drawing/2014/main" val="201560687"/>
                    </a:ext>
                  </a:extLst>
                </a:gridCol>
                <a:gridCol w="1461825">
                  <a:extLst>
                    <a:ext uri="{9D8B030D-6E8A-4147-A177-3AD203B41FA5}">
                      <a16:colId xmlns:a16="http://schemas.microsoft.com/office/drawing/2014/main" val="3442889958"/>
                    </a:ext>
                  </a:extLst>
                </a:gridCol>
              </a:tblGrid>
              <a:tr h="351912">
                <a:tc>
                  <a:txBody>
                    <a:bodyPr/>
                    <a:lstStyle/>
                    <a:p>
                      <a:pPr algn="ctr" fontAlgn="b"/>
                      <a:r>
                        <a:rPr lang="tr-TR" sz="1300" u="none" strike="noStrike" dirty="0">
                          <a:effectLst/>
                        </a:rPr>
                        <a:t> </a:t>
                      </a:r>
                      <a:endParaRPr lang="tr-TR" sz="1300" b="0" i="0" u="none" strike="noStrike" dirty="0">
                        <a:solidFill>
                          <a:srgbClr val="000000"/>
                        </a:solidFill>
                        <a:effectLst/>
                        <a:latin typeface="+mn-lt"/>
                      </a:endParaRPr>
                    </a:p>
                  </a:txBody>
                  <a:tcPr marL="9525" marR="9525" marT="9525" marB="0" anchor="ctr"/>
                </a:tc>
                <a:tc>
                  <a:txBody>
                    <a:bodyPr/>
                    <a:lstStyle/>
                    <a:p>
                      <a:pPr algn="ctr" fontAlgn="b"/>
                      <a:r>
                        <a:rPr lang="tr-TR" sz="1300" b="1" i="1" u="none" strike="noStrike" dirty="0">
                          <a:effectLst/>
                        </a:rPr>
                        <a:t>Zaman (s) </a:t>
                      </a:r>
                      <a:endParaRPr lang="tr-TR" sz="1300" b="1" i="1" u="none" strike="noStrike" dirty="0">
                        <a:solidFill>
                          <a:srgbClr val="000000"/>
                        </a:solidFill>
                        <a:effectLst/>
                        <a:latin typeface="+mn-lt"/>
                      </a:endParaRPr>
                    </a:p>
                  </a:txBody>
                  <a:tcPr marL="9525" marR="9525" marT="9525" marB="0" anchor="ctr"/>
                </a:tc>
                <a:tc>
                  <a:txBody>
                    <a:bodyPr/>
                    <a:lstStyle/>
                    <a:p>
                      <a:pPr algn="ctr" fontAlgn="b"/>
                      <a:r>
                        <a:rPr lang="tr-TR" sz="1300" b="1" i="1" u="none" strike="noStrike" dirty="0">
                          <a:effectLst/>
                        </a:rPr>
                        <a:t>İrtifa (m)</a:t>
                      </a:r>
                      <a:endParaRPr lang="tr-TR" sz="1300" b="1" i="1" u="none" strike="noStrike" dirty="0">
                        <a:solidFill>
                          <a:srgbClr val="000000"/>
                        </a:solidFill>
                        <a:effectLst/>
                        <a:latin typeface="+mn-lt"/>
                      </a:endParaRPr>
                    </a:p>
                  </a:txBody>
                  <a:tcPr marL="9525" marR="9525" marT="9525" marB="0" anchor="ctr"/>
                </a:tc>
                <a:tc>
                  <a:txBody>
                    <a:bodyPr/>
                    <a:lstStyle/>
                    <a:p>
                      <a:pPr algn="ctr" fontAlgn="b"/>
                      <a:r>
                        <a:rPr lang="tr-TR" sz="1300" b="1" i="1" u="none" strike="noStrike" dirty="0">
                          <a:effectLst/>
                        </a:rPr>
                        <a:t>Hız (m/s)</a:t>
                      </a:r>
                      <a:endParaRPr lang="tr-TR" sz="1300" b="1" i="1"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591663764"/>
                  </a:ext>
                </a:extLst>
              </a:tr>
              <a:tr h="351912">
                <a:tc>
                  <a:txBody>
                    <a:bodyPr/>
                    <a:lstStyle/>
                    <a:p>
                      <a:pPr algn="ctr" fontAlgn="b"/>
                      <a:r>
                        <a:rPr lang="tr-TR" sz="1300" b="1" u="none" strike="noStrike">
                          <a:effectLst/>
                        </a:rPr>
                        <a:t>Fırlatma</a:t>
                      </a:r>
                      <a:endParaRPr lang="tr-TR" sz="1300" b="1" i="0" u="none" strike="noStrike">
                        <a:solidFill>
                          <a:srgbClr val="000000"/>
                        </a:solidFill>
                        <a:effectLst/>
                        <a:latin typeface="+mn-lt"/>
                      </a:endParaRPr>
                    </a:p>
                  </a:txBody>
                  <a:tcPr marL="9525" marR="9525" marT="9525" marB="0" anchor="ctr"/>
                </a:tc>
                <a:tc>
                  <a:txBody>
                    <a:bodyPr/>
                    <a:lstStyle/>
                    <a:p>
                      <a:pPr algn="ctr" fontAlgn="b"/>
                      <a:r>
                        <a:rPr lang="tr-TR" sz="1300" u="none" strike="noStrike" dirty="0">
                          <a:effectLst/>
                        </a:rPr>
                        <a:t>14,8</a:t>
                      </a:r>
                      <a:endParaRPr lang="tr-TR" sz="1300" b="0" i="0" u="none" strike="noStrike" dirty="0">
                        <a:solidFill>
                          <a:srgbClr val="000000"/>
                        </a:solidFill>
                        <a:effectLst/>
                        <a:latin typeface="+mn-lt"/>
                      </a:endParaRPr>
                    </a:p>
                  </a:txBody>
                  <a:tcPr marL="9525" marR="9525" marT="9525" marB="0" anchor="ctr"/>
                </a:tc>
                <a:tc>
                  <a:txBody>
                    <a:bodyPr/>
                    <a:lstStyle/>
                    <a:p>
                      <a:pPr algn="ctr" fontAlgn="ctr"/>
                      <a:r>
                        <a:rPr lang="tr-TR" sz="1300" u="none" strike="noStrike" dirty="0">
                          <a:effectLst/>
                        </a:rPr>
                        <a:t>0</a:t>
                      </a:r>
                      <a:endParaRPr lang="tr-TR" sz="1300" b="0" i="0" u="none" strike="noStrike" dirty="0">
                        <a:solidFill>
                          <a:srgbClr val="000000"/>
                        </a:solidFill>
                        <a:effectLst/>
                        <a:latin typeface="+mn-lt"/>
                      </a:endParaRPr>
                    </a:p>
                  </a:txBody>
                  <a:tcPr marL="9525" marR="9525" marT="9525" marB="0" anchor="ctr"/>
                </a:tc>
                <a:tc>
                  <a:txBody>
                    <a:bodyPr/>
                    <a:lstStyle/>
                    <a:p>
                      <a:pPr algn="ctr" fontAlgn="b"/>
                      <a:r>
                        <a:rPr lang="tr-TR" sz="1300" u="none" strike="noStrike" dirty="0">
                          <a:effectLst/>
                        </a:rPr>
                        <a:t>0</a:t>
                      </a:r>
                      <a:endParaRPr lang="tr-TR" sz="13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803790353"/>
                  </a:ext>
                </a:extLst>
              </a:tr>
              <a:tr h="351912">
                <a:tc>
                  <a:txBody>
                    <a:bodyPr/>
                    <a:lstStyle/>
                    <a:p>
                      <a:pPr algn="ctr" fontAlgn="b"/>
                      <a:r>
                        <a:rPr lang="tr-TR" sz="1300" b="1" u="none" strike="noStrike">
                          <a:effectLst/>
                        </a:rPr>
                        <a:t>Rampa Tepesi</a:t>
                      </a:r>
                      <a:endParaRPr lang="tr-TR" sz="1300" b="1" i="0" u="none" strike="noStrike">
                        <a:solidFill>
                          <a:srgbClr val="000000"/>
                        </a:solidFill>
                        <a:effectLst/>
                        <a:latin typeface="+mn-lt"/>
                      </a:endParaRPr>
                    </a:p>
                  </a:txBody>
                  <a:tcPr marL="9525" marR="9525" marT="9525" marB="0" anchor="ctr"/>
                </a:tc>
                <a:tc>
                  <a:txBody>
                    <a:bodyPr/>
                    <a:lstStyle/>
                    <a:p>
                      <a:pPr algn="ctr" fontAlgn="b"/>
                      <a:r>
                        <a:rPr lang="tr-TR" sz="1300" u="none" strike="noStrike">
                          <a:effectLst/>
                        </a:rPr>
                        <a:t>15,188</a:t>
                      </a:r>
                      <a:endParaRPr lang="tr-TR" sz="1300" b="0" i="0" u="none" strike="noStrike">
                        <a:solidFill>
                          <a:srgbClr val="000000"/>
                        </a:solidFill>
                        <a:effectLst/>
                        <a:latin typeface="+mn-lt"/>
                      </a:endParaRPr>
                    </a:p>
                  </a:txBody>
                  <a:tcPr marL="9525" marR="9525" marT="9525" marB="0" anchor="ctr"/>
                </a:tc>
                <a:tc>
                  <a:txBody>
                    <a:bodyPr/>
                    <a:lstStyle/>
                    <a:p>
                      <a:pPr algn="ctr" fontAlgn="b"/>
                      <a:r>
                        <a:rPr lang="tr-TR" sz="1300" u="none" strike="noStrike" dirty="0">
                          <a:effectLst/>
                        </a:rPr>
                        <a:t>5,5</a:t>
                      </a:r>
                      <a:endParaRPr lang="tr-TR" sz="1300" b="0" i="0" u="none" strike="noStrike" dirty="0">
                        <a:solidFill>
                          <a:srgbClr val="000000"/>
                        </a:solidFill>
                        <a:effectLst/>
                        <a:latin typeface="+mn-lt"/>
                      </a:endParaRPr>
                    </a:p>
                  </a:txBody>
                  <a:tcPr marL="9525" marR="9525" marT="9525" marB="0" anchor="ctr"/>
                </a:tc>
                <a:tc>
                  <a:txBody>
                    <a:bodyPr/>
                    <a:lstStyle/>
                    <a:p>
                      <a:pPr algn="ctr" fontAlgn="b"/>
                      <a:r>
                        <a:rPr lang="tr-TR" sz="1300" u="none" strike="noStrike" dirty="0">
                          <a:effectLst/>
                        </a:rPr>
                        <a:t>30,8</a:t>
                      </a:r>
                      <a:endParaRPr lang="tr-TR" sz="13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888014878"/>
                  </a:ext>
                </a:extLst>
              </a:tr>
              <a:tr h="351912">
                <a:tc>
                  <a:txBody>
                    <a:bodyPr/>
                    <a:lstStyle/>
                    <a:p>
                      <a:pPr algn="ctr" fontAlgn="b"/>
                      <a:r>
                        <a:rPr lang="tr-TR" sz="1300" b="1" u="none" strike="noStrike" dirty="0" err="1">
                          <a:effectLst/>
                        </a:rPr>
                        <a:t>Burnout</a:t>
                      </a:r>
                      <a:endParaRPr lang="tr-TR" sz="1300" b="1" i="0" u="none" strike="noStrike" dirty="0">
                        <a:solidFill>
                          <a:srgbClr val="000000"/>
                        </a:solidFill>
                        <a:effectLst/>
                        <a:latin typeface="+mn-lt"/>
                      </a:endParaRPr>
                    </a:p>
                  </a:txBody>
                  <a:tcPr marL="9525" marR="9525" marT="9525" marB="0" anchor="ctr"/>
                </a:tc>
                <a:tc>
                  <a:txBody>
                    <a:bodyPr/>
                    <a:lstStyle/>
                    <a:p>
                      <a:pPr algn="ctr" fontAlgn="b"/>
                      <a:r>
                        <a:rPr lang="tr-TR" sz="1300" u="none" strike="noStrike">
                          <a:effectLst/>
                        </a:rPr>
                        <a:t>17,504</a:t>
                      </a:r>
                      <a:endParaRPr lang="tr-TR" sz="1300" b="0" i="0" u="none" strike="noStrike">
                        <a:solidFill>
                          <a:srgbClr val="000000"/>
                        </a:solidFill>
                        <a:effectLst/>
                        <a:latin typeface="+mn-lt"/>
                      </a:endParaRPr>
                    </a:p>
                  </a:txBody>
                  <a:tcPr marL="9525" marR="9525" marT="9525" marB="0" anchor="ctr"/>
                </a:tc>
                <a:tc>
                  <a:txBody>
                    <a:bodyPr/>
                    <a:lstStyle/>
                    <a:p>
                      <a:pPr algn="ctr" fontAlgn="b"/>
                      <a:r>
                        <a:rPr lang="tr-TR" sz="1300" u="none" strike="noStrike">
                          <a:effectLst/>
                        </a:rPr>
                        <a:t>347,33</a:t>
                      </a:r>
                      <a:endParaRPr lang="tr-TR" sz="1300" b="0" i="0" u="none" strike="noStrike">
                        <a:solidFill>
                          <a:srgbClr val="000000"/>
                        </a:solidFill>
                        <a:effectLst/>
                        <a:latin typeface="+mn-lt"/>
                      </a:endParaRPr>
                    </a:p>
                  </a:txBody>
                  <a:tcPr marL="9525" marR="9525" marT="9525" marB="0" anchor="ctr"/>
                </a:tc>
                <a:tc>
                  <a:txBody>
                    <a:bodyPr/>
                    <a:lstStyle/>
                    <a:p>
                      <a:pPr algn="ctr" fontAlgn="b"/>
                      <a:r>
                        <a:rPr lang="tr-TR" sz="1300" u="none" strike="noStrike" dirty="0">
                          <a:effectLst/>
                        </a:rPr>
                        <a:t>236,42</a:t>
                      </a:r>
                      <a:endParaRPr lang="tr-TR" sz="13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848187341"/>
                  </a:ext>
                </a:extLst>
              </a:tr>
              <a:tr h="351912">
                <a:tc>
                  <a:txBody>
                    <a:bodyPr/>
                    <a:lstStyle/>
                    <a:p>
                      <a:pPr algn="ctr" fontAlgn="b"/>
                      <a:r>
                        <a:rPr lang="tr-TR" sz="1300" b="1" u="none" strike="noStrike">
                          <a:effectLst/>
                        </a:rPr>
                        <a:t>Tepe Noktası</a:t>
                      </a:r>
                      <a:endParaRPr lang="tr-TR" sz="1300" b="1" i="0" u="none" strike="noStrike">
                        <a:solidFill>
                          <a:srgbClr val="000000"/>
                        </a:solidFill>
                        <a:effectLst/>
                        <a:latin typeface="+mn-lt"/>
                      </a:endParaRPr>
                    </a:p>
                  </a:txBody>
                  <a:tcPr marL="9525" marR="9525" marT="9525" marB="0" anchor="ctr"/>
                </a:tc>
                <a:tc>
                  <a:txBody>
                    <a:bodyPr/>
                    <a:lstStyle/>
                    <a:p>
                      <a:pPr algn="ctr" fontAlgn="b"/>
                      <a:r>
                        <a:rPr lang="tr-TR" sz="1300" u="none" strike="noStrike" dirty="0">
                          <a:effectLst/>
                        </a:rPr>
                        <a:t>35,3</a:t>
                      </a:r>
                      <a:endParaRPr lang="tr-TR" sz="1300" b="0" i="0" u="none" strike="noStrike" dirty="0">
                        <a:solidFill>
                          <a:srgbClr val="000000"/>
                        </a:solidFill>
                        <a:effectLst/>
                        <a:latin typeface="+mn-lt"/>
                      </a:endParaRPr>
                    </a:p>
                  </a:txBody>
                  <a:tcPr marL="9525" marR="9525" marT="9525" marB="0" anchor="ctr"/>
                </a:tc>
                <a:tc>
                  <a:txBody>
                    <a:bodyPr/>
                    <a:lstStyle/>
                    <a:p>
                      <a:pPr algn="ctr" fontAlgn="b"/>
                      <a:r>
                        <a:rPr lang="tr-TR" sz="1300" u="none" strike="noStrike">
                          <a:effectLst/>
                        </a:rPr>
                        <a:t>1619</a:t>
                      </a:r>
                      <a:endParaRPr lang="tr-TR" sz="1300" b="0" i="0" u="none" strike="noStrike">
                        <a:solidFill>
                          <a:srgbClr val="000000"/>
                        </a:solidFill>
                        <a:effectLst/>
                        <a:latin typeface="+mn-lt"/>
                      </a:endParaRPr>
                    </a:p>
                  </a:txBody>
                  <a:tcPr marL="9525" marR="9525" marT="9525" marB="0" anchor="ctr"/>
                </a:tc>
                <a:tc>
                  <a:txBody>
                    <a:bodyPr/>
                    <a:lstStyle/>
                    <a:p>
                      <a:pPr algn="ctr" fontAlgn="b"/>
                      <a:r>
                        <a:rPr lang="tr-TR" sz="1300" u="none" strike="noStrike" dirty="0">
                          <a:effectLst/>
                        </a:rPr>
                        <a:t>0</a:t>
                      </a:r>
                      <a:endParaRPr lang="tr-TR" sz="13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516163438"/>
                  </a:ext>
                </a:extLst>
              </a:tr>
              <a:tr h="351912">
                <a:tc>
                  <a:txBody>
                    <a:bodyPr/>
                    <a:lstStyle/>
                    <a:p>
                      <a:pPr algn="ctr" fontAlgn="b"/>
                      <a:r>
                        <a:rPr lang="tr-TR" sz="1300" b="1" u="none" strike="noStrike">
                          <a:effectLst/>
                        </a:rPr>
                        <a:t>Paraşüt Açılması</a:t>
                      </a:r>
                      <a:endParaRPr lang="tr-TR" sz="1300" b="1" i="0" u="none" strike="noStrike">
                        <a:solidFill>
                          <a:srgbClr val="000000"/>
                        </a:solidFill>
                        <a:effectLst/>
                        <a:latin typeface="+mn-lt"/>
                      </a:endParaRPr>
                    </a:p>
                  </a:txBody>
                  <a:tcPr marL="9525" marR="9525" marT="9525" marB="0" anchor="ctr"/>
                </a:tc>
                <a:tc>
                  <a:txBody>
                    <a:bodyPr/>
                    <a:lstStyle/>
                    <a:p>
                      <a:pPr algn="ctr" fontAlgn="b"/>
                      <a:r>
                        <a:rPr lang="tr-TR" sz="1300" u="none" strike="noStrike">
                          <a:effectLst/>
                        </a:rPr>
                        <a:t>32,2</a:t>
                      </a:r>
                      <a:endParaRPr lang="tr-TR" sz="1300" b="0" i="0" u="none" strike="noStrike">
                        <a:solidFill>
                          <a:srgbClr val="000000"/>
                        </a:solidFill>
                        <a:effectLst/>
                        <a:latin typeface="+mn-lt"/>
                      </a:endParaRPr>
                    </a:p>
                  </a:txBody>
                  <a:tcPr marL="9525" marR="9525" marT="9525" marB="0" anchor="ctr"/>
                </a:tc>
                <a:tc>
                  <a:txBody>
                    <a:bodyPr/>
                    <a:lstStyle/>
                    <a:p>
                      <a:pPr algn="ctr" fontAlgn="b"/>
                      <a:r>
                        <a:rPr lang="tr-TR" sz="1300" u="none" strike="noStrike">
                          <a:effectLst/>
                        </a:rPr>
                        <a:t>1500</a:t>
                      </a:r>
                      <a:endParaRPr lang="tr-TR" sz="1300" b="0" i="0" u="none" strike="noStrike">
                        <a:solidFill>
                          <a:srgbClr val="000000"/>
                        </a:solidFill>
                        <a:effectLst/>
                        <a:latin typeface="+mn-lt"/>
                      </a:endParaRPr>
                    </a:p>
                  </a:txBody>
                  <a:tcPr marL="9525" marR="9525" marT="9525" marB="0" anchor="ctr"/>
                </a:tc>
                <a:tc>
                  <a:txBody>
                    <a:bodyPr/>
                    <a:lstStyle/>
                    <a:p>
                      <a:pPr algn="ctr" fontAlgn="b"/>
                      <a:r>
                        <a:rPr lang="tr-TR" sz="1300" u="none" strike="noStrike" dirty="0">
                          <a:effectLst/>
                        </a:rPr>
                        <a:t>181,055</a:t>
                      </a:r>
                      <a:endParaRPr lang="tr-TR" sz="13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871958205"/>
                  </a:ext>
                </a:extLst>
              </a:tr>
              <a:tr h="351912">
                <a:tc>
                  <a:txBody>
                    <a:bodyPr/>
                    <a:lstStyle/>
                    <a:p>
                      <a:pPr algn="ctr" fontAlgn="b"/>
                      <a:r>
                        <a:rPr lang="tr-TR" sz="1300" b="1" u="none" strike="noStrike" dirty="0">
                          <a:effectLst/>
                        </a:rPr>
                        <a:t>Paraşüt Sonrası</a:t>
                      </a:r>
                      <a:endParaRPr lang="tr-TR" sz="1300" b="1" i="0" u="none" strike="noStrike" dirty="0">
                        <a:solidFill>
                          <a:srgbClr val="000000"/>
                        </a:solidFill>
                        <a:effectLst/>
                        <a:latin typeface="+mn-lt"/>
                      </a:endParaRPr>
                    </a:p>
                  </a:txBody>
                  <a:tcPr marL="9525" marR="9525" marT="9525" marB="0" anchor="ctr"/>
                </a:tc>
                <a:tc>
                  <a:txBody>
                    <a:bodyPr/>
                    <a:lstStyle/>
                    <a:p>
                      <a:pPr algn="ctr" fontAlgn="b"/>
                      <a:r>
                        <a:rPr lang="tr-TR" sz="1300" u="none" strike="noStrike" dirty="0">
                          <a:effectLst/>
                        </a:rPr>
                        <a:t>150,8</a:t>
                      </a:r>
                      <a:endParaRPr lang="tr-TR" sz="1300" b="0" i="0" u="none" strike="noStrike" dirty="0">
                        <a:solidFill>
                          <a:srgbClr val="000000"/>
                        </a:solidFill>
                        <a:effectLst/>
                        <a:latin typeface="+mn-lt"/>
                      </a:endParaRPr>
                    </a:p>
                  </a:txBody>
                  <a:tcPr marL="9525" marR="9525" marT="9525" marB="0" anchor="ctr"/>
                </a:tc>
                <a:tc>
                  <a:txBody>
                    <a:bodyPr/>
                    <a:lstStyle/>
                    <a:p>
                      <a:pPr algn="ctr" fontAlgn="b"/>
                      <a:r>
                        <a:rPr lang="tr-TR" sz="1300" u="none" strike="noStrike" dirty="0">
                          <a:effectLst/>
                        </a:rPr>
                        <a:t>0</a:t>
                      </a:r>
                      <a:endParaRPr lang="tr-TR" sz="1300" b="0" i="0" u="none" strike="noStrike" dirty="0">
                        <a:solidFill>
                          <a:srgbClr val="000000"/>
                        </a:solidFill>
                        <a:effectLst/>
                        <a:latin typeface="+mn-lt"/>
                      </a:endParaRPr>
                    </a:p>
                  </a:txBody>
                  <a:tcPr marL="9525" marR="9525" marT="9525" marB="0" anchor="ctr"/>
                </a:tc>
                <a:tc>
                  <a:txBody>
                    <a:bodyPr/>
                    <a:lstStyle/>
                    <a:p>
                      <a:pPr algn="ctr" fontAlgn="b"/>
                      <a:r>
                        <a:rPr lang="tr-TR" sz="1300" u="none" strike="noStrike" dirty="0">
                          <a:effectLst/>
                        </a:rPr>
                        <a:t>7,16</a:t>
                      </a:r>
                      <a:endParaRPr lang="tr-TR" sz="13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2145375535"/>
                  </a:ext>
                </a:extLst>
              </a:tr>
            </a:tbl>
          </a:graphicData>
        </a:graphic>
      </p:graphicFrame>
      <p:pic>
        <p:nvPicPr>
          <p:cNvPr id="12" name="Resim 11">
            <a:extLst>
              <a:ext uri="{FF2B5EF4-FFF2-40B4-BE49-F238E27FC236}">
                <a16:creationId xmlns:a16="http://schemas.microsoft.com/office/drawing/2014/main" id="{8344B683-D8E5-4DC4-BE37-B874FAE8A9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spTree>
    <p:extLst>
      <p:ext uri="{BB962C8B-B14F-4D97-AF65-F5344CB8AC3E}">
        <p14:creationId xmlns:p14="http://schemas.microsoft.com/office/powerpoint/2010/main" val="296655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a:solidFill>
                  <a:srgbClr val="0070C0"/>
                </a:solidFill>
                <a:latin typeface="Times New Roman" panose="02020603050405020304" pitchFamily="18" charset="0"/>
                <a:cs typeface="Times New Roman" panose="02020603050405020304" pitchFamily="18" charset="0"/>
              </a:rPr>
              <a:t>Mekanik Görünüm &amp; Kütle Bütçesi</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8</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pic>
        <p:nvPicPr>
          <p:cNvPr id="12" name="Resim 11">
            <a:extLst>
              <a:ext uri="{FF2B5EF4-FFF2-40B4-BE49-F238E27FC236}">
                <a16:creationId xmlns:a16="http://schemas.microsoft.com/office/drawing/2014/main" id="{03F5FB5B-6DF9-4948-90A0-4AC80D0B9F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pic>
        <p:nvPicPr>
          <p:cNvPr id="13" name="Resim 12">
            <a:extLst>
              <a:ext uri="{FF2B5EF4-FFF2-40B4-BE49-F238E27FC236}">
                <a16:creationId xmlns:a16="http://schemas.microsoft.com/office/drawing/2014/main" id="{4593F520-207A-453D-A681-51E13BD88467}"/>
              </a:ext>
            </a:extLst>
          </p:cNvPr>
          <p:cNvPicPr>
            <a:picLocks noChangeAspect="1"/>
          </p:cNvPicPr>
          <p:nvPr/>
        </p:nvPicPr>
        <p:blipFill>
          <a:blip r:embed="rId5"/>
          <a:stretch>
            <a:fillRect/>
          </a:stretch>
        </p:blipFill>
        <p:spPr>
          <a:xfrm>
            <a:off x="249429" y="1447664"/>
            <a:ext cx="5846571" cy="3194581"/>
          </a:xfrm>
          <a:prstGeom prst="rect">
            <a:avLst/>
          </a:prstGeom>
        </p:spPr>
      </p:pic>
      <p:pic>
        <p:nvPicPr>
          <p:cNvPr id="14" name="Resim 13">
            <a:extLst>
              <a:ext uri="{FF2B5EF4-FFF2-40B4-BE49-F238E27FC236}">
                <a16:creationId xmlns:a16="http://schemas.microsoft.com/office/drawing/2014/main" id="{A18BCC57-9CEF-4526-B5D1-8D2D56EEC39E}"/>
              </a:ext>
            </a:extLst>
          </p:cNvPr>
          <p:cNvPicPr>
            <a:picLocks noChangeAspect="1"/>
          </p:cNvPicPr>
          <p:nvPr/>
        </p:nvPicPr>
        <p:blipFill>
          <a:blip r:embed="rId6"/>
          <a:stretch>
            <a:fillRect/>
          </a:stretch>
        </p:blipFill>
        <p:spPr>
          <a:xfrm>
            <a:off x="6947396" y="1432422"/>
            <a:ext cx="4968671" cy="3225064"/>
          </a:xfrm>
          <a:prstGeom prst="rect">
            <a:avLst/>
          </a:prstGeom>
        </p:spPr>
      </p:pic>
      <p:sp>
        <p:nvSpPr>
          <p:cNvPr id="15" name="Metin kutusu 13">
            <a:extLst>
              <a:ext uri="{FF2B5EF4-FFF2-40B4-BE49-F238E27FC236}">
                <a16:creationId xmlns:a16="http://schemas.microsoft.com/office/drawing/2014/main" id="{EC38CAFA-B7BE-428D-A812-88A6094BF280}"/>
              </a:ext>
            </a:extLst>
          </p:cNvPr>
          <p:cNvSpPr txBox="1"/>
          <p:nvPr/>
        </p:nvSpPr>
        <p:spPr>
          <a:xfrm>
            <a:off x="2209800" y="4788870"/>
            <a:ext cx="1823384" cy="1477328"/>
          </a:xfrm>
          <a:prstGeom prst="rect">
            <a:avLst/>
          </a:prstGeom>
          <a:noFill/>
        </p:spPr>
        <p:txBody>
          <a:bodyPr wrap="non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u="sng" dirty="0"/>
              <a:t>Burun Konisi:</a:t>
            </a:r>
          </a:p>
          <a:p>
            <a:r>
              <a:rPr lang="tr-TR" b="1" dirty="0"/>
              <a:t>Kalınlık: </a:t>
            </a:r>
            <a:r>
              <a:rPr lang="tr-TR" dirty="0"/>
              <a:t>0.2 cm</a:t>
            </a:r>
          </a:p>
          <a:p>
            <a:r>
              <a:rPr lang="tr-TR" b="1" dirty="0"/>
              <a:t>Dış çap: </a:t>
            </a:r>
            <a:r>
              <a:rPr lang="tr-TR" dirty="0"/>
              <a:t>4 cm</a:t>
            </a:r>
          </a:p>
          <a:p>
            <a:r>
              <a:rPr lang="tr-TR" b="1" dirty="0"/>
              <a:t>Uzunluk: </a:t>
            </a:r>
            <a:r>
              <a:rPr lang="tr-TR" dirty="0"/>
              <a:t>20.5 cm</a:t>
            </a:r>
          </a:p>
          <a:p>
            <a:r>
              <a:rPr lang="tr-TR" b="1" dirty="0"/>
              <a:t>Malzeme: Al</a:t>
            </a:r>
            <a:endParaRPr lang="en-US" dirty="0"/>
          </a:p>
        </p:txBody>
      </p:sp>
      <p:sp>
        <p:nvSpPr>
          <p:cNvPr id="16" name="Metin kutusu 15">
            <a:extLst>
              <a:ext uri="{FF2B5EF4-FFF2-40B4-BE49-F238E27FC236}">
                <a16:creationId xmlns:a16="http://schemas.microsoft.com/office/drawing/2014/main" id="{9DB45A76-3848-4A07-9678-94CD508816BE}"/>
              </a:ext>
            </a:extLst>
          </p:cNvPr>
          <p:cNvSpPr txBox="1"/>
          <p:nvPr/>
        </p:nvSpPr>
        <p:spPr>
          <a:xfrm>
            <a:off x="8462905" y="4671037"/>
            <a:ext cx="1823384" cy="1754326"/>
          </a:xfrm>
          <a:prstGeom prst="rect">
            <a:avLst/>
          </a:prstGeom>
          <a:noFill/>
        </p:spPr>
        <p:txBody>
          <a:bodyPr wrap="non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u="sng" dirty="0"/>
              <a:t>Body </a:t>
            </a:r>
            <a:r>
              <a:rPr lang="tr-TR" b="1" u="sng" dirty="0" err="1"/>
              <a:t>Tube</a:t>
            </a:r>
            <a:r>
              <a:rPr lang="tr-TR" b="1" u="sng" dirty="0"/>
              <a:t> 1:</a:t>
            </a:r>
          </a:p>
          <a:p>
            <a:r>
              <a:rPr lang="tr-TR" b="1" dirty="0"/>
              <a:t>Kalınlık: </a:t>
            </a:r>
            <a:r>
              <a:rPr lang="tr-TR" dirty="0"/>
              <a:t>0.3 cm</a:t>
            </a:r>
          </a:p>
          <a:p>
            <a:r>
              <a:rPr lang="tr-TR" b="1" dirty="0"/>
              <a:t>Dış çap: </a:t>
            </a:r>
            <a:r>
              <a:rPr lang="tr-TR" dirty="0"/>
              <a:t>4 cm</a:t>
            </a:r>
          </a:p>
          <a:p>
            <a:r>
              <a:rPr lang="tr-TR" b="1" dirty="0"/>
              <a:t>Uzunluk: </a:t>
            </a:r>
            <a:r>
              <a:rPr lang="tr-TR" dirty="0"/>
              <a:t>12.8 cm</a:t>
            </a:r>
          </a:p>
          <a:p>
            <a:r>
              <a:rPr lang="tr-TR" b="1" dirty="0"/>
              <a:t>Malzeme: Al</a:t>
            </a:r>
            <a:endParaRPr lang="en-US" dirty="0"/>
          </a:p>
          <a:p>
            <a:endParaRPr lang="en-US" dirty="0"/>
          </a:p>
        </p:txBody>
      </p:sp>
    </p:spTree>
    <p:extLst>
      <p:ext uri="{BB962C8B-B14F-4D97-AF65-F5344CB8AC3E}">
        <p14:creationId xmlns:p14="http://schemas.microsoft.com/office/powerpoint/2010/main" val="327178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a:solidFill>
                  <a:srgbClr val="0070C0"/>
                </a:solidFill>
                <a:latin typeface="Times New Roman" panose="02020603050405020304" pitchFamily="18" charset="0"/>
                <a:cs typeface="Times New Roman" panose="02020603050405020304" pitchFamily="18" charset="0"/>
              </a:rPr>
              <a:t>Mekanik Görünüm &amp; Kütle Bütçesi</a:t>
            </a: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3"/>
          <a:srcRect l="15894"/>
          <a:stretch/>
        </p:blipFill>
        <p:spPr>
          <a:xfrm>
            <a:off x="10780954" y="18000"/>
            <a:ext cx="1411046" cy="1143000"/>
          </a:xfrm>
          <a:prstGeom prst="rect">
            <a:avLst/>
          </a:prstGeom>
        </p:spPr>
      </p:pic>
      <p:sp>
        <p:nvSpPr>
          <p:cNvPr id="3" name="Slide Number Placeholder 2"/>
          <p:cNvSpPr>
            <a:spLocks noGrp="1"/>
          </p:cNvSpPr>
          <p:nvPr>
            <p:ph type="sldNum" sz="quarter" idx="12"/>
          </p:nvPr>
        </p:nvSpPr>
        <p:spPr/>
        <p:txBody>
          <a:bodyPr/>
          <a:lstStyle/>
          <a:p>
            <a:fld id="{87BEDC82-49FF-42E3-B7EA-26FF728940D5}" type="slidenum">
              <a:rPr lang="tr-TR" smtClean="0"/>
              <a:t>9</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2 Temmuz 2018 Pazartesi</a:t>
            </a:fld>
            <a:endParaRPr lang="tr-TR"/>
          </a:p>
        </p:txBody>
      </p:sp>
      <p:sp>
        <p:nvSpPr>
          <p:cNvPr id="9" name="Footer Placeholder 8"/>
          <p:cNvSpPr>
            <a:spLocks noGrp="1"/>
          </p:cNvSpPr>
          <p:nvPr>
            <p:ph type="ftr" sz="quarter" idx="11"/>
          </p:nvPr>
        </p:nvSpPr>
        <p:spPr/>
        <p:txBody>
          <a:bodyPr/>
          <a:lstStyle/>
          <a:p>
            <a:r>
              <a:rPr lang="tr-TR"/>
              <a:t>2018 TEKNOFEST ROKET YARIŞMASI ÖNCÜL TASARIM RAPORU (ÖTR)</a:t>
            </a:r>
          </a:p>
        </p:txBody>
      </p:sp>
      <p:pic>
        <p:nvPicPr>
          <p:cNvPr id="12" name="Resim 11">
            <a:extLst>
              <a:ext uri="{FF2B5EF4-FFF2-40B4-BE49-F238E27FC236}">
                <a16:creationId xmlns:a16="http://schemas.microsoft.com/office/drawing/2014/main" id="{03F5FB5B-6DF9-4948-90A0-4AC80D0B9F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30" y="79438"/>
            <a:ext cx="1145428" cy="1057727"/>
          </a:xfrm>
          <a:prstGeom prst="rect">
            <a:avLst/>
          </a:prstGeom>
        </p:spPr>
      </p:pic>
      <p:pic>
        <p:nvPicPr>
          <p:cNvPr id="13" name="Resim 12">
            <a:extLst>
              <a:ext uri="{FF2B5EF4-FFF2-40B4-BE49-F238E27FC236}">
                <a16:creationId xmlns:a16="http://schemas.microsoft.com/office/drawing/2014/main" id="{4EA60581-97EB-4AAF-9644-84064C5EDABB}"/>
              </a:ext>
            </a:extLst>
          </p:cNvPr>
          <p:cNvPicPr>
            <a:picLocks noChangeAspect="1"/>
          </p:cNvPicPr>
          <p:nvPr/>
        </p:nvPicPr>
        <p:blipFill>
          <a:blip r:embed="rId5"/>
          <a:stretch>
            <a:fillRect/>
          </a:stretch>
        </p:blipFill>
        <p:spPr>
          <a:xfrm>
            <a:off x="148230" y="1465242"/>
            <a:ext cx="4037378" cy="3701412"/>
          </a:xfrm>
          <a:prstGeom prst="rect">
            <a:avLst/>
          </a:prstGeom>
        </p:spPr>
      </p:pic>
      <p:pic>
        <p:nvPicPr>
          <p:cNvPr id="14" name="Resim 13">
            <a:extLst>
              <a:ext uri="{FF2B5EF4-FFF2-40B4-BE49-F238E27FC236}">
                <a16:creationId xmlns:a16="http://schemas.microsoft.com/office/drawing/2014/main" id="{069D3DAD-3719-4518-9C14-73C853EA634F}"/>
              </a:ext>
            </a:extLst>
          </p:cNvPr>
          <p:cNvPicPr>
            <a:picLocks noChangeAspect="1"/>
          </p:cNvPicPr>
          <p:nvPr/>
        </p:nvPicPr>
        <p:blipFill>
          <a:blip r:embed="rId6"/>
          <a:stretch>
            <a:fillRect/>
          </a:stretch>
        </p:blipFill>
        <p:spPr>
          <a:xfrm>
            <a:off x="6876135" y="1465242"/>
            <a:ext cx="5189329" cy="3110862"/>
          </a:xfrm>
          <a:prstGeom prst="rect">
            <a:avLst/>
          </a:prstGeom>
        </p:spPr>
      </p:pic>
      <p:sp>
        <p:nvSpPr>
          <p:cNvPr id="15" name="Metin kutusu 12">
            <a:extLst>
              <a:ext uri="{FF2B5EF4-FFF2-40B4-BE49-F238E27FC236}">
                <a16:creationId xmlns:a16="http://schemas.microsoft.com/office/drawing/2014/main" id="{B8DA0E79-9FCB-46F3-84B8-4ACFFCE2D7C1}"/>
              </a:ext>
            </a:extLst>
          </p:cNvPr>
          <p:cNvSpPr txBox="1"/>
          <p:nvPr/>
        </p:nvSpPr>
        <p:spPr>
          <a:xfrm>
            <a:off x="4185608" y="2332930"/>
            <a:ext cx="2690527" cy="2031325"/>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u="sng" dirty="0" err="1"/>
              <a:t>Transition</a:t>
            </a:r>
            <a:r>
              <a:rPr lang="tr-TR" b="1" u="sng" dirty="0"/>
              <a:t> 1:</a:t>
            </a:r>
          </a:p>
          <a:p>
            <a:r>
              <a:rPr lang="tr-TR" b="1" dirty="0"/>
              <a:t>Kalınlık: </a:t>
            </a:r>
            <a:r>
              <a:rPr lang="tr-TR" dirty="0"/>
              <a:t>0.3 cm</a:t>
            </a:r>
          </a:p>
          <a:p>
            <a:r>
              <a:rPr lang="tr-TR" b="1" dirty="0"/>
              <a:t>Dış çap: </a:t>
            </a:r>
            <a:r>
              <a:rPr lang="tr-TR" dirty="0"/>
              <a:t>4cm, 8cm</a:t>
            </a:r>
          </a:p>
          <a:p>
            <a:r>
              <a:rPr lang="tr-TR" b="1" dirty="0"/>
              <a:t>Uzunluk: </a:t>
            </a:r>
            <a:r>
              <a:rPr lang="tr-TR" dirty="0"/>
              <a:t>10 cm</a:t>
            </a:r>
          </a:p>
          <a:p>
            <a:r>
              <a:rPr lang="tr-TR" b="1" dirty="0"/>
              <a:t>Malzeme: Al</a:t>
            </a:r>
            <a:endParaRPr lang="en-US" dirty="0"/>
          </a:p>
          <a:p>
            <a:endParaRPr lang="en-US" dirty="0"/>
          </a:p>
          <a:p>
            <a:endParaRPr lang="en-US" dirty="0"/>
          </a:p>
        </p:txBody>
      </p:sp>
      <p:sp>
        <p:nvSpPr>
          <p:cNvPr id="16" name="Metin kutusu 13">
            <a:extLst>
              <a:ext uri="{FF2B5EF4-FFF2-40B4-BE49-F238E27FC236}">
                <a16:creationId xmlns:a16="http://schemas.microsoft.com/office/drawing/2014/main" id="{BC0A605E-A2D7-49D9-B717-7D60AB0BC26C}"/>
              </a:ext>
            </a:extLst>
          </p:cNvPr>
          <p:cNvSpPr txBox="1"/>
          <p:nvPr/>
        </p:nvSpPr>
        <p:spPr>
          <a:xfrm>
            <a:off x="8534242" y="4671037"/>
            <a:ext cx="1648656" cy="2031325"/>
          </a:xfrm>
          <a:prstGeom prst="rect">
            <a:avLst/>
          </a:prstGeom>
          <a:noFill/>
        </p:spPr>
        <p:txBody>
          <a:bodyPr wrap="non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u="sng" dirty="0"/>
              <a:t>Body </a:t>
            </a:r>
            <a:r>
              <a:rPr lang="tr-TR" b="1" u="sng" dirty="0" err="1"/>
              <a:t>Tube</a:t>
            </a:r>
            <a:r>
              <a:rPr lang="tr-TR" b="1" u="sng" dirty="0"/>
              <a:t> 2:</a:t>
            </a:r>
          </a:p>
          <a:p>
            <a:r>
              <a:rPr lang="tr-TR" b="1" dirty="0"/>
              <a:t>Kalınlık: </a:t>
            </a:r>
            <a:r>
              <a:rPr lang="tr-TR" dirty="0"/>
              <a:t>0.2 cm</a:t>
            </a:r>
          </a:p>
          <a:p>
            <a:r>
              <a:rPr lang="tr-TR" b="1" dirty="0"/>
              <a:t>Dış çap: </a:t>
            </a:r>
            <a:r>
              <a:rPr lang="tr-TR" dirty="0"/>
              <a:t>8 cm</a:t>
            </a:r>
          </a:p>
          <a:p>
            <a:r>
              <a:rPr lang="tr-TR" b="1" dirty="0"/>
              <a:t>Uzunluk: </a:t>
            </a:r>
            <a:r>
              <a:rPr lang="tr-TR" dirty="0"/>
              <a:t>37 cm</a:t>
            </a:r>
          </a:p>
          <a:p>
            <a:r>
              <a:rPr lang="tr-TR" b="1" dirty="0"/>
              <a:t>Malzeme: Al</a:t>
            </a:r>
            <a:endParaRPr lang="en-US" dirty="0"/>
          </a:p>
          <a:p>
            <a:endParaRPr lang="en-US" dirty="0"/>
          </a:p>
          <a:p>
            <a:endParaRPr lang="en-US" dirty="0"/>
          </a:p>
        </p:txBody>
      </p:sp>
    </p:spTree>
    <p:extLst>
      <p:ext uri="{BB962C8B-B14F-4D97-AF65-F5344CB8AC3E}">
        <p14:creationId xmlns:p14="http://schemas.microsoft.com/office/powerpoint/2010/main" val="2865606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2454</TotalTime>
  <Words>2183</Words>
  <Application>Microsoft Office PowerPoint</Application>
  <PresentationFormat>Geniş ekran</PresentationFormat>
  <Paragraphs>475</Paragraphs>
  <Slides>36</Slides>
  <Notes>35</Notes>
  <HiddenSlides>0</HiddenSlides>
  <MMClips>0</MMClips>
  <ScaleCrop>false</ScaleCrop>
  <HeadingPairs>
    <vt:vector size="8" baseType="variant">
      <vt:variant>
        <vt:lpstr>Kullanılan Yazı Tipleri</vt:lpstr>
      </vt:variant>
      <vt:variant>
        <vt:i4>6</vt:i4>
      </vt:variant>
      <vt:variant>
        <vt:lpstr>Tema</vt:lpstr>
      </vt:variant>
      <vt:variant>
        <vt:i4>1</vt:i4>
      </vt:variant>
      <vt:variant>
        <vt:lpstr>Eklenmiş OLE Hizmet Programları</vt:lpstr>
      </vt:variant>
      <vt:variant>
        <vt:i4>1</vt:i4>
      </vt:variant>
      <vt:variant>
        <vt:lpstr>Slayt Başlıkları</vt:lpstr>
      </vt:variant>
      <vt:variant>
        <vt:i4>36</vt:i4>
      </vt:variant>
    </vt:vector>
  </HeadingPairs>
  <TitlesOfParts>
    <vt:vector size="44" baseType="lpstr">
      <vt:lpstr>Arial</vt:lpstr>
      <vt:lpstr>Calibri</vt:lpstr>
      <vt:lpstr>Calibri Light</vt:lpstr>
      <vt:lpstr>Cambria Math</vt:lpstr>
      <vt:lpstr>Microsoft Sans Serif</vt:lpstr>
      <vt:lpstr>Times New Roman</vt:lpstr>
      <vt:lpstr>Office Theme</vt:lpstr>
      <vt:lpstr>Microsoft Excel Çalışma Sayfası</vt:lpstr>
      <vt:lpstr>TEKNOFEST 2018 ROKET YARIŞMASI Öncül Tasarım Raporu (ÖTR) Sunuşu </vt:lpstr>
      <vt:lpstr>Roket Genel Tasarımı</vt:lpstr>
      <vt:lpstr>Open Rocket Genel Tasarım</vt:lpstr>
      <vt:lpstr>Open Rocket Genel Tasarım</vt:lpstr>
      <vt:lpstr>Open Rocket Genel Tasarım</vt:lpstr>
      <vt:lpstr>Open Rocket Genel Tasarım</vt:lpstr>
      <vt:lpstr>Open Rocket Genel Tasarım</vt:lpstr>
      <vt:lpstr>Mekanik Görünüm &amp; Kütle Bütçesi</vt:lpstr>
      <vt:lpstr>Mekanik Görünüm &amp; Kütle Bütçesi</vt:lpstr>
      <vt:lpstr>Mekanik Görünüm &amp; Kütle Bütçesi</vt:lpstr>
      <vt:lpstr>Mekanik Görünüm &amp; Kütle Bütçesi</vt:lpstr>
      <vt:lpstr>Mekanik Görünüm &amp; Kütle Bütçesi</vt:lpstr>
      <vt:lpstr>Mekanik Görünüm &amp; Kütle Bütçesi</vt:lpstr>
      <vt:lpstr>Sistem Uçuş Analizi Verileri </vt:lpstr>
      <vt:lpstr>Operasyon Konsepti (CONOPS) </vt:lpstr>
      <vt:lpstr>Roket Alt Sistemleri </vt:lpstr>
      <vt:lpstr>Burun Konisi </vt:lpstr>
      <vt:lpstr>Kurtarma Sistemi </vt:lpstr>
      <vt:lpstr>Yapısal – Gövde/Gövde İçi Yapısal Destekler </vt:lpstr>
      <vt:lpstr>Yapısal – Gövde/Gövde İçi Yapısal Destekler </vt:lpstr>
      <vt:lpstr>Yapısal – Gövde/Gövde İçi Yapısal Destekler </vt:lpstr>
      <vt:lpstr>Yapısal - Kanat</vt:lpstr>
      <vt:lpstr>Motor </vt:lpstr>
      <vt:lpstr>Roketin Bütünleştirilmesi ve Testler </vt:lpstr>
      <vt:lpstr>Testler </vt:lpstr>
      <vt:lpstr>Testler </vt:lpstr>
      <vt:lpstr>Tasarımlar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Ford Otomotiv San. 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Erdi Coşkunpınar</dc:creator>
  <cp:keywords>Herkese Açık</cp:keywords>
  <cp:lastModifiedBy>Dogukan Koyun</cp:lastModifiedBy>
  <cp:revision>106</cp:revision>
  <dcterms:created xsi:type="dcterms:W3CDTF">2018-04-02T10:57:15Z</dcterms:created>
  <dcterms:modified xsi:type="dcterms:W3CDTF">2018-07-02T21:03:49Z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e24b52de-3f7f-4829-ab57-dc337770eac8</vt:lpwstr>
  </property>
  <property fmtid="{D5CDD505-2E9C-101B-9397-08002B2CF9AE}" pid="3" name="Classification">
    <vt:lpwstr>Herkese Açık</vt:lpwstr>
  </property>
</Properties>
</file>