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0" r:id="rId12"/>
    <p:sldId id="257" r:id="rId13"/>
    <p:sldId id="273" r:id="rId14"/>
    <p:sldId id="274" r:id="rId15"/>
    <p:sldId id="276" r:id="rId16"/>
    <p:sldId id="268" r:id="rId17"/>
    <p:sldId id="269" r:id="rId18"/>
    <p:sldId id="271" r:id="rId19"/>
    <p:sldId id="277" r:id="rId20"/>
    <p:sldId id="275" r:id="rId21"/>
    <p:sldId id="278" r:id="rId22"/>
    <p:sldId id="279" r:id="rId23"/>
    <p:sldId id="27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zmirnumunepcb.com(yurt/" TargetMode="External"/><Relationship Id="rId2" Type="http://schemas.openxmlformats.org/officeDocument/2006/relationships/hyperlink" Target="https://www.pcbwa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zmirnumunepcb.com(yurt/" TargetMode="External"/><Relationship Id="rId3" Type="http://schemas.openxmlformats.org/officeDocument/2006/relationships/hyperlink" Target="https://www.youtube.com/watch?v=1ZzhPwVj_ew" TargetMode="External"/><Relationship Id="rId7" Type="http://schemas.openxmlformats.org/officeDocument/2006/relationships/hyperlink" Target="https://www.pcbway.com/" TargetMode="External"/><Relationship Id="rId2" Type="http://schemas.openxmlformats.org/officeDocument/2006/relationships/hyperlink" Target="https://www.youtube.com/watch?v=S2mwCplC_V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klXUdNIr6k" TargetMode="External"/><Relationship Id="rId5" Type="http://schemas.openxmlformats.org/officeDocument/2006/relationships/hyperlink" Target="https://www.youtube.com/watch?v=XZY6OnRts8w" TargetMode="External"/><Relationship Id="rId4" Type="http://schemas.openxmlformats.org/officeDocument/2006/relationships/hyperlink" Target="https://www.youtube.com/watch?v=OCLpG3T-SM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yot.net/arduino-kartlarin-temel-ozelliklerinin-karsilastirilmasi/" TargetMode="External"/><Relationship Id="rId2" Type="http://schemas.openxmlformats.org/officeDocument/2006/relationships/hyperlink" Target="https://maker.pro/arduino/tutorial/a-comparison-of-popular-arduino-boar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zmirnumunepcb.com/gerber-ciktisi-nasil-alini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AADA2-873F-3C40-981D-15AF4F7DB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" y="-379142"/>
            <a:ext cx="10727473" cy="3005254"/>
          </a:xfrm>
        </p:spPr>
        <p:txBody>
          <a:bodyPr/>
          <a:lstStyle/>
          <a:p>
            <a:r>
              <a:rPr lang="tr-TR" b="1" dirty="0"/>
              <a:t>AVİYONİK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29ED0D-EF6A-104B-BC54-D34EDE11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035" y="2862147"/>
            <a:ext cx="8676222" cy="1905000"/>
          </a:xfrm>
        </p:spPr>
        <p:txBody>
          <a:bodyPr/>
          <a:lstStyle/>
          <a:p>
            <a:r>
              <a:rPr lang="tr-TR" dirty="0"/>
              <a:t>ŞAHİN ROKET TAKIMI 2021.V2</a:t>
            </a:r>
          </a:p>
        </p:txBody>
      </p:sp>
    </p:spTree>
    <p:extLst>
      <p:ext uri="{BB962C8B-B14F-4D97-AF65-F5344CB8AC3E}">
        <p14:creationId xmlns:p14="http://schemas.microsoft.com/office/powerpoint/2010/main" val="34155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E33C0-A165-FD48-851D-1A8B51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ÜRETTİREBİLECEĞİN SİTELER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2CFA4-E0F1-2F4D-9167-BB8B377B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https://www.pcbway.com</a:t>
            </a:r>
            <a:r>
              <a:rPr lang="tr-TR" dirty="0"/>
              <a:t> (yurt dışı)</a:t>
            </a:r>
          </a:p>
          <a:p>
            <a:r>
              <a:rPr lang="tr-TR" dirty="0">
                <a:hlinkClick r:id="rId3"/>
              </a:rPr>
              <a:t>http://www.izmirnumunepcb.com (yurt</a:t>
            </a:r>
            <a:r>
              <a:rPr lang="tr-TR" dirty="0"/>
              <a:t> içi)</a:t>
            </a:r>
          </a:p>
        </p:txBody>
      </p:sp>
    </p:spTree>
    <p:extLst>
      <p:ext uri="{BB962C8B-B14F-4D97-AF65-F5344CB8AC3E}">
        <p14:creationId xmlns:p14="http://schemas.microsoft.com/office/powerpoint/2010/main" val="428307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A5A95-45A0-AB40-A7A9-3DF77142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237" y="-483219"/>
            <a:ext cx="9905998" cy="1905000"/>
          </a:xfrm>
        </p:spPr>
        <p:txBody>
          <a:bodyPr/>
          <a:lstStyle/>
          <a:p>
            <a:r>
              <a:rPr lang="tr-TR" dirty="0" err="1"/>
              <a:t>Pcb</a:t>
            </a:r>
            <a:r>
              <a:rPr lang="tr-TR" dirty="0"/>
              <a:t> için araştırılan kaynaklar: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04F1D2-B9B0-3648-B6BE-EE754E63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710891"/>
            <a:ext cx="9905998" cy="3124201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https://www.youtube.com/watch?v=S2mwCplC_VU</a:t>
            </a:r>
            <a:endParaRPr lang="tr-TR" dirty="0"/>
          </a:p>
          <a:p>
            <a:r>
              <a:rPr lang="tr-TR" dirty="0">
                <a:hlinkClick r:id="rId3"/>
              </a:rPr>
              <a:t>https://www.youtube.com/watch?v=1ZzhPwVj_ew</a:t>
            </a:r>
            <a:endParaRPr lang="tr-TR" dirty="0"/>
          </a:p>
          <a:p>
            <a:r>
              <a:rPr lang="tr-TR" dirty="0">
                <a:hlinkClick r:id="rId4"/>
              </a:rPr>
              <a:t>https://www.youtube.com/watch?v=OCLpG3T-SM8</a:t>
            </a:r>
            <a:endParaRPr lang="tr-TR" dirty="0"/>
          </a:p>
          <a:p>
            <a:r>
              <a:rPr lang="tr-TR" dirty="0">
                <a:hlinkClick r:id="rId5"/>
              </a:rPr>
              <a:t>https://www.youtube.com/watch?v=XZY6OnRts8w</a:t>
            </a:r>
            <a:endParaRPr lang="tr-TR" dirty="0"/>
          </a:p>
          <a:p>
            <a:r>
              <a:rPr lang="tr-TR" dirty="0">
                <a:hlinkClick r:id="rId6"/>
              </a:rPr>
              <a:t>https://www.youtube.com/watch?v=RklXUdNIr6k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=gzjU1Gud0QQ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C15D56EE-F87C-BF45-91D7-5ED548D22846}"/>
              </a:ext>
            </a:extLst>
          </p:cNvPr>
          <p:cNvSpPr txBox="1">
            <a:spLocks/>
          </p:cNvSpPr>
          <p:nvPr/>
        </p:nvSpPr>
        <p:spPr>
          <a:xfrm>
            <a:off x="911225" y="349218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ÜRETTİREBİLECEĞİN SİTELER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BB52A6F2-2BC3-2F4B-B0AF-91F062C8BEB9}"/>
              </a:ext>
            </a:extLst>
          </p:cNvPr>
          <p:cNvSpPr txBox="1">
            <a:spLocks/>
          </p:cNvSpPr>
          <p:nvPr/>
        </p:nvSpPr>
        <p:spPr>
          <a:xfrm>
            <a:off x="1143001" y="37337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hlinkClick r:id="rId7"/>
              </a:rPr>
              <a:t>https://www.pcbway.com</a:t>
            </a:r>
            <a:r>
              <a:rPr lang="tr-TR" dirty="0"/>
              <a:t> (yurt dışı)</a:t>
            </a:r>
          </a:p>
          <a:p>
            <a:r>
              <a:rPr lang="tr-TR" dirty="0">
                <a:hlinkClick r:id="rId8"/>
              </a:rPr>
              <a:t>http://www.izmirnumunepcb.com (yurt</a:t>
            </a:r>
            <a:r>
              <a:rPr lang="tr-TR" dirty="0"/>
              <a:t> içi)</a:t>
            </a:r>
          </a:p>
        </p:txBody>
      </p:sp>
    </p:spTree>
    <p:extLst>
      <p:ext uri="{BB962C8B-B14F-4D97-AF65-F5344CB8AC3E}">
        <p14:creationId xmlns:p14="http://schemas.microsoft.com/office/powerpoint/2010/main" val="182435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F6EAE-0826-5746-BC9B-2E498E33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87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6000" dirty="0"/>
              <a:t>BİLGİSAYARLAR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8D7ADF1-D00B-6247-95A9-12D737B8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00" y="2453269"/>
            <a:ext cx="2090855" cy="20908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1280EBA-2C07-7B49-A3F3-09EC5519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424" y="2453269"/>
            <a:ext cx="2780622" cy="20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7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03DEA5-A2FF-754A-BFB1-05375474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0"/>
            <a:ext cx="9905998" cy="1905000"/>
          </a:xfrm>
        </p:spPr>
        <p:txBody>
          <a:bodyPr/>
          <a:lstStyle/>
          <a:p>
            <a:r>
              <a:rPr lang="tr-TR" dirty="0"/>
              <a:t>-Bilgisayarlara geçmeden önce bilmemiz gereken bazı kavramlar</a:t>
            </a:r>
          </a:p>
        </p:txBody>
      </p:sp>
    </p:spTree>
    <p:extLst>
      <p:ext uri="{BB962C8B-B14F-4D97-AF65-F5344CB8AC3E}">
        <p14:creationId xmlns:p14="http://schemas.microsoft.com/office/powerpoint/2010/main" val="70152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B8731B0C-9AAC-2340-9AA6-9DFB9524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6CE9B9A-5169-4547-9E77-F17EDF73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990"/>
            <a:ext cx="12192000" cy="60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13A59-B528-3249-9189-7242A8FB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yAZILIM</a:t>
            </a:r>
            <a:r>
              <a:rPr lang="tr-TR" dirty="0"/>
              <a:t> </a:t>
            </a:r>
            <a:r>
              <a:rPr lang="tr-TR" dirty="0" err="1"/>
              <a:t>uYUMLULUK</a:t>
            </a:r>
            <a:r>
              <a:rPr lang="tr-TR" dirty="0"/>
              <a:t> 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A6FA2-C448-6F46-B573-6C965FD8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effectLst/>
              </a:rPr>
              <a:t>Uyumluluk, müşteri memnuniyetini sağlamak için işlevsel olmayan bir testtir. Yazılım uygulamanızın veya ürününüzün farklı tarayıcılarda, </a:t>
            </a:r>
            <a:r>
              <a:rPr lang="tr-TR" dirty="0" err="1">
                <a:effectLst/>
              </a:rPr>
              <a:t>veritabanında</a:t>
            </a:r>
            <a:r>
              <a:rPr lang="tr-TR" dirty="0">
                <a:effectLst/>
              </a:rPr>
              <a:t>, donanımda, işletim sisteminde, mobil cihazlarda ve ağlarda çalışacak kadar yetkin olup olmadığını belirlemektir.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879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26E937-CBD4-294E-A60A-337A00A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8E8048-A0E5-3D4E-A355-D93A6319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programı üzerinden kodlanabilen bir bilgisayardır.</a:t>
            </a:r>
          </a:p>
          <a:p>
            <a:r>
              <a:rPr lang="tr-TR" dirty="0"/>
              <a:t>Araştırmalarıma göre işlemci bazlı bizim yaptığımız işlerde ön yargılar olsa bile sıkıntı yaşamamaktadır.</a:t>
            </a:r>
          </a:p>
          <a:p>
            <a:r>
              <a:rPr lang="tr-TR" dirty="0" err="1"/>
              <a:t>Mega,uno,nano</a:t>
            </a:r>
            <a:r>
              <a:rPr lang="tr-TR" dirty="0"/>
              <a:t> olmak üzere 3 </a:t>
            </a:r>
            <a:r>
              <a:rPr lang="tr-TR" dirty="0" err="1"/>
              <a:t>çeşiti</a:t>
            </a:r>
            <a:r>
              <a:rPr lang="tr-TR" dirty="0"/>
              <a:t> bulunmaktadır.</a:t>
            </a:r>
          </a:p>
          <a:p>
            <a:r>
              <a:rPr lang="tr-TR" dirty="0"/>
              <a:t>Bazı modellerinde işlemcileri tak-çıkar şeklindedir ve bozulduğu zaman sadece işlemci değişeceğinden maliyet azalmaktadır.</a:t>
            </a:r>
          </a:p>
          <a:p>
            <a:r>
              <a:rPr lang="tr-TR" dirty="0"/>
              <a:t>Önceden kullandığımız için risksizdir. kodları ve </a:t>
            </a:r>
            <a:r>
              <a:rPr lang="tr-TR" dirty="0" err="1"/>
              <a:t>arayüzü</a:t>
            </a:r>
            <a:r>
              <a:rPr lang="tr-TR" dirty="0"/>
              <a:t> hazırdır.</a:t>
            </a:r>
          </a:p>
        </p:txBody>
      </p:sp>
    </p:spTree>
    <p:extLst>
      <p:ext uri="{BB962C8B-B14F-4D97-AF65-F5344CB8AC3E}">
        <p14:creationId xmlns:p14="http://schemas.microsoft.com/office/powerpoint/2010/main" val="263804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58CFC-3B60-B948-AA79-F849A4A2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F953F-3189-5449-8B7F-635208D8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UNO tartışmasız en popüler </a:t>
            </a:r>
            <a:r>
              <a:rPr lang="tr-TR" dirty="0" err="1"/>
              <a:t>Arduino'dur</a:t>
            </a:r>
            <a:r>
              <a:rPr lang="tr-TR" dirty="0"/>
              <a:t>. 16MHz'de çalışan bir Atmega328 işlemci tarafından desteklenmektedir, 32KB program belleği, 1KB EEPROM, 2KB RAM, 14 dijital I/O, 6 analog giriş ve hem 5V hem de 3.3V güç raylarına sahiptir. </a:t>
            </a:r>
          </a:p>
          <a:p>
            <a:r>
              <a:rPr lang="tr-TR" dirty="0">
                <a:effectLst/>
              </a:rPr>
              <a:t>UNO'da harici bir duvar siğilinden güç almasına izin veren bir güç girişi bulunur. UNO'yu akülere bağlamak için bir VIN seçeneği de mevcuttur.</a:t>
            </a:r>
          </a:p>
          <a:p>
            <a:r>
              <a:rPr lang="tr-TR" dirty="0">
                <a:effectLst/>
              </a:rPr>
              <a:t>UNO'nun (69 mm x 54 mm) fiziksel boyutları, onu birçok projeye kolayca sığabilecek küçük bir geliştirme kartı yapar ve dört vida deliği, tasarımcıların bunları güvenli bir şekilde yerine oturtmasına olanak tanır.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30-40 TL</a:t>
            </a:r>
          </a:p>
          <a:p>
            <a:r>
              <a:rPr lang="tr-TR" dirty="0">
                <a:effectLst/>
              </a:rPr>
              <a:t>Orijinal(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100-110 TL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dıp</a:t>
            </a:r>
            <a:r>
              <a:rPr lang="tr-TR" dirty="0">
                <a:effectLst/>
              </a:rPr>
              <a:t>) = 60-70 TL</a:t>
            </a: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7E6765-15BD-354B-91E2-BF0DA312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789" y="21372"/>
            <a:ext cx="2780622" cy="20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C6F26-9335-684F-85C6-5A8A78D8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ARDUİNO NANO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9ED5B3-CBFC-2B40-A187-5ECD39A1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esasen çok küçük bir profile küçültülmüş bir </a:t>
            </a:r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UNO'dur, bu da onu dar alanlar ve mümkün olan her yerde ağırlığı azaltması gerekebilecek projeler için çok uygun hale getirir.</a:t>
            </a:r>
          </a:p>
          <a:p>
            <a:r>
              <a:rPr lang="tr-TR" dirty="0">
                <a:effectLst/>
              </a:rPr>
              <a:t>UNO gibi,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da 16MHz'de çalışan bir Atmega328 işlemci tarafından destekleniyor, 32KB program belleği, 1KB EEPROM, 2KB RAM, 14 dijital I/O, 6 analog giriş ve hem 5V hem de 3.3V güç raylarına sahip.</a:t>
            </a:r>
          </a:p>
          <a:p>
            <a:r>
              <a:rPr lang="tr-TR" dirty="0">
                <a:effectLst/>
              </a:rPr>
              <a:t>(Not - V3.0'dan önceki </a:t>
            </a:r>
            <a:r>
              <a:rPr lang="tr-TR" dirty="0" err="1">
                <a:effectLst/>
              </a:rPr>
              <a:t>Arduino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Nano</a:t>
            </a:r>
            <a:r>
              <a:rPr lang="tr-TR" dirty="0">
                <a:effectLst/>
              </a:rPr>
              <a:t> kartları, esasen özelliklerin yarısına sahip olan ATmega168'i kullandı.)</a:t>
            </a:r>
          </a:p>
          <a:p>
            <a:r>
              <a:rPr lang="tr-TR" dirty="0">
                <a:effectLst/>
              </a:rPr>
              <a:t>Klon(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30-40 TL</a:t>
            </a:r>
          </a:p>
          <a:p>
            <a:r>
              <a:rPr lang="tr-TR" dirty="0">
                <a:effectLst/>
              </a:rPr>
              <a:t>Orijinal(</a:t>
            </a:r>
            <a:r>
              <a:rPr lang="tr-TR" dirty="0" err="1">
                <a:effectLst/>
              </a:rPr>
              <a:t>smd</a:t>
            </a:r>
            <a:r>
              <a:rPr lang="tr-TR" dirty="0">
                <a:effectLst/>
              </a:rPr>
              <a:t>) = 130-200 TL</a:t>
            </a:r>
          </a:p>
          <a:p>
            <a:r>
              <a:rPr lang="tr-TR" dirty="0">
                <a:effectLst/>
              </a:rPr>
              <a:t>*</a:t>
            </a:r>
            <a:r>
              <a:rPr lang="tr-TR" dirty="0" err="1">
                <a:effectLst/>
              </a:rPr>
              <a:t>dıp</a:t>
            </a:r>
            <a:r>
              <a:rPr lang="tr-TR" dirty="0">
                <a:effectLst/>
              </a:rPr>
              <a:t> yani işlemcisi tak çıkar şeklinde olanlardan yok.</a:t>
            </a:r>
          </a:p>
          <a:p>
            <a:pPr marL="0" indent="0">
              <a:buNone/>
            </a:pPr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>
              <a:effectLst/>
            </a:endParaRPr>
          </a:p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D939DB5F-AE89-F24C-A8AE-68A1FAF3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79" t="47415" r="21383" b="6317"/>
          <a:stretch/>
        </p:blipFill>
        <p:spPr>
          <a:xfrm>
            <a:off x="9854230" y="118946"/>
            <a:ext cx="1193181" cy="18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266B6-ED86-C440-8DD1-28878F0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2" y="173120"/>
            <a:ext cx="9905998" cy="1171874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dUE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82C8EA7-FCC0-154F-82A1-2DDD1FCCCEAF}"/>
              </a:ext>
            </a:extLst>
          </p:cNvPr>
          <p:cNvSpPr txBox="1"/>
          <p:nvPr/>
        </p:nvSpPr>
        <p:spPr>
          <a:xfrm>
            <a:off x="316222" y="1081170"/>
            <a:ext cx="102105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Due</a:t>
            </a:r>
            <a:r>
              <a:rPr lang="tr-TR" dirty="0"/>
              <a:t>, daha büyük kartlardan biridir ve aynı zamanda bir ARM işlemci tarafından desteklenen ilk </a:t>
            </a:r>
            <a:r>
              <a:rPr lang="tr-TR" dirty="0" err="1"/>
              <a:t>Arduino</a:t>
            </a:r>
            <a:r>
              <a:rPr lang="tr-TR" dirty="0"/>
              <a:t> kartıdır.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*UNO ve </a:t>
            </a:r>
            <a:r>
              <a:rPr lang="tr-TR" dirty="0" err="1"/>
              <a:t>Nano</a:t>
            </a:r>
            <a:r>
              <a:rPr lang="tr-TR" dirty="0"/>
              <a:t> 5V'da çalışırken, </a:t>
            </a:r>
            <a:r>
              <a:rPr lang="tr-TR" dirty="0" err="1"/>
              <a:t>Due</a:t>
            </a:r>
            <a:r>
              <a:rPr lang="tr-TR" dirty="0"/>
              <a:t> 3,3V'da çalışır—bunun dikkate alınması önemlidir, çünkü aşırı voltaj karta onarılamaz bir şekilde zarar verir. 84MHz'de çalışan bir ATSAM3X8E Cortex-M3 ile güçlendirilen </a:t>
            </a:r>
            <a:r>
              <a:rPr lang="tr-TR" dirty="0" err="1"/>
              <a:t>Due</a:t>
            </a:r>
            <a:r>
              <a:rPr lang="tr-TR" dirty="0"/>
              <a:t>, 512KB ROM ve 96KB RAM, 54 dijital I/O </a:t>
            </a:r>
            <a:r>
              <a:rPr lang="tr-TR" dirty="0" err="1"/>
              <a:t>pini</a:t>
            </a:r>
            <a:r>
              <a:rPr lang="tr-TR" dirty="0"/>
              <a:t>, 12 PWM kanalı, 12 analog giriş ve 2 analog çıkışa sahiptir. 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Due</a:t>
            </a:r>
            <a:r>
              <a:rPr lang="tr-TR" dirty="0"/>
              <a:t>, yerleşik </a:t>
            </a:r>
            <a:r>
              <a:rPr lang="tr-TR" dirty="0" err="1"/>
              <a:t>EEPROM'a</a:t>
            </a:r>
            <a:r>
              <a:rPr lang="tr-TR" dirty="0"/>
              <a:t> sahip değildir ve daha pahalı </a:t>
            </a:r>
            <a:r>
              <a:rPr lang="tr-TR" dirty="0" err="1"/>
              <a:t>Arduino</a:t>
            </a:r>
            <a:r>
              <a:rPr lang="tr-TR" dirty="0"/>
              <a:t> kartlarından biridir. </a:t>
            </a:r>
            <a:r>
              <a:rPr lang="tr-TR" dirty="0" err="1"/>
              <a:t>Due</a:t>
            </a:r>
            <a:r>
              <a:rPr lang="tr-TR" dirty="0"/>
              <a:t>, birçok dijital I/O'ya bağlanmak için çok sayıda </a:t>
            </a:r>
            <a:r>
              <a:rPr lang="tr-TR" dirty="0" err="1"/>
              <a:t>pin</a:t>
            </a:r>
            <a:r>
              <a:rPr lang="tr-TR" dirty="0"/>
              <a:t> başlığına sahip olsa da, standart </a:t>
            </a:r>
            <a:r>
              <a:rPr lang="tr-TR" dirty="0" err="1"/>
              <a:t>Arduino</a:t>
            </a:r>
            <a:r>
              <a:rPr lang="tr-TR" dirty="0"/>
              <a:t> kalkanlarıyla </a:t>
            </a:r>
            <a:r>
              <a:rPr lang="tr-TR" dirty="0" err="1"/>
              <a:t>pin</a:t>
            </a:r>
            <a:r>
              <a:rPr lang="tr-TR" dirty="0"/>
              <a:t> uyumludur. </a:t>
            </a:r>
            <a:r>
              <a:rPr lang="tr-TR" dirty="0" err="1">
                <a:solidFill>
                  <a:srgbClr val="FF0000"/>
                </a:solidFill>
              </a:rPr>
              <a:t>Due</a:t>
            </a:r>
            <a:r>
              <a:rPr lang="tr-TR" dirty="0">
                <a:solidFill>
                  <a:srgbClr val="FF0000"/>
                </a:solidFill>
              </a:rPr>
              <a:t> ile yazılım uyumluluğu garanti edilemez.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Klon(</a:t>
            </a:r>
            <a:r>
              <a:rPr lang="tr-TR" dirty="0" err="1"/>
              <a:t>smd</a:t>
            </a:r>
            <a:r>
              <a:rPr lang="tr-TR" dirty="0"/>
              <a:t>) = 200-250 TL</a:t>
            </a:r>
          </a:p>
          <a:p>
            <a:r>
              <a:rPr lang="tr-TR" dirty="0"/>
              <a:t>Orijinal(</a:t>
            </a:r>
            <a:r>
              <a:rPr lang="tr-TR" dirty="0" err="1"/>
              <a:t>smd</a:t>
            </a:r>
            <a:r>
              <a:rPr lang="tr-TR" dirty="0"/>
              <a:t>) = 450-550 TL</a:t>
            </a:r>
          </a:p>
          <a:p>
            <a:r>
              <a:rPr lang="tr-TR" dirty="0"/>
              <a:t>*</a:t>
            </a:r>
            <a:r>
              <a:rPr lang="tr-TR" dirty="0" err="1"/>
              <a:t>Dıp</a:t>
            </a:r>
            <a:r>
              <a:rPr lang="tr-TR" dirty="0"/>
              <a:t> versiyonu internette bulunmuyor.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0C9074F-479F-EC42-8EF7-E6527621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40" y="173120"/>
            <a:ext cx="2509490" cy="14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266FC-4ED3-D340-86D0-ED1BBDC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03" y="965975"/>
            <a:ext cx="9463396" cy="529683"/>
          </a:xfrm>
        </p:spPr>
        <p:txBody>
          <a:bodyPr>
            <a:normAutofit fontScale="90000"/>
          </a:bodyPr>
          <a:lstStyle/>
          <a:p>
            <a:r>
              <a:rPr lang="tr-TR" sz="4800" dirty="0">
                <a:solidFill>
                  <a:schemeClr val="tx1"/>
                </a:solidFill>
              </a:rPr>
              <a:t>-PCB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F3F60A-33E5-1E4B-9268-A37FC5E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220" y="965975"/>
            <a:ext cx="6019179" cy="376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2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D266B6-ED86-C440-8DD1-28878F0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257474"/>
            <a:ext cx="9905998" cy="1905000"/>
          </a:xfrm>
        </p:spPr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mega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16D71A-360A-544F-AC95-7ECB01D6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8910478" y="2879545"/>
            <a:ext cx="3698106" cy="1791629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82C8EA7-FCC0-154F-82A1-2DDD1FCCCEAF}"/>
              </a:ext>
            </a:extLst>
          </p:cNvPr>
          <p:cNvSpPr txBox="1"/>
          <p:nvPr/>
        </p:nvSpPr>
        <p:spPr>
          <a:xfrm>
            <a:off x="1141413" y="1386745"/>
            <a:ext cx="76943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Mega, 54 I/O'ya sahip olması nedeniyle </a:t>
            </a:r>
            <a:r>
              <a:rPr lang="tr-TR" dirty="0" err="1"/>
              <a:t>Due'a</a:t>
            </a:r>
            <a:r>
              <a:rPr lang="tr-TR" dirty="0"/>
              <a:t> biraz benzer. Bununla birlikte, bir ARM çekirdeği tarafından desteklenmek yerine, bunun yerine bir ATmega2560 kullanır.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*CPU 16MHz'de saat hızına sahiptir ve 256KB ROM, 8KB RAM, 4KB EEPROM içerir ve 5V'ta çalışır ve bu sayede hobi dostu elektroniklerin çoğuyla kullanımı kolaylaştırır. 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*</a:t>
            </a:r>
            <a:r>
              <a:rPr lang="tr-TR" dirty="0" err="1"/>
              <a:t>Arduino</a:t>
            </a:r>
            <a:r>
              <a:rPr lang="tr-TR" dirty="0"/>
              <a:t> Mega, 16 analog girişe, 15 PWM kanalına, </a:t>
            </a:r>
            <a:r>
              <a:rPr lang="tr-TR" dirty="0" err="1"/>
              <a:t>Due'a</a:t>
            </a:r>
            <a:r>
              <a:rPr lang="tr-TR" dirty="0"/>
              <a:t> benzer bir </a:t>
            </a:r>
            <a:r>
              <a:rPr lang="tr-TR" dirty="0" err="1"/>
              <a:t>pin</a:t>
            </a:r>
            <a:r>
              <a:rPr lang="tr-TR" dirty="0"/>
              <a:t> çıkışına sahiptir ve </a:t>
            </a:r>
            <a:r>
              <a:rPr lang="tr-TR" dirty="0" err="1"/>
              <a:t>Arduino</a:t>
            </a:r>
            <a:r>
              <a:rPr lang="tr-TR" dirty="0"/>
              <a:t> kalkanları ile donanım uyumludur. </a:t>
            </a:r>
            <a:r>
              <a:rPr lang="tr-TR" dirty="0" err="1">
                <a:solidFill>
                  <a:srgbClr val="FF0000"/>
                </a:solidFill>
              </a:rPr>
              <a:t>Due</a:t>
            </a:r>
            <a:r>
              <a:rPr lang="tr-TR" dirty="0">
                <a:solidFill>
                  <a:srgbClr val="FF0000"/>
                </a:solidFill>
              </a:rPr>
              <a:t> gibi, Mega ile yazılım uyumluluğu her zaman garanti edilemez.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Klon(</a:t>
            </a:r>
            <a:r>
              <a:rPr lang="tr-TR" dirty="0" err="1"/>
              <a:t>smd</a:t>
            </a:r>
            <a:r>
              <a:rPr lang="tr-TR" dirty="0"/>
              <a:t>) = 80-100 TL</a:t>
            </a:r>
          </a:p>
          <a:p>
            <a:r>
              <a:rPr lang="tr-TR" dirty="0"/>
              <a:t>Orijinal(</a:t>
            </a:r>
            <a:r>
              <a:rPr lang="tr-TR" dirty="0" err="1"/>
              <a:t>smd</a:t>
            </a:r>
            <a:r>
              <a:rPr lang="tr-TR" dirty="0"/>
              <a:t>) = 350-450 TL</a:t>
            </a:r>
          </a:p>
          <a:p>
            <a:r>
              <a:rPr lang="tr-TR" dirty="0"/>
              <a:t>*</a:t>
            </a:r>
            <a:r>
              <a:rPr lang="tr-TR" dirty="0" err="1"/>
              <a:t>Dıp</a:t>
            </a:r>
            <a:r>
              <a:rPr lang="tr-TR" dirty="0"/>
              <a:t> versiyonu internette bulunmuyor.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665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48EB88-8EFD-B648-A4AF-8B54F7C9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4661"/>
            <a:ext cx="9905998" cy="1905000"/>
          </a:xfrm>
        </p:spPr>
        <p:txBody>
          <a:bodyPr/>
          <a:lstStyle/>
          <a:p>
            <a:r>
              <a:rPr lang="tr-TR" dirty="0"/>
              <a:t>Diğer </a:t>
            </a:r>
            <a:r>
              <a:rPr lang="tr-TR" dirty="0" err="1"/>
              <a:t>arduinolar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DE35FB-A2F2-CD44-911A-8B60A886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6638"/>
            <a:ext cx="9905998" cy="3124201"/>
          </a:xfrm>
        </p:spPr>
        <p:txBody>
          <a:bodyPr/>
          <a:lstStyle/>
          <a:p>
            <a:r>
              <a:rPr lang="tr-TR" dirty="0"/>
              <a:t>Bu kartların haricinde iki model mikro yani </a:t>
            </a:r>
            <a:r>
              <a:rPr lang="tr-TR" dirty="0" err="1"/>
              <a:t>nano</a:t>
            </a:r>
            <a:r>
              <a:rPr lang="tr-TR" dirty="0"/>
              <a:t> </a:t>
            </a:r>
            <a:r>
              <a:rPr lang="tr-TR" dirty="0" err="1"/>
              <a:t>nun</a:t>
            </a:r>
            <a:r>
              <a:rPr lang="tr-TR" dirty="0"/>
              <a:t> boyutundan da küçük olan iki kart </a:t>
            </a:r>
            <a:r>
              <a:rPr lang="tr-TR" dirty="0" err="1"/>
              <a:t>bulunuyor.Bunların</a:t>
            </a:r>
            <a:r>
              <a:rPr lang="tr-TR" dirty="0"/>
              <a:t> biraz daha küçük işlevsel şeylerde kullanılması öneriliyor.</a:t>
            </a:r>
          </a:p>
          <a:p>
            <a:r>
              <a:rPr lang="tr-TR" dirty="0"/>
              <a:t>En son olarak Leonardo  kartı bulunuyor. Bu kart </a:t>
            </a:r>
            <a:r>
              <a:rPr lang="tr-TR" dirty="0" err="1"/>
              <a:t>uno</a:t>
            </a:r>
            <a:r>
              <a:rPr lang="tr-TR" dirty="0"/>
              <a:t> </a:t>
            </a:r>
            <a:r>
              <a:rPr lang="tr-TR" dirty="0" err="1"/>
              <a:t>nun</a:t>
            </a:r>
            <a:r>
              <a:rPr lang="tr-TR" dirty="0"/>
              <a:t> özelliklerini kapsıyor fakat ayrı olarak haberleşmeyi sağlayan </a:t>
            </a:r>
            <a:r>
              <a:rPr lang="tr-TR" dirty="0" err="1"/>
              <a:t>chip</a:t>
            </a:r>
            <a:r>
              <a:rPr lang="tr-TR" dirty="0"/>
              <a:t> bulunmamakta. Yani bu da klavye , fare yapımı gibi projelerde daha çok kullanılıyor.</a:t>
            </a:r>
          </a:p>
          <a:p>
            <a:r>
              <a:rPr lang="tr-TR" dirty="0"/>
              <a:t>Daha birçok kart bulunmakta ama şuan </a:t>
            </a:r>
            <a:r>
              <a:rPr lang="tr-TR" dirty="0" err="1"/>
              <a:t>popüler,işlevselleri</a:t>
            </a:r>
            <a:r>
              <a:rPr lang="tr-TR" dirty="0"/>
              <a:t> yüksek ve bize uygun olan kartlar sunuma koyulmuştur.</a:t>
            </a:r>
          </a:p>
        </p:txBody>
      </p:sp>
    </p:spTree>
    <p:extLst>
      <p:ext uri="{BB962C8B-B14F-4D97-AF65-F5344CB8AC3E}">
        <p14:creationId xmlns:p14="http://schemas.microsoft.com/office/powerpoint/2010/main" val="188410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E5EEFFD-5CBA-4940-B155-C7A3F038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76" y="0"/>
            <a:ext cx="3541796" cy="6858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2AA25AE-08EA-E749-9C22-AE61A436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64" y="0"/>
            <a:ext cx="4466436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776B972-BEBF-C842-9CFB-8373C63EF577}"/>
              </a:ext>
            </a:extLst>
          </p:cNvPr>
          <p:cNvSpPr txBox="1"/>
          <p:nvPr/>
        </p:nvSpPr>
        <p:spPr>
          <a:xfrm>
            <a:off x="0" y="200722"/>
            <a:ext cx="2980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/>
              <a:t>-KARŞILAŞTIRMA</a:t>
            </a:r>
          </a:p>
          <a:p>
            <a:r>
              <a:rPr lang="tr-TR" sz="2800" b="1" dirty="0"/>
              <a:t>TABLOSU</a:t>
            </a:r>
          </a:p>
        </p:txBody>
      </p:sp>
    </p:spTree>
    <p:extLst>
      <p:ext uri="{BB962C8B-B14F-4D97-AF65-F5344CB8AC3E}">
        <p14:creationId xmlns:p14="http://schemas.microsoft.com/office/powerpoint/2010/main" val="393250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17852-5B86-E547-9D9F-31A59472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99" y="0"/>
            <a:ext cx="3564402" cy="1905000"/>
          </a:xfrm>
        </p:spPr>
        <p:txBody>
          <a:bodyPr/>
          <a:lstStyle/>
          <a:p>
            <a:r>
              <a:rPr lang="tr-TR" dirty="0"/>
              <a:t>BOYUT FARKLARI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78FA3DD7-1833-F54D-BE67-7F7EBAB5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6" y="2294770"/>
            <a:ext cx="6169993" cy="409726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D3FF497-3625-2441-BCD5-728F6A40DEF8}"/>
              </a:ext>
            </a:extLst>
          </p:cNvPr>
          <p:cNvSpPr txBox="1"/>
          <p:nvPr/>
        </p:nvSpPr>
        <p:spPr>
          <a:xfrm>
            <a:off x="635619" y="30596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MEGA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055AEFB-B709-B246-8B99-88DC4B26B318}"/>
              </a:ext>
            </a:extLst>
          </p:cNvPr>
          <p:cNvSpPr txBox="1"/>
          <p:nvPr/>
        </p:nvSpPr>
        <p:spPr>
          <a:xfrm>
            <a:off x="747131" y="51964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UNO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89AF0F9-4B2D-2644-9A81-02CE143ABF11}"/>
              </a:ext>
            </a:extLst>
          </p:cNvPr>
          <p:cNvSpPr txBox="1"/>
          <p:nvPr/>
        </p:nvSpPr>
        <p:spPr>
          <a:xfrm>
            <a:off x="4984594" y="51141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NANO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E016AFD-715E-A142-A371-BA4F910E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13" y="2396991"/>
            <a:ext cx="3996008" cy="198543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9653E9A-C1EF-9949-8E4E-7C076DD24727}"/>
              </a:ext>
            </a:extLst>
          </p:cNvPr>
          <p:cNvSpPr txBox="1"/>
          <p:nvPr/>
        </p:nvSpPr>
        <p:spPr>
          <a:xfrm>
            <a:off x="7428398" y="432563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NANO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A9D4023-E958-4B43-9BF1-C7E3E5BF4448}"/>
              </a:ext>
            </a:extLst>
          </p:cNvPr>
          <p:cNvSpPr txBox="1"/>
          <p:nvPr/>
        </p:nvSpPr>
        <p:spPr>
          <a:xfrm>
            <a:off x="9441442" y="432563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DUE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11B9E73-2027-3241-9001-3E1407053113}"/>
              </a:ext>
            </a:extLst>
          </p:cNvPr>
          <p:cNvSpPr txBox="1"/>
          <p:nvPr/>
        </p:nvSpPr>
        <p:spPr>
          <a:xfrm>
            <a:off x="9363773" y="208445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UNO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D6EB502-3A1C-6F44-BA79-7240DF47078D}"/>
              </a:ext>
            </a:extLst>
          </p:cNvPr>
          <p:cNvSpPr txBox="1"/>
          <p:nvPr/>
        </p:nvSpPr>
        <p:spPr>
          <a:xfrm>
            <a:off x="7392769" y="21101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MEGA</a:t>
            </a:r>
          </a:p>
        </p:txBody>
      </p:sp>
    </p:spTree>
    <p:extLst>
      <p:ext uri="{BB962C8B-B14F-4D97-AF65-F5344CB8AC3E}">
        <p14:creationId xmlns:p14="http://schemas.microsoft.com/office/powerpoint/2010/main" val="1896615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A816A-884F-4744-B4DF-80F3A5F3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Bilgisayar için araştırılan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3CC034-9093-1A43-BEB9-8D361EB0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https://maker.pro/arduino/tutorial/a-comparison-of-popular-arduino-boards</a:t>
            </a:r>
            <a:endParaRPr lang="tr-TR" dirty="0"/>
          </a:p>
          <a:p>
            <a:r>
              <a:rPr lang="tr-TR" dirty="0">
                <a:hlinkClick r:id="rId3"/>
              </a:rPr>
              <a:t>https://diyot.net/arduino-kartlarin-temel-ozelliklerinin-karsilastirilmasi/</a:t>
            </a:r>
            <a:endParaRPr lang="tr-TR" dirty="0"/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geekhack.org</a:t>
            </a:r>
            <a:r>
              <a:rPr lang="tr-TR" dirty="0"/>
              <a:t>/</a:t>
            </a:r>
            <a:r>
              <a:rPr lang="tr-TR" dirty="0" err="1"/>
              <a:t>index.php?topic</a:t>
            </a:r>
            <a:r>
              <a:rPr lang="tr-TR"/>
              <a:t>=83238.0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59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6BF84-EE5A-E14F-9C5D-A653C0B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83" y="423747"/>
            <a:ext cx="10289128" cy="5367454"/>
          </a:xfrm>
        </p:spPr>
        <p:txBody>
          <a:bodyPr/>
          <a:lstStyle/>
          <a:p>
            <a:r>
              <a:rPr lang="tr-TR" dirty="0"/>
              <a:t>Kısacası delikli tahta üzerine yaptığımız kabloların bir lehim yolu çizilerek düzenli bir şekilde karta basılmasıdır. Delikli tahtadaki gibi bir risk taşımamaktadır. Örneğin kablo kopar mı , lehim çıkar mı gibisinden.</a:t>
            </a:r>
          </a:p>
          <a:p>
            <a:r>
              <a:rPr lang="tr-TR" dirty="0"/>
              <a:t>Türkiye ve yurt dışında bastırılabilir. Seçenekler çoktur.</a:t>
            </a:r>
          </a:p>
          <a:p>
            <a:r>
              <a:rPr lang="tr-TR" dirty="0"/>
              <a:t>Çift katmanlı tek katmanlı olayları var. Çift katman </a:t>
            </a:r>
            <a:r>
              <a:rPr lang="tr-TR" dirty="0" err="1"/>
              <a:t>pcb</a:t>
            </a:r>
            <a:r>
              <a:rPr lang="tr-TR" dirty="0"/>
              <a:t> ‘ </a:t>
            </a:r>
            <a:r>
              <a:rPr lang="tr-TR" dirty="0" err="1"/>
              <a:t>lerde</a:t>
            </a:r>
            <a:r>
              <a:rPr lang="tr-TR" dirty="0"/>
              <a:t> hem ön taraf lehim yolları hem de arka tarafta lehim yolları bulunmakta. Tek katmanlıda ise sadece bir tarafta lehim yolları bulunmakta.</a:t>
            </a:r>
          </a:p>
        </p:txBody>
      </p:sp>
    </p:spTree>
    <p:extLst>
      <p:ext uri="{BB962C8B-B14F-4D97-AF65-F5344CB8AC3E}">
        <p14:creationId xmlns:p14="http://schemas.microsoft.com/office/powerpoint/2010/main" val="6512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712068-68C7-D045-ADF8-5C17D05D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39" y="2476500"/>
            <a:ext cx="10792521" cy="1905000"/>
          </a:xfrm>
        </p:spPr>
        <p:txBody>
          <a:bodyPr/>
          <a:lstStyle/>
          <a:p>
            <a:pPr algn="ctr"/>
            <a:r>
              <a:rPr lang="tr-TR" dirty="0"/>
              <a:t>PCB çizmek kullanılan popüler uygulamalar</a:t>
            </a:r>
          </a:p>
        </p:txBody>
      </p:sp>
    </p:spTree>
    <p:extLst>
      <p:ext uri="{BB962C8B-B14F-4D97-AF65-F5344CB8AC3E}">
        <p14:creationId xmlns:p14="http://schemas.microsoft.com/office/powerpoint/2010/main" val="322182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Altıum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Genellikle savunma sanayisinde kullanılır.</a:t>
            </a:r>
          </a:p>
          <a:p>
            <a:r>
              <a:rPr lang="tr-TR" dirty="0"/>
              <a:t>Savunma sanayi çok para getirisi olan bir alan olduğu için bu uygulama da haliyle çok pahalıdır.</a:t>
            </a:r>
          </a:p>
          <a:p>
            <a:r>
              <a:rPr lang="tr-TR" dirty="0" err="1"/>
              <a:t>Crack</a:t>
            </a:r>
            <a:r>
              <a:rPr lang="tr-TR" dirty="0"/>
              <a:t> vardır fakat asla böyle bir şey önerilmez.</a:t>
            </a:r>
          </a:p>
        </p:txBody>
      </p:sp>
    </p:spTree>
    <p:extLst>
      <p:ext uri="{BB962C8B-B14F-4D97-AF65-F5344CB8AC3E}">
        <p14:creationId xmlns:p14="http://schemas.microsoft.com/office/powerpoint/2010/main" val="208544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Eagle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Orta </a:t>
            </a:r>
            <a:r>
              <a:rPr lang="tr-TR" dirty="0" err="1"/>
              <a:t>sekment</a:t>
            </a:r>
            <a:r>
              <a:rPr lang="tr-TR" dirty="0"/>
              <a:t> bir uygulamadır.</a:t>
            </a:r>
          </a:p>
          <a:p>
            <a:r>
              <a:rPr lang="tr-TR" dirty="0"/>
              <a:t>Çok kullanılır ve bildiğim kadarıyla öğrencilere ücretsizdir.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0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proteus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kullanılır</a:t>
            </a:r>
          </a:p>
          <a:p>
            <a:r>
              <a:rPr lang="tr-TR" dirty="0"/>
              <a:t>Simülasyon özelliği ek bir artıdır.</a:t>
            </a:r>
          </a:p>
          <a:p>
            <a:r>
              <a:rPr lang="tr-TR" dirty="0"/>
              <a:t>Bazı </a:t>
            </a:r>
            <a:r>
              <a:rPr lang="tr-TR" dirty="0" err="1"/>
              <a:t>kısıtlmalar</a:t>
            </a:r>
            <a:r>
              <a:rPr lang="tr-TR" dirty="0"/>
              <a:t> vardır örneğin çift </a:t>
            </a:r>
            <a:r>
              <a:rPr lang="tr-TR" dirty="0" err="1"/>
              <a:t>katman,kart</a:t>
            </a:r>
            <a:r>
              <a:rPr lang="tr-TR" dirty="0"/>
              <a:t> boyutu gibi.(öğrenci lisansında)</a:t>
            </a:r>
          </a:p>
          <a:p>
            <a:r>
              <a:rPr lang="tr-TR" dirty="0"/>
              <a:t>Başta öğrenilmesi gereken uygulama olabilir.</a:t>
            </a:r>
          </a:p>
        </p:txBody>
      </p:sp>
    </p:spTree>
    <p:extLst>
      <p:ext uri="{BB962C8B-B14F-4D97-AF65-F5344CB8AC3E}">
        <p14:creationId xmlns:p14="http://schemas.microsoft.com/office/powerpoint/2010/main" val="110070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402A56-C644-B34C-89E8-75513CE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KiCad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BF1768-CBA3-E74D-80AB-0BB1DFE3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Açık kaynaklıdır.</a:t>
            </a:r>
          </a:p>
          <a:p>
            <a:r>
              <a:rPr lang="tr-TR" dirty="0"/>
              <a:t>Ücretsizdir.</a:t>
            </a:r>
          </a:p>
          <a:p>
            <a:r>
              <a:rPr lang="tr-TR" dirty="0"/>
              <a:t>Çok kullanılmaz fakat kalitelidir.</a:t>
            </a:r>
          </a:p>
          <a:p>
            <a:r>
              <a:rPr lang="tr-TR" dirty="0"/>
              <a:t>Örneğin yerli bir 3d yazıcımızın ana kartı buradan tasarlandı.</a:t>
            </a:r>
          </a:p>
          <a:p>
            <a:r>
              <a:rPr lang="tr-TR" dirty="0"/>
              <a:t>Çoğu yüksek </a:t>
            </a:r>
            <a:r>
              <a:rPr lang="tr-TR" dirty="0" err="1"/>
              <a:t>mertebeli</a:t>
            </a:r>
            <a:r>
              <a:rPr lang="tr-TR" dirty="0"/>
              <a:t> iş ilanlarında </a:t>
            </a:r>
            <a:r>
              <a:rPr lang="tr-TR" dirty="0" err="1"/>
              <a:t>altium</a:t>
            </a:r>
            <a:r>
              <a:rPr lang="tr-TR" dirty="0"/>
              <a:t> veya </a:t>
            </a:r>
            <a:r>
              <a:rPr lang="tr-TR" dirty="0" err="1"/>
              <a:t>kicad</a:t>
            </a:r>
            <a:r>
              <a:rPr lang="tr-TR" dirty="0"/>
              <a:t> isteniyor. Yani ücretsiz olduğu kalitesiz olduğu anlamına gelmiyor.</a:t>
            </a:r>
          </a:p>
          <a:p>
            <a:r>
              <a:rPr lang="tr-TR" dirty="0"/>
              <a:t>Videoyu anlatan kişi de </a:t>
            </a:r>
            <a:r>
              <a:rPr lang="tr-TR" dirty="0" err="1"/>
              <a:t>kicad</a:t>
            </a:r>
            <a:r>
              <a:rPr lang="tr-TR" dirty="0"/>
              <a:t> kullandığını ve çok iyi olduğunu söylüyor.</a:t>
            </a:r>
          </a:p>
          <a:p>
            <a:r>
              <a:rPr lang="tr-TR" dirty="0"/>
              <a:t>****kullanılması gereken uygulama olabilir****K</a:t>
            </a:r>
          </a:p>
        </p:txBody>
      </p:sp>
    </p:spTree>
    <p:extLst>
      <p:ext uri="{BB962C8B-B14F-4D97-AF65-F5344CB8AC3E}">
        <p14:creationId xmlns:p14="http://schemas.microsoft.com/office/powerpoint/2010/main" val="17699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61A340-05E9-C24F-8AAA-33B910E1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nASIL</a:t>
            </a:r>
            <a:r>
              <a:rPr lang="tr-TR" dirty="0"/>
              <a:t> ÜRETTİRİLİYOR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E4F94-3FA1-AE49-8161-31F261A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>
                <a:effectLst/>
              </a:rPr>
              <a:t> </a:t>
            </a:r>
            <a:r>
              <a:rPr lang="tr-TR" b="1" dirty="0">
                <a:effectLst/>
              </a:rPr>
              <a:t>RS274X </a:t>
            </a:r>
            <a:r>
              <a:rPr lang="tr-TR" dirty="0"/>
              <a:t>GERBER DOSYASI HALİNDE GÖNDERİYORUZ VE ÜRETİYORLAR.BU GERBER DOSYASI PROTEUS KİCAD VB YERLERDEN ÇIKTI OLARAK ÇIKAN TASARIMINIZ.</a:t>
            </a:r>
          </a:p>
          <a:p>
            <a:r>
              <a:rPr lang="tr-TR" dirty="0"/>
              <a:t>BU ÇIKAN DOSYA BİR TANE DEĞİL BİRKAÇ TANE OLABİLİR. BUNLARI ZİP VEYA RAR HALİNDE GÖNDERİLMESİ GEREKMEKTEDİR.</a:t>
            </a:r>
          </a:p>
          <a:p>
            <a:r>
              <a:rPr lang="tr-TR" dirty="0"/>
              <a:t>BU ÇIKAN DOSYALARI BAZI PROTEUS GİBİ UYGULAMALAR OTOMATİK SENİN YAPTIĞIN PROJELERİ ALARAK HAZIR BİR ŞEKİLDE VERİYOR.BAZILARINDA İSE SEN SEÇMEN GEREKİYOR.ÖRNEĞİN ÜST KATMAN,ALT KATMAN GİBİ.</a:t>
            </a:r>
          </a:p>
          <a:p>
            <a:r>
              <a:rPr lang="tr-TR" dirty="0"/>
              <a:t>RS274X FORMATINDA ÇIKTI ALMAK GEREK UNUTMA.</a:t>
            </a:r>
          </a:p>
          <a:p>
            <a:r>
              <a:rPr lang="tr-TR" dirty="0"/>
              <a:t>TÜM UYGULAMALAR(PROTEUS,KİCAD…) ÜZERİNDEN GERBER ALMA ÖRNEĞİ İSTERSEN </a:t>
            </a:r>
            <a:r>
              <a:rPr lang="tr-TR" dirty="0">
                <a:sym typeface="Wingdings" pitchFamily="2" charset="2"/>
              </a:rPr>
              <a:t>(</a:t>
            </a:r>
            <a:r>
              <a:rPr lang="tr-TR" dirty="0">
                <a:sym typeface="Wingdings" pitchFamily="2" charset="2"/>
                <a:hlinkClick r:id="rId2"/>
              </a:rPr>
              <a:t>http://www.izmirnumunepcb.com/gerber-ciktisi-nasil-alinir.html</a:t>
            </a:r>
            <a:r>
              <a:rPr lang="tr-TR" dirty="0">
                <a:sym typeface="Wingdings" pitchFamily="2" charset="2"/>
              </a:rPr>
              <a:t>)</a:t>
            </a:r>
          </a:p>
          <a:p>
            <a:r>
              <a:rPr lang="tr-TR" dirty="0">
                <a:sym typeface="Wingdings" pitchFamily="2" charset="2"/>
              </a:rPr>
              <a:t>DOSYALARDA VEYA TASARIMDA BİR HATA VARSA ONLAR BİZE ULAŞIP BU HATAYI DÜZELTMEMİZİ İSTİYORLAR.BU DÜZELTMELER SADECE DELİK VE LEHİM HATALARI GİBİ.YANİ SEN BURADA 5V VERMİŞSİN YAKARSIN DEVREYİ GİBİ DEĞİL.</a:t>
            </a:r>
          </a:p>
          <a:p>
            <a:endParaRPr lang="tr-T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48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206</TotalTime>
  <Words>1260</Words>
  <Application>Microsoft Macintosh PowerPoint</Application>
  <PresentationFormat>Geniş ekran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Ağ Gözü</vt:lpstr>
      <vt:lpstr>AVİYONİK</vt:lpstr>
      <vt:lpstr>-PCB</vt:lpstr>
      <vt:lpstr>PowerPoint Sunusu</vt:lpstr>
      <vt:lpstr>PCB çizmek kullanılan popüler uygulamalar</vt:lpstr>
      <vt:lpstr>Altıum</vt:lpstr>
      <vt:lpstr>Eagle</vt:lpstr>
      <vt:lpstr>proteus</vt:lpstr>
      <vt:lpstr>KiCad</vt:lpstr>
      <vt:lpstr>nASIL ÜRETTİRİLİYOR ?</vt:lpstr>
      <vt:lpstr>ÜRETTİREBİLECEĞİN SİTELER</vt:lpstr>
      <vt:lpstr>Pcb için araştırılan kaynaklar:</vt:lpstr>
      <vt:lpstr>BİLGİSAYARLAR</vt:lpstr>
      <vt:lpstr>-Bilgisayarlara geçmeden önce bilmemiz gereken bazı kavramlar</vt:lpstr>
      <vt:lpstr>PowerPoint Sunusu</vt:lpstr>
      <vt:lpstr>yAZILIM uYUMLULUK NEDİR ?</vt:lpstr>
      <vt:lpstr>ARDUino</vt:lpstr>
      <vt:lpstr>Arduino uno</vt:lpstr>
      <vt:lpstr>ARDUİNO NANO</vt:lpstr>
      <vt:lpstr>Arduino dUE</vt:lpstr>
      <vt:lpstr>Arduino mega</vt:lpstr>
      <vt:lpstr>Diğer arduinolar</vt:lpstr>
      <vt:lpstr>PowerPoint Sunusu</vt:lpstr>
      <vt:lpstr>BOYUT FARKLARI</vt:lpstr>
      <vt:lpstr>Bilgisayar için araştırılan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KULLANILAN SENSÖRLER</dc:title>
  <dc:creator>demirkeremsafa@gmail.com</dc:creator>
  <cp:lastModifiedBy>demirkeremsafa@gmail.com</cp:lastModifiedBy>
  <cp:revision>14</cp:revision>
  <dcterms:created xsi:type="dcterms:W3CDTF">2021-09-11T11:04:30Z</dcterms:created>
  <dcterms:modified xsi:type="dcterms:W3CDTF">2021-09-15T06:58:36Z</dcterms:modified>
</cp:coreProperties>
</file>