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Lexen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97A069-C946-4F1D-98F8-294843653AD4}">
  <a:tblStyle styleId="{1497A069-C946-4F1D-98F8-294843653A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exend-bold.fntdata"/><Relationship Id="rId25" Type="http://schemas.openxmlformats.org/officeDocument/2006/relationships/font" Target="fonts/Lexen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443d55ffd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443d55ffd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443d55ffd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443d55ffd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Char char="●"/>
            </a:pPr>
            <a:r>
              <a:rPr lang="en" sz="1200">
                <a:solidFill>
                  <a:srgbClr val="595959"/>
                </a:solidFill>
              </a:rPr>
              <a:t>The reward function remains the same, indirectly considering the chosen sorting mode as it influences the current accuracy</a:t>
            </a:r>
            <a:endParaRPr sz="1200">
              <a:solidFill>
                <a:srgbClr val="595959"/>
              </a:solidFill>
            </a:endParaRPr>
          </a:p>
          <a:p>
            <a:pPr indent="-304800" lvl="0" marL="457200" rtl="0" algn="l">
              <a:lnSpc>
                <a:spcPct val="115000"/>
              </a:lnSpc>
              <a:spcBef>
                <a:spcPts val="0"/>
              </a:spcBef>
              <a:spcAft>
                <a:spcPts val="0"/>
              </a:spcAft>
              <a:buClr>
                <a:srgbClr val="595959"/>
              </a:buClr>
              <a:buSzPts val="1200"/>
              <a:buChar char="●"/>
            </a:pPr>
            <a:r>
              <a:rPr lang="en" sz="1200">
                <a:solidFill>
                  <a:srgbClr val="595959"/>
                </a:solidFill>
              </a:rPr>
              <a:t>For example, knowing the ratio of incoming materials allows the machine to optimize its sorting mechanism, increasing accuracy by 15% and decreasing noise to a range of 0 to 5%. Conversely, selecting an incorrect sorting mode can degrade performance, reducing accuracy by 10%</a:t>
            </a:r>
            <a:endParaRPr sz="1200">
              <a:solidFill>
                <a:srgbClr val="595959"/>
              </a:solidFill>
            </a:endParaRPr>
          </a:p>
          <a:p>
            <a:pPr indent="-304800" lvl="0" marL="457200" rtl="0" algn="l">
              <a:lnSpc>
                <a:spcPct val="115000"/>
              </a:lnSpc>
              <a:spcBef>
                <a:spcPts val="0"/>
              </a:spcBef>
              <a:spcAft>
                <a:spcPts val="0"/>
              </a:spcAft>
              <a:buClr>
                <a:srgbClr val="595959"/>
              </a:buClr>
              <a:buSzPts val="1200"/>
              <a:buChar char="●"/>
            </a:pPr>
            <a:r>
              <a:t/>
            </a:r>
            <a:endParaRPr sz="1200">
              <a:solidFill>
                <a:srgbClr val="595959"/>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443d55ff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443d55ff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Sequential Decision Making</a:t>
            </a:r>
            <a:r>
              <a:rPr lang="en">
                <a:solidFill>
                  <a:schemeClr val="dk1"/>
                </a:solidFill>
              </a:rPr>
              <a:t>: The process of optimizing a sorting system involves making decisions at different time steps based on the current state of the system. The agent must adjust the belt speed, which impacts the efficiency of sorting materials. These decisions are sequential, meaning the outcome of one action affects subsequent states and actions, which aligns with the core structure of an MDP, where the future state depends on both the current state and the action taken.</a:t>
            </a:r>
            <a:endParaRPr>
              <a:solidFill>
                <a:schemeClr val="dk1"/>
              </a:solidFill>
            </a:endParaRPr>
          </a:p>
          <a:p>
            <a:pPr indent="0" lvl="0" marL="0" rtl="0" algn="l">
              <a:spcBef>
                <a:spcPts val="0"/>
              </a:spcBef>
              <a:spcAft>
                <a:spcPts val="0"/>
              </a:spcAft>
              <a:buNone/>
            </a:pPr>
            <a:r>
              <a:rPr b="1" lang="en">
                <a:solidFill>
                  <a:schemeClr val="dk1"/>
                </a:solidFill>
              </a:rPr>
              <a:t>Stochastic and Dynamic Nature of the Environment</a:t>
            </a:r>
            <a:r>
              <a:rPr lang="en">
                <a:solidFill>
                  <a:schemeClr val="dk1"/>
                </a:solidFill>
              </a:rPr>
              <a:t>: The industrial sorting environment is dynamic, with frequent changes in process variables like belt speed, material flow and it involves some level of randomness or uncertainty, The MDP framework can handle such stochasticity effectively by incorporating transition probabilities that account for the uncertainty in how actions will influence the next state.  </a:t>
            </a:r>
            <a:endParaRPr>
              <a:solidFill>
                <a:schemeClr val="dk1"/>
              </a:solidFill>
            </a:endParaRPr>
          </a:p>
          <a:p>
            <a:pPr indent="0" lvl="0" marL="0" rtl="0" algn="l">
              <a:spcBef>
                <a:spcPts val="0"/>
              </a:spcBef>
              <a:spcAft>
                <a:spcPts val="0"/>
              </a:spcAft>
              <a:buNone/>
            </a:pPr>
            <a:r>
              <a:rPr b="1" lang="en">
                <a:solidFill>
                  <a:schemeClr val="dk1"/>
                </a:solidFill>
              </a:rPr>
              <a:t>Adaptability and Complexity</a:t>
            </a:r>
            <a:r>
              <a:rPr lang="en">
                <a:solidFill>
                  <a:schemeClr val="dk1"/>
                </a:solidFill>
              </a:rPr>
              <a:t>: The environment is designed to scale in complexity, from a basic setup with discrete actions (belt speed adjustments) to an advanced one with multiple sorting modes and more detailed observations. MDPs are flexible enough to model both simple and complex environments, adapting to changes in the state and action spaces. This makes MDPs an ideal framework for modeling both the basic and advanced v ersions of the sorting system.</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44583262b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44583262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443d55ffd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443d55ffd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44740e4a7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44740e4a7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443d55ffd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443d55ffd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443d55ffd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443d55ffd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44740e4a7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44740e4a7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443d55ffd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443d55ffd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443d55ffd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443d55ffd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Random generator: </a:t>
            </a:r>
            <a:r>
              <a:rPr lang="en" sz="1000">
                <a:solidFill>
                  <a:srgbClr val="595959"/>
                </a:solidFill>
              </a:rPr>
              <a:t>, ensures variability without a discernible pattern. This method is effective in testing the robustness of the sorting system under unpredictable conditions.</a:t>
            </a:r>
            <a:endParaRPr sz="1000">
              <a:solidFill>
                <a:srgbClr val="595959"/>
              </a:solidFill>
            </a:endParaRPr>
          </a:p>
          <a:p>
            <a:pPr indent="0" lvl="0" marL="0" rtl="0" algn="l">
              <a:lnSpc>
                <a:spcPct val="115000"/>
              </a:lnSpc>
              <a:spcBef>
                <a:spcPts val="0"/>
              </a:spcBef>
              <a:spcAft>
                <a:spcPts val="0"/>
              </a:spcAft>
              <a:buNone/>
            </a:pPr>
            <a:r>
              <a:rPr lang="en" sz="1000">
                <a:solidFill>
                  <a:srgbClr val="595959"/>
                </a:solidFill>
              </a:rPr>
              <a:t>Seasonal pattern generator: selects an input pattern (e.g. 10-30%, 40-60%, 70-90%) and a corresponding length (e.g. 10-12 timesteps) from a predefined range. It then maintains this pattern for the duration of its length before selecting a new pattern and length.</a:t>
            </a:r>
            <a:endParaRPr sz="1000">
              <a:solidFill>
                <a:srgbClr val="595959"/>
              </a:solidFill>
            </a:endParaRPr>
          </a:p>
          <a:p>
            <a:pPr indent="0" lvl="0" marL="0" rtl="0" algn="l">
              <a:lnSpc>
                <a:spcPct val="115000"/>
              </a:lnSpc>
              <a:spcBef>
                <a:spcPts val="1200"/>
              </a:spcBef>
              <a:spcAft>
                <a:spcPts val="1200"/>
              </a:spcAft>
              <a:buNone/>
            </a:pPr>
            <a:r>
              <a:rPr lang="en" sz="1000">
                <a:solidFill>
                  <a:srgbClr val="595959"/>
                </a:solidFill>
              </a:rPr>
              <a:t>Input phases: "Little Input," "Medium Input," and "Much 6 Input",  come with varying ratios of materials A and B, introducing structured periodic changes in the input flow</a:t>
            </a:r>
            <a:endParaRPr sz="1000">
              <a:solidFill>
                <a:srgbClr val="595959"/>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443d55ffd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443d55ffd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443d55ffd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443d55ffd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443d55ffd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443d55ffd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443d55ffd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443d55ffd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6985" lvl="0" marL="457200" rtl="0" algn="l">
              <a:lnSpc>
                <a:spcPct val="115000"/>
              </a:lnSpc>
              <a:spcBef>
                <a:spcPts val="0"/>
              </a:spcBef>
              <a:spcAft>
                <a:spcPts val="0"/>
              </a:spcAft>
              <a:buClr>
                <a:srgbClr val="595959"/>
              </a:buClr>
              <a:buSzPts val="1392"/>
              <a:buChar char="●"/>
            </a:pPr>
            <a:r>
              <a:rPr lang="en" sz="1391">
                <a:solidFill>
                  <a:srgbClr val="595959"/>
                </a:solidFill>
              </a:rPr>
              <a:t>The penalty can be applied to limit the total number of speed changes in input-setups that are not fully random, e.g. the seasonal input to enhance the realism of the simulation by encouraging the agent to maintain consistent speeds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443d55ffd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443d55ffd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Advanced env introduced to simulate a m</a:t>
            </a:r>
            <a:r>
              <a:rPr lang="en" sz="1800">
                <a:solidFill>
                  <a:srgbClr val="595959"/>
                </a:solidFill>
              </a:rPr>
              <a:t>achine upgrade by introducing three sorting modes: basic sorting, positive sorting, and negative sorting.</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This approach, adds a layer of realism and strategic depth</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When the correct sorting mode is selected, the machine may internally adjust frequencies or other operational parameters to enhance sorting precision and reduce noise</a:t>
            </a:r>
            <a:endParaRPr sz="1800">
              <a:solidFill>
                <a:srgbClr val="595959"/>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443d55ffd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443d55ffd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4.png"/><Relationship Id="rId5" Type="http://schemas.openxmlformats.org/officeDocument/2006/relationships/image" Target="../media/image19.png"/><Relationship Id="rId6"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drive.google.com/file/d/19LBKe4WOM8CGxsivkRisZLMOBXVP8U0O/view" TargetMode="External"/><Relationship Id="rId4" Type="http://schemas.openxmlformats.org/officeDocument/2006/relationships/image" Target="../media/image5.png"/><Relationship Id="rId5"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1.png"/><Relationship Id="rId4" Type="http://schemas.openxmlformats.org/officeDocument/2006/relationships/image" Target="../media/image12.png"/><Relationship Id="rId5" Type="http://schemas.openxmlformats.org/officeDocument/2006/relationships/hyperlink" Target="https://arxiv.org/pdf/2503.10466" TargetMode="External"/><Relationship Id="rId6" Type="http://schemas.openxmlformats.org/officeDocument/2006/relationships/hyperlink" Target="https://github.com/Storm-131/Sorting_En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10160"/>
          <a:stretch/>
        </p:blipFill>
        <p:spPr>
          <a:xfrm>
            <a:off x="0" y="-28575"/>
            <a:ext cx="9144249" cy="5476876"/>
          </a:xfrm>
          <a:prstGeom prst="rect">
            <a:avLst/>
          </a:prstGeom>
          <a:noFill/>
          <a:ln>
            <a:noFill/>
          </a:ln>
        </p:spPr>
      </p:pic>
      <p:sp>
        <p:nvSpPr>
          <p:cNvPr id="55" name="Google Shape;55;p13"/>
          <p:cNvSpPr txBox="1"/>
          <p:nvPr>
            <p:ph type="ctrTitle"/>
          </p:nvPr>
        </p:nvSpPr>
        <p:spPr>
          <a:xfrm>
            <a:off x="0" y="238125"/>
            <a:ext cx="7635900" cy="850200"/>
          </a:xfrm>
          <a:prstGeom prst="rect">
            <a:avLst/>
          </a:prstGeom>
          <a:solidFill>
            <a:schemeClr val="lt1"/>
          </a:solidFill>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380">
                <a:latin typeface="Lexend"/>
                <a:ea typeface="Lexend"/>
                <a:cs typeface="Lexend"/>
                <a:sym typeface="Lexend"/>
              </a:rPr>
              <a:t>SortingEnv</a:t>
            </a:r>
            <a:r>
              <a:rPr lang="en" sz="2380">
                <a:latin typeface="Lexend"/>
                <a:ea typeface="Lexend"/>
                <a:cs typeface="Lexend"/>
                <a:sym typeface="Lexend"/>
              </a:rPr>
              <a:t>: An Extendable RL-Environment for an Industrial Sorting Process</a:t>
            </a:r>
            <a:endParaRPr sz="2380">
              <a:latin typeface="Lexend"/>
              <a:ea typeface="Lexend"/>
              <a:cs typeface="Lexend"/>
              <a:sym typeface="Lexend"/>
            </a:endParaRPr>
          </a:p>
        </p:txBody>
      </p:sp>
      <p:sp>
        <p:nvSpPr>
          <p:cNvPr id="56" name="Google Shape;56;p13"/>
          <p:cNvSpPr txBox="1"/>
          <p:nvPr>
            <p:ph idx="1" type="subTitle"/>
          </p:nvPr>
        </p:nvSpPr>
        <p:spPr>
          <a:xfrm>
            <a:off x="0" y="1084700"/>
            <a:ext cx="3540000" cy="483900"/>
          </a:xfrm>
          <a:prstGeom prst="rect">
            <a:avLst/>
          </a:prstGeom>
          <a:solidFill>
            <a:schemeClr val="dk1"/>
          </a:solidFill>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sz="1700">
                <a:solidFill>
                  <a:schemeClr val="lt1"/>
                </a:solidFill>
                <a:latin typeface="Lexend"/>
                <a:ea typeface="Lexend"/>
                <a:cs typeface="Lexend"/>
                <a:sym typeface="Lexend"/>
              </a:rPr>
              <a:t>Milestone 2 </a:t>
            </a:r>
            <a:r>
              <a:rPr lang="en" sz="1700">
                <a:solidFill>
                  <a:schemeClr val="lt1"/>
                </a:solidFill>
              </a:rPr>
              <a:t>b</a:t>
            </a:r>
            <a:r>
              <a:rPr lang="en" sz="1700">
                <a:solidFill>
                  <a:schemeClr val="lt1"/>
                </a:solidFill>
              </a:rPr>
              <a:t>y Bruno Garofalo  and Kerim Sever</a:t>
            </a:r>
            <a:endParaRPr sz="17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t>Markov Decision Process Formulation - Advanced Environment</a:t>
            </a:r>
            <a:endParaRPr sz="2300"/>
          </a:p>
          <a:p>
            <a:pPr indent="0" lvl="0" marL="0" rtl="0" algn="l">
              <a:spcBef>
                <a:spcPts val="0"/>
              </a:spcBef>
              <a:spcAft>
                <a:spcPts val="0"/>
              </a:spcAft>
              <a:buClr>
                <a:schemeClr val="dk1"/>
              </a:buClr>
              <a:buSzPts val="1100"/>
              <a:buFont typeface="Arial"/>
              <a:buNone/>
            </a:pPr>
            <a:r>
              <a:t/>
            </a:r>
            <a:endParaRPr sz="2300"/>
          </a:p>
          <a:p>
            <a:pPr indent="0" lvl="0" marL="0" rtl="0" algn="l">
              <a:spcBef>
                <a:spcPts val="0"/>
              </a:spcBef>
              <a:spcAft>
                <a:spcPts val="0"/>
              </a:spcAft>
              <a:buClr>
                <a:schemeClr val="dk1"/>
              </a:buClr>
              <a:buSzPts val="1100"/>
              <a:buFont typeface="Arial"/>
              <a:buNone/>
            </a:pPr>
            <a:r>
              <a:t/>
            </a:r>
            <a:endParaRPr sz="2300"/>
          </a:p>
          <a:p>
            <a:pPr indent="0" lvl="0" marL="0" rtl="0" algn="l">
              <a:spcBef>
                <a:spcPts val="0"/>
              </a:spcBef>
              <a:spcAft>
                <a:spcPts val="0"/>
              </a:spcAft>
              <a:buClr>
                <a:schemeClr val="dk1"/>
              </a:buClr>
              <a:buSzPts val="1100"/>
              <a:buFont typeface="Arial"/>
              <a:buNone/>
            </a:pPr>
            <a:r>
              <a:t/>
            </a:r>
            <a:endParaRPr sz="2300"/>
          </a:p>
          <a:p>
            <a:pPr indent="0" lvl="0" marL="0" rtl="0" algn="l">
              <a:spcBef>
                <a:spcPts val="0"/>
              </a:spcBef>
              <a:spcAft>
                <a:spcPts val="0"/>
              </a:spcAft>
              <a:buNone/>
            </a:pPr>
            <a:r>
              <a:t/>
            </a:r>
            <a:endParaRPr sz="2300"/>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1155CC"/>
                </a:solidFill>
              </a:rPr>
              <a:t>Transition probabilities:</a:t>
            </a:r>
            <a:endParaRPr b="1">
              <a:solidFill>
                <a:srgbClr val="1155CC"/>
              </a:solidFill>
            </a:endParaRPr>
          </a:p>
          <a:p>
            <a:pPr indent="-342900" lvl="0" marL="457200" rtl="0" algn="l">
              <a:spcBef>
                <a:spcPts val="1200"/>
              </a:spcBef>
              <a:spcAft>
                <a:spcPts val="0"/>
              </a:spcAft>
              <a:buSzPts val="1800"/>
              <a:buChar char="●"/>
            </a:pPr>
            <a:r>
              <a:rPr lang="en"/>
              <a:t>The random noise added to the system makes the transitions stochastic</a:t>
            </a:r>
            <a:endParaRPr/>
          </a:p>
          <a:p>
            <a:pPr indent="0" lvl="0" marL="0" rtl="0" algn="ctr">
              <a:spcBef>
                <a:spcPts val="1200"/>
              </a:spcBef>
              <a:spcAft>
                <a:spcPts val="1200"/>
              </a:spcAft>
              <a:buNone/>
            </a:pPr>
            <a:r>
              <a:rPr b="1" lang="en"/>
              <a:t>P(s</a:t>
            </a:r>
            <a:r>
              <a:rPr b="1" baseline="-25000" lang="en"/>
              <a:t>t+1​</a:t>
            </a:r>
            <a:r>
              <a:rPr b="1" lang="en"/>
              <a:t>∣s</a:t>
            </a:r>
            <a:r>
              <a:rPr b="1" baseline="-25000" lang="en"/>
              <a:t>t</a:t>
            </a:r>
            <a:r>
              <a:rPr b="1" lang="en"/>
              <a:t>​,a</a:t>
            </a:r>
            <a:r>
              <a:rPr b="1" baseline="-25000" lang="en"/>
              <a:t>t​</a:t>
            </a:r>
            <a:r>
              <a:rPr b="1" lang="en"/>
              <a:t>)=</a:t>
            </a:r>
            <a:r>
              <a:rPr b="1" i="1" lang="en"/>
              <a:t>f</a:t>
            </a:r>
            <a:r>
              <a:rPr b="1" lang="en"/>
              <a:t>(s</a:t>
            </a:r>
            <a:r>
              <a:rPr b="1" baseline="-25000" lang="en"/>
              <a:t>t​</a:t>
            </a:r>
            <a:r>
              <a:rPr b="1" lang="en"/>
              <a:t>,a</a:t>
            </a:r>
            <a:r>
              <a:rPr b="1" baseline="-25000" lang="en"/>
              <a:t>t​</a:t>
            </a:r>
            <a:r>
              <a:rPr b="1" lang="en"/>
              <a:t>,noise)</a:t>
            </a:r>
            <a:endParaRPr b="1"/>
          </a:p>
        </p:txBody>
      </p:sp>
      <p:pic>
        <p:nvPicPr>
          <p:cNvPr id="128" name="Google Shape;128;p22"/>
          <p:cNvPicPr preferRelativeResize="0"/>
          <p:nvPr/>
        </p:nvPicPr>
        <p:blipFill>
          <a:blip r:embed="rId3">
            <a:alphaModFix/>
          </a:blip>
          <a:stretch>
            <a:fillRect/>
          </a:stretch>
        </p:blipFill>
        <p:spPr>
          <a:xfrm>
            <a:off x="6278125" y="2345125"/>
            <a:ext cx="2554175" cy="2554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Markov Decision Process Formulation - </a:t>
            </a:r>
            <a:r>
              <a:rPr lang="en" sz="2300"/>
              <a:t>Advanced Environment</a:t>
            </a:r>
            <a:endParaRPr sz="2300"/>
          </a:p>
          <a:p>
            <a:pPr indent="0" lvl="0" marL="0" rtl="0" algn="l">
              <a:spcBef>
                <a:spcPts val="0"/>
              </a:spcBef>
              <a:spcAft>
                <a:spcPts val="0"/>
              </a:spcAft>
              <a:buClr>
                <a:schemeClr val="dk1"/>
              </a:buClr>
              <a:buSzPts val="1100"/>
              <a:buFont typeface="Arial"/>
              <a:buNone/>
            </a:pPr>
            <a:r>
              <a:t/>
            </a:r>
            <a:endParaRPr sz="2300"/>
          </a:p>
          <a:p>
            <a:pPr indent="0" lvl="0" marL="0" rtl="0" algn="l">
              <a:spcBef>
                <a:spcPts val="0"/>
              </a:spcBef>
              <a:spcAft>
                <a:spcPts val="0"/>
              </a:spcAft>
              <a:buNone/>
            </a:pPr>
            <a:r>
              <a:t/>
            </a:r>
            <a:endParaRPr sz="2300"/>
          </a:p>
        </p:txBody>
      </p:sp>
      <p:sp>
        <p:nvSpPr>
          <p:cNvPr id="134" name="Google Shape;134;p23"/>
          <p:cNvSpPr txBox="1"/>
          <p:nvPr>
            <p:ph idx="1" type="body"/>
          </p:nvPr>
        </p:nvSpPr>
        <p:spPr>
          <a:xfrm>
            <a:off x="311700" y="923875"/>
            <a:ext cx="8678400" cy="2203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b="1" lang="en" sz="1795">
                <a:solidFill>
                  <a:srgbClr val="1155CC"/>
                </a:solidFill>
              </a:rPr>
              <a:t>Reward function:</a:t>
            </a:r>
            <a:endParaRPr b="1" sz="1795">
              <a:solidFill>
                <a:srgbClr val="1155CC"/>
              </a:solidFill>
            </a:endParaRPr>
          </a:p>
          <a:p>
            <a:pPr indent="-327818" lvl="0" marL="457200" rtl="0" algn="l">
              <a:lnSpc>
                <a:spcPct val="105000"/>
              </a:lnSpc>
              <a:spcBef>
                <a:spcPts val="1200"/>
              </a:spcBef>
              <a:spcAft>
                <a:spcPts val="0"/>
              </a:spcAft>
              <a:buSzPts val="1563"/>
              <a:buChar char="●"/>
            </a:pPr>
            <a:r>
              <a:rPr lang="en" sz="1562"/>
              <a:t>The reward function remains the same</a:t>
            </a:r>
            <a:endParaRPr sz="1562"/>
          </a:p>
          <a:p>
            <a:pPr indent="-327818" lvl="0" marL="457200" rtl="0" algn="l">
              <a:lnSpc>
                <a:spcPct val="105000"/>
              </a:lnSpc>
              <a:spcBef>
                <a:spcPts val="0"/>
              </a:spcBef>
              <a:spcAft>
                <a:spcPts val="0"/>
              </a:spcAft>
              <a:buSzPts val="1563"/>
              <a:buChar char="●"/>
            </a:pPr>
            <a:r>
              <a:rPr lang="en" sz="1562"/>
              <a:t>Sorting accuracy in the advanced environment is influenced by </a:t>
            </a:r>
            <a:r>
              <a:rPr b="1" lang="en" sz="1562"/>
              <a:t>belt speed</a:t>
            </a:r>
            <a:r>
              <a:rPr lang="en" sz="1562"/>
              <a:t>, </a:t>
            </a:r>
            <a:r>
              <a:rPr b="1" lang="en" sz="1562"/>
              <a:t>occupancy</a:t>
            </a:r>
            <a:r>
              <a:rPr lang="en" sz="1562"/>
              <a:t>, and the selected </a:t>
            </a:r>
            <a:r>
              <a:rPr b="1" lang="en" sz="1562"/>
              <a:t>sorting mode</a:t>
            </a:r>
            <a:endParaRPr b="1" sz="1562"/>
          </a:p>
          <a:p>
            <a:pPr indent="0" lvl="0" marL="0" rtl="0" algn="l">
              <a:lnSpc>
                <a:spcPct val="105000"/>
              </a:lnSpc>
              <a:spcBef>
                <a:spcPts val="1200"/>
              </a:spcBef>
              <a:spcAft>
                <a:spcPts val="0"/>
              </a:spcAft>
              <a:buSzPts val="852"/>
              <a:buNone/>
            </a:pPr>
            <a:r>
              <a:t/>
            </a:r>
            <a:endParaRPr sz="1562"/>
          </a:p>
          <a:p>
            <a:pPr indent="0" lvl="0" marL="0" rtl="0" algn="l">
              <a:lnSpc>
                <a:spcPct val="105000"/>
              </a:lnSpc>
              <a:spcBef>
                <a:spcPts val="1200"/>
              </a:spcBef>
              <a:spcAft>
                <a:spcPts val="0"/>
              </a:spcAft>
              <a:buSzPts val="852"/>
              <a:buNone/>
            </a:pPr>
            <a:r>
              <a:t/>
            </a:r>
            <a:endParaRPr sz="1562"/>
          </a:p>
          <a:p>
            <a:pPr indent="0" lvl="0" marL="0" rtl="0" algn="l">
              <a:lnSpc>
                <a:spcPct val="105000"/>
              </a:lnSpc>
              <a:spcBef>
                <a:spcPts val="1200"/>
              </a:spcBef>
              <a:spcAft>
                <a:spcPts val="0"/>
              </a:spcAft>
              <a:buSzPts val="852"/>
              <a:buNone/>
            </a:pPr>
            <a:r>
              <a:t/>
            </a:r>
            <a:endParaRPr sz="1330"/>
          </a:p>
          <a:p>
            <a:pPr indent="0" lvl="0" marL="0" rtl="0" algn="l">
              <a:lnSpc>
                <a:spcPct val="105000"/>
              </a:lnSpc>
              <a:spcBef>
                <a:spcPts val="1200"/>
              </a:spcBef>
              <a:spcAft>
                <a:spcPts val="1200"/>
              </a:spcAft>
              <a:buSzPts val="852"/>
              <a:buNone/>
            </a:pPr>
            <a:r>
              <a:t/>
            </a:r>
            <a:endParaRPr sz="1330"/>
          </a:p>
        </p:txBody>
      </p:sp>
      <p:pic>
        <p:nvPicPr>
          <p:cNvPr id="135" name="Google Shape;135;p23"/>
          <p:cNvPicPr preferRelativeResize="0"/>
          <p:nvPr/>
        </p:nvPicPr>
        <p:blipFill>
          <a:blip r:embed="rId3">
            <a:alphaModFix/>
          </a:blip>
          <a:stretch>
            <a:fillRect/>
          </a:stretch>
        </p:blipFill>
        <p:spPr>
          <a:xfrm>
            <a:off x="2801274" y="847675"/>
            <a:ext cx="5265151" cy="572700"/>
          </a:xfrm>
          <a:prstGeom prst="rect">
            <a:avLst/>
          </a:prstGeom>
          <a:noFill/>
          <a:ln>
            <a:noFill/>
          </a:ln>
        </p:spPr>
      </p:pic>
      <p:pic>
        <p:nvPicPr>
          <p:cNvPr id="136" name="Google Shape;136;p23"/>
          <p:cNvPicPr preferRelativeResize="0"/>
          <p:nvPr/>
        </p:nvPicPr>
        <p:blipFill>
          <a:blip r:embed="rId4">
            <a:alphaModFix/>
          </a:blip>
          <a:stretch>
            <a:fillRect/>
          </a:stretch>
        </p:blipFill>
        <p:spPr>
          <a:xfrm>
            <a:off x="1716919" y="2435150"/>
            <a:ext cx="5710157" cy="572700"/>
          </a:xfrm>
          <a:prstGeom prst="rect">
            <a:avLst/>
          </a:prstGeom>
          <a:noFill/>
          <a:ln>
            <a:noFill/>
          </a:ln>
        </p:spPr>
      </p:pic>
      <p:pic>
        <p:nvPicPr>
          <p:cNvPr id="137" name="Google Shape;137;p23"/>
          <p:cNvPicPr preferRelativeResize="0"/>
          <p:nvPr/>
        </p:nvPicPr>
        <p:blipFill>
          <a:blip r:embed="rId5">
            <a:alphaModFix/>
          </a:blip>
          <a:stretch>
            <a:fillRect/>
          </a:stretch>
        </p:blipFill>
        <p:spPr>
          <a:xfrm>
            <a:off x="1939425" y="4009474"/>
            <a:ext cx="5642025" cy="626900"/>
          </a:xfrm>
          <a:prstGeom prst="rect">
            <a:avLst/>
          </a:prstGeom>
          <a:noFill/>
          <a:ln>
            <a:noFill/>
          </a:ln>
        </p:spPr>
      </p:pic>
      <p:sp>
        <p:nvSpPr>
          <p:cNvPr id="138" name="Google Shape;138;p23"/>
          <p:cNvSpPr txBox="1"/>
          <p:nvPr/>
        </p:nvSpPr>
        <p:spPr>
          <a:xfrm>
            <a:off x="142875" y="3117850"/>
            <a:ext cx="8520600" cy="7473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2"/>
              </a:buClr>
              <a:buSzPts val="1700"/>
              <a:buChar char="●"/>
            </a:pPr>
            <a:r>
              <a:rPr lang="en" sz="1700">
                <a:solidFill>
                  <a:schemeClr val="dk2"/>
                </a:solidFill>
              </a:rPr>
              <a:t>Noise levels vary based on the </a:t>
            </a:r>
            <a:r>
              <a:rPr b="1" lang="en" sz="1700">
                <a:solidFill>
                  <a:schemeClr val="dk2"/>
                </a:solidFill>
              </a:rPr>
              <a:t>sorting mode</a:t>
            </a:r>
            <a:r>
              <a:rPr lang="en" sz="1700">
                <a:solidFill>
                  <a:schemeClr val="dk2"/>
                </a:solidFill>
              </a:rPr>
              <a:t>, and </a:t>
            </a:r>
            <a:r>
              <a:rPr b="1" lang="en" sz="1700">
                <a:solidFill>
                  <a:schemeClr val="dk2"/>
                </a:solidFill>
              </a:rPr>
              <a:t>incorrect mode</a:t>
            </a:r>
            <a:r>
              <a:rPr lang="en" sz="1700">
                <a:solidFill>
                  <a:schemeClr val="dk2"/>
                </a:solidFill>
              </a:rPr>
              <a:t> selection incurs an indirect penalty by reducing accuracy</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26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MDP formulation</a:t>
            </a:r>
            <a:endParaRPr/>
          </a:p>
        </p:txBody>
      </p:sp>
      <p:sp>
        <p:nvSpPr>
          <p:cNvPr id="144" name="Google Shape;144;p24"/>
          <p:cNvSpPr txBox="1"/>
          <p:nvPr/>
        </p:nvSpPr>
        <p:spPr>
          <a:xfrm>
            <a:off x="311700" y="1087050"/>
            <a:ext cx="8390100" cy="147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800">
                <a:solidFill>
                  <a:srgbClr val="1155CC"/>
                </a:solidFill>
              </a:rPr>
              <a:t>Why this MDP?</a:t>
            </a:r>
            <a:endParaRPr b="1" sz="1800">
              <a:solidFill>
                <a:srgbClr val="1155CC"/>
              </a:solidFill>
            </a:endParaRPr>
          </a:p>
          <a:p>
            <a:pPr indent="-355600" lvl="0" marL="457200" rtl="0" algn="l">
              <a:spcBef>
                <a:spcPts val="400"/>
              </a:spcBef>
              <a:spcAft>
                <a:spcPts val="0"/>
              </a:spcAft>
              <a:buClr>
                <a:schemeClr val="dk1"/>
              </a:buClr>
              <a:buSzPts val="2000"/>
              <a:buChar char="●"/>
            </a:pPr>
            <a:r>
              <a:rPr lang="en" sz="1700">
                <a:solidFill>
                  <a:schemeClr val="dk1"/>
                </a:solidFill>
              </a:rPr>
              <a:t>Sequential Decision Making</a:t>
            </a:r>
            <a:endParaRPr sz="2000">
              <a:solidFill>
                <a:schemeClr val="dk1"/>
              </a:solidFill>
            </a:endParaRPr>
          </a:p>
          <a:p>
            <a:pPr indent="-355600" lvl="0" marL="457200" rtl="0" algn="l">
              <a:spcBef>
                <a:spcPts val="0"/>
              </a:spcBef>
              <a:spcAft>
                <a:spcPts val="0"/>
              </a:spcAft>
              <a:buClr>
                <a:schemeClr val="dk1"/>
              </a:buClr>
              <a:buSzPts val="2000"/>
              <a:buChar char="●"/>
            </a:pPr>
            <a:r>
              <a:rPr lang="en" sz="1700">
                <a:solidFill>
                  <a:schemeClr val="dk1"/>
                </a:solidFill>
              </a:rPr>
              <a:t>Stochastic and Dynamic Nature of the Environment</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1700">
                <a:solidFill>
                  <a:schemeClr val="dk1"/>
                </a:solidFill>
              </a:rPr>
              <a:t>Adaptability and Complexity</a:t>
            </a:r>
            <a:endParaRPr sz="2000">
              <a:solidFill>
                <a:schemeClr val="dk1"/>
              </a:solidFill>
            </a:endParaRPr>
          </a:p>
        </p:txBody>
      </p:sp>
      <p:pic>
        <p:nvPicPr>
          <p:cNvPr id="145" name="Google Shape;145;p24"/>
          <p:cNvPicPr preferRelativeResize="0"/>
          <p:nvPr/>
        </p:nvPicPr>
        <p:blipFill>
          <a:blip r:embed="rId3">
            <a:alphaModFix/>
          </a:blip>
          <a:stretch>
            <a:fillRect/>
          </a:stretch>
        </p:blipFill>
        <p:spPr>
          <a:xfrm>
            <a:off x="2280725" y="3001900"/>
            <a:ext cx="4876800" cy="175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320"/>
              <a:t>Challenges and Solutions</a:t>
            </a:r>
            <a:endParaRPr sz="2320"/>
          </a:p>
          <a:p>
            <a:pPr indent="0" lvl="0" marL="0" rtl="0" algn="l">
              <a:spcBef>
                <a:spcPts val="0"/>
              </a:spcBef>
              <a:spcAft>
                <a:spcPts val="0"/>
              </a:spcAft>
              <a:buSzPts val="990"/>
              <a:buNone/>
            </a:pPr>
            <a:r>
              <a:t/>
            </a:r>
            <a:endParaRPr sz="2320"/>
          </a:p>
        </p:txBody>
      </p:sp>
      <p:sp>
        <p:nvSpPr>
          <p:cNvPr id="151" name="Google Shape;151;p25"/>
          <p:cNvSpPr txBox="1"/>
          <p:nvPr>
            <p:ph idx="1" type="body"/>
          </p:nvPr>
        </p:nvSpPr>
        <p:spPr>
          <a:xfrm>
            <a:off x="311700" y="1152475"/>
            <a:ext cx="4260300" cy="3758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1155CC"/>
              </a:buClr>
              <a:buSzPts val="1800"/>
              <a:buAutoNum type="arabicPeriod"/>
            </a:pPr>
            <a:r>
              <a:rPr b="1" lang="en">
                <a:solidFill>
                  <a:srgbClr val="1155CC"/>
                </a:solidFill>
              </a:rPr>
              <a:t>Original paper did not have good instructions to follow for demo</a:t>
            </a:r>
            <a:endParaRPr b="1">
              <a:solidFill>
                <a:srgbClr val="1155CC"/>
              </a:solidFill>
            </a:endParaRPr>
          </a:p>
          <a:p>
            <a:pPr indent="-317500" lvl="1" marL="914400" rtl="0" algn="l">
              <a:spcBef>
                <a:spcPts val="0"/>
              </a:spcBef>
              <a:spcAft>
                <a:spcPts val="0"/>
              </a:spcAft>
              <a:buSzPts val="1400"/>
              <a:buAutoNum type="alphaLcPeriod"/>
            </a:pPr>
            <a:r>
              <a:rPr lang="en"/>
              <a:t>The paper was also not really in depth about any </a:t>
            </a:r>
            <a:r>
              <a:rPr b="1" lang="en"/>
              <a:t>Markov decision process</a:t>
            </a:r>
            <a:endParaRPr b="1"/>
          </a:p>
          <a:p>
            <a:pPr indent="-317500" lvl="1" marL="914400" rtl="0" algn="l">
              <a:spcBef>
                <a:spcPts val="0"/>
              </a:spcBef>
              <a:spcAft>
                <a:spcPts val="0"/>
              </a:spcAft>
              <a:buSzPts val="1400"/>
              <a:buAutoNum type="alphaLcPeriod"/>
            </a:pPr>
            <a:r>
              <a:rPr lang="en"/>
              <a:t>Setting up the </a:t>
            </a:r>
            <a:r>
              <a:rPr b="1" lang="en"/>
              <a:t>environment</a:t>
            </a:r>
            <a:r>
              <a:rPr lang="en"/>
              <a:t> was difficult because there was no requirements.txt</a:t>
            </a:r>
            <a:endParaRPr/>
          </a:p>
          <a:p>
            <a:pPr indent="-317500" lvl="1" marL="914400" rtl="0" algn="l">
              <a:spcBef>
                <a:spcPts val="0"/>
              </a:spcBef>
              <a:spcAft>
                <a:spcPts val="0"/>
              </a:spcAft>
              <a:buSzPts val="1400"/>
              <a:buAutoNum type="alphaLcPeriod"/>
            </a:pPr>
            <a:r>
              <a:rPr lang="en"/>
              <a:t>Model results looked like something on the right but we had a lot of </a:t>
            </a:r>
            <a:r>
              <a:rPr b="1" lang="en"/>
              <a:t>errors</a:t>
            </a:r>
            <a:r>
              <a:rPr lang="en"/>
              <a:t> running the model and being able. </a:t>
            </a:r>
            <a:endParaRPr/>
          </a:p>
          <a:p>
            <a:pPr indent="-317500" lvl="1" marL="914400" rtl="0" algn="l">
              <a:spcBef>
                <a:spcPts val="0"/>
              </a:spcBef>
              <a:spcAft>
                <a:spcPts val="0"/>
              </a:spcAft>
              <a:buSzPts val="1400"/>
              <a:buAutoNum type="alphaLcPeriod"/>
            </a:pPr>
            <a:r>
              <a:rPr lang="en"/>
              <a:t>We also were using data that we had no idea what it meant because it was in a </a:t>
            </a:r>
            <a:r>
              <a:rPr b="1" lang="en"/>
              <a:t>different language</a:t>
            </a:r>
            <a:r>
              <a:rPr lang="en"/>
              <a:t>. </a:t>
            </a:r>
            <a:endParaRPr/>
          </a:p>
          <a:p>
            <a:pPr indent="-317500" lvl="1" marL="914400" rtl="0" algn="l">
              <a:spcBef>
                <a:spcPts val="0"/>
              </a:spcBef>
              <a:spcAft>
                <a:spcPts val="0"/>
              </a:spcAft>
              <a:buSzPts val="1400"/>
              <a:buAutoNum type="alphaLcPeriod"/>
            </a:pPr>
            <a:r>
              <a:rPr lang="en"/>
              <a:t>There was also no easy reference to replicate because the demo </a:t>
            </a:r>
            <a:r>
              <a:rPr b="1" lang="en"/>
              <a:t>instructions</a:t>
            </a:r>
            <a:r>
              <a:rPr lang="en"/>
              <a:t> were not clear and concise.</a:t>
            </a:r>
            <a:endParaRPr/>
          </a:p>
        </p:txBody>
      </p:sp>
      <p:pic>
        <p:nvPicPr>
          <p:cNvPr id="152" name="Google Shape;152;p25"/>
          <p:cNvPicPr preferRelativeResize="0"/>
          <p:nvPr/>
        </p:nvPicPr>
        <p:blipFill>
          <a:blip r:embed="rId3">
            <a:alphaModFix/>
          </a:blip>
          <a:stretch>
            <a:fillRect/>
          </a:stretch>
        </p:blipFill>
        <p:spPr>
          <a:xfrm>
            <a:off x="4572000" y="1570925"/>
            <a:ext cx="4260300" cy="231060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Challenges and Solutions</a:t>
            </a:r>
            <a:endParaRPr sz="2320"/>
          </a:p>
        </p:txBody>
      </p:sp>
      <p:sp>
        <p:nvSpPr>
          <p:cNvPr id="158" name="Google Shape;158;p2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1155CC"/>
              </a:buClr>
              <a:buSzPts val="1800"/>
              <a:buAutoNum type="arabicPeriod"/>
            </a:pPr>
            <a:r>
              <a:rPr b="1" lang="en">
                <a:solidFill>
                  <a:srgbClr val="1155CC"/>
                </a:solidFill>
              </a:rPr>
              <a:t>Our backup paper was a lot easier to understand </a:t>
            </a:r>
            <a:endParaRPr b="1">
              <a:solidFill>
                <a:srgbClr val="1155CC"/>
              </a:solidFill>
            </a:endParaRPr>
          </a:p>
          <a:p>
            <a:pPr indent="-317500" lvl="1" marL="914400" rtl="0" algn="l">
              <a:spcBef>
                <a:spcPts val="0"/>
              </a:spcBef>
              <a:spcAft>
                <a:spcPts val="0"/>
              </a:spcAft>
              <a:buSzPts val="1400"/>
              <a:buAutoNum type="alphaLcPeriod"/>
            </a:pPr>
            <a:r>
              <a:rPr lang="en"/>
              <a:t>Code was a lot easier to work with and </a:t>
            </a:r>
            <a:r>
              <a:rPr b="1" lang="en"/>
              <a:t>understand</a:t>
            </a:r>
            <a:endParaRPr b="1"/>
          </a:p>
          <a:p>
            <a:pPr indent="-317500" lvl="1" marL="914400" rtl="0" algn="l">
              <a:spcBef>
                <a:spcPts val="0"/>
              </a:spcBef>
              <a:spcAft>
                <a:spcPts val="0"/>
              </a:spcAft>
              <a:buSzPts val="1400"/>
              <a:buAutoNum type="alphaLcPeriod"/>
            </a:pPr>
            <a:r>
              <a:rPr lang="en"/>
              <a:t>All we had to do was create an </a:t>
            </a:r>
            <a:r>
              <a:rPr b="1" lang="en"/>
              <a:t>environment</a:t>
            </a:r>
            <a:r>
              <a:rPr lang="en"/>
              <a:t> and </a:t>
            </a:r>
            <a:r>
              <a:rPr b="1" lang="en"/>
              <a:t>install</a:t>
            </a:r>
            <a:r>
              <a:rPr lang="en"/>
              <a:t> all the requirements</a:t>
            </a:r>
            <a:endParaRPr/>
          </a:p>
          <a:p>
            <a:pPr indent="-317500" lvl="1" marL="914400" rtl="0" algn="l">
              <a:spcBef>
                <a:spcPts val="0"/>
              </a:spcBef>
              <a:spcAft>
                <a:spcPts val="0"/>
              </a:spcAft>
              <a:buSzPts val="1400"/>
              <a:buAutoNum type="alphaLcPeriod"/>
            </a:pPr>
            <a:r>
              <a:rPr lang="en"/>
              <a:t>Main.py has a variety of different variables to run different models and parameters.</a:t>
            </a:r>
            <a:endParaRPr>
              <a:highlight>
                <a:srgbClr val="FFFF00"/>
              </a:highlight>
            </a:endParaRPr>
          </a:p>
          <a:p>
            <a:pPr indent="-317500" lvl="1" marL="914400" rtl="0" algn="l">
              <a:spcBef>
                <a:spcPts val="0"/>
              </a:spcBef>
              <a:spcAft>
                <a:spcPts val="0"/>
              </a:spcAft>
              <a:buSzPts val="1400"/>
              <a:buAutoNum type="alphaLcPeriod"/>
            </a:pPr>
            <a:r>
              <a:rPr lang="en"/>
              <a:t>We were able to run the model with </a:t>
            </a:r>
            <a:r>
              <a:rPr b="1" lang="en"/>
              <a:t>1000 iterations</a:t>
            </a:r>
            <a:r>
              <a:rPr lang="en"/>
              <a:t> since 100k iterations took too long.`</a:t>
            </a:r>
            <a:endParaRPr sz="388"/>
          </a:p>
        </p:txBody>
      </p:sp>
      <p:pic>
        <p:nvPicPr>
          <p:cNvPr id="159" name="Google Shape;159;p26"/>
          <p:cNvPicPr preferRelativeResize="0"/>
          <p:nvPr/>
        </p:nvPicPr>
        <p:blipFill>
          <a:blip r:embed="rId3">
            <a:alphaModFix/>
          </a:blip>
          <a:stretch>
            <a:fillRect/>
          </a:stretch>
        </p:blipFill>
        <p:spPr>
          <a:xfrm>
            <a:off x="4501475" y="354473"/>
            <a:ext cx="4267199" cy="2976649"/>
          </a:xfrm>
          <a:prstGeom prst="rect">
            <a:avLst/>
          </a:prstGeom>
          <a:noFill/>
          <a:ln>
            <a:noFill/>
          </a:ln>
        </p:spPr>
      </p:pic>
      <p:pic>
        <p:nvPicPr>
          <p:cNvPr id="160" name="Google Shape;160;p26"/>
          <p:cNvPicPr preferRelativeResize="0"/>
          <p:nvPr/>
        </p:nvPicPr>
        <p:blipFill>
          <a:blip r:embed="rId4">
            <a:alphaModFix/>
          </a:blip>
          <a:stretch>
            <a:fillRect/>
          </a:stretch>
        </p:blipFill>
        <p:spPr>
          <a:xfrm>
            <a:off x="4501463" y="3331125"/>
            <a:ext cx="4408276" cy="1237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672"/>
              <a:buFont typeface="Arial"/>
              <a:buNone/>
            </a:pPr>
            <a:r>
              <a:rPr lang="en" sz="2320"/>
              <a:t>Code Base Setup</a:t>
            </a:r>
            <a:endParaRPr sz="2320"/>
          </a:p>
          <a:p>
            <a:pPr indent="0" lvl="0" marL="0" rtl="0" algn="l">
              <a:spcBef>
                <a:spcPts val="0"/>
              </a:spcBef>
              <a:spcAft>
                <a:spcPts val="0"/>
              </a:spcAft>
              <a:buNone/>
            </a:pPr>
            <a:r>
              <a:t/>
            </a:r>
            <a:endParaRPr/>
          </a:p>
        </p:txBody>
      </p:sp>
      <p:sp>
        <p:nvSpPr>
          <p:cNvPr id="166" name="Google Shape;166;p27"/>
          <p:cNvSpPr txBox="1"/>
          <p:nvPr>
            <p:ph idx="1" type="body"/>
          </p:nvPr>
        </p:nvSpPr>
        <p:spPr>
          <a:xfrm>
            <a:off x="83100" y="1152475"/>
            <a:ext cx="42603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2482"/>
              <a:t>Setup for running code base</a:t>
            </a:r>
            <a:endParaRPr b="1" sz="2482"/>
          </a:p>
          <a:p>
            <a:pPr indent="-338939" lvl="1" marL="914400" rtl="0" algn="l">
              <a:spcBef>
                <a:spcPts val="1200"/>
              </a:spcBef>
              <a:spcAft>
                <a:spcPts val="0"/>
              </a:spcAft>
              <a:buSzPct val="100000"/>
              <a:buAutoNum type="alphaLcPeriod"/>
            </a:pPr>
            <a:r>
              <a:rPr lang="en" sz="2482"/>
              <a:t>For the hardware setup of this project the main step we had to do was git clone the repository on our local machines. </a:t>
            </a:r>
            <a:endParaRPr sz="2482"/>
          </a:p>
          <a:p>
            <a:pPr indent="-338939" lvl="1" marL="914400" rtl="0" algn="l">
              <a:spcBef>
                <a:spcPts val="0"/>
              </a:spcBef>
              <a:spcAft>
                <a:spcPts val="0"/>
              </a:spcAft>
              <a:buSzPct val="100000"/>
              <a:buAutoNum type="alphaLcPeriod"/>
            </a:pPr>
            <a:r>
              <a:rPr lang="en" sz="2482"/>
              <a:t>Create an environment </a:t>
            </a:r>
            <a:endParaRPr sz="2482"/>
          </a:p>
          <a:p>
            <a:pPr indent="-338939" lvl="1" marL="914400" rtl="0" algn="l">
              <a:spcBef>
                <a:spcPts val="0"/>
              </a:spcBef>
              <a:spcAft>
                <a:spcPts val="0"/>
              </a:spcAft>
              <a:buSzPct val="100000"/>
              <a:buAutoNum type="alphaLcPeriod"/>
            </a:pPr>
            <a:r>
              <a:rPr lang="en" sz="2482"/>
              <a:t>Run Requirements.txt (image A) to get all required dependencies installed </a:t>
            </a:r>
            <a:endParaRPr sz="2482">
              <a:highlight>
                <a:srgbClr val="FFFF00"/>
              </a:highlight>
            </a:endParaRPr>
          </a:p>
          <a:p>
            <a:pPr indent="-338939" lvl="1" marL="914400" rtl="0" algn="l">
              <a:spcBef>
                <a:spcPts val="0"/>
              </a:spcBef>
              <a:spcAft>
                <a:spcPts val="0"/>
              </a:spcAft>
              <a:buSzPct val="100000"/>
              <a:buAutoNum type="alphaLcPeriod"/>
            </a:pPr>
            <a:r>
              <a:rPr lang="en" sz="2482"/>
              <a:t>Change parameters to how we want to experiment in main.py</a:t>
            </a:r>
            <a:endParaRPr sz="2482"/>
          </a:p>
          <a:p>
            <a:pPr indent="-338939" lvl="1" marL="914400" rtl="0" algn="l">
              <a:spcBef>
                <a:spcPts val="0"/>
              </a:spcBef>
              <a:spcAft>
                <a:spcPts val="0"/>
              </a:spcAft>
              <a:buSzPct val="100000"/>
              <a:buAutoNum type="alphaLcPeriod"/>
            </a:pPr>
            <a:r>
              <a:rPr lang="en" sz="2482"/>
              <a:t>Run main.py (Image B)</a:t>
            </a:r>
            <a:endParaRPr/>
          </a:p>
        </p:txBody>
      </p:sp>
      <p:pic>
        <p:nvPicPr>
          <p:cNvPr id="167" name="Google Shape;167;p27"/>
          <p:cNvPicPr preferRelativeResize="0"/>
          <p:nvPr/>
        </p:nvPicPr>
        <p:blipFill>
          <a:blip r:embed="rId3">
            <a:alphaModFix/>
          </a:blip>
          <a:stretch>
            <a:fillRect/>
          </a:stretch>
        </p:blipFill>
        <p:spPr>
          <a:xfrm>
            <a:off x="7428675" y="1"/>
            <a:ext cx="1715325" cy="2110525"/>
          </a:xfrm>
          <a:prstGeom prst="rect">
            <a:avLst/>
          </a:prstGeom>
          <a:noFill/>
          <a:ln>
            <a:noFill/>
          </a:ln>
        </p:spPr>
      </p:pic>
      <p:pic>
        <p:nvPicPr>
          <p:cNvPr id="168" name="Google Shape;168;p27"/>
          <p:cNvPicPr preferRelativeResize="0"/>
          <p:nvPr/>
        </p:nvPicPr>
        <p:blipFill>
          <a:blip r:embed="rId4">
            <a:alphaModFix/>
          </a:blip>
          <a:stretch>
            <a:fillRect/>
          </a:stretch>
        </p:blipFill>
        <p:spPr>
          <a:xfrm>
            <a:off x="4080800" y="0"/>
            <a:ext cx="3347875" cy="1296725"/>
          </a:xfrm>
          <a:prstGeom prst="rect">
            <a:avLst/>
          </a:prstGeom>
          <a:noFill/>
          <a:ln>
            <a:noFill/>
          </a:ln>
        </p:spPr>
      </p:pic>
      <p:pic>
        <p:nvPicPr>
          <p:cNvPr id="169" name="Google Shape;169;p27"/>
          <p:cNvPicPr preferRelativeResize="0"/>
          <p:nvPr/>
        </p:nvPicPr>
        <p:blipFill>
          <a:blip r:embed="rId5">
            <a:alphaModFix/>
          </a:blip>
          <a:stretch>
            <a:fillRect/>
          </a:stretch>
        </p:blipFill>
        <p:spPr>
          <a:xfrm>
            <a:off x="4493263" y="1640563"/>
            <a:ext cx="2847975" cy="1400175"/>
          </a:xfrm>
          <a:prstGeom prst="rect">
            <a:avLst/>
          </a:prstGeom>
          <a:noFill/>
          <a:ln>
            <a:noFill/>
          </a:ln>
        </p:spPr>
      </p:pic>
      <p:pic>
        <p:nvPicPr>
          <p:cNvPr id="170" name="Google Shape;170;p27"/>
          <p:cNvPicPr preferRelativeResize="0"/>
          <p:nvPr/>
        </p:nvPicPr>
        <p:blipFill>
          <a:blip r:embed="rId6">
            <a:alphaModFix/>
          </a:blip>
          <a:stretch>
            <a:fillRect/>
          </a:stretch>
        </p:blipFill>
        <p:spPr>
          <a:xfrm>
            <a:off x="4493275" y="3334000"/>
            <a:ext cx="4650725" cy="1571625"/>
          </a:xfrm>
          <a:prstGeom prst="rect">
            <a:avLst/>
          </a:prstGeom>
          <a:noFill/>
          <a:ln>
            <a:noFill/>
          </a:ln>
        </p:spPr>
      </p:pic>
      <p:sp>
        <p:nvSpPr>
          <p:cNvPr id="171" name="Google Shape;171;p27"/>
          <p:cNvSpPr txBox="1"/>
          <p:nvPr/>
        </p:nvSpPr>
        <p:spPr>
          <a:xfrm>
            <a:off x="3644675" y="4190875"/>
            <a:ext cx="10077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500">
                <a:solidFill>
                  <a:schemeClr val="dk2"/>
                </a:solidFill>
              </a:rPr>
              <a:t>Image </a:t>
            </a:r>
            <a:r>
              <a:rPr lang="en" sz="1500">
                <a:solidFill>
                  <a:schemeClr val="dk2"/>
                </a:solidFill>
              </a:rPr>
              <a:t>B</a:t>
            </a:r>
            <a:endParaRPr sz="1500">
              <a:solidFill>
                <a:schemeClr val="dk2"/>
              </a:solidFill>
            </a:endParaRPr>
          </a:p>
        </p:txBody>
      </p:sp>
      <p:sp>
        <p:nvSpPr>
          <p:cNvPr id="172" name="Google Shape;172;p27"/>
          <p:cNvSpPr txBox="1"/>
          <p:nvPr/>
        </p:nvSpPr>
        <p:spPr>
          <a:xfrm>
            <a:off x="7907200" y="2110525"/>
            <a:ext cx="896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200">
                <a:solidFill>
                  <a:schemeClr val="dk2"/>
                </a:solidFill>
              </a:rPr>
              <a:t>Image A</a:t>
            </a:r>
            <a:endParaRPr i="1" sz="12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Code Base Setup</a:t>
            </a:r>
            <a:endParaRPr sz="2320"/>
          </a:p>
        </p:txBody>
      </p:sp>
      <p:sp>
        <p:nvSpPr>
          <p:cNvPr id="178" name="Google Shape;178;p28"/>
          <p:cNvSpPr txBox="1"/>
          <p:nvPr>
            <p:ph idx="1" type="body"/>
          </p:nvPr>
        </p:nvSpPr>
        <p:spPr>
          <a:xfrm>
            <a:off x="272125" y="1124625"/>
            <a:ext cx="4801800" cy="3908100"/>
          </a:xfrm>
          <a:prstGeom prst="rect">
            <a:avLst/>
          </a:prstGeom>
        </p:spPr>
        <p:txBody>
          <a:bodyPr anchorCtr="0" anchor="t" bIns="91425" lIns="91425" spcFirstLastPara="1" rIns="91425" wrap="square" tIns="91425">
            <a:normAutofit/>
          </a:bodyPr>
          <a:lstStyle/>
          <a:p>
            <a:pPr indent="-329077" lvl="0" marL="457200" rtl="0" algn="l">
              <a:lnSpc>
                <a:spcPct val="105000"/>
              </a:lnSpc>
              <a:spcBef>
                <a:spcPts val="0"/>
              </a:spcBef>
              <a:spcAft>
                <a:spcPts val="0"/>
              </a:spcAft>
              <a:buSzPts val="1582"/>
              <a:buAutoNum type="arabicPeriod"/>
            </a:pPr>
            <a:r>
              <a:rPr b="1" lang="en" sz="1582"/>
              <a:t>Successful setup and running code base. </a:t>
            </a:r>
            <a:endParaRPr sz="1582"/>
          </a:p>
          <a:p>
            <a:pPr indent="-329077" lvl="0" marL="457200" rtl="0" algn="l">
              <a:lnSpc>
                <a:spcPct val="105000"/>
              </a:lnSpc>
              <a:spcBef>
                <a:spcPts val="0"/>
              </a:spcBef>
              <a:spcAft>
                <a:spcPts val="0"/>
              </a:spcAft>
              <a:buSzPts val="1582"/>
              <a:buAutoNum type="arabicPeriod"/>
            </a:pPr>
            <a:r>
              <a:rPr lang="en" sz="1582"/>
              <a:t>The </a:t>
            </a:r>
            <a:r>
              <a:rPr b="1" lang="en" sz="1582"/>
              <a:t>video</a:t>
            </a:r>
            <a:r>
              <a:rPr lang="en" sz="1582"/>
              <a:t> displays the experiment of the PPO model running. We have different results from the paper because we used only 1k iterations rather then 100k.</a:t>
            </a:r>
            <a:endParaRPr sz="1582"/>
          </a:p>
          <a:p>
            <a:pPr indent="-329077" lvl="0" marL="457200" rtl="0" algn="l">
              <a:lnSpc>
                <a:spcPct val="105000"/>
              </a:lnSpc>
              <a:spcBef>
                <a:spcPts val="0"/>
              </a:spcBef>
              <a:spcAft>
                <a:spcPts val="0"/>
              </a:spcAft>
              <a:buSzPts val="1582"/>
              <a:buAutoNum type="arabicPeriod"/>
            </a:pPr>
            <a:r>
              <a:rPr lang="en" sz="1582"/>
              <a:t>Hardware: Can run on any machine since it uses a CPU instead of a GPU</a:t>
            </a:r>
            <a:endParaRPr sz="1582"/>
          </a:p>
          <a:p>
            <a:pPr indent="-329077" lvl="0" marL="457200" rtl="0" algn="l">
              <a:lnSpc>
                <a:spcPct val="105000"/>
              </a:lnSpc>
              <a:spcBef>
                <a:spcPts val="0"/>
              </a:spcBef>
              <a:spcAft>
                <a:spcPts val="0"/>
              </a:spcAft>
              <a:buSzPts val="1582"/>
              <a:buAutoNum type="arabicPeriod"/>
            </a:pPr>
            <a:r>
              <a:rPr lang="en" sz="1582"/>
              <a:t>The code is pretty complex so changing things in the main.py and other files might cause complications. </a:t>
            </a:r>
            <a:endParaRPr sz="1582"/>
          </a:p>
          <a:p>
            <a:pPr indent="0" lvl="0" marL="0" rtl="0" algn="l">
              <a:lnSpc>
                <a:spcPct val="105000"/>
              </a:lnSpc>
              <a:spcBef>
                <a:spcPts val="1200"/>
              </a:spcBef>
              <a:spcAft>
                <a:spcPts val="1200"/>
              </a:spcAft>
              <a:buNone/>
            </a:pPr>
            <a:r>
              <a:t/>
            </a:r>
            <a:endParaRPr sz="300"/>
          </a:p>
        </p:txBody>
      </p:sp>
      <p:pic>
        <p:nvPicPr>
          <p:cNvPr id="179" name="Google Shape;179;p28" title="Environment Simulation_B_Base_base.mp4">
            <a:hlinkClick r:id="rId3"/>
          </p:cNvPr>
          <p:cNvPicPr preferRelativeResize="0"/>
          <p:nvPr/>
        </p:nvPicPr>
        <p:blipFill>
          <a:blip r:embed="rId4">
            <a:alphaModFix/>
          </a:blip>
          <a:stretch>
            <a:fillRect/>
          </a:stretch>
        </p:blipFill>
        <p:spPr>
          <a:xfrm>
            <a:off x="5108547" y="445026"/>
            <a:ext cx="3439166" cy="2579375"/>
          </a:xfrm>
          <a:prstGeom prst="rect">
            <a:avLst/>
          </a:prstGeom>
          <a:noFill/>
          <a:ln>
            <a:noFill/>
          </a:ln>
        </p:spPr>
      </p:pic>
      <p:pic>
        <p:nvPicPr>
          <p:cNvPr id="180" name="Google Shape;180;p28"/>
          <p:cNvPicPr preferRelativeResize="0"/>
          <p:nvPr/>
        </p:nvPicPr>
        <p:blipFill>
          <a:blip r:embed="rId5">
            <a:alphaModFix/>
          </a:blip>
          <a:stretch>
            <a:fillRect/>
          </a:stretch>
        </p:blipFill>
        <p:spPr>
          <a:xfrm>
            <a:off x="5424575" y="3024404"/>
            <a:ext cx="2633950" cy="21303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Plan for Completion </a:t>
            </a:r>
            <a:endParaRPr sz="2320"/>
          </a:p>
        </p:txBody>
      </p:sp>
      <p:sp>
        <p:nvSpPr>
          <p:cNvPr id="186" name="Google Shape;186;p29"/>
          <p:cNvSpPr txBox="1"/>
          <p:nvPr>
            <p:ph idx="1" type="body"/>
          </p:nvPr>
        </p:nvSpPr>
        <p:spPr>
          <a:xfrm>
            <a:off x="155200" y="1017725"/>
            <a:ext cx="4416900" cy="37752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rgbClr val="2D3B45"/>
              </a:buClr>
              <a:buSzPts val="1100"/>
              <a:buAutoNum type="arabicPeriod"/>
            </a:pPr>
            <a:r>
              <a:rPr b="1" lang="en" sz="1100">
                <a:solidFill>
                  <a:srgbClr val="2D3B45"/>
                </a:solidFill>
                <a:highlight>
                  <a:srgbClr val="FFFFFF"/>
                </a:highlight>
              </a:rPr>
              <a:t>Experiments that we intend to repeat</a:t>
            </a:r>
            <a:endParaRPr b="1" sz="1000">
              <a:solidFill>
                <a:schemeClr val="dk1"/>
              </a:solidFill>
            </a:endParaRPr>
          </a:p>
          <a:p>
            <a:pPr indent="-292100" lvl="0" marL="457200" rtl="0" algn="l">
              <a:lnSpc>
                <a:spcPct val="150000"/>
              </a:lnSpc>
              <a:spcBef>
                <a:spcPts val="0"/>
              </a:spcBef>
              <a:spcAft>
                <a:spcPts val="0"/>
              </a:spcAft>
              <a:buClr>
                <a:schemeClr val="dk1"/>
              </a:buClr>
              <a:buSzPts val="1000"/>
              <a:buChar char="-"/>
            </a:pPr>
            <a:r>
              <a:rPr lang="en" sz="1000">
                <a:solidFill>
                  <a:schemeClr val="dk1"/>
                </a:solidFill>
              </a:rPr>
              <a:t>Rerun the code with the same parameters to ensure we get the same results from the paper (image A) for both environments</a:t>
            </a:r>
            <a:endParaRPr sz="1000">
              <a:solidFill>
                <a:schemeClr val="dk1"/>
              </a:solidFill>
            </a:endParaRPr>
          </a:p>
          <a:p>
            <a:pPr indent="-292100" lvl="0" marL="457200" rtl="0" algn="l">
              <a:lnSpc>
                <a:spcPct val="150000"/>
              </a:lnSpc>
              <a:spcBef>
                <a:spcPts val="0"/>
              </a:spcBef>
              <a:spcAft>
                <a:spcPts val="0"/>
              </a:spcAft>
              <a:buClr>
                <a:schemeClr val="dk1"/>
              </a:buClr>
              <a:buSzPts val="1000"/>
              <a:buChar char="-"/>
            </a:pPr>
            <a:r>
              <a:t/>
            </a:r>
            <a:endParaRPr sz="1000">
              <a:solidFill>
                <a:schemeClr val="dk1"/>
              </a:solidFill>
            </a:endParaRPr>
          </a:p>
          <a:p>
            <a:pPr indent="-298450" lvl="0" marL="457200" rtl="0" algn="l">
              <a:lnSpc>
                <a:spcPct val="150000"/>
              </a:lnSpc>
              <a:spcBef>
                <a:spcPts val="0"/>
              </a:spcBef>
              <a:spcAft>
                <a:spcPts val="0"/>
              </a:spcAft>
              <a:buClr>
                <a:srgbClr val="2D3B45"/>
              </a:buClr>
              <a:buSzPts val="1100"/>
              <a:buAutoNum type="arabicPeriod"/>
            </a:pPr>
            <a:r>
              <a:rPr b="1" lang="en" sz="1100">
                <a:solidFill>
                  <a:srgbClr val="2D3B45"/>
                </a:solidFill>
                <a:highlight>
                  <a:srgbClr val="FFFFFF"/>
                </a:highlight>
              </a:rPr>
              <a:t>Experiments we plan to not repeat would be</a:t>
            </a:r>
            <a:endParaRPr b="1" sz="1100">
              <a:solidFill>
                <a:srgbClr val="2D3B45"/>
              </a:solidFill>
              <a:highlight>
                <a:srgbClr val="FFFFFF"/>
              </a:highlight>
            </a:endParaRPr>
          </a:p>
          <a:p>
            <a:pPr indent="-292100" lvl="0" marL="457200" rtl="0" algn="l">
              <a:lnSpc>
                <a:spcPct val="150000"/>
              </a:lnSpc>
              <a:spcBef>
                <a:spcPts val="0"/>
              </a:spcBef>
              <a:spcAft>
                <a:spcPts val="0"/>
              </a:spcAft>
              <a:buClr>
                <a:schemeClr val="dk1"/>
              </a:buClr>
              <a:buSzPts val="1000"/>
              <a:buChar char="-"/>
            </a:pPr>
            <a:r>
              <a:rPr lang="en" sz="1000">
                <a:solidFill>
                  <a:schemeClr val="dk1"/>
                </a:solidFill>
              </a:rPr>
              <a:t>Redoing Basic Tests: The paper already compares PPO, A2C, DQN, and RBA, so we don’t need to repeat the same tests.</a:t>
            </a:r>
            <a:endParaRPr sz="1000">
              <a:solidFill>
                <a:schemeClr val="dk1"/>
              </a:solidFill>
            </a:endParaRPr>
          </a:p>
          <a:p>
            <a:pPr indent="-292100" lvl="0" marL="457200" rtl="0" algn="l">
              <a:lnSpc>
                <a:spcPct val="150000"/>
              </a:lnSpc>
              <a:spcBef>
                <a:spcPts val="0"/>
              </a:spcBef>
              <a:spcAft>
                <a:spcPts val="0"/>
              </a:spcAft>
              <a:buClr>
                <a:schemeClr val="dk1"/>
              </a:buClr>
              <a:buSzPts val="1000"/>
              <a:buChar char="-"/>
            </a:pPr>
            <a:r>
              <a:rPr lang="en" sz="1000">
                <a:solidFill>
                  <a:schemeClr val="dk1"/>
                </a:solidFill>
              </a:rPr>
              <a:t>RBA can't be trained on time-dependent data, hence it calculates it's reward based on the current state of "Belt Accuracy" (not the accumulative Container-Purity)</a:t>
            </a:r>
            <a:endParaRPr sz="1700">
              <a:solidFill>
                <a:srgbClr val="FF0000"/>
              </a:solidFill>
            </a:endParaRPr>
          </a:p>
        </p:txBody>
      </p:sp>
      <p:pic>
        <p:nvPicPr>
          <p:cNvPr id="187" name="Google Shape;187;p29"/>
          <p:cNvPicPr preferRelativeResize="0"/>
          <p:nvPr/>
        </p:nvPicPr>
        <p:blipFill>
          <a:blip r:embed="rId3">
            <a:alphaModFix/>
          </a:blip>
          <a:stretch>
            <a:fillRect/>
          </a:stretch>
        </p:blipFill>
        <p:spPr>
          <a:xfrm>
            <a:off x="4960225" y="821099"/>
            <a:ext cx="3638825" cy="720025"/>
          </a:xfrm>
          <a:prstGeom prst="rect">
            <a:avLst/>
          </a:prstGeom>
          <a:noFill/>
          <a:ln>
            <a:noFill/>
          </a:ln>
        </p:spPr>
      </p:pic>
      <p:sp>
        <p:nvSpPr>
          <p:cNvPr id="188" name="Google Shape;188;p29"/>
          <p:cNvSpPr txBox="1"/>
          <p:nvPr/>
        </p:nvSpPr>
        <p:spPr>
          <a:xfrm>
            <a:off x="7702950" y="1541125"/>
            <a:ext cx="8961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700">
                <a:solidFill>
                  <a:schemeClr val="dk2"/>
                </a:solidFill>
              </a:rPr>
              <a:t>Image A</a:t>
            </a:r>
            <a:endParaRPr i="1" sz="700">
              <a:solidFill>
                <a:schemeClr val="dk2"/>
              </a:solidFill>
            </a:endParaRPr>
          </a:p>
        </p:txBody>
      </p:sp>
      <p:pic>
        <p:nvPicPr>
          <p:cNvPr id="189" name="Google Shape;189;p29"/>
          <p:cNvPicPr preferRelativeResize="0"/>
          <p:nvPr/>
        </p:nvPicPr>
        <p:blipFill>
          <a:blip r:embed="rId4">
            <a:alphaModFix/>
          </a:blip>
          <a:stretch>
            <a:fillRect/>
          </a:stretch>
        </p:blipFill>
        <p:spPr>
          <a:xfrm>
            <a:off x="4462150" y="2196775"/>
            <a:ext cx="4524374" cy="1809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320"/>
              <a:t>Plan for Completion </a:t>
            </a:r>
            <a:endParaRPr sz="2320"/>
          </a:p>
          <a:p>
            <a:pPr indent="0" lvl="0" marL="0" rtl="0" algn="l">
              <a:spcBef>
                <a:spcPts val="0"/>
              </a:spcBef>
              <a:spcAft>
                <a:spcPts val="0"/>
              </a:spcAft>
              <a:buSzPts val="990"/>
              <a:buNone/>
            </a:pPr>
            <a:r>
              <a:t/>
            </a:r>
            <a:endParaRPr sz="2320"/>
          </a:p>
        </p:txBody>
      </p:sp>
      <p:sp>
        <p:nvSpPr>
          <p:cNvPr id="195" name="Google Shape;195;p30"/>
          <p:cNvSpPr txBox="1"/>
          <p:nvPr>
            <p:ph idx="1" type="body"/>
          </p:nvPr>
        </p:nvSpPr>
        <p:spPr>
          <a:xfrm>
            <a:off x="358925" y="101772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400">
                <a:solidFill>
                  <a:srgbClr val="2D3B45"/>
                </a:solidFill>
                <a:highlight>
                  <a:schemeClr val="lt1"/>
                </a:highlight>
              </a:rPr>
              <a:t>New experiments we plan to conduct</a:t>
            </a:r>
            <a:endParaRPr b="1" sz="1400">
              <a:solidFill>
                <a:srgbClr val="2D3B45"/>
              </a:solidFill>
              <a:highlight>
                <a:schemeClr val="lt1"/>
              </a:highlight>
            </a:endParaRPr>
          </a:p>
          <a:p>
            <a:pPr indent="0" lvl="0" marL="0" rtl="0" algn="l">
              <a:lnSpc>
                <a:spcPct val="150000"/>
              </a:lnSpc>
              <a:spcBef>
                <a:spcPts val="1200"/>
              </a:spcBef>
              <a:spcAft>
                <a:spcPts val="1200"/>
              </a:spcAft>
              <a:buNone/>
            </a:pPr>
            <a:r>
              <a:t/>
            </a:r>
            <a:endParaRPr sz="1000">
              <a:solidFill>
                <a:schemeClr val="dk1"/>
              </a:solidFill>
            </a:endParaRPr>
          </a:p>
        </p:txBody>
      </p:sp>
      <p:graphicFrame>
        <p:nvGraphicFramePr>
          <p:cNvPr id="196" name="Google Shape;196;p30"/>
          <p:cNvGraphicFramePr/>
          <p:nvPr/>
        </p:nvGraphicFramePr>
        <p:xfrm>
          <a:off x="541225" y="1531625"/>
          <a:ext cx="3000000" cy="3000000"/>
        </p:xfrm>
        <a:graphic>
          <a:graphicData uri="http://schemas.openxmlformats.org/drawingml/2006/table">
            <a:tbl>
              <a:tblPr>
                <a:noFill/>
                <a:tableStyleId>{1497A069-C946-4F1D-98F8-294843653AD4}</a:tableStyleId>
              </a:tblPr>
              <a:tblGrid>
                <a:gridCol w="861900"/>
                <a:gridCol w="1814700"/>
                <a:gridCol w="2281200"/>
                <a:gridCol w="2281200"/>
              </a:tblGrid>
              <a:tr h="381000">
                <a:tc>
                  <a:txBody>
                    <a:bodyPr/>
                    <a:lstStyle/>
                    <a:p>
                      <a:pPr indent="0" lvl="0" marL="0" rtl="0" algn="l">
                        <a:spcBef>
                          <a:spcPts val="0"/>
                        </a:spcBef>
                        <a:spcAft>
                          <a:spcPts val="0"/>
                        </a:spcAft>
                        <a:buNone/>
                      </a:pPr>
                      <a:r>
                        <a:rPr b="1" lang="en"/>
                        <a:t>Models</a:t>
                      </a:r>
                      <a:endParaRPr b="1"/>
                    </a:p>
                  </a:txBody>
                  <a:tcPr marT="91425" marB="91425" marR="91425" marL="91425">
                    <a:solidFill>
                      <a:srgbClr val="FFF2CC"/>
                    </a:solidFill>
                  </a:tcPr>
                </a:tc>
                <a:tc>
                  <a:txBody>
                    <a:bodyPr/>
                    <a:lstStyle/>
                    <a:p>
                      <a:pPr indent="0" lvl="0" marL="0" rtl="0" algn="l">
                        <a:spcBef>
                          <a:spcPts val="0"/>
                        </a:spcBef>
                        <a:spcAft>
                          <a:spcPts val="0"/>
                        </a:spcAft>
                        <a:buNone/>
                      </a:pPr>
                      <a:r>
                        <a:rPr b="1" lang="en"/>
                        <a:t>Experiment</a:t>
                      </a:r>
                      <a:endParaRPr b="1"/>
                    </a:p>
                  </a:txBody>
                  <a:tcPr marT="91425" marB="91425" marR="91425" marL="91425">
                    <a:solidFill>
                      <a:srgbClr val="FFF2CC"/>
                    </a:solidFill>
                  </a:tcPr>
                </a:tc>
                <a:tc>
                  <a:txBody>
                    <a:bodyPr/>
                    <a:lstStyle/>
                    <a:p>
                      <a:pPr indent="0" lvl="0" marL="0" rtl="0" algn="l">
                        <a:spcBef>
                          <a:spcPts val="0"/>
                        </a:spcBef>
                        <a:spcAft>
                          <a:spcPts val="0"/>
                        </a:spcAft>
                        <a:buNone/>
                      </a:pPr>
                      <a:r>
                        <a:rPr b="1" lang="en"/>
                        <a:t>Rationale</a:t>
                      </a:r>
                      <a:endParaRPr b="1"/>
                    </a:p>
                  </a:txBody>
                  <a:tcPr marT="91425" marB="91425" marR="91425" marL="91425">
                    <a:solidFill>
                      <a:srgbClr val="FFF2CC"/>
                    </a:solidFill>
                  </a:tcPr>
                </a:tc>
                <a:tc>
                  <a:txBody>
                    <a:bodyPr/>
                    <a:lstStyle/>
                    <a:p>
                      <a:pPr indent="0" lvl="0" marL="0" rtl="0" algn="l">
                        <a:spcBef>
                          <a:spcPts val="0"/>
                        </a:spcBef>
                        <a:spcAft>
                          <a:spcPts val="0"/>
                        </a:spcAft>
                        <a:buNone/>
                      </a:pPr>
                      <a:r>
                        <a:rPr b="1" lang="en"/>
                        <a:t>What we expect to learn</a:t>
                      </a:r>
                      <a:endParaRPr b="1"/>
                    </a:p>
                  </a:txBody>
                  <a:tcPr marT="91425" marB="91425" marR="91425" marL="91425">
                    <a:solidFill>
                      <a:srgbClr val="FFF2CC"/>
                    </a:solidFill>
                  </a:tcPr>
                </a:tc>
              </a:tr>
              <a:tr h="776525">
                <a:tc>
                  <a:txBody>
                    <a:bodyPr/>
                    <a:lstStyle/>
                    <a:p>
                      <a:pPr indent="0" lvl="0" marL="0" rtl="0" algn="l">
                        <a:spcBef>
                          <a:spcPts val="0"/>
                        </a:spcBef>
                        <a:spcAft>
                          <a:spcPts val="0"/>
                        </a:spcAft>
                        <a:buNone/>
                      </a:pPr>
                      <a:r>
                        <a:rPr b="1" lang="en"/>
                        <a:t>PPO, A2C</a:t>
                      </a:r>
                      <a:endParaRPr b="1"/>
                    </a:p>
                  </a:txBody>
                  <a:tcPr marT="91425" marB="91425" marR="91425" marL="91425">
                    <a:solidFill>
                      <a:schemeClr val="lt1"/>
                    </a:solidFill>
                  </a:tcPr>
                </a:tc>
                <a:tc>
                  <a:txBody>
                    <a:bodyPr/>
                    <a:lstStyle/>
                    <a:p>
                      <a:pPr indent="0" lvl="0" marL="0" rtl="0" algn="l">
                        <a:spcBef>
                          <a:spcPts val="0"/>
                        </a:spcBef>
                        <a:spcAft>
                          <a:spcPts val="0"/>
                        </a:spcAft>
                        <a:buNone/>
                      </a:pPr>
                      <a:r>
                        <a:rPr lang="en"/>
                        <a:t>Dynamically change action penalty based on performance</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Action penalty currently applied based on input type, </a:t>
                      </a:r>
                      <a:r>
                        <a:rPr lang="en"/>
                        <a:t>either </a:t>
                      </a:r>
                      <a:r>
                        <a:rPr lang="en"/>
                        <a:t>0 or 0.5</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1"/>
                          </a:solidFill>
                        </a:rPr>
                        <a:t>I</a:t>
                      </a:r>
                      <a:r>
                        <a:rPr lang="en">
                          <a:solidFill>
                            <a:schemeClr val="dk1"/>
                          </a:solidFill>
                        </a:rPr>
                        <a:t>mprove learning efficiency and policy stability</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b="1" lang="en"/>
                        <a:t>PPO, A2C</a:t>
                      </a:r>
                      <a:endParaRPr b="1"/>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1"/>
                          </a:solidFill>
                        </a:rPr>
                        <a:t>Gradually change noise l</a:t>
                      </a:r>
                      <a:r>
                        <a:rPr lang="en">
                          <a:solidFill>
                            <a:schemeClr val="dk1"/>
                          </a:solidFill>
                        </a:rPr>
                        <a:t>evels</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1"/>
                          </a:solidFill>
                        </a:rPr>
                        <a:t>A</a:t>
                      </a:r>
                      <a:r>
                        <a:rPr lang="en">
                          <a:solidFill>
                            <a:schemeClr val="dk1"/>
                          </a:solidFill>
                        </a:rPr>
                        <a:t>nalyze model stability with changing noise levels rather than using a uniform distribution</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1"/>
                          </a:solidFill>
                        </a:rPr>
                        <a:t>How different noise levels impact the models</a:t>
                      </a:r>
                      <a:endParaRPr>
                        <a:solidFill>
                          <a:schemeClr val="dk1"/>
                        </a:solidFill>
                      </a:endParaRPr>
                    </a:p>
                  </a:txBody>
                  <a:tcPr marT="91425" marB="91425" marR="91425" marL="91425">
                    <a:solidFill>
                      <a:schemeClr val="lt1"/>
                    </a:solidFill>
                  </a:tcPr>
                </a:tc>
              </a:tr>
              <a:tr h="100000">
                <a:tc>
                  <a:txBody>
                    <a:bodyPr/>
                    <a:lstStyle/>
                    <a:p>
                      <a:pPr indent="0" lvl="0" marL="0" rtl="0" algn="l">
                        <a:spcBef>
                          <a:spcPts val="0"/>
                        </a:spcBef>
                        <a:spcAft>
                          <a:spcPts val="0"/>
                        </a:spcAft>
                        <a:buNone/>
                      </a:pPr>
                      <a:r>
                        <a:rPr b="1" lang="en"/>
                        <a:t>PPO, A2C</a:t>
                      </a:r>
                      <a:endParaRPr b="1"/>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1"/>
                          </a:solidFill>
                        </a:rPr>
                        <a:t>Changing accuracy threshold</a:t>
                      </a:r>
                      <a:endParaRPr>
                        <a:solidFill>
                          <a:schemeClr val="dk1"/>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1"/>
                          </a:solidFill>
                        </a:rPr>
                        <a:t>Testing 0.5 and 0.9 accuracy thresholds as it is hardcoded to 0.7</a:t>
                      </a:r>
                      <a:endParaRPr>
                        <a:solidFill>
                          <a:schemeClr val="dk1"/>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1"/>
                          </a:solidFill>
                        </a:rPr>
                        <a:t>How </a:t>
                      </a:r>
                      <a:r>
                        <a:rPr lang="en">
                          <a:solidFill>
                            <a:schemeClr val="dk1"/>
                          </a:solidFill>
                        </a:rPr>
                        <a:t>different</a:t>
                      </a:r>
                      <a:r>
                        <a:rPr lang="en">
                          <a:solidFill>
                            <a:schemeClr val="dk1"/>
                          </a:solidFill>
                        </a:rPr>
                        <a:t> </a:t>
                      </a:r>
                      <a:r>
                        <a:rPr lang="en">
                          <a:solidFill>
                            <a:schemeClr val="dk1"/>
                          </a:solidFill>
                        </a:rPr>
                        <a:t>accuracy thresholds impact the models</a:t>
                      </a:r>
                      <a:endParaRPr>
                        <a:solidFill>
                          <a:schemeClr val="dk1"/>
                        </a:solidFill>
                      </a:endParaRPr>
                    </a:p>
                  </a:txBody>
                  <a:tcPr marT="91425" marB="91425" marR="91425" marL="91425">
                    <a:solidFill>
                      <a:schemeClr val="lt1"/>
                    </a:solidFill>
                  </a:tcPr>
                </a:tc>
              </a:tr>
            </a:tbl>
          </a:graphicData>
        </a:graphic>
      </p:graphicFrame>
      <p:pic>
        <p:nvPicPr>
          <p:cNvPr id="197" name="Google Shape;197;p30"/>
          <p:cNvPicPr preferRelativeResize="0"/>
          <p:nvPr/>
        </p:nvPicPr>
        <p:blipFill>
          <a:blip r:embed="rId3">
            <a:alphaModFix/>
          </a:blip>
          <a:stretch>
            <a:fillRect/>
          </a:stretch>
        </p:blipFill>
        <p:spPr>
          <a:xfrm>
            <a:off x="9369325" y="543113"/>
            <a:ext cx="7696200" cy="2066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The scenario</a:t>
            </a:r>
            <a:endParaRPr sz="2320"/>
          </a:p>
        </p:txBody>
      </p:sp>
      <p:sp>
        <p:nvSpPr>
          <p:cNvPr id="62" name="Google Shape;62;p14"/>
          <p:cNvSpPr txBox="1"/>
          <p:nvPr>
            <p:ph idx="1" type="body"/>
          </p:nvPr>
        </p:nvSpPr>
        <p:spPr>
          <a:xfrm>
            <a:off x="311700" y="1152475"/>
            <a:ext cx="3932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t>
            </a:r>
            <a:r>
              <a:rPr lang="en"/>
              <a:t>omplex industrial system using Reinforcement Learning (RL) to optimize </a:t>
            </a:r>
            <a:r>
              <a:rPr b="1" lang="en"/>
              <a:t>material sorting </a:t>
            </a:r>
            <a:r>
              <a:rPr lang="en"/>
              <a:t>performance based on:</a:t>
            </a:r>
            <a:endParaRPr/>
          </a:p>
          <a:p>
            <a:pPr indent="-342900" lvl="0" marL="457200" rtl="0" algn="l">
              <a:spcBef>
                <a:spcPts val="1200"/>
              </a:spcBef>
              <a:spcAft>
                <a:spcPts val="0"/>
              </a:spcAft>
              <a:buClr>
                <a:srgbClr val="1155CC"/>
              </a:buClr>
              <a:buSzPts val="1800"/>
              <a:buAutoNum type="arabicPeriod"/>
            </a:pPr>
            <a:r>
              <a:rPr b="1" i="1" lang="en">
                <a:solidFill>
                  <a:srgbClr val="1155CC"/>
                </a:solidFill>
              </a:rPr>
              <a:t>Belt speed</a:t>
            </a:r>
            <a:endParaRPr b="1" i="1">
              <a:solidFill>
                <a:srgbClr val="1155CC"/>
              </a:solidFill>
            </a:endParaRPr>
          </a:p>
          <a:p>
            <a:pPr indent="-342900" lvl="0" marL="457200" rtl="0" algn="l">
              <a:spcBef>
                <a:spcPts val="0"/>
              </a:spcBef>
              <a:spcAft>
                <a:spcPts val="0"/>
              </a:spcAft>
              <a:buClr>
                <a:srgbClr val="1155CC"/>
              </a:buClr>
              <a:buSzPts val="1800"/>
              <a:buAutoNum type="arabicPeriod"/>
            </a:pPr>
            <a:r>
              <a:rPr b="1" i="1" lang="en">
                <a:solidFill>
                  <a:srgbClr val="1155CC"/>
                </a:solidFill>
              </a:rPr>
              <a:t>Material occupancy</a:t>
            </a:r>
            <a:endParaRPr b="1" i="1">
              <a:solidFill>
                <a:srgbClr val="1155CC"/>
              </a:solidFill>
            </a:endParaRPr>
          </a:p>
          <a:p>
            <a:pPr indent="-342900" lvl="0" marL="457200" rtl="0" algn="l">
              <a:spcBef>
                <a:spcPts val="0"/>
              </a:spcBef>
              <a:spcAft>
                <a:spcPts val="0"/>
              </a:spcAft>
              <a:buClr>
                <a:srgbClr val="1155CC"/>
              </a:buClr>
              <a:buSzPts val="1800"/>
              <a:buAutoNum type="arabicPeriod"/>
            </a:pPr>
            <a:r>
              <a:rPr b="1" i="1" lang="en">
                <a:solidFill>
                  <a:srgbClr val="1155CC"/>
                </a:solidFill>
              </a:rPr>
              <a:t>Sorting accuracy</a:t>
            </a:r>
            <a:endParaRPr b="1" i="1">
              <a:solidFill>
                <a:srgbClr val="1155CC"/>
              </a:solidFill>
            </a:endParaRPr>
          </a:p>
        </p:txBody>
      </p:sp>
      <p:pic>
        <p:nvPicPr>
          <p:cNvPr id="63" name="Google Shape;63;p14"/>
          <p:cNvPicPr preferRelativeResize="0"/>
          <p:nvPr/>
        </p:nvPicPr>
        <p:blipFill>
          <a:blip r:embed="rId3">
            <a:alphaModFix/>
          </a:blip>
          <a:stretch>
            <a:fillRect/>
          </a:stretch>
        </p:blipFill>
        <p:spPr>
          <a:xfrm>
            <a:off x="3658550" y="2357150"/>
            <a:ext cx="5351576" cy="2675775"/>
          </a:xfrm>
          <a:prstGeom prst="rect">
            <a:avLst/>
          </a:prstGeom>
          <a:noFill/>
          <a:ln>
            <a:noFill/>
          </a:ln>
        </p:spPr>
      </p:pic>
      <p:pic>
        <p:nvPicPr>
          <p:cNvPr id="64" name="Google Shape;64;p14"/>
          <p:cNvPicPr preferRelativeResize="0"/>
          <p:nvPr/>
        </p:nvPicPr>
        <p:blipFill>
          <a:blip r:embed="rId4">
            <a:alphaModFix/>
          </a:blip>
          <a:stretch>
            <a:fillRect/>
          </a:stretch>
        </p:blipFill>
        <p:spPr>
          <a:xfrm>
            <a:off x="4878150" y="241575"/>
            <a:ext cx="3052950" cy="2036316"/>
          </a:xfrm>
          <a:prstGeom prst="rect">
            <a:avLst/>
          </a:prstGeom>
          <a:noFill/>
          <a:ln>
            <a:noFill/>
          </a:ln>
        </p:spPr>
      </p:pic>
      <p:sp>
        <p:nvSpPr>
          <p:cNvPr id="65" name="Google Shape;65;p14"/>
          <p:cNvSpPr txBox="1"/>
          <p:nvPr/>
        </p:nvSpPr>
        <p:spPr>
          <a:xfrm>
            <a:off x="94850" y="4435825"/>
            <a:ext cx="3370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rPr>
              <a:t>Paper </a:t>
            </a:r>
            <a:r>
              <a:rPr b="1" lang="en" sz="800">
                <a:solidFill>
                  <a:schemeClr val="dk2"/>
                </a:solidFill>
              </a:rPr>
              <a:t>link</a:t>
            </a:r>
            <a:r>
              <a:rPr lang="en" sz="800">
                <a:solidFill>
                  <a:schemeClr val="dk2"/>
                </a:solidFill>
              </a:rPr>
              <a:t>: </a:t>
            </a:r>
            <a:r>
              <a:rPr lang="en" sz="800" u="sng">
                <a:solidFill>
                  <a:schemeClr val="hlink"/>
                </a:solidFill>
                <a:hlinkClick r:id="rId5"/>
              </a:rPr>
              <a:t>2503.10466</a:t>
            </a:r>
            <a:endParaRPr sz="800">
              <a:solidFill>
                <a:schemeClr val="dk2"/>
              </a:solidFill>
            </a:endParaRPr>
          </a:p>
          <a:p>
            <a:pPr indent="0" lvl="0" marL="0" rtl="0" algn="l">
              <a:spcBef>
                <a:spcPts val="0"/>
              </a:spcBef>
              <a:spcAft>
                <a:spcPts val="0"/>
              </a:spcAft>
              <a:buNone/>
            </a:pPr>
            <a:r>
              <a:rPr b="1" lang="en" sz="800">
                <a:solidFill>
                  <a:schemeClr val="dk2"/>
                </a:solidFill>
              </a:rPr>
              <a:t>A</a:t>
            </a:r>
            <a:r>
              <a:rPr b="1" lang="en" sz="800">
                <a:solidFill>
                  <a:schemeClr val="dk2"/>
                </a:solidFill>
              </a:rPr>
              <a:t>uthors</a:t>
            </a:r>
            <a:r>
              <a:rPr lang="en" sz="800">
                <a:solidFill>
                  <a:schemeClr val="dk2"/>
                </a:solidFill>
              </a:rPr>
              <a:t>: Tom Maus, Nico Zengeler, Tobias Glasmachers</a:t>
            </a:r>
            <a:endParaRPr sz="800">
              <a:solidFill>
                <a:schemeClr val="dk2"/>
              </a:solidFill>
            </a:endParaRPr>
          </a:p>
          <a:p>
            <a:pPr indent="0" lvl="0" marL="0" rtl="0" algn="l">
              <a:spcBef>
                <a:spcPts val="0"/>
              </a:spcBef>
              <a:spcAft>
                <a:spcPts val="0"/>
              </a:spcAft>
              <a:buNone/>
            </a:pPr>
            <a:r>
              <a:rPr b="1" lang="en" sz="800">
                <a:solidFill>
                  <a:schemeClr val="dk2"/>
                </a:solidFill>
              </a:rPr>
              <a:t>Github</a:t>
            </a:r>
            <a:r>
              <a:rPr lang="en" sz="800">
                <a:solidFill>
                  <a:schemeClr val="dk2"/>
                </a:solidFill>
              </a:rPr>
              <a:t>: </a:t>
            </a:r>
            <a:r>
              <a:rPr lang="en" sz="800" u="sng">
                <a:solidFill>
                  <a:schemeClr val="hlink"/>
                </a:solidFill>
                <a:hlinkClick r:id="rId6"/>
              </a:rPr>
              <a:t>SortEnv</a:t>
            </a:r>
            <a:endParaRPr sz="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Model Stages</a:t>
            </a:r>
            <a:endParaRPr sz="2320"/>
          </a:p>
        </p:txBody>
      </p:sp>
      <p:sp>
        <p:nvSpPr>
          <p:cNvPr id="71" name="Google Shape;71;p15"/>
          <p:cNvSpPr txBox="1"/>
          <p:nvPr>
            <p:ph idx="1" type="body"/>
          </p:nvPr>
        </p:nvSpPr>
        <p:spPr>
          <a:xfrm>
            <a:off x="188450" y="923875"/>
            <a:ext cx="8781000" cy="22716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b="1" lang="en" sz="1700">
                <a:solidFill>
                  <a:srgbClr val="1155CC"/>
                </a:solidFill>
              </a:rPr>
              <a:t>Input stage:</a:t>
            </a:r>
            <a:r>
              <a:rPr b="1" lang="en" sz="1700"/>
              <a:t> </a:t>
            </a:r>
            <a:r>
              <a:rPr lang="en" sz="1700"/>
              <a:t>random mix of material A and B</a:t>
            </a:r>
            <a:endParaRPr sz="1700"/>
          </a:p>
          <a:p>
            <a:pPr indent="0" lvl="0" marL="0" rtl="0" algn="ctr">
              <a:lnSpc>
                <a:spcPct val="105000"/>
              </a:lnSpc>
              <a:spcBef>
                <a:spcPts val="1200"/>
              </a:spcBef>
              <a:spcAft>
                <a:spcPts val="0"/>
              </a:spcAft>
              <a:buNone/>
            </a:pPr>
            <a:r>
              <a:rPr b="1" lang="en" sz="1700"/>
              <a:t>I</a:t>
            </a:r>
            <a:r>
              <a:rPr b="1" baseline="-25000" lang="en" sz="1700"/>
              <a:t>total</a:t>
            </a:r>
            <a:r>
              <a:rPr b="1" lang="en" sz="1700"/>
              <a:t> = I</a:t>
            </a:r>
            <a:r>
              <a:rPr b="1" baseline="-25000" lang="en" sz="1700"/>
              <a:t>A</a:t>
            </a:r>
            <a:r>
              <a:rPr b="1" lang="en" sz="1700"/>
              <a:t> + I</a:t>
            </a:r>
            <a:r>
              <a:rPr b="1" baseline="-25000" lang="en" sz="1700"/>
              <a:t>B</a:t>
            </a:r>
            <a:endParaRPr b="1" baseline="-25000" sz="1700"/>
          </a:p>
          <a:p>
            <a:pPr indent="0" lvl="0" marL="0" rtl="0" algn="l">
              <a:lnSpc>
                <a:spcPct val="105000"/>
              </a:lnSpc>
              <a:spcBef>
                <a:spcPts val="1200"/>
              </a:spcBef>
              <a:spcAft>
                <a:spcPts val="0"/>
              </a:spcAft>
              <a:buNone/>
            </a:pPr>
            <a:r>
              <a:rPr lang="en" sz="1500"/>
              <a:t>Input generation mechanisms for simulating the sorting environment: </a:t>
            </a:r>
            <a:endParaRPr sz="1500"/>
          </a:p>
          <a:p>
            <a:pPr indent="-323850" lvl="0" marL="457200" rtl="0" algn="l">
              <a:lnSpc>
                <a:spcPct val="105000"/>
              </a:lnSpc>
              <a:spcBef>
                <a:spcPts val="1200"/>
              </a:spcBef>
              <a:spcAft>
                <a:spcPts val="0"/>
              </a:spcAft>
              <a:buSzPts val="1500"/>
              <a:buAutoNum type="arabicPeriod"/>
            </a:pPr>
            <a:r>
              <a:rPr b="1" lang="en" sz="1500"/>
              <a:t>Random input generator: </a:t>
            </a:r>
            <a:r>
              <a:rPr lang="en" sz="1500"/>
              <a:t>produces input quantities within a predefined range (e.g. 5% - 95%) </a:t>
            </a:r>
            <a:endParaRPr sz="1500"/>
          </a:p>
          <a:p>
            <a:pPr indent="-323850" lvl="0" marL="457200" rtl="0" algn="l">
              <a:lnSpc>
                <a:spcPct val="105000"/>
              </a:lnSpc>
              <a:spcBef>
                <a:spcPts val="0"/>
              </a:spcBef>
              <a:spcAft>
                <a:spcPts val="0"/>
              </a:spcAft>
              <a:buSzPts val="1500"/>
              <a:buAutoNum type="arabicPeriod"/>
            </a:pPr>
            <a:r>
              <a:rPr b="1" lang="en" sz="1500"/>
              <a:t>Seasonal pattern generator:</a:t>
            </a:r>
            <a:r>
              <a:rPr lang="en" sz="1500"/>
              <a:t> selects an input pattern (e.g. 10-30%, 40-60%, 70-90%) and a corresponding length (e.g. 10-12 timesteps) from a predefined range</a:t>
            </a:r>
            <a:endParaRPr sz="1500"/>
          </a:p>
        </p:txBody>
      </p:sp>
      <p:pic>
        <p:nvPicPr>
          <p:cNvPr id="72" name="Google Shape;72;p15"/>
          <p:cNvPicPr preferRelativeResize="0"/>
          <p:nvPr/>
        </p:nvPicPr>
        <p:blipFill rotWithShape="1">
          <a:blip r:embed="rId3">
            <a:alphaModFix/>
          </a:blip>
          <a:srcRect b="31916" l="13042" r="47943" t="7602"/>
          <a:stretch/>
        </p:blipFill>
        <p:spPr>
          <a:xfrm>
            <a:off x="6744425" y="232800"/>
            <a:ext cx="2087874" cy="1618425"/>
          </a:xfrm>
          <a:prstGeom prst="rect">
            <a:avLst/>
          </a:prstGeom>
          <a:noFill/>
          <a:ln>
            <a:noFill/>
          </a:ln>
        </p:spPr>
      </p:pic>
      <p:sp>
        <p:nvSpPr>
          <p:cNvPr id="73" name="Google Shape;73;p15"/>
          <p:cNvSpPr txBox="1"/>
          <p:nvPr/>
        </p:nvSpPr>
        <p:spPr>
          <a:xfrm>
            <a:off x="188450" y="3113100"/>
            <a:ext cx="9144000" cy="167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rgbClr val="1155CC"/>
                </a:solidFill>
              </a:rPr>
              <a:t>Belt stage: </a:t>
            </a:r>
            <a:r>
              <a:rPr lang="en" sz="1800">
                <a:solidFill>
                  <a:schemeClr val="dk2"/>
                </a:solidFill>
              </a:rPr>
              <a:t>the materials are transferred to the conveyor belt, and belt occupancy is calculated.  </a:t>
            </a:r>
            <a:endParaRPr sz="1800">
              <a:solidFill>
                <a:schemeClr val="dk2"/>
              </a:solidFill>
            </a:endParaRPr>
          </a:p>
          <a:p>
            <a:pPr indent="0" lvl="0" marL="0" rtl="0" algn="ctr">
              <a:lnSpc>
                <a:spcPct val="115000"/>
              </a:lnSpc>
              <a:spcBef>
                <a:spcPts val="1200"/>
              </a:spcBef>
              <a:spcAft>
                <a:spcPts val="0"/>
              </a:spcAft>
              <a:buNone/>
            </a:pPr>
            <a:r>
              <a:rPr b="1" lang="en" sz="1800">
                <a:solidFill>
                  <a:schemeClr val="dk2"/>
                </a:solidFill>
              </a:rPr>
              <a:t>O</a:t>
            </a:r>
            <a:r>
              <a:rPr b="1" baseline="-25000" lang="en" sz="1800">
                <a:solidFill>
                  <a:schemeClr val="dk2"/>
                </a:solidFill>
              </a:rPr>
              <a:t>belt</a:t>
            </a:r>
            <a:r>
              <a:rPr b="1" lang="en" sz="1800">
                <a:solidFill>
                  <a:schemeClr val="dk2"/>
                </a:solidFill>
              </a:rPr>
              <a:t> = (B</a:t>
            </a:r>
            <a:r>
              <a:rPr b="1" baseline="-25000" lang="en" sz="1800">
                <a:solidFill>
                  <a:schemeClr val="dk2"/>
                </a:solidFill>
              </a:rPr>
              <a:t>A</a:t>
            </a:r>
            <a:r>
              <a:rPr b="1" lang="en" sz="1800">
                <a:solidFill>
                  <a:schemeClr val="dk2"/>
                </a:solidFill>
              </a:rPr>
              <a:t> + B</a:t>
            </a:r>
            <a:r>
              <a:rPr b="1" baseline="-25000" lang="en" sz="1800">
                <a:solidFill>
                  <a:schemeClr val="dk2"/>
                </a:solidFill>
              </a:rPr>
              <a:t>B</a:t>
            </a:r>
            <a:r>
              <a:rPr b="1" lang="en" sz="1800">
                <a:solidFill>
                  <a:schemeClr val="dk2"/>
                </a:solidFill>
              </a:rPr>
              <a:t>)/100</a:t>
            </a:r>
            <a:endParaRPr b="1" sz="1800">
              <a:solidFill>
                <a:schemeClr val="dk2"/>
              </a:solidFill>
            </a:endParaRPr>
          </a:p>
          <a:p>
            <a:pPr indent="0" lvl="0" marL="0" rtl="0" algn="l">
              <a:lnSpc>
                <a:spcPct val="115000"/>
              </a:lnSpc>
              <a:spcBef>
                <a:spcPts val="1200"/>
              </a:spcBef>
              <a:spcAft>
                <a:spcPts val="1200"/>
              </a:spcAft>
              <a:buNone/>
            </a:pPr>
            <a:r>
              <a:rPr lang="en" sz="1500">
                <a:solidFill>
                  <a:schemeClr val="dk2"/>
                </a:solidFill>
              </a:rPr>
              <a:t>B</a:t>
            </a:r>
            <a:r>
              <a:rPr baseline="-25000" lang="en" sz="1500">
                <a:solidFill>
                  <a:schemeClr val="dk2"/>
                </a:solidFill>
              </a:rPr>
              <a:t>A</a:t>
            </a:r>
            <a:r>
              <a:rPr lang="en" sz="1500">
                <a:solidFill>
                  <a:schemeClr val="dk2"/>
                </a:solidFill>
              </a:rPr>
              <a:t>  and B</a:t>
            </a:r>
            <a:r>
              <a:rPr baseline="-25000" lang="en" sz="1500">
                <a:solidFill>
                  <a:schemeClr val="dk2"/>
                </a:solidFill>
              </a:rPr>
              <a:t>B </a:t>
            </a:r>
            <a:r>
              <a:rPr lang="en" sz="1500">
                <a:solidFill>
                  <a:schemeClr val="dk2"/>
                </a:solidFill>
              </a:rPr>
              <a:t>represent the material quantities on the belt</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8823"/>
              <a:buFont typeface="Arial"/>
              <a:buNone/>
            </a:pPr>
            <a:r>
              <a:rPr lang="en" sz="2550"/>
              <a:t>Model Stages</a:t>
            </a:r>
            <a:endParaRPr sz="2550"/>
          </a:p>
          <a:p>
            <a:pPr indent="0" lvl="0" marL="0" rtl="0" algn="l">
              <a:spcBef>
                <a:spcPts val="0"/>
              </a:spcBef>
              <a:spcAft>
                <a:spcPts val="0"/>
              </a:spcAft>
              <a:buSzPct val="42672"/>
              <a:buNone/>
            </a:pPr>
            <a:r>
              <a:t/>
            </a:r>
            <a:endParaRPr sz="2320"/>
          </a:p>
        </p:txBody>
      </p:sp>
      <p:sp>
        <p:nvSpPr>
          <p:cNvPr id="79" name="Google Shape;79;p16"/>
          <p:cNvSpPr txBox="1"/>
          <p:nvPr>
            <p:ph idx="1" type="body"/>
          </p:nvPr>
        </p:nvSpPr>
        <p:spPr>
          <a:xfrm>
            <a:off x="188450" y="1152475"/>
            <a:ext cx="8520600" cy="31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1155CC"/>
                </a:solidFill>
              </a:rPr>
              <a:t>Sorting Stage:</a:t>
            </a:r>
            <a:r>
              <a:rPr b="1" lang="en"/>
              <a:t> </a:t>
            </a:r>
            <a:endParaRPr/>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b="1" sz="1600"/>
          </a:p>
          <a:p>
            <a:pPr indent="0" lvl="0" marL="0" rtl="0" algn="l">
              <a:spcBef>
                <a:spcPts val="1200"/>
              </a:spcBef>
              <a:spcAft>
                <a:spcPts val="0"/>
              </a:spcAft>
              <a:buNone/>
            </a:pPr>
            <a:r>
              <a:rPr b="1" lang="en" sz="1600"/>
              <a:t>S</a:t>
            </a:r>
            <a:r>
              <a:rPr b="1" baseline="-25000" lang="en" sz="1600"/>
              <a:t>A</a:t>
            </a:r>
            <a:r>
              <a:rPr b="1" lang="en" sz="1600"/>
              <a:t> </a:t>
            </a:r>
            <a:r>
              <a:rPr lang="en" sz="1600"/>
              <a:t>and </a:t>
            </a:r>
            <a:r>
              <a:rPr b="1" lang="en" sz="1600"/>
              <a:t>S</a:t>
            </a:r>
            <a:r>
              <a:rPr b="1" baseline="-25000" lang="en" sz="1600"/>
              <a:t>B</a:t>
            </a:r>
            <a:r>
              <a:rPr b="1" lang="en" sz="1600"/>
              <a:t> </a:t>
            </a:r>
            <a:r>
              <a:rPr lang="en" sz="1600"/>
              <a:t>represent the quantity of material A and B correctly sorted out</a:t>
            </a:r>
            <a:endParaRPr sz="1600"/>
          </a:p>
          <a:p>
            <a:pPr indent="0" lvl="0" marL="0" rtl="0" algn="l">
              <a:spcBef>
                <a:spcPts val="1200"/>
              </a:spcBef>
              <a:spcAft>
                <a:spcPts val="0"/>
              </a:spcAft>
              <a:buNone/>
            </a:pPr>
            <a:r>
              <a:rPr b="1" lang="en" sz="1847"/>
              <a:t>⍺</a:t>
            </a:r>
            <a:r>
              <a:rPr b="1" lang="en" sz="1547"/>
              <a:t> </a:t>
            </a:r>
            <a:r>
              <a:rPr lang="en" sz="1547"/>
              <a:t>represents the proportion of correctly sorted material A and B</a:t>
            </a:r>
            <a:endParaRPr sz="1547"/>
          </a:p>
          <a:p>
            <a:pPr indent="0" lvl="0" marL="0" rtl="0" algn="l">
              <a:spcBef>
                <a:spcPts val="1200"/>
              </a:spcBef>
              <a:spcAft>
                <a:spcPts val="1200"/>
              </a:spcAft>
              <a:buNone/>
            </a:pPr>
            <a:r>
              <a:t/>
            </a:r>
            <a:endParaRPr sz="1600"/>
          </a:p>
        </p:txBody>
      </p:sp>
      <p:pic>
        <p:nvPicPr>
          <p:cNvPr id="80" name="Google Shape;80;p16"/>
          <p:cNvPicPr preferRelativeResize="0"/>
          <p:nvPr/>
        </p:nvPicPr>
        <p:blipFill>
          <a:blip r:embed="rId3">
            <a:alphaModFix/>
          </a:blip>
          <a:stretch>
            <a:fillRect/>
          </a:stretch>
        </p:blipFill>
        <p:spPr>
          <a:xfrm>
            <a:off x="3101738" y="1557675"/>
            <a:ext cx="2694025" cy="781675"/>
          </a:xfrm>
          <a:prstGeom prst="rect">
            <a:avLst/>
          </a:prstGeom>
          <a:noFill/>
          <a:ln>
            <a:noFill/>
          </a:ln>
        </p:spPr>
      </p:pic>
      <p:pic>
        <p:nvPicPr>
          <p:cNvPr id="81" name="Google Shape;81;p16"/>
          <p:cNvPicPr preferRelativeResize="0"/>
          <p:nvPr/>
        </p:nvPicPr>
        <p:blipFill rotWithShape="1">
          <a:blip r:embed="rId4">
            <a:alphaModFix/>
          </a:blip>
          <a:srcRect b="29425" l="51336" r="13585" t="8019"/>
          <a:stretch/>
        </p:blipFill>
        <p:spPr>
          <a:xfrm>
            <a:off x="6955025" y="3087275"/>
            <a:ext cx="1877276" cy="1673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Markov Decision Process Formulation - Base Environment</a:t>
            </a:r>
            <a:endParaRPr sz="2320"/>
          </a:p>
        </p:txBody>
      </p:sp>
      <p:sp>
        <p:nvSpPr>
          <p:cNvPr id="87" name="Google Shape;87;p17"/>
          <p:cNvSpPr txBox="1"/>
          <p:nvPr>
            <p:ph idx="1" type="body"/>
          </p:nvPr>
        </p:nvSpPr>
        <p:spPr>
          <a:xfrm>
            <a:off x="311700" y="1457275"/>
            <a:ext cx="8520600" cy="184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1155CC"/>
                </a:solidFill>
              </a:rPr>
              <a:t>States representation (S):</a:t>
            </a:r>
            <a:endParaRPr b="1">
              <a:solidFill>
                <a:srgbClr val="1155CC"/>
              </a:solidFill>
            </a:endParaRPr>
          </a:p>
          <a:p>
            <a:pPr indent="-330200" lvl="0" marL="457200" rtl="0" algn="l">
              <a:spcBef>
                <a:spcPts val="1200"/>
              </a:spcBef>
              <a:spcAft>
                <a:spcPts val="0"/>
              </a:spcAft>
              <a:buSzPts val="1600"/>
              <a:buChar char="●"/>
            </a:pPr>
            <a:r>
              <a:rPr lang="en" sz="1600"/>
              <a:t>Represents</a:t>
            </a:r>
            <a:r>
              <a:rPr lang="en" sz="1600"/>
              <a:t> the total amount of material on the input belt</a:t>
            </a:r>
            <a:endParaRPr sz="1600"/>
          </a:p>
          <a:p>
            <a:pPr indent="-330200" lvl="0" marL="457200" rtl="0" algn="l">
              <a:spcBef>
                <a:spcPts val="0"/>
              </a:spcBef>
              <a:spcAft>
                <a:spcPts val="0"/>
              </a:spcAft>
              <a:buSzPts val="1600"/>
              <a:buChar char="●"/>
            </a:pPr>
            <a:r>
              <a:rPr lang="en" sz="1600"/>
              <a:t>Normalized to be between 0 and 1</a:t>
            </a:r>
            <a:endParaRPr sz="1600"/>
          </a:p>
          <a:p>
            <a:pPr indent="0" lvl="0" marL="0" rtl="0" algn="ctr">
              <a:spcBef>
                <a:spcPts val="1200"/>
              </a:spcBef>
              <a:spcAft>
                <a:spcPts val="1200"/>
              </a:spcAft>
              <a:buNone/>
            </a:pPr>
            <a:r>
              <a:rPr lang="en"/>
              <a:t>I</a:t>
            </a:r>
            <a:r>
              <a:rPr baseline="-25000" lang="en"/>
              <a:t>total_norm</a:t>
            </a:r>
            <a:r>
              <a:rPr lang="en"/>
              <a:t> = (I</a:t>
            </a:r>
            <a:r>
              <a:rPr baseline="-25000" lang="en"/>
              <a:t>A</a:t>
            </a:r>
            <a:r>
              <a:rPr lang="en"/>
              <a:t> + I</a:t>
            </a:r>
            <a:r>
              <a:rPr baseline="-25000" lang="en"/>
              <a:t>B</a:t>
            </a:r>
            <a:r>
              <a:rPr lang="en"/>
              <a:t>)/ max belt capacity</a:t>
            </a:r>
            <a:endParaRPr/>
          </a:p>
        </p:txBody>
      </p:sp>
      <p:pic>
        <p:nvPicPr>
          <p:cNvPr id="88" name="Google Shape;88;p17"/>
          <p:cNvPicPr preferRelativeResize="0"/>
          <p:nvPr/>
        </p:nvPicPr>
        <p:blipFill rotWithShape="1">
          <a:blip r:embed="rId3">
            <a:alphaModFix/>
          </a:blip>
          <a:srcRect b="17674" l="22962" r="24017" t="14005"/>
          <a:stretch/>
        </p:blipFill>
        <p:spPr>
          <a:xfrm>
            <a:off x="7291500" y="1017725"/>
            <a:ext cx="1377100" cy="1774524"/>
          </a:xfrm>
          <a:prstGeom prst="rect">
            <a:avLst/>
          </a:prstGeom>
          <a:noFill/>
          <a:ln>
            <a:noFill/>
          </a:ln>
        </p:spPr>
      </p:pic>
      <p:pic>
        <p:nvPicPr>
          <p:cNvPr id="89" name="Google Shape;89;p17"/>
          <p:cNvPicPr preferRelativeResize="0"/>
          <p:nvPr/>
        </p:nvPicPr>
        <p:blipFill>
          <a:blip r:embed="rId4">
            <a:alphaModFix/>
          </a:blip>
          <a:stretch>
            <a:fillRect/>
          </a:stretch>
        </p:blipFill>
        <p:spPr>
          <a:xfrm>
            <a:off x="7195050" y="3133000"/>
            <a:ext cx="1774525" cy="1774525"/>
          </a:xfrm>
          <a:prstGeom prst="rect">
            <a:avLst/>
          </a:prstGeom>
          <a:noFill/>
          <a:ln>
            <a:noFill/>
          </a:ln>
        </p:spPr>
      </p:pic>
      <p:sp>
        <p:nvSpPr>
          <p:cNvPr id="90" name="Google Shape;90;p17"/>
          <p:cNvSpPr txBox="1"/>
          <p:nvPr/>
        </p:nvSpPr>
        <p:spPr>
          <a:xfrm>
            <a:off x="389450" y="926625"/>
            <a:ext cx="233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(MDP) = (S,A,P,R,γ)</a:t>
            </a:r>
            <a:endParaRPr sz="1800">
              <a:solidFill>
                <a:schemeClr val="dk2"/>
              </a:solidFill>
            </a:endParaRPr>
          </a:p>
        </p:txBody>
      </p:sp>
      <p:sp>
        <p:nvSpPr>
          <p:cNvPr id="91" name="Google Shape;91;p17"/>
          <p:cNvSpPr txBox="1"/>
          <p:nvPr/>
        </p:nvSpPr>
        <p:spPr>
          <a:xfrm>
            <a:off x="286400" y="3409950"/>
            <a:ext cx="8520600" cy="137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rgbClr val="1155CC"/>
                </a:solidFill>
              </a:rPr>
              <a:t>Actions representation (A):</a:t>
            </a:r>
            <a:endParaRPr b="1" sz="1800">
              <a:solidFill>
                <a:srgbClr val="1155CC"/>
              </a:solidFill>
            </a:endParaRPr>
          </a:p>
          <a:p>
            <a:pPr indent="-330200" lvl="0" marL="457200" rtl="0" algn="l">
              <a:lnSpc>
                <a:spcPct val="115000"/>
              </a:lnSpc>
              <a:spcBef>
                <a:spcPts val="1200"/>
              </a:spcBef>
              <a:spcAft>
                <a:spcPts val="0"/>
              </a:spcAft>
              <a:buClr>
                <a:schemeClr val="dk2"/>
              </a:buClr>
              <a:buSzPts val="1600"/>
              <a:buChar char="●"/>
            </a:pPr>
            <a:r>
              <a:rPr lang="en" sz="1600">
                <a:solidFill>
                  <a:schemeClr val="dk2"/>
                </a:solidFill>
              </a:rPr>
              <a:t>Ten discrete actions corresponding to belt speeds of 10% to 100%.</a:t>
            </a:r>
            <a:endParaRPr sz="1600">
              <a:solidFill>
                <a:schemeClr val="dk2"/>
              </a:solidFill>
            </a:endParaRPr>
          </a:p>
          <a:p>
            <a:pPr indent="0" lvl="0" marL="0" rtl="0" algn="ctr">
              <a:lnSpc>
                <a:spcPct val="115000"/>
              </a:lnSpc>
              <a:spcBef>
                <a:spcPts val="1200"/>
              </a:spcBef>
              <a:spcAft>
                <a:spcPts val="1200"/>
              </a:spcAft>
              <a:buNone/>
            </a:pPr>
            <a:r>
              <a:rPr lang="en" sz="1800">
                <a:solidFill>
                  <a:schemeClr val="dk2"/>
                </a:solidFill>
              </a:rPr>
              <a:t>a ∈ {0.1, 0.2, 0.3, 0.4, 0.5, 0.6, 0.7, 0.8, 0.9, 1.0}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320"/>
              <a:t>Markov Decision Process Formulation - Base Environment</a:t>
            </a:r>
            <a:endParaRPr sz="2320"/>
          </a:p>
          <a:p>
            <a:pPr indent="0" lvl="0" marL="0" rtl="0" algn="l">
              <a:spcBef>
                <a:spcPts val="0"/>
              </a:spcBef>
              <a:spcAft>
                <a:spcPts val="0"/>
              </a:spcAft>
              <a:buClr>
                <a:schemeClr val="dk1"/>
              </a:buClr>
              <a:buSzPts val="990"/>
              <a:buFont typeface="Arial"/>
              <a:buNone/>
            </a:pPr>
            <a:r>
              <a:t/>
            </a:r>
            <a:endParaRPr sz="2320"/>
          </a:p>
          <a:p>
            <a:pPr indent="0" lvl="0" marL="0" rtl="0" algn="l">
              <a:spcBef>
                <a:spcPts val="0"/>
              </a:spcBef>
              <a:spcAft>
                <a:spcPts val="0"/>
              </a:spcAft>
              <a:buSzPts val="990"/>
              <a:buNone/>
            </a:pPr>
            <a:r>
              <a:t/>
            </a:r>
            <a:endParaRPr sz="2320"/>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1155CC"/>
                </a:solidFill>
              </a:rPr>
              <a:t>Transition probabilities (P):</a:t>
            </a:r>
            <a:endParaRPr b="1">
              <a:solidFill>
                <a:srgbClr val="1155CC"/>
              </a:solidFill>
            </a:endParaRPr>
          </a:p>
          <a:p>
            <a:pPr indent="-342900" lvl="0" marL="457200" rtl="0" algn="l">
              <a:spcBef>
                <a:spcPts val="1200"/>
              </a:spcBef>
              <a:spcAft>
                <a:spcPts val="0"/>
              </a:spcAft>
              <a:buSzPts val="1800"/>
              <a:buChar char="●"/>
            </a:pPr>
            <a:r>
              <a:rPr lang="en"/>
              <a:t>The random noise added to the system makes the transitions stochastic</a:t>
            </a:r>
            <a:endParaRPr/>
          </a:p>
          <a:p>
            <a:pPr indent="0" lvl="0" marL="0" rtl="0" algn="ctr">
              <a:spcBef>
                <a:spcPts val="1200"/>
              </a:spcBef>
              <a:spcAft>
                <a:spcPts val="1200"/>
              </a:spcAft>
              <a:buNone/>
            </a:pPr>
            <a:r>
              <a:rPr b="1" lang="en"/>
              <a:t>P(s</a:t>
            </a:r>
            <a:r>
              <a:rPr b="1" baseline="-25000" lang="en"/>
              <a:t>t+1​</a:t>
            </a:r>
            <a:r>
              <a:rPr b="1" lang="en"/>
              <a:t>∣s</a:t>
            </a:r>
            <a:r>
              <a:rPr b="1" baseline="-25000" lang="en"/>
              <a:t>t</a:t>
            </a:r>
            <a:r>
              <a:rPr b="1" lang="en"/>
              <a:t>​,a</a:t>
            </a:r>
            <a:r>
              <a:rPr b="1" baseline="-25000" lang="en"/>
              <a:t>t​</a:t>
            </a:r>
            <a:r>
              <a:rPr b="1" lang="en"/>
              <a:t>)=</a:t>
            </a:r>
            <a:r>
              <a:rPr b="1" i="1" lang="en"/>
              <a:t>f</a:t>
            </a:r>
            <a:r>
              <a:rPr b="1" lang="en"/>
              <a:t>(s</a:t>
            </a:r>
            <a:r>
              <a:rPr b="1" baseline="-25000" lang="en"/>
              <a:t>t​</a:t>
            </a:r>
            <a:r>
              <a:rPr b="1" lang="en"/>
              <a:t>,a</a:t>
            </a:r>
            <a:r>
              <a:rPr b="1" baseline="-25000" lang="en"/>
              <a:t>t​</a:t>
            </a:r>
            <a:r>
              <a:rPr b="1" lang="en"/>
              <a:t>,noise)</a:t>
            </a:r>
            <a:endParaRPr b="1"/>
          </a:p>
        </p:txBody>
      </p:sp>
      <p:pic>
        <p:nvPicPr>
          <p:cNvPr id="98" name="Google Shape;98;p18"/>
          <p:cNvPicPr preferRelativeResize="0"/>
          <p:nvPr/>
        </p:nvPicPr>
        <p:blipFill>
          <a:blip r:embed="rId3">
            <a:alphaModFix/>
          </a:blip>
          <a:stretch>
            <a:fillRect/>
          </a:stretch>
        </p:blipFill>
        <p:spPr>
          <a:xfrm>
            <a:off x="6278125" y="2345125"/>
            <a:ext cx="2554175" cy="255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320"/>
              <a:t>Markov Decision Process Formulation - Base Environment</a:t>
            </a:r>
            <a:endParaRPr sz="2320"/>
          </a:p>
          <a:p>
            <a:pPr indent="0" lvl="0" marL="0" rtl="0" algn="l">
              <a:spcBef>
                <a:spcPts val="0"/>
              </a:spcBef>
              <a:spcAft>
                <a:spcPts val="0"/>
              </a:spcAft>
              <a:buClr>
                <a:schemeClr val="dk1"/>
              </a:buClr>
              <a:buSzPts val="990"/>
              <a:buFont typeface="Arial"/>
              <a:buNone/>
            </a:pPr>
            <a:r>
              <a:t/>
            </a:r>
            <a:endParaRPr sz="2320"/>
          </a:p>
          <a:p>
            <a:pPr indent="0" lvl="0" marL="0" rtl="0" algn="l">
              <a:spcBef>
                <a:spcPts val="0"/>
              </a:spcBef>
              <a:spcAft>
                <a:spcPts val="0"/>
              </a:spcAft>
              <a:buSzPts val="990"/>
              <a:buNone/>
            </a:pPr>
            <a:r>
              <a:t/>
            </a:r>
            <a:endParaRPr sz="2320"/>
          </a:p>
        </p:txBody>
      </p:sp>
      <p:sp>
        <p:nvSpPr>
          <p:cNvPr id="104" name="Google Shape;104;p19"/>
          <p:cNvSpPr txBox="1"/>
          <p:nvPr>
            <p:ph idx="1" type="body"/>
          </p:nvPr>
        </p:nvSpPr>
        <p:spPr>
          <a:xfrm>
            <a:off x="311700" y="923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1155CC"/>
                </a:solidFill>
              </a:rPr>
              <a:t>Reward function </a:t>
            </a:r>
            <a:r>
              <a:rPr b="1" lang="en">
                <a:solidFill>
                  <a:srgbClr val="1155CC"/>
                </a:solidFill>
              </a:rPr>
              <a:t>(R)</a:t>
            </a:r>
            <a:r>
              <a:rPr b="1" lang="en">
                <a:solidFill>
                  <a:srgbClr val="1155CC"/>
                </a:solidFill>
              </a:rPr>
              <a:t>:</a:t>
            </a:r>
            <a:endParaRPr b="1">
              <a:solidFill>
                <a:srgbClr val="1155CC"/>
              </a:solidFill>
            </a:endParaRPr>
          </a:p>
          <a:p>
            <a:pPr indent="-316985" lvl="0" marL="457200" rtl="0" algn="l">
              <a:spcBef>
                <a:spcPts val="1200"/>
              </a:spcBef>
              <a:spcAft>
                <a:spcPts val="0"/>
              </a:spcAft>
              <a:buSzPts val="1392"/>
              <a:buChar char="●"/>
            </a:pPr>
            <a:r>
              <a:rPr lang="en" sz="1391"/>
              <a:t>The agent must dynamically adjust and find the </a:t>
            </a:r>
            <a:r>
              <a:rPr b="1" lang="en" sz="1391"/>
              <a:t>optimal speed</a:t>
            </a:r>
            <a:r>
              <a:rPr lang="en" sz="1391"/>
              <a:t> in each setup</a:t>
            </a:r>
            <a:endParaRPr sz="1391"/>
          </a:p>
          <a:p>
            <a:pPr indent="-316985" lvl="0" marL="457200" rtl="0" algn="l">
              <a:spcBef>
                <a:spcPts val="0"/>
              </a:spcBef>
              <a:spcAft>
                <a:spcPts val="0"/>
              </a:spcAft>
              <a:buSzPts val="1392"/>
              <a:buChar char="●"/>
            </a:pPr>
            <a:r>
              <a:rPr lang="en" sz="1391"/>
              <a:t>The reward is calculated based on the </a:t>
            </a:r>
            <a:r>
              <a:rPr b="1" lang="en" sz="1391"/>
              <a:t>accuracy</a:t>
            </a:r>
            <a:r>
              <a:rPr lang="en" sz="1391"/>
              <a:t> for the material currently on the belt, and the belt </a:t>
            </a:r>
            <a:r>
              <a:rPr b="1" lang="en" sz="1391"/>
              <a:t>speed</a:t>
            </a:r>
            <a:r>
              <a:rPr lang="en" sz="1391"/>
              <a:t> </a:t>
            </a:r>
            <a:r>
              <a:rPr i="1" lang="en" sz="1391"/>
              <a:t>v</a:t>
            </a:r>
            <a:endParaRPr sz="1391"/>
          </a:p>
          <a:p>
            <a:pPr indent="-316985" lvl="0" marL="457200" rtl="0" algn="l">
              <a:spcBef>
                <a:spcPts val="0"/>
              </a:spcBef>
              <a:spcAft>
                <a:spcPts val="0"/>
              </a:spcAft>
              <a:buSzPts val="1392"/>
              <a:buChar char="●"/>
            </a:pPr>
            <a:r>
              <a:rPr lang="en" sz="1391"/>
              <a:t>All values below a minimum accuracy </a:t>
            </a:r>
            <a:r>
              <a:rPr b="1" lang="en" sz="1391"/>
              <a:t>threshold</a:t>
            </a:r>
            <a:r>
              <a:rPr lang="en" sz="1391"/>
              <a:t> (0.7) will return a negative reward of -0.1 immediately</a:t>
            </a:r>
            <a:endParaRPr sz="1391"/>
          </a:p>
          <a:p>
            <a:pPr indent="-316985" lvl="0" marL="457200" rtl="0" algn="l">
              <a:spcBef>
                <a:spcPts val="0"/>
              </a:spcBef>
              <a:spcAft>
                <a:spcPts val="0"/>
              </a:spcAft>
              <a:buSzPts val="1392"/>
              <a:buChar char="●"/>
            </a:pPr>
            <a:r>
              <a:rPr lang="en" sz="1391"/>
              <a:t>A weight for the importance of both components can be set with the r</a:t>
            </a:r>
            <a:r>
              <a:rPr b="1" lang="en" sz="1391"/>
              <a:t>eward factors</a:t>
            </a:r>
            <a:r>
              <a:rPr lang="en" sz="1391"/>
              <a:t> r</a:t>
            </a:r>
            <a:r>
              <a:rPr baseline="-25000" lang="en" sz="1391"/>
              <a:t>acc</a:t>
            </a:r>
            <a:r>
              <a:rPr lang="en" sz="1391"/>
              <a:t> and r</a:t>
            </a:r>
            <a:r>
              <a:rPr baseline="-25000" lang="en" sz="1391"/>
              <a:t>speed</a:t>
            </a:r>
            <a:endParaRPr baseline="-25000" sz="1391"/>
          </a:p>
          <a:p>
            <a:pPr indent="-316985" lvl="0" marL="457200" rtl="0" algn="l">
              <a:spcBef>
                <a:spcPts val="0"/>
              </a:spcBef>
              <a:spcAft>
                <a:spcPts val="0"/>
              </a:spcAft>
              <a:buSzPts val="1392"/>
              <a:buChar char="●"/>
            </a:pPr>
            <a:r>
              <a:rPr lang="en" sz="1391"/>
              <a:t>The </a:t>
            </a:r>
            <a:r>
              <a:rPr b="1" lang="en" sz="1391"/>
              <a:t>penalty</a:t>
            </a:r>
            <a:r>
              <a:rPr lang="en" sz="1391"/>
              <a:t> can be applied to limit the total number of speed changes in input-setups that are not fully random</a:t>
            </a:r>
            <a:endParaRPr sz="1391"/>
          </a:p>
        </p:txBody>
      </p:sp>
      <p:pic>
        <p:nvPicPr>
          <p:cNvPr id="105" name="Google Shape;105;p19"/>
          <p:cNvPicPr preferRelativeResize="0"/>
          <p:nvPr/>
        </p:nvPicPr>
        <p:blipFill>
          <a:blip r:embed="rId3">
            <a:alphaModFix/>
          </a:blip>
          <a:stretch>
            <a:fillRect/>
          </a:stretch>
        </p:blipFill>
        <p:spPr>
          <a:xfrm>
            <a:off x="2091824" y="3377350"/>
            <a:ext cx="5265151" cy="572700"/>
          </a:xfrm>
          <a:prstGeom prst="rect">
            <a:avLst/>
          </a:prstGeom>
          <a:noFill/>
          <a:ln>
            <a:noFill/>
          </a:ln>
        </p:spPr>
      </p:pic>
      <p:pic>
        <p:nvPicPr>
          <p:cNvPr id="106" name="Google Shape;106;p19"/>
          <p:cNvPicPr preferRelativeResize="0"/>
          <p:nvPr/>
        </p:nvPicPr>
        <p:blipFill rotWithShape="1">
          <a:blip r:embed="rId4">
            <a:alphaModFix/>
          </a:blip>
          <a:srcRect b="3780" l="21691" r="21286" t="77930"/>
          <a:stretch/>
        </p:blipFill>
        <p:spPr>
          <a:xfrm>
            <a:off x="2235650" y="3982650"/>
            <a:ext cx="4799851" cy="474600"/>
          </a:xfrm>
          <a:prstGeom prst="rect">
            <a:avLst/>
          </a:prstGeom>
          <a:noFill/>
          <a:ln>
            <a:noFill/>
          </a:ln>
        </p:spPr>
      </p:pic>
      <p:sp>
        <p:nvSpPr>
          <p:cNvPr id="107" name="Google Shape;107;p19"/>
          <p:cNvSpPr txBox="1"/>
          <p:nvPr/>
        </p:nvSpPr>
        <p:spPr>
          <a:xfrm>
            <a:off x="152400" y="4374075"/>
            <a:ext cx="8520600" cy="833700"/>
          </a:xfrm>
          <a:prstGeom prst="rect">
            <a:avLst/>
          </a:prstGeom>
          <a:noFill/>
          <a:ln>
            <a:noFill/>
          </a:ln>
        </p:spPr>
        <p:txBody>
          <a:bodyPr anchorCtr="0" anchor="t" bIns="91425" lIns="91425" spcFirstLastPara="1" rIns="91425" wrap="square" tIns="91425">
            <a:spAutoFit/>
          </a:bodyPr>
          <a:lstStyle/>
          <a:p>
            <a:pPr indent="-288772" lvl="0" marL="457200" rtl="0" algn="l">
              <a:lnSpc>
                <a:spcPct val="115000"/>
              </a:lnSpc>
              <a:spcBef>
                <a:spcPts val="0"/>
              </a:spcBef>
              <a:spcAft>
                <a:spcPts val="0"/>
              </a:spcAft>
              <a:buClr>
                <a:schemeClr val="dk2"/>
              </a:buClr>
              <a:buSzPts val="948"/>
              <a:buAutoNum type="arabicPeriod"/>
            </a:pPr>
            <a:r>
              <a:rPr b="1" lang="en" sz="947">
                <a:solidFill>
                  <a:schemeClr val="dk2"/>
                </a:solidFill>
              </a:rPr>
              <a:t>⍺ </a:t>
            </a:r>
            <a:r>
              <a:rPr lang="en" sz="947">
                <a:solidFill>
                  <a:schemeClr val="dk2"/>
                </a:solidFill>
              </a:rPr>
              <a:t>represents the sorting accuracy</a:t>
            </a:r>
            <a:endParaRPr sz="947">
              <a:solidFill>
                <a:schemeClr val="dk2"/>
              </a:solidFill>
            </a:endParaRPr>
          </a:p>
          <a:p>
            <a:pPr indent="-288772" lvl="0" marL="457200" rtl="0" algn="l">
              <a:lnSpc>
                <a:spcPct val="115000"/>
              </a:lnSpc>
              <a:spcBef>
                <a:spcPts val="0"/>
              </a:spcBef>
              <a:spcAft>
                <a:spcPts val="0"/>
              </a:spcAft>
              <a:buClr>
                <a:schemeClr val="dk2"/>
              </a:buClr>
              <a:buSzPts val="948"/>
              <a:buAutoNum type="arabicPeriod"/>
            </a:pPr>
            <a:r>
              <a:rPr b="1" lang="en" sz="947">
                <a:solidFill>
                  <a:schemeClr val="dk2"/>
                </a:solidFill>
              </a:rPr>
              <a:t>O</a:t>
            </a:r>
            <a:r>
              <a:rPr b="1" baseline="-25000" lang="en" sz="947">
                <a:solidFill>
                  <a:schemeClr val="dk2"/>
                </a:solidFill>
              </a:rPr>
              <a:t>v_max</a:t>
            </a:r>
            <a:r>
              <a:rPr b="1" lang="en" sz="947">
                <a:solidFill>
                  <a:schemeClr val="dk2"/>
                </a:solidFill>
              </a:rPr>
              <a:t> </a:t>
            </a:r>
            <a:r>
              <a:rPr lang="en" sz="947">
                <a:solidFill>
                  <a:schemeClr val="dk2"/>
                </a:solidFill>
              </a:rPr>
              <a:t>is the maximum belt occupancy limit per belt speed</a:t>
            </a:r>
            <a:endParaRPr sz="947">
              <a:solidFill>
                <a:schemeClr val="dk2"/>
              </a:solidFill>
            </a:endParaRPr>
          </a:p>
          <a:p>
            <a:pPr indent="-288772" lvl="0" marL="457200" rtl="0" algn="l">
              <a:lnSpc>
                <a:spcPct val="115000"/>
              </a:lnSpc>
              <a:spcBef>
                <a:spcPts val="0"/>
              </a:spcBef>
              <a:spcAft>
                <a:spcPts val="0"/>
              </a:spcAft>
              <a:buClr>
                <a:schemeClr val="dk2"/>
              </a:buClr>
              <a:buSzPts val="948"/>
              <a:buAutoNum type="arabicPeriod"/>
            </a:pPr>
            <a:r>
              <a:rPr b="1" lang="en" sz="947">
                <a:solidFill>
                  <a:schemeClr val="dk2"/>
                </a:solidFill>
              </a:rPr>
              <a:t>λ </a:t>
            </a:r>
            <a:r>
              <a:rPr lang="en" sz="947">
                <a:solidFill>
                  <a:schemeClr val="dk2"/>
                </a:solidFill>
              </a:rPr>
              <a:t>is the accuracy abatement rate</a:t>
            </a:r>
            <a:endParaRPr sz="947">
              <a:solidFill>
                <a:schemeClr val="dk2"/>
              </a:solidFill>
            </a:endParaRPr>
          </a:p>
          <a:p>
            <a:pPr indent="-288772" lvl="0" marL="457200" rtl="0" algn="l">
              <a:lnSpc>
                <a:spcPct val="115000"/>
              </a:lnSpc>
              <a:spcBef>
                <a:spcPts val="0"/>
              </a:spcBef>
              <a:spcAft>
                <a:spcPts val="0"/>
              </a:spcAft>
              <a:buClr>
                <a:schemeClr val="dk2"/>
              </a:buClr>
              <a:buSzPts val="948"/>
              <a:buAutoNum type="arabicPeriod"/>
            </a:pPr>
            <a:r>
              <a:rPr b="1" lang="en" sz="947">
                <a:solidFill>
                  <a:schemeClr val="dk2"/>
                </a:solidFill>
              </a:rPr>
              <a:t>Noise factor</a:t>
            </a:r>
            <a:r>
              <a:rPr lang="en" sz="947">
                <a:solidFill>
                  <a:schemeClr val="dk2"/>
                </a:solidFill>
              </a:rPr>
              <a:t> introduced to account for variability</a:t>
            </a:r>
            <a:endParaRPr sz="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t>Markov Decision Process Formulation - Advanced Environment</a:t>
            </a:r>
            <a:endParaRPr sz="2300"/>
          </a:p>
          <a:p>
            <a:pPr indent="0" lvl="0" marL="0" rtl="0" algn="l">
              <a:spcBef>
                <a:spcPts val="0"/>
              </a:spcBef>
              <a:spcAft>
                <a:spcPts val="0"/>
              </a:spcAft>
              <a:buClr>
                <a:schemeClr val="dk1"/>
              </a:buClr>
              <a:buSzPts val="1100"/>
              <a:buFont typeface="Arial"/>
              <a:buNone/>
            </a:pPr>
            <a:r>
              <a:t/>
            </a:r>
            <a:endParaRPr sz="2300"/>
          </a:p>
          <a:p>
            <a:pPr indent="0" lvl="0" marL="0" rtl="0" algn="l">
              <a:spcBef>
                <a:spcPts val="0"/>
              </a:spcBef>
              <a:spcAft>
                <a:spcPts val="0"/>
              </a:spcAft>
              <a:buNone/>
            </a:pPr>
            <a:r>
              <a:t/>
            </a:r>
            <a:endParaRPr sz="2300"/>
          </a:p>
        </p:txBody>
      </p:sp>
      <p:sp>
        <p:nvSpPr>
          <p:cNvPr id="113" name="Google Shape;11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1155CC"/>
                </a:solidFill>
              </a:rPr>
              <a:t>Premise:</a:t>
            </a:r>
            <a:endParaRPr b="1">
              <a:solidFill>
                <a:srgbClr val="1155CC"/>
              </a:solidFill>
            </a:endParaRPr>
          </a:p>
          <a:p>
            <a:pPr indent="-342900" lvl="0" marL="457200" rtl="0" algn="l">
              <a:spcBef>
                <a:spcPts val="1200"/>
              </a:spcBef>
              <a:spcAft>
                <a:spcPts val="0"/>
              </a:spcAft>
              <a:buSzPts val="1800"/>
              <a:buChar char="●"/>
            </a:pPr>
            <a:r>
              <a:rPr lang="en"/>
              <a:t>T</a:t>
            </a:r>
            <a:r>
              <a:rPr lang="en"/>
              <a:t>he basic environment allows only for discrete belt speed adjustments</a:t>
            </a:r>
            <a:endParaRPr/>
          </a:p>
          <a:p>
            <a:pPr indent="-342900" lvl="0" marL="457200" rtl="0" algn="l">
              <a:spcBef>
                <a:spcPts val="0"/>
              </a:spcBef>
              <a:spcAft>
                <a:spcPts val="0"/>
              </a:spcAft>
              <a:buSzPts val="1800"/>
              <a:buChar char="●"/>
            </a:pPr>
            <a:r>
              <a:rPr lang="en"/>
              <a:t>Advanced environment simulated a machine upgrade by introducing three sorting modes: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4" name="Google Shape;114;p20"/>
          <p:cNvPicPr preferRelativeResize="0"/>
          <p:nvPr/>
        </p:nvPicPr>
        <p:blipFill>
          <a:blip r:embed="rId3">
            <a:alphaModFix/>
          </a:blip>
          <a:stretch>
            <a:fillRect/>
          </a:stretch>
        </p:blipFill>
        <p:spPr>
          <a:xfrm>
            <a:off x="1992550" y="2829925"/>
            <a:ext cx="5532925" cy="521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Markov Decision Process Formulation - </a:t>
            </a:r>
            <a:r>
              <a:rPr lang="en" sz="2300"/>
              <a:t>Advanced Environment</a:t>
            </a:r>
            <a:endParaRPr sz="2300"/>
          </a:p>
          <a:p>
            <a:pPr indent="0" lvl="0" marL="0" rtl="0" algn="l">
              <a:spcBef>
                <a:spcPts val="0"/>
              </a:spcBef>
              <a:spcAft>
                <a:spcPts val="0"/>
              </a:spcAft>
              <a:buClr>
                <a:schemeClr val="dk1"/>
              </a:buClr>
              <a:buSzPts val="1100"/>
              <a:buFont typeface="Arial"/>
              <a:buNone/>
            </a:pPr>
            <a:r>
              <a:t/>
            </a:r>
            <a:endParaRPr sz="2300"/>
          </a:p>
          <a:p>
            <a:pPr indent="0" lvl="0" marL="0" rtl="0" algn="l">
              <a:spcBef>
                <a:spcPts val="0"/>
              </a:spcBef>
              <a:spcAft>
                <a:spcPts val="0"/>
              </a:spcAft>
              <a:buSzPts val="990"/>
              <a:buNone/>
            </a:pPr>
            <a:r>
              <a:t/>
            </a:r>
            <a:endParaRPr sz="2300"/>
          </a:p>
          <a:p>
            <a:pPr indent="0" lvl="0" marL="0" rtl="0" algn="l">
              <a:spcBef>
                <a:spcPts val="0"/>
              </a:spcBef>
              <a:spcAft>
                <a:spcPts val="0"/>
              </a:spcAft>
              <a:buSzPts val="990"/>
              <a:buNone/>
            </a:pPr>
            <a:r>
              <a:t/>
            </a:r>
            <a:endParaRPr sz="2300"/>
          </a:p>
        </p:txBody>
      </p:sp>
      <p:sp>
        <p:nvSpPr>
          <p:cNvPr id="120" name="Google Shape;120;p21"/>
          <p:cNvSpPr txBox="1"/>
          <p:nvPr>
            <p:ph idx="1" type="body"/>
          </p:nvPr>
        </p:nvSpPr>
        <p:spPr>
          <a:xfrm>
            <a:off x="311700" y="1152475"/>
            <a:ext cx="8520600" cy="192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1155CC"/>
                </a:solidFill>
              </a:rPr>
              <a:t>Actions representation:</a:t>
            </a:r>
            <a:endParaRPr b="1">
              <a:solidFill>
                <a:srgbClr val="1155CC"/>
              </a:solidFill>
            </a:endParaRPr>
          </a:p>
          <a:p>
            <a:pPr indent="-342900" lvl="0" marL="457200" rtl="0" algn="l">
              <a:spcBef>
                <a:spcPts val="1200"/>
              </a:spcBef>
              <a:spcAft>
                <a:spcPts val="0"/>
              </a:spcAft>
              <a:buSzPts val="1800"/>
              <a:buChar char="●"/>
            </a:pPr>
            <a:r>
              <a:rPr lang="en"/>
              <a:t>Action space expanded to include a total of 30 actions: t</a:t>
            </a:r>
            <a:r>
              <a:rPr lang="en"/>
              <a:t>en discrete actions corresponding to belt speeds of 10% to 100% x 3 sorting modes</a:t>
            </a:r>
            <a:endParaRPr/>
          </a:p>
          <a:p>
            <a:pPr indent="0" lvl="0" marL="0" rtl="0" algn="ctr">
              <a:spcBef>
                <a:spcPts val="1200"/>
              </a:spcBef>
              <a:spcAft>
                <a:spcPts val="1200"/>
              </a:spcAft>
              <a:buNone/>
            </a:pPr>
            <a:r>
              <a:rPr b="1" lang="en" sz="1600"/>
              <a:t>A  ∈ {(0.1, B), (0.1, P), (0.1, N), (0.2, B), (0.2, P), (0.2, N),....., (1.0, B), (1.0, P), (1.0, N)}</a:t>
            </a:r>
            <a:endParaRPr b="1" baseline="-25000" sz="1600"/>
          </a:p>
        </p:txBody>
      </p:sp>
      <p:sp>
        <p:nvSpPr>
          <p:cNvPr id="121" name="Google Shape;121;p21"/>
          <p:cNvSpPr txBox="1"/>
          <p:nvPr/>
        </p:nvSpPr>
        <p:spPr>
          <a:xfrm>
            <a:off x="304800" y="2945400"/>
            <a:ext cx="8905800" cy="219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rgbClr val="1155CC"/>
                </a:solidFill>
              </a:rPr>
              <a:t>States representation:</a:t>
            </a:r>
            <a:endParaRPr b="1" sz="1800">
              <a:solidFill>
                <a:srgbClr val="1155CC"/>
              </a:solidFill>
            </a:endParaRPr>
          </a:p>
          <a:p>
            <a:pPr indent="-342900" lvl="0" marL="457200" rtl="0" algn="l">
              <a:lnSpc>
                <a:spcPct val="115000"/>
              </a:lnSpc>
              <a:spcBef>
                <a:spcPts val="1200"/>
              </a:spcBef>
              <a:spcAft>
                <a:spcPts val="0"/>
              </a:spcAft>
              <a:buClr>
                <a:schemeClr val="dk2"/>
              </a:buClr>
              <a:buSzPts val="1800"/>
              <a:buChar char="●"/>
            </a:pPr>
            <a:r>
              <a:rPr lang="en" sz="1800">
                <a:solidFill>
                  <a:schemeClr val="dk2"/>
                </a:solidFill>
              </a:rPr>
              <a:t>Total amount of material on the input belt</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Ratio of material A to material B</a:t>
            </a:r>
            <a:endParaRPr sz="1800">
              <a:solidFill>
                <a:schemeClr val="dk2"/>
              </a:solidFill>
            </a:endParaRPr>
          </a:p>
          <a:p>
            <a:pPr indent="0" lvl="0" marL="0" rtl="0" algn="ctr">
              <a:lnSpc>
                <a:spcPct val="115000"/>
              </a:lnSpc>
              <a:spcBef>
                <a:spcPts val="1200"/>
              </a:spcBef>
              <a:spcAft>
                <a:spcPts val="0"/>
              </a:spcAft>
              <a:buNone/>
            </a:pPr>
            <a:r>
              <a:rPr b="1" lang="en" sz="1800">
                <a:solidFill>
                  <a:schemeClr val="dk2"/>
                </a:solidFill>
              </a:rPr>
              <a:t>I</a:t>
            </a:r>
            <a:r>
              <a:rPr b="1" baseline="-25000" lang="en" sz="1800">
                <a:solidFill>
                  <a:schemeClr val="dk2"/>
                </a:solidFill>
              </a:rPr>
              <a:t>total_norm</a:t>
            </a:r>
            <a:r>
              <a:rPr b="1" lang="en" sz="1800">
                <a:solidFill>
                  <a:schemeClr val="dk2"/>
                </a:solidFill>
              </a:rPr>
              <a:t> = (B</a:t>
            </a:r>
            <a:r>
              <a:rPr b="1" baseline="-25000" lang="en" sz="1800">
                <a:solidFill>
                  <a:schemeClr val="dk2"/>
                </a:solidFill>
              </a:rPr>
              <a:t>A</a:t>
            </a:r>
            <a:r>
              <a:rPr b="1" lang="en" sz="1800">
                <a:solidFill>
                  <a:schemeClr val="dk2"/>
                </a:solidFill>
              </a:rPr>
              <a:t> + B</a:t>
            </a:r>
            <a:r>
              <a:rPr b="1" baseline="-25000" lang="en" sz="1800">
                <a:solidFill>
                  <a:schemeClr val="dk2"/>
                </a:solidFill>
              </a:rPr>
              <a:t>B</a:t>
            </a:r>
            <a:r>
              <a:rPr b="1" lang="en" sz="1800">
                <a:solidFill>
                  <a:schemeClr val="dk2"/>
                </a:solidFill>
              </a:rPr>
              <a:t>)/ max belt capacity</a:t>
            </a:r>
            <a:endParaRPr b="1" sz="1800">
              <a:solidFill>
                <a:schemeClr val="dk2"/>
              </a:solidFill>
            </a:endParaRPr>
          </a:p>
          <a:p>
            <a:pPr indent="0" lvl="0" marL="0" rtl="0" algn="ctr">
              <a:lnSpc>
                <a:spcPct val="115000"/>
              </a:lnSpc>
              <a:spcBef>
                <a:spcPts val="1200"/>
              </a:spcBef>
              <a:spcAft>
                <a:spcPts val="1200"/>
              </a:spcAft>
              <a:buNone/>
            </a:pPr>
            <a:r>
              <a:rPr b="1" lang="en" sz="1800">
                <a:solidFill>
                  <a:schemeClr val="dk2"/>
                </a:solidFill>
              </a:rPr>
              <a:t>M</a:t>
            </a:r>
            <a:r>
              <a:rPr b="1" baseline="-25000" lang="en" sz="1800">
                <a:solidFill>
                  <a:schemeClr val="dk2"/>
                </a:solidFill>
              </a:rPr>
              <a:t>ratio</a:t>
            </a:r>
            <a:r>
              <a:rPr b="1" lang="en" sz="1800">
                <a:solidFill>
                  <a:schemeClr val="dk2"/>
                </a:solidFill>
              </a:rPr>
              <a:t> = B</a:t>
            </a:r>
            <a:r>
              <a:rPr b="1" baseline="-25000" lang="en" sz="1800">
                <a:solidFill>
                  <a:schemeClr val="dk2"/>
                </a:solidFill>
              </a:rPr>
              <a:t>A</a:t>
            </a:r>
            <a:r>
              <a:rPr b="1" lang="en" sz="1800">
                <a:solidFill>
                  <a:schemeClr val="dk2"/>
                </a:solidFill>
              </a:rPr>
              <a:t>/B</a:t>
            </a:r>
            <a:r>
              <a:rPr b="1" baseline="-25000" lang="en" sz="1800">
                <a:solidFill>
                  <a:schemeClr val="dk2"/>
                </a:solidFill>
              </a:rPr>
              <a:t>B</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