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1" r:id="rId4"/>
    <p:sldId id="262" r:id="rId5"/>
    <p:sldId id="263" r:id="rId6"/>
    <p:sldId id="264" r:id="rId7"/>
    <p:sldId id="273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timeTest</c:v>
                </c:pt>
                <c:pt idx="1">
                  <c:v>timeFit</c:v>
                </c:pt>
                <c:pt idx="2">
                  <c:v>timeBpm</c:v>
                </c:pt>
                <c:pt idx="3">
                  <c:v>timeProgram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126.40969900000007</c:v>
                </c:pt>
                <c:pt idx="1">
                  <c:v>59.377491999999997</c:v>
                </c:pt>
                <c:pt idx="2">
                  <c:v>185.96019200000001</c:v>
                </c:pt>
                <c:pt idx="3">
                  <c:v>202.74842599999999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parfor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timeTest</c:v>
                </c:pt>
                <c:pt idx="1">
                  <c:v>timeFit</c:v>
                </c:pt>
                <c:pt idx="2">
                  <c:v>timeBpm</c:v>
                </c:pt>
                <c:pt idx="3">
                  <c:v>timeProgram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47.206357000000011</c:v>
                </c:pt>
                <c:pt idx="1">
                  <c:v>30.447078000000001</c:v>
                </c:pt>
                <c:pt idx="2">
                  <c:v>77.675567999999942</c:v>
                </c:pt>
                <c:pt idx="3">
                  <c:v>93.312641999999983</c:v>
                </c:pt>
              </c:numCache>
            </c:numRef>
          </c:val>
        </c:ser>
        <c:axId val="89212032"/>
        <c:axId val="89213952"/>
      </c:barChart>
      <c:catAx>
        <c:axId val="89212032"/>
        <c:scaling>
          <c:orientation val="minMax"/>
        </c:scaling>
        <c:axPos val="b"/>
        <c:tickLblPos val="nextTo"/>
        <c:crossAx val="89213952"/>
        <c:crosses val="autoZero"/>
        <c:auto val="1"/>
        <c:lblAlgn val="ctr"/>
        <c:lblOffset val="100"/>
      </c:catAx>
      <c:valAx>
        <c:axId val="89213952"/>
        <c:scaling>
          <c:orientation val="minMax"/>
        </c:scaling>
        <c:axPos val="l"/>
        <c:majorGridlines/>
        <c:numFmt formatCode="General" sourceLinked="1"/>
        <c:tickLblPos val="nextTo"/>
        <c:crossAx val="89212032"/>
        <c:crosses val="autoZero"/>
        <c:crossBetween val="between"/>
      </c:valAx>
    </c:plotArea>
    <c:legend>
      <c:legendPos val="t"/>
      <c:layout/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4/24/2012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4/24/2012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4/24/2012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4/24/2012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onket.net/dancing-monkeys-v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mathworks.com/help/toolbox/distcomp/parfo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mathworks.com/help/toolbox/distcomp/bsic3by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Dancing Monkeys: Accelerated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96200" cy="838200"/>
          </a:xfrm>
        </p:spPr>
        <p:txBody>
          <a:bodyPr>
            <a:noAutofit/>
          </a:bodyPr>
          <a:lstStyle/>
          <a:p>
            <a:pPr algn="l"/>
            <a:r>
              <a:rPr lang="en-US" sz="3200" baseline="-3000" dirty="0" smtClean="0"/>
              <a:t>GPU-Accelerated </a:t>
            </a:r>
            <a:r>
              <a:rPr lang="en-US" sz="3200" baseline="-3000" dirty="0"/>
              <a:t>Beat </a:t>
            </a:r>
            <a:r>
              <a:rPr lang="en-US" sz="3200" baseline="-3000" dirty="0" smtClean="0"/>
              <a:t>Detection</a:t>
            </a:r>
            <a:br>
              <a:rPr lang="en-US" sz="3200" baseline="-3000" dirty="0" smtClean="0"/>
            </a:br>
            <a:r>
              <a:rPr lang="en-US" sz="3200" baseline="-3000" dirty="0" smtClean="0"/>
              <a:t>for </a:t>
            </a:r>
            <a:r>
              <a:rPr lang="en-US" sz="3200" i="1" baseline="-3000" dirty="0"/>
              <a:t>Dancing </a:t>
            </a:r>
            <a:r>
              <a:rPr lang="en-US" sz="3200" i="1" baseline="-3000" dirty="0" smtClean="0"/>
              <a:t>Monkeys</a:t>
            </a:r>
          </a:p>
        </p:txBody>
      </p:sp>
      <p:pic>
        <p:nvPicPr>
          <p:cNvPr id="6148" name="Picture 4" descr="D:\Development\Sandbox\DancingMonkeysAccelerated\docs\radioactive-dancing-monkeys-fastest-ani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5336" y="1905000"/>
            <a:ext cx="2656113" cy="164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85800" y="5320099"/>
            <a:ext cx="7696200" cy="1371600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sz="2200" dirty="0" smtClean="0">
                <a:solidFill>
                  <a:schemeClr val="bg1"/>
                </a:solidFill>
              </a:rPr>
              <a:t>Philip Peng, </a:t>
            </a:r>
            <a:r>
              <a:rPr lang="en-US" sz="2200" dirty="0" err="1" smtClean="0">
                <a:solidFill>
                  <a:schemeClr val="bg1"/>
                </a:solidFill>
              </a:rPr>
              <a:t>Yanjie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Feng</a:t>
            </a:r>
            <a:endParaRPr lang="en-US" sz="2200" dirty="0" smtClean="0">
              <a:solidFill>
                <a:schemeClr val="bg1"/>
              </a:solidFill>
            </a:endParaRPr>
          </a:p>
          <a:p>
            <a:pPr algn="l"/>
            <a:r>
              <a:rPr lang="en-US" sz="2200" dirty="0" err="1" smtClean="0">
                <a:solidFill>
                  <a:schemeClr val="bg1"/>
                </a:solidFill>
              </a:rPr>
              <a:t>UPenn</a:t>
            </a:r>
            <a:r>
              <a:rPr lang="en-US" sz="2200" dirty="0" smtClean="0">
                <a:solidFill>
                  <a:schemeClr val="bg1"/>
                </a:solidFill>
              </a:rPr>
              <a:t> CIS 565 Spring 2012</a:t>
            </a:r>
          </a:p>
          <a:p>
            <a:pPr algn="l"/>
            <a:r>
              <a:rPr lang="en-US" sz="2200" dirty="0" smtClean="0">
                <a:solidFill>
                  <a:schemeClr val="bg1"/>
                </a:solidFill>
              </a:rPr>
              <a:t>Final Project – </a:t>
            </a:r>
            <a:r>
              <a:rPr lang="en-US" sz="2200" dirty="0" smtClean="0">
                <a:solidFill>
                  <a:schemeClr val="bg1"/>
                </a:solidFill>
              </a:rPr>
              <a:t>Final </a:t>
            </a:r>
            <a:r>
              <a:rPr lang="en-US" sz="2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553200"/>
            <a:ext cx="8621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img</a:t>
            </a:r>
            <a:r>
              <a:rPr lang="en-US" sz="1200" dirty="0" smtClean="0"/>
              <a:t> </a:t>
            </a:r>
            <a:r>
              <a:rPr lang="en-US" sz="1200" dirty="0" err="1" smtClean="0"/>
              <a:t>src</a:t>
            </a:r>
            <a:r>
              <a:rPr lang="en-US" sz="1200" dirty="0"/>
              <a:t>: http://www.dcrblogs.com/wp-content/uploads/2010/03/radioactive-dancing-monkeys-fastest-ani.gif</a:t>
            </a:r>
          </a:p>
        </p:txBody>
      </p:sp>
    </p:spTree>
    <p:extLst>
      <p:ext uri="{BB962C8B-B14F-4D97-AF65-F5344CB8AC3E}">
        <p14:creationId xmlns:p14="http://schemas.microsoft.com/office/powerpoint/2010/main" xmlns="" val="11330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Jacket is a </a:t>
            </a:r>
            <a:r>
              <a:rPr lang="en-US" dirty="0" err="1" smtClean="0"/>
              <a:t>Matlab</a:t>
            </a:r>
            <a:r>
              <a:rPr lang="en-US" dirty="0" smtClean="0"/>
              <a:t> plug-in </a:t>
            </a:r>
          </a:p>
          <a:p>
            <a:pPr>
              <a:buNone/>
            </a:pPr>
            <a:r>
              <a:rPr lang="en-US" dirty="0" smtClean="0"/>
              <a:t>d</a:t>
            </a:r>
            <a:r>
              <a:rPr lang="en-US" dirty="0" smtClean="0"/>
              <a:t>eveloped by </a:t>
            </a:r>
            <a:r>
              <a:rPr lang="en-US" dirty="0" err="1" smtClean="0"/>
              <a:t>Accelereyes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More data structures on GPU side</a:t>
            </a:r>
          </a:p>
          <a:p>
            <a:r>
              <a:rPr lang="en-US" dirty="0" smtClean="0"/>
              <a:t>More functions supported on GPU side</a:t>
            </a:r>
          </a:p>
          <a:p>
            <a:r>
              <a:rPr lang="en-US" dirty="0" smtClean="0"/>
              <a:t>Much faster than </a:t>
            </a:r>
            <a:r>
              <a:rPr lang="en-US" dirty="0" err="1" smtClean="0"/>
              <a:t>GPUarray</a:t>
            </a:r>
            <a:endParaRPr lang="en-US" dirty="0" smtClean="0"/>
          </a:p>
          <a:p>
            <a:r>
              <a:rPr lang="en-US" dirty="0" smtClean="0"/>
              <a:t>Just use its </a:t>
            </a:r>
            <a:r>
              <a:rPr lang="en-US" dirty="0" err="1" smtClean="0"/>
              <a:t>gfor</a:t>
            </a:r>
            <a:r>
              <a:rPr lang="en-US" dirty="0" smtClean="0"/>
              <a:t> function instead of default for loop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Jacket - Approach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371600"/>
            <a:ext cx="25812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slower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Jacket - Results</a:t>
            </a:r>
            <a:endParaRPr 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5000"/>
            <a:ext cx="6096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Jacket </a:t>
            </a:r>
            <a:r>
              <a:rPr lang="en-US" dirty="0" err="1" smtClean="0"/>
              <a:t>gfor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rewrite everything in CUDA</a:t>
            </a:r>
          </a:p>
          <a:p>
            <a:endParaRPr lang="en-US" dirty="0" smtClean="0"/>
          </a:p>
          <a:p>
            <a:r>
              <a:rPr lang="en-US" dirty="0" smtClean="0"/>
              <a:t>Try to modify the algorithm and make it more GPU friendly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Karl O’Keeffe, “Dancing Monkeys”, </a:t>
            </a:r>
            <a:r>
              <a:rPr lang="en-US" dirty="0" err="1" smtClean="0"/>
              <a:t>MEng</a:t>
            </a:r>
            <a:r>
              <a:rPr lang="en-US" dirty="0" smtClean="0"/>
              <a:t> Individual Project Report 18th June 2003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Will </a:t>
            </a:r>
            <a:r>
              <a:rPr lang="en-US" dirty="0" smtClean="0"/>
              <a:t>Archer </a:t>
            </a:r>
            <a:r>
              <a:rPr lang="en-US" dirty="0" err="1" smtClean="0"/>
              <a:t>Arentz</a:t>
            </a:r>
            <a:r>
              <a:rPr lang="en-US" dirty="0" smtClean="0"/>
              <a:t>, “BEAT EXTRACTION FROM DIGITAL MUSIC”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Dancing Monkeys</a:t>
            </a:r>
          </a:p>
          <a:p>
            <a:pPr lvl="1"/>
            <a:r>
              <a:rPr lang="en-US" dirty="0" smtClean="0"/>
              <a:t>Create DDR step patterns from arbitrary songs</a:t>
            </a:r>
          </a:p>
          <a:p>
            <a:pPr lvl="1"/>
            <a:r>
              <a:rPr lang="en-US" dirty="0" smtClean="0"/>
              <a:t>Highly precise beat detection algorithm</a:t>
            </a:r>
            <a:br>
              <a:rPr lang="en-US" dirty="0" smtClean="0"/>
            </a:br>
            <a:r>
              <a:rPr lang="en-US" dirty="0" smtClean="0"/>
              <a:t>(accurate within &lt;0.0001 BPM)</a:t>
            </a:r>
          </a:p>
          <a:p>
            <a:pPr lvl="1"/>
            <a:r>
              <a:rPr lang="en-US" dirty="0" smtClean="0"/>
              <a:t>Nov 1, 2003 by Karl O’Keeffe</a:t>
            </a:r>
          </a:p>
          <a:p>
            <a:pPr lvl="1"/>
            <a:r>
              <a:rPr lang="en-US" dirty="0" smtClean="0"/>
              <a:t>MATLAB program, CC license</a:t>
            </a:r>
          </a:p>
          <a:p>
            <a:pPr lvl="1"/>
            <a:r>
              <a:rPr lang="en-US" dirty="0" smtClean="0">
                <a:hlinkClick r:id="rId2"/>
              </a:rPr>
              <a:t>http://monket.net/dancing-monkeys-v2/</a:t>
            </a:r>
            <a:r>
              <a:rPr lang="en-US" dirty="0" smtClean="0"/>
              <a:t> </a:t>
            </a:r>
          </a:p>
          <a:p>
            <a:r>
              <a:rPr lang="en-US" dirty="0" smtClean="0"/>
              <a:t>GPU Acceleration</a:t>
            </a:r>
          </a:p>
          <a:p>
            <a:pPr lvl="1"/>
            <a:r>
              <a:rPr lang="en-US" dirty="0" smtClean="0"/>
              <a:t>Algorithm used = brute force BPM comparisons</a:t>
            </a:r>
          </a:p>
          <a:p>
            <a:pPr lvl="1"/>
            <a:r>
              <a:rPr lang="en-US" dirty="0" smtClean="0"/>
              <a:t>GPUs are good with parallel number crunching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9228" y="1188720"/>
            <a:ext cx="6200776" cy="2136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447800" y="3581400"/>
            <a:ext cx="5638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Dancing Monkeys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988" y="3048000"/>
            <a:ext cx="7289414" cy="3505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Process waveform data</a:t>
            </a:r>
          </a:p>
          <a:p>
            <a:r>
              <a:rPr lang="en-US" sz="2800" dirty="0" smtClean="0"/>
              <a:t>Calculate BPM (first pass)</a:t>
            </a:r>
          </a:p>
          <a:p>
            <a:r>
              <a:rPr lang="en-US" sz="2800" dirty="0" smtClean="0"/>
              <a:t>Calculate BPM (second pass)</a:t>
            </a:r>
          </a:p>
          <a:p>
            <a:r>
              <a:rPr lang="en-US" sz="2800" dirty="0" smtClean="0"/>
              <a:t>Calculate </a:t>
            </a:r>
            <a:r>
              <a:rPr lang="en-US" sz="2800" dirty="0"/>
              <a:t>g</a:t>
            </a:r>
            <a:r>
              <a:rPr lang="en-US" sz="2800" dirty="0" smtClean="0"/>
              <a:t>ap time</a:t>
            </a:r>
          </a:p>
          <a:p>
            <a:r>
              <a:rPr lang="en-US" sz="2800" dirty="0" smtClean="0"/>
              <a:t>Generate arrow patterns from waveform data</a:t>
            </a:r>
          </a:p>
        </p:txBody>
      </p:sp>
    </p:spTree>
    <p:extLst>
      <p:ext uri="{BB962C8B-B14F-4D97-AF65-F5344CB8AC3E}">
        <p14:creationId xmlns:p14="http://schemas.microsoft.com/office/powerpoint/2010/main" xmlns="" val="215025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MATLAB’s Parallel Computing Toolbox</a:t>
            </a:r>
          </a:p>
          <a:p>
            <a:r>
              <a:rPr lang="en-US" dirty="0" smtClean="0"/>
              <a:t>Replace </a:t>
            </a:r>
            <a:r>
              <a:rPr lang="en-US" i="1" dirty="0" smtClean="0"/>
              <a:t>for</a:t>
            </a:r>
            <a:r>
              <a:rPr lang="en-US" dirty="0" smtClean="0"/>
              <a:t> loops with MATLAB’s </a:t>
            </a:r>
            <a:r>
              <a:rPr lang="en-US" i="1" dirty="0" err="1" smtClean="0"/>
              <a:t>parfor</a:t>
            </a:r>
            <a:endParaRPr lang="en-US" i="1" dirty="0" smtClean="0"/>
          </a:p>
          <a:p>
            <a:pPr lvl="1"/>
            <a:r>
              <a:rPr lang="en-US" dirty="0" smtClean="0"/>
              <a:t>Run loop in parallel, one per CPU core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www.mathworks.com/help/toolbox/distcomp/parfor.html</a:t>
            </a:r>
            <a:endParaRPr lang="en-US" dirty="0" smtClean="0"/>
          </a:p>
          <a:p>
            <a:r>
              <a:rPr lang="en-US" dirty="0" smtClean="0"/>
              <a:t>Require code modification</a:t>
            </a:r>
          </a:p>
          <a:p>
            <a:pPr lvl="1"/>
            <a:r>
              <a:rPr lang="en-US" dirty="0" err="1" smtClean="0"/>
              <a:t>matlabpool</a:t>
            </a:r>
            <a:endParaRPr lang="en-US" dirty="0" smtClean="0"/>
          </a:p>
          <a:p>
            <a:pPr lvl="1"/>
            <a:r>
              <a:rPr lang="en-US" dirty="0" smtClean="0"/>
              <a:t>Temporary arrays</a:t>
            </a:r>
          </a:p>
          <a:p>
            <a:pPr lvl="1"/>
            <a:r>
              <a:rPr lang="en-US" dirty="0" smtClean="0"/>
              <a:t>Index recalculations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CPU Parallelization - Approach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3040" y="5505990"/>
            <a:ext cx="7155720" cy="718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570968"/>
            <a:ext cx="2900026" cy="80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7302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8806458"/>
              </p:ext>
            </p:extLst>
          </p:nvPr>
        </p:nvGraphicFramePr>
        <p:xfrm>
          <a:off x="4953000" y="1447800"/>
          <a:ext cx="4038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Parallelization - Results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24661979"/>
              </p:ext>
            </p:extLst>
          </p:nvPr>
        </p:nvGraphicFramePr>
        <p:xfrm>
          <a:off x="381000" y="2667000"/>
          <a:ext cx="44196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484"/>
                <a:gridCol w="883920"/>
                <a:gridCol w="964276"/>
                <a:gridCol w="883920"/>
              </a:tblGrid>
              <a:tr h="4267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parfor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%</a:t>
                      </a:r>
                      <a:endParaRPr lang="en-US" sz="18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timeTest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126.4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47.2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37.5%</a:t>
                      </a:r>
                      <a:endParaRPr lang="en-US" sz="18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timeFit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59.3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30.4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51.3%</a:t>
                      </a:r>
                      <a:endParaRPr lang="en-US" sz="18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timeBpm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186.0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77.7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41.8%</a:t>
                      </a:r>
                      <a:endParaRPr lang="en-US" sz="18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timeProgram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202.7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/>
                        <a:t>93.3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46.0%</a:t>
                      </a:r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3913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Parallelization - Results</a:t>
            </a:r>
            <a:endParaRPr lang="en-US" dirty="0"/>
          </a:p>
        </p:txBody>
      </p:sp>
      <p:pic>
        <p:nvPicPr>
          <p:cNvPr id="1026" name="Picture 2" descr="http://2.bp.blogspot.com/-6fbhb-265Nc/T36bCgN62OI/AAAAAAAAAF0/zaqiOawaQ-c/s1600/matlabpool_t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7467600" cy="4696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MATLAB’s </a:t>
            </a:r>
            <a:r>
              <a:rPr lang="en-US" sz="2800" dirty="0" err="1" smtClean="0"/>
              <a:t>gpuArray</a:t>
            </a:r>
            <a:r>
              <a:rPr lang="en-US" sz="2800" dirty="0" smtClean="0"/>
              <a:t>() and gather() function</a:t>
            </a:r>
          </a:p>
          <a:p>
            <a:r>
              <a:rPr lang="en-US" sz="2800" dirty="0" smtClean="0"/>
              <a:t>MATLAB’s build-in GPU functions</a:t>
            </a:r>
          </a:p>
          <a:p>
            <a:r>
              <a:rPr lang="en-US" sz="2800" dirty="0" smtClean="0"/>
              <a:t>Parallel GPU kernel by using </a:t>
            </a:r>
            <a:r>
              <a:rPr lang="en-US" sz="2800" dirty="0" err="1" smtClean="0"/>
              <a:t>arrayfun</a:t>
            </a:r>
            <a:r>
              <a:rPr lang="en-US" sz="2800" dirty="0" smtClean="0"/>
              <a:t>()</a:t>
            </a:r>
          </a:p>
          <a:p>
            <a:endParaRPr lang="en-US" sz="2800" dirty="0" smtClean="0"/>
          </a:p>
          <a:p>
            <a:pPr>
              <a:buNone/>
            </a:pPr>
            <a:endParaRPr lang="en-US" dirty="0" smtClean="0">
              <a:hlinkClick r:id="rId2"/>
            </a:endParaRPr>
          </a:p>
          <a:p>
            <a:pPr>
              <a:buNone/>
            </a:pPr>
            <a:endParaRPr lang="en-US" dirty="0" smtClean="0">
              <a:hlinkClick r:id="rId2"/>
            </a:endParaRPr>
          </a:p>
          <a:p>
            <a:pPr>
              <a:buNone/>
            </a:pPr>
            <a:endParaRPr lang="en-US" dirty="0" smtClean="0">
              <a:hlinkClick r:id="rId2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GPUarray</a:t>
            </a:r>
            <a:r>
              <a:rPr lang="en-US" dirty="0" smtClean="0"/>
              <a:t> - Approach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580" y="3009900"/>
            <a:ext cx="8410142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4739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is slow!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GPUarray</a:t>
            </a:r>
            <a:r>
              <a:rPr lang="en-US" dirty="0" smtClean="0"/>
              <a:t> - Results</a:t>
            </a:r>
            <a:endParaRPr 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57400"/>
            <a:ext cx="7924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 makes everything become slow.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GPUarray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91</TotalTime>
  <Words>249</Words>
  <Application>Microsoft Office PowerPoint</Application>
  <PresentationFormat>全屏显示(4:3)</PresentationFormat>
  <Paragraphs>82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Concourse</vt:lpstr>
      <vt:lpstr>Dancing Monkeys: Accelerated</vt:lpstr>
      <vt:lpstr>Project Description</vt:lpstr>
      <vt:lpstr>Dancing Monkeys Architecture</vt:lpstr>
      <vt:lpstr>CPU Parallelization - Approach</vt:lpstr>
      <vt:lpstr>CPU Parallelization - Results</vt:lpstr>
      <vt:lpstr>CPU Parallelization - Results</vt:lpstr>
      <vt:lpstr>GPUarray - Approach</vt:lpstr>
      <vt:lpstr>GPUarray - Results</vt:lpstr>
      <vt:lpstr>GPUarray</vt:lpstr>
      <vt:lpstr>Jacket - Approach</vt:lpstr>
      <vt:lpstr>Jacket - Results</vt:lpstr>
      <vt:lpstr>Jacket gfor</vt:lpstr>
      <vt:lpstr>Future Work</vt:lpstr>
      <vt:lpstr>Bibliography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Dancing Monkeys: Accelerated</dc:title>
  <dc:creator>orochi2k</dc:creator>
  <cp:lastModifiedBy>orochi2k</cp:lastModifiedBy>
  <cp:revision>8</cp:revision>
  <dcterms:created xsi:type="dcterms:W3CDTF">2012-04-25T01:58:34Z</dcterms:created>
  <dcterms:modified xsi:type="dcterms:W3CDTF">2012-04-25T03:29:52Z</dcterms:modified>
</cp:coreProperties>
</file>