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2" r:id="rId4"/>
    <p:sldId id="263" r:id="rId5"/>
    <p:sldId id="273" r:id="rId6"/>
    <p:sldId id="280" r:id="rId7"/>
    <p:sldId id="268" r:id="rId8"/>
    <p:sldId id="269" r:id="rId9"/>
    <p:sldId id="274" r:id="rId10"/>
    <p:sldId id="270" r:id="rId11"/>
    <p:sldId id="282" r:id="rId12"/>
    <p:sldId id="283" r:id="rId13"/>
    <p:sldId id="279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wav"/><Relationship Id="rId1" Type="http://schemas.microsoft.com/office/2007/relationships/media" Target="../media/media16.wav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image" Target="../media/image25.png"/><Relationship Id="rId5" Type="http://schemas.openxmlformats.org/officeDocument/2006/relationships/hyperlink" Target="https://github.com/Keripo/DancingMonkeysAccelerated" TargetMode="External"/><Relationship Id="rId4" Type="http://schemas.openxmlformats.org/officeDocument/2006/relationships/hyperlink" Target="http://dancingmonkeysaccelerated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hyperlink" Target="http://monket.net/dancing-monkeys-v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mathworks.com/help/toolbox/distcomp/parf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Final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243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3"/>
    </mc:Choice>
    <mc:Fallback>
      <p:transition spd="slow" advTm="11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  <p14:stopEvt time="10474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76672"/>
          </a:xfrm>
        </p:spPr>
        <p:txBody>
          <a:bodyPr/>
          <a:lstStyle/>
          <a:p>
            <a:r>
              <a:rPr lang="en-US" dirty="0" smtClean="0"/>
              <a:t>Operations in Dancing Monkey’s code:</a:t>
            </a:r>
          </a:p>
          <a:p>
            <a:pPr lvl="1"/>
            <a:r>
              <a:rPr lang="en-US" dirty="0" smtClean="0"/>
              <a:t>Array initialization</a:t>
            </a:r>
          </a:p>
          <a:p>
            <a:pPr lvl="3"/>
            <a:r>
              <a:rPr lang="en-US" dirty="0" smtClean="0"/>
              <a:t>ones(size, 1), zeros(size, 1)</a:t>
            </a:r>
          </a:p>
          <a:p>
            <a:pPr lvl="3"/>
            <a:r>
              <a:rPr lang="en-US" dirty="0" smtClean="0"/>
              <a:t>One-time only</a:t>
            </a:r>
          </a:p>
          <a:p>
            <a:pPr lvl="1"/>
            <a:r>
              <a:rPr lang="en-US" dirty="0" smtClean="0"/>
              <a:t>Element access/assignment</a:t>
            </a:r>
          </a:p>
          <a:p>
            <a:pPr lvl="3"/>
            <a:r>
              <a:rPr lang="en-US" dirty="0" smtClean="0"/>
              <a:t>data = A(x), A(x) = data</a:t>
            </a:r>
          </a:p>
          <a:p>
            <a:pPr lvl="3"/>
            <a:r>
              <a:rPr lang="en-US" dirty="0" smtClean="0"/>
              <a:t>LOTS of access, some assignments</a:t>
            </a:r>
          </a:p>
          <a:p>
            <a:pPr lvl="1"/>
            <a:r>
              <a:rPr lang="en-US" dirty="0" smtClean="0"/>
              <a:t>Element arithmetic operations</a:t>
            </a:r>
          </a:p>
          <a:p>
            <a:pPr lvl="3"/>
            <a:r>
              <a:rPr lang="en-US" dirty="0" smtClean="0"/>
              <a:t>+, -, *, /</a:t>
            </a:r>
          </a:p>
          <a:p>
            <a:pPr lvl="3"/>
            <a:r>
              <a:rPr lang="en-US" dirty="0" smtClean="0"/>
              <a:t>Lots of operations but with element of different indices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3"/>
            <a:r>
              <a:rPr lang="en-US" dirty="0" smtClean="0"/>
              <a:t>mod, max, sort</a:t>
            </a:r>
          </a:p>
          <a:p>
            <a:pPr lvl="3"/>
            <a:r>
              <a:rPr lang="en-US" dirty="0" smtClean="0"/>
              <a:t>A few at beginning and at end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61"/>
    </mc:Choice>
    <mc:Fallback>
      <p:transition spd="slow" advTm="17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2"/>
        <p14:stopEvt time="17006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1065"/>
            <a:ext cx="8229600" cy="4525963"/>
          </a:xfrm>
        </p:spPr>
        <p:txBody>
          <a:bodyPr/>
          <a:lstStyle/>
          <a:p>
            <a:r>
              <a:rPr lang="en-US" dirty="0" smtClean="0"/>
              <a:t>Element operations generally good but access break-even point very high…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Jacket </a:t>
            </a:r>
            <a:r>
              <a:rPr lang="en-US" dirty="0" err="1" smtClean="0"/>
              <a:t>vs</a:t>
            </a:r>
            <a:r>
              <a:rPr lang="en-US" dirty="0" smtClean="0"/>
              <a:t> CPU - Elements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981200"/>
            <a:ext cx="7369915" cy="4876800"/>
            <a:chOff x="295734" y="1343025"/>
            <a:chExt cx="12601575" cy="833867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447800"/>
              <a:ext cx="6315075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234" y="1343025"/>
              <a:ext cx="6315075" cy="421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34" y="5538329"/>
              <a:ext cx="6286500" cy="414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234" y="5410200"/>
              <a:ext cx="6276975" cy="416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10"/>
    </mc:Choice>
    <mc:Fallback>
      <p:transition spd="slow" advTm="14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12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Array operations generally good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Jacket </a:t>
            </a:r>
            <a:r>
              <a:rPr lang="en-US" dirty="0" err="1" smtClean="0"/>
              <a:t>vs</a:t>
            </a:r>
            <a:r>
              <a:rPr lang="en-US" dirty="0" smtClean="0"/>
              <a:t> CPU - Arrays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199" y="1752600"/>
            <a:ext cx="7342013" cy="4876800"/>
            <a:chOff x="-152400" y="1491343"/>
            <a:chExt cx="12668250" cy="841465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1524000"/>
              <a:ext cx="6381750" cy="420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1491343"/>
              <a:ext cx="6286500" cy="416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724525"/>
              <a:ext cx="6334125" cy="418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65" y="5653768"/>
              <a:ext cx="6343650" cy="419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1"/>
    </mc:Choice>
    <mc:Fallback>
      <p:transition spd="slow" advTm="115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  <p14:stopEvt time="11019" objId="5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size too small to recognize benefits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1682 loops (given 44100Hz and checking from BPM[89,205]) much smaller than break even points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Algorithm uses a LOT of array accesses</a:t>
            </a:r>
          </a:p>
          <a:p>
            <a:pPr lvl="1"/>
            <a:r>
              <a:rPr lang="en-US" dirty="0" smtClean="0"/>
              <a:t>Benefits gained from arithmetic operations and mod/sort operations lost against Jacket’s overhead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– Why it failed</a:t>
            </a:r>
            <a:endParaRPr lang="en-US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04"/>
    </mc:Choice>
    <mc:Fallback>
      <p:transition spd="slow" advTm="22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  <p14:stopEvt time="21924" objId="5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8321" y="1219200"/>
            <a:ext cx="8458200" cy="4711891"/>
          </a:xfrm>
        </p:spPr>
        <p:txBody>
          <a:bodyPr/>
          <a:lstStyle/>
          <a:p>
            <a:r>
              <a:rPr lang="en-US" dirty="0" smtClean="0"/>
              <a:t>Rewrite code to reduce branching/conditionals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66" y="4569227"/>
            <a:ext cx="6597468" cy="206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2" y="1767840"/>
            <a:ext cx="5854442" cy="238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294052" y="3727268"/>
            <a:ext cx="685800" cy="990600"/>
          </a:xfrm>
          <a:prstGeom prst="downArrow">
            <a:avLst>
              <a:gd name="adj1" fmla="val 341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38"/>
    </mc:Choice>
    <mc:Fallback>
      <p:transition spd="slow" advTm="15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  <p14:stopEvt time="15640" objId="5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Immense speedup…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Analysis…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943600" cy="465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5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88"/>
    </mc:Choice>
    <mc:Fallback>
      <p:transition spd="slow" advTm="1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9919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Algorithm operates on too small a data array and has a high % of access calls</a:t>
            </a:r>
          </a:p>
          <a:p>
            <a:pPr lvl="1"/>
            <a:r>
              <a:rPr lang="en-US" dirty="0" smtClean="0"/>
              <a:t>Not good for GPU parallelization as originally though</a:t>
            </a:r>
          </a:p>
          <a:p>
            <a:r>
              <a:rPr lang="en-US" dirty="0" smtClean="0"/>
              <a:t>Jacket </a:t>
            </a:r>
            <a:r>
              <a:rPr lang="en-US" dirty="0" smtClean="0"/>
              <a:t>offers significant speedups but not realized in this project</a:t>
            </a:r>
          </a:p>
          <a:p>
            <a:r>
              <a:rPr lang="en-US" dirty="0" smtClean="0"/>
              <a:t>Original code poorly optimized</a:t>
            </a:r>
          </a:p>
          <a:p>
            <a:pPr lvl="1"/>
            <a:r>
              <a:rPr lang="en-US" dirty="0" smtClean="0"/>
              <a:t>Rewritten version extremely fast, no space for GPU optimization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81"/>
    </mc:Choice>
    <mc:Fallback>
      <p:transition spd="slow" advTm="31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31029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92491"/>
          </a:xfrm>
        </p:spPr>
        <p:txBody>
          <a:bodyPr/>
          <a:lstStyle/>
          <a:p>
            <a:r>
              <a:rPr lang="en-US" dirty="0" smtClean="0"/>
              <a:t>Blog: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http://dancingmonkeysaccelerated.blogspot.com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400" dirty="0"/>
          </a:p>
          <a:p>
            <a:r>
              <a:rPr lang="en-US" dirty="0" smtClean="0"/>
              <a:t>Code: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github.com/Keripo/DancingMonkeysAccelerated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62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5440136" cy="600164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http://www.gratuitousscience.com/wp-content/uploads/2010/04/6a00d83451f25369e200e54f94996e8834-800wi.jpg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0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99"/>
    </mc:Choice>
    <mc:Fallback>
      <p:transition spd="slow" advTm="12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1752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 smtClean="0">
                <a:hlinkClick r:id="rId4"/>
              </a:rPr>
              <a:t>http://monket.net/dancing-monkeys-v2/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62400" y="304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52"/>
    </mc:Choice>
    <mc:Fallback>
      <p:transition spd="slow" advTm="19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8618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962400" y="304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59"/>
    </mc:Choice>
    <mc:Fallback>
      <p:transition spd="slow" advTm="16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5434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752601"/>
            <a:ext cx="3200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8382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Much faster!</a:t>
            </a:r>
          </a:p>
        </p:txBody>
      </p:sp>
      <p:pic>
        <p:nvPicPr>
          <p:cNvPr id="5" name="Picture 2" descr="http://2.bp.blogspot.com/-6fbhb-265Nc/T36bCgN62OI/AAAAAAAAAF0/zaqiOawaQ-c/s1600/matlabpool_te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2133601"/>
            <a:ext cx="5573212" cy="3505200"/>
          </a:xfrm>
          <a:prstGeom prst="rect">
            <a:avLst/>
          </a:prstGeom>
          <a:noFill/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196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4"/>
    </mc:Choice>
    <mc:Fallback>
      <p:transition spd="slow" advTm="11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3"/>
        <p14:stopEvt time="10633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 of Parallel Computing Toolbox</a:t>
            </a:r>
          </a:p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Parallel 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733800"/>
            <a:ext cx="8001000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32"/>
    </mc:Choice>
    <mc:Fallback>
      <p:transition spd="slow" advTm="10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9820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arrayfun</a:t>
            </a:r>
            <a:r>
              <a:rPr lang="en-US" dirty="0" smtClean="0"/>
              <a:t>() only allows for per-element manipulation of arrays</a:t>
            </a:r>
          </a:p>
          <a:p>
            <a:r>
              <a:rPr lang="en-US" dirty="0" smtClean="0"/>
              <a:t>Algorithm operates on shared data</a:t>
            </a:r>
          </a:p>
          <a:p>
            <a:r>
              <a:rPr lang="en-US" dirty="0" smtClean="0"/>
              <a:t>MATLAB’s Parallel Computing Toolbox does NOT support global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r>
              <a:rPr lang="en-US" dirty="0" smtClean="0"/>
              <a:t> – No Good!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28393"/>
            <a:ext cx="3086100" cy="307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3162300" y="3628393"/>
            <a:ext cx="3009900" cy="3009900"/>
          </a:xfrm>
          <a:prstGeom prst="noSmoking">
            <a:avLst>
              <a:gd name="adj" fmla="val 62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4" y="6542314"/>
            <a:ext cx="646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http://amoderngal.com/wp-content/uploads/2012/02/globe-europe1.jpg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07180" y="2994660"/>
                <a:ext cx="2222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7C0FDA1-7A99-4A3E-A344-568B3A5A1C35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80" y="2994660"/>
                <a:ext cx="222208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4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41"/>
    </mc:Choice>
    <mc:Fallback>
      <p:transition spd="slow" advTm="13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  <p14:stopEvt time="11845" objId="5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plug-in developed by </a:t>
            </a:r>
            <a:r>
              <a:rPr lang="en-US" dirty="0" err="1" smtClean="0"/>
              <a:t>Accelereyes</a:t>
            </a:r>
            <a:endParaRPr lang="en-US" dirty="0" smtClean="0"/>
          </a:p>
          <a:p>
            <a:r>
              <a:rPr lang="en-US" dirty="0" smtClean="0"/>
              <a:t>Far greater function support for GPUs</a:t>
            </a:r>
          </a:p>
          <a:p>
            <a:r>
              <a:rPr lang="en-US" dirty="0" smtClean="0"/>
              <a:t>Allows for shared data on GPU!!!</a:t>
            </a:r>
          </a:p>
          <a:p>
            <a:r>
              <a:rPr lang="en-US" dirty="0" smtClean="0"/>
              <a:t>Minimal code modification</a:t>
            </a:r>
          </a:p>
          <a:p>
            <a:pPr lvl="1"/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Jacket’s </a:t>
            </a:r>
            <a:r>
              <a:rPr lang="en-US" i="1" dirty="0" err="1" smtClean="0"/>
              <a:t>gfor</a:t>
            </a:r>
            <a:endParaRPr lang="en-US" i="1" dirty="0" smtClean="0"/>
          </a:p>
          <a:p>
            <a:pPr lvl="1"/>
            <a:r>
              <a:rPr lang="en-US" dirty="0" smtClean="0"/>
              <a:t>Cast data to copy to GPU shared memory</a:t>
            </a:r>
          </a:p>
          <a:p>
            <a:r>
              <a:rPr lang="en-US" dirty="0" smtClean="0"/>
              <a:t>$350 Licensing fee (but free 15-day trial)</a:t>
            </a:r>
          </a:p>
          <a:p>
            <a:endParaRPr lang="en-U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Approach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3396" y="5105400"/>
            <a:ext cx="310628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71"/>
    </mc:Choice>
    <mc:Fallback>
      <p:transition spd="slow" advTm="17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16797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Worse!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Results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962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95"/>
    </mc:Choice>
    <mc:Fallback>
      <p:transition spd="slow" advTm="7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6669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is it slower </a:t>
            </a:r>
            <a:r>
              <a:rPr lang="en-US" dirty="0" smtClean="0"/>
              <a:t>on </a:t>
            </a:r>
            <a:r>
              <a:rPr lang="en-US" dirty="0" smtClean="0"/>
              <a:t>the GPU?</a:t>
            </a:r>
            <a:endParaRPr lang="en-US" dirty="0"/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5"/>
    </mc:Choice>
    <mc:Fallback>
      <p:transition spd="slow" advTm="4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2"/>
        <p14:stopEvt time="4569" objId="2"/>
      </p14:showEvt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566</TotalTime>
  <Words>416</Words>
  <Application>Microsoft Office PowerPoint</Application>
  <PresentationFormat>On-screen Show (4:3)</PresentationFormat>
  <Paragraphs>86</Paragraphs>
  <Slides>17</Slides>
  <Notes>0</Notes>
  <HiddenSlides>0</HiddenSlides>
  <MMClips>17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Dancing Monkeys: Accelerated</vt:lpstr>
      <vt:lpstr>Project Description</vt:lpstr>
      <vt:lpstr>CPU Parallelization - Approach</vt:lpstr>
      <vt:lpstr>CPU Parallelization - Results</vt:lpstr>
      <vt:lpstr>GPUarray</vt:lpstr>
      <vt:lpstr>GPUarray – No Good!</vt:lpstr>
      <vt:lpstr>Jacket - Approach</vt:lpstr>
      <vt:lpstr>Jacket - Results</vt:lpstr>
      <vt:lpstr>Why is it slower on the GPU?</vt:lpstr>
      <vt:lpstr>Analyzing Algorithm</vt:lpstr>
      <vt:lpstr>Jacket vs CPU - Elements</vt:lpstr>
      <vt:lpstr>Jacket vs CPU - Arrays</vt:lpstr>
      <vt:lpstr>Jacket – Why it failed</vt:lpstr>
      <vt:lpstr>Further Analysis…</vt:lpstr>
      <vt:lpstr>Further Analysis…</vt:lpstr>
      <vt:lpstr>Conclusion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Monkeys: Accelerated</dc:title>
  <dc:creator>orochi2k</dc:creator>
  <cp:lastModifiedBy>Keripo</cp:lastModifiedBy>
  <cp:revision>70</cp:revision>
  <dcterms:created xsi:type="dcterms:W3CDTF">2012-04-25T01:58:34Z</dcterms:created>
  <dcterms:modified xsi:type="dcterms:W3CDTF">2012-04-26T04:34:31Z</dcterms:modified>
</cp:coreProperties>
</file>