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1" r:id="rId4"/>
    <p:sldId id="262" r:id="rId5"/>
    <p:sldId id="263" r:id="rId6"/>
    <p:sldId id="264" r:id="rId7"/>
    <p:sldId id="273" r:id="rId8"/>
    <p:sldId id="280" r:id="rId9"/>
    <p:sldId id="268" r:id="rId10"/>
    <p:sldId id="269" r:id="rId11"/>
    <p:sldId id="274" r:id="rId12"/>
    <p:sldId id="270" r:id="rId13"/>
    <p:sldId id="275" r:id="rId14"/>
    <p:sldId id="281" r:id="rId15"/>
    <p:sldId id="282" r:id="rId16"/>
    <p:sldId id="283" r:id="rId17"/>
    <p:sldId id="279" r:id="rId18"/>
    <p:sldId id="271" r:id="rId19"/>
    <p:sldId id="284" r:id="rId20"/>
    <p:sldId id="285" r:id="rId21"/>
    <p:sldId id="286" r:id="rId22"/>
    <p:sldId id="28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ket.net/dancing-monkeys-v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ipo/DancingMonkeysAccelerated" TargetMode="External"/><Relationship Id="rId2" Type="http://schemas.openxmlformats.org/officeDocument/2006/relationships/hyperlink" Target="http://dancingmonkeysaccelerated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athworks.com/help/toolbox/distcomp/parf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Dancing Monkeys: Accelerated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838200"/>
          </a:xfrm>
        </p:spPr>
        <p:txBody>
          <a:bodyPr>
            <a:noAutofit/>
          </a:bodyPr>
          <a:lstStyle/>
          <a:p>
            <a:pPr algn="l"/>
            <a:r>
              <a:rPr lang="en-US" sz="3200" baseline="-3000" dirty="0" smtClean="0"/>
              <a:t>GPU-Accelerated </a:t>
            </a:r>
            <a:r>
              <a:rPr lang="en-US" sz="3200" baseline="-3000" dirty="0"/>
              <a:t>Beat </a:t>
            </a:r>
            <a:r>
              <a:rPr lang="en-US" sz="3200" baseline="-3000" dirty="0" smtClean="0"/>
              <a:t>Detection</a:t>
            </a:r>
            <a:br>
              <a:rPr lang="en-US" sz="3200" baseline="-3000" dirty="0" smtClean="0"/>
            </a:br>
            <a:r>
              <a:rPr lang="en-US" sz="3200" baseline="-3000" dirty="0" smtClean="0"/>
              <a:t>for </a:t>
            </a:r>
            <a:r>
              <a:rPr lang="en-US" sz="3200" i="1" baseline="-3000" dirty="0"/>
              <a:t>Dancing </a:t>
            </a:r>
            <a:r>
              <a:rPr lang="en-US" sz="3200" i="1" baseline="-3000" dirty="0" smtClean="0"/>
              <a:t>Monkeys</a:t>
            </a:r>
          </a:p>
        </p:txBody>
      </p:sp>
      <p:pic>
        <p:nvPicPr>
          <p:cNvPr id="6148" name="Picture 4" descr="D:\Development\Sandbox\DancingMonkeysAccelerated\docs\radioactive-dancing-monkeys-fastest-ani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36" y="1905000"/>
            <a:ext cx="2656113" cy="16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5320099"/>
            <a:ext cx="7696200" cy="1371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Philip Peng, </a:t>
            </a:r>
            <a:r>
              <a:rPr lang="en-US" sz="2200" dirty="0" err="1" smtClean="0">
                <a:solidFill>
                  <a:schemeClr val="bg1"/>
                </a:solidFill>
              </a:rPr>
              <a:t>Yanjie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Feng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1"/>
                </a:solidFill>
              </a:rPr>
              <a:t>UPenn</a:t>
            </a:r>
            <a:r>
              <a:rPr lang="en-US" sz="2200" dirty="0" smtClean="0">
                <a:solidFill>
                  <a:schemeClr val="bg1"/>
                </a:solidFill>
              </a:rPr>
              <a:t> CIS 565 Spring 2012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Final Project – Final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862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http://www.dcrblogs.com/wp-content/uploads/2010/03/radioactive-dancing-monkeys-fastest-ani.gif</a:t>
            </a:r>
          </a:p>
        </p:txBody>
      </p:sp>
    </p:spTree>
    <p:extLst>
      <p:ext uri="{BB962C8B-B14F-4D97-AF65-F5344CB8AC3E}">
        <p14:creationId xmlns:p14="http://schemas.microsoft.com/office/powerpoint/2010/main" val="11330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Worse!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Results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9625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slower on </a:t>
            </a:r>
            <a:r>
              <a:rPr lang="en-US" dirty="0" smtClean="0"/>
              <a:t>GPU is slower?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Algorithm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76672"/>
          </a:xfrm>
        </p:spPr>
        <p:txBody>
          <a:bodyPr/>
          <a:lstStyle/>
          <a:p>
            <a:r>
              <a:rPr lang="en-US" dirty="0" smtClean="0"/>
              <a:t>Operations in Dancing Monkey’s code:</a:t>
            </a:r>
          </a:p>
          <a:p>
            <a:pPr lvl="1"/>
            <a:r>
              <a:rPr lang="en-US" dirty="0" smtClean="0"/>
              <a:t>Array initialization</a:t>
            </a:r>
          </a:p>
          <a:p>
            <a:pPr lvl="3"/>
            <a:r>
              <a:rPr lang="en-US" dirty="0" smtClean="0"/>
              <a:t>ones(size, 1), zeros(size, 1)</a:t>
            </a:r>
          </a:p>
          <a:p>
            <a:pPr lvl="3"/>
            <a:r>
              <a:rPr lang="en-US" dirty="0" smtClean="0"/>
              <a:t>One-time only</a:t>
            </a:r>
          </a:p>
          <a:p>
            <a:pPr lvl="1"/>
            <a:r>
              <a:rPr lang="en-US" dirty="0" smtClean="0"/>
              <a:t>Element access/assignment</a:t>
            </a:r>
          </a:p>
          <a:p>
            <a:pPr lvl="3"/>
            <a:r>
              <a:rPr lang="en-US" dirty="0" smtClean="0"/>
              <a:t>data = A(x), A(x) = data</a:t>
            </a:r>
          </a:p>
          <a:p>
            <a:pPr lvl="3"/>
            <a:r>
              <a:rPr lang="en-US" dirty="0" smtClean="0"/>
              <a:t>LOTS of access, some assignments</a:t>
            </a:r>
          </a:p>
          <a:p>
            <a:pPr lvl="1"/>
            <a:r>
              <a:rPr lang="en-US" dirty="0" smtClean="0"/>
              <a:t>Element arithmetic operations</a:t>
            </a:r>
          </a:p>
          <a:p>
            <a:pPr lvl="3"/>
            <a:r>
              <a:rPr lang="en-US" dirty="0" smtClean="0"/>
              <a:t>+, -, *, /</a:t>
            </a:r>
          </a:p>
          <a:p>
            <a:pPr lvl="3"/>
            <a:r>
              <a:rPr lang="en-US" dirty="0" smtClean="0"/>
              <a:t>Lots of operations but with element of different indices</a:t>
            </a:r>
          </a:p>
          <a:p>
            <a:pPr lvl="1"/>
            <a:r>
              <a:rPr lang="en-US" dirty="0" smtClean="0"/>
              <a:t>Array operations</a:t>
            </a:r>
          </a:p>
          <a:p>
            <a:pPr lvl="3"/>
            <a:r>
              <a:rPr lang="en-US" dirty="0" smtClean="0"/>
              <a:t>mod, max, sort</a:t>
            </a:r>
          </a:p>
          <a:p>
            <a:pPr lvl="3"/>
            <a:r>
              <a:rPr lang="en-US" dirty="0" smtClean="0"/>
              <a:t>A few at beginning and at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Element operations very slow!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GPU Array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0"/>
            <a:ext cx="4114799" cy="273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7" y="1667668"/>
            <a:ext cx="4207618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044288"/>
            <a:ext cx="4114799" cy="27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01" y="4094791"/>
            <a:ext cx="4064973" cy="27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Array operations are a toss-up…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GPU Array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9" y="1524340"/>
            <a:ext cx="4176647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6" y="3957778"/>
            <a:ext cx="4114800" cy="27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515674"/>
            <a:ext cx="4180119" cy="278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08884"/>
            <a:ext cx="4254445" cy="285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2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1065"/>
            <a:ext cx="8229600" cy="4525963"/>
          </a:xfrm>
        </p:spPr>
        <p:txBody>
          <a:bodyPr/>
          <a:lstStyle/>
          <a:p>
            <a:r>
              <a:rPr lang="en-US" dirty="0" smtClean="0"/>
              <a:t>Element operations generally good but access break-even point very high…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Jacket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981200"/>
            <a:ext cx="7369915" cy="4876800"/>
            <a:chOff x="295734" y="1343025"/>
            <a:chExt cx="12601575" cy="833867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447800"/>
              <a:ext cx="6315075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234" y="1343025"/>
              <a:ext cx="6315075" cy="421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34" y="5538329"/>
              <a:ext cx="6286500" cy="414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234" y="5410200"/>
              <a:ext cx="6276975" cy="416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928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Array operations generally good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Jacket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199" y="1752600"/>
            <a:ext cx="7342013" cy="4876800"/>
            <a:chOff x="-152400" y="1491343"/>
            <a:chExt cx="12668250" cy="841465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1524000"/>
              <a:ext cx="6381750" cy="420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50" y="1491343"/>
              <a:ext cx="6286500" cy="416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5724525"/>
              <a:ext cx="6334125" cy="418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65" y="5653768"/>
              <a:ext cx="6343650" cy="419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99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size too small to recognize benefits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ixed 1682 loops (given 44100Hz and checking from BPM[89,205]) much smaller than break even points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Algorithm uses a LOT of array accesses</a:t>
            </a:r>
          </a:p>
          <a:p>
            <a:pPr lvl="1"/>
            <a:r>
              <a:rPr lang="en-US" dirty="0" smtClean="0"/>
              <a:t>Benefits gained from arithmetic operations and mod/sort operations lost against Jacket’s overhead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</a:t>
            </a:r>
            <a:r>
              <a:rPr lang="en-US" dirty="0" smtClean="0"/>
              <a:t>– Why it failed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11891"/>
          </a:xfrm>
        </p:spPr>
        <p:txBody>
          <a:bodyPr/>
          <a:lstStyle/>
          <a:p>
            <a:r>
              <a:rPr lang="en-US" dirty="0" smtClean="0"/>
              <a:t>Try to rewrite/optimize the algorithm itself?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4470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6439486"/>
            <a:ext cx="553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</a:t>
            </a:r>
            <a:r>
              <a:rPr lang="en-US" sz="1200" dirty="0"/>
              <a:t>http://cdn.memegenerator.net/instances/400x/10026690.jpg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11891"/>
          </a:xfrm>
        </p:spPr>
        <p:txBody>
          <a:bodyPr/>
          <a:lstStyle/>
          <a:p>
            <a:r>
              <a:rPr lang="en-US" dirty="0" smtClean="0"/>
              <a:t>Reduce branching and conditional statements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14" y="4728159"/>
            <a:ext cx="6597468" cy="206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26772"/>
            <a:ext cx="5854442" cy="238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724400" y="3886200"/>
            <a:ext cx="685800" cy="990600"/>
          </a:xfrm>
          <a:prstGeom prst="downArrow">
            <a:avLst>
              <a:gd name="adj1" fmla="val 3412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1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Monkeys</a:t>
            </a:r>
          </a:p>
          <a:p>
            <a:pPr lvl="1"/>
            <a:r>
              <a:rPr lang="en-US" dirty="0" smtClean="0"/>
              <a:t>Create DDR step patterns from arbitrary songs</a:t>
            </a:r>
          </a:p>
          <a:p>
            <a:pPr lvl="1"/>
            <a:r>
              <a:rPr lang="en-US" dirty="0" smtClean="0"/>
              <a:t>Highly precise beat detection algorithm</a:t>
            </a:r>
            <a:br>
              <a:rPr lang="en-US" dirty="0" smtClean="0"/>
            </a:br>
            <a:r>
              <a:rPr lang="en-US" dirty="0" smtClean="0"/>
              <a:t>(accurate within &lt;0.0001 BPM)</a:t>
            </a:r>
          </a:p>
          <a:p>
            <a:pPr lvl="1"/>
            <a:r>
              <a:rPr lang="en-US" dirty="0" smtClean="0"/>
              <a:t>Nov 1, 2003 by Karl O’Keeffe</a:t>
            </a:r>
          </a:p>
          <a:p>
            <a:pPr lvl="1"/>
            <a:r>
              <a:rPr lang="en-US" dirty="0" smtClean="0"/>
              <a:t>MATLAB program, CC license</a:t>
            </a:r>
          </a:p>
          <a:p>
            <a:pPr lvl="1"/>
            <a:r>
              <a:rPr lang="en-US" dirty="0" smtClean="0">
                <a:hlinkClick r:id="rId2"/>
              </a:rPr>
              <a:t>http://monket.net/dancing-monkeys-v2/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Algorithm used = brute force BPM comparisons</a:t>
            </a:r>
          </a:p>
          <a:p>
            <a:pPr lvl="1"/>
            <a:r>
              <a:rPr lang="en-US" dirty="0" smtClean="0"/>
              <a:t>GPUs are good with parallel number crunching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Immense speedup…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Analysis…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943600" cy="465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5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Algorithm operates on too small a data array and has a high % of access calls</a:t>
            </a:r>
          </a:p>
          <a:p>
            <a:pPr lvl="1"/>
            <a:r>
              <a:rPr lang="en-US" dirty="0" smtClean="0"/>
              <a:t>Not good for GPU parallelization as originally though</a:t>
            </a:r>
          </a:p>
          <a:p>
            <a:r>
              <a:rPr lang="en-US" dirty="0" err="1" smtClean="0"/>
              <a:t>GPUarray</a:t>
            </a:r>
            <a:r>
              <a:rPr lang="en-US" dirty="0" smtClean="0"/>
              <a:t> is very poorly implemented at the moment</a:t>
            </a:r>
          </a:p>
          <a:p>
            <a:r>
              <a:rPr lang="en-US" dirty="0" smtClean="0"/>
              <a:t>Jacket offers significant speedups but not realized in this project</a:t>
            </a:r>
          </a:p>
          <a:p>
            <a:r>
              <a:rPr lang="en-US" dirty="0" smtClean="0"/>
              <a:t>Original code poorly optimized</a:t>
            </a:r>
          </a:p>
          <a:p>
            <a:pPr lvl="1"/>
            <a:r>
              <a:rPr lang="en-US" dirty="0" smtClean="0"/>
              <a:t>Rewritten version extremely fast, no space for GPU optimization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8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92491"/>
          </a:xfrm>
        </p:spPr>
        <p:txBody>
          <a:bodyPr/>
          <a:lstStyle/>
          <a:p>
            <a:r>
              <a:rPr lang="en-US" dirty="0" smtClean="0"/>
              <a:t>Blog: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http://dancingmonkeysaccelerated.blogspot.com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400" dirty="0"/>
          </a:p>
          <a:p>
            <a:r>
              <a:rPr lang="en-US" dirty="0" smtClean="0"/>
              <a:t>Code: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github.com/Keripo/DancingMonkeysAccelerated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625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6324600"/>
            <a:ext cx="5440136" cy="600164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http://www.gratuitousscience.com/wp-content/uploads/2010/04/6a00d83451f25369e200e54f94996e8834-800wi.jpg</a:t>
            </a:r>
          </a:p>
        </p:txBody>
      </p:sp>
    </p:spTree>
    <p:extLst>
      <p:ext uri="{BB962C8B-B14F-4D97-AF65-F5344CB8AC3E}">
        <p14:creationId xmlns:p14="http://schemas.microsoft.com/office/powerpoint/2010/main" val="241310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Karl O’Keeffe, “Dancing Monkeys”, </a:t>
            </a:r>
            <a:r>
              <a:rPr lang="en-US" dirty="0" err="1" smtClean="0"/>
              <a:t>MEng</a:t>
            </a:r>
            <a:r>
              <a:rPr lang="en-US" dirty="0" smtClean="0"/>
              <a:t> Individual Project Report 18th June 2003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Will Archer </a:t>
            </a:r>
            <a:r>
              <a:rPr lang="en-US" dirty="0" err="1" smtClean="0"/>
              <a:t>Arentz</a:t>
            </a:r>
            <a:r>
              <a:rPr lang="en-US" dirty="0" smtClean="0"/>
              <a:t>, “BEAT EXTRACTION FROM DIGITAL MUSIC”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8" y="1188720"/>
            <a:ext cx="6200776" cy="21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47800" y="3581400"/>
            <a:ext cx="563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Dancing Monkeys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3048000"/>
            <a:ext cx="7289414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waveform data</a:t>
            </a:r>
          </a:p>
          <a:p>
            <a:r>
              <a:rPr lang="en-US" sz="2800" dirty="0" smtClean="0"/>
              <a:t>Calculate BPM (first pass)</a:t>
            </a:r>
          </a:p>
          <a:p>
            <a:r>
              <a:rPr lang="en-US" sz="2800" dirty="0" smtClean="0"/>
              <a:t>Calculate BPM (second pass)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g</a:t>
            </a:r>
            <a:r>
              <a:rPr lang="en-US" sz="2800" dirty="0" smtClean="0"/>
              <a:t>ap time</a:t>
            </a:r>
          </a:p>
          <a:p>
            <a:r>
              <a:rPr lang="en-US" sz="2800" dirty="0" smtClean="0"/>
              <a:t>Generate arrow patterns from waveform data</a:t>
            </a:r>
          </a:p>
        </p:txBody>
      </p:sp>
    </p:spTree>
    <p:extLst>
      <p:ext uri="{BB962C8B-B14F-4D97-AF65-F5344CB8AC3E}">
        <p14:creationId xmlns:p14="http://schemas.microsoft.com/office/powerpoint/2010/main" val="2150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MATLAB’s Parallel Computing Toolbox</a:t>
            </a:r>
          </a:p>
          <a:p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MATLAB’s </a:t>
            </a:r>
            <a:r>
              <a:rPr lang="en-US" i="1" dirty="0" err="1" smtClean="0"/>
              <a:t>parfor</a:t>
            </a:r>
            <a:endParaRPr lang="en-US" i="1" dirty="0" smtClean="0"/>
          </a:p>
          <a:p>
            <a:pPr lvl="1"/>
            <a:r>
              <a:rPr lang="en-US" dirty="0" smtClean="0"/>
              <a:t>Run loop in parallel, one per CPU core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www.mathworks.com/help/toolbox/distcomp/parfor.html</a:t>
            </a:r>
            <a:endParaRPr lang="en-US" dirty="0" smtClean="0"/>
          </a:p>
          <a:p>
            <a:r>
              <a:rPr lang="en-US" dirty="0" smtClean="0"/>
              <a:t>Require code modification</a:t>
            </a:r>
          </a:p>
          <a:p>
            <a:pPr lvl="1"/>
            <a:r>
              <a:rPr lang="en-US" dirty="0" err="1" smtClean="0"/>
              <a:t>matlabpool</a:t>
            </a:r>
            <a:endParaRPr lang="en-US" dirty="0" smtClean="0"/>
          </a:p>
          <a:p>
            <a:pPr lvl="1"/>
            <a:r>
              <a:rPr lang="en-US" dirty="0" smtClean="0"/>
              <a:t>Temporary arrays</a:t>
            </a:r>
          </a:p>
          <a:p>
            <a:pPr lvl="1"/>
            <a:r>
              <a:rPr lang="en-US" dirty="0" smtClean="0"/>
              <a:t>Index recalculations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Parallelization -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40" y="5505990"/>
            <a:ext cx="7155720" cy="7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0968"/>
            <a:ext cx="2900026" cy="8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0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9244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382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Much faster!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13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pic>
        <p:nvPicPr>
          <p:cNvPr id="1026" name="Picture 2" descr="http://2.bp.blogspot.com/-6fbhb-265Nc/T36bCgN62OI/AAAAAAAAAF0/zaqiOawaQ-c/s1600/matlabpool_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467600" cy="4696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Part of Parallel Computing Toolbox</a:t>
            </a:r>
          </a:p>
          <a:p>
            <a:r>
              <a:rPr lang="en-US" sz="2800" dirty="0" smtClean="0"/>
              <a:t>MATLAB’s </a:t>
            </a:r>
            <a:r>
              <a:rPr lang="en-US" sz="2800" dirty="0" err="1" smtClean="0"/>
              <a:t>gpuArray</a:t>
            </a:r>
            <a:r>
              <a:rPr lang="en-US" sz="2800" dirty="0" smtClean="0"/>
              <a:t>() and gather() function</a:t>
            </a:r>
          </a:p>
          <a:p>
            <a:r>
              <a:rPr lang="en-US" sz="2800" dirty="0" smtClean="0"/>
              <a:t>Parallel </a:t>
            </a:r>
            <a:r>
              <a:rPr lang="en-US" sz="2800" dirty="0" smtClean="0"/>
              <a:t>GPU kernel by using </a:t>
            </a:r>
            <a:r>
              <a:rPr lang="en-US" sz="2800" dirty="0" err="1" smtClean="0"/>
              <a:t>arrayfun</a:t>
            </a:r>
            <a:r>
              <a:rPr lang="en-US" sz="2800" dirty="0" smtClean="0"/>
              <a:t>()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733800"/>
            <a:ext cx="8001000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739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arrayfun</a:t>
            </a:r>
            <a:r>
              <a:rPr lang="en-US" dirty="0" smtClean="0"/>
              <a:t>() only allows for per-element manipulation of arrays</a:t>
            </a:r>
          </a:p>
          <a:p>
            <a:r>
              <a:rPr lang="en-US" dirty="0" smtClean="0"/>
              <a:t>Algorithm operates on shared data</a:t>
            </a:r>
          </a:p>
          <a:p>
            <a:r>
              <a:rPr lang="en-US" dirty="0" smtClean="0"/>
              <a:t>MATLAB’s Parallel Computing Toolbox does NOT support global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r>
              <a:rPr lang="en-US" dirty="0" smtClean="0"/>
              <a:t> – No Good!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28393"/>
            <a:ext cx="3086100" cy="307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3162300" y="3628393"/>
            <a:ext cx="3009900" cy="3009900"/>
          </a:xfrm>
          <a:prstGeom prst="noSmoking">
            <a:avLst>
              <a:gd name="adj" fmla="val 62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14" y="6542314"/>
            <a:ext cx="646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</a:t>
            </a:r>
            <a:r>
              <a:rPr lang="en-US" sz="1200" dirty="0"/>
              <a:t>http://amoderngal.com/wp-content/uploads/2012/02/globe-europe1.jpg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87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plug-in developed </a:t>
            </a:r>
            <a:r>
              <a:rPr lang="en-US" dirty="0" smtClean="0"/>
              <a:t>by </a:t>
            </a:r>
            <a:r>
              <a:rPr lang="en-US" dirty="0" err="1" smtClean="0"/>
              <a:t>Accelereyes</a:t>
            </a:r>
            <a:endParaRPr lang="en-US" dirty="0" smtClean="0"/>
          </a:p>
          <a:p>
            <a:r>
              <a:rPr lang="en-US" dirty="0" smtClean="0"/>
              <a:t>Far greater function support for GPUs</a:t>
            </a:r>
          </a:p>
          <a:p>
            <a:r>
              <a:rPr lang="en-US" dirty="0" smtClean="0"/>
              <a:t>Allows for shared data on GPU!!!</a:t>
            </a:r>
          </a:p>
          <a:p>
            <a:r>
              <a:rPr lang="en-US" dirty="0" smtClean="0"/>
              <a:t>Minimal code modification</a:t>
            </a:r>
          </a:p>
          <a:p>
            <a:pPr lvl="1"/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Jacket’s </a:t>
            </a:r>
            <a:r>
              <a:rPr lang="en-US" i="1" dirty="0" err="1" smtClean="0"/>
              <a:t>gfor</a:t>
            </a:r>
            <a:endParaRPr lang="en-US" i="1" dirty="0" smtClean="0"/>
          </a:p>
          <a:p>
            <a:pPr lvl="1"/>
            <a:r>
              <a:rPr lang="en-US" dirty="0" smtClean="0"/>
              <a:t>Cast data to copy to GPU shared memory</a:t>
            </a:r>
          </a:p>
          <a:p>
            <a:r>
              <a:rPr lang="en-US" dirty="0" smtClean="0"/>
              <a:t>$350 Licensing fee (but free 15-day trial)</a:t>
            </a:r>
            <a:endParaRPr lang="en-US" dirty="0" smtClean="0"/>
          </a:p>
          <a:p>
            <a:endParaRPr lang="en-U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Approach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3396" y="5105400"/>
            <a:ext cx="310628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</TotalTime>
  <Words>488</Words>
  <Application>Microsoft Office PowerPoint</Application>
  <PresentationFormat>On-screen Show (4:3)</PresentationFormat>
  <Paragraphs>105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Dancing Monkeys: Accelerated</vt:lpstr>
      <vt:lpstr>Project Description</vt:lpstr>
      <vt:lpstr>Dancing Monkeys Architecture</vt:lpstr>
      <vt:lpstr>CPU Parallelization - Approach</vt:lpstr>
      <vt:lpstr>CPU Parallelization - Results</vt:lpstr>
      <vt:lpstr>CPU Parallelization - Results</vt:lpstr>
      <vt:lpstr>GPUarray</vt:lpstr>
      <vt:lpstr>GPUarray – No Good!</vt:lpstr>
      <vt:lpstr>Jacket - Approach</vt:lpstr>
      <vt:lpstr>Jacket - Results</vt:lpstr>
      <vt:lpstr>Why slower on GPU is slower?</vt:lpstr>
      <vt:lpstr>Analyzing Algorithm</vt:lpstr>
      <vt:lpstr>GPU Array</vt:lpstr>
      <vt:lpstr>GPU Array</vt:lpstr>
      <vt:lpstr>Jacket</vt:lpstr>
      <vt:lpstr>Jacket</vt:lpstr>
      <vt:lpstr>Jacket – Why it failed</vt:lpstr>
      <vt:lpstr>Further Analysis…</vt:lpstr>
      <vt:lpstr>Further Analysis…</vt:lpstr>
      <vt:lpstr>Further Analysis…</vt:lpstr>
      <vt:lpstr>Conclusion</vt:lpstr>
      <vt:lpstr>Questions?</vt:lpstr>
      <vt:lpstr>Bibliography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Monkeys: Accelerated</dc:title>
  <dc:creator>orochi2k</dc:creator>
  <cp:lastModifiedBy>Keripo</cp:lastModifiedBy>
  <cp:revision>48</cp:revision>
  <dcterms:created xsi:type="dcterms:W3CDTF">2012-04-25T01:58:34Z</dcterms:created>
  <dcterms:modified xsi:type="dcterms:W3CDTF">2012-04-25T12:49:21Z</dcterms:modified>
</cp:coreProperties>
</file>