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3" r:id="rId17"/>
    <p:sldId id="274" r:id="rId18"/>
    <p:sldId id="296" r:id="rId19"/>
    <p:sldId id="297" r:id="rId20"/>
    <p:sldId id="298" r:id="rId21"/>
    <p:sldId id="299" r:id="rId22"/>
    <p:sldId id="301" r:id="rId23"/>
    <p:sldId id="303" r:id="rId24"/>
    <p:sldId id="304" r:id="rId25"/>
    <p:sldId id="305" r:id="rId26"/>
    <p:sldId id="306" r:id="rId27"/>
    <p:sldId id="307" r:id="rId28"/>
    <p:sldId id="309" r:id="rId29"/>
    <p:sldId id="310" r:id="rId30"/>
    <p:sldId id="311"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969025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fb441249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fb441249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fb441249c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fb441249c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fb441249c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fb441249c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fb441249c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fb441249c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fb441249c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fb441249c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ff56b92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ff56b92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ff56b928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ff56b928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ff56b928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ff56b928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fb441249c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fb441249c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fb58cc6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fb58cc6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bd89cc6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bd89cc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fb58cc61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fb58cc61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fb58cc61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fb58cc6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fb58cc61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fb58cc61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fb58cc61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fb58cc61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fb58cc61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fb58cc61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fb58cc61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fb58cc61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fb58cc618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fb58cc61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fb58cc61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fb58cc61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fb58cc61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fb58cc61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3fb58cc61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3fb58cc61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fb441249c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fb441249c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fb58cc61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fb58cc61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fb441249c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fb441249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fb58cc618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fb58cc61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fb441249c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fb441249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fb441249c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fb441249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fb441249c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fb441249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fb441249c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fb441249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11/5/2019</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14507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37120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3046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04190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005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67670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66845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1085393" y="2118202"/>
            <a:ext cx="3483864" cy="198334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4809272" y="2116119"/>
            <a:ext cx="3483864" cy="197802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2010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59509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7408692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05473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11/5/2019</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65588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11/5/2019</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s-ES" smtClean="0"/>
              <a:t>‹Nº›</a:t>
            </a:fld>
            <a:endParaRPr lang="es-E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023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None/>
            </a:pPr>
            <a:r>
              <a:rPr lang="es" sz="2400" b="1" i="1">
                <a:latin typeface="Decima Nova Pro"/>
                <a:ea typeface="Decima Nova Pro"/>
                <a:cs typeface="Decima Nova Pro"/>
                <a:sym typeface="Decima Nova Pro"/>
              </a:rPr>
              <a:t>SOFTWARE MALICIOSO</a:t>
            </a:r>
            <a:endParaRPr sz="2400" b="1" i="1">
              <a:latin typeface="Decima Nova Pro"/>
              <a:ea typeface="Decima Nova Pro"/>
              <a:cs typeface="Decima Nova Pro"/>
              <a:sym typeface="Decima Nova Pro"/>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solidFill>
                  <a:schemeClr val="dk1"/>
                </a:solidFill>
                <a:latin typeface="Decima Nova Pro"/>
                <a:ea typeface="Decima Nova Pro"/>
                <a:cs typeface="Decima Nova Pro"/>
                <a:sym typeface="Decima Nova Pro"/>
              </a:rPr>
              <a:t>TEMA 2</a:t>
            </a:r>
            <a:endParaRPr sz="1200" b="1" i="1">
              <a:solidFill>
                <a:schemeClr val="dk1"/>
              </a:solidFill>
              <a:latin typeface="Decima Nova Pro"/>
              <a:ea typeface="Decima Nova Pro"/>
              <a:cs typeface="Decima Nova Pro"/>
              <a:sym typeface="Decima Nova Pro"/>
            </a:endParaRPr>
          </a:p>
        </p:txBody>
      </p:sp>
      <p:pic>
        <p:nvPicPr>
          <p:cNvPr id="56" name="Google Shape;56;p13" descr="E:\CALIDAD\ZARAGOZA CALIDAD EFQM\LOGOTIPOS SALESIANOS\LOGOS 12 03 15\Logotipos_colegio\ZARAGOZAcoleHN2.jpg"/>
          <p:cNvPicPr preferRelativeResize="0"/>
          <p:nvPr/>
        </p:nvPicPr>
        <p:blipFill>
          <a:blip r:embed="rId3">
            <a:alphaModFix/>
          </a:blip>
          <a:stretch>
            <a:fillRect/>
          </a:stretch>
        </p:blipFill>
        <p:spPr>
          <a:xfrm>
            <a:off x="311700" y="88500"/>
            <a:ext cx="322897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25" name="Google Shape;125;p23"/>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Gusanos. </a:t>
            </a:r>
            <a:r>
              <a:rPr lang="es" sz="1200">
                <a:solidFill>
                  <a:schemeClr val="dk1"/>
                </a:solidFill>
                <a:latin typeface="Decima Nova Pro"/>
                <a:ea typeface="Decima Nova Pro"/>
                <a:cs typeface="Decima Nova Pro"/>
                <a:sym typeface="Decima Nova Pro"/>
              </a:rPr>
              <a:t>Son programas, al igual que los virus, pero su comportamiento es diferente. Se dedican a hacer copias de sí mismos muchas veces y a gran velocidad con la intención de colapsar el sistema informático o la red. Van acaparando todos los recursos del ordenador: disco, memoria, red, memoria RAM. El usuario nota que el sistema va cada vez más lento, hasta que no hay forma de trabajar.</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Troyanos.</a:t>
            </a:r>
            <a:r>
              <a:rPr lang="es" sz="1200">
                <a:solidFill>
                  <a:schemeClr val="dk1"/>
                </a:solidFill>
                <a:latin typeface="Decima Nova Pro"/>
                <a:ea typeface="Decima Nova Pro"/>
                <a:cs typeface="Decima Nova Pro"/>
                <a:sym typeface="Decima Nova Pro"/>
              </a:rPr>
              <a:t> Los troyanos, también llamados caballos de Troya, son programas que se ocultan bajo la apariencia de otros para conseguir información en un sistema informático o realizar alguna acción no deseada, como formatear un disco duro, eliminar archivos importantes,... Suelen habilitar puertas traseras en los equipos: desde otro ordenador podemos conectar con el troyano para ejecutar programas en el ordenador infectado.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Otros tipos.</a:t>
            </a:r>
            <a:r>
              <a:rPr lang="es" sz="1200">
                <a:solidFill>
                  <a:schemeClr val="dk1"/>
                </a:solidFill>
                <a:latin typeface="Decima Nova Pro"/>
                <a:ea typeface="Decima Nova Pro"/>
                <a:cs typeface="Decima Nova Pro"/>
                <a:sym typeface="Decima Nova Pro"/>
              </a:rPr>
              <a:t> Además de los tipos de software maliciosos vistos hasta ahora, que son los más frecuentes, existe otra serie de malware, cada uno con una función específica. Entre ellos podemos destacar:</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Adware: </a:t>
            </a:r>
            <a:r>
              <a:rPr lang="es" sz="1200">
                <a:solidFill>
                  <a:schemeClr val="dk1"/>
                </a:solidFill>
                <a:latin typeface="Decima Nova Pro"/>
                <a:ea typeface="Decima Nova Pro"/>
                <a:cs typeface="Decima Nova Pro"/>
                <a:sym typeface="Decima Nova Pro"/>
              </a:rPr>
              <a:t>este tipo de software malicioso se dedica a mostrar publicidad no deseada.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Backdoors:</a:t>
            </a:r>
            <a:r>
              <a:rPr lang="es" sz="1200">
                <a:solidFill>
                  <a:schemeClr val="dk1"/>
                </a:solidFill>
                <a:latin typeface="Decima Nova Pro"/>
                <a:ea typeface="Decima Nova Pro"/>
                <a:cs typeface="Decima Nova Pro"/>
                <a:sym typeface="Decima Nova Pro"/>
              </a:rPr>
              <a:t> los </a:t>
            </a:r>
            <a:r>
              <a:rPr lang="es" sz="1200" b="1" i="1">
                <a:solidFill>
                  <a:schemeClr val="dk1"/>
                </a:solidFill>
                <a:latin typeface="Decima Nova Pro"/>
                <a:ea typeface="Decima Nova Pro"/>
                <a:cs typeface="Decima Nova Pro"/>
                <a:sym typeface="Decima Nova Pro"/>
              </a:rPr>
              <a:t>backdoors</a:t>
            </a:r>
            <a:r>
              <a:rPr lang="es" sz="1200">
                <a:solidFill>
                  <a:schemeClr val="dk1"/>
                </a:solidFill>
                <a:latin typeface="Decima Nova Pro"/>
                <a:ea typeface="Decima Nova Pro"/>
                <a:cs typeface="Decima Nova Pro"/>
                <a:sym typeface="Decima Nova Pro"/>
              </a:rPr>
              <a:t> o </a:t>
            </a:r>
            <a:r>
              <a:rPr lang="es" sz="1200" b="1" i="1">
                <a:solidFill>
                  <a:schemeClr val="dk1"/>
                </a:solidFill>
                <a:latin typeface="Decima Nova Pro"/>
                <a:ea typeface="Decima Nova Pro"/>
                <a:cs typeface="Decima Nova Pro"/>
                <a:sym typeface="Decima Nova Pro"/>
              </a:rPr>
              <a:t>puertas traseras</a:t>
            </a:r>
            <a:r>
              <a:rPr lang="es" sz="1200">
                <a:solidFill>
                  <a:schemeClr val="dk1"/>
                </a:solidFill>
                <a:latin typeface="Decima Nova Pro"/>
                <a:ea typeface="Decima Nova Pro"/>
                <a:cs typeface="Decima Nova Pro"/>
                <a:sym typeface="Decima Nova Pro"/>
              </a:rPr>
              <a:t>, entran en un equipo sin permiso y conceden al programa que accede derechos de administrador. Pueden espiar los datos del sistema, pero su uso más habitual consiste en instalar otros programas dañinos para el sistema.</a:t>
            </a:r>
            <a:endParaRPr sz="1200">
              <a:solidFill>
                <a:schemeClr val="dk1"/>
              </a:solidFill>
              <a:latin typeface="Decima Nova Pro"/>
              <a:ea typeface="Decima Nova Pro"/>
              <a:cs typeface="Decima Nova Pro"/>
              <a:sym typeface="Decima Nova Pro"/>
            </a:endParaRPr>
          </a:p>
        </p:txBody>
      </p:sp>
      <p:pic>
        <p:nvPicPr>
          <p:cNvPr id="126" name="Google Shape;126;p23"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32" name="Google Shape;132;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Otros tipos.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Botnets:</a:t>
            </a:r>
            <a:r>
              <a:rPr lang="es" sz="1200">
                <a:solidFill>
                  <a:schemeClr val="dk1"/>
                </a:solidFill>
                <a:latin typeface="Decima Nova Pro"/>
                <a:ea typeface="Decima Nova Pro"/>
                <a:cs typeface="Decima Nova Pro"/>
                <a:sym typeface="Decima Nova Pro"/>
              </a:rPr>
              <a:t> redes (nets) de robots (bot). Son redes de ordenadores que se controlan remotamente infectando ordenadores a través de Internet, que pueden llegar a ser un número muy elevado (incluso miles). Pueden realizar ataques masivos a servidores concretos, mediante la técnica de ataques DoS (Denial of Service, Denegación de servicio).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Dialers:</a:t>
            </a:r>
            <a:r>
              <a:rPr lang="es" sz="1200">
                <a:solidFill>
                  <a:schemeClr val="dk1"/>
                </a:solidFill>
                <a:latin typeface="Decima Nova Pro"/>
                <a:ea typeface="Decima Nova Pro"/>
                <a:cs typeface="Decima Nova Pro"/>
                <a:sym typeface="Decima Nova Pro"/>
              </a:rPr>
              <a:t> los </a:t>
            </a:r>
            <a:r>
              <a:rPr lang="es" sz="1200" b="1" i="1">
                <a:solidFill>
                  <a:schemeClr val="dk1"/>
                </a:solidFill>
                <a:latin typeface="Decima Nova Pro"/>
                <a:ea typeface="Decima Nova Pro"/>
                <a:cs typeface="Decima Nova Pro"/>
                <a:sym typeface="Decima Nova Pro"/>
              </a:rPr>
              <a:t>dialers</a:t>
            </a:r>
            <a:r>
              <a:rPr lang="es" sz="1200">
                <a:solidFill>
                  <a:schemeClr val="dk1"/>
                </a:solidFill>
                <a:latin typeface="Decima Nova Pro"/>
                <a:ea typeface="Decima Nova Pro"/>
                <a:cs typeface="Decima Nova Pro"/>
                <a:sym typeface="Decima Nova Pro"/>
              </a:rPr>
              <a:t> o </a:t>
            </a:r>
            <a:r>
              <a:rPr lang="es" sz="1200" b="1" i="1">
                <a:solidFill>
                  <a:schemeClr val="dk1"/>
                </a:solidFill>
                <a:latin typeface="Decima Nova Pro"/>
                <a:ea typeface="Decima Nova Pro"/>
                <a:cs typeface="Decima Nova Pro"/>
                <a:sym typeface="Decima Nova Pro"/>
              </a:rPr>
              <a:t>programas de marcación</a:t>
            </a:r>
            <a:r>
              <a:rPr lang="es" sz="1200">
                <a:solidFill>
                  <a:schemeClr val="dk1"/>
                </a:solidFill>
                <a:latin typeface="Decima Nova Pro"/>
                <a:ea typeface="Decima Nova Pro"/>
                <a:cs typeface="Decima Nova Pro"/>
                <a:sym typeface="Decima Nova Pro"/>
              </a:rPr>
              <a:t> se dedican a esta-blecer conexiones telefónicas, normalmente a través de Internet, utilizando líneas sin el consentimiento de su propietario, o sin que este se haya dado cuenta de que lo ha dado. Estos programas marcan números de tarificación especial con un alto coste.</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Exploit:</a:t>
            </a:r>
            <a:r>
              <a:rPr lang="es" sz="1200">
                <a:solidFill>
                  <a:schemeClr val="dk1"/>
                </a:solidFill>
                <a:latin typeface="Decima Nova Pro"/>
                <a:ea typeface="Decima Nova Pro"/>
                <a:cs typeface="Decima Nova Pro"/>
                <a:sym typeface="Decima Nova Pro"/>
              </a:rPr>
              <a:t> es un software malicioso que se dedica a atacar la vulnerabilidad de un sistema operativo, como los bugs o agujeros del sistema.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Hijacker:</a:t>
            </a:r>
            <a:r>
              <a:rPr lang="es" sz="1200">
                <a:solidFill>
                  <a:schemeClr val="dk1"/>
                </a:solidFill>
                <a:latin typeface="Decima Nova Pro"/>
                <a:ea typeface="Decima Nova Pro"/>
                <a:cs typeface="Decima Nova Pro"/>
                <a:sym typeface="Decima Nova Pro"/>
              </a:rPr>
              <a:t> se dedica a cambiar la configuración de los navegadores de Internet modificando la página de inicio del mismo para que entre en sitios web sin el consentimiento del usuario, como sitios con pornografía, o lugares donde pueden copiar información del usuario, como las claves de acceso.</a:t>
            </a:r>
            <a:endParaRPr sz="1200">
              <a:solidFill>
                <a:schemeClr val="dk1"/>
              </a:solidFill>
              <a:latin typeface="Decima Nova Pro"/>
              <a:ea typeface="Decima Nova Pro"/>
              <a:cs typeface="Decima Nova Pro"/>
              <a:sym typeface="Decima Nova Pro"/>
            </a:endParaRPr>
          </a:p>
        </p:txBody>
      </p:sp>
      <p:pic>
        <p:nvPicPr>
          <p:cNvPr id="133" name="Google Shape;133;p24"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39" name="Google Shape;139;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Otros tipos.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Hoax: </a:t>
            </a:r>
            <a:r>
              <a:rPr lang="es" sz="1200">
                <a:solidFill>
                  <a:schemeClr val="dk1"/>
                </a:solidFill>
                <a:latin typeface="Decima Nova Pro"/>
                <a:ea typeface="Decima Nova Pro"/>
                <a:cs typeface="Decima Nova Pro"/>
                <a:sym typeface="Decima Nova Pro"/>
              </a:rPr>
              <a:t>son mensajes que llegan a nuestro correo electrónico con falsas noticias, generalmente sobre Internet, o bien sobre falsos virus. Se difunden vía email y pueden llegar a miles o incluso millones de ordenadores, ya que suelen incluir una recomendación para que se difunda la información para advertir al mayor número de personas del falso peligro.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Joke:</a:t>
            </a:r>
            <a:r>
              <a:rPr lang="es" sz="1200">
                <a:solidFill>
                  <a:schemeClr val="dk1"/>
                </a:solidFill>
                <a:latin typeface="Decima Nova Pro"/>
                <a:ea typeface="Decima Nova Pro"/>
                <a:cs typeface="Decima Nova Pro"/>
                <a:sym typeface="Decima Nova Pro"/>
              </a:rPr>
              <a:t> suelen ser programas que simulan el comportamiento de los virus, pero que se utilizan para gastar bromas.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Keyloggers:</a:t>
            </a:r>
            <a:r>
              <a:rPr lang="es" sz="1200">
                <a:solidFill>
                  <a:schemeClr val="dk1"/>
                </a:solidFill>
                <a:latin typeface="Decima Nova Pro"/>
                <a:ea typeface="Decima Nova Pro"/>
                <a:cs typeface="Decima Nova Pro"/>
                <a:sym typeface="Decima Nova Pro"/>
              </a:rPr>
              <a:t> se encargan de registrar todas las pulsaciones del teclado de un equipo informático. Su principal uso es el saber información del usuario, como las claves, su número de tarjeta de crédito,... También existen dispositivos hardware keyloggers que se instalan en la conexión entre el teclado y el ordenador.</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PC Zombie: </a:t>
            </a:r>
            <a:r>
              <a:rPr lang="es" sz="1200">
                <a:solidFill>
                  <a:schemeClr val="dk1"/>
                </a:solidFill>
                <a:latin typeface="Decima Nova Pro"/>
                <a:ea typeface="Decima Nova Pro"/>
                <a:cs typeface="Decima Nova Pro"/>
                <a:sym typeface="Decima Nova Pro"/>
              </a:rPr>
              <a:t>se dice que un equipo informático es un PC Zombie cuando está infectado y permite que el equipo pueda ser utilizado para entrar en otros, de manera que pueda enviar correo de tipo spam, realizar ataques ocultando la identidad del atacante (ya que es el PC Zombie el que se utiliza para atacar, ataques de tipo DoS,...</a:t>
            </a:r>
            <a:endParaRPr sz="1200">
              <a:solidFill>
                <a:schemeClr val="dk1"/>
              </a:solidFill>
              <a:latin typeface="Decima Nova Pro"/>
              <a:ea typeface="Decima Nova Pro"/>
              <a:cs typeface="Decima Nova Pro"/>
              <a:sym typeface="Decima Nova Pro"/>
            </a:endParaRPr>
          </a:p>
        </p:txBody>
      </p:sp>
      <p:pic>
        <p:nvPicPr>
          <p:cNvPr id="140" name="Google Shape;140;p25"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46" name="Google Shape;146;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Otros tipos.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Phishing:</a:t>
            </a:r>
            <a:r>
              <a:rPr lang="es" sz="1200">
                <a:solidFill>
                  <a:schemeClr val="dk1"/>
                </a:solidFill>
                <a:latin typeface="Decima Nova Pro"/>
                <a:ea typeface="Decima Nova Pro"/>
                <a:cs typeface="Decima Nova Pro"/>
                <a:sym typeface="Decima Nova Pro"/>
              </a:rPr>
              <a:t> el phishing consiste en intentar conseguir información del usuario con el fin de utilizar sus datos para beneficio económico del que consigue la información. Puede tomar la forma de un correo elec-trónico de un contacto que nos parezca fiable, como nuestro banco, la Agencia Tributaria,...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Es tan extendida esta práctica que algunos bancos incluyen en su página web información previniendonos del mismo.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Pop-ups:</a:t>
            </a:r>
            <a:r>
              <a:rPr lang="es" sz="1200">
                <a:solidFill>
                  <a:schemeClr val="dk1"/>
                </a:solidFill>
                <a:latin typeface="Decima Nova Pro"/>
                <a:ea typeface="Decima Nova Pro"/>
                <a:cs typeface="Decima Nova Pro"/>
                <a:sym typeface="Decima Nova Pro"/>
              </a:rPr>
              <a:t> los Pop-ups, o ventanas emergentes, aparecen al navegar por Internet y generalmente muestran publicidad. También se pueden comportar como spyware para capturar direcciones de email, claves de acceso,...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Rogue software: </a:t>
            </a:r>
            <a:r>
              <a:rPr lang="es" sz="1200">
                <a:solidFill>
                  <a:schemeClr val="dk1"/>
                </a:solidFill>
                <a:latin typeface="Decima Nova Pro"/>
                <a:ea typeface="Decima Nova Pro"/>
                <a:cs typeface="Decima Nova Pro"/>
                <a:sym typeface="Decima Nova Pro"/>
              </a:rPr>
              <a:t>el Rogue software (software bandido) intenta hacer creer que un equipo informático está infectado por algún virus o malware, para hacer pagar a cambio de su eliminación.</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Rootkits: </a:t>
            </a:r>
            <a:r>
              <a:rPr lang="es" sz="1200">
                <a:solidFill>
                  <a:schemeClr val="dk1"/>
                </a:solidFill>
                <a:latin typeface="Decima Nova Pro"/>
                <a:ea typeface="Decima Nova Pro"/>
                <a:cs typeface="Decima Nova Pro"/>
                <a:sym typeface="Decima Nova Pro"/>
              </a:rPr>
              <a:t>este software funciona instalándose en un equipo informático y encubriendo cualquier tipo de acceso no permitido e intentando ocultar cualquier otro tipo de malware.</a:t>
            </a:r>
            <a:endParaRPr sz="1200">
              <a:solidFill>
                <a:schemeClr val="dk1"/>
              </a:solidFill>
              <a:latin typeface="Decima Nova Pro"/>
              <a:ea typeface="Decima Nova Pro"/>
              <a:cs typeface="Decima Nova Pro"/>
              <a:sym typeface="Decima Nova Pro"/>
            </a:endParaRPr>
          </a:p>
        </p:txBody>
      </p:sp>
      <p:pic>
        <p:nvPicPr>
          <p:cNvPr id="147" name="Google Shape;147;p26"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53" name="Google Shape;153;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Otros tipos.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Spam:</a:t>
            </a:r>
            <a:r>
              <a:rPr lang="es" sz="1200">
                <a:solidFill>
                  <a:schemeClr val="dk1"/>
                </a:solidFill>
                <a:latin typeface="Decima Nova Pro"/>
                <a:ea typeface="Decima Nova Pro"/>
                <a:cs typeface="Decima Nova Pro"/>
                <a:sym typeface="Decima Nova Pro"/>
              </a:rPr>
              <a:t> consiste en el envío masivo de emails a usuarios que no lo han solicitado. Su uso principal es el envío de publicidad.</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Spyware: </a:t>
            </a:r>
            <a:r>
              <a:rPr lang="es" sz="1200">
                <a:solidFill>
                  <a:schemeClr val="dk1"/>
                </a:solidFill>
                <a:latin typeface="Decima Nova Pro"/>
                <a:ea typeface="Decima Nova Pro"/>
                <a:cs typeface="Decima Nova Pro"/>
                <a:sym typeface="Decima Nova Pro"/>
              </a:rPr>
              <a:t>envían información de un equipo informático sin consentimiento del usuario.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Existen falsos virus, como los keygen o cracks, a los que los antivirus los suelen detectar como virus. Algunos pueden traer un troyano incorporado, pero otros, si vienen limpios y los usuarios que los utilizan son conscientes de que los están instalando o usando, no se podrían clasificar como virus.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Los keygen son programas que se utilizan para generar claves para instalar software que necesite una clave. Los cracks son programas que al ejecutarse modifican el código de otro programa para poder ser ejecutado sin necesidad de estar registrado o haber insertado una clave.</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a:solidFill>
                  <a:schemeClr val="dk1"/>
                </a:solidFill>
                <a:latin typeface="Decima Nova Pro"/>
                <a:ea typeface="Decima Nova Pro"/>
                <a:cs typeface="Decima Nova Pro"/>
                <a:sym typeface="Decima Nova Pro"/>
              </a:rPr>
              <a:t>La palabra </a:t>
            </a:r>
            <a:r>
              <a:rPr lang="es" sz="1200" b="1" i="1">
                <a:solidFill>
                  <a:schemeClr val="dk1"/>
                </a:solidFill>
                <a:latin typeface="Decima Nova Pro"/>
                <a:ea typeface="Decima Nova Pro"/>
                <a:cs typeface="Decima Nova Pro"/>
                <a:sym typeface="Decima Nova Pro"/>
              </a:rPr>
              <a:t>phishing</a:t>
            </a:r>
            <a:r>
              <a:rPr lang="es" sz="1200">
                <a:solidFill>
                  <a:schemeClr val="dk1"/>
                </a:solidFill>
                <a:latin typeface="Decima Nova Pro"/>
                <a:ea typeface="Decima Nova Pro"/>
                <a:cs typeface="Decima Nova Pro"/>
                <a:sym typeface="Decima Nova Pro"/>
              </a:rPr>
              <a:t> deriva de la palabra inglesa </a:t>
            </a:r>
            <a:r>
              <a:rPr lang="es" sz="1200" b="1" i="1">
                <a:solidFill>
                  <a:schemeClr val="dk1"/>
                </a:solidFill>
                <a:latin typeface="Decima Nova Pro"/>
                <a:ea typeface="Decima Nova Pro"/>
                <a:cs typeface="Decima Nova Pro"/>
                <a:sym typeface="Decima Nova Pro"/>
              </a:rPr>
              <a:t>fishing</a:t>
            </a:r>
            <a:r>
              <a:rPr lang="es" sz="1200">
                <a:solidFill>
                  <a:schemeClr val="dk1"/>
                </a:solidFill>
                <a:latin typeface="Decima Nova Pro"/>
                <a:ea typeface="Decima Nova Pro"/>
                <a:cs typeface="Decima Nova Pro"/>
                <a:sym typeface="Decima Nova Pro"/>
              </a:rPr>
              <a:t> (pescar), por el símil que consiste en que el usuario "pique el anzuelo" y poder así "pescar información" del mismo. </a:t>
            </a:r>
            <a:br>
              <a:rPr lang="es" sz="1200">
                <a:solidFill>
                  <a:schemeClr val="dk1"/>
                </a:solidFill>
                <a:latin typeface="Decima Nova Pro"/>
                <a:ea typeface="Decima Nova Pro"/>
                <a:cs typeface="Decima Nova Pro"/>
                <a:sym typeface="Decima Nova Pro"/>
              </a:rPr>
            </a:br>
            <a:endParaRPr sz="1200">
              <a:solidFill>
                <a:schemeClr val="dk1"/>
              </a:solidFill>
              <a:latin typeface="Decima Nova Pro"/>
              <a:ea typeface="Decima Nova Pro"/>
              <a:cs typeface="Decima Nova Pro"/>
              <a:sym typeface="Decima Nova Pro"/>
            </a:endParaRPr>
          </a:p>
        </p:txBody>
      </p:sp>
      <p:pic>
        <p:nvPicPr>
          <p:cNvPr id="154" name="Google Shape;154;p27"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67" name="Google Shape;167;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 sz="1200" b="1" i="1">
                <a:solidFill>
                  <a:schemeClr val="dk1"/>
                </a:solidFill>
                <a:latin typeface="Decima Nova Pro"/>
                <a:ea typeface="Decima Nova Pro"/>
                <a:cs typeface="Decima Nova Pro"/>
                <a:sym typeface="Decima Nova Pro"/>
              </a:rPr>
              <a:t>SPAM: </a:t>
            </a:r>
            <a:r>
              <a:rPr lang="es" sz="1200">
                <a:solidFill>
                  <a:schemeClr val="dk1"/>
                </a:solidFill>
                <a:latin typeface="Decima Nova Pro"/>
                <a:ea typeface="Decima Nova Pro"/>
                <a:cs typeface="Decima Nova Pro"/>
                <a:sym typeface="Decima Nova Pro"/>
              </a:rPr>
              <a:t>En las empresas, el correo electrónico es tan importante o más que el teléfono. Los empleados necesitan estar en contacto con otros empleados de la misma empresa, con los proveedores y con los clientes. Como responsables de la infraestructura informática, debemos garantizar que los mensajes se envían y reciben con normalidad, pero también que no hacemos perder el tiempo a nuestros usuarios entregando </a:t>
            </a:r>
            <a:r>
              <a:rPr lang="es" sz="1200" b="1" i="1">
                <a:solidFill>
                  <a:schemeClr val="dk1"/>
                </a:solidFill>
                <a:latin typeface="Decima Nova Pro"/>
                <a:ea typeface="Decima Nova Pro"/>
                <a:cs typeface="Decima Nova Pro"/>
                <a:sym typeface="Decima Nova Pro"/>
              </a:rPr>
              <a:t>correos no deseados (spam)</a:t>
            </a:r>
            <a:r>
              <a:rPr lang="es" sz="1200">
                <a:solidFill>
                  <a:schemeClr val="dk1"/>
                </a:solidFill>
                <a:latin typeface="Decima Nova Pro"/>
                <a:ea typeface="Decima Nova Pro"/>
                <a:cs typeface="Decima Nova Pro"/>
                <a:sym typeface="Decima Nova Pro"/>
              </a:rPr>
              <a:t>. Estos correos, como mínimo, llevan publicidad, pero también son una fuente de infección de virus y troyanos que pueden venir en un fichero adjunto o que aprovechan una vulnerabilidad del programa de correo.</a:t>
            </a:r>
            <a:endParaRPr sz="1200">
              <a:solidFill>
                <a:schemeClr val="dk1"/>
              </a:solidFill>
              <a:latin typeface="Decima Nova Pro"/>
              <a:ea typeface="Decima Nova Pro"/>
              <a:cs typeface="Decima Nova Pro"/>
              <a:sym typeface="Decima Nova Pro"/>
            </a:endParaRPr>
          </a:p>
        </p:txBody>
      </p:sp>
      <p:pic>
        <p:nvPicPr>
          <p:cNvPr id="168" name="Google Shape;168;p29"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74" name="Google Shape;174;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SPAM - Qué hace.</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El software antispam colabora con el servidor de correo para detectar mensajes indeseables. Para determinar si un mensaje entra en esa categoría, el antispam utiliza:</a:t>
            </a:r>
            <a:endParaRPr sz="1200">
              <a:solidFill>
                <a:schemeClr val="dk1"/>
              </a:solidFill>
              <a:latin typeface="Decima Nova Pro"/>
              <a:ea typeface="Decima Nova Pro"/>
              <a:cs typeface="Decima Nova Pro"/>
              <a:sym typeface="Decima Nova Pro"/>
            </a:endParaRPr>
          </a:p>
          <a:p>
            <a:pPr marL="457200" lvl="0" indent="-304800" algn="just" rtl="0">
              <a:spcBef>
                <a:spcPts val="160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La </a:t>
            </a:r>
            <a:r>
              <a:rPr lang="es" sz="1200" b="1" i="1">
                <a:solidFill>
                  <a:schemeClr val="dk1"/>
                </a:solidFill>
                <a:latin typeface="Decima Nova Pro"/>
                <a:ea typeface="Decima Nova Pro"/>
                <a:cs typeface="Decima Nova Pro"/>
                <a:sym typeface="Decima Nova Pro"/>
              </a:rPr>
              <a:t>cabecera</a:t>
            </a:r>
            <a:r>
              <a:rPr lang="es" sz="1200">
                <a:solidFill>
                  <a:schemeClr val="dk1"/>
                </a:solidFill>
                <a:latin typeface="Decima Nova Pro"/>
                <a:ea typeface="Decima Nova Pro"/>
                <a:cs typeface="Decima Nova Pro"/>
                <a:sym typeface="Decima Nova Pro"/>
              </a:rPr>
              <a:t> del mensaje, buscando si el servidor de correo origen está en alguna lista negra de spammers conocidos, si la fecha de envío utiliza un formato incorrecto (sugiere que el correo ha sido generado por un software de spam, no por un cliente de correo normal), etc.</a:t>
            </a:r>
            <a:endParaRPr sz="1200">
              <a:solidFill>
                <a:schemeClr val="dk1"/>
              </a:solidFill>
              <a:latin typeface="Decima Nova Pro"/>
              <a:ea typeface="Decima Nova Pro"/>
              <a:cs typeface="Decima Nova Pro"/>
              <a:sym typeface="Decima Nova Pro"/>
            </a:endParaRPr>
          </a:p>
          <a:p>
            <a:pPr marL="457200" lvl="0" indent="-304800" algn="just" rtl="0">
              <a:spcBef>
                <a:spcPts val="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El </a:t>
            </a:r>
            <a:r>
              <a:rPr lang="es" sz="1200" b="1" i="1">
                <a:solidFill>
                  <a:schemeClr val="dk1"/>
                </a:solidFill>
                <a:latin typeface="Decima Nova Pro"/>
                <a:ea typeface="Decima Nova Pro"/>
                <a:cs typeface="Decima Nova Pro"/>
                <a:sym typeface="Decima Nova Pro"/>
              </a:rPr>
              <a:t>contenido</a:t>
            </a:r>
            <a:r>
              <a:rPr lang="es" sz="1200">
                <a:solidFill>
                  <a:schemeClr val="dk1"/>
                </a:solidFill>
                <a:latin typeface="Decima Nova Pro"/>
                <a:ea typeface="Decima Nova Pro"/>
                <a:cs typeface="Decima Nova Pro"/>
                <a:sym typeface="Decima Nova Pro"/>
              </a:rPr>
              <a:t> del mensaje, buscando palabras poco relacionadas con la actividad de la empresa (medicinas, etc.), mensajes cuya versión de texto plano es muy diferente de la versión HTML (sugiere de nuevo que ha sido generado con un programa de spam(, etc.</a:t>
            </a:r>
            <a:endParaRPr sz="1200">
              <a:solidFill>
                <a:schemeClr val="dk1"/>
              </a:solidFill>
              <a:latin typeface="Decima Nova Pro"/>
              <a:ea typeface="Decima Nova Pro"/>
              <a:cs typeface="Decima Nova Pro"/>
              <a:sym typeface="Decima Nova Pro"/>
            </a:endParaRPr>
          </a:p>
          <a:p>
            <a:pPr marL="457200" lvl="0" indent="-304800" algn="just" rtl="0">
              <a:spcBef>
                <a:spcPts val="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La propia </a:t>
            </a:r>
            <a:r>
              <a:rPr lang="es" sz="1200" b="1" i="1">
                <a:solidFill>
                  <a:schemeClr val="dk1"/>
                </a:solidFill>
                <a:latin typeface="Decima Nova Pro"/>
                <a:ea typeface="Decima Nova Pro"/>
                <a:cs typeface="Decima Nova Pro"/>
                <a:sym typeface="Decima Nova Pro"/>
              </a:rPr>
              <a:t>experiencia</a:t>
            </a:r>
            <a:r>
              <a:rPr lang="es" sz="1200">
                <a:solidFill>
                  <a:schemeClr val="dk1"/>
                </a:solidFill>
                <a:latin typeface="Decima Nova Pro"/>
                <a:ea typeface="Decima Nova Pro"/>
                <a:cs typeface="Decima Nova Pro"/>
                <a:sym typeface="Decima Nova Pro"/>
              </a:rPr>
              <a:t> del programa (autoaprendizaje), según el tipo de mensajes que maneja el servidor de correo de nuestra empresa en concreto.</a:t>
            </a:r>
            <a:endParaRPr sz="1200">
              <a:solidFill>
                <a:schemeClr val="dk1"/>
              </a:solidFill>
              <a:latin typeface="Decima Nova Pro"/>
              <a:ea typeface="Decima Nova Pro"/>
              <a:cs typeface="Decima Nova Pro"/>
              <a:sym typeface="Decima Nova Pro"/>
            </a:endParaRPr>
          </a:p>
        </p:txBody>
      </p:sp>
      <p:pic>
        <p:nvPicPr>
          <p:cNvPr id="175" name="Google Shape;175;p30"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81" name="Google Shape;181;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SPAM - Qué hace.</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Cuando se detecta un correo spam, tenemos varias opciones:</a:t>
            </a:r>
            <a:endParaRPr sz="1200">
              <a:solidFill>
                <a:schemeClr val="dk1"/>
              </a:solidFill>
              <a:latin typeface="Decima Nova Pro"/>
              <a:ea typeface="Decima Nova Pro"/>
              <a:cs typeface="Decima Nova Pro"/>
              <a:sym typeface="Decima Nova Pro"/>
            </a:endParaRPr>
          </a:p>
          <a:p>
            <a:pPr marL="457200" lvl="0" indent="-304800" algn="just" rtl="0">
              <a:spcBef>
                <a:spcPts val="160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Bloquearlo aquí e </a:t>
            </a:r>
            <a:r>
              <a:rPr lang="es" sz="1200" b="1" i="1">
                <a:solidFill>
                  <a:schemeClr val="dk1"/>
                </a:solidFill>
                <a:latin typeface="Decima Nova Pro"/>
                <a:ea typeface="Decima Nova Pro"/>
                <a:cs typeface="Decima Nova Pro"/>
                <a:sym typeface="Decima Nova Pro"/>
              </a:rPr>
              <a:t>impedir que llegue hasta el usuario</a:t>
            </a:r>
            <a:r>
              <a:rPr lang="es" sz="1200">
                <a:solidFill>
                  <a:schemeClr val="dk1"/>
                </a:solidFill>
                <a:latin typeface="Decima Nova Pro"/>
                <a:ea typeface="Decima Nova Pro"/>
                <a:cs typeface="Decima Nova Pro"/>
                <a:sym typeface="Decima Nova Pro"/>
              </a:rPr>
              <a:t>; así le ahorramos molestias (leerlo, borrarlo) y evitamos potenciales infecciones. No se suele usar porque nunca tendremos la certeza de que no hemos eliminado algún correo importante.</a:t>
            </a:r>
            <a:endParaRPr sz="1200">
              <a:solidFill>
                <a:schemeClr val="dk1"/>
              </a:solidFill>
              <a:latin typeface="Decima Nova Pro"/>
              <a:ea typeface="Decima Nova Pro"/>
              <a:cs typeface="Decima Nova Pro"/>
              <a:sym typeface="Decima Nova Pro"/>
            </a:endParaRPr>
          </a:p>
          <a:p>
            <a:pPr marL="457200" lvl="0" indent="-304800" algn="just" rtl="0">
              <a:spcBef>
                <a:spcPts val="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Dejarlo pasar, pero </a:t>
            </a:r>
            <a:r>
              <a:rPr lang="es" sz="1200" b="1" i="1">
                <a:solidFill>
                  <a:schemeClr val="dk1"/>
                </a:solidFill>
                <a:latin typeface="Decima Nova Pro"/>
                <a:ea typeface="Decima Nova Pro"/>
                <a:cs typeface="Decima Nova Pro"/>
                <a:sym typeface="Decima Nova Pro"/>
              </a:rPr>
              <a:t>avisando al usuario</a:t>
            </a:r>
            <a:r>
              <a:rPr lang="es" sz="1200">
                <a:solidFill>
                  <a:schemeClr val="dk1"/>
                </a:solidFill>
                <a:latin typeface="Decima Nova Pro"/>
                <a:ea typeface="Decima Nova Pro"/>
                <a:cs typeface="Decima Nova Pro"/>
                <a:sym typeface="Decima Nova Pro"/>
              </a:rPr>
              <a:t> de que es un correo sospechoso. Es la opción por defecto. El aviso al usuario consiste en añadir texto en el título del correo (por ejemplo, *** SPAM ***); esto le servirá al usuario para crear sus propios filtros en su programa de correo.</a:t>
            </a:r>
            <a:endParaRPr sz="1200">
              <a:solidFill>
                <a:schemeClr val="dk1"/>
              </a:solidFill>
              <a:latin typeface="Decima Nova Pro"/>
              <a:ea typeface="Decima Nova Pro"/>
              <a:cs typeface="Decima Nova Pro"/>
              <a:sym typeface="Decima Nova Pro"/>
            </a:endParaRPr>
          </a:p>
          <a:p>
            <a:pPr marL="457200" lvl="0" indent="-304800" algn="just" rtl="0">
              <a:spcBef>
                <a:spcPts val="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Dejarlo pasar, pero </a:t>
            </a:r>
            <a:r>
              <a:rPr lang="es" sz="1200" b="1" i="1">
                <a:solidFill>
                  <a:schemeClr val="dk1"/>
                </a:solidFill>
                <a:latin typeface="Decima Nova Pro"/>
                <a:ea typeface="Decima Nova Pro"/>
                <a:cs typeface="Decima Nova Pro"/>
                <a:sym typeface="Decima Nova Pro"/>
              </a:rPr>
              <a:t>convirtiendo el texto del correo en un fichero adjunto</a:t>
            </a:r>
            <a:r>
              <a:rPr lang="es" sz="1200">
                <a:solidFill>
                  <a:schemeClr val="dk1"/>
                </a:solidFill>
                <a:latin typeface="Decima Nova Pro"/>
                <a:ea typeface="Decima Nova Pro"/>
                <a:cs typeface="Decima Nova Pro"/>
                <a:sym typeface="Decima Nova Pro"/>
              </a:rPr>
              <a:t>, para que sea más difícil engañar al usuario y solo lo abra si está seguro de que el correo le interesa.</a:t>
            </a:r>
            <a:endParaRPr sz="1200">
              <a:solidFill>
                <a:schemeClr val="dk1"/>
              </a:solidFill>
              <a:latin typeface="Decima Nova Pro"/>
              <a:ea typeface="Decima Nova Pro"/>
              <a:cs typeface="Decima Nova Pro"/>
              <a:sym typeface="Decima Nova Pro"/>
            </a:endParaRPr>
          </a:p>
        </p:txBody>
      </p:sp>
      <p:pic>
        <p:nvPicPr>
          <p:cNvPr id="182" name="Google Shape;182;p31"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3"/>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MEDIDAS DE PROTECCIÓN BÁSICAS</a:t>
            </a:r>
            <a:endParaRPr sz="1200" b="1" i="1">
              <a:latin typeface="Decima Nova Pro"/>
              <a:ea typeface="Decima Nova Pro"/>
              <a:cs typeface="Decima Nova Pro"/>
              <a:sym typeface="Decima Nova Pro"/>
            </a:endParaRPr>
          </a:p>
        </p:txBody>
      </p:sp>
      <p:sp>
        <p:nvSpPr>
          <p:cNvPr id="356" name="Google Shape;356;p5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a:solidFill>
                  <a:schemeClr val="dk1"/>
                </a:solidFill>
                <a:latin typeface="Decima Nova Pro"/>
                <a:ea typeface="Decima Nova Pro"/>
                <a:cs typeface="Decima Nova Pro"/>
                <a:sym typeface="Decima Nova Pro"/>
              </a:rPr>
              <a:t>Ante tanto y tantos tipos de software malintencionado, se hace necesario proteger nuestro sistema informático, por lo que será necesario tomar medidas para protegerlo.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Siempre es aconsejable, y ya casi necesario, tomar ciertas medidas de protección básicas, pero dependiendo de nuestro sistema informático y el grado de protección que deseemos que tenga, habrá que tomar unas medidas de protección u otras más fuertes o restrictivas.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Entre las medidas a adoptar, podemos destacar:</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Cuentas de usuario sin privilegios.</a:t>
            </a:r>
            <a:r>
              <a:rPr lang="es" sz="1200">
                <a:solidFill>
                  <a:schemeClr val="dk1"/>
                </a:solidFill>
                <a:latin typeface="Decima Nova Pro"/>
                <a:ea typeface="Decima Nova Pro"/>
                <a:cs typeface="Decima Nova Pro"/>
                <a:sym typeface="Decima Nova Pro"/>
              </a:rPr>
              <a:t> En la medida de lo posible, es una buena práctica utilizar cuentas de usuario con pocos privilegios, y utilizar las cuentas con altos privilegios, como la de administrador del sistema, si tenemos acceso a esa cuenta, únicamente para reali-zar tareas que sean obligatoriamente necesarias realizarlas con esa cuenta.</a:t>
            </a:r>
            <a:br>
              <a:rPr lang="es" sz="1200">
                <a:solidFill>
                  <a:schemeClr val="dk1"/>
                </a:solidFill>
                <a:latin typeface="Decima Nova Pro"/>
                <a:ea typeface="Decima Nova Pro"/>
                <a:cs typeface="Decima Nova Pro"/>
                <a:sym typeface="Decima Nova Pro"/>
              </a:rPr>
            </a:br>
            <a:endParaRPr sz="1200">
              <a:solidFill>
                <a:schemeClr val="dk1"/>
              </a:solidFill>
              <a:latin typeface="Decima Nova Pro"/>
              <a:ea typeface="Decima Nova Pro"/>
              <a:cs typeface="Decima Nova Pro"/>
              <a:sym typeface="Decima Nova Pro"/>
            </a:endParaRPr>
          </a:p>
        </p:txBody>
      </p:sp>
      <p:pic>
        <p:nvPicPr>
          <p:cNvPr id="357" name="Google Shape;357;p53"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MEDIDAS DE PROTECCIÓN BÁSICAS</a:t>
            </a:r>
            <a:endParaRPr sz="1200" b="1" i="1">
              <a:latin typeface="Decima Nova Pro"/>
              <a:ea typeface="Decima Nova Pro"/>
              <a:cs typeface="Decima Nova Pro"/>
              <a:sym typeface="Decima Nova Pro"/>
            </a:endParaRPr>
          </a:p>
        </p:txBody>
      </p:sp>
      <p:sp>
        <p:nvSpPr>
          <p:cNvPr id="363" name="Google Shape;363;p5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Mantener nuestro sistema operativo actualizado.</a:t>
            </a:r>
            <a:r>
              <a:rPr lang="es" sz="1200">
                <a:solidFill>
                  <a:schemeClr val="dk1"/>
                </a:solidFill>
                <a:latin typeface="Decima Nova Pro"/>
                <a:ea typeface="Decima Nova Pro"/>
                <a:cs typeface="Decima Nova Pro"/>
                <a:sym typeface="Decima Nova Pro"/>
              </a:rPr>
              <a:t> Así nos aseguramos que estén corregidos los últimos fallos, agujeros de seguridad o bugs descubiertos, es decir, que todas las vulnerabilidades o problemas de diseño software descubierto estén corregidos.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No instalar programas sospechosos.</a:t>
            </a:r>
            <a:r>
              <a:rPr lang="es" sz="1200">
                <a:solidFill>
                  <a:schemeClr val="dk1"/>
                </a:solidFill>
                <a:latin typeface="Decima Nova Pro"/>
                <a:ea typeface="Decima Nova Pro"/>
                <a:cs typeface="Decima Nova Pro"/>
                <a:sym typeface="Decima Nova Pro"/>
              </a:rPr>
              <a:t> No debemos instalar nunca programas en nuestro sistema informático de los que dudemos de su procedencia y que no nos resulten de confianza.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Programa antivirus.</a:t>
            </a:r>
            <a:r>
              <a:rPr lang="es" sz="1200">
                <a:solidFill>
                  <a:schemeClr val="dk1"/>
                </a:solidFill>
                <a:latin typeface="Decima Nova Pro"/>
                <a:ea typeface="Decima Nova Pro"/>
                <a:cs typeface="Decima Nova Pro"/>
                <a:sym typeface="Decima Nova Pro"/>
              </a:rPr>
              <a:t> Asegurarnos que tenemos instalado y actualizado un programa antivirus. Muchos programas antivirus ofrecen versiones gratuitas limitadas para también ofrecernos versiones profesionales y completas en las que sí sería necesario comprar una licencia.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Cortafuegos (firewall).</a:t>
            </a:r>
            <a:r>
              <a:rPr lang="es" sz="1200">
                <a:solidFill>
                  <a:schemeClr val="dk1"/>
                </a:solidFill>
                <a:latin typeface="Decima Nova Pro"/>
                <a:ea typeface="Decima Nova Pro"/>
                <a:cs typeface="Decima Nova Pro"/>
                <a:sym typeface="Decima Nova Pro"/>
              </a:rPr>
              <a:t> Tener activo un firewall para asegurarnos que nuestro sistema está protegido ante las amenazas. En Linux un sistema de firewall muy extendido son las IPtables.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Configuración del navegador web.</a:t>
            </a:r>
            <a:r>
              <a:rPr lang="es" sz="1200">
                <a:solidFill>
                  <a:schemeClr val="dk1"/>
                </a:solidFill>
                <a:latin typeface="Decima Nova Pro"/>
                <a:ea typeface="Decima Nova Pro"/>
                <a:cs typeface="Decima Nova Pro"/>
                <a:sym typeface="Decima Nova Pro"/>
              </a:rPr>
              <a:t> Es importante configurar correctamente las medidas de seguridad de los navegadores web que usemos en nuestro equipo informático.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endParaRPr sz="1200">
              <a:solidFill>
                <a:schemeClr val="dk1"/>
              </a:solidFill>
              <a:latin typeface="Decima Nova Pro"/>
              <a:ea typeface="Decima Nova Pro"/>
              <a:cs typeface="Decima Nova Pro"/>
              <a:sym typeface="Decima Nova Pro"/>
            </a:endParaRPr>
          </a:p>
        </p:txBody>
      </p:sp>
      <p:pic>
        <p:nvPicPr>
          <p:cNvPr id="364" name="Google Shape;364;p54"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OBJETIVOS</a:t>
            </a:r>
            <a:endParaRPr sz="1200" b="1" i="1">
              <a:latin typeface="Decima Nova Pro"/>
              <a:ea typeface="Decima Nova Pro"/>
              <a:cs typeface="Decima Nova Pro"/>
              <a:sym typeface="Decima Nova Pro"/>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s" sz="1200">
                <a:solidFill>
                  <a:schemeClr val="dk1"/>
                </a:solidFill>
                <a:latin typeface="Decima Nova Pro"/>
                <a:ea typeface="Decima Nova Pro"/>
                <a:cs typeface="Decima Nova Pro"/>
                <a:sym typeface="Decima Nova Pro"/>
              </a:rPr>
              <a:t>Dentro del software existe lo que se viene a denominar en términos generales software malicioso, que se instala en nuestro sistema informático sin que seamos conscientes de ello y causa algún percance de mayor o menor envergadura. Hay muchos tipos de software malicioso y con diferentes efectos. Para defendernos de los perjuicios que este tipo de software pueda causarnos en nuestro equipo o sistema informático, deberemos utilizar diferentes medidas de protección, así como instalar herramientas de análisis, detección y eliminación.</a:t>
            </a:r>
            <a:endParaRPr sz="1200">
              <a:solidFill>
                <a:schemeClr val="dk1"/>
              </a:solidFill>
              <a:latin typeface="Decima Nova Pro"/>
              <a:ea typeface="Decima Nova Pro"/>
              <a:cs typeface="Decima Nova Pro"/>
              <a:sym typeface="Decima Nova Pro"/>
            </a:endParaRPr>
          </a:p>
          <a:p>
            <a:pPr marL="457200" lvl="0" indent="-304800" algn="just" rtl="0">
              <a:spcBef>
                <a:spcPts val="160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Saber qué es el software malintencionado.</a:t>
            </a:r>
            <a:endParaRPr sz="1200">
              <a:solidFill>
                <a:schemeClr val="dk1"/>
              </a:solidFill>
              <a:latin typeface="Decima Nova Pro"/>
              <a:ea typeface="Decima Nova Pro"/>
              <a:cs typeface="Decima Nova Pro"/>
              <a:sym typeface="Decima Nova Pro"/>
            </a:endParaRPr>
          </a:p>
          <a:p>
            <a:pPr marL="457200" lvl="0" indent="-304800" algn="just" rtl="0">
              <a:spcBef>
                <a:spcPts val="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Conocer y saber diferenciar los distintos tipos de software malintencionado y sus efectos sobre el sistema informático.</a:t>
            </a:r>
            <a:endParaRPr sz="1200">
              <a:solidFill>
                <a:schemeClr val="dk1"/>
              </a:solidFill>
              <a:latin typeface="Decima Nova Pro"/>
              <a:ea typeface="Decima Nova Pro"/>
              <a:cs typeface="Decima Nova Pro"/>
              <a:sym typeface="Decima Nova Pro"/>
            </a:endParaRPr>
          </a:p>
          <a:p>
            <a:pPr marL="457200" lvl="0" indent="-304800" algn="just" rtl="0">
              <a:spcBef>
                <a:spcPts val="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Conocer las medidas de protección y distinguir unas de otras.</a:t>
            </a:r>
            <a:endParaRPr sz="1200">
              <a:solidFill>
                <a:schemeClr val="dk1"/>
              </a:solidFill>
              <a:latin typeface="Decima Nova Pro"/>
              <a:ea typeface="Decima Nova Pro"/>
              <a:cs typeface="Decima Nova Pro"/>
              <a:sym typeface="Decima Nova Pro"/>
            </a:endParaRPr>
          </a:p>
          <a:p>
            <a:pPr marL="457200" lvl="0" indent="-304800" algn="just" rtl="0">
              <a:spcBef>
                <a:spcPts val="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Saber utilizar las herramientas de protección y desinfección del sistema informático.</a:t>
            </a:r>
            <a:endParaRPr sz="1200">
              <a:solidFill>
                <a:schemeClr val="dk1"/>
              </a:solidFill>
              <a:latin typeface="Decima Nova Pro"/>
              <a:ea typeface="Decima Nova Pro"/>
              <a:cs typeface="Decima Nova Pro"/>
              <a:sym typeface="Decima Nova Pro"/>
            </a:endParaRPr>
          </a:p>
        </p:txBody>
      </p:sp>
      <p:pic>
        <p:nvPicPr>
          <p:cNvPr id="63" name="Google Shape;63;p14"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5"/>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MEDIDAS DE PROTECCIÓN BÁSICAS</a:t>
            </a:r>
            <a:endParaRPr sz="1200" b="1" i="1">
              <a:latin typeface="Decima Nova Pro"/>
              <a:ea typeface="Decima Nova Pro"/>
              <a:cs typeface="Decima Nova Pro"/>
              <a:sym typeface="Decima Nova Pro"/>
            </a:endParaRPr>
          </a:p>
        </p:txBody>
      </p:sp>
      <p:sp>
        <p:nvSpPr>
          <p:cNvPr id="370" name="Google Shape;370;p5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 sz="1200" b="1" i="1">
                <a:solidFill>
                  <a:schemeClr val="dk1"/>
                </a:solidFill>
                <a:latin typeface="Decima Nova Pro"/>
                <a:ea typeface="Decima Nova Pro"/>
                <a:cs typeface="Decima Nova Pro"/>
                <a:sym typeface="Decima Nova Pro"/>
              </a:rPr>
              <a:t>Evitar navegar por lugares sospechosos.</a:t>
            </a:r>
            <a:r>
              <a:rPr lang="es" sz="1200">
                <a:solidFill>
                  <a:schemeClr val="dk1"/>
                </a:solidFill>
                <a:latin typeface="Decima Nova Pro"/>
                <a:ea typeface="Decima Nova Pro"/>
                <a:cs typeface="Decima Nova Pro"/>
                <a:sym typeface="Decima Nova Pro"/>
              </a:rPr>
              <a:t> Es importante no visitar páginas web de las que no estemos totalmente seguros de su confiabilidad. Sitios web especialmente sospechosos son aquellos que publicitan ofrecer de forma gratuita programas informáticos, lugares canciones, películas, pornografía, donde se pueden bajar cracks y para instalar programas, seriales,...</a:t>
            </a:r>
            <a:endParaRPr sz="1200" b="1" i="1">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Evitar redes P2P (Peer to peer).</a:t>
            </a:r>
            <a:r>
              <a:rPr lang="es" sz="1200">
                <a:solidFill>
                  <a:schemeClr val="dk1"/>
                </a:solidFill>
                <a:latin typeface="Decima Nova Pro"/>
                <a:ea typeface="Decima Nova Pro"/>
                <a:cs typeface="Decima Nova Pro"/>
                <a:sym typeface="Decima Nova Pro"/>
              </a:rPr>
              <a:t> En la medida de lo posible, porque son redes poco seguras al no tener un servidor o nodo que controle el tráfico en la misma. En las redes P2P, Peer to peer o redes entre iguales, nos podemos descargar ficheros que pueden ser virus, troyanos,... o incluso que tengan un contenido no esperado.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Analizar los ficheros con el antivirus.</a:t>
            </a:r>
            <a:r>
              <a:rPr lang="es" sz="1200">
                <a:solidFill>
                  <a:schemeClr val="dk1"/>
                </a:solidFill>
                <a:latin typeface="Decima Nova Pro"/>
                <a:ea typeface="Decima Nova Pro"/>
                <a:cs typeface="Decima Nova Pro"/>
                <a:sym typeface="Decima Nova Pro"/>
              </a:rPr>
              <a:t> Cuando descarguemos cualquier programa o fichero desde Internet, o bien, cada vez que copiamos algo nuevo en nuestro equipo, es necesario que lo analicemos con un antivirus actualizado. Es también conveniente analizar todos los dispositivos de almacenamiento que introducimos en nuestro equipo.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Usar siempre navegadores seguros.</a:t>
            </a:r>
            <a:r>
              <a:rPr lang="es" sz="1200">
                <a:solidFill>
                  <a:schemeClr val="dk1"/>
                </a:solidFill>
                <a:latin typeface="Decima Nova Pro"/>
                <a:ea typeface="Decima Nova Pro"/>
                <a:cs typeface="Decima Nova Pro"/>
                <a:sym typeface="Decima Nova Pro"/>
              </a:rPr>
              <a:t> En la medida de lo posible elevar el nivel de seguridad del navegador a la máxima posible.</a:t>
            </a:r>
            <a:endParaRPr sz="1200">
              <a:solidFill>
                <a:schemeClr val="dk1"/>
              </a:solidFill>
              <a:latin typeface="Decima Nova Pro"/>
              <a:ea typeface="Decima Nova Pro"/>
              <a:cs typeface="Decima Nova Pro"/>
              <a:sym typeface="Decima Nova Pro"/>
            </a:endParaRPr>
          </a:p>
        </p:txBody>
      </p:sp>
      <p:pic>
        <p:nvPicPr>
          <p:cNvPr id="371" name="Google Shape;371;p55"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6"/>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MEDIDAS DE PROTECCIÓN BÁSICAS</a:t>
            </a:r>
            <a:endParaRPr sz="1200" b="1" i="1">
              <a:latin typeface="Decima Nova Pro"/>
              <a:ea typeface="Decima Nova Pro"/>
              <a:cs typeface="Decima Nova Pro"/>
              <a:sym typeface="Decima Nova Pro"/>
            </a:endParaRPr>
          </a:p>
        </p:txBody>
      </p:sp>
      <p:sp>
        <p:nvSpPr>
          <p:cNvPr id="377" name="Google Shape;377;p5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 sz="1200" b="1" i="1">
                <a:solidFill>
                  <a:schemeClr val="dk1"/>
                </a:solidFill>
                <a:latin typeface="Decima Nova Pro"/>
                <a:ea typeface="Decima Nova Pro"/>
                <a:cs typeface="Decima Nova Pro"/>
                <a:sym typeface="Decima Nova Pro"/>
              </a:rPr>
              <a:t>Contraseñas seguras.</a:t>
            </a:r>
            <a:r>
              <a:rPr lang="es" sz="1200">
                <a:solidFill>
                  <a:schemeClr val="dk1"/>
                </a:solidFill>
                <a:latin typeface="Decima Nova Pro"/>
                <a:ea typeface="Decima Nova Pro"/>
                <a:cs typeface="Decima Nova Pro"/>
                <a:sym typeface="Decima Nova Pro"/>
              </a:rPr>
              <a:t> El uso de contraseñas seguras es importante ante ataques software que intenten descifrarlas, como los ataques de diccionario, ataques por fuerza bruta o ingeniería social.</a:t>
            </a:r>
            <a:endParaRPr sz="1200" b="1" i="1">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Copias de seguridad.</a:t>
            </a:r>
            <a:r>
              <a:rPr lang="es" sz="1200">
                <a:solidFill>
                  <a:schemeClr val="dk1"/>
                </a:solidFill>
                <a:latin typeface="Decima Nova Pro"/>
                <a:ea typeface="Decima Nova Pro"/>
                <a:cs typeface="Decima Nova Pro"/>
                <a:sym typeface="Decima Nova Pro"/>
              </a:rPr>
              <a:t> Otra medida de protección de la información y datos de nuestro sistema informático sería la realización de copias de seguridad de forma regular. Algo a tener muy presente es que si debemos recuperar el sistema de un ataque de un software malintencionado que ha causado daños importantes al mismo, es asegurarnos que la copia de seguridad que vamos a utilizar para restaurar nuestro sistema no esté infectada con el mismo tipo de software, es decir, que esté limpia.</a:t>
            </a:r>
            <a:br>
              <a:rPr lang="es" sz="1200">
                <a:solidFill>
                  <a:schemeClr val="dk1"/>
                </a:solidFill>
                <a:latin typeface="Decima Nova Pro"/>
                <a:ea typeface="Decima Nova Pro"/>
                <a:cs typeface="Decima Nova Pro"/>
                <a:sym typeface="Decima Nova Pro"/>
              </a:rPr>
            </a:br>
            <a:endParaRPr sz="1200">
              <a:solidFill>
                <a:schemeClr val="dk1"/>
              </a:solidFill>
              <a:latin typeface="Decima Nova Pro"/>
              <a:ea typeface="Decima Nova Pro"/>
              <a:cs typeface="Decima Nova Pro"/>
              <a:sym typeface="Decima Nova Pro"/>
            </a:endParaRPr>
          </a:p>
        </p:txBody>
      </p:sp>
      <p:pic>
        <p:nvPicPr>
          <p:cNvPr id="378" name="Google Shape;378;p56"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8"/>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391" name="Google Shape;391;p5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a:solidFill>
                  <a:schemeClr val="dk1"/>
                </a:solidFill>
                <a:latin typeface="Decima Nova Pro"/>
                <a:ea typeface="Decima Nova Pro"/>
                <a:cs typeface="Decima Nova Pro"/>
                <a:sym typeface="Decima Nova Pro"/>
              </a:rPr>
              <a:t>Además de las medidas de protección básicas, necesarias para mantener la seguridad ante software malicioso en cualquier sistema informático, es necesario utilizar herramientas de protección y desinfección.</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ANTIVIRUS. </a:t>
            </a:r>
            <a:r>
              <a:rPr lang="es" sz="1200">
                <a:solidFill>
                  <a:schemeClr val="dk1"/>
                </a:solidFill>
                <a:latin typeface="Decima Nova Pro"/>
                <a:ea typeface="Decima Nova Pro"/>
                <a:cs typeface="Decima Nova Pro"/>
                <a:sym typeface="Decima Nova Pro"/>
              </a:rPr>
              <a:t>Los antivirus son una de las principales herramientas para proteger nuestro sistema informático del software malicioso o malware, y cada vez se están convirtiendo en herramientas más necesarias, prácticamente imprescindibles, si queremos preservar la seguridad de nuestro sistema informático.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a:solidFill>
                  <a:schemeClr val="dk1"/>
                </a:solidFill>
                <a:latin typeface="Decima Nova Pro"/>
                <a:ea typeface="Decima Nova Pro"/>
                <a:cs typeface="Decima Nova Pro"/>
                <a:sym typeface="Decima Nova Pro"/>
              </a:rPr>
              <a:t>Inicialmente, los ordenadores solían estar aislados, pero con la aparición del concepto de ordenadores compatibles, en los que los programas de uno se podían ejecutar en otro, y posteriormente la proliferación de las redes de ordenadores e Internet, ha desembocado en la necesidad de antivirus cada vez más potentes y complejos, que ya no solo se dedican a detectar los virus, sino que también desinfectan el sistema, bloquea los virus una vez detectados antes de que ataquen el sistema, y pueden actualmente detectar y eliminar otro tipo de malware, no solo los virus, como los programas espías, los troyanos, gusanos, backdoors, dialers, jokes, keyloggers,...</a:t>
            </a:r>
            <a:endParaRPr sz="1200">
              <a:solidFill>
                <a:schemeClr val="dk1"/>
              </a:solidFill>
              <a:latin typeface="Decima Nova Pro"/>
              <a:ea typeface="Decima Nova Pro"/>
              <a:cs typeface="Decima Nova Pro"/>
              <a:sym typeface="Decima Nova Pro"/>
            </a:endParaRPr>
          </a:p>
        </p:txBody>
      </p:sp>
      <p:pic>
        <p:nvPicPr>
          <p:cNvPr id="392" name="Google Shape;392;p58"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405" name="Google Shape;405;p6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ANTIVIRUS. </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Funcionamiento.</a:t>
            </a:r>
            <a:r>
              <a:rPr lang="es" sz="1200">
                <a:solidFill>
                  <a:schemeClr val="dk1"/>
                </a:solidFill>
                <a:latin typeface="Decima Nova Pro"/>
                <a:ea typeface="Decima Nova Pro"/>
                <a:cs typeface="Decima Nova Pro"/>
                <a:sym typeface="Decima Nova Pro"/>
              </a:rPr>
              <a:t> La forma de funcionar de un antivirus es siempre parecida. Contienen una lista de los virus conocidos y cuando se escanea un archivo o varios, va analizando cada archivo por si contiene ese virus. La forma de detectar un virus se realiza mediante lo que se llama firmas, vacunas o patrones... El antivirus contiene un patrón, o una parte del código del virus, y busca esas cadenas dentro de los ficheros por si coincide alguna.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Otras funciones de los antivirus son:</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Detección activa:</a:t>
            </a:r>
            <a:r>
              <a:rPr lang="es" sz="1200">
                <a:solidFill>
                  <a:schemeClr val="dk1"/>
                </a:solidFill>
                <a:latin typeface="Decima Nova Pro"/>
                <a:ea typeface="Decima Nova Pro"/>
                <a:cs typeface="Decima Nova Pro"/>
                <a:sym typeface="Decima Nova Pro"/>
              </a:rPr>
              <a:t> que mediante técnicas heurísticas va analizando el comportamiento de archivos y conexiones entrantes para detectar si pueden llegar a ser dañinos, es decir, si potencialmente pueden ser una amenaza.Un análisis en busca de virus mediante técnicas heurísticas, o análisis heurístico, busca en cada fichero analizado código que pueda ser potencialmente dañino. Esto puede provocar que nos dé falsas detecciones de virus y amenazas, así como no detectar un virus.</a:t>
            </a:r>
            <a:endParaRPr sz="1200">
              <a:solidFill>
                <a:schemeClr val="dk1"/>
              </a:solidFill>
              <a:latin typeface="Decima Nova Pro"/>
              <a:ea typeface="Decima Nova Pro"/>
              <a:cs typeface="Decima Nova Pro"/>
              <a:sym typeface="Decima Nova Pro"/>
            </a:endParaRPr>
          </a:p>
        </p:txBody>
      </p:sp>
      <p:pic>
        <p:nvPicPr>
          <p:cNvPr id="406" name="Google Shape;406;p60"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412" name="Google Shape;412;p6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ANTIVIRUS. </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Funcionamiento.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Otras funciones de los antivirus son:</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Protección en tiempo real: </a:t>
            </a:r>
            <a:r>
              <a:rPr lang="es" sz="1200">
                <a:solidFill>
                  <a:schemeClr val="dk1"/>
                </a:solidFill>
                <a:latin typeface="Decima Nova Pro"/>
                <a:ea typeface="Decima Nova Pro"/>
                <a:cs typeface="Decima Nova Pro"/>
                <a:sym typeface="Decima Nova Pro"/>
              </a:rPr>
              <a:t>que puede estar activada o desactivada, de tal forma que en el momento en que un software malintencionado intenta realizar un ataque, se detecte. Si la protección en tiempo real está desactivada, se detectará el malware al realizar un escaneo del sistema. La protección en tiempo real ralentiza el sistema, pero a cambio nos ofrece mucha más seguridad.</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Actualizaciones: </a:t>
            </a:r>
            <a:r>
              <a:rPr lang="es" sz="1200">
                <a:solidFill>
                  <a:schemeClr val="dk1"/>
                </a:solidFill>
                <a:latin typeface="Decima Nova Pro"/>
                <a:ea typeface="Decima Nova Pro"/>
                <a:cs typeface="Decima Nova Pro"/>
                <a:sym typeface="Decima Nova Pro"/>
              </a:rPr>
              <a:t>generalmente los programas antivirus se actualizan regularmente mediante Internet. Se puede programar la tarea de actualización para que se ejecute con cierta frecuencia, o bien, actualizarla manualmente.</a:t>
            </a:r>
            <a:endParaRPr sz="1200">
              <a:solidFill>
                <a:schemeClr val="dk1"/>
              </a:solidFill>
              <a:latin typeface="Decima Nova Pro"/>
              <a:ea typeface="Decima Nova Pro"/>
              <a:cs typeface="Decima Nova Pro"/>
              <a:sym typeface="Decima Nova Pro"/>
            </a:endParaRPr>
          </a:p>
        </p:txBody>
      </p:sp>
      <p:pic>
        <p:nvPicPr>
          <p:cNvPr id="413" name="Google Shape;413;p61"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2"/>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419" name="Google Shape;419;p6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ANTIVIRUS. </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Funcionamiento.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Un antivirus tiene un elemento residente, que está en la memoria del equipo informático que está protegiendo y que analiza en tiempo real cualquier cambio en el sistema, como los archivos que estén abiertos, la creación de un archivo, la modificación, la ejecución,...</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Además de la parte residente, tienen otra parte que funciona como una aplicación que se ejecuta cuando es requerida para analizar o escanear la parte del sistema que se le indique.</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Existen además diferentes tipos de análisis, dependiendo de lo minucioso que queramos que se realice y de si queremos excluir del mismo o no ciertos tipos de archivos.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a:solidFill>
                  <a:schemeClr val="dk1"/>
                </a:solidFill>
                <a:latin typeface="Decima Nova Pro"/>
                <a:ea typeface="Decima Nova Pro"/>
                <a:cs typeface="Decima Nova Pro"/>
                <a:sym typeface="Decima Nova Pro"/>
              </a:rPr>
              <a:t>También suelen tener módulos para proteger el correo electrónico, seguridad en Internet,...</a:t>
            </a:r>
            <a:endParaRPr sz="1200">
              <a:solidFill>
                <a:schemeClr val="dk1"/>
              </a:solidFill>
              <a:latin typeface="Decima Nova Pro"/>
              <a:ea typeface="Decima Nova Pro"/>
              <a:cs typeface="Decima Nova Pro"/>
              <a:sym typeface="Decima Nova Pro"/>
            </a:endParaRPr>
          </a:p>
        </p:txBody>
      </p:sp>
      <p:pic>
        <p:nvPicPr>
          <p:cNvPr id="420" name="Google Shape;420;p62"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3"/>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426" name="Google Shape;426;p6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ANTIVIRUS. </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Existen antivirus online que pueden analizar tu ordenador previa instalación de una pequeña aplicación o antivirus específicos para según qué tipo de malware pero siempre realizarlo y descargarlo desde fuentes de toda confianza. Si el malware ya ha entrado y te deja el ordenador inservible existen unos LiveCD de los desarrolladores de antivirus.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a:solidFill>
                  <a:schemeClr val="dk1"/>
                </a:solidFill>
                <a:latin typeface="Decima Nova Pro"/>
                <a:ea typeface="Decima Nova Pro"/>
                <a:cs typeface="Decima Nova Pro"/>
                <a:sym typeface="Decima Nova Pro"/>
              </a:rPr>
              <a:t>Para evitar que entre malware hay que tener el antivirus activado, actualizado y pasarlo de vez en cuando.</a:t>
            </a:r>
            <a:endParaRPr sz="1200">
              <a:solidFill>
                <a:schemeClr val="dk1"/>
              </a:solidFill>
              <a:latin typeface="Decima Nova Pro"/>
              <a:ea typeface="Decima Nova Pro"/>
              <a:cs typeface="Decima Nova Pro"/>
              <a:sym typeface="Decima Nova Pro"/>
            </a:endParaRPr>
          </a:p>
        </p:txBody>
      </p:sp>
      <p:pic>
        <p:nvPicPr>
          <p:cNvPr id="427" name="Google Shape;427;p63"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4"/>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433" name="Google Shape;433;p6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CORTAFUEGOS (firewall). </a:t>
            </a:r>
            <a:r>
              <a:rPr lang="es" sz="1200">
                <a:solidFill>
                  <a:schemeClr val="dk1"/>
                </a:solidFill>
                <a:latin typeface="Decima Nova Pro"/>
                <a:ea typeface="Decima Nova Pro"/>
                <a:cs typeface="Decima Nova Pro"/>
                <a:sym typeface="Decima Nova Pro"/>
              </a:rPr>
              <a:t>La función de un cortafuegos o firewall es proteger un equipo o sistema informático impidiendo el acceso no autorizado, sobre todo a través de Internet, y permitiendo el acceso autorizado. También pueden evitar que desde nuestro equipo se envíe software malintencionado.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Los cortafuegos pueden ser hardware o software. Los sistemas operativos y antivirus suelen traer un cortafuegos para que lo activemos si así lo deseamos.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Una práctica frecuente es conectar el cortafuegos a lo que se viene a denominar DMZ o zona desmilitarizada, que es donde se encuentran los servidores que tienen acceso al exterior en una red de ordenadores.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CONFIGURACIÓN DE LOS NAVEGADORES.</a:t>
            </a:r>
            <a:r>
              <a:rPr lang="es" sz="1200">
                <a:solidFill>
                  <a:schemeClr val="dk1"/>
                </a:solidFill>
                <a:latin typeface="Decima Nova Pro"/>
                <a:ea typeface="Decima Nova Pro"/>
                <a:cs typeface="Decima Nova Pro"/>
                <a:sym typeface="Decima Nova Pro"/>
              </a:rPr>
              <a:t> Una herramienta de protección es tener una buena configuración en los navegadores de Internet.</a:t>
            </a:r>
            <a:endParaRPr sz="1200">
              <a:solidFill>
                <a:schemeClr val="dk1"/>
              </a:solidFill>
              <a:latin typeface="Decima Nova Pro"/>
              <a:ea typeface="Decima Nova Pro"/>
              <a:cs typeface="Decima Nova Pro"/>
              <a:sym typeface="Decima Nova Pro"/>
            </a:endParaRPr>
          </a:p>
        </p:txBody>
      </p:sp>
      <p:pic>
        <p:nvPicPr>
          <p:cNvPr id="434" name="Google Shape;434;p64"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6"/>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447" name="Google Shape;447;p6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CONFIGURACIÓN DE LOS NAVEGADORES.</a:t>
            </a:r>
            <a:r>
              <a:rPr lang="es" sz="1200">
                <a:solidFill>
                  <a:schemeClr val="dk1"/>
                </a:solidFill>
                <a:latin typeface="Decima Nova Pro"/>
                <a:ea typeface="Decima Nova Pro"/>
                <a:cs typeface="Decima Nova Pro"/>
                <a:sym typeface="Decima Nova Pro"/>
              </a:rPr>
              <a:t> Una herramienta de protección es tener una buena configuración en los navegadores de Internet.</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Dentro de la configuración de los navegadores, debemos tener en cuenta los siguientes aspectos: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Cookies: </a:t>
            </a:r>
            <a:r>
              <a:rPr lang="es" sz="1200">
                <a:solidFill>
                  <a:schemeClr val="dk1"/>
                </a:solidFill>
                <a:latin typeface="Decima Nova Pro"/>
                <a:ea typeface="Decima Nova Pro"/>
                <a:cs typeface="Decima Nova Pro"/>
                <a:sym typeface="Decima Nova Pro"/>
              </a:rPr>
              <a:t>son pequeños archivos que se utilizan para identificar a un usuario cuando accede a un sitio web, para que pueda ser identificado en las siguientes conexiones al mismo lugar. Como se almacenan en el disco local del usuario, se pueden copiar por un software malicioso y enviarlos por Internet, para que se pueda suplantar la identidad de ese usuario en otro equipo. La palabra cookie proviene del Inglés y significa galletita. Se llaman así por el pequeño tamaño del archivo.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Filtro antiphising:</a:t>
            </a:r>
            <a:r>
              <a:rPr lang="es" sz="1200">
                <a:solidFill>
                  <a:schemeClr val="dk1"/>
                </a:solidFill>
                <a:latin typeface="Decima Nova Pro"/>
                <a:ea typeface="Decima Nova Pro"/>
                <a:cs typeface="Decima Nova Pro"/>
                <a:sym typeface="Decima Nova Pro"/>
              </a:rPr>
              <a:t> contra la suplantación de identidad; nos indica si la página web que estamos visitando intenta suplantar la identidad de otra.</a:t>
            </a:r>
            <a:endParaRPr sz="1200">
              <a:solidFill>
                <a:schemeClr val="dk1"/>
              </a:solidFill>
              <a:latin typeface="Decima Nova Pro"/>
              <a:ea typeface="Decima Nova Pro"/>
              <a:cs typeface="Decima Nova Pro"/>
              <a:sym typeface="Decima Nova Pro"/>
            </a:endParaRPr>
          </a:p>
        </p:txBody>
      </p:sp>
      <p:pic>
        <p:nvPicPr>
          <p:cNvPr id="448" name="Google Shape;448;p66"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7"/>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454" name="Google Shape;454;p6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CONFIGURACIÓN DE LOS NAVEGADORES.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Dentro de la configuración de los navegadores, debemos tener en cuenta los siguientes aspectos: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Bloquear elementos emergentes:</a:t>
            </a:r>
            <a:r>
              <a:rPr lang="es" sz="1200">
                <a:solidFill>
                  <a:schemeClr val="dk1"/>
                </a:solidFill>
                <a:latin typeface="Decima Nova Pro"/>
                <a:ea typeface="Decima Nova Pro"/>
                <a:cs typeface="Decima Nova Pro"/>
                <a:sym typeface="Decima Nova Pro"/>
              </a:rPr>
              <a:t> al bloquear los elementos emergentes evitamos que se abran ventanas de páginas web no deseadas. Para ciertos lugares lo deberemos permitir, porque hay páginas web que funcionan mediante ventanas emergentes, y podríamos no poder entrar en ellas o bien no funcionarán correctamente.</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Activar/desactivar Javascript:</a:t>
            </a:r>
            <a:r>
              <a:rPr lang="es" sz="1200">
                <a:solidFill>
                  <a:schemeClr val="dk1"/>
                </a:solidFill>
                <a:latin typeface="Decima Nova Pro"/>
                <a:ea typeface="Decima Nova Pro"/>
                <a:cs typeface="Decima Nova Pro"/>
                <a:sym typeface="Decima Nova Pro"/>
              </a:rPr>
              <a:t> es un lenguaje que se utiliza para programar páginas web dinámicas del lado del cliente, pero a pesar de que puede resultar útil tenerlo activado, un software malintencionado puede aprovechar que nuestro navegador tenga activada esta opción para realizar alguna actividad no deseada.</a:t>
            </a:r>
            <a:endParaRPr sz="1200">
              <a:solidFill>
                <a:schemeClr val="dk1"/>
              </a:solidFill>
              <a:latin typeface="Decima Nova Pro"/>
              <a:ea typeface="Decima Nova Pro"/>
              <a:cs typeface="Decima Nova Pro"/>
              <a:sym typeface="Decima Nova Pro"/>
            </a:endParaRPr>
          </a:p>
        </p:txBody>
      </p:sp>
      <p:pic>
        <p:nvPicPr>
          <p:cNvPr id="455" name="Google Shape;455;p67"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DEFINICIÓN</a:t>
            </a:r>
            <a:endParaRPr sz="1200" b="1" i="1">
              <a:latin typeface="Decima Nova Pro"/>
              <a:ea typeface="Decima Nova Pro"/>
              <a:cs typeface="Decima Nova Pro"/>
              <a:sym typeface="Decima Nova Pro"/>
            </a:endParaRPr>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dirty="0">
                <a:solidFill>
                  <a:schemeClr val="dk1"/>
                </a:solidFill>
                <a:latin typeface="Decima Nova Pro"/>
                <a:ea typeface="Decima Nova Pro"/>
                <a:cs typeface="Decima Nova Pro"/>
                <a:sym typeface="Decima Nova Pro"/>
              </a:rPr>
              <a:t>Al software malicioso, o malware, término que surge de las palabras en inglés «malicious software», se le considera todo tipo de software cuyo objetivo es provocar daños en un sistema informático.</a:t>
            </a:r>
            <a:endParaRPr sz="1200" dirty="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dirty="0">
                <a:solidFill>
                  <a:schemeClr val="dk1"/>
                </a:solidFill>
                <a:latin typeface="Decima Nova Pro"/>
                <a:ea typeface="Decima Nova Pro"/>
                <a:cs typeface="Decima Nova Pro"/>
                <a:sym typeface="Decima Nova Pro"/>
              </a:rPr>
              <a:t>Dentro del software malicioso o malware, el ejemplo más conocido es el de virus, es decir, un programa que actúa sobre otros programas, como una aplicación, el arranque, el registro del sistema,... incluyéndose dentro de ellos y modificando su comportamiento. A este proceso se le conoce como </a:t>
            </a:r>
            <a:r>
              <a:rPr lang="es" sz="1200" b="1" i="1" dirty="0">
                <a:solidFill>
                  <a:schemeClr val="dk1"/>
                </a:solidFill>
                <a:latin typeface="Decima Nova Pro"/>
                <a:ea typeface="Decima Nova Pro"/>
                <a:cs typeface="Decima Nova Pro"/>
                <a:sym typeface="Decima Nova Pro"/>
              </a:rPr>
              <a:t>infección</a:t>
            </a:r>
            <a:r>
              <a:rPr lang="es" sz="1200" dirty="0">
                <a:solidFill>
                  <a:schemeClr val="dk1"/>
                </a:solidFill>
                <a:latin typeface="Decima Nova Pro"/>
                <a:ea typeface="Decima Nova Pro"/>
                <a:cs typeface="Decima Nova Pro"/>
                <a:sym typeface="Decima Nova Pro"/>
              </a:rPr>
              <a:t>, en comparación con el proceso que sufrimos los seres vivos cuando un virus nos ataca y afecta a nuestro organismo.</a:t>
            </a:r>
            <a:endParaRPr sz="1200" dirty="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dirty="0">
                <a:solidFill>
                  <a:schemeClr val="dk1"/>
                </a:solidFill>
                <a:latin typeface="Decima Nova Pro"/>
                <a:ea typeface="Decima Nova Pro"/>
                <a:cs typeface="Decima Nova Pro"/>
                <a:sym typeface="Decima Nova Pro"/>
              </a:rPr>
              <a:t>Pero además el concepto de malware es más extenso, ya que se puede considerar este tipo de software no solo los virus, sino también los gusanos, troyanos y otros tipos. Es necesario diferenciar entre el malware, que siempre es intencionado, con fallos en el software, es decir, vulnerabilidades que se suelen conocer como </a:t>
            </a:r>
            <a:r>
              <a:rPr lang="es" sz="1200" b="1" i="1" dirty="0">
                <a:solidFill>
                  <a:schemeClr val="dk1"/>
                </a:solidFill>
                <a:latin typeface="Decima Nova Pro"/>
                <a:ea typeface="Decima Nova Pro"/>
                <a:cs typeface="Decima Nova Pro"/>
                <a:sym typeface="Decima Nova Pro"/>
              </a:rPr>
              <a:t>bugs, o agujeros de seguridad</a:t>
            </a:r>
            <a:r>
              <a:rPr lang="es" sz="1200" dirty="0">
                <a:solidFill>
                  <a:schemeClr val="dk1"/>
                </a:solidFill>
                <a:latin typeface="Decima Nova Pro"/>
                <a:ea typeface="Decima Nova Pro"/>
                <a:cs typeface="Decima Nova Pro"/>
                <a:sym typeface="Decima Nova Pro"/>
              </a:rPr>
              <a:t>, que en estos casos no son intencionados, sino que son problemas que se detectan en el software, y que una vez detectados se debe proceder a su corrección lo antes posible para evitar que puedan ser utilizados para atacar al sistema. Cualquier software puede tener bugs, pero es frecuente encontrarlo en un nuevo software o en las versiones más recientes del mismo, porque en las anteriores ha dado tiempo a que se detecten las vulnerabilidades y se ha podido proceder a la corrección de los bugs detectados.</a:t>
            </a:r>
            <a:endParaRPr sz="1200" dirty="0">
              <a:solidFill>
                <a:schemeClr val="dk1"/>
              </a:solidFill>
              <a:latin typeface="Decima Nova Pro"/>
              <a:ea typeface="Decima Nova Pro"/>
              <a:cs typeface="Decima Nova Pro"/>
              <a:sym typeface="Decima Nova Pro"/>
            </a:endParaRPr>
          </a:p>
        </p:txBody>
      </p:sp>
      <p:pic>
        <p:nvPicPr>
          <p:cNvPr id="70" name="Google Shape;70;p15"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8"/>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HERRAMIENTAS DE PROTECCIÓN Y DESINFECCIÓN</a:t>
            </a:r>
            <a:endParaRPr sz="1200" b="1" i="1">
              <a:latin typeface="Decima Nova Pro"/>
              <a:ea typeface="Decima Nova Pro"/>
              <a:cs typeface="Decima Nova Pro"/>
              <a:sym typeface="Decima Nova Pro"/>
            </a:endParaRPr>
          </a:p>
        </p:txBody>
      </p:sp>
      <p:sp>
        <p:nvSpPr>
          <p:cNvPr id="461" name="Google Shape;461;p6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ANTISPAM.</a:t>
            </a:r>
            <a:r>
              <a:rPr lang="es" sz="1200">
                <a:solidFill>
                  <a:schemeClr val="dk1"/>
                </a:solidFill>
                <a:latin typeface="Decima Nova Pro"/>
                <a:ea typeface="Decima Nova Pro"/>
                <a:cs typeface="Decima Nova Pro"/>
                <a:sym typeface="Decima Nova Pro"/>
              </a:rPr>
              <a:t> Los programas antispam se utilizan para detectar el correo de tipo spam, también llamado correo basura.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Su funcionamiento consiste en detectar el correo basura o spam antes de que el usuario lo descargue. El software antiSpam es uno de los más extendidos por su eficacia y la amplia variedad de filtros que puede llegar a aplicar para determinar si un correo es spam. Los filtros se especifican mediante </a:t>
            </a:r>
            <a:r>
              <a:rPr lang="es" sz="1200" b="1" i="1">
                <a:solidFill>
                  <a:schemeClr val="dk1"/>
                </a:solidFill>
                <a:latin typeface="Decima Nova Pro"/>
                <a:ea typeface="Decima Nova Pro"/>
                <a:cs typeface="Decima Nova Pro"/>
                <a:sym typeface="Decima Nova Pro"/>
              </a:rPr>
              <a:t>reglas</a:t>
            </a:r>
            <a:r>
              <a:rPr lang="es" sz="1200">
                <a:solidFill>
                  <a:schemeClr val="dk1"/>
                </a:solidFill>
                <a:latin typeface="Decima Nova Pro"/>
                <a:ea typeface="Decima Nova Pro"/>
                <a:cs typeface="Decima Nova Pro"/>
                <a:sym typeface="Decima Nova Pro"/>
              </a:rPr>
              <a:t>. Si un mensaje cumple una regla, se le asigna una </a:t>
            </a:r>
            <a:r>
              <a:rPr lang="es" sz="1200" b="1" i="1">
                <a:solidFill>
                  <a:schemeClr val="dk1"/>
                </a:solidFill>
                <a:latin typeface="Decima Nova Pro"/>
                <a:ea typeface="Decima Nova Pro"/>
                <a:cs typeface="Decima Nova Pro"/>
                <a:sym typeface="Decima Nova Pro"/>
              </a:rPr>
              <a:t>puntuación</a:t>
            </a:r>
            <a:r>
              <a:rPr lang="es" sz="1200">
                <a:solidFill>
                  <a:schemeClr val="dk1"/>
                </a:solidFill>
                <a:latin typeface="Decima Nova Pro"/>
                <a:ea typeface="Decima Nova Pro"/>
                <a:cs typeface="Decima Nova Pro"/>
                <a:sym typeface="Decima Nova Pro"/>
              </a:rPr>
              <a:t>. Cuando un mensaje supera un determinado </a:t>
            </a:r>
            <a:r>
              <a:rPr lang="es" sz="1200" b="1" i="1">
                <a:solidFill>
                  <a:schemeClr val="dk1"/>
                </a:solidFill>
                <a:latin typeface="Decima Nova Pro"/>
                <a:ea typeface="Decima Nova Pro"/>
                <a:cs typeface="Decima Nova Pro"/>
                <a:sym typeface="Decima Nova Pro"/>
              </a:rPr>
              <a:t>umbral</a:t>
            </a:r>
            <a:r>
              <a:rPr lang="es" sz="1200">
                <a:solidFill>
                  <a:schemeClr val="dk1"/>
                </a:solidFill>
                <a:latin typeface="Decima Nova Pro"/>
                <a:ea typeface="Decima Nova Pro"/>
                <a:cs typeface="Decima Nova Pro"/>
                <a:sym typeface="Decima Nova Pro"/>
              </a:rPr>
              <a:t> (por defecto, 5, aunque lo podemos cambiar), se considera que es spam. Además, utiliza técnicas de inteligencia artificial (redes neuronales) para reducir el número de falsos positivos (correo spam que no lo es) y falsos negativos (correo spam que no ha sido detectado como tal).</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ANTISPYWARE.</a:t>
            </a:r>
            <a:r>
              <a:rPr lang="es" sz="1200">
                <a:solidFill>
                  <a:schemeClr val="dk1"/>
                </a:solidFill>
                <a:latin typeface="Decima Nova Pro"/>
                <a:ea typeface="Decima Nova Pro"/>
                <a:cs typeface="Decima Nova Pro"/>
                <a:sym typeface="Decima Nova Pro"/>
              </a:rPr>
              <a:t> Los programas espías o spyware se suelen descargar desde Internet y se instalan en nuestro equipo. Los programas antiespías o antispyware funcionan de manera similar a los antivirus, detectan los programas espías, y manteniendo una base de datos sobre ellos. Normalmente los antivirus actuales incluyen también funciones de antispyware.</a:t>
            </a:r>
            <a:endParaRPr sz="1200">
              <a:solidFill>
                <a:schemeClr val="dk1"/>
              </a:solidFill>
              <a:latin typeface="Decima Nova Pro"/>
              <a:ea typeface="Decima Nova Pro"/>
              <a:cs typeface="Decima Nova Pro"/>
              <a:sym typeface="Decima Nova Pro"/>
            </a:endParaRPr>
          </a:p>
        </p:txBody>
      </p:sp>
      <p:pic>
        <p:nvPicPr>
          <p:cNvPr id="462" name="Google Shape;462;p68"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DEFINICIÓN</a:t>
            </a:r>
            <a:endParaRPr sz="1200" b="1" i="1">
              <a:latin typeface="Decima Nova Pro"/>
              <a:ea typeface="Decima Nova Pro"/>
              <a:cs typeface="Decima Nova Pro"/>
              <a:sym typeface="Decima Nova Pro"/>
            </a:endParaRPr>
          </a:p>
        </p:txBody>
      </p:sp>
      <p:sp>
        <p:nvSpPr>
          <p:cNvPr id="76" name="Google Shape;76;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Otra definición:</a:t>
            </a:r>
            <a:r>
              <a:rPr lang="es" sz="1200">
                <a:solidFill>
                  <a:schemeClr val="dk1"/>
                </a:solidFill>
                <a:latin typeface="Decima Nova Pro"/>
                <a:ea typeface="Decima Nova Pro"/>
                <a:cs typeface="Decima Nova Pro"/>
                <a:sym typeface="Decima Nova Pro"/>
              </a:rPr>
              <a:t> Se refiere al software que se diseña e implementa para causar daño a quien, inocentemente, lo instale. Los antivirus intentan detectar y eliminar estos programas antes de que infecten el sistema.</a:t>
            </a:r>
            <a:br>
              <a:rPr lang="es" sz="1200">
                <a:solidFill>
                  <a:schemeClr val="dk1"/>
                </a:solidFill>
                <a:latin typeface="Decima Nova Pro"/>
                <a:ea typeface="Decima Nova Pro"/>
                <a:cs typeface="Decima Nova Pro"/>
                <a:sym typeface="Decima Nova Pro"/>
              </a:rPr>
            </a:br>
            <a:br>
              <a:rPr lang="es" sz="1200">
                <a:solidFill>
                  <a:schemeClr val="dk1"/>
                </a:solidFill>
                <a:latin typeface="Decima Nova Pro"/>
                <a:ea typeface="Decima Nova Pro"/>
                <a:cs typeface="Decima Nova Pro"/>
                <a:sym typeface="Decima Nova Pro"/>
              </a:rPr>
            </a:br>
            <a:r>
              <a:rPr lang="es" sz="1200">
                <a:solidFill>
                  <a:schemeClr val="dk1"/>
                </a:solidFill>
                <a:latin typeface="Decima Nova Pro"/>
                <a:ea typeface="Decima Nova Pro"/>
                <a:cs typeface="Decima Nova Pro"/>
                <a:sym typeface="Decima Nova Pro"/>
              </a:rPr>
              <a:t>Han surgido virus y malware, en general, para otros dispositivos como teléfonos móviles, en cuanto estos aparatos llevan sistema operativo, memoria interna, se conectan a redes, y se puede considerar que entran dentro de la definición de ordenadores de propósito específico, frente a los PC que serían ordenadores de propósito general. Todo virus no deja de ser un programa, es decir, software.</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El primer virus conocido fue un programa llamado Creeper (Enredadera). Atacó una máquina IBM de la Serie 360 y lo creó en 1972 Robert Thomas Morris. Era un programa que cada cierto tiempo mostraba por pantalla el mensaje: «I'm a creeper... catch me if you can!» (¡Soy una enredadera... agárrame si puedes!). Para eliminarlo se creó otro programa, el primer antivirus conocido, cuyo nombre fué Reaper (Segadora).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a:solidFill>
                  <a:schemeClr val="dk1"/>
                </a:solidFill>
                <a:latin typeface="Decima Nova Pro"/>
                <a:ea typeface="Decima Nova Pro"/>
                <a:cs typeface="Decima Nova Pro"/>
                <a:sym typeface="Decima Nova Pro"/>
              </a:rPr>
              <a:t>El malware va siempre por delante de los antivirus y software de protección, debido a que primero se crea el software malintencionado y posteriormente se crea el software o barrera contra el mismo. A las barreras creadas contra el software malicioso se les suele llamar vacunas, para seguir con el símil de los seres vivos, e impedir su infección.</a:t>
            </a:r>
            <a:endParaRPr sz="1200">
              <a:solidFill>
                <a:schemeClr val="dk1"/>
              </a:solidFill>
              <a:latin typeface="Decima Nova Pro"/>
              <a:ea typeface="Decima Nova Pro"/>
              <a:cs typeface="Decima Nova Pro"/>
              <a:sym typeface="Decima Nova Pro"/>
            </a:endParaRPr>
          </a:p>
        </p:txBody>
      </p:sp>
      <p:pic>
        <p:nvPicPr>
          <p:cNvPr id="77" name="Google Shape;77;p16"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DEFINICIÓN</a:t>
            </a:r>
            <a:endParaRPr sz="1200" b="1" i="1">
              <a:latin typeface="Decima Nova Pro"/>
              <a:ea typeface="Decima Nova Pro"/>
              <a:cs typeface="Decima Nova Pro"/>
              <a:sym typeface="Decima Nova Pro"/>
            </a:endParaRPr>
          </a:p>
        </p:txBody>
      </p:sp>
      <p:sp>
        <p:nvSpPr>
          <p:cNvPr id="83" name="Google Shape;83;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a:solidFill>
                  <a:schemeClr val="dk1"/>
                </a:solidFill>
                <a:latin typeface="Decima Nova Pro"/>
                <a:ea typeface="Decima Nova Pro"/>
                <a:cs typeface="Decima Nova Pro"/>
                <a:sym typeface="Decima Nova Pro"/>
              </a:rPr>
              <a:t>No importa el tipo de malware que nos haya entrado pero tiene que ser eliminado, no lo hemos querido instalar y porque no trae nada bueno.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El objetivo del malware es la replicación: intentan contaminar el máximo número de ordenadores posible para continuar la infección.</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Hay malware que se llama falso antivirus. En algunas páginas web peligrosas (servicios de descargas ilegales, por ejemplo) aparece un mensaje que nos avisa de que estamos infectados y se ofrecen amablemente para descargar un antivirus que nos limpiará el ordenador.</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Si pulsamos en el enlace y descargamos e instalamos este programa, lo que realmente ocurre es que hemos dejado entrar un malware que, desde ese instante, puede hacer cualquier cosa: lanzar anuncios sin parar, instalar otros virus, abrir una puerta trasera para convertirnos en ordenador zombi en algún ataque organizado, robar datos personales (imágenes, vídeos), etc.</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a:solidFill>
                  <a:schemeClr val="dk1"/>
                </a:solidFill>
                <a:latin typeface="Decima Nova Pro"/>
                <a:ea typeface="Decima Nova Pro"/>
                <a:cs typeface="Decima Nova Pro"/>
                <a:sym typeface="Decima Nova Pro"/>
              </a:rPr>
              <a:t>Lo mismo ocurre con programas que aceleran el rendimiento del ordenador. Realmente existen pero hay que descargarlo desde fuentes de toda confianza.</a:t>
            </a:r>
            <a:endParaRPr sz="1200">
              <a:solidFill>
                <a:schemeClr val="dk1"/>
              </a:solidFill>
              <a:latin typeface="Decima Nova Pro"/>
              <a:ea typeface="Decima Nova Pro"/>
              <a:cs typeface="Decima Nova Pro"/>
              <a:sym typeface="Decima Nova Pro"/>
            </a:endParaRPr>
          </a:p>
        </p:txBody>
      </p:sp>
      <p:pic>
        <p:nvPicPr>
          <p:cNvPr id="84" name="Google Shape;84;p17"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90" name="Google Shape;90;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a:solidFill>
                  <a:schemeClr val="dk1"/>
                </a:solidFill>
                <a:latin typeface="Decima Nova Pro"/>
                <a:ea typeface="Decima Nova Pro"/>
                <a:cs typeface="Decima Nova Pro"/>
                <a:sym typeface="Decima Nova Pro"/>
              </a:rPr>
              <a:t>Se puede hacer una clasificación del software malicioso por su comportamiento, es decir, su forma de actuar sobre el sistema informático sobre el que se está ejecutando. Así podemos distinguir entre los diferentes tipos: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b="1" i="1">
                <a:solidFill>
                  <a:schemeClr val="dk1"/>
                </a:solidFill>
                <a:latin typeface="Decima Nova Pro"/>
                <a:ea typeface="Decima Nova Pro"/>
                <a:cs typeface="Decima Nova Pro"/>
                <a:sym typeface="Decima Nova Pro"/>
              </a:rPr>
              <a:t>Virus. </a:t>
            </a:r>
            <a:r>
              <a:rPr lang="es" sz="1200">
                <a:solidFill>
                  <a:schemeClr val="dk1"/>
                </a:solidFill>
                <a:latin typeface="Decima Nova Pro"/>
                <a:ea typeface="Decima Nova Pro"/>
                <a:cs typeface="Decima Nova Pro"/>
                <a:sym typeface="Decima Nova Pro"/>
              </a:rPr>
              <a:t>Un virus es un programa que se introduce en sistemas y equipos informáticos. La forma en que un virus se puede introducir es variada: mediante Internet, vía email o correo electrónico, mediante un pendrive o cualquier otro tipo de memoria que contenga el virus.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Una vez que el equipo esté infectado por el virus puede empezar a comportarse de forma inesperada, realizando acciones no previstas, que pueden llegar a dañar el software e incluso el hardware del equipo, como por ejemplo, borrado de la BIOS, quemar el procesador por información errónea en el sensor de temperatura, dañar un disco duro por leer datos repetidamente en un mismo sector,... Intentan dejar inservible el ordenador infectado. Pueden actuar aleatoriamente o esperar una fecha concreta.</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a:solidFill>
                  <a:schemeClr val="dk1"/>
                </a:solidFill>
                <a:latin typeface="Decima Nova Pro"/>
                <a:ea typeface="Decima Nova Pro"/>
                <a:cs typeface="Decima Nova Pro"/>
                <a:sym typeface="Decima Nova Pro"/>
              </a:rPr>
              <a:t>La forma de actuar de los virus es sobrescribir el código original que se encuentra en un programa y hacer que se ejecute su código, con lo cual el comportamiento del programa es diferente, y variará dependiendo de para qué está programado ese virus.</a:t>
            </a:r>
            <a:endParaRPr sz="1200">
              <a:solidFill>
                <a:schemeClr val="dk1"/>
              </a:solidFill>
              <a:latin typeface="Decima Nova Pro"/>
              <a:ea typeface="Decima Nova Pro"/>
              <a:cs typeface="Decima Nova Pro"/>
              <a:sym typeface="Decima Nova Pro"/>
            </a:endParaRPr>
          </a:p>
        </p:txBody>
      </p:sp>
      <p:pic>
        <p:nvPicPr>
          <p:cNvPr id="91" name="Google Shape;91;p18"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97" name="Google Shape;97;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a:solidFill>
                  <a:schemeClr val="dk1"/>
                </a:solidFill>
                <a:latin typeface="Decima Nova Pro"/>
                <a:ea typeface="Decima Nova Pro"/>
                <a:cs typeface="Decima Nova Pro"/>
                <a:sym typeface="Decima Nova Pro"/>
              </a:rPr>
              <a:t>Dentro de los virus, existen diversos tipos, entre los que podemos destacar:</a:t>
            </a:r>
            <a:endParaRPr sz="1200">
              <a:solidFill>
                <a:schemeClr val="dk1"/>
              </a:solidFill>
              <a:latin typeface="Decima Nova Pro"/>
              <a:ea typeface="Decima Nova Pro"/>
              <a:cs typeface="Decima Nova Pro"/>
              <a:sym typeface="Decima Nova Pro"/>
            </a:endParaRPr>
          </a:p>
          <a:p>
            <a:pPr marL="457200" lvl="0" indent="-304800" algn="just" rtl="0">
              <a:spcBef>
                <a:spcPts val="1600"/>
              </a:spcBef>
              <a:spcAft>
                <a:spcPts val="0"/>
              </a:spcAft>
              <a:buClr>
                <a:schemeClr val="dk1"/>
              </a:buClr>
              <a:buSzPts val="1200"/>
              <a:buFont typeface="Decima Nova Pro"/>
              <a:buChar char="●"/>
            </a:pPr>
            <a:r>
              <a:rPr lang="es" sz="1200">
                <a:solidFill>
                  <a:schemeClr val="dk1"/>
                </a:solidFill>
                <a:latin typeface="Decima Nova Pro"/>
                <a:ea typeface="Decima Nova Pro"/>
                <a:cs typeface="Decima Nova Pro"/>
                <a:sym typeface="Decima Nova Pro"/>
              </a:rPr>
              <a:t>Virus de programas. Se instalan sobre un programa ejecutable y modifican el código original sobrescribiendo su código propio. Necesitan de un programa anfitrión al que infectan y se suelen activar cuando se ejecuta el programa infectado.</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Dentro de los virus de programas existen casos particulares:</a:t>
            </a:r>
            <a:endParaRPr sz="1200">
              <a:solidFill>
                <a:schemeClr val="dk1"/>
              </a:solidFill>
              <a:latin typeface="Decima Nova Pro"/>
              <a:ea typeface="Decima Nova Pro"/>
              <a:cs typeface="Decima Nova Pro"/>
              <a:sym typeface="Decima Nova Pro"/>
            </a:endParaRPr>
          </a:p>
          <a:p>
            <a:pPr marL="457200" lvl="0" indent="-304800" algn="just" rtl="0">
              <a:spcBef>
                <a:spcPts val="1600"/>
              </a:spcBef>
              <a:spcAft>
                <a:spcPts val="0"/>
              </a:spcAft>
              <a:buClr>
                <a:schemeClr val="dk1"/>
              </a:buClr>
              <a:buSzPts val="1200"/>
              <a:buFont typeface="Decima Nova Pro"/>
              <a:buChar char="●"/>
            </a:pPr>
            <a:r>
              <a:rPr lang="es" sz="1200" b="1" i="1">
                <a:solidFill>
                  <a:schemeClr val="dk1"/>
                </a:solidFill>
                <a:latin typeface="Decima Nova Pro"/>
                <a:ea typeface="Decima Nova Pro"/>
                <a:cs typeface="Decima Nova Pro"/>
                <a:sym typeface="Decima Nova Pro"/>
              </a:rPr>
              <a:t>Virus en el fichero autorun.inf.</a:t>
            </a:r>
            <a:r>
              <a:rPr lang="es" sz="1200">
                <a:solidFill>
                  <a:schemeClr val="dk1"/>
                </a:solidFill>
                <a:latin typeface="Decima Nova Pro"/>
                <a:ea typeface="Decima Nova Pro"/>
                <a:cs typeface="Decima Nova Pro"/>
                <a:sym typeface="Decima Nova Pro"/>
              </a:rPr>
              <a:t> Afecta al fichero del arranque de los medios extraíbles, autorun.inf. Se contagia sobre todo a través de los pendrives, porque aunque suele haber un fichero de autoarranque en los CD y DVD en ellos es más difícil el contagio.</a:t>
            </a:r>
            <a:endParaRPr sz="1200">
              <a:solidFill>
                <a:schemeClr val="dk1"/>
              </a:solidFill>
              <a:latin typeface="Decima Nova Pro"/>
              <a:ea typeface="Decima Nova Pro"/>
              <a:cs typeface="Decima Nova Pro"/>
              <a:sym typeface="Decima Nova Pro"/>
            </a:endParaRPr>
          </a:p>
          <a:p>
            <a:pPr marL="457200" lvl="0" indent="0" algn="just" rtl="0">
              <a:spcBef>
                <a:spcPts val="1600"/>
              </a:spcBef>
              <a:spcAft>
                <a:spcPts val="1600"/>
              </a:spcAft>
              <a:buNone/>
            </a:pPr>
            <a:r>
              <a:rPr lang="es" sz="1200">
                <a:solidFill>
                  <a:schemeClr val="dk1"/>
                </a:solidFill>
                <a:latin typeface="Decima Nova Pro"/>
                <a:ea typeface="Decima Nova Pro"/>
                <a:cs typeface="Decima Nova Pro"/>
                <a:sym typeface="Decima Nova Pro"/>
              </a:rPr>
              <a:t>Su forma de actuación es que el fichero autorun.inf, cuando introducimos un medio extraíble, lanza un programa ejecutable, que suele ser un fichero oculto dentro del dispositivo o en la papelera del dispositivo. Para evitar que al introducir un pendrive o un CD o DVD se ejecute directamente el programa autorun.inf, se puede desactivar el autoarranque del mismo, sin embargo esto impedirá que se ejecute si nos es necesario. Esta opción se puede activar o desactivar en nuestro equipo.</a:t>
            </a:r>
            <a:endParaRPr sz="1200">
              <a:solidFill>
                <a:schemeClr val="dk1"/>
              </a:solidFill>
              <a:latin typeface="Decima Nova Pro"/>
              <a:ea typeface="Decima Nova Pro"/>
              <a:cs typeface="Decima Nova Pro"/>
              <a:sym typeface="Decima Nova Pro"/>
            </a:endParaRPr>
          </a:p>
        </p:txBody>
      </p:sp>
      <p:pic>
        <p:nvPicPr>
          <p:cNvPr id="98" name="Google Shape;98;p19"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04" name="Google Shape;104;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uSzPts val="1200"/>
              <a:buFont typeface="Decima Nova Pro"/>
              <a:buChar char="●"/>
            </a:pPr>
            <a:r>
              <a:rPr lang="es" sz="1200" b="1" i="1">
                <a:solidFill>
                  <a:schemeClr val="dk1"/>
                </a:solidFill>
                <a:latin typeface="Decima Nova Pro"/>
                <a:ea typeface="Decima Nova Pro"/>
                <a:cs typeface="Decima Nova Pro"/>
                <a:sym typeface="Decima Nova Pro"/>
              </a:rPr>
              <a:t>Virus en el fichero autorun.inf.</a:t>
            </a:r>
            <a:r>
              <a:rPr lang="es" sz="1200">
                <a:solidFill>
                  <a:schemeClr val="dk1"/>
                </a:solidFill>
                <a:latin typeface="Decima Nova Pro"/>
                <a:ea typeface="Decima Nova Pro"/>
                <a:cs typeface="Decima Nova Pro"/>
                <a:sym typeface="Decima Nova Pro"/>
              </a:rPr>
              <a:t> </a:t>
            </a:r>
            <a:endParaRPr sz="1200">
              <a:solidFill>
                <a:schemeClr val="dk1"/>
              </a:solidFill>
              <a:latin typeface="Decima Nova Pro"/>
              <a:ea typeface="Decima Nova Pro"/>
              <a:cs typeface="Decima Nova Pro"/>
              <a:sym typeface="Decima Nova Pro"/>
            </a:endParaRPr>
          </a:p>
          <a:p>
            <a:pPr marL="457200" lvl="0" indent="0" algn="just" rtl="0">
              <a:spcBef>
                <a:spcPts val="1600"/>
              </a:spcBef>
              <a:spcAft>
                <a:spcPts val="0"/>
              </a:spcAft>
              <a:buNone/>
            </a:pPr>
            <a:r>
              <a:rPr lang="es" sz="1200">
                <a:solidFill>
                  <a:schemeClr val="dk1"/>
                </a:solidFill>
                <a:latin typeface="Decima Nova Pro"/>
                <a:ea typeface="Decima Nova Pro"/>
                <a:cs typeface="Decima Nova Pro"/>
                <a:sym typeface="Decima Nova Pro"/>
              </a:rPr>
              <a:t>Otra forma de evitar en un pendrive que se nos escriba un fichero autorun.inf con información para ejecutar un virus es crear una carpeta con el nombre autorun.inf, lo que impedirá que se pueda escribir un fichero con ese nombre. </a:t>
            </a:r>
            <a:endParaRPr sz="1200">
              <a:solidFill>
                <a:schemeClr val="dk1"/>
              </a:solidFill>
              <a:latin typeface="Decima Nova Pro"/>
              <a:ea typeface="Decima Nova Pro"/>
              <a:cs typeface="Decima Nova Pro"/>
              <a:sym typeface="Decima Nova Pro"/>
            </a:endParaRPr>
          </a:p>
          <a:p>
            <a:pPr marL="457200" lvl="0" indent="-304800" algn="just" rtl="0">
              <a:spcBef>
                <a:spcPts val="1600"/>
              </a:spcBef>
              <a:spcAft>
                <a:spcPts val="0"/>
              </a:spcAft>
              <a:buClr>
                <a:schemeClr val="dk1"/>
              </a:buClr>
              <a:buSzPts val="1200"/>
              <a:buFont typeface="Decima Nova Pro"/>
              <a:buChar char="●"/>
            </a:pPr>
            <a:r>
              <a:rPr lang="es" sz="1200" b="1" i="1">
                <a:solidFill>
                  <a:schemeClr val="dk1"/>
                </a:solidFill>
                <a:latin typeface="Decima Nova Pro"/>
                <a:ea typeface="Decima Nova Pro"/>
                <a:cs typeface="Decima Nova Pro"/>
                <a:sym typeface="Decima Nova Pro"/>
              </a:rPr>
              <a:t>Virus del registro.</a:t>
            </a:r>
            <a:r>
              <a:rPr lang="es" sz="1200">
                <a:solidFill>
                  <a:schemeClr val="dk1"/>
                </a:solidFill>
                <a:latin typeface="Decima Nova Pro"/>
                <a:ea typeface="Decima Nova Pro"/>
                <a:cs typeface="Decima Nova Pro"/>
                <a:sym typeface="Decima Nova Pro"/>
              </a:rPr>
              <a:t> Se almacenan en el registro del sistema y pueden ejecutar programas no deseados al arrancar el equipo, al iniciar la sesión,... o borrar datos del registro, con lo que pueden causar que el sistema deje de funcionar.</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Virus del sector de arranque (o virus de boot).</a:t>
            </a:r>
            <a:r>
              <a:rPr lang="es" sz="1200">
                <a:solidFill>
                  <a:schemeClr val="dk1"/>
                </a:solidFill>
                <a:latin typeface="Decima Nova Pro"/>
                <a:ea typeface="Decima Nova Pro"/>
                <a:cs typeface="Decima Nova Pro"/>
                <a:sym typeface="Decima Nova Pro"/>
              </a:rPr>
              <a:t> Se instalan en el sector de arranque de los dispositivos y soportes de almacenamiento que se utilicen para arrancar un equipo desde él. El sector de arranque contiene un programa, llamado Master Boot Record (MBR), que se carga por la BIOS al arrancar el equipo. Si el dispositivo tiene el MBR infectado, el virus se carga en la memoria RAM del equipo, pudiendo infectar todo el equipo e incluso alterar la tabla de particiones del dispositivo.</a:t>
            </a:r>
            <a:endParaRPr sz="1200">
              <a:solidFill>
                <a:schemeClr val="dk1"/>
              </a:solidFill>
              <a:latin typeface="Decima Nova Pro"/>
              <a:ea typeface="Decima Nova Pro"/>
              <a:cs typeface="Decima Nova Pro"/>
              <a:sym typeface="Decima Nova Pro"/>
            </a:endParaRPr>
          </a:p>
        </p:txBody>
      </p:sp>
      <p:pic>
        <p:nvPicPr>
          <p:cNvPr id="105" name="Google Shape;105;p20"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s" sz="1200" b="1" i="1">
                <a:latin typeface="Decima Nova Pro"/>
                <a:ea typeface="Decima Nova Pro"/>
                <a:cs typeface="Decima Nova Pro"/>
                <a:sym typeface="Decima Nova Pro"/>
              </a:rPr>
              <a:t>CLASIFICACIÓN</a:t>
            </a:r>
            <a:endParaRPr sz="1200" b="1" i="1">
              <a:latin typeface="Decima Nova Pro"/>
              <a:ea typeface="Decima Nova Pro"/>
              <a:cs typeface="Decima Nova Pro"/>
              <a:sym typeface="Decima Nova Pro"/>
            </a:endParaRPr>
          </a:p>
        </p:txBody>
      </p:sp>
      <p:sp>
        <p:nvSpPr>
          <p:cNvPr id="111" name="Google Shape;111;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b="1" i="1">
                <a:solidFill>
                  <a:schemeClr val="dk1"/>
                </a:solidFill>
                <a:latin typeface="Decima Nova Pro"/>
                <a:ea typeface="Decima Nova Pro"/>
                <a:cs typeface="Decima Nova Pro"/>
                <a:sym typeface="Decima Nova Pro"/>
              </a:rPr>
              <a:t>Virus de macros.</a:t>
            </a:r>
            <a:r>
              <a:rPr lang="es" sz="1200">
                <a:solidFill>
                  <a:schemeClr val="dk1"/>
                </a:solidFill>
                <a:latin typeface="Decima Nova Pro"/>
                <a:ea typeface="Decima Nova Pro"/>
                <a:cs typeface="Decima Nova Pro"/>
                <a:sym typeface="Decima Nova Pro"/>
              </a:rPr>
              <a:t> Son pequeños programas que se escriben en forma de macros de ciertas aplicaciones, como las aplicaciones ofimáticas del tipo de procesadores de textos, hojas de cálculo, bases de datos,... y que se instalan sobre documentos de esas aplicaciones que contienen macros. Se activan cuando se abra la aplicación y se ejecute la macro que contiene el virus.</a:t>
            </a:r>
            <a:endParaRPr sz="1200">
              <a:solidFill>
                <a:schemeClr val="dk1"/>
              </a:solidFill>
              <a:latin typeface="Decima Nova Pro"/>
              <a:ea typeface="Decima Nova Pro"/>
              <a:cs typeface="Decima Nova Pro"/>
              <a:sym typeface="Decima Nova Pro"/>
            </a:endParaRPr>
          </a:p>
          <a:p>
            <a:pPr marL="0" lvl="0" indent="0" algn="just" rtl="0">
              <a:spcBef>
                <a:spcPts val="1600"/>
              </a:spcBef>
              <a:spcAft>
                <a:spcPts val="1600"/>
              </a:spcAft>
              <a:buNone/>
            </a:pPr>
            <a:r>
              <a:rPr lang="es" sz="1200" b="1" i="1">
                <a:solidFill>
                  <a:schemeClr val="dk1"/>
                </a:solidFill>
                <a:latin typeface="Decima Nova Pro"/>
                <a:ea typeface="Decima Nova Pro"/>
                <a:cs typeface="Decima Nova Pro"/>
                <a:sym typeface="Decima Nova Pro"/>
              </a:rPr>
              <a:t>Virus de la BIOS</a:t>
            </a:r>
            <a:r>
              <a:rPr lang="es" sz="1200">
                <a:solidFill>
                  <a:schemeClr val="dk1"/>
                </a:solidFill>
                <a:latin typeface="Decima Nova Pro"/>
                <a:ea typeface="Decima Nova Pro"/>
                <a:cs typeface="Decima Nova Pro"/>
                <a:sym typeface="Decima Nova Pro"/>
              </a:rPr>
              <a:t> (Basic Input/Output System, Sistema básico de entrada y salida). Estos virus infectan la BIOS del sistema.</a:t>
            </a:r>
            <a:endParaRPr sz="1200">
              <a:solidFill>
                <a:schemeClr val="dk1"/>
              </a:solidFill>
              <a:latin typeface="Decima Nova Pro"/>
              <a:ea typeface="Decima Nova Pro"/>
              <a:cs typeface="Decima Nova Pro"/>
              <a:sym typeface="Decima Nova Pro"/>
            </a:endParaRPr>
          </a:p>
        </p:txBody>
      </p:sp>
      <p:pic>
        <p:nvPicPr>
          <p:cNvPr id="112" name="Google Shape;112;p21" descr="E:\CALIDAD\ZARAGOZA CALIDAD EFQM\LOGOTIPOS SALESIANOS\LOGOS 12 03 15\Logotipos_colegio\ZARAGOZAcoleHN2.jpg"/>
          <p:cNvPicPr preferRelativeResize="0"/>
          <p:nvPr/>
        </p:nvPicPr>
        <p:blipFill>
          <a:blip r:embed="rId3">
            <a:alphaModFix/>
          </a:blip>
          <a:stretch>
            <a:fillRect/>
          </a:stretch>
        </p:blipFill>
        <p:spPr>
          <a:xfrm>
            <a:off x="5915025" y="4524375"/>
            <a:ext cx="3228975" cy="619125"/>
          </a:xfrm>
          <a:prstGeom prst="rect">
            <a:avLst/>
          </a:prstGeom>
          <a:noFill/>
          <a:ln>
            <a:noFill/>
          </a:ln>
        </p:spPr>
      </p:pic>
    </p:spTree>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121</TotalTime>
  <Words>5011</Words>
  <Application>Microsoft Office PowerPoint</Application>
  <PresentationFormat>Presentación en pantalla (16:9)</PresentationFormat>
  <Paragraphs>151</Paragraphs>
  <Slides>30</Slides>
  <Notes>30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Decima Nova Pro</vt:lpstr>
      <vt:lpstr>Gill Sans MT</vt:lpstr>
      <vt:lpstr>Galería</vt:lpstr>
      <vt:lpstr>SOFTWARE MALICIOSO</vt:lpstr>
      <vt:lpstr>OBJETIVOS</vt:lpstr>
      <vt:lpstr>DEFINICIÓN</vt:lpstr>
      <vt:lpstr>DEFINICIÓN</vt:lpstr>
      <vt:lpstr>DEFINICIÓN</vt:lpstr>
      <vt:lpstr>CLASIFICACIÓN</vt:lpstr>
      <vt:lpstr>CLASIFICACIÓN</vt:lpstr>
      <vt:lpstr>CLASIFICACIÓN</vt:lpstr>
      <vt:lpstr>CLASIFICACIÓN</vt:lpstr>
      <vt:lpstr>CLASIFICACIÓN</vt:lpstr>
      <vt:lpstr>CLASIFICACIÓN</vt:lpstr>
      <vt:lpstr>CLASIFICACIÓN</vt:lpstr>
      <vt:lpstr>CLASIFICACIÓN</vt:lpstr>
      <vt:lpstr>CLASIFICACIÓN</vt:lpstr>
      <vt:lpstr>CLASIFICACIÓN</vt:lpstr>
      <vt:lpstr>CLASIFICACIÓN</vt:lpstr>
      <vt:lpstr>CLASIFICACIÓN</vt:lpstr>
      <vt:lpstr>MEDIDAS DE PROTECCIÓN BÁSICAS</vt:lpstr>
      <vt:lpstr>MEDIDAS DE PROTECCIÓN BÁSICAS</vt:lpstr>
      <vt:lpstr>MEDIDAS DE PROTECCIÓN BÁSICAS</vt:lpstr>
      <vt:lpstr>MEDIDAS DE PROTECCIÓN BÁSICAS</vt:lpstr>
      <vt:lpstr>HERRAMIENTAS DE PROTECCIÓN Y DESINFECCIÓN</vt:lpstr>
      <vt:lpstr>HERRAMIENTAS DE PROTECCIÓN Y DESINFECCIÓN</vt:lpstr>
      <vt:lpstr>HERRAMIENTAS DE PROTECCIÓN Y DESINFECCIÓN</vt:lpstr>
      <vt:lpstr>HERRAMIENTAS DE PROTECCIÓN Y DESINFECCIÓN</vt:lpstr>
      <vt:lpstr>HERRAMIENTAS DE PROTECCIÓN Y DESINFECCIÓN</vt:lpstr>
      <vt:lpstr>HERRAMIENTAS DE PROTECCIÓN Y DESINFECCIÓN</vt:lpstr>
      <vt:lpstr>HERRAMIENTAS DE PROTECCIÓN Y DESINFECCIÓN</vt:lpstr>
      <vt:lpstr>HERRAMIENTAS DE PROTECCIÓN Y DESINFECCIÓN</vt:lpstr>
      <vt:lpstr>HERRAMIENTAS DE PROTECCIÓN Y DESINFECCIÓN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MALICIOSO</dc:title>
  <cp:lastModifiedBy>OMEN</cp:lastModifiedBy>
  <cp:revision>5</cp:revision>
  <dcterms:modified xsi:type="dcterms:W3CDTF">2019-11-05T19:56:18Z</dcterms:modified>
</cp:coreProperties>
</file>