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cciondeaprendizaje.blogspot.com/2018/03/comparacion-de-metodologias-agile-scrum.html" TargetMode="External"/><Relationship Id="rId2" Type="http://schemas.openxmlformats.org/officeDocument/2006/relationships/hyperlink" Target="https://www.youtube.com/watch?v=P25JP0u6UKw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unión de la junta scrum. tareas de planificación del equipo de negocios,  conferencia de trabajadores de oficina y diagrama de flujo del trabajo  ilustración de dibujos animados | Vector Premium">
            <a:extLst>
              <a:ext uri="{FF2B5EF4-FFF2-40B4-BE49-F238E27FC236}">
                <a16:creationId xmlns:a16="http://schemas.microsoft.com/office/drawing/2014/main" id="{1812D5BE-27AA-42EC-AE3D-01ACDCEBF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80" b="100000" l="1917" r="98882">
                        <a14:foregroundMark x1="15974" y1="11518" x2="17093" y2="36649"/>
                        <a14:foregroundMark x1="15495" y1="69372" x2="21086" y2="75916"/>
                        <a14:foregroundMark x1="12620" y1="64398" x2="12620" y2="67539"/>
                        <a14:foregroundMark x1="15335" y1="64398" x2="17891" y2="65183"/>
                        <a14:foregroundMark x1="23482" y1="63874" x2="29712" y2="64136"/>
                        <a14:foregroundMark x1="31789" y1="64136" x2="40096" y2="64660"/>
                        <a14:foregroundMark x1="39617" y1="67801" x2="39776" y2="71204"/>
                        <a14:foregroundMark x1="5751" y1="68848" x2="5591" y2="73037"/>
                        <a14:foregroundMark x1="56550" y1="52880" x2="59585" y2="52618"/>
                        <a14:foregroundMark x1="12620" y1="22513" x2="13259" y2="22513"/>
                        <a14:foregroundMark x1="11342" y1="28272" x2="11661" y2="29581"/>
                        <a14:foregroundMark x1="78594" y1="26178" x2="78594" y2="26178"/>
                        <a14:foregroundMark x1="79553" y1="19372" x2="79553" y2="19372"/>
                        <a14:foregroundMark x1="23003" y1="73822" x2="23642" y2="76178"/>
                        <a14:foregroundMark x1="91853" y1="74869" x2="92332" y2="76702"/>
                        <a14:foregroundMark x1="92492" y1="76702" x2="92812" y2="83246"/>
                        <a14:backgroundMark x1="91054" y1="81675" x2="91374" y2="84555"/>
                        <a14:backgroundMark x1="85463" y1="35079" x2="85783" y2="36911"/>
                        <a14:backgroundMark x1="61981" y1="54188" x2="64377" y2="53927"/>
                        <a14:backgroundMark x1="71406" y1="78796" x2="71406" y2="78796"/>
                        <a14:backgroundMark x1="23642" y1="86126" x2="24121" y2="87435"/>
                        <a14:backgroundMark x1="20288" y1="62042" x2="20288" y2="62042"/>
                        <a14:backgroundMark x1="15815" y1="48691" x2="15815" y2="486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8" y="469981"/>
            <a:ext cx="4093593" cy="249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F48237-9CD6-4C9C-BB78-0BF615F9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407" y="887569"/>
            <a:ext cx="6444425" cy="2541431"/>
          </a:xfrm>
        </p:spPr>
        <p:txBody>
          <a:bodyPr/>
          <a:lstStyle/>
          <a:p>
            <a:r>
              <a:rPr lang="es-ES" dirty="0"/>
              <a:t>Metodología scrum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53F5E5-BCAB-49B2-ACA0-847849412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0597" y="5538158"/>
            <a:ext cx="2021034" cy="432273"/>
          </a:xfrm>
        </p:spPr>
        <p:txBody>
          <a:bodyPr anchor="b">
            <a:normAutofit fontScale="85000" lnSpcReduction="10000"/>
          </a:bodyPr>
          <a:lstStyle/>
          <a:p>
            <a:pPr algn="r"/>
            <a:r>
              <a:rPr lang="es-ES" dirty="0"/>
              <a:t>Daniel </a:t>
            </a:r>
            <a:r>
              <a:rPr lang="es-ES" dirty="0" err="1"/>
              <a:t>Ubalde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356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AD0C0-69B4-495F-8F76-9187F364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Scrum master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36835E-89D8-4A0D-ACFE-3B6C96BD1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Este rol le corresponde a una persona y se encarga de guiar al equipo durante todo el proyecto, evitando interrupciones ajenas y vela por que el proyecto salga adelante.</a:t>
            </a:r>
          </a:p>
          <a:p>
            <a:pPr marL="0" indent="0" algn="just">
              <a:buNone/>
            </a:pPr>
            <a:r>
              <a:rPr lang="es-ES" dirty="0"/>
              <a:t>También hace las funciones de guardián de la metodología, monitorización y seguimiento, informar y comunicar y resolver conflictos o impedimentos.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CC124B-DFF7-4C35-9A1D-58A5270D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341" y="2886112"/>
            <a:ext cx="5539440" cy="33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8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5C7A17A-D8F4-4D15-9721-DAC27D465BD3}"/>
              </a:ext>
            </a:extLst>
          </p:cNvPr>
          <p:cNvSpPr txBox="1"/>
          <p:nvPr/>
        </p:nvSpPr>
        <p:spPr>
          <a:xfrm>
            <a:off x="1859280" y="1082040"/>
            <a:ext cx="767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2"/>
              </a:rPr>
              <a:t>https://www.youtube.com/watch?v=P25JP0u6UKw</a:t>
            </a:r>
            <a:endParaRPr lang="es-ES" dirty="0"/>
          </a:p>
          <a:p>
            <a:r>
              <a:rPr lang="es-ES" dirty="0">
                <a:hlinkClick r:id="rId3"/>
              </a:rPr>
              <a:t>https://lecciondeaprendizaje.blogspot.com/2018/03/comparacion-de-metodologias-agile-scrum.html</a:t>
            </a:r>
            <a:endParaRPr lang="es-ES" dirty="0"/>
          </a:p>
          <a:p>
            <a:r>
              <a:rPr lang="es-ES" dirty="0"/>
              <a:t>https://beagilemyfriend.com/scrum/</a:t>
            </a:r>
          </a:p>
        </p:txBody>
      </p:sp>
    </p:spTree>
    <p:extLst>
      <p:ext uri="{BB962C8B-B14F-4D97-AF65-F5344CB8AC3E}">
        <p14:creationId xmlns:p14="http://schemas.microsoft.com/office/powerpoint/2010/main" val="117301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D3DE3-7E13-4730-B9D1-F1E62240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D9DBC8-4E81-4422-AD94-4FD48DD93434}"/>
              </a:ext>
            </a:extLst>
          </p:cNvPr>
          <p:cNvSpPr txBox="1"/>
          <p:nvPr/>
        </p:nvSpPr>
        <p:spPr>
          <a:xfrm>
            <a:off x="1451578" y="2074077"/>
            <a:ext cx="9603275" cy="2647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s-ES" dirty="0"/>
              <a:t>Antiguamente cuando se llevaba a cabo un proyecto informático, se realizaba una planificación inicial, una fase de diseño, desarrollo, testeo y puesta en producción. Lo que generaba una cantidad ingesta de documentación.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s-ES" dirty="0"/>
              <a:t>Además, se centraba en acortar el alcance inicial del proyecto para no alargarlo en el tiempo ya que las planificaciones podían ser de años, y modificarla suponía modificar toda la planificación.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s-ES" dirty="0"/>
              <a:t>Como las necesidades del mercado actual son tan cambiantes, planificar a largo lazo ya no tenia sentido, y así es como se empezó a trabajar con Scrum.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BEDEF7-DE6E-4809-9C3C-5F3F53EDB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2" b="89941" l="1270" r="96680">
                        <a14:foregroundMark x1="13477" y1="32544" x2="13379" y2="33333"/>
                        <a14:foregroundMark x1="12207" y1="35503" x2="12207" y2="35503"/>
                        <a14:foregroundMark x1="13965" y1="28008" x2="13965" y2="28008"/>
                        <a14:foregroundMark x1="13477" y1="20316" x2="13477" y2="20316"/>
                        <a14:foregroundMark x1="8398" y1="38067" x2="7910" y2="42406"/>
                        <a14:foregroundMark x1="5762" y1="54635" x2="4980" y2="55819"/>
                        <a14:foregroundMark x1="1367" y1="58580" x2="1563" y2="60750"/>
                        <a14:foregroundMark x1="26074" y1="39448" x2="26270" y2="41617"/>
                        <a14:foregroundMark x1="39746" y1="41223" x2="40137" y2="45562"/>
                        <a14:foregroundMark x1="39746" y1="39053" x2="41699" y2="27416"/>
                        <a14:foregroundMark x1="53906" y1="29980" x2="53320" y2="56016"/>
                        <a14:foregroundMark x1="70508" y1="32150" x2="69824" y2="53057"/>
                        <a14:foregroundMark x1="85059" y1="34122" x2="85254" y2="57791"/>
                        <a14:foregroundMark x1="95313" y1="33531" x2="96680" y2="58580"/>
                        <a14:foregroundMark x1="94434" y1="34911" x2="89648" y2="40828"/>
                        <a14:foregroundMark x1="91406" y1="42998" x2="90234" y2="47732"/>
                        <a14:foregroundMark x1="89746" y1="44379" x2="86816" y2="32150"/>
                        <a14:foregroundMark x1="86523" y1="45759" x2="85742" y2="63905"/>
                        <a14:foregroundMark x1="78125" y1="52071" x2="77539" y2="37278"/>
                        <a14:foregroundMark x1="78906" y1="28600" x2="79395" y2="41815"/>
                        <a14:foregroundMark x1="78223" y1="53057" x2="77539" y2="61933"/>
                        <a14:foregroundMark x1="77246" y1="61736" x2="72363" y2="63511"/>
                        <a14:foregroundMark x1="59375" y1="49112" x2="62207" y2="62919"/>
                        <a14:foregroundMark x1="60449" y1="45562" x2="59570" y2="40828"/>
                        <a14:foregroundMark x1="61816" y1="40237" x2="62207" y2="33728"/>
                        <a14:foregroundMark x1="59863" y1="29389" x2="54492" y2="27219"/>
                        <a14:foregroundMark x1="55078" y1="51874" x2="54688" y2="61341"/>
                        <a14:foregroundMark x1="47168" y1="56410" x2="44629" y2="62327"/>
                        <a14:foregroundMark x1="40234" y1="57002" x2="39648" y2="42801"/>
                        <a14:foregroundMark x1="42285" y1="27811" x2="46973" y2="31558"/>
                        <a14:foregroundMark x1="47852" y1="30178" x2="48047" y2="36095"/>
                        <a14:foregroundMark x1="47852" y1="56607" x2="45605" y2="60947"/>
                        <a14:foregroundMark x1="33594" y1="55424" x2="31641" y2="46548"/>
                        <a14:foregroundMark x1="26660" y1="42012" x2="24805" y2="32742"/>
                        <a14:foregroundMark x1="26367" y1="30572" x2="30957" y2="26430"/>
                        <a14:foregroundMark x1="32227" y1="28994" x2="33008" y2="34122"/>
                        <a14:foregroundMark x1="33887" y1="57791" x2="30078" y2="63511"/>
                        <a14:foregroundMark x1="28320" y1="63314" x2="25000" y2="570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20" y="4721661"/>
            <a:ext cx="2270760" cy="11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2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1BA56-D366-463C-910B-C5790E1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BEDF3-948C-44E3-B030-6E0A67B5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58381" cy="3450613"/>
          </a:xfrm>
        </p:spPr>
        <p:txBody>
          <a:bodyPr>
            <a:normAutofit/>
          </a:bodyPr>
          <a:lstStyle/>
          <a:p>
            <a:pPr algn="just"/>
            <a:r>
              <a:rPr lang="es-ES" sz="1800" dirty="0"/>
              <a:t>¿Qué es Scrum?</a:t>
            </a:r>
          </a:p>
          <a:p>
            <a:pPr marL="0" indent="0" algn="just">
              <a:buNone/>
            </a:pPr>
            <a:r>
              <a:rPr lang="es-ES" sz="1800" dirty="0"/>
              <a:t>Scrum es una metodología que no deja de ser un modo de llevar a cabo un proyecto.</a:t>
            </a:r>
          </a:p>
          <a:p>
            <a:pPr marL="0" indent="0" algn="just">
              <a:buNone/>
            </a:pPr>
            <a:r>
              <a:rPr lang="es-ES" sz="1800" dirty="0"/>
              <a:t>La metodología Scrum apareció por primera vez en 1986 en un artículo de la revista </a:t>
            </a:r>
            <a:r>
              <a:rPr lang="es-ES" sz="1800" i="1" dirty="0"/>
              <a:t>Harvard Business </a:t>
            </a:r>
            <a:r>
              <a:rPr lang="es-ES" sz="1800" i="1" dirty="0" err="1"/>
              <a:t>Review</a:t>
            </a:r>
            <a:r>
              <a:rPr lang="es-ES" sz="1800" dirty="0"/>
              <a:t> como “El nuevo juego para el desarrollo de productos”. El artículo trata sobre como las empresas Canon y Honda desarrollan nuevos productos con un enfoque escalable, constituido por equipos </a:t>
            </a:r>
            <a:r>
              <a:rPr lang="es-ES" sz="1800" b="1" dirty="0"/>
              <a:t>integrales y </a:t>
            </a:r>
            <a:r>
              <a:rPr lang="es-ES" sz="1800" b="1" dirty="0" err="1"/>
              <a:t>auto-organizados</a:t>
            </a:r>
            <a:r>
              <a:rPr lang="es-ES" sz="1800" b="1" dirty="0"/>
              <a:t>.</a:t>
            </a:r>
          </a:p>
          <a:p>
            <a:pPr marL="0" indent="0" algn="just">
              <a:buNone/>
            </a:pPr>
            <a:r>
              <a:rPr lang="es-ES" sz="1800" dirty="0"/>
              <a:t>Este articulo sentó las bases de lo que ahora conocemos como metodología </a:t>
            </a:r>
            <a:r>
              <a:rPr lang="es-ES" sz="1800" dirty="0" err="1"/>
              <a:t>Scum</a:t>
            </a:r>
            <a:r>
              <a:rPr lang="es-E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92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1BA56-D366-463C-910B-C5790E1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BEDF3-948C-44E3-B030-6E0A67B5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58381" cy="3450613"/>
          </a:xfrm>
        </p:spPr>
        <p:txBody>
          <a:bodyPr>
            <a:normAutofit/>
          </a:bodyPr>
          <a:lstStyle/>
          <a:p>
            <a:pPr algn="just"/>
            <a:r>
              <a:rPr lang="es-ES" sz="1800" dirty="0"/>
              <a:t>¿De donde viene Scrum?</a:t>
            </a:r>
          </a:p>
          <a:p>
            <a:pPr marL="0" indent="0" algn="just">
              <a:buNone/>
            </a:pPr>
            <a:r>
              <a:rPr lang="es-ES" sz="1800" dirty="0"/>
              <a:t>La palabra Scrum viene del Rugby, es la formación fija para volver a poner el balón en juego, recalca la importancia de trabajar en equipo.</a:t>
            </a:r>
          </a:p>
        </p:txBody>
      </p:sp>
      <p:pic>
        <p:nvPicPr>
          <p:cNvPr id="2054" name="Picture 6" descr="Scrum | Charlie | Flickr">
            <a:extLst>
              <a:ext uri="{FF2B5EF4-FFF2-40B4-BE49-F238E27FC236}">
                <a16:creationId xmlns:a16="http://schemas.microsoft.com/office/drawing/2014/main" id="{23187F4D-A502-4A3A-B9B8-DE406D909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40" y="3339518"/>
            <a:ext cx="6097519" cy="2288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0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3E84E-62AD-46F2-8583-B7B153E9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136648-FCC0-4D57-8F36-2B6313243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Algunas de las diferencias más notables de Scrum y la gestión tradicional de los proyectos son las siguientes: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80BEDF9-8436-4E6A-A38B-47BD2CA8A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360" y="798513"/>
            <a:ext cx="4885705" cy="4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6963D-998F-4048-B676-6E6C9929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694DE-8CAC-45F3-A21B-5C339261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909" y="2314532"/>
            <a:ext cx="9320945" cy="3648118"/>
          </a:xfrm>
        </p:spPr>
        <p:txBody>
          <a:bodyPr numCol="2">
            <a:normAutofit fontScale="92500" lnSpcReduction="10000"/>
          </a:bodyPr>
          <a:lstStyle/>
          <a:p>
            <a:pPr algn="just"/>
            <a:r>
              <a:rPr lang="es-ES" dirty="0"/>
              <a:t>Confianza</a:t>
            </a:r>
          </a:p>
          <a:p>
            <a:pPr algn="just"/>
            <a:r>
              <a:rPr lang="es-ES" dirty="0"/>
              <a:t>Transparencia</a:t>
            </a:r>
          </a:p>
          <a:p>
            <a:pPr algn="just"/>
            <a:r>
              <a:rPr lang="es-ES" dirty="0"/>
              <a:t>Humildad</a:t>
            </a:r>
          </a:p>
          <a:p>
            <a:pPr algn="just"/>
            <a:r>
              <a:rPr lang="es-ES" dirty="0"/>
              <a:t>Coraje</a:t>
            </a:r>
          </a:p>
          <a:p>
            <a:pPr algn="just"/>
            <a:r>
              <a:rPr lang="es-ES" dirty="0" err="1"/>
              <a:t>Feedback</a:t>
            </a:r>
            <a:endParaRPr lang="es-ES" dirty="0"/>
          </a:p>
          <a:p>
            <a:pPr algn="just"/>
            <a:r>
              <a:rPr lang="es-ES" dirty="0"/>
              <a:t>Cooperación</a:t>
            </a:r>
          </a:p>
          <a:p>
            <a:pPr algn="just"/>
            <a:r>
              <a:rPr lang="es-ES" dirty="0"/>
              <a:t>Generosidad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Comunicación</a:t>
            </a:r>
          </a:p>
          <a:p>
            <a:pPr algn="just"/>
            <a:r>
              <a:rPr lang="es-ES" dirty="0"/>
              <a:t>Honestidad</a:t>
            </a:r>
          </a:p>
          <a:p>
            <a:pPr algn="just"/>
            <a:r>
              <a:rPr lang="es-ES" dirty="0"/>
              <a:t>Auto-Organización</a:t>
            </a:r>
          </a:p>
          <a:p>
            <a:pPr algn="just"/>
            <a:r>
              <a:rPr lang="es-ES" dirty="0"/>
              <a:t>Responsabilidad</a:t>
            </a:r>
          </a:p>
          <a:p>
            <a:pPr algn="just"/>
            <a:r>
              <a:rPr lang="es-ES" dirty="0"/>
              <a:t>Compromiso</a:t>
            </a:r>
          </a:p>
          <a:p>
            <a:pPr algn="just"/>
            <a:r>
              <a:rPr lang="es-ES" dirty="0"/>
              <a:t>Disciplina</a:t>
            </a:r>
          </a:p>
          <a:p>
            <a:pPr algn="just"/>
            <a:r>
              <a:rPr lang="es-ES" dirty="0"/>
              <a:t>Sentido del humor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7A7D50-591C-4A79-9D41-307E17D4CBC7}"/>
              </a:ext>
            </a:extLst>
          </p:cNvPr>
          <p:cNvSpPr txBox="1"/>
          <p:nvPr/>
        </p:nvSpPr>
        <p:spPr>
          <a:xfrm>
            <a:off x="1451579" y="1853754"/>
            <a:ext cx="960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Scrum es muy importante el trabajo en equipo, junto con una serie de valores:</a:t>
            </a:r>
          </a:p>
        </p:txBody>
      </p:sp>
    </p:spTree>
    <p:extLst>
      <p:ext uri="{BB962C8B-B14F-4D97-AF65-F5344CB8AC3E}">
        <p14:creationId xmlns:p14="http://schemas.microsoft.com/office/powerpoint/2010/main" val="125219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023F6-2630-4CB2-9F08-F40299B1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E5F3C8-1D52-43FD-B0CD-5F669FC0E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También hay que tener en cuenta una serie de principios sobre los que trabajar, como son: </a:t>
            </a:r>
          </a:p>
          <a:p>
            <a:pPr lvl="1" algn="just"/>
            <a:r>
              <a:rPr lang="es-ES" dirty="0"/>
              <a:t>La entrega frecuente de software con valor </a:t>
            </a:r>
          </a:p>
          <a:p>
            <a:pPr lvl="1" algn="just"/>
            <a:r>
              <a:rPr lang="es-ES" dirty="0"/>
              <a:t>La aceptación de requisitos cambiantes</a:t>
            </a:r>
          </a:p>
          <a:p>
            <a:pPr lvl="1" algn="just"/>
            <a:r>
              <a:rPr lang="es-ES" dirty="0"/>
              <a:t>El trabajo entre desarrolladores y clientes</a:t>
            </a:r>
          </a:p>
          <a:p>
            <a:pPr lvl="1"/>
            <a:r>
              <a:rPr lang="es-ES" dirty="0"/>
              <a:t>El método mas eficaz de comunicar algo es hablarlo cara a cara</a:t>
            </a:r>
          </a:p>
          <a:p>
            <a:pPr lvl="1"/>
            <a:r>
              <a:rPr lang="es-ES" dirty="0"/>
              <a:t>El software que funciona es la principal medida de progreso</a:t>
            </a:r>
          </a:p>
          <a:p>
            <a:pPr lvl="1"/>
            <a:r>
              <a:rPr lang="es-ES" dirty="0"/>
              <a:t>El ritmo constante</a:t>
            </a:r>
          </a:p>
          <a:p>
            <a:pPr lvl="1"/>
            <a:r>
              <a:rPr lang="es-ES" dirty="0"/>
              <a:t>La autoorganización</a:t>
            </a:r>
          </a:p>
          <a:p>
            <a:pPr lvl="1"/>
            <a:r>
              <a:rPr lang="es-ES" dirty="0"/>
              <a:t>Los tiempos de reflexión sobre como ser mas eficiente</a:t>
            </a:r>
          </a:p>
        </p:txBody>
      </p:sp>
    </p:spTree>
    <p:extLst>
      <p:ext uri="{BB962C8B-B14F-4D97-AF65-F5344CB8AC3E}">
        <p14:creationId xmlns:p14="http://schemas.microsoft.com/office/powerpoint/2010/main" val="382687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4BA3C-D043-4EAB-BEF3-F63ED385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jerarquía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6CE9CB-1BC0-4402-9AF8-226EF7B2A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Scrum no existe una jerarquía como tal, si no que existen roles. Que son:</a:t>
            </a:r>
          </a:p>
          <a:p>
            <a:pPr lvl="1"/>
            <a:r>
              <a:rPr lang="es-ES" dirty="0"/>
              <a:t>Scrum Master</a:t>
            </a:r>
          </a:p>
          <a:p>
            <a:pPr lvl="1"/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Owner</a:t>
            </a:r>
            <a:endParaRPr lang="es-ES" dirty="0"/>
          </a:p>
          <a:p>
            <a:pPr lvl="1"/>
            <a:r>
              <a:rPr lang="es-ES" dirty="0" err="1"/>
              <a:t>Team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5AB2EF3-7709-4D71-AD1F-46E53452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19" y="3643224"/>
            <a:ext cx="2937217" cy="2076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Los tres roles de la metodología SCRUM | Zoraida Ceballos de Mariño - SCRUM  y Metodologías de Proyectos">
            <a:extLst>
              <a:ext uri="{FF2B5EF4-FFF2-40B4-BE49-F238E27FC236}">
                <a16:creationId xmlns:a16="http://schemas.microsoft.com/office/drawing/2014/main" id="{0EEF82AC-44CD-4127-A5F2-37D162A9E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102" y="2632414"/>
            <a:ext cx="5207479" cy="221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7342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{F3CFFD79-2CB9-4877-BBDE-06914EEB2854}tf10001114</Template>
  <TotalTime>794</TotalTime>
  <Words>475</Words>
  <Application>Microsoft Office PowerPoint</Application>
  <PresentationFormat>Panorámica</PresentationFormat>
  <Paragraphs>54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Galería</vt:lpstr>
      <vt:lpstr>Metodología scrum</vt:lpstr>
      <vt:lpstr>Presentación de PowerPoint</vt:lpstr>
      <vt:lpstr>introducción</vt:lpstr>
      <vt:lpstr>introducción</vt:lpstr>
      <vt:lpstr>introducción</vt:lpstr>
      <vt:lpstr>introducción</vt:lpstr>
      <vt:lpstr>introducción</vt:lpstr>
      <vt:lpstr>Introducción</vt:lpstr>
      <vt:lpstr>jerarquía</vt:lpstr>
      <vt:lpstr>Scrum 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scrum</dc:title>
  <dc:creator>Kerjox</dc:creator>
  <cp:lastModifiedBy>Kerjox</cp:lastModifiedBy>
  <cp:revision>29</cp:revision>
  <dcterms:created xsi:type="dcterms:W3CDTF">2020-10-03T13:08:36Z</dcterms:created>
  <dcterms:modified xsi:type="dcterms:W3CDTF">2020-10-06T15:20:52Z</dcterms:modified>
</cp:coreProperties>
</file>