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 id="258" r:id="rId4"/>
  </p:sldIdLst>
  <p:sldSz cx="9144000" cy="6858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45277"/>
    <p:restoredTop sz="86418" autoAdjust="0"/>
  </p:normalViewPr>
  <p:slideViewPr>
    <p:cSldViewPr snapToGrid="0" snapToObjects="1">
      <p:cViewPr>
        <p:scale>
          <a:sx n="139" d="100"/>
          <a:sy n="139" d="100"/>
        </p:scale>
        <p:origin x="1000" y="-8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 Id="rId2"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31E75F3-9ABA-8240-978A-A88201D50A18}" type="datetimeFigureOut">
              <a:rPr lang="en-US" smtClean="0"/>
              <a:t>8/2/18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B80068-B25C-6B47-B7FF-74F9DF1A632A}" type="slidenum">
              <a:rPr lang="en-US" smtClean="0"/>
              <a:t>‹#›</a:t>
            </a:fld>
            <a:endParaRPr lang="en-US"/>
          </a:p>
        </p:txBody>
      </p:sp>
    </p:spTree>
    <p:extLst>
      <p:ext uri="{BB962C8B-B14F-4D97-AF65-F5344CB8AC3E}">
        <p14:creationId xmlns:p14="http://schemas.microsoft.com/office/powerpoint/2010/main" val="3743393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1E75F3-9ABA-8240-978A-A88201D50A18}" type="datetimeFigureOut">
              <a:rPr lang="en-US" smtClean="0"/>
              <a:t>8/2/18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B80068-B25C-6B47-B7FF-74F9DF1A632A}" type="slidenum">
              <a:rPr lang="en-US" smtClean="0"/>
              <a:t>‹#›</a:t>
            </a:fld>
            <a:endParaRPr lang="en-US"/>
          </a:p>
        </p:txBody>
      </p:sp>
    </p:spTree>
    <p:extLst>
      <p:ext uri="{BB962C8B-B14F-4D97-AF65-F5344CB8AC3E}">
        <p14:creationId xmlns:p14="http://schemas.microsoft.com/office/powerpoint/2010/main" val="1692193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1E75F3-9ABA-8240-978A-A88201D50A18}" type="datetimeFigureOut">
              <a:rPr lang="en-US" smtClean="0"/>
              <a:t>8/2/18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B80068-B25C-6B47-B7FF-74F9DF1A632A}" type="slidenum">
              <a:rPr lang="en-US" smtClean="0"/>
              <a:t>‹#›</a:t>
            </a:fld>
            <a:endParaRPr lang="en-US"/>
          </a:p>
        </p:txBody>
      </p:sp>
    </p:spTree>
    <p:extLst>
      <p:ext uri="{BB962C8B-B14F-4D97-AF65-F5344CB8AC3E}">
        <p14:creationId xmlns:p14="http://schemas.microsoft.com/office/powerpoint/2010/main" val="320663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1E75F3-9ABA-8240-978A-A88201D50A18}" type="datetimeFigureOut">
              <a:rPr lang="en-US" smtClean="0"/>
              <a:t>8/2/18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B80068-B25C-6B47-B7FF-74F9DF1A632A}" type="slidenum">
              <a:rPr lang="en-US" smtClean="0"/>
              <a:t>‹#›</a:t>
            </a:fld>
            <a:endParaRPr lang="en-US"/>
          </a:p>
        </p:txBody>
      </p:sp>
    </p:spTree>
    <p:extLst>
      <p:ext uri="{BB962C8B-B14F-4D97-AF65-F5344CB8AC3E}">
        <p14:creationId xmlns:p14="http://schemas.microsoft.com/office/powerpoint/2010/main" val="4209801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1E75F3-9ABA-8240-978A-A88201D50A18}" type="datetimeFigureOut">
              <a:rPr lang="en-US" smtClean="0"/>
              <a:t>8/2/18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B80068-B25C-6B47-B7FF-74F9DF1A632A}" type="slidenum">
              <a:rPr lang="en-US" smtClean="0"/>
              <a:t>‹#›</a:t>
            </a:fld>
            <a:endParaRPr lang="en-US"/>
          </a:p>
        </p:txBody>
      </p:sp>
    </p:spTree>
    <p:extLst>
      <p:ext uri="{BB962C8B-B14F-4D97-AF65-F5344CB8AC3E}">
        <p14:creationId xmlns:p14="http://schemas.microsoft.com/office/powerpoint/2010/main" val="3248044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31E75F3-9ABA-8240-978A-A88201D50A18}" type="datetimeFigureOut">
              <a:rPr lang="en-US" smtClean="0"/>
              <a:t>8/2/18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B80068-B25C-6B47-B7FF-74F9DF1A632A}" type="slidenum">
              <a:rPr lang="en-US" smtClean="0"/>
              <a:t>‹#›</a:t>
            </a:fld>
            <a:endParaRPr lang="en-US"/>
          </a:p>
        </p:txBody>
      </p:sp>
    </p:spTree>
    <p:extLst>
      <p:ext uri="{BB962C8B-B14F-4D97-AF65-F5344CB8AC3E}">
        <p14:creationId xmlns:p14="http://schemas.microsoft.com/office/powerpoint/2010/main" val="1492359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31E75F3-9ABA-8240-978A-A88201D50A18}" type="datetimeFigureOut">
              <a:rPr lang="en-US" smtClean="0"/>
              <a:t>8/2/18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B80068-B25C-6B47-B7FF-74F9DF1A632A}" type="slidenum">
              <a:rPr lang="en-US" smtClean="0"/>
              <a:t>‹#›</a:t>
            </a:fld>
            <a:endParaRPr lang="en-US"/>
          </a:p>
        </p:txBody>
      </p:sp>
    </p:spTree>
    <p:extLst>
      <p:ext uri="{BB962C8B-B14F-4D97-AF65-F5344CB8AC3E}">
        <p14:creationId xmlns:p14="http://schemas.microsoft.com/office/powerpoint/2010/main" val="1115962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31E75F3-9ABA-8240-978A-A88201D50A18}" type="datetimeFigureOut">
              <a:rPr lang="en-US" smtClean="0"/>
              <a:t>8/2/18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B80068-B25C-6B47-B7FF-74F9DF1A632A}" type="slidenum">
              <a:rPr lang="en-US" smtClean="0"/>
              <a:t>‹#›</a:t>
            </a:fld>
            <a:endParaRPr lang="en-US"/>
          </a:p>
        </p:txBody>
      </p:sp>
    </p:spTree>
    <p:extLst>
      <p:ext uri="{BB962C8B-B14F-4D97-AF65-F5344CB8AC3E}">
        <p14:creationId xmlns:p14="http://schemas.microsoft.com/office/powerpoint/2010/main" val="3365859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1E75F3-9ABA-8240-978A-A88201D50A18}" type="datetimeFigureOut">
              <a:rPr lang="en-US" smtClean="0"/>
              <a:t>8/2/18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B80068-B25C-6B47-B7FF-74F9DF1A632A}" type="slidenum">
              <a:rPr lang="en-US" smtClean="0"/>
              <a:t>‹#›</a:t>
            </a:fld>
            <a:endParaRPr lang="en-US"/>
          </a:p>
        </p:txBody>
      </p:sp>
    </p:spTree>
    <p:extLst>
      <p:ext uri="{BB962C8B-B14F-4D97-AF65-F5344CB8AC3E}">
        <p14:creationId xmlns:p14="http://schemas.microsoft.com/office/powerpoint/2010/main" val="2142753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1E75F3-9ABA-8240-978A-A88201D50A18}" type="datetimeFigureOut">
              <a:rPr lang="en-US" smtClean="0"/>
              <a:t>8/2/18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B80068-B25C-6B47-B7FF-74F9DF1A632A}" type="slidenum">
              <a:rPr lang="en-US" smtClean="0"/>
              <a:t>‹#›</a:t>
            </a:fld>
            <a:endParaRPr lang="en-US"/>
          </a:p>
        </p:txBody>
      </p:sp>
    </p:spTree>
    <p:extLst>
      <p:ext uri="{BB962C8B-B14F-4D97-AF65-F5344CB8AC3E}">
        <p14:creationId xmlns:p14="http://schemas.microsoft.com/office/powerpoint/2010/main" val="105881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1E75F3-9ABA-8240-978A-A88201D50A18}" type="datetimeFigureOut">
              <a:rPr lang="en-US" smtClean="0"/>
              <a:t>8/2/18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B80068-B25C-6B47-B7FF-74F9DF1A632A}" type="slidenum">
              <a:rPr lang="en-US" smtClean="0"/>
              <a:t>‹#›</a:t>
            </a:fld>
            <a:endParaRPr lang="en-US"/>
          </a:p>
        </p:txBody>
      </p:sp>
    </p:spTree>
    <p:extLst>
      <p:ext uri="{BB962C8B-B14F-4D97-AF65-F5344CB8AC3E}">
        <p14:creationId xmlns:p14="http://schemas.microsoft.com/office/powerpoint/2010/main" val="138033291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1E75F3-9ABA-8240-978A-A88201D50A18}" type="datetimeFigureOut">
              <a:rPr lang="en-US" smtClean="0"/>
              <a:t>8/2/18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B80068-B25C-6B47-B7FF-74F9DF1A632A}" type="slidenum">
              <a:rPr lang="en-US" smtClean="0"/>
              <a:t>‹#›</a:t>
            </a:fld>
            <a:endParaRPr lang="en-US"/>
          </a:p>
        </p:txBody>
      </p:sp>
    </p:spTree>
    <p:extLst>
      <p:ext uri="{BB962C8B-B14F-4D97-AF65-F5344CB8AC3E}">
        <p14:creationId xmlns:p14="http://schemas.microsoft.com/office/powerpoint/2010/main" val="41337537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emf"/><Relationship Id="rId5" Type="http://schemas.openxmlformats.org/officeDocument/2006/relationships/oleObject" Target="../embeddings/oleObject2.bin"/><Relationship Id="rId6" Type="http://schemas.openxmlformats.org/officeDocument/2006/relationships/image" Target="../media/image2.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1" Type="http://schemas.openxmlformats.org/officeDocument/2006/relationships/image" Target="../media/image12.emf"/><Relationship Id="rId12" Type="http://schemas.openxmlformats.org/officeDocument/2006/relationships/image" Target="../media/image13.emf"/><Relationship Id="rId13" Type="http://schemas.openxmlformats.org/officeDocument/2006/relationships/image" Target="../media/image14.emf"/><Relationship Id="rId1" Type="http://schemas.openxmlformats.org/officeDocument/2006/relationships/slideLayout" Target="../slideLayouts/slideLayout1.xml"/><Relationship Id="rId2" Type="http://schemas.openxmlformats.org/officeDocument/2006/relationships/image" Target="../media/image3.emf"/><Relationship Id="rId3" Type="http://schemas.openxmlformats.org/officeDocument/2006/relationships/image" Target="../media/image4.emf"/><Relationship Id="rId4" Type="http://schemas.openxmlformats.org/officeDocument/2006/relationships/image" Target="../media/image5.emf"/><Relationship Id="rId5" Type="http://schemas.openxmlformats.org/officeDocument/2006/relationships/image" Target="../media/image6.emf"/><Relationship Id="rId6" Type="http://schemas.openxmlformats.org/officeDocument/2006/relationships/image" Target="../media/image7.emf"/><Relationship Id="rId7" Type="http://schemas.openxmlformats.org/officeDocument/2006/relationships/image" Target="../media/image8.emf"/><Relationship Id="rId8" Type="http://schemas.openxmlformats.org/officeDocument/2006/relationships/image" Target="../media/image9.emf"/><Relationship Id="rId9" Type="http://schemas.openxmlformats.org/officeDocument/2006/relationships/image" Target="../media/image10.emf"/><Relationship Id="rId10" Type="http://schemas.openxmlformats.org/officeDocument/2006/relationships/image" Target="../media/image11.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a:grpSpLocks noChangeAspect="1"/>
          </p:cNvGrpSpPr>
          <p:nvPr/>
        </p:nvGrpSpPr>
        <p:grpSpPr>
          <a:xfrm>
            <a:off x="312381" y="1899127"/>
            <a:ext cx="7440447" cy="2322778"/>
            <a:chOff x="1562280" y="28524200"/>
            <a:chExt cx="10104402" cy="3154412"/>
          </a:xfrm>
        </p:grpSpPr>
        <p:cxnSp>
          <p:nvCxnSpPr>
            <p:cNvPr id="5" name="Straight Connector 4"/>
            <p:cNvCxnSpPr/>
            <p:nvPr/>
          </p:nvCxnSpPr>
          <p:spPr>
            <a:xfrm flipV="1">
              <a:off x="2146300" y="29070300"/>
              <a:ext cx="2425700" cy="1981200"/>
            </a:xfrm>
            <a:prstGeom prst="line">
              <a:avLst/>
            </a:prstGeom>
            <a:ln w="28575" cmpd="sng">
              <a:solidFill>
                <a:srgbClr val="000000"/>
              </a:solidFill>
            </a:ln>
            <a:effectLst/>
          </p:spPr>
          <p:style>
            <a:lnRef idx="2">
              <a:schemeClr val="accent1"/>
            </a:lnRef>
            <a:fillRef idx="0">
              <a:schemeClr val="accent1"/>
            </a:fillRef>
            <a:effectRef idx="1">
              <a:schemeClr val="accent1"/>
            </a:effectRef>
            <a:fontRef idx="minor">
              <a:schemeClr val="tx1"/>
            </a:fontRef>
          </p:style>
        </p:cxnSp>
        <p:graphicFrame>
          <p:nvGraphicFramePr>
            <p:cNvPr id="6" name="Object 5"/>
            <p:cNvGraphicFramePr>
              <a:graphicFrameLocks noChangeAspect="1"/>
            </p:cNvGraphicFramePr>
            <p:nvPr>
              <p:extLst>
                <p:ext uri="{D42A27DB-BD31-4B8C-83A1-F6EECF244321}">
                  <p14:modId xmlns:p14="http://schemas.microsoft.com/office/powerpoint/2010/main" val="294382320"/>
                </p:ext>
              </p:extLst>
            </p:nvPr>
          </p:nvGraphicFramePr>
          <p:xfrm>
            <a:off x="2146300" y="29064465"/>
            <a:ext cx="999587" cy="395144"/>
          </p:xfrm>
          <a:graphic>
            <a:graphicData uri="http://schemas.openxmlformats.org/presentationml/2006/ole">
              <mc:AlternateContent xmlns:mc="http://schemas.openxmlformats.org/markup-compatibility/2006">
                <mc:Choice xmlns:v="urn:schemas-microsoft-com:vml" Requires="v">
                  <p:oleObj spid="_x0000_s2085" name="Equation" r:id="rId3" imgW="533400" imgH="203200" progId="Equation.3">
                    <p:embed/>
                  </p:oleObj>
                </mc:Choice>
                <mc:Fallback>
                  <p:oleObj name="Equation" r:id="rId3" imgW="533400" imgH="203200" progId="Equation.3">
                    <p:embed/>
                    <p:pic>
                      <p:nvPicPr>
                        <p:cNvPr id="0" name=""/>
                        <p:cNvPicPr/>
                        <p:nvPr/>
                      </p:nvPicPr>
                      <p:blipFill>
                        <a:blip r:embed="rId4"/>
                        <a:stretch>
                          <a:fillRect/>
                        </a:stretch>
                      </p:blipFill>
                      <p:spPr>
                        <a:xfrm>
                          <a:off x="2146300" y="29064465"/>
                          <a:ext cx="999587" cy="395144"/>
                        </a:xfrm>
                        <a:prstGeom prst="rect">
                          <a:avLst/>
                        </a:prstGeom>
                      </p:spPr>
                    </p:pic>
                  </p:oleObj>
                </mc:Fallback>
              </mc:AlternateContent>
            </a:graphicData>
          </a:graphic>
        </p:graphicFrame>
        <p:grpSp>
          <p:nvGrpSpPr>
            <p:cNvPr id="7" name="Group 6"/>
            <p:cNvGrpSpPr/>
            <p:nvPr/>
          </p:nvGrpSpPr>
          <p:grpSpPr>
            <a:xfrm>
              <a:off x="1562280" y="28524200"/>
              <a:ext cx="3162120" cy="3142288"/>
              <a:chOff x="1562280" y="28524200"/>
              <a:chExt cx="3162120" cy="3142288"/>
            </a:xfrm>
          </p:grpSpPr>
          <p:sp>
            <p:nvSpPr>
              <p:cNvPr id="27" name="TextBox 26"/>
              <p:cNvSpPr txBox="1"/>
              <p:nvPr/>
            </p:nvSpPr>
            <p:spPr>
              <a:xfrm rot="16200000">
                <a:off x="956691" y="29682059"/>
                <a:ext cx="1587353" cy="376175"/>
              </a:xfrm>
              <a:prstGeom prst="rect">
                <a:avLst/>
              </a:prstGeom>
              <a:noFill/>
            </p:spPr>
            <p:txBody>
              <a:bodyPr wrap="none" rtlCol="0">
                <a:spAutoFit/>
              </a:bodyPr>
              <a:lstStyle/>
              <a:p>
                <a:r>
                  <a:rPr lang="en-US" sz="1200" dirty="0" smtClean="0"/>
                  <a:t>ln (growth rate)</a:t>
                </a:r>
                <a:endParaRPr lang="en-US" sz="1200" dirty="0"/>
              </a:p>
            </p:txBody>
          </p:sp>
          <p:sp>
            <p:nvSpPr>
              <p:cNvPr id="28" name="Rectangle 27"/>
              <p:cNvSpPr/>
              <p:nvPr/>
            </p:nvSpPr>
            <p:spPr>
              <a:xfrm>
                <a:off x="1981200" y="28524200"/>
                <a:ext cx="2743200" cy="2743200"/>
              </a:xfrm>
              <a:prstGeom prst="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29" name="TextBox 28"/>
              <p:cNvSpPr txBox="1"/>
              <p:nvPr/>
            </p:nvSpPr>
            <p:spPr>
              <a:xfrm>
                <a:off x="2620624" y="31290314"/>
                <a:ext cx="1383675" cy="376174"/>
              </a:xfrm>
              <a:prstGeom prst="rect">
                <a:avLst/>
              </a:prstGeom>
              <a:noFill/>
            </p:spPr>
            <p:txBody>
              <a:bodyPr wrap="none" rtlCol="0">
                <a:spAutoFit/>
              </a:bodyPr>
              <a:lstStyle/>
              <a:p>
                <a:r>
                  <a:rPr lang="en-US" sz="1200" dirty="0" smtClean="0"/>
                  <a:t>ln (plant size)</a:t>
                </a:r>
                <a:endParaRPr lang="en-US" sz="1200" dirty="0"/>
              </a:p>
            </p:txBody>
          </p:sp>
          <p:sp>
            <p:nvSpPr>
              <p:cNvPr id="30" name="TextBox 29"/>
              <p:cNvSpPr txBox="1"/>
              <p:nvPr/>
            </p:nvSpPr>
            <p:spPr>
              <a:xfrm>
                <a:off x="3346439" y="28580894"/>
                <a:ext cx="1377961" cy="376174"/>
              </a:xfrm>
              <a:prstGeom prst="rect">
                <a:avLst/>
              </a:prstGeom>
              <a:noFill/>
            </p:spPr>
            <p:txBody>
              <a:bodyPr wrap="none" rtlCol="0">
                <a:spAutoFit/>
              </a:bodyPr>
              <a:lstStyle/>
              <a:p>
                <a:r>
                  <a:rPr lang="en-US" sz="1200" dirty="0" smtClean="0"/>
                  <a:t>Plant Growth</a:t>
                </a:r>
                <a:endParaRPr lang="en-US" sz="1200" dirty="0"/>
              </a:p>
            </p:txBody>
          </p:sp>
        </p:grpSp>
        <p:grpSp>
          <p:nvGrpSpPr>
            <p:cNvPr id="8" name="Group 7"/>
            <p:cNvGrpSpPr/>
            <p:nvPr/>
          </p:nvGrpSpPr>
          <p:grpSpPr>
            <a:xfrm>
              <a:off x="4961744" y="28536324"/>
              <a:ext cx="3162118" cy="3142288"/>
              <a:chOff x="1562282" y="28524200"/>
              <a:chExt cx="3162118" cy="3142288"/>
            </a:xfrm>
          </p:grpSpPr>
          <p:sp>
            <p:nvSpPr>
              <p:cNvPr id="23" name="TextBox 22"/>
              <p:cNvSpPr txBox="1"/>
              <p:nvPr/>
            </p:nvSpPr>
            <p:spPr>
              <a:xfrm rot="16200000">
                <a:off x="871691" y="29682059"/>
                <a:ext cx="1757357" cy="376175"/>
              </a:xfrm>
              <a:prstGeom prst="rect">
                <a:avLst/>
              </a:prstGeom>
              <a:noFill/>
            </p:spPr>
            <p:txBody>
              <a:bodyPr wrap="none" rtlCol="0">
                <a:spAutoFit/>
              </a:bodyPr>
              <a:lstStyle/>
              <a:p>
                <a:r>
                  <a:rPr lang="en-US" sz="1200" dirty="0" smtClean="0"/>
                  <a:t>ln (mortality rate)</a:t>
                </a:r>
                <a:endParaRPr lang="en-US" sz="1200" dirty="0"/>
              </a:p>
            </p:txBody>
          </p:sp>
          <p:sp>
            <p:nvSpPr>
              <p:cNvPr id="24" name="Rectangle 23"/>
              <p:cNvSpPr/>
              <p:nvPr/>
            </p:nvSpPr>
            <p:spPr>
              <a:xfrm>
                <a:off x="1981200" y="28524200"/>
                <a:ext cx="2743200" cy="2743200"/>
              </a:xfrm>
              <a:prstGeom prst="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25" name="TextBox 24"/>
              <p:cNvSpPr txBox="1"/>
              <p:nvPr/>
            </p:nvSpPr>
            <p:spPr>
              <a:xfrm>
                <a:off x="2655117" y="31290314"/>
                <a:ext cx="1383675" cy="376174"/>
              </a:xfrm>
              <a:prstGeom prst="rect">
                <a:avLst/>
              </a:prstGeom>
              <a:noFill/>
            </p:spPr>
            <p:txBody>
              <a:bodyPr wrap="none" rtlCol="0">
                <a:spAutoFit/>
              </a:bodyPr>
              <a:lstStyle/>
              <a:p>
                <a:r>
                  <a:rPr lang="en-US" sz="1200" dirty="0" smtClean="0"/>
                  <a:t>ln (plant size)</a:t>
                </a:r>
                <a:endParaRPr lang="en-US" sz="1200" dirty="0"/>
              </a:p>
            </p:txBody>
          </p:sp>
          <p:sp>
            <p:nvSpPr>
              <p:cNvPr id="26" name="TextBox 25"/>
              <p:cNvSpPr txBox="1"/>
              <p:nvPr/>
            </p:nvSpPr>
            <p:spPr>
              <a:xfrm>
                <a:off x="3184870" y="28568769"/>
                <a:ext cx="1539530" cy="376174"/>
              </a:xfrm>
              <a:prstGeom prst="rect">
                <a:avLst/>
              </a:prstGeom>
              <a:noFill/>
            </p:spPr>
            <p:txBody>
              <a:bodyPr wrap="none" rtlCol="0">
                <a:spAutoFit/>
              </a:bodyPr>
              <a:lstStyle/>
              <a:p>
                <a:r>
                  <a:rPr lang="en-US" sz="1200" dirty="0" smtClean="0"/>
                  <a:t>Plant Mortality</a:t>
                </a:r>
                <a:endParaRPr lang="en-US" sz="1200" dirty="0"/>
              </a:p>
            </p:txBody>
          </p:sp>
        </p:grpSp>
        <p:cxnSp>
          <p:nvCxnSpPr>
            <p:cNvPr id="9" name="Straight Connector 8"/>
            <p:cNvCxnSpPr/>
            <p:nvPr/>
          </p:nvCxnSpPr>
          <p:spPr>
            <a:xfrm flipH="1" flipV="1">
              <a:off x="5562517" y="29070300"/>
              <a:ext cx="2425783" cy="1691652"/>
            </a:xfrm>
            <a:prstGeom prst="line">
              <a:avLst/>
            </a:prstGeom>
            <a:ln w="28575" cmpd="sng">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5651500" y="29806900"/>
              <a:ext cx="2336800" cy="0"/>
            </a:xfrm>
            <a:prstGeom prst="line">
              <a:avLst/>
            </a:prstGeom>
            <a:ln w="28575" cmpd="sng">
              <a:solidFill>
                <a:srgbClr val="0000FF"/>
              </a:solidFill>
            </a:ln>
            <a:effectLst/>
          </p:spPr>
          <p:style>
            <a:lnRef idx="2">
              <a:schemeClr val="accent1"/>
            </a:lnRef>
            <a:fillRef idx="0">
              <a:schemeClr val="accent1"/>
            </a:fillRef>
            <a:effectRef idx="1">
              <a:schemeClr val="accent1"/>
            </a:effectRef>
            <a:fontRef idx="minor">
              <a:schemeClr val="tx1"/>
            </a:fontRef>
          </p:style>
        </p:cxnSp>
        <p:graphicFrame>
          <p:nvGraphicFramePr>
            <p:cNvPr id="11" name="Object 10"/>
            <p:cNvGraphicFramePr>
              <a:graphicFrameLocks noChangeAspect="1"/>
            </p:cNvGraphicFramePr>
            <p:nvPr>
              <p:extLst>
                <p:ext uri="{D42A27DB-BD31-4B8C-83A1-F6EECF244321}">
                  <p14:modId xmlns:p14="http://schemas.microsoft.com/office/powerpoint/2010/main" val="2753204397"/>
                </p:ext>
              </p:extLst>
            </p:nvPr>
          </p:nvGraphicFramePr>
          <p:xfrm>
            <a:off x="6887309" y="29070301"/>
            <a:ext cx="1118929" cy="389309"/>
          </p:xfrm>
          <a:graphic>
            <a:graphicData uri="http://schemas.openxmlformats.org/presentationml/2006/ole">
              <mc:AlternateContent xmlns:mc="http://schemas.openxmlformats.org/markup-compatibility/2006">
                <mc:Choice xmlns:v="urn:schemas-microsoft-com:vml" Requires="v">
                  <p:oleObj spid="_x0000_s2086" name="Equation" r:id="rId5" imgW="584200" imgH="203200" progId="Equation.3">
                    <p:embed/>
                  </p:oleObj>
                </mc:Choice>
                <mc:Fallback>
                  <p:oleObj name="Equation" r:id="rId5" imgW="584200" imgH="203200" progId="Equation.3">
                    <p:embed/>
                    <p:pic>
                      <p:nvPicPr>
                        <p:cNvPr id="0" name=""/>
                        <p:cNvPicPr/>
                        <p:nvPr/>
                      </p:nvPicPr>
                      <p:blipFill>
                        <a:blip r:embed="rId6"/>
                        <a:stretch>
                          <a:fillRect/>
                        </a:stretch>
                      </p:blipFill>
                      <p:spPr>
                        <a:xfrm>
                          <a:off x="6887309" y="29070301"/>
                          <a:ext cx="1118929" cy="389309"/>
                        </a:xfrm>
                        <a:prstGeom prst="rect">
                          <a:avLst/>
                        </a:prstGeom>
                      </p:spPr>
                    </p:pic>
                  </p:oleObj>
                </mc:Fallback>
              </mc:AlternateContent>
            </a:graphicData>
          </a:graphic>
        </p:graphicFrame>
        <p:sp>
          <p:nvSpPr>
            <p:cNvPr id="12" name="TextBox 11"/>
            <p:cNvSpPr txBox="1"/>
            <p:nvPr/>
          </p:nvSpPr>
          <p:spPr>
            <a:xfrm>
              <a:off x="6642821" y="30650293"/>
              <a:ext cx="1142443" cy="376174"/>
            </a:xfrm>
            <a:prstGeom prst="rect">
              <a:avLst/>
            </a:prstGeom>
            <a:noFill/>
          </p:spPr>
          <p:txBody>
            <a:bodyPr wrap="none" rtlCol="0">
              <a:spAutoFit/>
            </a:bodyPr>
            <a:lstStyle/>
            <a:p>
              <a:r>
                <a:rPr lang="en-US" sz="1200" dirty="0" smtClean="0">
                  <a:solidFill>
                    <a:srgbClr val="FF0000"/>
                  </a:solidFill>
                </a:rPr>
                <a:t>MST: </a:t>
              </a:r>
              <a:r>
                <a:rPr lang="en-US" sz="1200" i="1" dirty="0" smtClean="0">
                  <a:solidFill>
                    <a:srgbClr val="FF0000"/>
                  </a:solidFill>
                </a:rPr>
                <a:t>b </a:t>
              </a:r>
              <a:r>
                <a:rPr lang="en-US" sz="1200" dirty="0" smtClean="0">
                  <a:solidFill>
                    <a:srgbClr val="FF0000"/>
                  </a:solidFill>
                </a:rPr>
                <a:t>&gt; 0</a:t>
              </a:r>
              <a:endParaRPr lang="en-US" sz="1200" dirty="0">
                <a:solidFill>
                  <a:srgbClr val="FF0000"/>
                </a:solidFill>
              </a:endParaRPr>
            </a:p>
          </p:txBody>
        </p:sp>
        <p:sp>
          <p:nvSpPr>
            <p:cNvPr id="13" name="TextBox 12"/>
            <p:cNvSpPr txBox="1"/>
            <p:nvPr/>
          </p:nvSpPr>
          <p:spPr>
            <a:xfrm>
              <a:off x="5544461" y="29932430"/>
              <a:ext cx="1098360" cy="376174"/>
            </a:xfrm>
            <a:prstGeom prst="rect">
              <a:avLst/>
            </a:prstGeom>
            <a:noFill/>
          </p:spPr>
          <p:txBody>
            <a:bodyPr wrap="none" rtlCol="0">
              <a:spAutoFit/>
            </a:bodyPr>
            <a:lstStyle/>
            <a:p>
              <a:r>
                <a:rPr lang="en-US" sz="1200" dirty="0" smtClean="0">
                  <a:solidFill>
                    <a:srgbClr val="0000FF"/>
                  </a:solidFill>
                </a:rPr>
                <a:t>DET: </a:t>
              </a:r>
              <a:r>
                <a:rPr lang="en-US" sz="1200" i="1" dirty="0" smtClean="0">
                  <a:solidFill>
                    <a:srgbClr val="0000FF"/>
                  </a:solidFill>
                </a:rPr>
                <a:t>b </a:t>
              </a:r>
              <a:r>
                <a:rPr lang="en-US" sz="1200" dirty="0" smtClean="0">
                  <a:solidFill>
                    <a:srgbClr val="0000FF"/>
                  </a:solidFill>
                </a:rPr>
                <a:t>= 0</a:t>
              </a:r>
              <a:endParaRPr lang="en-US" sz="1200" dirty="0">
                <a:solidFill>
                  <a:srgbClr val="0000FF"/>
                </a:solidFill>
              </a:endParaRPr>
            </a:p>
          </p:txBody>
        </p:sp>
        <p:grpSp>
          <p:nvGrpSpPr>
            <p:cNvPr id="14" name="Group 13"/>
            <p:cNvGrpSpPr/>
            <p:nvPr/>
          </p:nvGrpSpPr>
          <p:grpSpPr>
            <a:xfrm>
              <a:off x="8465943" y="28524200"/>
              <a:ext cx="3162115" cy="3142288"/>
              <a:chOff x="1562285" y="28524200"/>
              <a:chExt cx="3162115" cy="3142288"/>
            </a:xfrm>
          </p:grpSpPr>
          <p:sp>
            <p:nvSpPr>
              <p:cNvPr id="19" name="TextBox 18"/>
              <p:cNvSpPr txBox="1"/>
              <p:nvPr/>
            </p:nvSpPr>
            <p:spPr>
              <a:xfrm rot="16200000">
                <a:off x="1030627" y="29682059"/>
                <a:ext cx="1439491" cy="376175"/>
              </a:xfrm>
              <a:prstGeom prst="rect">
                <a:avLst/>
              </a:prstGeom>
              <a:noFill/>
            </p:spPr>
            <p:txBody>
              <a:bodyPr wrap="none" rtlCol="0">
                <a:spAutoFit/>
              </a:bodyPr>
              <a:lstStyle/>
              <a:p>
                <a:r>
                  <a:rPr lang="en-US" sz="1200" dirty="0" smtClean="0"/>
                  <a:t>ln (frequency)</a:t>
                </a:r>
                <a:endParaRPr lang="en-US" sz="1200" dirty="0"/>
              </a:p>
            </p:txBody>
          </p:sp>
          <p:sp>
            <p:nvSpPr>
              <p:cNvPr id="20" name="Rectangle 19"/>
              <p:cNvSpPr/>
              <p:nvPr/>
            </p:nvSpPr>
            <p:spPr>
              <a:xfrm>
                <a:off x="1981200" y="28524200"/>
                <a:ext cx="2743200" cy="2743200"/>
              </a:xfrm>
              <a:prstGeom prst="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21" name="TextBox 20"/>
              <p:cNvSpPr txBox="1"/>
              <p:nvPr/>
            </p:nvSpPr>
            <p:spPr>
              <a:xfrm>
                <a:off x="2672365" y="31290314"/>
                <a:ext cx="1383676" cy="376174"/>
              </a:xfrm>
              <a:prstGeom prst="rect">
                <a:avLst/>
              </a:prstGeom>
              <a:noFill/>
            </p:spPr>
            <p:txBody>
              <a:bodyPr wrap="none" rtlCol="0">
                <a:spAutoFit/>
              </a:bodyPr>
              <a:lstStyle/>
              <a:p>
                <a:r>
                  <a:rPr lang="en-US" sz="1200" dirty="0" smtClean="0"/>
                  <a:t>ln (plant size)</a:t>
                </a:r>
                <a:endParaRPr lang="en-US" sz="1200" dirty="0"/>
              </a:p>
            </p:txBody>
          </p:sp>
          <p:sp>
            <p:nvSpPr>
              <p:cNvPr id="22" name="TextBox 21"/>
              <p:cNvSpPr txBox="1"/>
              <p:nvPr/>
            </p:nvSpPr>
            <p:spPr>
              <a:xfrm>
                <a:off x="3077601" y="28580894"/>
                <a:ext cx="1633683" cy="376174"/>
              </a:xfrm>
              <a:prstGeom prst="rect">
                <a:avLst/>
              </a:prstGeom>
              <a:noFill/>
            </p:spPr>
            <p:txBody>
              <a:bodyPr wrap="none" rtlCol="0">
                <a:spAutoFit/>
              </a:bodyPr>
              <a:lstStyle/>
              <a:p>
                <a:pPr algn="ctr"/>
                <a:r>
                  <a:rPr lang="en-US" sz="1200" dirty="0" smtClean="0"/>
                  <a:t>Size Distribution</a:t>
                </a:r>
                <a:endParaRPr lang="en-US" sz="1200" dirty="0"/>
              </a:p>
            </p:txBody>
          </p:sp>
        </p:grpSp>
        <p:cxnSp>
          <p:nvCxnSpPr>
            <p:cNvPr id="15" name="Straight Connector 14"/>
            <p:cNvCxnSpPr/>
            <p:nvPr/>
          </p:nvCxnSpPr>
          <p:spPr>
            <a:xfrm flipH="1" flipV="1">
              <a:off x="9093202" y="28963354"/>
              <a:ext cx="2336799" cy="1989129"/>
            </a:xfrm>
            <a:prstGeom prst="line">
              <a:avLst/>
            </a:prstGeom>
            <a:ln w="285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6" name="Freeform 15"/>
            <p:cNvSpPr/>
            <p:nvPr/>
          </p:nvSpPr>
          <p:spPr>
            <a:xfrm rot="200394">
              <a:off x="9118600" y="29214449"/>
              <a:ext cx="2160732" cy="1837051"/>
            </a:xfrm>
            <a:custGeom>
              <a:avLst/>
              <a:gdLst>
                <a:gd name="connsiteX0" fmla="*/ 0 w 2184607"/>
                <a:gd name="connsiteY0" fmla="*/ 0 h 2089150"/>
                <a:gd name="connsiteX1" fmla="*/ 571500 w 2184607"/>
                <a:gd name="connsiteY1" fmla="*/ 50800 h 2089150"/>
                <a:gd name="connsiteX2" fmla="*/ 1041400 w 2184607"/>
                <a:gd name="connsiteY2" fmla="*/ 215900 h 2089150"/>
                <a:gd name="connsiteX3" fmla="*/ 1460500 w 2184607"/>
                <a:gd name="connsiteY3" fmla="*/ 520700 h 2089150"/>
                <a:gd name="connsiteX4" fmla="*/ 1778000 w 2184607"/>
                <a:gd name="connsiteY4" fmla="*/ 901700 h 2089150"/>
                <a:gd name="connsiteX5" fmla="*/ 2006600 w 2184607"/>
                <a:gd name="connsiteY5" fmla="*/ 1295400 h 2089150"/>
                <a:gd name="connsiteX6" fmla="*/ 2159000 w 2184607"/>
                <a:gd name="connsiteY6" fmla="*/ 1778000 h 2089150"/>
                <a:gd name="connsiteX7" fmla="*/ 2184400 w 2184607"/>
                <a:gd name="connsiteY7" fmla="*/ 2057400 h 2089150"/>
                <a:gd name="connsiteX8" fmla="*/ 2171700 w 2184607"/>
                <a:gd name="connsiteY8" fmla="*/ 2082800 h 208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4607" h="2089150">
                  <a:moveTo>
                    <a:pt x="0" y="0"/>
                  </a:moveTo>
                  <a:cubicBezTo>
                    <a:pt x="198966" y="7408"/>
                    <a:pt x="397933" y="14817"/>
                    <a:pt x="571500" y="50800"/>
                  </a:cubicBezTo>
                  <a:cubicBezTo>
                    <a:pt x="745067" y="86783"/>
                    <a:pt x="893233" y="137583"/>
                    <a:pt x="1041400" y="215900"/>
                  </a:cubicBezTo>
                  <a:cubicBezTo>
                    <a:pt x="1189567" y="294217"/>
                    <a:pt x="1337733" y="406400"/>
                    <a:pt x="1460500" y="520700"/>
                  </a:cubicBezTo>
                  <a:cubicBezTo>
                    <a:pt x="1583267" y="635000"/>
                    <a:pt x="1686983" y="772583"/>
                    <a:pt x="1778000" y="901700"/>
                  </a:cubicBezTo>
                  <a:cubicBezTo>
                    <a:pt x="1869017" y="1030817"/>
                    <a:pt x="1943100" y="1149350"/>
                    <a:pt x="2006600" y="1295400"/>
                  </a:cubicBezTo>
                  <a:cubicBezTo>
                    <a:pt x="2070100" y="1441450"/>
                    <a:pt x="2129367" y="1651000"/>
                    <a:pt x="2159000" y="1778000"/>
                  </a:cubicBezTo>
                  <a:cubicBezTo>
                    <a:pt x="2188633" y="1905000"/>
                    <a:pt x="2182283" y="2006600"/>
                    <a:pt x="2184400" y="2057400"/>
                  </a:cubicBezTo>
                  <a:cubicBezTo>
                    <a:pt x="2186517" y="2108200"/>
                    <a:pt x="2171700" y="2082800"/>
                    <a:pt x="2171700" y="2082800"/>
                  </a:cubicBezTo>
                </a:path>
              </a:pathLst>
            </a:custGeom>
            <a:ln w="28575" cmpd="sng">
              <a:solidFill>
                <a:srgbClr val="0000F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200"/>
            </a:p>
          </p:txBody>
        </p:sp>
        <p:sp>
          <p:nvSpPr>
            <p:cNvPr id="17" name="TextBox 16"/>
            <p:cNvSpPr txBox="1"/>
            <p:nvPr/>
          </p:nvSpPr>
          <p:spPr>
            <a:xfrm>
              <a:off x="10335662" y="29039957"/>
              <a:ext cx="1331020" cy="376174"/>
            </a:xfrm>
            <a:prstGeom prst="rect">
              <a:avLst/>
            </a:prstGeom>
            <a:noFill/>
          </p:spPr>
          <p:txBody>
            <a:bodyPr wrap="none" rtlCol="0">
              <a:spAutoFit/>
            </a:bodyPr>
            <a:lstStyle/>
            <a:p>
              <a:r>
                <a:rPr lang="en-US" sz="1200" dirty="0" smtClean="0">
                  <a:solidFill>
                    <a:srgbClr val="0000FF"/>
                  </a:solidFill>
                </a:rPr>
                <a:t>DET: </a:t>
              </a:r>
              <a:r>
                <a:rPr lang="en-US" sz="1200" i="1" dirty="0" smtClean="0">
                  <a:solidFill>
                    <a:srgbClr val="0000FF"/>
                  </a:solidFill>
                </a:rPr>
                <a:t>Weibull</a:t>
              </a:r>
              <a:endParaRPr lang="en-US" sz="1200" dirty="0">
                <a:solidFill>
                  <a:srgbClr val="0000FF"/>
                </a:solidFill>
              </a:endParaRPr>
            </a:p>
          </p:txBody>
        </p:sp>
        <p:sp>
          <p:nvSpPr>
            <p:cNvPr id="18" name="TextBox 17"/>
            <p:cNvSpPr txBox="1"/>
            <p:nvPr/>
          </p:nvSpPr>
          <p:spPr>
            <a:xfrm>
              <a:off x="9041071" y="30086032"/>
              <a:ext cx="1294591" cy="376174"/>
            </a:xfrm>
            <a:prstGeom prst="rect">
              <a:avLst/>
            </a:prstGeom>
            <a:noFill/>
          </p:spPr>
          <p:txBody>
            <a:bodyPr wrap="none" rtlCol="0">
              <a:spAutoFit/>
            </a:bodyPr>
            <a:lstStyle/>
            <a:p>
              <a:r>
                <a:rPr lang="en-US" sz="1200" dirty="0" smtClean="0">
                  <a:solidFill>
                    <a:srgbClr val="FF0000"/>
                  </a:solidFill>
                </a:rPr>
                <a:t>MST: </a:t>
              </a:r>
              <a:r>
                <a:rPr lang="en-US" sz="1200" i="1" dirty="0" smtClean="0">
                  <a:solidFill>
                    <a:srgbClr val="FF0000"/>
                  </a:solidFill>
                </a:rPr>
                <a:t>Pareto</a:t>
              </a:r>
              <a:endParaRPr lang="en-US" sz="1200" dirty="0">
                <a:solidFill>
                  <a:srgbClr val="FF0000"/>
                </a:solidFill>
              </a:endParaRPr>
            </a:p>
          </p:txBody>
        </p:sp>
      </p:grpSp>
      <p:sp>
        <p:nvSpPr>
          <p:cNvPr id="36" name="TextBox 35"/>
          <p:cNvSpPr txBox="1"/>
          <p:nvPr/>
        </p:nvSpPr>
        <p:spPr>
          <a:xfrm>
            <a:off x="608156" y="1857255"/>
            <a:ext cx="376500" cy="369332"/>
          </a:xfrm>
          <a:prstGeom prst="rect">
            <a:avLst/>
          </a:prstGeom>
          <a:noFill/>
        </p:spPr>
        <p:txBody>
          <a:bodyPr wrap="none" rtlCol="0">
            <a:spAutoFit/>
          </a:bodyPr>
          <a:lstStyle/>
          <a:p>
            <a:r>
              <a:rPr lang="en-US" dirty="0" smtClean="0"/>
              <a:t>A.</a:t>
            </a:r>
            <a:endParaRPr lang="en-US" dirty="0"/>
          </a:p>
        </p:txBody>
      </p:sp>
      <p:sp>
        <p:nvSpPr>
          <p:cNvPr id="37" name="TextBox 36"/>
          <p:cNvSpPr txBox="1"/>
          <p:nvPr/>
        </p:nvSpPr>
        <p:spPr>
          <a:xfrm>
            <a:off x="3139258" y="1857255"/>
            <a:ext cx="368498" cy="369332"/>
          </a:xfrm>
          <a:prstGeom prst="rect">
            <a:avLst/>
          </a:prstGeom>
          <a:noFill/>
        </p:spPr>
        <p:txBody>
          <a:bodyPr wrap="none" rtlCol="0">
            <a:spAutoFit/>
          </a:bodyPr>
          <a:lstStyle/>
          <a:p>
            <a:r>
              <a:rPr lang="en-US" dirty="0" smtClean="0"/>
              <a:t>B.</a:t>
            </a:r>
            <a:endParaRPr lang="en-US" dirty="0"/>
          </a:p>
        </p:txBody>
      </p:sp>
      <p:sp>
        <p:nvSpPr>
          <p:cNvPr id="38" name="TextBox 37"/>
          <p:cNvSpPr txBox="1"/>
          <p:nvPr/>
        </p:nvSpPr>
        <p:spPr>
          <a:xfrm>
            <a:off x="5718421" y="1848541"/>
            <a:ext cx="366018" cy="369332"/>
          </a:xfrm>
          <a:prstGeom prst="rect">
            <a:avLst/>
          </a:prstGeom>
          <a:noFill/>
        </p:spPr>
        <p:txBody>
          <a:bodyPr wrap="none" rtlCol="0">
            <a:spAutoFit/>
          </a:bodyPr>
          <a:lstStyle/>
          <a:p>
            <a:r>
              <a:rPr lang="en-US" dirty="0" smtClean="0"/>
              <a:t>C.</a:t>
            </a:r>
            <a:endParaRPr lang="en-US" dirty="0"/>
          </a:p>
        </p:txBody>
      </p:sp>
      <p:sp>
        <p:nvSpPr>
          <p:cNvPr id="39" name="Text Box 46"/>
          <p:cNvSpPr txBox="1">
            <a:spLocks noChangeAspect="1" noChangeArrowheads="1"/>
          </p:cNvSpPr>
          <p:nvPr/>
        </p:nvSpPr>
        <p:spPr bwMode="auto">
          <a:xfrm>
            <a:off x="312380" y="4393912"/>
            <a:ext cx="7440447" cy="769441"/>
          </a:xfrm>
          <a:prstGeom prst="rect">
            <a:avLst/>
          </a:prstGeom>
          <a:noFill/>
          <a:ln w="38100">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1100" b="1" dirty="0" smtClean="0">
                <a:latin typeface="Arial"/>
                <a:cs typeface="Arial"/>
              </a:rPr>
              <a:t>Figure 1. </a:t>
            </a:r>
            <a:r>
              <a:rPr lang="en-US" sz="1100" dirty="0" smtClean="0">
                <a:latin typeface="Arial"/>
                <a:cs typeface="Arial"/>
              </a:rPr>
              <a:t>Alternative models of plant size distributions based on the balance between growth and mortality, based on demographic equilibrium theory (DET, blue) and metabolic scaling theory (MST, red). A. Both theories assume that growth rate increases allometrically with plant size, but B. they make different assumptions about the scaling of mortality. C. These alternative assumptions yield the Pareto distribution for MST versus a Weibull distribution for DET.</a:t>
            </a:r>
            <a:endParaRPr lang="en-US" sz="1100" dirty="0">
              <a:latin typeface="Arial"/>
              <a:cs typeface="Arial"/>
            </a:endParaRPr>
          </a:p>
        </p:txBody>
      </p:sp>
    </p:spTree>
    <p:extLst>
      <p:ext uri="{BB962C8B-B14F-4D97-AF65-F5344CB8AC3E}">
        <p14:creationId xmlns:p14="http://schemas.microsoft.com/office/powerpoint/2010/main" val="9606937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Box 46"/>
          <p:cNvSpPr txBox="1">
            <a:spLocks noChangeAspect="1" noChangeArrowheads="1"/>
          </p:cNvSpPr>
          <p:nvPr/>
        </p:nvSpPr>
        <p:spPr bwMode="auto">
          <a:xfrm>
            <a:off x="181968" y="5437607"/>
            <a:ext cx="8847732" cy="938719"/>
          </a:xfrm>
          <a:prstGeom prst="rect">
            <a:avLst/>
          </a:prstGeom>
          <a:noFill/>
          <a:ln w="38100">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1100" b="1" dirty="0" smtClean="0">
                <a:latin typeface="Arial"/>
                <a:cs typeface="Arial"/>
              </a:rPr>
              <a:t>Figure 2. </a:t>
            </a:r>
            <a:r>
              <a:rPr lang="en-US" sz="1100" dirty="0" smtClean="0">
                <a:latin typeface="Arial"/>
                <a:cs typeface="Arial"/>
              </a:rPr>
              <a:t>Individual plant size distributions for 12 different plant communities, including forest, succulent desert </a:t>
            </a:r>
            <a:r>
              <a:rPr lang="en-US" sz="1100" dirty="0" err="1" smtClean="0">
                <a:latin typeface="Arial"/>
                <a:cs typeface="Arial"/>
              </a:rPr>
              <a:t>shrubland</a:t>
            </a:r>
            <a:r>
              <a:rPr lang="en-US" sz="1100" dirty="0" smtClean="0">
                <a:latin typeface="Arial"/>
                <a:cs typeface="Arial"/>
              </a:rPr>
              <a:t>, herbaceous wetland, restored prairie, sage grassland, and alpine meadow communities. In all plots, points are logarithmically binned probability density histograms of plant dry mass (g), and the lines are the maximum likelihood models for the Pareto (</a:t>
            </a:r>
            <a:r>
              <a:rPr lang="en-US" sz="1100" dirty="0" smtClean="0">
                <a:solidFill>
                  <a:srgbClr val="FF0000"/>
                </a:solidFill>
                <a:latin typeface="Arial"/>
                <a:cs typeface="Arial"/>
              </a:rPr>
              <a:t>red</a:t>
            </a:r>
            <a:r>
              <a:rPr lang="en-US" sz="1100" dirty="0" smtClean="0">
                <a:latin typeface="Arial"/>
                <a:cs typeface="Arial"/>
              </a:rPr>
              <a:t>) and Weibull (</a:t>
            </a:r>
            <a:r>
              <a:rPr lang="en-US" sz="1100" dirty="0" smtClean="0">
                <a:solidFill>
                  <a:srgbClr val="0000FF"/>
                </a:solidFill>
                <a:latin typeface="Arial"/>
                <a:cs typeface="Arial"/>
              </a:rPr>
              <a:t>blue</a:t>
            </a:r>
            <a:r>
              <a:rPr lang="en-US" sz="1100" dirty="0" smtClean="0">
                <a:latin typeface="Arial"/>
                <a:cs typeface="Arial"/>
              </a:rPr>
              <a:t>) distributions. Highlighted census characteristics include plot area (A), number of plants </a:t>
            </a:r>
            <a:r>
              <a:rPr lang="en-US" sz="1100" dirty="0" err="1" smtClean="0">
                <a:latin typeface="Arial"/>
                <a:cs typeface="Arial"/>
              </a:rPr>
              <a:t>censused</a:t>
            </a:r>
            <a:r>
              <a:rPr lang="en-US" sz="1100" dirty="0" smtClean="0">
                <a:latin typeface="Arial"/>
                <a:cs typeface="Arial"/>
              </a:rPr>
              <a:t> (N), as well as the Pareto exponent (</a:t>
            </a:r>
            <a:r>
              <a:rPr lang="en-US" sz="1100" dirty="0" smtClean="0">
                <a:solidFill>
                  <a:srgbClr val="FF0000"/>
                </a:solidFill>
                <a:latin typeface="Arial"/>
                <a:cs typeface="Arial"/>
              </a:rPr>
              <a:t>λ</a:t>
            </a:r>
            <a:r>
              <a:rPr lang="en-US" sz="1100" dirty="0" smtClean="0">
                <a:latin typeface="Arial"/>
                <a:cs typeface="Arial"/>
              </a:rPr>
              <a:t>) and Weibull shape parameter (</a:t>
            </a:r>
            <a:r>
              <a:rPr lang="en-US" sz="1100" dirty="0" smtClean="0">
                <a:solidFill>
                  <a:srgbClr val="0000FF"/>
                </a:solidFill>
                <a:latin typeface="Arial"/>
                <a:cs typeface="Arial"/>
              </a:rPr>
              <a:t>β</a:t>
            </a:r>
            <a:r>
              <a:rPr lang="en-US" sz="1100" dirty="0" smtClean="0">
                <a:latin typeface="Arial"/>
                <a:cs typeface="Arial"/>
              </a:rPr>
              <a:t>) for the fitted models. In all cases, the Weibull model provided a superior fit based on AIC (see Table 2).</a:t>
            </a:r>
            <a:endParaRPr lang="en-US" sz="1100" dirty="0">
              <a:latin typeface="Arial"/>
              <a:cs typeface="Arial"/>
            </a:endParaRPr>
          </a:p>
        </p:txBody>
      </p:sp>
      <p:pic>
        <p:nvPicPr>
          <p:cNvPr id="30" name="Picture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336" y="218296"/>
            <a:ext cx="2377440" cy="1828800"/>
          </a:xfrm>
          <a:prstGeom prst="rect">
            <a:avLst/>
          </a:prstGeom>
        </p:spPr>
      </p:pic>
      <p:pic>
        <p:nvPicPr>
          <p:cNvPr id="31" name="Picture 30"/>
          <p:cNvPicPr>
            <a:picLocks noChangeAspect="1"/>
          </p:cNvPicPr>
          <p:nvPr/>
        </p:nvPicPr>
        <p:blipFill rotWithShape="1">
          <a:blip r:embed="rId3">
            <a:extLst>
              <a:ext uri="{28A0092B-C50C-407E-A947-70E740481C1C}">
                <a14:useLocalDpi xmlns:a14="http://schemas.microsoft.com/office/drawing/2010/main" val="0"/>
              </a:ext>
            </a:extLst>
          </a:blip>
          <a:srcRect l="5273"/>
          <a:stretch/>
        </p:blipFill>
        <p:spPr>
          <a:xfrm>
            <a:off x="2572055" y="221203"/>
            <a:ext cx="2252067" cy="1828800"/>
          </a:xfrm>
          <a:prstGeom prst="rect">
            <a:avLst/>
          </a:prstGeom>
        </p:spPr>
      </p:pic>
      <p:pic>
        <p:nvPicPr>
          <p:cNvPr id="32" name="Picture 31"/>
          <p:cNvPicPr>
            <a:picLocks noChangeAspect="1"/>
          </p:cNvPicPr>
          <p:nvPr/>
        </p:nvPicPr>
        <p:blipFill rotWithShape="1">
          <a:blip r:embed="rId4">
            <a:extLst>
              <a:ext uri="{28A0092B-C50C-407E-A947-70E740481C1C}">
                <a14:useLocalDpi xmlns:a14="http://schemas.microsoft.com/office/drawing/2010/main" val="0"/>
              </a:ext>
            </a:extLst>
          </a:blip>
          <a:srcRect l="5675"/>
          <a:stretch/>
        </p:blipFill>
        <p:spPr>
          <a:xfrm>
            <a:off x="4728474" y="221203"/>
            <a:ext cx="2242529" cy="1828800"/>
          </a:xfrm>
          <a:prstGeom prst="rect">
            <a:avLst/>
          </a:prstGeom>
        </p:spPr>
      </p:pic>
      <p:pic>
        <p:nvPicPr>
          <p:cNvPr id="33" name="Picture 32"/>
          <p:cNvPicPr>
            <a:picLocks noChangeAspect="1"/>
          </p:cNvPicPr>
          <p:nvPr/>
        </p:nvPicPr>
        <p:blipFill rotWithShape="1">
          <a:blip r:embed="rId5">
            <a:extLst>
              <a:ext uri="{28A0092B-C50C-407E-A947-70E740481C1C}">
                <a14:useLocalDpi xmlns:a14="http://schemas.microsoft.com/office/drawing/2010/main" val="0"/>
              </a:ext>
            </a:extLst>
          </a:blip>
          <a:srcRect l="4795"/>
          <a:stretch/>
        </p:blipFill>
        <p:spPr>
          <a:xfrm>
            <a:off x="6880003" y="212188"/>
            <a:ext cx="2263447" cy="1828800"/>
          </a:xfrm>
          <a:prstGeom prst="rect">
            <a:avLst/>
          </a:prstGeom>
        </p:spPr>
      </p:pic>
      <p:pic>
        <p:nvPicPr>
          <p:cNvPr id="34" name="Picture 3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9336" y="1823630"/>
            <a:ext cx="2377440" cy="1828800"/>
          </a:xfrm>
          <a:prstGeom prst="rect">
            <a:avLst/>
          </a:prstGeom>
        </p:spPr>
      </p:pic>
      <p:pic>
        <p:nvPicPr>
          <p:cNvPr id="35" name="Picture 34"/>
          <p:cNvPicPr>
            <a:picLocks noChangeAspect="1"/>
          </p:cNvPicPr>
          <p:nvPr/>
        </p:nvPicPr>
        <p:blipFill rotWithShape="1">
          <a:blip r:embed="rId7">
            <a:extLst>
              <a:ext uri="{28A0092B-C50C-407E-A947-70E740481C1C}">
                <a14:useLocalDpi xmlns:a14="http://schemas.microsoft.com/office/drawing/2010/main" val="0"/>
              </a:ext>
            </a:extLst>
          </a:blip>
          <a:srcRect l="4695"/>
          <a:stretch/>
        </p:blipFill>
        <p:spPr>
          <a:xfrm>
            <a:off x="2581834" y="1831679"/>
            <a:ext cx="2265825" cy="1828800"/>
          </a:xfrm>
          <a:prstGeom prst="rect">
            <a:avLst/>
          </a:prstGeom>
        </p:spPr>
      </p:pic>
      <p:pic>
        <p:nvPicPr>
          <p:cNvPr id="36" name="Picture 35"/>
          <p:cNvPicPr>
            <a:picLocks noChangeAspect="1"/>
          </p:cNvPicPr>
          <p:nvPr/>
        </p:nvPicPr>
        <p:blipFill rotWithShape="1">
          <a:blip r:embed="rId8">
            <a:extLst>
              <a:ext uri="{28A0092B-C50C-407E-A947-70E740481C1C}">
                <a14:useLocalDpi xmlns:a14="http://schemas.microsoft.com/office/drawing/2010/main" val="0"/>
              </a:ext>
            </a:extLst>
          </a:blip>
          <a:srcRect l="5675"/>
          <a:stretch/>
        </p:blipFill>
        <p:spPr>
          <a:xfrm>
            <a:off x="4726567" y="1815700"/>
            <a:ext cx="2242530" cy="1828800"/>
          </a:xfrm>
          <a:prstGeom prst="rect">
            <a:avLst/>
          </a:prstGeom>
        </p:spPr>
      </p:pic>
      <p:pic>
        <p:nvPicPr>
          <p:cNvPr id="37" name="Picture 36"/>
          <p:cNvPicPr>
            <a:picLocks noChangeAspect="1"/>
          </p:cNvPicPr>
          <p:nvPr/>
        </p:nvPicPr>
        <p:blipFill rotWithShape="1">
          <a:blip r:embed="rId9">
            <a:extLst>
              <a:ext uri="{28A0092B-C50C-407E-A947-70E740481C1C}">
                <a14:useLocalDpi xmlns:a14="http://schemas.microsoft.com/office/drawing/2010/main" val="0"/>
              </a:ext>
            </a:extLst>
          </a:blip>
          <a:srcRect l="4795"/>
          <a:stretch/>
        </p:blipFill>
        <p:spPr>
          <a:xfrm>
            <a:off x="6880003" y="1819702"/>
            <a:ext cx="2263448" cy="1828800"/>
          </a:xfrm>
          <a:prstGeom prst="rect">
            <a:avLst/>
          </a:prstGeom>
        </p:spPr>
      </p:pic>
      <p:pic>
        <p:nvPicPr>
          <p:cNvPr id="38" name="Picture 3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47429" y="3420110"/>
            <a:ext cx="2377440" cy="1828800"/>
          </a:xfrm>
          <a:prstGeom prst="rect">
            <a:avLst/>
          </a:prstGeom>
        </p:spPr>
      </p:pic>
      <p:grpSp>
        <p:nvGrpSpPr>
          <p:cNvPr id="4" name="Group 3"/>
          <p:cNvGrpSpPr>
            <a:grpSpLocks noChangeAspect="1"/>
          </p:cNvGrpSpPr>
          <p:nvPr/>
        </p:nvGrpSpPr>
        <p:grpSpPr>
          <a:xfrm>
            <a:off x="512792" y="1126588"/>
            <a:ext cx="7348229" cy="3729339"/>
            <a:chOff x="19435424" y="7424277"/>
            <a:chExt cx="19967833" cy="10133981"/>
          </a:xfrm>
        </p:grpSpPr>
        <p:sp>
          <p:nvSpPr>
            <p:cNvPr id="17" name="Text Box 46"/>
            <p:cNvSpPr txBox="1">
              <a:spLocks noChangeArrowheads="1"/>
            </p:cNvSpPr>
            <p:nvPr/>
          </p:nvSpPr>
          <p:spPr bwMode="auto">
            <a:xfrm>
              <a:off x="19435424" y="7424277"/>
              <a:ext cx="1932713" cy="1449658"/>
            </a:xfrm>
            <a:prstGeom prst="rect">
              <a:avLst/>
            </a:prstGeom>
            <a:noFill/>
            <a:ln w="38100">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lnSpc>
                  <a:spcPct val="50000"/>
                </a:lnSpc>
                <a:spcBef>
                  <a:spcPct val="50000"/>
                </a:spcBef>
                <a:defRPr/>
              </a:pPr>
              <a:r>
                <a:rPr lang="en-US" sz="800" dirty="0" smtClean="0">
                  <a:latin typeface="Arial"/>
                  <a:cs typeface="Arial"/>
                </a:rPr>
                <a:t>A = 2 ha </a:t>
              </a:r>
            </a:p>
            <a:p>
              <a:pPr>
                <a:lnSpc>
                  <a:spcPct val="50000"/>
                </a:lnSpc>
                <a:spcBef>
                  <a:spcPct val="50000"/>
                </a:spcBef>
                <a:defRPr/>
              </a:pPr>
              <a:r>
                <a:rPr lang="en-US" sz="800" dirty="0" smtClean="0">
                  <a:latin typeface="Arial"/>
                  <a:cs typeface="Arial"/>
                </a:rPr>
                <a:t>N = 1,739</a:t>
              </a:r>
            </a:p>
            <a:p>
              <a:pPr>
                <a:lnSpc>
                  <a:spcPct val="50000"/>
                </a:lnSpc>
                <a:spcBef>
                  <a:spcPct val="50000"/>
                </a:spcBef>
                <a:defRPr/>
              </a:pPr>
              <a:r>
                <a:rPr lang="en-US" sz="800" dirty="0" smtClean="0">
                  <a:solidFill>
                    <a:srgbClr val="FF0000"/>
                  </a:solidFill>
                  <a:latin typeface="Arial"/>
                  <a:cs typeface="Arial"/>
                </a:rPr>
                <a:t>λ = 1.19</a:t>
              </a:r>
              <a:endParaRPr lang="en-US" sz="800" dirty="0">
                <a:latin typeface="Arial"/>
                <a:cs typeface="Arial"/>
              </a:endParaRPr>
            </a:p>
            <a:p>
              <a:pPr>
                <a:lnSpc>
                  <a:spcPct val="50000"/>
                </a:lnSpc>
                <a:spcBef>
                  <a:spcPct val="50000"/>
                </a:spcBef>
                <a:defRPr/>
              </a:pPr>
              <a:r>
                <a:rPr lang="en-US" sz="800" dirty="0" smtClean="0">
                  <a:solidFill>
                    <a:srgbClr val="0000FF"/>
                  </a:solidFill>
                  <a:latin typeface="Arial"/>
                  <a:cs typeface="Arial"/>
                </a:rPr>
                <a:t>β = 0.32</a:t>
              </a:r>
              <a:endParaRPr lang="en-US" sz="800" dirty="0">
                <a:solidFill>
                  <a:srgbClr val="0000FF"/>
                </a:solidFill>
                <a:latin typeface="Arial"/>
                <a:cs typeface="Arial"/>
              </a:endParaRPr>
            </a:p>
          </p:txBody>
        </p:sp>
        <p:sp>
          <p:nvSpPr>
            <p:cNvPr id="18" name="Text Box 46"/>
            <p:cNvSpPr txBox="1">
              <a:spLocks noChangeArrowheads="1"/>
            </p:cNvSpPr>
            <p:nvPr/>
          </p:nvSpPr>
          <p:spPr bwMode="auto">
            <a:xfrm>
              <a:off x="25366428" y="7475842"/>
              <a:ext cx="1932713" cy="1449658"/>
            </a:xfrm>
            <a:prstGeom prst="rect">
              <a:avLst/>
            </a:prstGeom>
            <a:noFill/>
            <a:ln w="38100">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lnSpc>
                  <a:spcPct val="50000"/>
                </a:lnSpc>
                <a:spcBef>
                  <a:spcPct val="50000"/>
                </a:spcBef>
                <a:defRPr/>
              </a:pPr>
              <a:r>
                <a:rPr lang="en-US" sz="800" dirty="0" smtClean="0">
                  <a:latin typeface="Arial"/>
                  <a:cs typeface="Arial"/>
                </a:rPr>
                <a:t>A = 1 ha </a:t>
              </a:r>
            </a:p>
            <a:p>
              <a:pPr>
                <a:lnSpc>
                  <a:spcPct val="50000"/>
                </a:lnSpc>
                <a:spcBef>
                  <a:spcPct val="50000"/>
                </a:spcBef>
                <a:defRPr/>
              </a:pPr>
              <a:r>
                <a:rPr lang="en-US" sz="800" dirty="0" smtClean="0">
                  <a:latin typeface="Arial"/>
                  <a:cs typeface="Arial"/>
                </a:rPr>
                <a:t>N = 2,629</a:t>
              </a:r>
            </a:p>
            <a:p>
              <a:pPr>
                <a:lnSpc>
                  <a:spcPct val="50000"/>
                </a:lnSpc>
                <a:spcBef>
                  <a:spcPct val="50000"/>
                </a:spcBef>
                <a:defRPr/>
              </a:pPr>
              <a:r>
                <a:rPr lang="en-US" sz="800" dirty="0" smtClean="0">
                  <a:solidFill>
                    <a:srgbClr val="FF0000"/>
                  </a:solidFill>
                  <a:latin typeface="Arial"/>
                  <a:cs typeface="Arial"/>
                </a:rPr>
                <a:t>λ = 1.17</a:t>
              </a:r>
              <a:endParaRPr lang="en-US" sz="800" dirty="0">
                <a:latin typeface="Arial"/>
                <a:cs typeface="Arial"/>
              </a:endParaRPr>
            </a:p>
            <a:p>
              <a:pPr>
                <a:lnSpc>
                  <a:spcPct val="50000"/>
                </a:lnSpc>
                <a:spcBef>
                  <a:spcPct val="50000"/>
                </a:spcBef>
                <a:defRPr/>
              </a:pPr>
              <a:r>
                <a:rPr lang="en-US" sz="800" dirty="0" smtClean="0">
                  <a:solidFill>
                    <a:srgbClr val="0000FF"/>
                  </a:solidFill>
                  <a:latin typeface="Arial"/>
                  <a:cs typeface="Arial"/>
                </a:rPr>
                <a:t>β = 0.39</a:t>
              </a:r>
              <a:endParaRPr lang="en-US" sz="800" dirty="0">
                <a:solidFill>
                  <a:srgbClr val="0000FF"/>
                </a:solidFill>
                <a:latin typeface="Arial"/>
                <a:cs typeface="Arial"/>
              </a:endParaRPr>
            </a:p>
          </p:txBody>
        </p:sp>
        <p:sp>
          <p:nvSpPr>
            <p:cNvPr id="19" name="Text Box 46"/>
            <p:cNvSpPr txBox="1">
              <a:spLocks noChangeArrowheads="1"/>
            </p:cNvSpPr>
            <p:nvPr/>
          </p:nvSpPr>
          <p:spPr bwMode="auto">
            <a:xfrm>
              <a:off x="31240282" y="7495654"/>
              <a:ext cx="2172540" cy="1449658"/>
            </a:xfrm>
            <a:prstGeom prst="rect">
              <a:avLst/>
            </a:prstGeom>
            <a:noFill/>
            <a:ln w="38100">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lnSpc>
                  <a:spcPct val="50000"/>
                </a:lnSpc>
                <a:spcBef>
                  <a:spcPct val="50000"/>
                </a:spcBef>
                <a:defRPr/>
              </a:pPr>
              <a:r>
                <a:rPr lang="en-US" sz="800" dirty="0" smtClean="0">
                  <a:latin typeface="Arial"/>
                  <a:cs typeface="Arial"/>
                </a:rPr>
                <a:t>A = 1.44 m</a:t>
              </a:r>
              <a:r>
                <a:rPr lang="en-US" sz="800" baseline="30000" dirty="0" smtClean="0">
                  <a:latin typeface="Arial"/>
                  <a:cs typeface="Arial"/>
                </a:rPr>
                <a:t>2</a:t>
              </a:r>
              <a:r>
                <a:rPr lang="en-US" sz="800" dirty="0" smtClean="0">
                  <a:latin typeface="Arial"/>
                  <a:cs typeface="Arial"/>
                </a:rPr>
                <a:t> </a:t>
              </a:r>
            </a:p>
            <a:p>
              <a:pPr>
                <a:lnSpc>
                  <a:spcPct val="50000"/>
                </a:lnSpc>
                <a:spcBef>
                  <a:spcPct val="50000"/>
                </a:spcBef>
                <a:defRPr/>
              </a:pPr>
              <a:r>
                <a:rPr lang="en-US" sz="800" dirty="0" smtClean="0">
                  <a:latin typeface="Arial"/>
                  <a:cs typeface="Arial"/>
                </a:rPr>
                <a:t>N = 1,771</a:t>
              </a:r>
            </a:p>
            <a:p>
              <a:pPr>
                <a:lnSpc>
                  <a:spcPct val="50000"/>
                </a:lnSpc>
                <a:spcBef>
                  <a:spcPct val="50000"/>
                </a:spcBef>
                <a:defRPr/>
              </a:pPr>
              <a:r>
                <a:rPr lang="en-US" sz="800" dirty="0" smtClean="0">
                  <a:solidFill>
                    <a:srgbClr val="FF0000"/>
                  </a:solidFill>
                  <a:latin typeface="Arial"/>
                  <a:cs typeface="Arial"/>
                </a:rPr>
                <a:t>λ = 1.25</a:t>
              </a:r>
              <a:endParaRPr lang="en-US" sz="800" dirty="0">
                <a:latin typeface="Arial"/>
                <a:cs typeface="Arial"/>
              </a:endParaRPr>
            </a:p>
            <a:p>
              <a:pPr>
                <a:lnSpc>
                  <a:spcPct val="50000"/>
                </a:lnSpc>
                <a:spcBef>
                  <a:spcPct val="50000"/>
                </a:spcBef>
                <a:defRPr/>
              </a:pPr>
              <a:r>
                <a:rPr lang="en-US" sz="800" dirty="0" smtClean="0">
                  <a:solidFill>
                    <a:srgbClr val="0000FF"/>
                  </a:solidFill>
                  <a:latin typeface="Arial"/>
                  <a:cs typeface="Arial"/>
                </a:rPr>
                <a:t>β = 0.64</a:t>
              </a:r>
              <a:endParaRPr lang="en-US" sz="800" dirty="0">
                <a:solidFill>
                  <a:srgbClr val="0000FF"/>
                </a:solidFill>
                <a:latin typeface="Arial"/>
                <a:cs typeface="Arial"/>
              </a:endParaRPr>
            </a:p>
          </p:txBody>
        </p:sp>
        <p:sp>
          <p:nvSpPr>
            <p:cNvPr id="20" name="Text Box 46"/>
            <p:cNvSpPr txBox="1">
              <a:spLocks noChangeArrowheads="1"/>
            </p:cNvSpPr>
            <p:nvPr/>
          </p:nvSpPr>
          <p:spPr bwMode="auto">
            <a:xfrm>
              <a:off x="37171288" y="7483714"/>
              <a:ext cx="2231969" cy="1449658"/>
            </a:xfrm>
            <a:prstGeom prst="rect">
              <a:avLst/>
            </a:prstGeom>
            <a:noFill/>
            <a:ln w="38100">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lnSpc>
                  <a:spcPct val="50000"/>
                </a:lnSpc>
                <a:spcBef>
                  <a:spcPct val="50000"/>
                </a:spcBef>
                <a:defRPr/>
              </a:pPr>
              <a:r>
                <a:rPr lang="en-US" sz="800" dirty="0" smtClean="0">
                  <a:latin typeface="Arial"/>
                  <a:cs typeface="Arial"/>
                </a:rPr>
                <a:t>A = 1.44 m</a:t>
              </a:r>
              <a:r>
                <a:rPr lang="en-US" sz="800" baseline="30000" dirty="0" smtClean="0">
                  <a:latin typeface="Arial"/>
                  <a:cs typeface="Arial"/>
                </a:rPr>
                <a:t>2</a:t>
              </a:r>
              <a:r>
                <a:rPr lang="en-US" sz="800" dirty="0" smtClean="0">
                  <a:latin typeface="Arial"/>
                  <a:cs typeface="Arial"/>
                </a:rPr>
                <a:t> </a:t>
              </a:r>
            </a:p>
            <a:p>
              <a:pPr>
                <a:lnSpc>
                  <a:spcPct val="50000"/>
                </a:lnSpc>
                <a:spcBef>
                  <a:spcPct val="50000"/>
                </a:spcBef>
                <a:defRPr/>
              </a:pPr>
              <a:r>
                <a:rPr lang="en-US" sz="800" dirty="0" smtClean="0">
                  <a:latin typeface="Arial"/>
                  <a:cs typeface="Arial"/>
                </a:rPr>
                <a:t>N = 1,514</a:t>
              </a:r>
            </a:p>
            <a:p>
              <a:pPr>
                <a:lnSpc>
                  <a:spcPct val="50000"/>
                </a:lnSpc>
                <a:spcBef>
                  <a:spcPct val="50000"/>
                </a:spcBef>
                <a:defRPr/>
              </a:pPr>
              <a:r>
                <a:rPr lang="en-US" sz="800" dirty="0" smtClean="0">
                  <a:solidFill>
                    <a:srgbClr val="FF0000"/>
                  </a:solidFill>
                  <a:latin typeface="Arial"/>
                  <a:cs typeface="Arial"/>
                </a:rPr>
                <a:t>λ = 1.29</a:t>
              </a:r>
              <a:endParaRPr lang="en-US" sz="800" dirty="0">
                <a:latin typeface="Arial"/>
                <a:cs typeface="Arial"/>
              </a:endParaRPr>
            </a:p>
            <a:p>
              <a:pPr>
                <a:lnSpc>
                  <a:spcPct val="50000"/>
                </a:lnSpc>
                <a:spcBef>
                  <a:spcPct val="50000"/>
                </a:spcBef>
                <a:defRPr/>
              </a:pPr>
              <a:r>
                <a:rPr lang="en-US" sz="800" dirty="0" smtClean="0">
                  <a:solidFill>
                    <a:srgbClr val="0000FF"/>
                  </a:solidFill>
                  <a:latin typeface="Arial"/>
                  <a:cs typeface="Arial"/>
                </a:rPr>
                <a:t>β = 0.76</a:t>
              </a:r>
              <a:endParaRPr lang="en-US" sz="800" dirty="0">
                <a:solidFill>
                  <a:srgbClr val="0000FF"/>
                </a:solidFill>
                <a:latin typeface="Arial"/>
                <a:cs typeface="Arial"/>
              </a:endParaRPr>
            </a:p>
          </p:txBody>
        </p:sp>
        <p:sp>
          <p:nvSpPr>
            <p:cNvPr id="21" name="Text Box 46"/>
            <p:cNvSpPr txBox="1">
              <a:spLocks noChangeArrowheads="1"/>
            </p:cNvSpPr>
            <p:nvPr/>
          </p:nvSpPr>
          <p:spPr bwMode="auto">
            <a:xfrm>
              <a:off x="19435424" y="11807504"/>
              <a:ext cx="1959289" cy="1449658"/>
            </a:xfrm>
            <a:prstGeom prst="rect">
              <a:avLst/>
            </a:prstGeom>
            <a:noFill/>
            <a:ln w="38100">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lnSpc>
                  <a:spcPct val="50000"/>
                </a:lnSpc>
                <a:spcBef>
                  <a:spcPct val="50000"/>
                </a:spcBef>
                <a:defRPr/>
              </a:pPr>
              <a:r>
                <a:rPr lang="en-US" sz="800" dirty="0" smtClean="0">
                  <a:latin typeface="Arial"/>
                  <a:cs typeface="Arial"/>
                </a:rPr>
                <a:t>A = 1.44 m</a:t>
              </a:r>
              <a:r>
                <a:rPr lang="en-US" sz="800" baseline="30000" dirty="0" smtClean="0">
                  <a:latin typeface="Arial"/>
                  <a:cs typeface="Arial"/>
                </a:rPr>
                <a:t>2</a:t>
              </a:r>
              <a:r>
                <a:rPr lang="en-US" sz="800" dirty="0" smtClean="0">
                  <a:latin typeface="Arial"/>
                  <a:cs typeface="Arial"/>
                </a:rPr>
                <a:t> </a:t>
              </a:r>
            </a:p>
            <a:p>
              <a:pPr>
                <a:lnSpc>
                  <a:spcPct val="50000"/>
                </a:lnSpc>
                <a:spcBef>
                  <a:spcPct val="50000"/>
                </a:spcBef>
                <a:defRPr/>
              </a:pPr>
              <a:r>
                <a:rPr lang="en-US" sz="800" dirty="0" smtClean="0">
                  <a:latin typeface="Arial"/>
                  <a:cs typeface="Arial"/>
                </a:rPr>
                <a:t>N = 244</a:t>
              </a:r>
            </a:p>
            <a:p>
              <a:pPr>
                <a:lnSpc>
                  <a:spcPct val="50000"/>
                </a:lnSpc>
                <a:spcBef>
                  <a:spcPct val="50000"/>
                </a:spcBef>
                <a:defRPr/>
              </a:pPr>
              <a:r>
                <a:rPr lang="en-US" sz="800" dirty="0" smtClean="0">
                  <a:solidFill>
                    <a:srgbClr val="FF0000"/>
                  </a:solidFill>
                  <a:latin typeface="Arial"/>
                  <a:cs typeface="Arial"/>
                </a:rPr>
                <a:t>λ = 1.20</a:t>
              </a:r>
              <a:endParaRPr lang="en-US" sz="800" dirty="0">
                <a:latin typeface="Arial"/>
                <a:cs typeface="Arial"/>
              </a:endParaRPr>
            </a:p>
            <a:p>
              <a:pPr>
                <a:lnSpc>
                  <a:spcPct val="50000"/>
                </a:lnSpc>
                <a:spcBef>
                  <a:spcPct val="50000"/>
                </a:spcBef>
                <a:defRPr/>
              </a:pPr>
              <a:r>
                <a:rPr lang="en-US" sz="800" dirty="0" smtClean="0">
                  <a:solidFill>
                    <a:srgbClr val="0000FF"/>
                  </a:solidFill>
                  <a:latin typeface="Arial"/>
                  <a:cs typeface="Arial"/>
                </a:rPr>
                <a:t>β = 0.53</a:t>
              </a:r>
              <a:endParaRPr lang="en-US" sz="800" dirty="0">
                <a:solidFill>
                  <a:srgbClr val="0000FF"/>
                </a:solidFill>
                <a:latin typeface="Arial"/>
                <a:cs typeface="Arial"/>
              </a:endParaRPr>
            </a:p>
          </p:txBody>
        </p:sp>
        <p:sp>
          <p:nvSpPr>
            <p:cNvPr id="22" name="Text Box 46"/>
            <p:cNvSpPr txBox="1">
              <a:spLocks noChangeArrowheads="1"/>
            </p:cNvSpPr>
            <p:nvPr/>
          </p:nvSpPr>
          <p:spPr bwMode="auto">
            <a:xfrm>
              <a:off x="25419579" y="11807503"/>
              <a:ext cx="2354606" cy="1449658"/>
            </a:xfrm>
            <a:prstGeom prst="rect">
              <a:avLst/>
            </a:prstGeom>
            <a:noFill/>
            <a:ln w="38100">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lnSpc>
                  <a:spcPct val="50000"/>
                </a:lnSpc>
                <a:spcBef>
                  <a:spcPct val="50000"/>
                </a:spcBef>
                <a:defRPr/>
              </a:pPr>
              <a:r>
                <a:rPr lang="en-US" sz="800" dirty="0" smtClean="0">
                  <a:latin typeface="Arial"/>
                  <a:cs typeface="Arial"/>
                </a:rPr>
                <a:t>A = 1.44 m</a:t>
              </a:r>
              <a:r>
                <a:rPr lang="en-US" sz="800" baseline="30000" dirty="0" smtClean="0">
                  <a:latin typeface="Arial"/>
                  <a:cs typeface="Arial"/>
                </a:rPr>
                <a:t>2</a:t>
              </a:r>
              <a:r>
                <a:rPr lang="en-US" sz="800" dirty="0" smtClean="0">
                  <a:latin typeface="Arial"/>
                  <a:cs typeface="Arial"/>
                </a:rPr>
                <a:t> </a:t>
              </a:r>
            </a:p>
            <a:p>
              <a:pPr>
                <a:lnSpc>
                  <a:spcPct val="50000"/>
                </a:lnSpc>
                <a:spcBef>
                  <a:spcPct val="50000"/>
                </a:spcBef>
                <a:defRPr/>
              </a:pPr>
              <a:r>
                <a:rPr lang="en-US" sz="800" dirty="0" smtClean="0">
                  <a:latin typeface="Arial"/>
                  <a:cs typeface="Arial"/>
                </a:rPr>
                <a:t>N = 320</a:t>
              </a:r>
            </a:p>
            <a:p>
              <a:pPr>
                <a:lnSpc>
                  <a:spcPct val="50000"/>
                </a:lnSpc>
                <a:spcBef>
                  <a:spcPct val="50000"/>
                </a:spcBef>
                <a:defRPr/>
              </a:pPr>
              <a:r>
                <a:rPr lang="en-US" sz="800" dirty="0" smtClean="0">
                  <a:solidFill>
                    <a:srgbClr val="FF0000"/>
                  </a:solidFill>
                  <a:latin typeface="Arial"/>
                  <a:cs typeface="Arial"/>
                </a:rPr>
                <a:t>λ = 1.28</a:t>
              </a:r>
              <a:endParaRPr lang="en-US" sz="800" dirty="0">
                <a:latin typeface="Arial"/>
                <a:cs typeface="Arial"/>
              </a:endParaRPr>
            </a:p>
            <a:p>
              <a:pPr>
                <a:lnSpc>
                  <a:spcPct val="50000"/>
                </a:lnSpc>
                <a:spcBef>
                  <a:spcPct val="50000"/>
                </a:spcBef>
                <a:defRPr/>
              </a:pPr>
              <a:r>
                <a:rPr lang="en-US" sz="800" dirty="0" smtClean="0">
                  <a:solidFill>
                    <a:srgbClr val="0000FF"/>
                  </a:solidFill>
                  <a:latin typeface="Arial"/>
                  <a:cs typeface="Arial"/>
                </a:rPr>
                <a:t>β = 0.48</a:t>
              </a:r>
              <a:endParaRPr lang="en-US" sz="800" dirty="0">
                <a:solidFill>
                  <a:srgbClr val="0000FF"/>
                </a:solidFill>
                <a:latin typeface="Arial"/>
                <a:cs typeface="Arial"/>
              </a:endParaRPr>
            </a:p>
          </p:txBody>
        </p:sp>
        <p:sp>
          <p:nvSpPr>
            <p:cNvPr id="23" name="Text Box 46"/>
            <p:cNvSpPr txBox="1">
              <a:spLocks noChangeArrowheads="1"/>
            </p:cNvSpPr>
            <p:nvPr/>
          </p:nvSpPr>
          <p:spPr bwMode="auto">
            <a:xfrm>
              <a:off x="31240282" y="11807504"/>
              <a:ext cx="1965656" cy="1449658"/>
            </a:xfrm>
            <a:prstGeom prst="rect">
              <a:avLst/>
            </a:prstGeom>
            <a:noFill/>
            <a:ln w="38100">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lnSpc>
                  <a:spcPct val="50000"/>
                </a:lnSpc>
                <a:spcBef>
                  <a:spcPct val="50000"/>
                </a:spcBef>
                <a:defRPr/>
              </a:pPr>
              <a:r>
                <a:rPr lang="en-US" sz="800" dirty="0" smtClean="0">
                  <a:latin typeface="Arial"/>
                  <a:cs typeface="Arial"/>
                </a:rPr>
                <a:t>A = 1.44 m</a:t>
              </a:r>
              <a:r>
                <a:rPr lang="en-US" sz="800" baseline="30000" dirty="0" smtClean="0">
                  <a:latin typeface="Arial"/>
                  <a:cs typeface="Arial"/>
                </a:rPr>
                <a:t>2</a:t>
              </a:r>
              <a:r>
                <a:rPr lang="en-US" sz="800" dirty="0" smtClean="0">
                  <a:latin typeface="Arial"/>
                  <a:cs typeface="Arial"/>
                </a:rPr>
                <a:t> </a:t>
              </a:r>
            </a:p>
            <a:p>
              <a:pPr>
                <a:lnSpc>
                  <a:spcPct val="50000"/>
                </a:lnSpc>
                <a:spcBef>
                  <a:spcPct val="50000"/>
                </a:spcBef>
                <a:defRPr/>
              </a:pPr>
              <a:r>
                <a:rPr lang="en-US" sz="800" dirty="0" smtClean="0">
                  <a:latin typeface="Arial"/>
                  <a:cs typeface="Arial"/>
                </a:rPr>
                <a:t>N = 315</a:t>
              </a:r>
            </a:p>
            <a:p>
              <a:pPr>
                <a:lnSpc>
                  <a:spcPct val="50000"/>
                </a:lnSpc>
                <a:spcBef>
                  <a:spcPct val="50000"/>
                </a:spcBef>
                <a:defRPr/>
              </a:pPr>
              <a:r>
                <a:rPr lang="en-US" sz="800" dirty="0" smtClean="0">
                  <a:solidFill>
                    <a:srgbClr val="FF0000"/>
                  </a:solidFill>
                  <a:latin typeface="Arial"/>
                  <a:cs typeface="Arial"/>
                </a:rPr>
                <a:t>λ = 1.15</a:t>
              </a:r>
              <a:endParaRPr lang="en-US" sz="800" dirty="0">
                <a:latin typeface="Arial"/>
                <a:cs typeface="Arial"/>
              </a:endParaRPr>
            </a:p>
            <a:p>
              <a:pPr>
                <a:lnSpc>
                  <a:spcPct val="50000"/>
                </a:lnSpc>
                <a:spcBef>
                  <a:spcPct val="50000"/>
                </a:spcBef>
                <a:defRPr/>
              </a:pPr>
              <a:r>
                <a:rPr lang="en-US" sz="800" dirty="0" smtClean="0">
                  <a:solidFill>
                    <a:srgbClr val="0000FF"/>
                  </a:solidFill>
                  <a:latin typeface="Arial"/>
                  <a:cs typeface="Arial"/>
                </a:rPr>
                <a:t>β = 0.57</a:t>
              </a:r>
              <a:endParaRPr lang="en-US" sz="800" dirty="0">
                <a:solidFill>
                  <a:srgbClr val="0000FF"/>
                </a:solidFill>
                <a:latin typeface="Arial"/>
                <a:cs typeface="Arial"/>
              </a:endParaRPr>
            </a:p>
          </p:txBody>
        </p:sp>
        <p:sp>
          <p:nvSpPr>
            <p:cNvPr id="24" name="Text Box 46"/>
            <p:cNvSpPr txBox="1">
              <a:spLocks noChangeArrowheads="1"/>
            </p:cNvSpPr>
            <p:nvPr/>
          </p:nvSpPr>
          <p:spPr bwMode="auto">
            <a:xfrm>
              <a:off x="37171288" y="11807504"/>
              <a:ext cx="2164508" cy="1449658"/>
            </a:xfrm>
            <a:prstGeom prst="rect">
              <a:avLst/>
            </a:prstGeom>
            <a:noFill/>
            <a:ln w="38100">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lnSpc>
                  <a:spcPct val="50000"/>
                </a:lnSpc>
                <a:spcBef>
                  <a:spcPct val="50000"/>
                </a:spcBef>
                <a:defRPr/>
              </a:pPr>
              <a:r>
                <a:rPr lang="en-US" sz="800" dirty="0" smtClean="0">
                  <a:latin typeface="Arial"/>
                  <a:cs typeface="Arial"/>
                </a:rPr>
                <a:t>A = 1.69 m</a:t>
              </a:r>
              <a:r>
                <a:rPr lang="en-US" sz="800" baseline="30000" dirty="0" smtClean="0">
                  <a:latin typeface="Arial"/>
                  <a:cs typeface="Arial"/>
                </a:rPr>
                <a:t>2</a:t>
              </a:r>
              <a:r>
                <a:rPr lang="en-US" sz="800" dirty="0" smtClean="0">
                  <a:latin typeface="Arial"/>
                  <a:cs typeface="Arial"/>
                </a:rPr>
                <a:t> </a:t>
              </a:r>
            </a:p>
            <a:p>
              <a:pPr>
                <a:lnSpc>
                  <a:spcPct val="50000"/>
                </a:lnSpc>
                <a:spcBef>
                  <a:spcPct val="50000"/>
                </a:spcBef>
                <a:defRPr/>
              </a:pPr>
              <a:r>
                <a:rPr lang="en-US" sz="800" dirty="0" smtClean="0">
                  <a:latin typeface="Arial"/>
                  <a:cs typeface="Arial"/>
                </a:rPr>
                <a:t>N = 226</a:t>
              </a:r>
            </a:p>
            <a:p>
              <a:pPr>
                <a:lnSpc>
                  <a:spcPct val="50000"/>
                </a:lnSpc>
                <a:spcBef>
                  <a:spcPct val="50000"/>
                </a:spcBef>
                <a:defRPr/>
              </a:pPr>
              <a:r>
                <a:rPr lang="en-US" sz="800" dirty="0" smtClean="0">
                  <a:solidFill>
                    <a:srgbClr val="FF0000"/>
                  </a:solidFill>
                  <a:latin typeface="Arial"/>
                  <a:cs typeface="Arial"/>
                </a:rPr>
                <a:t>λ = 1.35</a:t>
              </a:r>
              <a:endParaRPr lang="en-US" sz="800" dirty="0">
                <a:latin typeface="Arial"/>
                <a:cs typeface="Arial"/>
              </a:endParaRPr>
            </a:p>
            <a:p>
              <a:pPr>
                <a:lnSpc>
                  <a:spcPct val="50000"/>
                </a:lnSpc>
                <a:spcBef>
                  <a:spcPct val="50000"/>
                </a:spcBef>
                <a:defRPr/>
              </a:pPr>
              <a:r>
                <a:rPr lang="en-US" sz="800" dirty="0" smtClean="0">
                  <a:solidFill>
                    <a:srgbClr val="0000FF"/>
                  </a:solidFill>
                  <a:latin typeface="Arial"/>
                  <a:cs typeface="Arial"/>
                </a:rPr>
                <a:t>β = 0.31</a:t>
              </a:r>
              <a:endParaRPr lang="en-US" sz="800" dirty="0">
                <a:solidFill>
                  <a:srgbClr val="0000FF"/>
                </a:solidFill>
                <a:latin typeface="Arial"/>
                <a:cs typeface="Arial"/>
              </a:endParaRPr>
            </a:p>
          </p:txBody>
        </p:sp>
        <p:sp>
          <p:nvSpPr>
            <p:cNvPr id="25" name="Text Box 46"/>
            <p:cNvSpPr txBox="1">
              <a:spLocks noChangeArrowheads="1"/>
            </p:cNvSpPr>
            <p:nvPr/>
          </p:nvSpPr>
          <p:spPr bwMode="auto">
            <a:xfrm>
              <a:off x="19435424" y="16093962"/>
              <a:ext cx="1959289" cy="1449658"/>
            </a:xfrm>
            <a:prstGeom prst="rect">
              <a:avLst/>
            </a:prstGeom>
            <a:noFill/>
            <a:ln w="38100">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lnSpc>
                  <a:spcPct val="50000"/>
                </a:lnSpc>
                <a:spcBef>
                  <a:spcPct val="50000"/>
                </a:spcBef>
                <a:defRPr/>
              </a:pPr>
              <a:r>
                <a:rPr lang="en-US" sz="800" dirty="0" smtClean="0">
                  <a:latin typeface="Arial"/>
                  <a:cs typeface="Arial"/>
                </a:rPr>
                <a:t>A = 1.69 m</a:t>
              </a:r>
              <a:r>
                <a:rPr lang="en-US" sz="800" baseline="30000" dirty="0" smtClean="0">
                  <a:latin typeface="Arial"/>
                  <a:cs typeface="Arial"/>
                </a:rPr>
                <a:t>2</a:t>
              </a:r>
              <a:r>
                <a:rPr lang="en-US" sz="800" dirty="0" smtClean="0">
                  <a:latin typeface="Arial"/>
                  <a:cs typeface="Arial"/>
                </a:rPr>
                <a:t> </a:t>
              </a:r>
            </a:p>
            <a:p>
              <a:pPr>
                <a:lnSpc>
                  <a:spcPct val="50000"/>
                </a:lnSpc>
                <a:spcBef>
                  <a:spcPct val="50000"/>
                </a:spcBef>
                <a:defRPr/>
              </a:pPr>
              <a:r>
                <a:rPr lang="en-US" sz="800" dirty="0" smtClean="0">
                  <a:latin typeface="Arial"/>
                  <a:cs typeface="Arial"/>
                </a:rPr>
                <a:t>N = 618</a:t>
              </a:r>
            </a:p>
            <a:p>
              <a:pPr>
                <a:lnSpc>
                  <a:spcPct val="50000"/>
                </a:lnSpc>
                <a:spcBef>
                  <a:spcPct val="50000"/>
                </a:spcBef>
                <a:defRPr/>
              </a:pPr>
              <a:r>
                <a:rPr lang="en-US" sz="800" dirty="0" smtClean="0">
                  <a:solidFill>
                    <a:srgbClr val="FF0000"/>
                  </a:solidFill>
                  <a:latin typeface="Arial"/>
                  <a:cs typeface="Arial"/>
                </a:rPr>
                <a:t>λ = 1.21</a:t>
              </a:r>
              <a:endParaRPr lang="en-US" sz="800" dirty="0">
                <a:latin typeface="Arial"/>
                <a:cs typeface="Arial"/>
              </a:endParaRPr>
            </a:p>
            <a:p>
              <a:pPr>
                <a:lnSpc>
                  <a:spcPct val="50000"/>
                </a:lnSpc>
                <a:spcBef>
                  <a:spcPct val="50000"/>
                </a:spcBef>
                <a:defRPr/>
              </a:pPr>
              <a:r>
                <a:rPr lang="en-US" sz="800" dirty="0" smtClean="0">
                  <a:solidFill>
                    <a:srgbClr val="0000FF"/>
                  </a:solidFill>
                  <a:latin typeface="Arial"/>
                  <a:cs typeface="Arial"/>
                </a:rPr>
                <a:t>β = 0.71</a:t>
              </a:r>
              <a:endParaRPr lang="en-US" sz="800" dirty="0">
                <a:solidFill>
                  <a:srgbClr val="0000FF"/>
                </a:solidFill>
                <a:latin typeface="Arial"/>
                <a:cs typeface="Arial"/>
              </a:endParaRPr>
            </a:p>
          </p:txBody>
        </p:sp>
        <p:sp>
          <p:nvSpPr>
            <p:cNvPr id="26" name="Text Box 46"/>
            <p:cNvSpPr txBox="1">
              <a:spLocks noChangeArrowheads="1"/>
            </p:cNvSpPr>
            <p:nvPr/>
          </p:nvSpPr>
          <p:spPr bwMode="auto">
            <a:xfrm>
              <a:off x="25419579" y="16108600"/>
              <a:ext cx="1954531" cy="1449658"/>
            </a:xfrm>
            <a:prstGeom prst="rect">
              <a:avLst/>
            </a:prstGeom>
            <a:noFill/>
            <a:ln w="38100">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lnSpc>
                  <a:spcPct val="50000"/>
                </a:lnSpc>
                <a:spcBef>
                  <a:spcPct val="50000"/>
                </a:spcBef>
                <a:defRPr/>
              </a:pPr>
              <a:r>
                <a:rPr lang="en-US" sz="800" dirty="0" smtClean="0">
                  <a:latin typeface="Arial"/>
                  <a:cs typeface="Arial"/>
                </a:rPr>
                <a:t>A = 1.69 m</a:t>
              </a:r>
              <a:r>
                <a:rPr lang="en-US" sz="800" baseline="30000" dirty="0" smtClean="0">
                  <a:latin typeface="Arial"/>
                  <a:cs typeface="Arial"/>
                </a:rPr>
                <a:t>2</a:t>
              </a:r>
              <a:r>
                <a:rPr lang="en-US" sz="800" dirty="0" smtClean="0">
                  <a:latin typeface="Arial"/>
                  <a:cs typeface="Arial"/>
                </a:rPr>
                <a:t> </a:t>
              </a:r>
            </a:p>
            <a:p>
              <a:pPr>
                <a:lnSpc>
                  <a:spcPct val="50000"/>
                </a:lnSpc>
                <a:spcBef>
                  <a:spcPct val="50000"/>
                </a:spcBef>
                <a:defRPr/>
              </a:pPr>
              <a:r>
                <a:rPr lang="en-US" sz="800" dirty="0" smtClean="0">
                  <a:latin typeface="Arial"/>
                  <a:cs typeface="Arial"/>
                </a:rPr>
                <a:t>N = 938</a:t>
              </a:r>
            </a:p>
            <a:p>
              <a:pPr>
                <a:lnSpc>
                  <a:spcPct val="50000"/>
                </a:lnSpc>
                <a:spcBef>
                  <a:spcPct val="50000"/>
                </a:spcBef>
                <a:defRPr/>
              </a:pPr>
              <a:r>
                <a:rPr lang="en-US" sz="800" dirty="0" smtClean="0">
                  <a:solidFill>
                    <a:srgbClr val="FF0000"/>
                  </a:solidFill>
                  <a:latin typeface="Arial"/>
                  <a:cs typeface="Arial"/>
                </a:rPr>
                <a:t>λ = 1.29</a:t>
              </a:r>
              <a:endParaRPr lang="en-US" sz="800" dirty="0">
                <a:latin typeface="Arial"/>
                <a:cs typeface="Arial"/>
              </a:endParaRPr>
            </a:p>
            <a:p>
              <a:pPr>
                <a:lnSpc>
                  <a:spcPct val="50000"/>
                </a:lnSpc>
                <a:spcBef>
                  <a:spcPct val="50000"/>
                </a:spcBef>
                <a:defRPr/>
              </a:pPr>
              <a:r>
                <a:rPr lang="en-US" sz="800" dirty="0" smtClean="0">
                  <a:solidFill>
                    <a:srgbClr val="0000FF"/>
                  </a:solidFill>
                  <a:latin typeface="Arial"/>
                  <a:cs typeface="Arial"/>
                </a:rPr>
                <a:t>β = 0.51</a:t>
              </a:r>
              <a:endParaRPr lang="en-US" sz="800" dirty="0">
                <a:solidFill>
                  <a:srgbClr val="0000FF"/>
                </a:solidFill>
                <a:latin typeface="Arial"/>
                <a:cs typeface="Arial"/>
              </a:endParaRPr>
            </a:p>
          </p:txBody>
        </p:sp>
        <p:sp>
          <p:nvSpPr>
            <p:cNvPr id="27" name="Text Box 46"/>
            <p:cNvSpPr txBox="1">
              <a:spLocks noChangeArrowheads="1"/>
            </p:cNvSpPr>
            <p:nvPr/>
          </p:nvSpPr>
          <p:spPr bwMode="auto">
            <a:xfrm>
              <a:off x="31240282" y="16093962"/>
              <a:ext cx="2172540" cy="1449658"/>
            </a:xfrm>
            <a:prstGeom prst="rect">
              <a:avLst/>
            </a:prstGeom>
            <a:noFill/>
            <a:ln w="38100">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lnSpc>
                  <a:spcPct val="50000"/>
                </a:lnSpc>
                <a:spcBef>
                  <a:spcPct val="50000"/>
                </a:spcBef>
                <a:defRPr/>
              </a:pPr>
              <a:r>
                <a:rPr lang="en-US" sz="800" dirty="0" smtClean="0">
                  <a:latin typeface="Arial"/>
                  <a:cs typeface="Arial"/>
                </a:rPr>
                <a:t>A = 1.69 m</a:t>
              </a:r>
              <a:r>
                <a:rPr lang="en-US" sz="800" baseline="30000" dirty="0" smtClean="0">
                  <a:latin typeface="Arial"/>
                  <a:cs typeface="Arial"/>
                </a:rPr>
                <a:t>2</a:t>
              </a:r>
              <a:r>
                <a:rPr lang="en-US" sz="800" dirty="0" smtClean="0">
                  <a:latin typeface="Arial"/>
                  <a:cs typeface="Arial"/>
                </a:rPr>
                <a:t> </a:t>
              </a:r>
            </a:p>
            <a:p>
              <a:pPr>
                <a:lnSpc>
                  <a:spcPct val="50000"/>
                </a:lnSpc>
                <a:spcBef>
                  <a:spcPct val="50000"/>
                </a:spcBef>
                <a:defRPr/>
              </a:pPr>
              <a:r>
                <a:rPr lang="en-US" sz="800" dirty="0" smtClean="0">
                  <a:latin typeface="Arial"/>
                  <a:cs typeface="Arial"/>
                </a:rPr>
                <a:t>N = 281</a:t>
              </a:r>
            </a:p>
            <a:p>
              <a:pPr>
                <a:lnSpc>
                  <a:spcPct val="50000"/>
                </a:lnSpc>
                <a:spcBef>
                  <a:spcPct val="50000"/>
                </a:spcBef>
                <a:defRPr/>
              </a:pPr>
              <a:r>
                <a:rPr lang="en-US" sz="800" dirty="0" smtClean="0">
                  <a:solidFill>
                    <a:srgbClr val="FF0000"/>
                  </a:solidFill>
                  <a:latin typeface="Arial"/>
                  <a:cs typeface="Arial"/>
                </a:rPr>
                <a:t>λ = 1.20</a:t>
              </a:r>
              <a:endParaRPr lang="en-US" sz="800" dirty="0">
                <a:latin typeface="Arial"/>
                <a:cs typeface="Arial"/>
              </a:endParaRPr>
            </a:p>
            <a:p>
              <a:pPr>
                <a:lnSpc>
                  <a:spcPct val="50000"/>
                </a:lnSpc>
                <a:spcBef>
                  <a:spcPct val="50000"/>
                </a:spcBef>
                <a:defRPr/>
              </a:pPr>
              <a:r>
                <a:rPr lang="en-US" sz="800" dirty="0" smtClean="0">
                  <a:solidFill>
                    <a:srgbClr val="0000FF"/>
                  </a:solidFill>
                  <a:latin typeface="Arial"/>
                  <a:cs typeface="Arial"/>
                </a:rPr>
                <a:t>β = 0.30</a:t>
              </a:r>
              <a:endParaRPr lang="en-US" sz="800" dirty="0">
                <a:solidFill>
                  <a:srgbClr val="0000FF"/>
                </a:solidFill>
                <a:latin typeface="Arial"/>
                <a:cs typeface="Arial"/>
              </a:endParaRPr>
            </a:p>
          </p:txBody>
        </p:sp>
        <p:sp>
          <p:nvSpPr>
            <p:cNvPr id="28" name="Text Box 46"/>
            <p:cNvSpPr txBox="1">
              <a:spLocks noChangeArrowheads="1"/>
            </p:cNvSpPr>
            <p:nvPr/>
          </p:nvSpPr>
          <p:spPr bwMode="auto">
            <a:xfrm>
              <a:off x="37171288" y="16093962"/>
              <a:ext cx="1962259" cy="1449658"/>
            </a:xfrm>
            <a:prstGeom prst="rect">
              <a:avLst/>
            </a:prstGeom>
            <a:noFill/>
            <a:ln w="38100">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lnSpc>
                  <a:spcPct val="50000"/>
                </a:lnSpc>
                <a:spcBef>
                  <a:spcPct val="50000"/>
                </a:spcBef>
                <a:defRPr/>
              </a:pPr>
              <a:r>
                <a:rPr lang="en-US" sz="800" dirty="0" smtClean="0">
                  <a:latin typeface="Arial"/>
                  <a:cs typeface="Arial"/>
                </a:rPr>
                <a:t>A = 1.69 m</a:t>
              </a:r>
              <a:r>
                <a:rPr lang="en-US" sz="800" baseline="30000" dirty="0" smtClean="0">
                  <a:latin typeface="Arial"/>
                  <a:cs typeface="Arial"/>
                </a:rPr>
                <a:t>2</a:t>
              </a:r>
              <a:r>
                <a:rPr lang="en-US" sz="800" dirty="0" smtClean="0">
                  <a:latin typeface="Arial"/>
                  <a:cs typeface="Arial"/>
                </a:rPr>
                <a:t> </a:t>
              </a:r>
            </a:p>
            <a:p>
              <a:pPr>
                <a:lnSpc>
                  <a:spcPct val="50000"/>
                </a:lnSpc>
                <a:spcBef>
                  <a:spcPct val="50000"/>
                </a:spcBef>
                <a:defRPr/>
              </a:pPr>
              <a:r>
                <a:rPr lang="en-US" sz="800" dirty="0" smtClean="0">
                  <a:latin typeface="Arial"/>
                  <a:cs typeface="Arial"/>
                </a:rPr>
                <a:t>N = 160</a:t>
              </a:r>
            </a:p>
            <a:p>
              <a:pPr>
                <a:lnSpc>
                  <a:spcPct val="50000"/>
                </a:lnSpc>
                <a:spcBef>
                  <a:spcPct val="50000"/>
                </a:spcBef>
                <a:defRPr/>
              </a:pPr>
              <a:r>
                <a:rPr lang="en-US" sz="800" dirty="0" smtClean="0">
                  <a:solidFill>
                    <a:srgbClr val="FF0000"/>
                  </a:solidFill>
                  <a:latin typeface="Arial"/>
                  <a:cs typeface="Arial"/>
                </a:rPr>
                <a:t>λ = 1.21</a:t>
              </a:r>
              <a:endParaRPr lang="en-US" sz="800" dirty="0">
                <a:latin typeface="Arial"/>
                <a:cs typeface="Arial"/>
              </a:endParaRPr>
            </a:p>
            <a:p>
              <a:pPr>
                <a:lnSpc>
                  <a:spcPct val="50000"/>
                </a:lnSpc>
                <a:spcBef>
                  <a:spcPct val="50000"/>
                </a:spcBef>
                <a:defRPr/>
              </a:pPr>
              <a:r>
                <a:rPr lang="en-US" sz="800" dirty="0" smtClean="0">
                  <a:solidFill>
                    <a:srgbClr val="0000FF"/>
                  </a:solidFill>
                  <a:latin typeface="Arial"/>
                  <a:cs typeface="Arial"/>
                </a:rPr>
                <a:t>β = 0.31</a:t>
              </a:r>
              <a:endParaRPr lang="en-US" sz="800" dirty="0">
                <a:solidFill>
                  <a:srgbClr val="0000FF"/>
                </a:solidFill>
                <a:latin typeface="Arial"/>
                <a:cs typeface="Arial"/>
              </a:endParaRPr>
            </a:p>
          </p:txBody>
        </p:sp>
      </p:grpSp>
      <p:sp>
        <p:nvSpPr>
          <p:cNvPr id="2" name="Rectangle 1"/>
          <p:cNvSpPr/>
          <p:nvPr/>
        </p:nvSpPr>
        <p:spPr>
          <a:xfrm>
            <a:off x="181968" y="896112"/>
            <a:ext cx="165504" cy="3785616"/>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p:cNvSpPr/>
          <p:nvPr/>
        </p:nvSpPr>
        <p:spPr>
          <a:xfrm>
            <a:off x="1224036" y="1844296"/>
            <a:ext cx="7051284" cy="251555"/>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42"/>
          <p:cNvSpPr/>
          <p:nvPr/>
        </p:nvSpPr>
        <p:spPr>
          <a:xfrm>
            <a:off x="1199018" y="3438407"/>
            <a:ext cx="7051284" cy="251555"/>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ectangle 43"/>
          <p:cNvSpPr/>
          <p:nvPr/>
        </p:nvSpPr>
        <p:spPr>
          <a:xfrm>
            <a:off x="1208208" y="5041675"/>
            <a:ext cx="7051284" cy="251555"/>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p:cNvSpPr txBox="1"/>
          <p:nvPr/>
        </p:nvSpPr>
        <p:spPr>
          <a:xfrm>
            <a:off x="3970979" y="5064244"/>
            <a:ext cx="1810560" cy="369332"/>
          </a:xfrm>
          <a:prstGeom prst="rect">
            <a:avLst/>
          </a:prstGeom>
          <a:noFill/>
        </p:spPr>
        <p:txBody>
          <a:bodyPr wrap="none" rtlCol="0">
            <a:spAutoFit/>
          </a:bodyPr>
          <a:lstStyle/>
          <a:p>
            <a:r>
              <a:rPr lang="en-US" dirty="0" smtClean="0"/>
              <a:t>ln(Plant Mass (g))</a:t>
            </a:r>
            <a:endParaRPr lang="en-US" dirty="0"/>
          </a:p>
        </p:txBody>
      </p:sp>
      <p:sp>
        <p:nvSpPr>
          <p:cNvPr id="45" name="TextBox 44"/>
          <p:cNvSpPr txBox="1"/>
          <p:nvPr/>
        </p:nvSpPr>
        <p:spPr>
          <a:xfrm rot="16200000">
            <a:off x="-952934" y="2604253"/>
            <a:ext cx="2268057" cy="369332"/>
          </a:xfrm>
          <a:prstGeom prst="rect">
            <a:avLst/>
          </a:prstGeom>
          <a:noFill/>
        </p:spPr>
        <p:txBody>
          <a:bodyPr wrap="none" rtlCol="0">
            <a:spAutoFit/>
          </a:bodyPr>
          <a:lstStyle/>
          <a:p>
            <a:r>
              <a:rPr lang="en-US" dirty="0" smtClean="0"/>
              <a:t>ln(Probability Density)</a:t>
            </a:r>
            <a:endParaRPr lang="en-US" dirty="0"/>
          </a:p>
        </p:txBody>
      </p:sp>
      <p:pic>
        <p:nvPicPr>
          <p:cNvPr id="5" name="Picture 4"/>
          <p:cNvPicPr>
            <a:picLocks noChangeAspect="1"/>
          </p:cNvPicPr>
          <p:nvPr/>
        </p:nvPicPr>
        <p:blipFill rotWithShape="1">
          <a:blip r:embed="rId11">
            <a:extLst>
              <a:ext uri="{28A0092B-C50C-407E-A947-70E740481C1C}">
                <a14:useLocalDpi xmlns:a14="http://schemas.microsoft.com/office/drawing/2010/main" val="0"/>
              </a:ext>
            </a:extLst>
          </a:blip>
          <a:srcRect l="5249" b="10897"/>
          <a:stretch/>
        </p:blipFill>
        <p:spPr>
          <a:xfrm>
            <a:off x="2572055" y="3430689"/>
            <a:ext cx="2252648" cy="1629524"/>
          </a:xfrm>
          <a:prstGeom prst="rect">
            <a:avLst/>
          </a:prstGeom>
        </p:spPr>
      </p:pic>
      <p:pic>
        <p:nvPicPr>
          <p:cNvPr id="6" name="Picture 5"/>
          <p:cNvPicPr>
            <a:picLocks noChangeAspect="1"/>
          </p:cNvPicPr>
          <p:nvPr/>
        </p:nvPicPr>
        <p:blipFill rotWithShape="1">
          <a:blip r:embed="rId12">
            <a:extLst>
              <a:ext uri="{28A0092B-C50C-407E-A947-70E740481C1C}">
                <a14:useLocalDpi xmlns:a14="http://schemas.microsoft.com/office/drawing/2010/main" val="0"/>
              </a:ext>
            </a:extLst>
          </a:blip>
          <a:srcRect l="5464" b="9965"/>
          <a:stretch/>
        </p:blipFill>
        <p:spPr>
          <a:xfrm>
            <a:off x="4724659" y="3436224"/>
            <a:ext cx="2247527" cy="1646558"/>
          </a:xfrm>
          <a:prstGeom prst="rect">
            <a:avLst/>
          </a:prstGeom>
        </p:spPr>
      </p:pic>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l="5069" b="9635"/>
          <a:stretch/>
        </p:blipFill>
        <p:spPr>
          <a:xfrm>
            <a:off x="6880003" y="3430191"/>
            <a:ext cx="2256926" cy="1652591"/>
          </a:xfrm>
          <a:prstGeom prst="rect">
            <a:avLst/>
          </a:prstGeom>
        </p:spPr>
      </p:pic>
    </p:spTree>
    <p:extLst>
      <p:ext uri="{BB962C8B-B14F-4D97-AF65-F5344CB8AC3E}">
        <p14:creationId xmlns:p14="http://schemas.microsoft.com/office/powerpoint/2010/main" val="33099593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rossComFigure.png"/>
          <p:cNvPicPr>
            <a:picLocks noChangeAspect="1"/>
          </p:cNvPicPr>
          <p:nvPr/>
        </p:nvPicPr>
        <p:blipFill rotWithShape="1">
          <a:blip r:embed="rId2">
            <a:extLst>
              <a:ext uri="{28A0092B-C50C-407E-A947-70E740481C1C}">
                <a14:useLocalDpi xmlns:a14="http://schemas.microsoft.com/office/drawing/2010/main" val="0"/>
              </a:ext>
            </a:extLst>
          </a:blip>
          <a:srcRect l="2757" t="16030" r="7268" b="3308"/>
          <a:stretch/>
        </p:blipFill>
        <p:spPr>
          <a:xfrm>
            <a:off x="469900" y="1003300"/>
            <a:ext cx="4559300" cy="4025900"/>
          </a:xfrm>
          <a:prstGeom prst="rect">
            <a:avLst/>
          </a:prstGeom>
        </p:spPr>
      </p:pic>
      <p:sp>
        <p:nvSpPr>
          <p:cNvPr id="6" name="Text Box 46"/>
          <p:cNvSpPr txBox="1">
            <a:spLocks noChangeAspect="1" noChangeArrowheads="1"/>
          </p:cNvSpPr>
          <p:nvPr/>
        </p:nvSpPr>
        <p:spPr bwMode="auto">
          <a:xfrm>
            <a:off x="469900" y="5029200"/>
            <a:ext cx="5156200" cy="769441"/>
          </a:xfrm>
          <a:prstGeom prst="rect">
            <a:avLst/>
          </a:prstGeom>
          <a:noFill/>
          <a:ln w="38100">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1100" b="1" dirty="0" smtClean="0">
                <a:latin typeface="Arial"/>
                <a:cs typeface="Arial"/>
              </a:rPr>
              <a:t>Figure 3. </a:t>
            </a:r>
            <a:r>
              <a:rPr lang="en-US" sz="1100" dirty="0" smtClean="0">
                <a:latin typeface="Arial"/>
                <a:cs typeface="Arial"/>
              </a:rPr>
              <a:t>Cross-community scaling relationship for 12 different plant communities from this study (red points). For comparison, data compiled by Deng et al. (2014) are included for forests, plantations, and bamboo (black) as well as crop plants growing at optimal density (gray). </a:t>
            </a:r>
            <a:endParaRPr lang="en-US" sz="1100" dirty="0">
              <a:latin typeface="Arial"/>
              <a:cs typeface="Arial"/>
            </a:endParaRPr>
          </a:p>
        </p:txBody>
      </p:sp>
    </p:spTree>
    <p:extLst>
      <p:ext uri="{BB962C8B-B14F-4D97-AF65-F5344CB8AC3E}">
        <p14:creationId xmlns:p14="http://schemas.microsoft.com/office/powerpoint/2010/main" val="32534515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35209</TotalTime>
  <Words>487</Words>
  <Application>Microsoft Macintosh PowerPoint</Application>
  <PresentationFormat>Letter Paper (8.5x11 in)</PresentationFormat>
  <Paragraphs>69</Paragraphs>
  <Slides>3</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3</vt:i4>
      </vt:variant>
    </vt:vector>
  </HeadingPairs>
  <TitlesOfParts>
    <vt:vector size="7" baseType="lpstr">
      <vt:lpstr>Calibri</vt:lpstr>
      <vt:lpstr>Arial</vt:lpstr>
      <vt:lpstr>Office Theme</vt:lpstr>
      <vt:lpstr>Equation</vt:lpstr>
      <vt:lpstr>PowerPoint Presentation</vt:lpstr>
      <vt:lpstr>PowerPoint Presentation</vt:lpstr>
      <vt:lpstr>PowerPoint Presentation</vt:lpstr>
    </vt:vector>
  </TitlesOfParts>
  <Company>Kenyon College</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Kerkhoff</dc:creator>
  <cp:lastModifiedBy>Microsoft Office User</cp:lastModifiedBy>
  <cp:revision>21</cp:revision>
  <cp:lastPrinted>2018-08-02T14:52:18Z</cp:lastPrinted>
  <dcterms:created xsi:type="dcterms:W3CDTF">2017-02-15T13:52:44Z</dcterms:created>
  <dcterms:modified xsi:type="dcterms:W3CDTF">2018-08-02T14:54:39Z</dcterms:modified>
</cp:coreProperties>
</file>