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300" r:id="rId4"/>
    <p:sldId id="291" r:id="rId5"/>
    <p:sldId id="293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08" r:id="rId15"/>
    <p:sldId id="310" r:id="rId16"/>
    <p:sldId id="298" r:id="rId17"/>
  </p:sldIdLst>
  <p:sldSz cx="9144000" cy="6858000" type="screen4x3"/>
  <p:notesSz cx="6796088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83B298"/>
    <a:srgbClr val="EBF7FF"/>
    <a:srgbClr val="336666"/>
    <a:srgbClr val="DDF2FF"/>
    <a:srgbClr val="CCECFF"/>
    <a:srgbClr val="99CCFF"/>
    <a:srgbClr val="CC0099"/>
    <a:srgbClr val="0080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2022" y="96"/>
      </p:cViewPr>
      <p:guideLst>
        <p:guide orient="horz" pos="2165"/>
        <p:guide pos="2164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dt"/>
          </p:nvPr>
        </p:nvSpPr>
        <p:spPr bwMode="auto">
          <a:xfrm>
            <a:off x="3849688" y="0"/>
            <a:ext cx="2917825" cy="4683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188913" algn="r" eaLnBrk="1" hangingPunct="1">
              <a:buClrTx/>
              <a:buSzPct val="45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 b="1">
                <a:solidFill>
                  <a:srgbClr val="FFFFFF"/>
                </a:solidFill>
                <a:latin typeface="Source Sans Pro Black" pitchFamily="32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12310" name="Rectangle 2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744538"/>
            <a:ext cx="4924425" cy="3694112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4" name="Rectangle 22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10200" cy="4438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429750"/>
            <a:ext cx="2917825" cy="4683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188913" algn="r" eaLnBrk="1" hangingPunct="1">
              <a:buClrTx/>
              <a:buSzPct val="45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 b="1">
                <a:solidFill>
                  <a:srgbClr val="FFFFFF"/>
                </a:solidFill>
                <a:latin typeface="Source Sans Pro Black" pitchFamily="32" charset="0"/>
                <a:cs typeface="Arial" charset="0"/>
              </a:defRPr>
            </a:lvl1pPr>
          </a:lstStyle>
          <a:p>
            <a:pPr>
              <a:defRPr/>
            </a:pPr>
            <a:fld id="{9CA72DBE-9EAD-4C88-A69A-C62D6A8875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85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3315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F8DD599-C1F6-4C63-ACC9-4EAE9ACBA1FE}" type="slidenum">
              <a:rPr lang="ru-RU" smtClean="0">
                <a:cs typeface="Arial" pitchFamily="34" charset="0"/>
              </a:rPr>
              <a:pPr/>
              <a:t>1</a:t>
            </a:fld>
            <a:endParaRPr lang="ru-RU">
              <a:cs typeface="Arial" pitchFamily="34" charset="0"/>
            </a:endParaRPr>
          </a:p>
        </p:txBody>
      </p:sp>
      <p:sp>
        <p:nvSpPr>
          <p:cNvPr id="13316" name="Text Box 1"/>
          <p:cNvSpPr txBox="1">
            <a:spLocks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C95CFA7-1465-482E-A4AF-0F6F6C2DB918}" type="slidenum">
              <a:rPr lang="ru-RU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9725" y="311150"/>
            <a:ext cx="6119813" cy="4589463"/>
          </a:xfrm>
          <a:solidFill>
            <a:srgbClr val="FFFFFF"/>
          </a:solidFill>
          <a:ln/>
        </p:spPr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FFF272-7114-4FE5-903F-AC39A9BE7B20}" type="slidenum">
              <a:rPr lang="ru-RU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ru-RU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10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77568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11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2769552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12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322077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13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422314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14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4094668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15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3286000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16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77648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4339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D9E9590-F284-4D08-B260-44B89FB7FE60}" type="slidenum">
              <a:rPr lang="ru-RU" smtClean="0">
                <a:cs typeface="Arial" pitchFamily="34" charset="0"/>
              </a:rPr>
              <a:pPr/>
              <a:t>2</a:t>
            </a:fld>
            <a:endParaRPr lang="ru-RU">
              <a:cs typeface="Arial" pitchFamily="34" charset="0"/>
            </a:endParaRPr>
          </a:p>
        </p:txBody>
      </p:sp>
      <p:sp>
        <p:nvSpPr>
          <p:cNvPr id="143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3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418900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4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5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156435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6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313026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7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94768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8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227925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ru-RU">
                <a:cs typeface="Arial" pitchFamily="34" charset="0"/>
              </a:rPr>
              <a:t>01.06.16</a:t>
            </a:r>
          </a:p>
        </p:txBody>
      </p:sp>
      <p:sp>
        <p:nvSpPr>
          <p:cNvPr id="15363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849A313-CBCA-4DDD-9BFE-120951D8E832}" type="slidenum">
              <a:rPr lang="ru-RU" smtClean="0">
                <a:cs typeface="Arial" pitchFamily="34" charset="0"/>
              </a:rPr>
              <a:pPr/>
              <a:t>9</a:t>
            </a:fld>
            <a:endParaRPr lang="ru-RU">
              <a:cs typeface="Arial" pitchFamily="34" charset="0"/>
            </a:endParaRPr>
          </a:p>
        </p:txBody>
      </p:sp>
      <p:sp>
        <p:nvSpPr>
          <p:cNvPr id="15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244475"/>
            <a:ext cx="6323012" cy="4741863"/>
          </a:xfrm>
          <a:solidFill>
            <a:srgbClr val="FFFFFF"/>
          </a:solidFill>
          <a:ln/>
        </p:spPr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Программируемые логические контроллеры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(ПЛК) или контроллеры с программируемой логикой (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PLC -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ogic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ontroller) это электронная составляющая промышленного контроллера, специализированного (компьютеризированного) устройства, используемого для автоматизации технологических процессов. В качестве основного режима работы ПЛК выступает его длительное автономное использование, зачастую в неблагоприятных условиях окружающей среды, без серьезного обслуживания и практически без вмешательства человека. Иногда на ПЛК строятся системы числового программного управления станков. ПЛК это устройства, предназначенные для работы в системах реального времени.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3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300" b="1">
                <a:solidFill>
                  <a:srgbClr val="000000"/>
                </a:solidFill>
                <a:latin typeface="Times New Roman" pitchFamily="18" charset="0"/>
              </a:rPr>
              <a:t>Периферийное оборудование</a:t>
            </a:r>
            <a:r>
              <a:rPr lang="ru-RU" sz="1300">
                <a:solidFill>
                  <a:srgbClr val="000000"/>
                </a:solidFill>
                <a:latin typeface="Times New Roman" pitchFamily="18" charset="0"/>
              </a:rPr>
              <a:t>, включая элементы автоматики: датчики, устройства управления, исполнительные устройства, роботы, станки и т.д.</a:t>
            </a:r>
          </a:p>
        </p:txBody>
      </p:sp>
    </p:spTree>
    <p:extLst>
      <p:ext uri="{BB962C8B-B14F-4D97-AF65-F5344CB8AC3E}">
        <p14:creationId xmlns:p14="http://schemas.microsoft.com/office/powerpoint/2010/main" val="185886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950" y="2130101"/>
            <a:ext cx="7772101" cy="146991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98" y="3886360"/>
            <a:ext cx="6400204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AAD94-7E06-4086-9071-1A602CB507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2A95B-46F4-4FAE-A20C-D2E394061C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164" y="273620"/>
            <a:ext cx="2050689" cy="58239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6902" y="273620"/>
            <a:ext cx="6038738" cy="58239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CDE1-F56A-426D-A621-D4FCE72C60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767B3-6E5B-4972-9BA6-C64C8566AD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738" y="4406555"/>
            <a:ext cx="7773294" cy="13617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1738" y="2906418"/>
            <a:ext cx="7773294" cy="15001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EC94-7A25-4371-9BFE-187FB21F5E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6903" y="1600359"/>
            <a:ext cx="4044117" cy="4497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5543" y="1600359"/>
            <a:ext cx="4045310" cy="4497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A234E-FEBC-43D2-B0B4-356A1B063C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902" y="275212"/>
            <a:ext cx="8230196" cy="114220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6902" y="1535137"/>
            <a:ext cx="4040538" cy="6395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6902" y="2174643"/>
            <a:ext cx="4040538" cy="39515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367" y="1535137"/>
            <a:ext cx="4041731" cy="6395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367" y="2174643"/>
            <a:ext cx="4041731" cy="39515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C8A15-E504-48B2-AAD6-D3722943D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387E-370B-43D8-BDEE-54562188E2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232D9-CE33-413D-9F8B-F9177130FA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903" y="273621"/>
            <a:ext cx="3008632" cy="11612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286" y="273620"/>
            <a:ext cx="5111812" cy="58526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6903" y="1434914"/>
            <a:ext cx="3008632" cy="4691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C23E5-3AFB-4996-84D6-2E0B222E02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1819" y="4801077"/>
            <a:ext cx="5486400" cy="5663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1819" y="612464"/>
            <a:ext cx="5486400" cy="41154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1819" y="5367407"/>
            <a:ext cx="5486400" cy="804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7004B-ACF0-4711-BBEF-801190D3CA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04200" cy="111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текста заголовка щёлкните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4200" cy="449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структуры щёлкните мышью</a:t>
            </a:r>
          </a:p>
          <a:p>
            <a:pPr lvl="1"/>
            <a:r>
              <a:rPr lang="en-GB"/>
              <a:t>Второй уровень структуры</a:t>
            </a:r>
          </a:p>
          <a:p>
            <a:pPr lvl="2"/>
            <a:r>
              <a:rPr lang="en-GB"/>
              <a:t>Третий уровень структуры</a:t>
            </a:r>
          </a:p>
          <a:p>
            <a:pPr lvl="3"/>
            <a:r>
              <a:rPr lang="en-GB"/>
              <a:t>Четвёртый уровень структуры</a:t>
            </a:r>
          </a:p>
          <a:p>
            <a:pPr lvl="4"/>
            <a:r>
              <a:rPr lang="en-GB"/>
              <a:t>Пятый уровень структуры</a:t>
            </a:r>
          </a:p>
          <a:p>
            <a:pPr lvl="4"/>
            <a:r>
              <a:rPr lang="en-GB"/>
              <a:t>Шестой уровень структуры</a:t>
            </a:r>
          </a:p>
          <a:p>
            <a:pPr lvl="4"/>
            <a:r>
              <a:rPr lang="en-GB"/>
              <a:t>Седьмой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08200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01.06.16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78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08200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3F1A78-A4BF-42FF-8B46-26D9D7B032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2339975" y="822325"/>
            <a:ext cx="6335713" cy="1588"/>
          </a:xfrm>
          <a:prstGeom prst="line">
            <a:avLst/>
          </a:prstGeom>
          <a:noFill/>
          <a:ln w="25560" cap="sq">
            <a:solidFill>
              <a:srgbClr val="0D6072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2557E2F-B5BE-4C6C-BC76-21FBCF395973}" type="slidenum">
              <a:rPr lang="ru-RU" sz="1400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ru-RU" sz="1400">
              <a:solidFill>
                <a:srgbClr val="FFFFFF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357390" y="785794"/>
            <a:ext cx="6786610" cy="1017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 anchor="b">
            <a:sp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+mj-lt"/>
              </a:rPr>
              <a:t>Институт компьютерных наук и технологий</a:t>
            </a:r>
          </a:p>
          <a:p>
            <a:pPr algn="ctr"/>
            <a:r>
              <a:rPr lang="ru-RU" sz="2000" b="1" dirty="0">
                <a:solidFill>
                  <a:schemeClr val="tx1"/>
                </a:solidFill>
                <a:latin typeface="+mj-lt"/>
              </a:rPr>
              <a:t>Высшая школа </a:t>
            </a:r>
            <a:r>
              <a:rPr lang="ru-RU" sz="2000" b="1" dirty="0" err="1">
                <a:solidFill>
                  <a:schemeClr val="tx1"/>
                </a:solidFill>
                <a:latin typeface="+mj-lt"/>
              </a:rPr>
              <a:t>киберфизических</a:t>
            </a:r>
            <a:r>
              <a:rPr lang="ru-RU" sz="2000" b="1" dirty="0">
                <a:solidFill>
                  <a:schemeClr val="tx1"/>
                </a:solidFill>
                <a:latin typeface="+mj-lt"/>
              </a:rPr>
              <a:t> систем и управления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0" y="0"/>
            <a:ext cx="2357438" cy="6880225"/>
            <a:chOff x="0" y="0"/>
            <a:chExt cx="1367" cy="4325"/>
          </a:xfrm>
        </p:grpSpPr>
        <p:pic>
          <p:nvPicPr>
            <p:cNvPr id="308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342" cy="4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08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" y="50"/>
              <a:ext cx="1365" cy="13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0" name="Подзаголовок 2"/>
          <p:cNvSpPr txBox="1">
            <a:spLocks/>
          </p:cNvSpPr>
          <p:nvPr/>
        </p:nvSpPr>
        <p:spPr>
          <a:xfrm>
            <a:off x="1714480" y="3500438"/>
            <a:ext cx="7429520" cy="1428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Направление 27.03.04 – Управление в технических системах</a:t>
            </a:r>
          </a:p>
          <a:p>
            <a:r>
              <a:rPr lang="ru-RU" sz="1900" dirty="0">
                <a:solidFill>
                  <a:schemeClr val="tx1"/>
                </a:solidFill>
              </a:rPr>
              <a:t>Профиль 27.03.04 _05 – Интеллектуальные системы </a:t>
            </a:r>
          </a:p>
          <a:p>
            <a:r>
              <a:rPr lang="ru-RU" sz="1900" dirty="0">
                <a:solidFill>
                  <a:schemeClr val="tx1"/>
                </a:solidFill>
              </a:rPr>
              <a:t>                                          обработки информации и управления</a:t>
            </a:r>
          </a:p>
          <a:p>
            <a:pPr marL="2159000" indent="-1528763">
              <a:spcBef>
                <a:spcPts val="800"/>
              </a:spcBef>
              <a:buFont typeface="Times New Roman" pitchFamily="16" charset="0"/>
              <a:buNone/>
              <a:defRPr/>
            </a:pPr>
            <a:endParaRPr lang="ru-RU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24025" y="5072074"/>
            <a:ext cx="74199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Выполнил							     студент гр. 3532704/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9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0501</a:t>
            </a:r>
          </a:p>
          <a:p>
            <a:pPr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 Шкалин Кирилл Павлович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Научный руководитель				     	              доцент ВШ КФСУ </a:t>
            </a:r>
          </a:p>
          <a:p>
            <a:pPr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Сальников Вячеслав Юрьевич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57422" y="142852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«Санкт-Петербургский политехнический университет Петра Великого»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830112" y="2254197"/>
            <a:ext cx="72866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b="1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Разработка и применение методов защиты программы от отладчика</a:t>
            </a:r>
            <a:endParaRPr lang="ru-RU" sz="2000" dirty="0">
              <a:solidFill>
                <a:srgbClr val="00602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300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Модули для работы с секциями </a:t>
            </a:r>
            <a:r>
              <a:rPr lang="en-US" sz="2300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PE-</a:t>
            </a:r>
            <a:r>
              <a:rPr lang="ru-RU" sz="2300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файла</a:t>
            </a:r>
            <a:endParaRPr lang="en-US" b="1" dirty="0">
              <a:solidFill>
                <a:srgbClr val="FFFFFF"/>
              </a:solidFill>
              <a:latin typeface="Source Sans Pro Black" pitchFamily="32" charset="0"/>
              <a:cs typeface="Tahoma" pitchFamily="34" charset="0"/>
            </a:endParaRP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5F6CE-022D-23FA-8A2C-D2612CF8E8C1}"/>
              </a:ext>
            </a:extLst>
          </p:cNvPr>
          <p:cNvSpPr txBox="1"/>
          <p:nvPr/>
        </p:nvSpPr>
        <p:spPr>
          <a:xfrm>
            <a:off x="46337" y="2593906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Пример использования реализованных классов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C7FB60-60E0-E8CF-C68E-EA33920F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" y="2932460"/>
            <a:ext cx="8964488" cy="3256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361EF1-9469-8C39-7ED1-32B37E40F002}"/>
              </a:ext>
            </a:extLst>
          </p:cNvPr>
          <p:cNvSpPr txBox="1"/>
          <p:nvPr/>
        </p:nvSpPr>
        <p:spPr>
          <a:xfrm>
            <a:off x="63110" y="142483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</a:rPr>
              <a:t>В ходе работы были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реализованы модули, обеспечивающие нахождение контрольной суммы различных секций программ, загруженных в память и расположенных на диске.</a:t>
            </a:r>
          </a:p>
        </p:txBody>
      </p:sp>
    </p:spTree>
    <p:extLst>
      <p:ext uri="{BB962C8B-B14F-4D97-AF65-F5344CB8AC3E}">
        <p14:creationId xmlns:p14="http://schemas.microsoft.com/office/powerpoint/2010/main" val="23269640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Демонстрационная программа       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339D2DC-C1A2-6093-E5E4-42C424E09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0" y="2155130"/>
            <a:ext cx="2724530" cy="422016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72D73FD-D58D-AFA2-9C56-9E23FEDC0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55130"/>
            <a:ext cx="2724530" cy="422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CE84E-3B1F-7F67-EED1-C7201BA2621B}"/>
              </a:ext>
            </a:extLst>
          </p:cNvPr>
          <p:cNvSpPr txBox="1"/>
          <p:nvPr/>
        </p:nvSpPr>
        <p:spPr>
          <a:xfrm>
            <a:off x="179512" y="1077912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Для проведения тестов была написана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демонстрационная программа на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языке C 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использованием только </a:t>
            </a:r>
            <a:r>
              <a:rPr lang="ru-RU" sz="1600" dirty="0" err="1">
                <a:solidFill>
                  <a:schemeClr val="tx1"/>
                </a:solidFill>
              </a:rPr>
              <a:t>WinAPI</a:t>
            </a:r>
            <a:r>
              <a:rPr lang="ru-RU" sz="1600" dirty="0">
                <a:solidFill>
                  <a:schemeClr val="tx1"/>
                </a:solidFill>
              </a:rPr>
              <a:t>. В случае, если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введенный пользователем ключ не совпадает с тем,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который сгенерировала программа, выводится окно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сообщения, уведомляющее пользователя о неудаче.</a:t>
            </a:r>
          </a:p>
        </p:txBody>
      </p:sp>
      <p:pic>
        <p:nvPicPr>
          <p:cNvPr id="10" name="Рисунок 9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FB500CBF-0C29-8C18-A9F2-EE0AC9B79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409760"/>
            <a:ext cx="152421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256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Взлом демонстрационной программы       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 descr="Изображение выглядит как текст, снимок экрана, число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8642830-AB1F-3D61-C518-A383838F1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8" y="1261471"/>
            <a:ext cx="8868801" cy="480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0ABA5-7660-2DEC-DB5A-782D94B98EBB}"/>
              </a:ext>
            </a:extLst>
          </p:cNvPr>
          <p:cNvSpPr txBox="1"/>
          <p:nvPr/>
        </p:nvSpPr>
        <p:spPr>
          <a:xfrm>
            <a:off x="1054129" y="6065405"/>
            <a:ext cx="703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Окно отладчика </a:t>
            </a:r>
            <a:r>
              <a:rPr lang="en-US" sz="1600" dirty="0" err="1">
                <a:solidFill>
                  <a:schemeClr val="tx1"/>
                </a:solidFill>
              </a:rPr>
              <a:t>OllyDBG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 загруженной демонстрационной программой</a:t>
            </a:r>
          </a:p>
        </p:txBody>
      </p:sp>
    </p:spTree>
    <p:extLst>
      <p:ext uri="{BB962C8B-B14F-4D97-AF65-F5344CB8AC3E}">
        <p14:creationId xmlns:p14="http://schemas.microsoft.com/office/powerpoint/2010/main" val="2860558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Код защиты       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 descr="Изображение выглядит как текст, снимок экрана, число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C1B1E2E-1B1A-B8F7-24EA-EA84993D8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0" y="1265238"/>
            <a:ext cx="8892480" cy="481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6D2D20-155C-B5D0-688C-E439D0850E20}"/>
              </a:ext>
            </a:extLst>
          </p:cNvPr>
          <p:cNvSpPr txBox="1"/>
          <p:nvPr/>
        </p:nvSpPr>
        <p:spPr>
          <a:xfrm>
            <a:off x="1052100" y="6067009"/>
            <a:ext cx="703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Окно отладчика </a:t>
            </a:r>
            <a:r>
              <a:rPr lang="en-US" sz="1600" dirty="0" err="1">
                <a:solidFill>
                  <a:schemeClr val="tx1"/>
                </a:solidFill>
              </a:rPr>
              <a:t>OllyDBG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в котором открыт участок с кодом защиты</a:t>
            </a:r>
          </a:p>
        </p:txBody>
      </p:sp>
    </p:spTree>
    <p:extLst>
      <p:ext uri="{BB962C8B-B14F-4D97-AF65-F5344CB8AC3E}">
        <p14:creationId xmlns:p14="http://schemas.microsoft.com/office/powerpoint/2010/main" val="25057255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Сравнение работы программы с защитой и без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725E4-44E0-D0A9-7E6B-2497EE14D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000" dirty="0"/>
              <a:t>Программа без защиты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8D01865-FCA9-D3F6-5D0F-47A51E3BB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000" dirty="0"/>
              <a:t>Программа с защитой</a:t>
            </a:r>
          </a:p>
        </p:txBody>
      </p:sp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141CD2C-0704-F5F5-6283-A2E86BBF2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96" y="2066921"/>
            <a:ext cx="2724530" cy="4220164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9F893B9-C6C3-52C1-3932-9A62C2A53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09" y="2066921"/>
            <a:ext cx="271500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7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Детектирование точки останова   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 descr="Изображение выглядит как текст, снимок экрана, Параллельны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DD43701-0BFB-F4F4-EA26-D9980DB63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" y="1114091"/>
            <a:ext cx="8847090" cy="5051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812939-3529-C870-661F-7A3DB963FEEE}"/>
              </a:ext>
            </a:extLst>
          </p:cNvPr>
          <p:cNvSpPr txBox="1"/>
          <p:nvPr/>
        </p:nvSpPr>
        <p:spPr>
          <a:xfrm>
            <a:off x="791580" y="6162591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Отлаживаемый процесс обнаружил установленную точки останова</a:t>
            </a:r>
          </a:p>
        </p:txBody>
      </p:sp>
    </p:spTree>
    <p:extLst>
      <p:ext uri="{BB962C8B-B14F-4D97-AF65-F5344CB8AC3E}">
        <p14:creationId xmlns:p14="http://schemas.microsoft.com/office/powerpoint/2010/main" val="15962810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-10284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400" b="1" dirty="0"/>
              <a:t>Выводы</a:t>
            </a:r>
            <a:endParaRPr lang="en-US" sz="2400" b="1" dirty="0">
              <a:latin typeface="+mj-lt"/>
              <a:cs typeface="Tahoma" pitchFamily="34" charset="0"/>
            </a:endParaRP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08EC11-5DCE-91BE-2948-C5E14B2F457C}"/>
              </a:ext>
            </a:extLst>
          </p:cNvPr>
          <p:cNvSpPr txBox="1"/>
          <p:nvPr/>
        </p:nvSpPr>
        <p:spPr>
          <a:xfrm>
            <a:off x="291515" y="1490678"/>
            <a:ext cx="85609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рамках ВКР был разработан метод защиты программного обеспечения от отладчика. </a:t>
            </a: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ходе выполнения были выполнены следующие </a:t>
            </a:r>
            <a:r>
              <a:rPr lang="ru-RU" sz="1600" dirty="0">
                <a:solidFill>
                  <a:srgbClr val="0060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задачи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457200" indent="-457200">
              <a:buAutoNum type="arabicParenR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Изучен принцип работы отладчика;</a:t>
            </a:r>
          </a:p>
          <a:p>
            <a:pPr marL="457200" indent="-457200">
              <a:buAutoNum type="arabicParenR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Разработан алгоритм защиты от отладчика, основанный на проверке контрольной суммы;</a:t>
            </a:r>
          </a:p>
          <a:p>
            <a:pPr marL="457200" indent="-457200">
              <a:buAutoNum type="arabicParenR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Полученный алгоритм реализован на языке ассемблера с достаточным уровнем скрытности;</a:t>
            </a:r>
          </a:p>
          <a:p>
            <a:pPr marL="457200" indent="-457200">
              <a:buAutoNum type="arabicParenR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Написаны программные модули на языке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C++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работы с секциями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PE-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файла;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Полученная система защиты была протестирована.</a:t>
            </a:r>
          </a:p>
          <a:p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Результаты тестирования показали, что разработанный метод обеспечивает защиту на достойном уровне</a:t>
            </a:r>
          </a:p>
        </p:txBody>
      </p:sp>
    </p:spTree>
    <p:extLst>
      <p:ext uri="{BB962C8B-B14F-4D97-AF65-F5344CB8AC3E}">
        <p14:creationId xmlns:p14="http://schemas.microsoft.com/office/powerpoint/2010/main" val="14880596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3000" b="1" dirty="0">
                <a:solidFill>
                  <a:srgbClr val="FFFFFF"/>
                </a:solidFill>
                <a:latin typeface="+mj-lt"/>
                <a:cs typeface="Tahoma" pitchFamily="34" charset="0"/>
              </a:rPr>
              <a:t>Цель и задачи</a:t>
            </a:r>
            <a:endParaRPr lang="en-US" sz="3000" b="1" dirty="0">
              <a:solidFill>
                <a:srgbClr val="FFFFFF"/>
              </a:solidFill>
              <a:latin typeface="+mj-lt"/>
              <a:cs typeface="Tahoma" pitchFamily="34" charset="0"/>
            </a:endParaRPr>
          </a:p>
        </p:txBody>
      </p:sp>
      <p:sp>
        <p:nvSpPr>
          <p:cNvPr id="4100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9571FE0-CA09-4518-A714-FBD494714EB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168130" y="2721858"/>
            <a:ext cx="8867920" cy="171762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720725" indent="-3603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27E4C"/>
              </a:buClr>
              <a:buFont typeface="Times New Roman" pitchFamily="16" charset="0"/>
              <a:buNone/>
              <a:defRPr/>
            </a:pPr>
            <a:r>
              <a:rPr lang="ru-RU" sz="2000" kern="0" dirty="0">
                <a:solidFill>
                  <a:srgbClr val="00602B"/>
                </a:solidFill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принцип действия отладчика;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Рассмотреть известные методы защиты от отладчика;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ru-RU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защиты от отладчика;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ru-RU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полученный алгоритм, обеспечив при этом достаточный уровень скрытности;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ru-RU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полученной системы защиты.</a:t>
            </a:r>
            <a:endParaRPr lang="ru-RU" sz="2000" kern="0" dirty="0">
              <a:solidFill>
                <a:srgbClr val="000000"/>
              </a:solidFill>
            </a:endParaRPr>
          </a:p>
          <a:p>
            <a:pPr marL="360362">
              <a:spcBef>
                <a:spcPts val="800"/>
              </a:spcBef>
              <a:defRPr/>
            </a:pPr>
            <a:endParaRPr lang="ru-RU" sz="3200" kern="0" dirty="0">
              <a:solidFill>
                <a:schemeClr val="tx1"/>
              </a:solidFill>
              <a:latin typeface="+mn-lt"/>
              <a:cs typeface="Adobe Arabic" pitchFamily="18" charset="-78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80528" y="1353594"/>
            <a:ext cx="8607330" cy="125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indent="-360363">
              <a:lnSpc>
                <a:spcPct val="113000"/>
              </a:lnSpc>
              <a:buClr>
                <a:srgbClr val="027E4C"/>
              </a:buClr>
              <a:buFont typeface="Times New Roman" pitchFamily="16" charset="0"/>
              <a:buNone/>
              <a:defRPr/>
            </a:pPr>
            <a:r>
              <a:rPr lang="ru-RU" sz="1800" dirty="0">
                <a:solidFill>
                  <a:srgbClr val="00602B"/>
                </a:solidFill>
                <a:latin typeface="Times New Roman" pitchFamily="18" charset="0"/>
                <a:cs typeface="Times New Roman" pitchFamily="18" charset="0"/>
              </a:rPr>
              <a:t>Цель работы:</a:t>
            </a:r>
          </a:p>
          <a:p>
            <a:pPr marL="720725" indent="-360363">
              <a:lnSpc>
                <a:spcPct val="113000"/>
              </a:lnSpc>
              <a:buClr>
                <a:srgbClr val="027E4C"/>
              </a:buClr>
              <a:buFont typeface="Times New Roman" pitchFamily="16" charset="0"/>
              <a:buNone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метода обеспечения защиты программы от взлома отладчиком.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Метод должен как обеспечивать обнаружение факта изменения кода программы отладчиком, так и препятствовать самому процессу отладки</a:t>
            </a:r>
            <a:endParaRPr lang="ru-RU" sz="19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8C9A4-0253-6270-E0C6-324CBB005702}"/>
              </a:ext>
            </a:extLst>
          </p:cNvPr>
          <p:cNvSpPr txBox="1"/>
          <p:nvPr/>
        </p:nvSpPr>
        <p:spPr>
          <a:xfrm>
            <a:off x="107950" y="4568071"/>
            <a:ext cx="10030916" cy="1580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725" indent="-360363">
              <a:lnSpc>
                <a:spcPct val="120000"/>
              </a:lnSpc>
              <a:buClr>
                <a:srgbClr val="027E4C"/>
              </a:buClr>
              <a:buFont typeface="Times New Roman" pitchFamily="16" charset="0"/>
              <a:buNone/>
              <a:defRPr/>
            </a:pPr>
            <a:r>
              <a:rPr lang="ru-RU" sz="1800" dirty="0">
                <a:solidFill>
                  <a:srgbClr val="00602B"/>
                </a:solidFill>
                <a:latin typeface="Times New Roman" pitchFamily="18" charset="0"/>
                <a:cs typeface="Times New Roman" pitchFamily="18" charset="0"/>
              </a:rPr>
              <a:t>Рассмотренные методы: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Замер времени выполнения;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предоставляемые ОС;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отладчика среди запущенных в системе процессов;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Подсчет контрольной суммы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критической секции.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-11797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300" b="1" dirty="0"/>
              <a:t>Алгоритм работы отладчика</a:t>
            </a:r>
            <a:endParaRPr lang="en-US" b="1" dirty="0">
              <a:solidFill>
                <a:srgbClr val="FFFFFF"/>
              </a:solidFill>
              <a:latin typeface="Source Sans Pro Black" pitchFamily="32" charset="0"/>
              <a:cs typeface="Tahoma" pitchFamily="34" charset="0"/>
            </a:endParaRP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89455-4CAF-6240-7441-4D16DD006750}"/>
              </a:ext>
            </a:extLst>
          </p:cNvPr>
          <p:cNvSpPr txBox="1"/>
          <p:nvPr/>
        </p:nvSpPr>
        <p:spPr>
          <a:xfrm>
            <a:off x="1763688" y="52595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Общая схема работы отладчика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C5C47-694C-9309-C25A-73ECD9B4A91F}"/>
              </a:ext>
            </a:extLst>
          </p:cNvPr>
          <p:cNvSpPr txBox="1"/>
          <p:nvPr/>
        </p:nvSpPr>
        <p:spPr>
          <a:xfrm>
            <a:off x="683568" y="1598416"/>
            <a:ext cx="7888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CreateProcess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"FileName.exe"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...,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DEBUG_PROCESS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...);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C0099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(;;) {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WaitForDebugEvent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dbgEv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INFINITE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CC0099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dbgEv.dwDebugEventCode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CC0099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EXCEPTION_DEBUG_EVENT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...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ContinueDebugEvent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dbgEv.dwProcessId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				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dbgEv.dwThreadId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					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dwContinueStatus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);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738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300" dirty="0"/>
              <a:t>   </a:t>
            </a:r>
            <a:r>
              <a:rPr lang="ru-RU" sz="2300" b="1" dirty="0"/>
              <a:t>Возможности предоставляемые отладчиком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ru-RU" sz="1800" dirty="0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547A0-CDA9-186F-F6C9-09077220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73" y="1336675"/>
            <a:ext cx="4044117" cy="4940300"/>
          </a:xfrm>
        </p:spPr>
        <p:txBody>
          <a:bodyPr/>
          <a:lstStyle/>
          <a:p>
            <a:r>
              <a:rPr lang="ru-RU" dirty="0"/>
              <a:t>Точка останова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ru-RU" sz="1600" dirty="0"/>
              <a:t>Точка останова — место в коде программы, дойдя до которого, процессор должен прервать выполнение программы и передать управление отладчику. </a:t>
            </a:r>
            <a:endParaRPr lang="en-US" sz="1600" dirty="0"/>
          </a:p>
          <a:p>
            <a:pPr marL="0" indent="0" algn="just">
              <a:buNone/>
            </a:pPr>
            <a:r>
              <a:rPr lang="ru-RU" sz="1600" dirty="0"/>
              <a:t>Чтобы поставить точку останова отладчик должен заменить один байт в коде программы на инструкцию</a:t>
            </a:r>
            <a:r>
              <a:rPr lang="en-US" sz="1600" dirty="0"/>
              <a:t> </a:t>
            </a:r>
            <a:r>
              <a:rPr lang="ru-RU" sz="1600" dirty="0"/>
              <a:t>с кодом </a:t>
            </a:r>
            <a:r>
              <a:rPr lang="en-US" sz="1600" b="1" dirty="0">
                <a:latin typeface="Consolas" panose="020B0609020204030204" pitchFamily="49" charset="0"/>
              </a:rPr>
              <a:t>0x</a:t>
            </a:r>
            <a:r>
              <a:rPr lang="ru-RU" sz="1600" b="1" dirty="0">
                <a:latin typeface="Consolas" panose="020B0609020204030204" pitchFamily="49" charset="0"/>
              </a:rPr>
              <a:t>CC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56927-ACCE-2B65-08B3-A8099C8D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0371" y="1336675"/>
            <a:ext cx="4045310" cy="4684613"/>
          </a:xfrm>
        </p:spPr>
        <p:txBody>
          <a:bodyPr/>
          <a:lstStyle/>
          <a:p>
            <a:r>
              <a:rPr lang="ru-RU" dirty="0"/>
              <a:t>Трассирование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ru-RU" sz="1600" dirty="0"/>
              <a:t>Трассировка — последовательное выполнение программы, при котором после каждой инструкции управление передается отладчику. В этом режиме программист может детально отследить изменения значений всех параметров процесса. Обеспечение режима пошагового выполнения программы предусмотрено на аппаратном уровне.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16FB622-7A25-6DE8-34EE-7475C8389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73" y="1953312"/>
            <a:ext cx="3889763" cy="11156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8A68F9-DA78-5727-F3B9-9942F6118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512" y="1953313"/>
            <a:ext cx="3923699" cy="7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173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059783-7926-5200-B06E-1EE75663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90" y="2605802"/>
            <a:ext cx="4821560" cy="3742676"/>
          </a:xfrm>
          <a:prstGeom prst="rect">
            <a:avLst/>
          </a:prstGeom>
        </p:spPr>
      </p:pic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300" dirty="0"/>
              <a:t>   </a:t>
            </a:r>
            <a:r>
              <a:rPr lang="ru-RU" sz="2300" b="1" dirty="0"/>
              <a:t>Данные необходимые для организации защиты</a:t>
            </a:r>
            <a:endParaRPr lang="en-US" b="1" dirty="0">
              <a:solidFill>
                <a:srgbClr val="FFFFFF"/>
              </a:solidFill>
              <a:latin typeface="Source Sans Pro Black" pitchFamily="32" charset="0"/>
              <a:cs typeface="Tahoma" pitchFamily="34" charset="0"/>
            </a:endParaRP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4" name="Picture 6" descr="Malware researcher's handbook (demystifying PE file) | Infosec Resources">
            <a:extLst>
              <a:ext uri="{FF2B5EF4-FFF2-40B4-BE49-F238E27FC236}">
                <a16:creationId xmlns:a16="http://schemas.microsoft.com/office/drawing/2014/main" id="{A90A1EEC-955C-4E4B-A45C-BDE19194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29577"/>
            <a:ext cx="26479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7A7AF0-9CA7-EF6C-2B6F-DB32BF02FE6F}"/>
              </a:ext>
            </a:extLst>
          </p:cNvPr>
          <p:cNvSpPr txBox="1"/>
          <p:nvPr/>
        </p:nvSpPr>
        <p:spPr>
          <a:xfrm>
            <a:off x="323528" y="1304033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tx1"/>
                </a:solidFill>
              </a:rPr>
              <a:t>PE-</a:t>
            </a:r>
            <a:r>
              <a:rPr lang="ru-RU" sz="1600" b="1" dirty="0">
                <a:solidFill>
                  <a:schemeClr val="tx1"/>
                </a:solidFill>
              </a:rPr>
              <a:t>формат</a:t>
            </a:r>
            <a:r>
              <a:rPr lang="ru-RU" sz="1600" dirty="0">
                <a:solidFill>
                  <a:schemeClr val="tx1"/>
                </a:solidFill>
              </a:rPr>
              <a:t> – формат исполняемых файлов, используемый в 32- и 64- разрядных версиях ОС </a:t>
            </a:r>
            <a:r>
              <a:rPr lang="en-US" sz="1600" dirty="0">
                <a:solidFill>
                  <a:schemeClr val="tx1"/>
                </a:solidFill>
              </a:rPr>
              <a:t>Windows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1112E-3BAC-C761-F157-619C6F52D82D}"/>
              </a:ext>
            </a:extLst>
          </p:cNvPr>
          <p:cNvSpPr txBox="1"/>
          <p:nvPr/>
        </p:nvSpPr>
        <p:spPr>
          <a:xfrm>
            <a:off x="4540052" y="1274048"/>
            <a:ext cx="4280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solidFill>
                  <a:schemeClr val="tx1"/>
                </a:solidFill>
              </a:rPr>
              <a:t>Циклический избыточный код </a:t>
            </a:r>
            <a:r>
              <a:rPr lang="ru-RU" sz="1600" dirty="0">
                <a:solidFill>
                  <a:schemeClr val="tx1"/>
                </a:solidFill>
              </a:rPr>
              <a:t>(англ. </a:t>
            </a:r>
            <a:r>
              <a:rPr lang="ru-RU" sz="1600" dirty="0" err="1">
                <a:solidFill>
                  <a:schemeClr val="tx1"/>
                </a:solidFill>
              </a:rPr>
              <a:t>Cyclic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redundancy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check</a:t>
            </a:r>
            <a:r>
              <a:rPr lang="ru-RU" sz="1600" dirty="0">
                <a:solidFill>
                  <a:schemeClr val="tx1"/>
                </a:solidFill>
              </a:rPr>
              <a:t>, CRC) — алгоритм нахождения контрольной суммы, предназначенный для проверки целостности данных. 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124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SLR at work.">
            <a:extLst>
              <a:ext uri="{FF2B5EF4-FFF2-40B4-BE49-F238E27FC236}">
                <a16:creationId xmlns:a16="http://schemas.microsoft.com/office/drawing/2014/main" id="{94BB666E-23C0-09F2-00A1-2EC1AB46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55" y="2537548"/>
            <a:ext cx="6597893" cy="374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300" dirty="0"/>
              <a:t>   </a:t>
            </a:r>
            <a:r>
              <a:rPr lang="ru-RU" sz="2300" b="1" dirty="0"/>
              <a:t>Проблема вызванная </a:t>
            </a:r>
            <a:r>
              <a:rPr lang="en-US" sz="2300" b="1" dirty="0"/>
              <a:t>ASLR</a:t>
            </a:r>
            <a:endParaRPr lang="en-US" b="1" dirty="0">
              <a:solidFill>
                <a:srgbClr val="FFFFFF"/>
              </a:solidFill>
              <a:latin typeface="Source Sans Pro Black" pitchFamily="32" charset="0"/>
              <a:cs typeface="Tahoma" pitchFamily="34" charset="0"/>
            </a:endParaRP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71C1E-49C7-CD0B-9BF0-E457A8ED08A2}"/>
              </a:ext>
            </a:extLst>
          </p:cNvPr>
          <p:cNvSpPr txBox="1"/>
          <p:nvPr/>
        </p:nvSpPr>
        <p:spPr>
          <a:xfrm>
            <a:off x="24805" y="1207635"/>
            <a:ext cx="9119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tx1"/>
                </a:solidFill>
              </a:rPr>
              <a:t>ASLR</a:t>
            </a:r>
            <a:r>
              <a:rPr lang="en-US" sz="1600" dirty="0">
                <a:solidFill>
                  <a:schemeClr val="tx1"/>
                </a:solidFill>
              </a:rPr>
              <a:t> (address space load randomization) – </a:t>
            </a:r>
            <a:r>
              <a:rPr lang="ru-RU" sz="1600" dirty="0">
                <a:solidFill>
                  <a:schemeClr val="tx1"/>
                </a:solidFill>
              </a:rPr>
              <a:t>это метод компьютерной безопасности, предназначенный для предотвращения использования уязвимостей, связанных с повреждением памяти. ASLR случайным образом упорядочивает позиции адресного пространства ключевых областей данных процесса, включая базовый адрес загрузки, позиции стека, кучи и загружаемых библиотек.</a:t>
            </a:r>
          </a:p>
        </p:txBody>
      </p:sp>
    </p:spTree>
    <p:extLst>
      <p:ext uri="{BB962C8B-B14F-4D97-AF65-F5344CB8AC3E}">
        <p14:creationId xmlns:p14="http://schemas.microsoft.com/office/powerpoint/2010/main" val="22606396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FBAA35E-2AD9-C9C4-A5A3-E711ADED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88940"/>
              </p:ext>
            </p:extLst>
          </p:nvPr>
        </p:nvGraphicFramePr>
        <p:xfrm>
          <a:off x="361616" y="3730752"/>
          <a:ext cx="8442659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208">
                  <a:extLst>
                    <a:ext uri="{9D8B030D-6E8A-4147-A177-3AD203B41FA5}">
                      <a16:colId xmlns:a16="http://schemas.microsoft.com/office/drawing/2014/main" val="97917520"/>
                    </a:ext>
                  </a:extLst>
                </a:gridCol>
                <a:gridCol w="1014636">
                  <a:extLst>
                    <a:ext uri="{9D8B030D-6E8A-4147-A177-3AD203B41FA5}">
                      <a16:colId xmlns:a16="http://schemas.microsoft.com/office/drawing/2014/main" val="1889280688"/>
                    </a:ext>
                  </a:extLst>
                </a:gridCol>
                <a:gridCol w="1911352">
                  <a:extLst>
                    <a:ext uri="{9D8B030D-6E8A-4147-A177-3AD203B41FA5}">
                      <a16:colId xmlns:a16="http://schemas.microsoft.com/office/drawing/2014/main" val="3934985982"/>
                    </a:ext>
                  </a:extLst>
                </a:gridCol>
                <a:gridCol w="4176463">
                  <a:extLst>
                    <a:ext uri="{9D8B030D-6E8A-4147-A177-3AD203B41FA5}">
                      <a16:colId xmlns:a16="http://schemas.microsoft.com/office/drawing/2014/main" val="3881374260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500" b="1" dirty="0"/>
                        <a:t>Смещение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500" b="1" dirty="0"/>
                        <a:t>Размер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500" b="1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500" b="1" dirty="0"/>
                        <a:t>Значение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43598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500" dirty="0"/>
                        <a:t>4 бита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5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500" dirty="0"/>
                        <a:t>Значение, размещенное в старших четырех битах слова, указывает на тип исправления. Всего типов исправлений может быть 16. Каждый тип указывает, как провести коррекцию значения в памяти.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846765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500" dirty="0"/>
                        <a:t>12 бита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500" dirty="0"/>
                        <a:t>Смещение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500" dirty="0"/>
                        <a:t>Значение, размещенное в младших двенадцати битах слова, указывает смещение относительно относительного виртуального адреса страницы. Это смещение указывает место, где необходимо произвести коррекцию.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85448"/>
                  </a:ext>
                </a:extLst>
              </a:tr>
            </a:tbl>
          </a:graphicData>
        </a:graphic>
      </p:graphicFrame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300" b="1" dirty="0"/>
              <a:t>Таблица базовых релокаций</a:t>
            </a:r>
            <a:endParaRPr lang="en-US" b="1" dirty="0">
              <a:solidFill>
                <a:srgbClr val="FFFFFF"/>
              </a:solidFill>
              <a:latin typeface="Source Sans Pro Black" pitchFamily="32" charset="0"/>
              <a:cs typeface="Tahoma" pitchFamily="34" charset="0"/>
            </a:endParaRP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979A374D-F18D-9B68-CAF1-978E5E900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70255"/>
              </p:ext>
            </p:extLst>
          </p:nvPr>
        </p:nvGraphicFramePr>
        <p:xfrm>
          <a:off x="361616" y="1445006"/>
          <a:ext cx="8442659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208">
                  <a:extLst>
                    <a:ext uri="{9D8B030D-6E8A-4147-A177-3AD203B41FA5}">
                      <a16:colId xmlns:a16="http://schemas.microsoft.com/office/drawing/2014/main" val="706236485"/>
                    </a:ext>
                  </a:extLst>
                </a:gridCol>
                <a:gridCol w="1014636">
                  <a:extLst>
                    <a:ext uri="{9D8B030D-6E8A-4147-A177-3AD203B41FA5}">
                      <a16:colId xmlns:a16="http://schemas.microsoft.com/office/drawing/2014/main" val="1818596909"/>
                    </a:ext>
                  </a:extLst>
                </a:gridCol>
                <a:gridCol w="1911352">
                  <a:extLst>
                    <a:ext uri="{9D8B030D-6E8A-4147-A177-3AD203B41FA5}">
                      <a16:colId xmlns:a16="http://schemas.microsoft.com/office/drawing/2014/main" val="2999004068"/>
                    </a:ext>
                  </a:extLst>
                </a:gridCol>
                <a:gridCol w="4176463">
                  <a:extLst>
                    <a:ext uri="{9D8B030D-6E8A-4147-A177-3AD203B41FA5}">
                      <a16:colId xmlns:a16="http://schemas.microsoft.com/office/drawing/2014/main" val="653743092"/>
                    </a:ext>
                  </a:extLst>
                </a:gridCol>
              </a:tblGrid>
              <a:tr h="2046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500" b="1" dirty="0"/>
                        <a:t>Смещение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500" b="1" dirty="0"/>
                        <a:t>Размер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500" b="1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500" b="1" dirty="0"/>
                        <a:t>Значение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26071"/>
                  </a:ext>
                </a:extLst>
              </a:tr>
              <a:tr h="948773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500" dirty="0"/>
                        <a:t>4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500" dirty="0"/>
                        <a:t>Относительный виртуальный адрес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500" dirty="0"/>
                        <a:t>Базовый адрес загрузки и относительный виртуальный адрес страницы прибавляется к каждому смещению в таблице, чтобы получить виртуальный адрес по которому необходимо провести исправление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7018"/>
                  </a:ext>
                </a:extLst>
              </a:tr>
              <a:tr h="50229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500" dirty="0"/>
                        <a:t>4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500" dirty="0"/>
                        <a:t>Размер блока исправлений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500" dirty="0"/>
                        <a:t>Общее количество байтов, занимаемых блоком исправлений, включая эту структуру.</a:t>
                      </a:r>
                    </a:p>
                  </a:txBody>
                  <a:tcP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976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BF8BAD-DE80-0652-97EF-8D1F2E28E2FC}"/>
              </a:ext>
            </a:extLst>
          </p:cNvPr>
          <p:cNvSpPr txBox="1"/>
          <p:nvPr/>
        </p:nvSpPr>
        <p:spPr>
          <a:xfrm>
            <a:off x="337804" y="1137229"/>
            <a:ext cx="521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Структура блока исправлений: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3926A-1F27-D812-34FF-EB7DDADA1EB1}"/>
              </a:ext>
            </a:extLst>
          </p:cNvPr>
          <p:cNvSpPr txBox="1"/>
          <p:nvPr/>
        </p:nvSpPr>
        <p:spPr>
          <a:xfrm>
            <a:off x="337804" y="3442050"/>
            <a:ext cx="521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Структура поля таблицы базовых релокаций:</a:t>
            </a:r>
          </a:p>
        </p:txBody>
      </p:sp>
    </p:spTree>
    <p:extLst>
      <p:ext uri="{BB962C8B-B14F-4D97-AF65-F5344CB8AC3E}">
        <p14:creationId xmlns:p14="http://schemas.microsoft.com/office/powerpoint/2010/main" val="36789402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300" b="1" dirty="0"/>
              <a:t>Алгоритм нахождения контрольной суммы</a:t>
            </a:r>
            <a:endParaRPr lang="en-US" b="1" dirty="0">
              <a:solidFill>
                <a:srgbClr val="FFFFFF"/>
              </a:solidFill>
              <a:latin typeface="Source Sans Pro Black" pitchFamily="32" charset="0"/>
              <a:cs typeface="Tahoma" pitchFamily="34" charset="0"/>
            </a:endParaRP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" name="Рисунок 11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B85C191-801A-C7BE-2F09-1B4872594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5" y="1640445"/>
            <a:ext cx="4265608" cy="417443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97B6BB8-45E5-CF58-A220-AA45E35BC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28" y="1770916"/>
            <a:ext cx="4444157" cy="4040754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A804412-CD47-B7AB-8FCF-B688FBA31614}"/>
              </a:ext>
            </a:extLst>
          </p:cNvPr>
          <p:cNvCxnSpPr>
            <a:cxnSpLocks/>
          </p:cNvCxnSpPr>
          <p:nvPr/>
        </p:nvCxnSpPr>
        <p:spPr bwMode="auto">
          <a:xfrm>
            <a:off x="4499992" y="1079500"/>
            <a:ext cx="0" cy="561657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33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02454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336666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lIns="720000" tIns="0" rIns="0" bIns="0" anchor="ctr" anchorCtr="1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</a:pPr>
            <a:r>
              <a:rPr lang="ru-RU" sz="2300" b="1" dirty="0">
                <a:solidFill>
                  <a:srgbClr val="FFFFFF"/>
                </a:solidFill>
                <a:latin typeface="Source Sans Pro Black" pitchFamily="32" charset="0"/>
                <a:cs typeface="Tahoma" pitchFamily="34" charset="0"/>
              </a:rPr>
              <a:t>Реализация алгоритма</a:t>
            </a:r>
            <a:endParaRPr lang="en-US" b="1" dirty="0">
              <a:solidFill>
                <a:srgbClr val="FFFFFF"/>
              </a:solidFill>
              <a:latin typeface="Source Sans Pro Black" pitchFamily="32" charset="0"/>
              <a:cs typeface="Tahoma" pitchFamily="34" charset="0"/>
            </a:endParaRP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8572500" y="6276975"/>
            <a:ext cx="463550" cy="504825"/>
          </a:xfrm>
          <a:prstGeom prst="ellipse">
            <a:avLst/>
          </a:prstGeom>
          <a:solidFill>
            <a:srgbClr val="1ABC9C"/>
          </a:solidFill>
          <a:ln w="6480">
            <a:solidFill>
              <a:srgbClr val="1ABC9C"/>
            </a:solidFill>
            <a:round/>
            <a:headEnd/>
            <a:tailEnd/>
          </a:ln>
        </p:spPr>
        <p:txBody>
          <a:bodyPr wrap="none" lIns="93240" tIns="48240" rIns="93240" bIns="4824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9AC9B5-8D31-4505-8504-45D12EB6F41C}" type="slidenum">
              <a:rPr lang="ru-RU" sz="1800">
                <a:solidFill>
                  <a:srgbClr val="FFFFFF"/>
                </a:solidFill>
                <a:latin typeface="Source Sans Pro Black" pitchFamily="32" charset="0"/>
              </a:rPr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ru-RU" sz="1800">
              <a:solidFill>
                <a:srgbClr val="FFFFFF"/>
              </a:solidFill>
              <a:latin typeface="Source Sans Pro Black" pitchFamily="3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9850"/>
            <a:ext cx="963613" cy="93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E42B93-F932-816D-7B3E-90FC440B0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2" y="1500275"/>
            <a:ext cx="3391283" cy="4870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B2347-B716-BF21-F168-F38C01203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635" y="1500274"/>
            <a:ext cx="3383742" cy="4870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650484-C555-2933-602F-0D54044F1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499" y="1500273"/>
            <a:ext cx="2263005" cy="3265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D421-E739-15EB-CFE3-FF9A93C409C5}"/>
              </a:ext>
            </a:extLst>
          </p:cNvPr>
          <p:cNvSpPr txBox="1"/>
          <p:nvPr/>
        </p:nvSpPr>
        <p:spPr>
          <a:xfrm>
            <a:off x="107950" y="1161719"/>
            <a:ext cx="57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Листинг макроса для нахождения контрольной суммы</a:t>
            </a:r>
          </a:p>
        </p:txBody>
      </p:sp>
    </p:spTree>
    <p:extLst>
      <p:ext uri="{BB962C8B-B14F-4D97-AF65-F5344CB8AC3E}">
        <p14:creationId xmlns:p14="http://schemas.microsoft.com/office/powerpoint/2010/main" val="918481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16749</TotalTime>
  <Words>2514</Words>
  <Application>Microsoft Office PowerPoint</Application>
  <PresentationFormat>Экран (4:3)</PresentationFormat>
  <Paragraphs>208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Consolas</vt:lpstr>
      <vt:lpstr>Source Sans Pro Black</vt:lpstr>
      <vt:lpstr>Times New Roman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Кирилл Шкалин</cp:lastModifiedBy>
  <cp:revision>802</cp:revision>
  <cp:lastPrinted>2014-12-05T11:02:28Z</cp:lastPrinted>
  <dcterms:created xsi:type="dcterms:W3CDTF">2013-01-17T05:22:46Z</dcterms:created>
  <dcterms:modified xsi:type="dcterms:W3CDTF">2023-06-05T04:49:28Z</dcterms:modified>
</cp:coreProperties>
</file>