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303" r:id="rId4"/>
    <p:sldId id="282" r:id="rId5"/>
    <p:sldId id="280" r:id="rId6"/>
    <p:sldId id="281" r:id="rId7"/>
    <p:sldId id="283" r:id="rId8"/>
    <p:sldId id="279" r:id="rId9"/>
    <p:sldId id="292" r:id="rId10"/>
    <p:sldId id="293" r:id="rId11"/>
    <p:sldId id="298" r:id="rId12"/>
    <p:sldId id="284" r:id="rId13"/>
    <p:sldId id="294" r:id="rId14"/>
    <p:sldId id="299" r:id="rId15"/>
    <p:sldId id="285" r:id="rId16"/>
    <p:sldId id="295" r:id="rId17"/>
    <p:sldId id="301" r:id="rId18"/>
    <p:sldId id="302" r:id="rId19"/>
    <p:sldId id="286" r:id="rId20"/>
    <p:sldId id="287" r:id="rId21"/>
    <p:sldId id="288" r:id="rId22"/>
    <p:sldId id="297" r:id="rId23"/>
    <p:sldId id="290" r:id="rId24"/>
    <p:sldId id="291"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5" autoAdjust="0"/>
    <p:restoredTop sz="94679"/>
  </p:normalViewPr>
  <p:slideViewPr>
    <p:cSldViewPr snapToGrid="0">
      <p:cViewPr varScale="1">
        <p:scale>
          <a:sx n="81" d="100"/>
          <a:sy n="81" d="100"/>
        </p:scale>
        <p:origin x="514"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28/06/2021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6891538-C8E5-4C75-AD33-C6CE73CBF08B}" type="slidenum">
              <a:rPr lang="es-ES" smtClean="0"/>
              <a:t>8</a:t>
            </a:fld>
            <a:endParaRPr lang="es-ES"/>
          </a:p>
        </p:txBody>
      </p:sp>
    </p:spTree>
    <p:extLst>
      <p:ext uri="{BB962C8B-B14F-4D97-AF65-F5344CB8AC3E}">
        <p14:creationId xmlns:p14="http://schemas.microsoft.com/office/powerpoint/2010/main" val="308306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28/06/2021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28/06/2021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28/06/2021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28/06/2021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28/06/2021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28/06/2021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2.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7.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24.xml"/><Relationship Id="rId10"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erlyJaramillo17/BasesDeDatos.git" TargetMode="External"/><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MX" sz="3200" dirty="0">
                <a:latin typeface="Aharoni"/>
                <a:cs typeface="Aharoni"/>
              </a:rPr>
              <a:t>Universo del discurso de una biblioteca</a:t>
            </a:r>
            <a:endParaRPr lang="es-ES" dirty="0"/>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latin typeface="Book Antiqua"/>
              </a:rPr>
              <a:t>Universidad Laica Eloy Alfaro de Manabí</a:t>
            </a:r>
          </a:p>
          <a:p>
            <a:r>
              <a:rPr lang="es-ES" b="1" dirty="0">
                <a:latin typeface="Book Antiqua"/>
              </a:rPr>
              <a:t>Nombre: Jaramillo Zamora Kerly Elizabeth</a:t>
            </a:r>
          </a:p>
          <a:p>
            <a:r>
              <a:rPr lang="es-ES" b="1" dirty="0">
                <a:latin typeface="Book Antiqua"/>
              </a:rPr>
              <a:t>Materia: Gestión de bases de datos</a:t>
            </a:r>
          </a:p>
          <a:p>
            <a:r>
              <a:rPr lang="es-ES" b="1" dirty="0">
                <a:latin typeface="Book Antiqua"/>
              </a:rPr>
              <a:t>Colaborador: Ing. Robert Moreira Centeno</a:t>
            </a: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r>
              <a:rPr lang="es-ES" dirty="0">
                <a:cs typeface="Calibri"/>
              </a:rPr>
              <a:t>Realizar un análisis de los procesos dados en una biblioteca y desarrollar una estructura de base de datos de acuerdo a sus necesidades.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BD3DB231-614C-427F-8D96-4EBF8D8FC7C4}"/>
              </a:ext>
            </a:extLst>
          </p:cNvPr>
          <p:cNvPicPr>
            <a:picLocks noChangeAspect="1"/>
          </p:cNvPicPr>
          <p:nvPr/>
        </p:nvPicPr>
        <p:blipFill>
          <a:blip r:embed="rId3"/>
          <a:stretch>
            <a:fillRect/>
          </a:stretch>
        </p:blipFill>
        <p:spPr>
          <a:xfrm>
            <a:off x="403635" y="1543158"/>
            <a:ext cx="5412704" cy="1557310"/>
          </a:xfrm>
          <a:prstGeom prst="rect">
            <a:avLst/>
          </a:prstGeom>
        </p:spPr>
      </p:pic>
      <p:pic>
        <p:nvPicPr>
          <p:cNvPr id="7" name="Imagen 6">
            <a:extLst>
              <a:ext uri="{FF2B5EF4-FFF2-40B4-BE49-F238E27FC236}">
                <a16:creationId xmlns:a16="http://schemas.microsoft.com/office/drawing/2014/main" id="{C95178B3-8133-4398-B9BB-3138EB7F6256}"/>
              </a:ext>
            </a:extLst>
          </p:cNvPr>
          <p:cNvPicPr>
            <a:picLocks noChangeAspect="1"/>
          </p:cNvPicPr>
          <p:nvPr/>
        </p:nvPicPr>
        <p:blipFill>
          <a:blip r:embed="rId4"/>
          <a:stretch>
            <a:fillRect/>
          </a:stretch>
        </p:blipFill>
        <p:spPr>
          <a:xfrm>
            <a:off x="403635" y="3236469"/>
            <a:ext cx="5117072" cy="3255586"/>
          </a:xfrm>
          <a:prstGeom prst="rect">
            <a:avLst/>
          </a:prstGeom>
        </p:spPr>
      </p:pic>
      <p:pic>
        <p:nvPicPr>
          <p:cNvPr id="11" name="Imagen 10">
            <a:extLst>
              <a:ext uri="{FF2B5EF4-FFF2-40B4-BE49-F238E27FC236}">
                <a16:creationId xmlns:a16="http://schemas.microsoft.com/office/drawing/2014/main" id="{10C2D7A1-9E6B-4BD7-B297-295BFB6E82DD}"/>
              </a:ext>
            </a:extLst>
          </p:cNvPr>
          <p:cNvPicPr>
            <a:picLocks noChangeAspect="1"/>
          </p:cNvPicPr>
          <p:nvPr/>
        </p:nvPicPr>
        <p:blipFill>
          <a:blip r:embed="rId5"/>
          <a:stretch>
            <a:fillRect/>
          </a:stretch>
        </p:blipFill>
        <p:spPr>
          <a:xfrm>
            <a:off x="6540779" y="1517953"/>
            <a:ext cx="5247586" cy="2329497"/>
          </a:xfrm>
          <a:prstGeom prst="rect">
            <a:avLst/>
          </a:prstGeom>
        </p:spPr>
      </p:pic>
      <p:pic>
        <p:nvPicPr>
          <p:cNvPr id="13" name="Imagen 12">
            <a:extLst>
              <a:ext uri="{FF2B5EF4-FFF2-40B4-BE49-F238E27FC236}">
                <a16:creationId xmlns:a16="http://schemas.microsoft.com/office/drawing/2014/main" id="{7E21E124-D0A1-444F-8EF7-D5F23FC0A1F7}"/>
              </a:ext>
            </a:extLst>
          </p:cNvPr>
          <p:cNvPicPr>
            <a:picLocks noChangeAspect="1"/>
          </p:cNvPicPr>
          <p:nvPr/>
        </p:nvPicPr>
        <p:blipFill>
          <a:blip r:embed="rId6"/>
          <a:stretch>
            <a:fillRect/>
          </a:stretch>
        </p:blipFill>
        <p:spPr>
          <a:xfrm>
            <a:off x="6375564" y="4071144"/>
            <a:ext cx="5000480" cy="2165317"/>
          </a:xfrm>
          <a:prstGeom prst="rect">
            <a:avLst/>
          </a:prstGeom>
        </p:spPr>
      </p:pic>
    </p:spTree>
    <p:extLst>
      <p:ext uri="{BB962C8B-B14F-4D97-AF65-F5344CB8AC3E}">
        <p14:creationId xmlns:p14="http://schemas.microsoft.com/office/powerpoint/2010/main" val="2896537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03B2E-64BB-4154-93B4-B7CF49471AC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8EC8B7D8-7F88-45D7-8DF0-024A9868880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C6674268-BAFD-4AA1-9C5D-74AB90F1DB96}"/>
              </a:ext>
            </a:extLst>
          </p:cNvPr>
          <p:cNvPicPr>
            <a:picLocks noChangeAspect="1"/>
          </p:cNvPicPr>
          <p:nvPr/>
        </p:nvPicPr>
        <p:blipFill>
          <a:blip r:embed="rId3"/>
          <a:stretch>
            <a:fillRect/>
          </a:stretch>
        </p:blipFill>
        <p:spPr>
          <a:xfrm>
            <a:off x="3019425" y="1490963"/>
            <a:ext cx="5441175" cy="2562563"/>
          </a:xfrm>
          <a:prstGeom prst="rect">
            <a:avLst/>
          </a:prstGeom>
        </p:spPr>
      </p:pic>
      <p:pic>
        <p:nvPicPr>
          <p:cNvPr id="7" name="Imagen 6">
            <a:extLst>
              <a:ext uri="{FF2B5EF4-FFF2-40B4-BE49-F238E27FC236}">
                <a16:creationId xmlns:a16="http://schemas.microsoft.com/office/drawing/2014/main" id="{2B5C2D12-D49C-482A-A5B3-15131A55B74C}"/>
              </a:ext>
            </a:extLst>
          </p:cNvPr>
          <p:cNvPicPr>
            <a:picLocks noChangeAspect="1"/>
          </p:cNvPicPr>
          <p:nvPr/>
        </p:nvPicPr>
        <p:blipFill>
          <a:blip r:embed="rId4"/>
          <a:stretch>
            <a:fillRect/>
          </a:stretch>
        </p:blipFill>
        <p:spPr>
          <a:xfrm>
            <a:off x="3019425" y="4137332"/>
            <a:ext cx="5747503" cy="1800225"/>
          </a:xfrm>
          <a:prstGeom prst="rect">
            <a:avLst/>
          </a:prstGeom>
        </p:spPr>
      </p:pic>
    </p:spTree>
    <p:extLst>
      <p:ext uri="{BB962C8B-B14F-4D97-AF65-F5344CB8AC3E}">
        <p14:creationId xmlns:p14="http://schemas.microsoft.com/office/powerpoint/2010/main" val="114645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3CC5F31C-F294-477F-8040-9FA4F7510B8F}"/>
              </a:ext>
            </a:extLst>
          </p:cNvPr>
          <p:cNvPicPr>
            <a:picLocks noChangeAspect="1"/>
          </p:cNvPicPr>
          <p:nvPr/>
        </p:nvPicPr>
        <p:blipFill>
          <a:blip r:embed="rId3"/>
          <a:stretch>
            <a:fillRect/>
          </a:stretch>
        </p:blipFill>
        <p:spPr>
          <a:xfrm>
            <a:off x="2103797" y="1462687"/>
            <a:ext cx="7305675" cy="4751846"/>
          </a:xfrm>
          <a:prstGeom prst="rect">
            <a:avLst/>
          </a:prstGeom>
        </p:spPr>
      </p:pic>
    </p:spTree>
    <p:extLst>
      <p:ext uri="{BB962C8B-B14F-4D97-AF65-F5344CB8AC3E}">
        <p14:creationId xmlns:p14="http://schemas.microsoft.com/office/powerpoint/2010/main" val="214633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EFF1441F-62AE-4B27-AC45-9FAEDD0FBAFC}"/>
              </a:ext>
            </a:extLst>
          </p:cNvPr>
          <p:cNvPicPr>
            <a:picLocks noChangeAspect="1"/>
          </p:cNvPicPr>
          <p:nvPr/>
        </p:nvPicPr>
        <p:blipFill>
          <a:blip r:embed="rId3"/>
          <a:stretch>
            <a:fillRect/>
          </a:stretch>
        </p:blipFill>
        <p:spPr>
          <a:xfrm>
            <a:off x="2418221" y="1573638"/>
            <a:ext cx="6657975" cy="4827162"/>
          </a:xfrm>
          <a:prstGeom prst="rect">
            <a:avLst/>
          </a:prstGeom>
        </p:spPr>
      </p:pic>
    </p:spTree>
    <p:extLst>
      <p:ext uri="{BB962C8B-B14F-4D97-AF65-F5344CB8AC3E}">
        <p14:creationId xmlns:p14="http://schemas.microsoft.com/office/powerpoint/2010/main" val="3466298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452EB-68C0-4D0E-A40A-40D2E5F121CE}"/>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CREAR LAS LLAVES FORANEAS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4B138F89-8246-4CEC-845A-4A2634ED052B}"/>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BDA24A14-A18D-42B7-B9EA-C8D83181EC91}"/>
              </a:ext>
            </a:extLst>
          </p:cNvPr>
          <p:cNvPicPr>
            <a:picLocks noChangeAspect="1"/>
          </p:cNvPicPr>
          <p:nvPr/>
        </p:nvPicPr>
        <p:blipFill>
          <a:blip r:embed="rId3"/>
          <a:stretch>
            <a:fillRect/>
          </a:stretch>
        </p:blipFill>
        <p:spPr>
          <a:xfrm>
            <a:off x="2668571" y="1603076"/>
            <a:ext cx="6553200" cy="2997086"/>
          </a:xfrm>
          <a:prstGeom prst="rect">
            <a:avLst/>
          </a:prstGeom>
        </p:spPr>
      </p:pic>
    </p:spTree>
    <p:extLst>
      <p:ext uri="{BB962C8B-B14F-4D97-AF65-F5344CB8AC3E}">
        <p14:creationId xmlns:p14="http://schemas.microsoft.com/office/powerpoint/2010/main" val="407377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INGRESO DE DATOS</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3EB223D7-BF0C-44A6-A701-CF3FE7470110}"/>
              </a:ext>
            </a:extLst>
          </p:cNvPr>
          <p:cNvPicPr>
            <a:picLocks noChangeAspect="1"/>
          </p:cNvPicPr>
          <p:nvPr/>
        </p:nvPicPr>
        <p:blipFill>
          <a:blip r:embed="rId3"/>
          <a:stretch>
            <a:fillRect/>
          </a:stretch>
        </p:blipFill>
        <p:spPr>
          <a:xfrm>
            <a:off x="0" y="1518626"/>
            <a:ext cx="12192000" cy="1407486"/>
          </a:xfrm>
          <a:prstGeom prst="rect">
            <a:avLst/>
          </a:prstGeom>
        </p:spPr>
      </p:pic>
      <p:pic>
        <p:nvPicPr>
          <p:cNvPr id="8" name="Imagen 7">
            <a:extLst>
              <a:ext uri="{FF2B5EF4-FFF2-40B4-BE49-F238E27FC236}">
                <a16:creationId xmlns:a16="http://schemas.microsoft.com/office/drawing/2014/main" id="{6FC5D5C2-1131-4635-83CB-AC24F74294F1}"/>
              </a:ext>
            </a:extLst>
          </p:cNvPr>
          <p:cNvPicPr>
            <a:picLocks noChangeAspect="1"/>
          </p:cNvPicPr>
          <p:nvPr/>
        </p:nvPicPr>
        <p:blipFill>
          <a:blip r:embed="rId4"/>
          <a:stretch>
            <a:fillRect/>
          </a:stretch>
        </p:blipFill>
        <p:spPr>
          <a:xfrm>
            <a:off x="0" y="2772598"/>
            <a:ext cx="7692272" cy="1001305"/>
          </a:xfrm>
          <a:prstGeom prst="rect">
            <a:avLst/>
          </a:prstGeom>
        </p:spPr>
      </p:pic>
      <p:pic>
        <p:nvPicPr>
          <p:cNvPr id="10" name="Imagen 9">
            <a:extLst>
              <a:ext uri="{FF2B5EF4-FFF2-40B4-BE49-F238E27FC236}">
                <a16:creationId xmlns:a16="http://schemas.microsoft.com/office/drawing/2014/main" id="{A3E79C0E-CC42-46A2-ABD2-4EC5CBD88261}"/>
              </a:ext>
            </a:extLst>
          </p:cNvPr>
          <p:cNvPicPr>
            <a:picLocks noChangeAspect="1"/>
          </p:cNvPicPr>
          <p:nvPr/>
        </p:nvPicPr>
        <p:blipFill>
          <a:blip r:embed="rId5"/>
          <a:stretch>
            <a:fillRect/>
          </a:stretch>
        </p:blipFill>
        <p:spPr>
          <a:xfrm>
            <a:off x="77575" y="3773903"/>
            <a:ext cx="4457700" cy="942975"/>
          </a:xfrm>
          <a:prstGeom prst="rect">
            <a:avLst/>
          </a:prstGeom>
        </p:spPr>
      </p:pic>
      <p:pic>
        <p:nvPicPr>
          <p:cNvPr id="12" name="Imagen 11">
            <a:extLst>
              <a:ext uri="{FF2B5EF4-FFF2-40B4-BE49-F238E27FC236}">
                <a16:creationId xmlns:a16="http://schemas.microsoft.com/office/drawing/2014/main" id="{831D90E9-C9B7-46AF-BF18-8FB3C98A04A4}"/>
              </a:ext>
            </a:extLst>
          </p:cNvPr>
          <p:cNvPicPr>
            <a:picLocks noChangeAspect="1"/>
          </p:cNvPicPr>
          <p:nvPr/>
        </p:nvPicPr>
        <p:blipFill>
          <a:blip r:embed="rId6"/>
          <a:stretch>
            <a:fillRect/>
          </a:stretch>
        </p:blipFill>
        <p:spPr>
          <a:xfrm>
            <a:off x="77575" y="4734536"/>
            <a:ext cx="8372475" cy="1209675"/>
          </a:xfrm>
          <a:prstGeom prst="rect">
            <a:avLst/>
          </a:prstGeom>
        </p:spPr>
      </p:pic>
    </p:spTree>
    <p:extLst>
      <p:ext uri="{BB962C8B-B14F-4D97-AF65-F5344CB8AC3E}">
        <p14:creationId xmlns:p14="http://schemas.microsoft.com/office/powerpoint/2010/main" val="97514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D0A1DB43-BC4E-4A28-8F0F-B5DDD74C9EFC}"/>
              </a:ext>
            </a:extLst>
          </p:cNvPr>
          <p:cNvPicPr>
            <a:picLocks noChangeAspect="1"/>
          </p:cNvPicPr>
          <p:nvPr/>
        </p:nvPicPr>
        <p:blipFill>
          <a:blip r:embed="rId3"/>
          <a:stretch>
            <a:fillRect/>
          </a:stretch>
        </p:blipFill>
        <p:spPr>
          <a:xfrm>
            <a:off x="224034" y="1561166"/>
            <a:ext cx="4391025" cy="1171575"/>
          </a:xfrm>
          <a:prstGeom prst="rect">
            <a:avLst/>
          </a:prstGeom>
        </p:spPr>
      </p:pic>
      <p:pic>
        <p:nvPicPr>
          <p:cNvPr id="8" name="Imagen 7">
            <a:extLst>
              <a:ext uri="{FF2B5EF4-FFF2-40B4-BE49-F238E27FC236}">
                <a16:creationId xmlns:a16="http://schemas.microsoft.com/office/drawing/2014/main" id="{274A5DBC-2EC5-4149-8CD4-9C3A63A07D5B}"/>
              </a:ext>
            </a:extLst>
          </p:cNvPr>
          <p:cNvPicPr>
            <a:picLocks noChangeAspect="1"/>
          </p:cNvPicPr>
          <p:nvPr/>
        </p:nvPicPr>
        <p:blipFill>
          <a:blip r:embed="rId4"/>
          <a:stretch>
            <a:fillRect/>
          </a:stretch>
        </p:blipFill>
        <p:spPr>
          <a:xfrm>
            <a:off x="0" y="2481868"/>
            <a:ext cx="12192000" cy="1894264"/>
          </a:xfrm>
          <a:prstGeom prst="rect">
            <a:avLst/>
          </a:prstGeom>
        </p:spPr>
      </p:pic>
      <p:pic>
        <p:nvPicPr>
          <p:cNvPr id="10" name="Imagen 9">
            <a:extLst>
              <a:ext uri="{FF2B5EF4-FFF2-40B4-BE49-F238E27FC236}">
                <a16:creationId xmlns:a16="http://schemas.microsoft.com/office/drawing/2014/main" id="{CE4DE814-3819-4498-A822-7E40E4C65AF5}"/>
              </a:ext>
            </a:extLst>
          </p:cNvPr>
          <p:cNvPicPr>
            <a:picLocks noChangeAspect="1"/>
          </p:cNvPicPr>
          <p:nvPr/>
        </p:nvPicPr>
        <p:blipFill>
          <a:blip r:embed="rId5"/>
          <a:stretch>
            <a:fillRect/>
          </a:stretch>
        </p:blipFill>
        <p:spPr>
          <a:xfrm>
            <a:off x="157457" y="4376132"/>
            <a:ext cx="8162925" cy="2009775"/>
          </a:xfrm>
          <a:prstGeom prst="rect">
            <a:avLst/>
          </a:prstGeom>
        </p:spPr>
      </p:pic>
    </p:spTree>
    <p:extLst>
      <p:ext uri="{BB962C8B-B14F-4D97-AF65-F5344CB8AC3E}">
        <p14:creationId xmlns:p14="http://schemas.microsoft.com/office/powerpoint/2010/main" val="1634305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BD295231-14DD-4D01-8201-F10D0D31956D}"/>
              </a:ext>
            </a:extLst>
          </p:cNvPr>
          <p:cNvPicPr>
            <a:picLocks noChangeAspect="1"/>
          </p:cNvPicPr>
          <p:nvPr/>
        </p:nvPicPr>
        <p:blipFill>
          <a:blip r:embed="rId3"/>
          <a:stretch>
            <a:fillRect/>
          </a:stretch>
        </p:blipFill>
        <p:spPr>
          <a:xfrm>
            <a:off x="179060" y="1520072"/>
            <a:ext cx="9458325" cy="914400"/>
          </a:xfrm>
          <a:prstGeom prst="rect">
            <a:avLst/>
          </a:prstGeom>
        </p:spPr>
      </p:pic>
      <p:pic>
        <p:nvPicPr>
          <p:cNvPr id="10" name="Imagen 9">
            <a:extLst>
              <a:ext uri="{FF2B5EF4-FFF2-40B4-BE49-F238E27FC236}">
                <a16:creationId xmlns:a16="http://schemas.microsoft.com/office/drawing/2014/main" id="{74761453-D464-455B-B8F5-CA113BB57B1C}"/>
              </a:ext>
            </a:extLst>
          </p:cNvPr>
          <p:cNvPicPr>
            <a:picLocks noChangeAspect="1"/>
          </p:cNvPicPr>
          <p:nvPr/>
        </p:nvPicPr>
        <p:blipFill>
          <a:blip r:embed="rId4"/>
          <a:stretch>
            <a:fillRect/>
          </a:stretch>
        </p:blipFill>
        <p:spPr>
          <a:xfrm>
            <a:off x="179060" y="2434472"/>
            <a:ext cx="9083596" cy="4167875"/>
          </a:xfrm>
          <a:prstGeom prst="rect">
            <a:avLst/>
          </a:prstGeom>
        </p:spPr>
      </p:pic>
    </p:spTree>
    <p:extLst>
      <p:ext uri="{BB962C8B-B14F-4D97-AF65-F5344CB8AC3E}">
        <p14:creationId xmlns:p14="http://schemas.microsoft.com/office/powerpoint/2010/main" val="4200802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CDDC96-53F0-4E78-B592-4583CDCA8F1D}"/>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INGRESO DE DATOS</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79D97A71-0D34-440E-BA0A-757028AAC33C}"/>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B042350C-5A16-454D-A14C-F70ED1BBB4AD}"/>
              </a:ext>
            </a:extLst>
          </p:cNvPr>
          <p:cNvPicPr>
            <a:picLocks noChangeAspect="1"/>
          </p:cNvPicPr>
          <p:nvPr/>
        </p:nvPicPr>
        <p:blipFill>
          <a:blip r:embed="rId3"/>
          <a:stretch>
            <a:fillRect/>
          </a:stretch>
        </p:blipFill>
        <p:spPr>
          <a:xfrm>
            <a:off x="717271" y="5049304"/>
            <a:ext cx="4297789" cy="532203"/>
          </a:xfrm>
          <a:prstGeom prst="rect">
            <a:avLst/>
          </a:prstGeom>
        </p:spPr>
      </p:pic>
      <p:pic>
        <p:nvPicPr>
          <p:cNvPr id="7" name="Imagen 6">
            <a:extLst>
              <a:ext uri="{FF2B5EF4-FFF2-40B4-BE49-F238E27FC236}">
                <a16:creationId xmlns:a16="http://schemas.microsoft.com/office/drawing/2014/main" id="{F91CAF22-CC91-48D1-BB3C-72BFBD482A97}"/>
              </a:ext>
            </a:extLst>
          </p:cNvPr>
          <p:cNvPicPr>
            <a:picLocks noChangeAspect="1"/>
          </p:cNvPicPr>
          <p:nvPr/>
        </p:nvPicPr>
        <p:blipFill>
          <a:blip r:embed="rId4"/>
          <a:stretch>
            <a:fillRect/>
          </a:stretch>
        </p:blipFill>
        <p:spPr>
          <a:xfrm>
            <a:off x="717271" y="1471441"/>
            <a:ext cx="9568236" cy="3326802"/>
          </a:xfrm>
          <a:prstGeom prst="rect">
            <a:avLst/>
          </a:prstGeom>
        </p:spPr>
      </p:pic>
    </p:spTree>
    <p:extLst>
      <p:ext uri="{BB962C8B-B14F-4D97-AF65-F5344CB8AC3E}">
        <p14:creationId xmlns:p14="http://schemas.microsoft.com/office/powerpoint/2010/main" val="374993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hlinkClick r:id="rId2" action="ppaction://hlinksldjump"/>
            <a:extLst>
              <a:ext uri="{FF2B5EF4-FFF2-40B4-BE49-F238E27FC236}">
                <a16:creationId xmlns:a16="http://schemas.microsoft.com/office/drawing/2014/main" id="{31872318-1308-4863-8948-2846BCEC769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Título 1">
            <a:extLst>
              <a:ext uri="{FF2B5EF4-FFF2-40B4-BE49-F238E27FC236}">
                <a16:creationId xmlns:a16="http://schemas.microsoft.com/office/drawing/2014/main" id="{95FAE90E-5128-4AE8-ACB0-64116871F854}"/>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1</a:t>
            </a:r>
            <a:endParaRPr lang="es-ES" dirty="0">
              <a:solidFill>
                <a:schemeClr val="bg1"/>
              </a:solidFill>
            </a:endParaRPr>
          </a:p>
        </p:txBody>
      </p:sp>
      <p:sp>
        <p:nvSpPr>
          <p:cNvPr id="8" name="CuadroTexto 7">
            <a:extLst>
              <a:ext uri="{FF2B5EF4-FFF2-40B4-BE49-F238E27FC236}">
                <a16:creationId xmlns:a16="http://schemas.microsoft.com/office/drawing/2014/main" id="{1CEF7088-72D2-4E9C-94CE-871BD81E3F06}"/>
              </a:ext>
            </a:extLst>
          </p:cNvPr>
          <p:cNvSpPr txBox="1"/>
          <p:nvPr/>
        </p:nvSpPr>
        <p:spPr>
          <a:xfrm>
            <a:off x="662152" y="1551251"/>
            <a:ext cx="10758704" cy="646331"/>
          </a:xfrm>
          <a:prstGeom prst="rect">
            <a:avLst/>
          </a:prstGeom>
          <a:noFill/>
        </p:spPr>
        <p:txBody>
          <a:bodyPr wrap="square" rtlCol="0">
            <a:spAutoFit/>
          </a:bodyPr>
          <a:lstStyle/>
          <a:p>
            <a:r>
              <a:rPr lang="es-EC" sz="1800" dirty="0">
                <a:effectLst/>
                <a:latin typeface="Calibri" panose="020F0502020204030204" pitchFamily="34" charset="0"/>
                <a:ea typeface="Calibri" panose="020F0502020204030204" pitchFamily="34" charset="0"/>
                <a:cs typeface="SimSun" panose="02010600030101010101" pitchFamily="2" charset="-122"/>
              </a:rPr>
              <a:t>Consultar al sistema si X libro se encuentra disponible (y que se conozcan sus versiones físicas y digitales) </a:t>
            </a:r>
          </a:p>
          <a:p>
            <a:endParaRPr lang="es-EC" dirty="0"/>
          </a:p>
        </p:txBody>
      </p:sp>
      <p:pic>
        <p:nvPicPr>
          <p:cNvPr id="7" name="Imagen 6">
            <a:extLst>
              <a:ext uri="{FF2B5EF4-FFF2-40B4-BE49-F238E27FC236}">
                <a16:creationId xmlns:a16="http://schemas.microsoft.com/office/drawing/2014/main" id="{20AC052A-A2F5-4EAF-8B58-795153775F7E}"/>
              </a:ext>
            </a:extLst>
          </p:cNvPr>
          <p:cNvPicPr>
            <a:picLocks noChangeAspect="1"/>
          </p:cNvPicPr>
          <p:nvPr/>
        </p:nvPicPr>
        <p:blipFill>
          <a:blip r:embed="rId3"/>
          <a:stretch>
            <a:fillRect/>
          </a:stretch>
        </p:blipFill>
        <p:spPr>
          <a:xfrm>
            <a:off x="782080" y="2360530"/>
            <a:ext cx="6489060" cy="3059882"/>
          </a:xfrm>
          <a:prstGeom prst="rect">
            <a:avLst/>
          </a:prstGeom>
        </p:spPr>
      </p:pic>
    </p:spTree>
    <p:extLst>
      <p:ext uri="{BB962C8B-B14F-4D97-AF65-F5344CB8AC3E}">
        <p14:creationId xmlns:p14="http://schemas.microsoft.com/office/powerpoint/2010/main" val="1678006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3" action="ppaction://hlinksldjump"/>
              </a:rPr>
              <a:t>Entidades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4" action="ppaction://hlinksldjump"/>
              </a:rPr>
              <a:t>Modelo conceptual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5" action="ppaction://hlinksldjump"/>
              </a:rPr>
              <a:t>Modelo lógico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6" action="ppaction://hlinksldjump"/>
              </a:rPr>
              <a:t>Modelo físico</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7" action="ppaction://hlinksldjump"/>
              </a:rPr>
              <a:t>Creación de las entidades en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Crear las llaves foráneas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Ingreso de datos</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0" action="ppaction://hlinksldjump"/>
              </a:rPr>
              <a:t>Consulta 1</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1" action="ppaction://hlinksldjump"/>
              </a:rPr>
              <a:t>Consulta 2</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Consulta 3</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3" action="ppaction://hlinksldjump"/>
              </a:rPr>
              <a:t>Consulta 4</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4" action="ppaction://hlinksldjump"/>
              </a:rPr>
              <a:t>Enlace GIT HUB</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15" action="ppaction://hlinksldjump"/>
              </a:rPr>
              <a:t>Conclusiones</a:t>
            </a: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MX" sz="2400" dirty="0">
              <a:cs typeface="Calibri"/>
            </a:endParaRPr>
          </a:p>
          <a:p>
            <a:pPr marL="342900" lvl="0" indent="-228600">
              <a:lnSpc>
                <a:spcPct val="90000"/>
              </a:lnSpc>
              <a:spcAft>
                <a:spcPts val="600"/>
              </a:spcAft>
              <a:buFont typeface="Arial" panose="020B0604020202020204" pitchFamily="34" charset="0"/>
              <a:buChar char="•"/>
              <a:defRPr/>
            </a:pPr>
            <a:endParaRPr lang="es-ES" sz="2400" dirty="0">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MX"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06771EEA-608F-4F62-98EA-90894414697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067ADA5E-84A7-48A1-B7AA-5D2BF5E4E8F5}"/>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2</a:t>
            </a:r>
            <a:endParaRPr lang="es-ES" dirty="0">
              <a:solidFill>
                <a:schemeClr val="bg1"/>
              </a:solidFill>
            </a:endParaRPr>
          </a:p>
        </p:txBody>
      </p:sp>
      <p:sp>
        <p:nvSpPr>
          <p:cNvPr id="4" name="CuadroTexto 3">
            <a:extLst>
              <a:ext uri="{FF2B5EF4-FFF2-40B4-BE49-F238E27FC236}">
                <a16:creationId xmlns:a16="http://schemas.microsoft.com/office/drawing/2014/main" id="{1FAE871F-704F-44E9-90B5-CCDA1F39E2BD}"/>
              </a:ext>
            </a:extLst>
          </p:cNvPr>
          <p:cNvSpPr txBox="1"/>
          <p:nvPr/>
        </p:nvSpPr>
        <p:spPr>
          <a:xfrm>
            <a:off x="662151" y="1551251"/>
            <a:ext cx="11338171" cy="923330"/>
          </a:xfrm>
          <a:prstGeom prst="rect">
            <a:avLst/>
          </a:prstGeom>
          <a:noFill/>
        </p:spPr>
        <p:txBody>
          <a:bodyPr wrap="square" rtlCol="0">
            <a:spAutoFit/>
          </a:bodyPr>
          <a:lstStyle/>
          <a:p>
            <a:r>
              <a:rPr lang="es-EC" sz="1800" dirty="0">
                <a:effectLst/>
                <a:latin typeface="Calibri" panose="020F0502020204030204" pitchFamily="34" charset="0"/>
                <a:ea typeface="Calibri" panose="020F0502020204030204" pitchFamily="34" charset="0"/>
                <a:cs typeface="SimSun" panose="02010600030101010101" pitchFamily="2" charset="-122"/>
              </a:rPr>
              <a:t>Consultar la cantidad de veces que un usuario o socio ha prestado un libro y lo ha entregado en la fecha establecida o se ha demorado mas días (Por cada cliente)</a:t>
            </a:r>
          </a:p>
          <a:p>
            <a:endParaRPr lang="es-ES" dirty="0"/>
          </a:p>
        </p:txBody>
      </p:sp>
      <p:pic>
        <p:nvPicPr>
          <p:cNvPr id="6" name="Imagen 5">
            <a:extLst>
              <a:ext uri="{FF2B5EF4-FFF2-40B4-BE49-F238E27FC236}">
                <a16:creationId xmlns:a16="http://schemas.microsoft.com/office/drawing/2014/main" id="{F32B337B-D508-48D5-956F-2BA48A4E1CB6}"/>
              </a:ext>
            </a:extLst>
          </p:cNvPr>
          <p:cNvPicPr>
            <a:picLocks noChangeAspect="1"/>
          </p:cNvPicPr>
          <p:nvPr/>
        </p:nvPicPr>
        <p:blipFill>
          <a:blip r:embed="rId3"/>
          <a:stretch>
            <a:fillRect/>
          </a:stretch>
        </p:blipFill>
        <p:spPr>
          <a:xfrm>
            <a:off x="704736" y="2227504"/>
            <a:ext cx="10834540" cy="2402991"/>
          </a:xfrm>
          <a:prstGeom prst="rect">
            <a:avLst/>
          </a:prstGeom>
        </p:spPr>
      </p:pic>
      <p:pic>
        <p:nvPicPr>
          <p:cNvPr id="10" name="Imagen 9">
            <a:extLst>
              <a:ext uri="{FF2B5EF4-FFF2-40B4-BE49-F238E27FC236}">
                <a16:creationId xmlns:a16="http://schemas.microsoft.com/office/drawing/2014/main" id="{97240083-6DDF-4D1C-AC4F-9054695C6E16}"/>
              </a:ext>
            </a:extLst>
          </p:cNvPr>
          <p:cNvPicPr>
            <a:picLocks noChangeAspect="1"/>
          </p:cNvPicPr>
          <p:nvPr/>
        </p:nvPicPr>
        <p:blipFill>
          <a:blip r:embed="rId4"/>
          <a:stretch>
            <a:fillRect/>
          </a:stretch>
        </p:blipFill>
        <p:spPr>
          <a:xfrm>
            <a:off x="765846" y="4755911"/>
            <a:ext cx="9170006" cy="1906283"/>
          </a:xfrm>
          <a:prstGeom prst="rect">
            <a:avLst/>
          </a:prstGeom>
        </p:spPr>
      </p:pic>
    </p:spTree>
    <p:extLst>
      <p:ext uri="{BB962C8B-B14F-4D97-AF65-F5344CB8AC3E}">
        <p14:creationId xmlns:p14="http://schemas.microsoft.com/office/powerpoint/2010/main" val="267310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37A61474-C6B5-4A6F-AE06-E74854E8C41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1F58C62A-DB2A-4926-A03F-F97ACC1B28FE}"/>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3</a:t>
            </a:r>
            <a:endParaRPr lang="es-ES" dirty="0">
              <a:solidFill>
                <a:schemeClr val="bg1"/>
              </a:solidFill>
            </a:endParaRPr>
          </a:p>
        </p:txBody>
      </p:sp>
      <p:sp>
        <p:nvSpPr>
          <p:cNvPr id="4" name="CuadroTexto 3">
            <a:extLst>
              <a:ext uri="{FF2B5EF4-FFF2-40B4-BE49-F238E27FC236}">
                <a16:creationId xmlns:a16="http://schemas.microsoft.com/office/drawing/2014/main" id="{7D396574-05A9-4E19-B2D1-F00B76D1FA83}"/>
              </a:ext>
            </a:extLst>
          </p:cNvPr>
          <p:cNvSpPr txBox="1"/>
          <p:nvPr/>
        </p:nvSpPr>
        <p:spPr>
          <a:xfrm>
            <a:off x="662151" y="1579255"/>
            <a:ext cx="9900102" cy="646331"/>
          </a:xfrm>
          <a:prstGeom prst="rect">
            <a:avLst/>
          </a:prstGeom>
          <a:noFill/>
        </p:spPr>
        <p:txBody>
          <a:bodyPr wrap="square" rtlCol="0">
            <a:spAutoFit/>
          </a:bodyPr>
          <a:lstStyle/>
          <a:p>
            <a:pPr marL="285750" indent="-285750">
              <a:buFont typeface="Arial" panose="020B0604020202020204" pitchFamily="34" charset="0"/>
              <a:buChar char="•"/>
            </a:pPr>
            <a:r>
              <a:rPr lang="es-EC" sz="1800" dirty="0">
                <a:effectLst/>
                <a:latin typeface="Calibri" panose="020F0502020204030204" pitchFamily="34" charset="0"/>
                <a:ea typeface="Calibri" panose="020F0502020204030204" pitchFamily="34" charset="0"/>
                <a:cs typeface="SimSun" panose="02010600030101010101" pitchFamily="2" charset="-122"/>
              </a:rPr>
              <a:t>Consultar los proveedores y la cantidad de libros que se le han adquirido junto con el año en el que se hizo la adquisición.</a:t>
            </a:r>
          </a:p>
        </p:txBody>
      </p:sp>
      <p:pic>
        <p:nvPicPr>
          <p:cNvPr id="10" name="Imagen 9">
            <a:extLst>
              <a:ext uri="{FF2B5EF4-FFF2-40B4-BE49-F238E27FC236}">
                <a16:creationId xmlns:a16="http://schemas.microsoft.com/office/drawing/2014/main" id="{C30051F6-496A-4013-B851-3E141AE0B56E}"/>
              </a:ext>
            </a:extLst>
          </p:cNvPr>
          <p:cNvPicPr>
            <a:picLocks noChangeAspect="1"/>
          </p:cNvPicPr>
          <p:nvPr/>
        </p:nvPicPr>
        <p:blipFill>
          <a:blip r:embed="rId3"/>
          <a:stretch>
            <a:fillRect/>
          </a:stretch>
        </p:blipFill>
        <p:spPr>
          <a:xfrm>
            <a:off x="84841" y="2347668"/>
            <a:ext cx="12192000" cy="2881586"/>
          </a:xfrm>
          <a:prstGeom prst="rect">
            <a:avLst/>
          </a:prstGeom>
        </p:spPr>
      </p:pic>
    </p:spTree>
    <p:extLst>
      <p:ext uri="{BB962C8B-B14F-4D97-AF65-F5344CB8AC3E}">
        <p14:creationId xmlns:p14="http://schemas.microsoft.com/office/powerpoint/2010/main" val="214464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61E37-6C13-4AEA-BFB0-DEA7E17DB852}"/>
              </a:ext>
            </a:extLst>
          </p:cNvPr>
          <p:cNvSpPr txBox="1">
            <a:spLocks/>
          </p:cNvSpPr>
          <p:nvPr/>
        </p:nvSpPr>
        <p:spPr>
          <a:xfrm>
            <a:off x="0" y="643467"/>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CONSULTA 4</a:t>
            </a:r>
            <a:endParaRPr lang="es-ES" dirty="0">
              <a:solidFill>
                <a:schemeClr val="bg1"/>
              </a:solidFill>
            </a:endParaRPr>
          </a:p>
        </p:txBody>
      </p:sp>
      <p:sp>
        <p:nvSpPr>
          <p:cNvPr id="3" name="Rectángulo 2">
            <a:hlinkClick r:id="rId2" action="ppaction://hlinksldjump"/>
            <a:extLst>
              <a:ext uri="{FF2B5EF4-FFF2-40B4-BE49-F238E27FC236}">
                <a16:creationId xmlns:a16="http://schemas.microsoft.com/office/drawing/2014/main" id="{A3C546D4-05E6-4EF5-8FC3-828D93124CC3}"/>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3C7A7F31-8D15-48B2-995F-8F41C9EAD332}"/>
              </a:ext>
            </a:extLst>
          </p:cNvPr>
          <p:cNvSpPr txBox="1"/>
          <p:nvPr/>
        </p:nvSpPr>
        <p:spPr>
          <a:xfrm>
            <a:off x="662150" y="1579255"/>
            <a:ext cx="7567449" cy="369332"/>
          </a:xfrm>
          <a:prstGeom prst="rect">
            <a:avLst/>
          </a:prstGeom>
          <a:noFill/>
        </p:spPr>
        <p:txBody>
          <a:bodyPr wrap="square" rtlCol="0">
            <a:spAutoFit/>
          </a:bodyPr>
          <a:lstStyle/>
          <a:p>
            <a:r>
              <a:rPr lang="es-EC" sz="1800" dirty="0">
                <a:effectLst/>
                <a:latin typeface="Calibri" panose="020F0502020204030204" pitchFamily="34" charset="0"/>
                <a:ea typeface="Calibri" panose="020F0502020204030204" pitchFamily="34" charset="0"/>
                <a:cs typeface="SimSun" panose="02010600030101010101" pitchFamily="2" charset="-122"/>
              </a:rPr>
              <a:t>Consultar cuantos libros por año no han sido devueltos o recuperados.</a:t>
            </a:r>
          </a:p>
        </p:txBody>
      </p:sp>
      <p:pic>
        <p:nvPicPr>
          <p:cNvPr id="8" name="Imagen 7">
            <a:extLst>
              <a:ext uri="{FF2B5EF4-FFF2-40B4-BE49-F238E27FC236}">
                <a16:creationId xmlns:a16="http://schemas.microsoft.com/office/drawing/2014/main" id="{9C9C2B7C-7ECA-4568-A536-AE8B105AE74C}"/>
              </a:ext>
            </a:extLst>
          </p:cNvPr>
          <p:cNvPicPr>
            <a:picLocks noChangeAspect="1"/>
          </p:cNvPicPr>
          <p:nvPr/>
        </p:nvPicPr>
        <p:blipFill>
          <a:blip r:embed="rId3"/>
          <a:stretch>
            <a:fillRect/>
          </a:stretch>
        </p:blipFill>
        <p:spPr>
          <a:xfrm>
            <a:off x="396715" y="2139539"/>
            <a:ext cx="11398569" cy="2619142"/>
          </a:xfrm>
          <a:prstGeom prst="rect">
            <a:avLst/>
          </a:prstGeom>
        </p:spPr>
      </p:pic>
    </p:spTree>
    <p:extLst>
      <p:ext uri="{BB962C8B-B14F-4D97-AF65-F5344CB8AC3E}">
        <p14:creationId xmlns:p14="http://schemas.microsoft.com/office/powerpoint/2010/main" val="1879984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C4258EB3-2CE5-4C43-B104-D0AEBF9BB707}"/>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6D269913-8B3C-4935-ABBB-ECA8E06D8E72}"/>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ENLACE GIT HUB</a:t>
            </a:r>
            <a:endParaRPr lang="es-ES" dirty="0">
              <a:solidFill>
                <a:schemeClr val="bg1"/>
              </a:solidFill>
            </a:endParaRPr>
          </a:p>
        </p:txBody>
      </p:sp>
      <p:sp>
        <p:nvSpPr>
          <p:cNvPr id="5" name="CuadroTexto 4">
            <a:extLst>
              <a:ext uri="{FF2B5EF4-FFF2-40B4-BE49-F238E27FC236}">
                <a16:creationId xmlns:a16="http://schemas.microsoft.com/office/drawing/2014/main" id="{DF800BF7-418C-42A6-8C10-C26E7772453D}"/>
              </a:ext>
            </a:extLst>
          </p:cNvPr>
          <p:cNvSpPr txBox="1"/>
          <p:nvPr/>
        </p:nvSpPr>
        <p:spPr>
          <a:xfrm>
            <a:off x="3050628" y="3093043"/>
            <a:ext cx="6101254" cy="774507"/>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Link:</a:t>
            </a:r>
          </a:p>
          <a:p>
            <a:pPr>
              <a:lnSpc>
                <a:spcPct val="107000"/>
              </a:lnSpc>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hlinkClick r:id="rId3"/>
              </a:rPr>
              <a:t>https://github.com/KerlyJaramillo17/BasesDeDatos.git</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11143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42383EE4-E8A4-4905-9435-DE773EDCE43F}"/>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AFC800AF-BACF-4218-91A5-0C32C25C2B7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CONCLUSIONES</a:t>
            </a:r>
            <a:endParaRPr lang="es-ES" dirty="0">
              <a:solidFill>
                <a:schemeClr val="bg1"/>
              </a:solidFill>
            </a:endParaRPr>
          </a:p>
        </p:txBody>
      </p:sp>
      <p:sp>
        <p:nvSpPr>
          <p:cNvPr id="4" name="CuadroTexto 3">
            <a:extLst>
              <a:ext uri="{FF2B5EF4-FFF2-40B4-BE49-F238E27FC236}">
                <a16:creationId xmlns:a16="http://schemas.microsoft.com/office/drawing/2014/main" id="{56FB6F59-CE00-4573-ADBC-6EE988C29DC3}"/>
              </a:ext>
            </a:extLst>
          </p:cNvPr>
          <p:cNvSpPr txBox="1"/>
          <p:nvPr/>
        </p:nvSpPr>
        <p:spPr>
          <a:xfrm>
            <a:off x="1565943" y="2050624"/>
            <a:ext cx="8878956" cy="3139321"/>
          </a:xfrm>
          <a:prstGeom prst="rect">
            <a:avLst/>
          </a:prstGeom>
          <a:noFill/>
        </p:spPr>
        <p:txBody>
          <a:bodyPr wrap="square" rtlCol="0">
            <a:spAutoFit/>
          </a:bodyPr>
          <a:lstStyle/>
          <a:p>
            <a:pPr marL="285750" indent="-285750">
              <a:buFont typeface="Arial" panose="020B0604020202020204" pitchFamily="34" charset="0"/>
              <a:buChar char="•"/>
            </a:pPr>
            <a:r>
              <a:rPr lang="es-EC" dirty="0"/>
              <a:t>Se determinaron los datos de los clientes, proveedores y empleados lo cual nos permitió tener información rápida y concisa de cada uno de ellos, este agilizara cualquier proceso que queramos realizar ya sea una compra, una venta o renta de un libro. </a:t>
            </a:r>
          </a:p>
          <a:p>
            <a:pPr marL="285750" indent="-285750">
              <a:buFont typeface="Arial" panose="020B0604020202020204" pitchFamily="34" charset="0"/>
              <a:buChar char="•"/>
            </a:pPr>
            <a:r>
              <a:rPr lang="es-EC" dirty="0"/>
              <a:t>Efectuar las consultas nos permite obtener datos de manera mas fácil, es decir, que si queremos conocer quien presto un libro y este no ha sido devuelvo, podremos conocer los datos de quien lo presto lo que nos permitirá contactar a la persona para pedir que este sea devuelto. </a:t>
            </a:r>
          </a:p>
          <a:p>
            <a:pPr marL="285750" indent="-285750">
              <a:buFont typeface="Arial" panose="020B0604020202020204" pitchFamily="34" charset="0"/>
              <a:buChar char="•"/>
            </a:pPr>
            <a:r>
              <a:rPr lang="es-EC" dirty="0"/>
              <a:t>El power designer es una aplicación que nos ayuda a agilizar los diferentes modelos conceptuales, por eso se implementó este tipo de software, ya que partiendo del modelo conceptual este nos facilita el modelo físico y lógico. </a:t>
            </a:r>
          </a:p>
          <a:p>
            <a:pPr marL="285750" indent="-285750">
              <a:buFont typeface="Arial" panose="020B0604020202020204" pitchFamily="34" charset="0"/>
              <a:buChar char="•"/>
            </a:pPr>
            <a:endParaRPr lang="es-EC" dirty="0"/>
          </a:p>
        </p:txBody>
      </p:sp>
    </p:spTree>
    <p:extLst>
      <p:ext uri="{BB962C8B-B14F-4D97-AF65-F5344CB8AC3E}">
        <p14:creationId xmlns:p14="http://schemas.microsoft.com/office/powerpoint/2010/main" val="367109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Universo del discurso</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CuadroTexto 2">
            <a:extLst>
              <a:ext uri="{FF2B5EF4-FFF2-40B4-BE49-F238E27FC236}">
                <a16:creationId xmlns:a16="http://schemas.microsoft.com/office/drawing/2014/main" id="{8D134432-F541-443C-B9AA-9A49AEFC59F6}"/>
              </a:ext>
            </a:extLst>
          </p:cNvPr>
          <p:cNvSpPr txBox="1"/>
          <p:nvPr/>
        </p:nvSpPr>
        <p:spPr>
          <a:xfrm>
            <a:off x="358219" y="1396588"/>
            <a:ext cx="11210925" cy="5180008"/>
          </a:xfrm>
          <a:prstGeom prst="rect">
            <a:avLst/>
          </a:prstGeom>
          <a:noFill/>
        </p:spPr>
        <p:txBody>
          <a:bodyPr wrap="square" rtlCol="0">
            <a:spAutoFit/>
          </a:bodyPr>
          <a:lstStyle/>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La biblioteca “</a:t>
            </a:r>
            <a:r>
              <a:rPr lang="es-EC" sz="1400" dirty="0" err="1">
                <a:effectLst/>
                <a:latin typeface="Calibri" panose="020F0502020204030204" pitchFamily="34" charset="0"/>
                <a:ea typeface="Calibri" panose="020F0502020204030204" pitchFamily="34" charset="0"/>
                <a:cs typeface="SimSun" panose="02010600030101010101" pitchFamily="2" charset="-122"/>
              </a:rPr>
              <a:t>Ebook</a:t>
            </a:r>
            <a:r>
              <a:rPr lang="es-EC" sz="1400" dirty="0">
                <a:effectLst/>
                <a:latin typeface="Calibri" panose="020F0502020204030204" pitchFamily="34" charset="0"/>
                <a:ea typeface="Calibri" panose="020F0502020204030204" pitchFamily="34" charset="0"/>
                <a:cs typeface="SimSun" panose="02010600030101010101" pitchFamily="2" charset="-122"/>
              </a:rPr>
              <a:t>” desea un sistema para que le gestione sus actividades, desarrollar un modelo de datos que cumpla con lo siguiente: agregar campos o tablas como lo requiera. </a:t>
            </a:r>
          </a:p>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De los clientes se deberá almacenar: CI, nombres, apellidos, genero, teléfono, nacionalidad, dirección del domicilio, teléfono de centro de estudio o del lugar de trabajo.</a:t>
            </a:r>
          </a:p>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La biblioteca cuenta con el servicio de prestar los libros a los socios o usuarios de la misma, por lo tanto, cada libro deberá contener información descriptiva como titulo, autor, año, editorial, genero del libro, ISBN, versiones del libro (Digital y físico en caso de tenerlo), ediciones. </a:t>
            </a:r>
          </a:p>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La biblioteca también desea tener un reporte donde se conozca el costo de adquisición y el costo de venta de cada libro para conocer la proyección de ganancias que se genera. </a:t>
            </a:r>
          </a:p>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La biblioteca cuenta con personal autorizado que se encarga de realizar el proceso al momento de prestar un libro, el cual deberá de registrar la fecha en que se presto el libro, la fecha máxima en la que se debe entregar el libro y la fecha real en la que el usuario entrego el libro. Al momento de prestar un libro el usuario no puede excederse de los 30 días máximos de entrega, en caso contrario, será multado.</a:t>
            </a:r>
          </a:p>
          <a:p>
            <a:pPr>
              <a:lnSpc>
                <a:spcPct val="107000"/>
              </a:lnSpc>
              <a:spcAft>
                <a:spcPts val="800"/>
              </a:spcAft>
            </a:pPr>
            <a:r>
              <a:rPr lang="en-US" sz="1400" dirty="0">
                <a:effectLst/>
                <a:latin typeface="Calibri" panose="020F0502020204030204" pitchFamily="34" charset="0"/>
                <a:ea typeface="Calibri" panose="020F0502020204030204" pitchFamily="34" charset="0"/>
                <a:cs typeface="SimSun" panose="02010600030101010101" pitchFamily="2" charset="-122"/>
              </a:rPr>
              <a:t>Al momento de </a:t>
            </a:r>
            <a:r>
              <a:rPr lang="en-US" sz="1400" dirty="0" err="1">
                <a:effectLst/>
                <a:latin typeface="Calibri" panose="020F0502020204030204" pitchFamily="34" charset="0"/>
                <a:ea typeface="Calibri" panose="020F0502020204030204" pitchFamily="34" charset="0"/>
                <a:cs typeface="SimSun" panose="02010600030101010101" pitchFamily="2" charset="-122"/>
              </a:rPr>
              <a:t>comprar</a:t>
            </a:r>
            <a:r>
              <a:rPr lang="en-US" sz="1400" dirty="0">
                <a:effectLst/>
                <a:latin typeface="Calibri" panose="020F0502020204030204" pitchFamily="34" charset="0"/>
                <a:ea typeface="Calibri" panose="020F0502020204030204" pitchFamily="34" charset="0"/>
                <a:cs typeface="SimSun" panose="02010600030101010101" pitchFamily="2" charset="-122"/>
              </a:rPr>
              <a:t> un </a:t>
            </a:r>
            <a:r>
              <a:rPr lang="en-US" sz="1400" dirty="0" err="1">
                <a:effectLst/>
                <a:latin typeface="Calibri" panose="020F0502020204030204" pitchFamily="34" charset="0"/>
                <a:ea typeface="Calibri" panose="020F0502020204030204" pitchFamily="34" charset="0"/>
                <a:cs typeface="SimSun" panose="02010600030101010101" pitchFamily="2" charset="-122"/>
              </a:rPr>
              <a:t>libro</a:t>
            </a:r>
            <a:r>
              <a:rPr lang="en-US" sz="1400" dirty="0">
                <a:effectLst/>
                <a:latin typeface="Calibri" panose="020F0502020204030204" pitchFamily="34" charset="0"/>
                <a:ea typeface="Calibri" panose="020F0502020204030204" pitchFamily="34" charset="0"/>
                <a:cs typeface="SimSun" panose="02010600030101010101" pitchFamily="2" charset="-122"/>
              </a:rPr>
              <a:t> de </a:t>
            </a:r>
            <a:r>
              <a:rPr lang="en-US" sz="1400" dirty="0" err="1">
                <a:effectLst/>
                <a:latin typeface="Calibri" panose="020F0502020204030204" pitchFamily="34" charset="0"/>
                <a:ea typeface="Calibri" panose="020F0502020204030204" pitchFamily="34" charset="0"/>
                <a:cs typeface="SimSun" panose="02010600030101010101" pitchFamily="2" charset="-122"/>
              </a:rPr>
              <a:t>cualquier</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proveedor</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el</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empleador</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deberá</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llenar</a:t>
            </a:r>
            <a:r>
              <a:rPr lang="en-US" sz="1400" dirty="0">
                <a:effectLst/>
                <a:latin typeface="Calibri" panose="020F0502020204030204" pitchFamily="34" charset="0"/>
                <a:ea typeface="Calibri" panose="020F0502020204030204" pitchFamily="34" charset="0"/>
                <a:cs typeface="SimSun" panose="02010600030101010101" pitchFamily="2" charset="-122"/>
              </a:rPr>
              <a:t> los </a:t>
            </a:r>
            <a:r>
              <a:rPr lang="en-US" sz="1400" dirty="0" err="1">
                <a:effectLst/>
                <a:latin typeface="Calibri" panose="020F0502020204030204" pitchFamily="34" charset="0"/>
                <a:ea typeface="Calibri" panose="020F0502020204030204" pitchFamily="34" charset="0"/>
                <a:cs typeface="SimSun" panose="02010600030101010101" pitchFamily="2" charset="-122"/>
              </a:rPr>
              <a:t>datos</a:t>
            </a:r>
            <a:r>
              <a:rPr lang="en-US" sz="1400" dirty="0">
                <a:effectLst/>
                <a:latin typeface="Calibri" panose="020F0502020204030204" pitchFamily="34" charset="0"/>
                <a:ea typeface="Calibri" panose="020F0502020204030204" pitchFamily="34" charset="0"/>
                <a:cs typeface="SimSun" panose="02010600030101010101" pitchFamily="2" charset="-122"/>
              </a:rPr>
              <a:t> del </a:t>
            </a:r>
            <a:r>
              <a:rPr lang="en-US" sz="1400" dirty="0" err="1">
                <a:effectLst/>
                <a:latin typeface="Calibri" panose="020F0502020204030204" pitchFamily="34" charset="0"/>
                <a:ea typeface="Calibri" panose="020F0502020204030204" pitchFamily="34" charset="0"/>
                <a:cs typeface="SimSun" panose="02010600030101010101" pitchFamily="2" charset="-122"/>
              </a:rPr>
              <a:t>proveedor</a:t>
            </a:r>
            <a:r>
              <a:rPr lang="en-US" sz="1400" dirty="0">
                <a:effectLst/>
                <a:latin typeface="Calibri" panose="020F0502020204030204" pitchFamily="34" charset="0"/>
                <a:ea typeface="Calibri" panose="020F0502020204030204" pitchFamily="34" charset="0"/>
                <a:cs typeface="SimSun" panose="02010600030101010101" pitchFamily="2" charset="-122"/>
              </a:rPr>
              <a:t> tales </a:t>
            </a:r>
            <a:r>
              <a:rPr lang="en-US" sz="1400" dirty="0" err="1">
                <a:effectLst/>
                <a:latin typeface="Calibri" panose="020F0502020204030204" pitchFamily="34" charset="0"/>
                <a:ea typeface="Calibri" panose="020F0502020204030204" pitchFamily="34" charset="0"/>
                <a:cs typeface="SimSun" panose="02010600030101010101" pitchFamily="2" charset="-122"/>
              </a:rPr>
              <a:t>como</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nombre</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apellido</a:t>
            </a:r>
            <a:r>
              <a:rPr lang="en-US" sz="1400" dirty="0">
                <a:effectLst/>
                <a:latin typeface="Calibri" panose="020F0502020204030204" pitchFamily="34" charset="0"/>
                <a:ea typeface="Calibri" panose="020F0502020204030204" pitchFamily="34" charset="0"/>
                <a:cs typeface="SimSun" panose="02010600030101010101" pitchFamily="2" charset="-122"/>
              </a:rPr>
              <a:t>, CI, </a:t>
            </a:r>
            <a:r>
              <a:rPr lang="en-US" sz="1400" dirty="0" err="1">
                <a:effectLst/>
                <a:latin typeface="Calibri" panose="020F0502020204030204" pitchFamily="34" charset="0"/>
                <a:ea typeface="Calibri" panose="020F0502020204030204" pitchFamily="34" charset="0"/>
                <a:cs typeface="SimSun" panose="02010600030101010101" pitchFamily="2" charset="-122"/>
              </a:rPr>
              <a:t>Empresa</a:t>
            </a:r>
            <a:r>
              <a:rPr lang="en-US" sz="1400" dirty="0">
                <a:effectLst/>
                <a:latin typeface="Calibri" panose="020F0502020204030204" pitchFamily="34" charset="0"/>
                <a:ea typeface="Calibri" panose="020F0502020204030204" pitchFamily="34" charset="0"/>
                <a:cs typeface="SimSun" panose="02010600030101010101" pitchFamily="2" charset="-122"/>
              </a:rPr>
              <a:t> para la que </a:t>
            </a:r>
            <a:r>
              <a:rPr lang="en-US" sz="1400" dirty="0" err="1">
                <a:effectLst/>
                <a:latin typeface="Calibri" panose="020F0502020204030204" pitchFamily="34" charset="0"/>
                <a:ea typeface="Calibri" panose="020F0502020204030204" pitchFamily="34" charset="0"/>
                <a:cs typeface="SimSun" panose="02010600030101010101" pitchFamily="2" charset="-122"/>
              </a:rPr>
              <a:t>trabaja</a:t>
            </a:r>
            <a:r>
              <a:rPr lang="en-US" sz="1400" dirty="0">
                <a:effectLst/>
                <a:latin typeface="Calibri" panose="020F0502020204030204" pitchFamily="34" charset="0"/>
                <a:ea typeface="Calibri" panose="020F0502020204030204" pitchFamily="34" charset="0"/>
                <a:cs typeface="SimSun" panose="02010600030101010101" pitchFamily="2" charset="-122"/>
              </a:rPr>
              <a:t> y la </a:t>
            </a:r>
            <a:r>
              <a:rPr lang="en-US" sz="1400" dirty="0" err="1">
                <a:effectLst/>
                <a:latin typeface="Calibri" panose="020F0502020204030204" pitchFamily="34" charset="0"/>
                <a:ea typeface="Calibri" panose="020F0502020204030204" pitchFamily="34" charset="0"/>
                <a:cs typeface="SimSun" panose="02010600030101010101" pitchFamily="2" charset="-122"/>
              </a:rPr>
              <a:t>cantidad</a:t>
            </a:r>
            <a:r>
              <a:rPr lang="en-US" sz="1400" dirty="0">
                <a:effectLst/>
                <a:latin typeface="Calibri" panose="020F0502020204030204" pitchFamily="34" charset="0"/>
                <a:ea typeface="Calibri" panose="020F0502020204030204" pitchFamily="34" charset="0"/>
                <a:cs typeface="SimSun" panose="02010600030101010101" pitchFamily="2" charset="-122"/>
              </a:rPr>
              <a:t> de </a:t>
            </a:r>
            <a:r>
              <a:rPr lang="en-US" sz="1400" dirty="0" err="1">
                <a:effectLst/>
                <a:latin typeface="Calibri" panose="020F0502020204030204" pitchFamily="34" charset="0"/>
                <a:ea typeface="Calibri" panose="020F0502020204030204" pitchFamily="34" charset="0"/>
                <a:cs typeface="SimSun" panose="02010600030101010101" pitchFamily="2" charset="-122"/>
              </a:rPr>
              <a:t>libros</a:t>
            </a:r>
            <a:r>
              <a:rPr lang="en-US" sz="1400" dirty="0">
                <a:effectLst/>
                <a:latin typeface="Calibri" panose="020F0502020204030204" pitchFamily="34" charset="0"/>
                <a:ea typeface="Calibri" panose="020F0502020204030204" pitchFamily="34" charset="0"/>
                <a:cs typeface="SimSun" panose="02010600030101010101" pitchFamily="2" charset="-122"/>
              </a:rPr>
              <a:t> que le </a:t>
            </a:r>
            <a:r>
              <a:rPr lang="en-US" sz="1400" dirty="0" err="1">
                <a:effectLst/>
                <a:latin typeface="Calibri" panose="020F0502020204030204" pitchFamily="34" charset="0"/>
                <a:ea typeface="Calibri" panose="020F0502020204030204" pitchFamily="34" charset="0"/>
                <a:cs typeface="SimSun" panose="02010600030101010101" pitchFamily="2" charset="-122"/>
              </a:rPr>
              <a:t>está</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dando</a:t>
            </a:r>
            <a:r>
              <a:rPr lang="en-US" sz="1400" dirty="0">
                <a:effectLst/>
                <a:latin typeface="Calibri" panose="020F0502020204030204" pitchFamily="34" charset="0"/>
                <a:ea typeface="Calibri" panose="020F0502020204030204" pitchFamily="34" charset="0"/>
                <a:cs typeface="SimSun" panose="02010600030101010101" pitchFamily="2" charset="-122"/>
              </a:rPr>
              <a:t>, la hora y </a:t>
            </a:r>
            <a:r>
              <a:rPr lang="en-US" sz="1400" dirty="0" err="1">
                <a:effectLst/>
                <a:latin typeface="Calibri" panose="020F0502020204030204" pitchFamily="34" charset="0"/>
                <a:ea typeface="Calibri" panose="020F0502020204030204" pitchFamily="34" charset="0"/>
                <a:cs typeface="SimSun" panose="02010600030101010101" pitchFamily="2" charset="-122"/>
              </a:rPr>
              <a:t>el</a:t>
            </a:r>
            <a:r>
              <a:rPr lang="en-US" sz="1400" dirty="0">
                <a:effectLst/>
                <a:latin typeface="Calibri" panose="020F0502020204030204" pitchFamily="34" charset="0"/>
                <a:ea typeface="Calibri" panose="020F0502020204030204" pitchFamily="34" charset="0"/>
                <a:cs typeface="SimSun" panose="02010600030101010101" pitchFamily="2" charset="-122"/>
              </a:rPr>
              <a:t> día  </a:t>
            </a:r>
            <a:r>
              <a:rPr lang="en-US" sz="1400" dirty="0" err="1">
                <a:effectLst/>
                <a:latin typeface="Calibri" panose="020F0502020204030204" pitchFamily="34" charset="0"/>
                <a:ea typeface="Calibri" panose="020F0502020204030204" pitchFamily="34" charset="0"/>
                <a:cs typeface="SimSun" panose="02010600030101010101" pitchFamily="2" charset="-122"/>
              </a:rPr>
              <a:t>en</a:t>
            </a:r>
            <a:r>
              <a:rPr lang="en-US" sz="1400" dirty="0">
                <a:effectLst/>
                <a:latin typeface="Calibri" panose="020F0502020204030204" pitchFamily="34" charset="0"/>
                <a:ea typeface="Calibri" panose="020F0502020204030204" pitchFamily="34" charset="0"/>
                <a:cs typeface="SimSun" panose="02010600030101010101" pitchFamily="2" charset="-122"/>
              </a:rPr>
              <a:t> la que se </a:t>
            </a:r>
            <a:r>
              <a:rPr lang="en-US" sz="1400" dirty="0" err="1">
                <a:effectLst/>
                <a:latin typeface="Calibri" panose="020F0502020204030204" pitchFamily="34" charset="0"/>
                <a:ea typeface="Calibri" panose="020F0502020204030204" pitchFamily="34" charset="0"/>
                <a:cs typeface="SimSun" panose="02010600030101010101" pitchFamily="2" charset="-122"/>
              </a:rPr>
              <a:t>recibe</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el</a:t>
            </a:r>
            <a:r>
              <a:rPr lang="en-US" sz="1400" dirty="0">
                <a:effectLst/>
                <a:latin typeface="Calibri" panose="020F0502020204030204" pitchFamily="34" charset="0"/>
                <a:ea typeface="Calibri" panose="020F0502020204030204" pitchFamily="34" charset="0"/>
                <a:cs typeface="SimSun" panose="02010600030101010101" pitchFamily="2" charset="-122"/>
              </a:rPr>
              <a:t> </a:t>
            </a:r>
            <a:r>
              <a:rPr lang="en-US" sz="1400" dirty="0" err="1">
                <a:effectLst/>
                <a:latin typeface="Calibri" panose="020F0502020204030204" pitchFamily="34" charset="0"/>
                <a:ea typeface="Calibri" panose="020F0502020204030204" pitchFamily="34" charset="0"/>
                <a:cs typeface="SimSun" panose="02010600030101010101" pitchFamily="2" charset="-122"/>
              </a:rPr>
              <a:t>pedido</a:t>
            </a:r>
            <a:r>
              <a:rPr lang="en-US" sz="1400" dirty="0">
                <a:effectLst/>
                <a:latin typeface="Calibri" panose="020F0502020204030204" pitchFamily="34" charset="0"/>
                <a:ea typeface="Calibri" panose="020F0502020204030204" pitchFamily="34" charset="0"/>
                <a:cs typeface="SimSun" panose="02010600030101010101" pitchFamily="2" charset="-122"/>
              </a:rPr>
              <a:t>.</a:t>
            </a:r>
            <a:endParaRPr lang="es-EC" sz="1400" dirty="0">
              <a:effectLst/>
              <a:latin typeface="Calibri" panose="020F0502020204030204" pitchFamily="34" charset="0"/>
              <a:ea typeface="Calibri" panose="020F0502020204030204" pitchFamily="34" charset="0"/>
              <a:cs typeface="SimSun" panose="02010600030101010101" pitchFamily="2" charset="-122"/>
            </a:endParaRPr>
          </a:p>
          <a:p>
            <a:pPr>
              <a:lnSpc>
                <a:spcPct val="107000"/>
              </a:lnSpc>
              <a:spcAft>
                <a:spcPts val="800"/>
              </a:spcAft>
            </a:pPr>
            <a:r>
              <a:rPr lang="es-EC" sz="1400" dirty="0">
                <a:effectLst/>
                <a:latin typeface="Calibri" panose="020F0502020204030204" pitchFamily="34" charset="0"/>
                <a:ea typeface="Calibri" panose="020F0502020204030204" pitchFamily="34" charset="0"/>
                <a:cs typeface="SimSun" panose="02010600030101010101" pitchFamily="2" charset="-122"/>
              </a:rPr>
              <a:t>Su modelo de datos debe lograr lo anterior y además debe poder realizar las siguientes consultas:</a:t>
            </a:r>
          </a:p>
          <a:p>
            <a:pPr marL="342900" lvl="0" indent="-342900">
              <a:lnSpc>
                <a:spcPct val="107000"/>
              </a:lnSpc>
              <a:buFont typeface="Symbol" panose="05050102010706020507" pitchFamily="18" charset="2"/>
              <a:buChar char=""/>
            </a:pPr>
            <a:r>
              <a:rPr lang="es-EC" sz="1400" dirty="0">
                <a:effectLst/>
                <a:latin typeface="Calibri" panose="020F0502020204030204" pitchFamily="34" charset="0"/>
                <a:ea typeface="Calibri" panose="020F0502020204030204" pitchFamily="34" charset="0"/>
                <a:cs typeface="SimSun" panose="02010600030101010101" pitchFamily="2" charset="-122"/>
              </a:rPr>
              <a:t>Consultar al sistema si X libro se encuentra disponible (y que se conozcan sus versiones físicas y digitales) </a:t>
            </a:r>
          </a:p>
          <a:p>
            <a:pPr marL="342900" lvl="0" indent="-342900">
              <a:lnSpc>
                <a:spcPct val="107000"/>
              </a:lnSpc>
              <a:buFont typeface="Symbol" panose="05050102010706020507" pitchFamily="18" charset="2"/>
              <a:buChar char=""/>
            </a:pPr>
            <a:r>
              <a:rPr lang="es-EC" sz="1400" dirty="0">
                <a:effectLst/>
                <a:latin typeface="Calibri" panose="020F0502020204030204" pitchFamily="34" charset="0"/>
                <a:ea typeface="Calibri" panose="020F0502020204030204" pitchFamily="34" charset="0"/>
                <a:cs typeface="SimSun" panose="02010600030101010101" pitchFamily="2" charset="-122"/>
              </a:rPr>
              <a:t>Consultar la cantidad de veces que un usuario o socio ha prestado un libro y lo ha entregado en la fecha establecida o se ha demorado mas días (Por cada cliente)</a:t>
            </a:r>
          </a:p>
          <a:p>
            <a:pPr marL="342900" lvl="0" indent="-342900">
              <a:lnSpc>
                <a:spcPct val="107000"/>
              </a:lnSpc>
              <a:buFont typeface="Symbol" panose="05050102010706020507" pitchFamily="18" charset="2"/>
              <a:buChar char=""/>
            </a:pPr>
            <a:r>
              <a:rPr lang="es-EC" sz="1400" dirty="0">
                <a:effectLst/>
                <a:latin typeface="Calibri" panose="020F0502020204030204" pitchFamily="34" charset="0"/>
                <a:ea typeface="Calibri" panose="020F0502020204030204" pitchFamily="34" charset="0"/>
                <a:cs typeface="SimSun" panose="02010600030101010101" pitchFamily="2" charset="-122"/>
              </a:rPr>
              <a:t>Consultar los proveedores y la cantidad de libros que se le han adquirido junto con el año en el que se hizo la adquisición.</a:t>
            </a:r>
          </a:p>
          <a:p>
            <a:pPr marL="342900" lvl="0" indent="-342900">
              <a:lnSpc>
                <a:spcPct val="107000"/>
              </a:lnSpc>
              <a:spcAft>
                <a:spcPts val="800"/>
              </a:spcAft>
              <a:buFont typeface="Symbol" panose="05050102010706020507" pitchFamily="18" charset="2"/>
              <a:buChar char=""/>
            </a:pPr>
            <a:r>
              <a:rPr lang="es-EC" sz="1400" dirty="0">
                <a:effectLst/>
                <a:latin typeface="Calibri" panose="020F0502020204030204" pitchFamily="34" charset="0"/>
                <a:ea typeface="Calibri" panose="020F0502020204030204" pitchFamily="34" charset="0"/>
                <a:cs typeface="SimSun" panose="02010600030101010101" pitchFamily="2" charset="-122"/>
              </a:rPr>
              <a:t>Consultar cuantos libros por año no han sido devueltos o recuperados.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Entidades</a:t>
            </a:r>
            <a:endParaRPr lang="es-ES"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E2A56EE6-67D4-430C-ABFA-2753EA53D995}"/>
              </a:ext>
            </a:extLst>
          </p:cNvPr>
          <p:cNvPicPr>
            <a:picLocks noChangeAspect="1"/>
          </p:cNvPicPr>
          <p:nvPr/>
        </p:nvPicPr>
        <p:blipFill>
          <a:blip r:embed="rId3"/>
          <a:stretch>
            <a:fillRect/>
          </a:stretch>
        </p:blipFill>
        <p:spPr>
          <a:xfrm>
            <a:off x="386646" y="1483592"/>
            <a:ext cx="11249025" cy="5248275"/>
          </a:xfrm>
          <a:prstGeom prst="rect">
            <a:avLst/>
          </a:prstGeom>
        </p:spPr>
      </p:pic>
    </p:spTree>
    <p:extLst>
      <p:ext uri="{BB962C8B-B14F-4D97-AF65-F5344CB8AC3E}">
        <p14:creationId xmlns:p14="http://schemas.microsoft.com/office/powerpoint/2010/main" val="54914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CONCEPTUAL</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10" name="Imagen 9">
            <a:extLst>
              <a:ext uri="{FF2B5EF4-FFF2-40B4-BE49-F238E27FC236}">
                <a16:creationId xmlns:a16="http://schemas.microsoft.com/office/drawing/2014/main" id="{20C8AA77-5084-4E92-84D1-BAEA18D04EDF}"/>
              </a:ext>
            </a:extLst>
          </p:cNvPr>
          <p:cNvPicPr>
            <a:picLocks noChangeAspect="1"/>
          </p:cNvPicPr>
          <p:nvPr/>
        </p:nvPicPr>
        <p:blipFill>
          <a:blip r:embed="rId3"/>
          <a:stretch>
            <a:fillRect/>
          </a:stretch>
        </p:blipFill>
        <p:spPr>
          <a:xfrm>
            <a:off x="725864" y="1397523"/>
            <a:ext cx="10925666" cy="5059838"/>
          </a:xfrm>
          <a:prstGeom prst="rect">
            <a:avLst/>
          </a:prstGeom>
        </p:spPr>
      </p:pic>
    </p:spTree>
    <p:extLst>
      <p:ext uri="{BB962C8B-B14F-4D97-AF65-F5344CB8AC3E}">
        <p14:creationId xmlns:p14="http://schemas.microsoft.com/office/powerpoint/2010/main" val="425788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LOGICO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F16BF1D8-A0D1-4E4D-A681-055790DA4A1E}"/>
              </a:ext>
            </a:extLst>
          </p:cNvPr>
          <p:cNvPicPr>
            <a:picLocks noChangeAspect="1"/>
          </p:cNvPicPr>
          <p:nvPr/>
        </p:nvPicPr>
        <p:blipFill>
          <a:blip r:embed="rId3"/>
          <a:stretch>
            <a:fillRect/>
          </a:stretch>
        </p:blipFill>
        <p:spPr>
          <a:xfrm>
            <a:off x="514350" y="1503526"/>
            <a:ext cx="11163300" cy="5038725"/>
          </a:xfrm>
          <a:prstGeom prst="rect">
            <a:avLst/>
          </a:prstGeom>
        </p:spPr>
      </p:pic>
    </p:spTree>
    <p:extLst>
      <p:ext uri="{BB962C8B-B14F-4D97-AF65-F5344CB8AC3E}">
        <p14:creationId xmlns:p14="http://schemas.microsoft.com/office/powerpoint/2010/main" val="821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MODELO FISICO</a:t>
            </a:r>
            <a:endParaRPr lang="es-ES" dirty="0">
              <a:solidFill>
                <a:schemeClr val="bg1"/>
              </a:solidFill>
            </a:endParaRPr>
          </a:p>
        </p:txBody>
      </p:sp>
      <p:sp>
        <p:nvSpPr>
          <p:cNvPr id="6" name="Rectángulo 5">
            <a:hlinkClick r:id="rId2"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1C5B2D3C-0995-4EE7-A0B3-9A4A9A43AFFB}"/>
              </a:ext>
            </a:extLst>
          </p:cNvPr>
          <p:cNvPicPr>
            <a:picLocks noChangeAspect="1"/>
          </p:cNvPicPr>
          <p:nvPr/>
        </p:nvPicPr>
        <p:blipFill>
          <a:blip r:embed="rId3"/>
          <a:stretch>
            <a:fillRect/>
          </a:stretch>
        </p:blipFill>
        <p:spPr>
          <a:xfrm>
            <a:off x="734603" y="1579137"/>
            <a:ext cx="10496550" cy="5000625"/>
          </a:xfrm>
          <a:prstGeom prst="rect">
            <a:avLst/>
          </a:prstGeom>
        </p:spPr>
      </p:pic>
    </p:spTree>
    <p:extLst>
      <p:ext uri="{BB962C8B-B14F-4D97-AF65-F5344CB8AC3E}">
        <p14:creationId xmlns:p14="http://schemas.microsoft.com/office/powerpoint/2010/main" val="91836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sp>
        <p:nvSpPr>
          <p:cNvPr id="6" name="Rectángulo 5">
            <a:hlinkClick r:id="rId3" action="ppaction://hlinksldjump"/>
            <a:extLst>
              <a:ext uri="{FF2B5EF4-FFF2-40B4-BE49-F238E27FC236}">
                <a16:creationId xmlns:a16="http://schemas.microsoft.com/office/drawing/2014/main" id="{B933364B-B03B-4154-BEE2-928D4081E45D}"/>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920A8A8C-5E32-4222-AD7C-550C0AF8384D}"/>
              </a:ext>
            </a:extLst>
          </p:cNvPr>
          <p:cNvPicPr>
            <a:picLocks noChangeAspect="1"/>
          </p:cNvPicPr>
          <p:nvPr/>
        </p:nvPicPr>
        <p:blipFill>
          <a:blip r:embed="rId4"/>
          <a:stretch>
            <a:fillRect/>
          </a:stretch>
        </p:blipFill>
        <p:spPr>
          <a:xfrm>
            <a:off x="411790" y="1396588"/>
            <a:ext cx="5552388" cy="2959006"/>
          </a:xfrm>
          <a:prstGeom prst="rect">
            <a:avLst/>
          </a:prstGeom>
        </p:spPr>
      </p:pic>
      <p:pic>
        <p:nvPicPr>
          <p:cNvPr id="9" name="Imagen 8">
            <a:extLst>
              <a:ext uri="{FF2B5EF4-FFF2-40B4-BE49-F238E27FC236}">
                <a16:creationId xmlns:a16="http://schemas.microsoft.com/office/drawing/2014/main" id="{9309447D-AB36-4C80-9E29-3787AAE20961}"/>
              </a:ext>
            </a:extLst>
          </p:cNvPr>
          <p:cNvPicPr>
            <a:picLocks noChangeAspect="1"/>
          </p:cNvPicPr>
          <p:nvPr/>
        </p:nvPicPr>
        <p:blipFill>
          <a:blip r:embed="rId5"/>
          <a:stretch>
            <a:fillRect/>
          </a:stretch>
        </p:blipFill>
        <p:spPr>
          <a:xfrm>
            <a:off x="556532" y="4355594"/>
            <a:ext cx="4886933" cy="2462467"/>
          </a:xfrm>
          <a:prstGeom prst="rect">
            <a:avLst/>
          </a:prstGeom>
        </p:spPr>
      </p:pic>
      <p:pic>
        <p:nvPicPr>
          <p:cNvPr id="11" name="Imagen 10">
            <a:extLst>
              <a:ext uri="{FF2B5EF4-FFF2-40B4-BE49-F238E27FC236}">
                <a16:creationId xmlns:a16="http://schemas.microsoft.com/office/drawing/2014/main" id="{475BA0A7-2D03-40BF-AC2E-9F8F63408CB2}"/>
              </a:ext>
            </a:extLst>
          </p:cNvPr>
          <p:cNvPicPr>
            <a:picLocks noChangeAspect="1"/>
          </p:cNvPicPr>
          <p:nvPr/>
        </p:nvPicPr>
        <p:blipFill>
          <a:blip r:embed="rId6"/>
          <a:stretch>
            <a:fillRect/>
          </a:stretch>
        </p:blipFill>
        <p:spPr>
          <a:xfrm>
            <a:off x="5964178" y="1403658"/>
            <a:ext cx="6057900" cy="1800225"/>
          </a:xfrm>
          <a:prstGeom prst="rect">
            <a:avLst/>
          </a:prstGeom>
        </p:spPr>
      </p:pic>
      <p:pic>
        <p:nvPicPr>
          <p:cNvPr id="13" name="Imagen 12">
            <a:extLst>
              <a:ext uri="{FF2B5EF4-FFF2-40B4-BE49-F238E27FC236}">
                <a16:creationId xmlns:a16="http://schemas.microsoft.com/office/drawing/2014/main" id="{45E41AFE-44EA-4287-9275-1D04C712E400}"/>
              </a:ext>
            </a:extLst>
          </p:cNvPr>
          <p:cNvPicPr>
            <a:picLocks noChangeAspect="1"/>
          </p:cNvPicPr>
          <p:nvPr/>
        </p:nvPicPr>
        <p:blipFill>
          <a:blip r:embed="rId7"/>
          <a:stretch>
            <a:fillRect/>
          </a:stretch>
        </p:blipFill>
        <p:spPr>
          <a:xfrm>
            <a:off x="5781675" y="3429000"/>
            <a:ext cx="6115050" cy="2476500"/>
          </a:xfrm>
          <a:prstGeom prst="rect">
            <a:avLst/>
          </a:prstGeom>
        </p:spPr>
      </p:pic>
    </p:spTree>
    <p:extLst>
      <p:ext uri="{BB962C8B-B14F-4D97-AF65-F5344CB8AC3E}">
        <p14:creationId xmlns:p14="http://schemas.microsoft.com/office/powerpoint/2010/main" val="107843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a:extLst>
              <a:ext uri="{FF2B5EF4-FFF2-40B4-BE49-F238E27FC236}">
                <a16:creationId xmlns:a16="http://schemas.microsoft.com/office/drawing/2014/main" id="{AA4F306D-0B85-4E4A-8897-78ADE5673BC0}"/>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3" name="Título 1">
            <a:extLst>
              <a:ext uri="{FF2B5EF4-FFF2-40B4-BE49-F238E27FC236}">
                <a16:creationId xmlns:a16="http://schemas.microsoft.com/office/drawing/2014/main" id="{E0EB925F-5854-436E-9C41-2DBB7D43259B}"/>
              </a:ext>
            </a:extLst>
          </p:cNvPr>
          <p:cNvSpPr txBox="1">
            <a:spLocks/>
          </p:cNvSpPr>
          <p:nvPr/>
        </p:nvSpPr>
        <p:spPr>
          <a:xfrm>
            <a:off x="0" y="662321"/>
            <a:ext cx="12192000" cy="744836"/>
          </a:xfrm>
          <a:prstGeom prst="rect">
            <a:avLst/>
          </a:prstGeom>
          <a:solidFill>
            <a:schemeClr val="tx1">
              <a:lumMod val="95000"/>
              <a:lumOff val="5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dirty="0">
                <a:solidFill>
                  <a:schemeClr val="bg1"/>
                </a:solidFill>
                <a:ea typeface="+mj-lt"/>
                <a:cs typeface="+mj-lt"/>
              </a:rPr>
              <a:t>CREACION DE LAS ENTIDADES EN POSTGRESQL</a:t>
            </a:r>
            <a:endParaRPr lang="es-ES" dirty="0">
              <a:solidFill>
                <a:schemeClr val="bg1"/>
              </a:solidFill>
            </a:endParaRPr>
          </a:p>
        </p:txBody>
      </p:sp>
      <p:pic>
        <p:nvPicPr>
          <p:cNvPr id="7" name="Picture 6">
            <a:extLst>
              <a:ext uri="{FF2B5EF4-FFF2-40B4-BE49-F238E27FC236}">
                <a16:creationId xmlns:a16="http://schemas.microsoft.com/office/drawing/2014/main" id="{D30D9642-FA4D-A04D-AA97-5ACD281889CD}"/>
              </a:ext>
            </a:extLst>
          </p:cNvPr>
          <p:cNvPicPr>
            <a:picLocks noChangeAspect="1"/>
          </p:cNvPicPr>
          <p:nvPr/>
        </p:nvPicPr>
        <p:blipFill>
          <a:blip r:embed="rId3"/>
          <a:stretch>
            <a:fillRect/>
          </a:stretch>
        </p:blipFill>
        <p:spPr>
          <a:xfrm>
            <a:off x="365073" y="1456858"/>
            <a:ext cx="4797235" cy="5401142"/>
          </a:xfrm>
          <a:prstGeom prst="rect">
            <a:avLst/>
          </a:prstGeom>
        </p:spPr>
      </p:pic>
      <p:pic>
        <p:nvPicPr>
          <p:cNvPr id="8" name="Picture 7">
            <a:extLst>
              <a:ext uri="{FF2B5EF4-FFF2-40B4-BE49-F238E27FC236}">
                <a16:creationId xmlns:a16="http://schemas.microsoft.com/office/drawing/2014/main" id="{EA6B6756-723B-6144-840A-18C3937352C7}"/>
              </a:ext>
            </a:extLst>
          </p:cNvPr>
          <p:cNvPicPr>
            <a:picLocks noChangeAspect="1"/>
          </p:cNvPicPr>
          <p:nvPr/>
        </p:nvPicPr>
        <p:blipFill>
          <a:blip r:embed="rId4"/>
          <a:stretch>
            <a:fillRect/>
          </a:stretch>
        </p:blipFill>
        <p:spPr>
          <a:xfrm>
            <a:off x="5577722" y="1456858"/>
            <a:ext cx="5499249" cy="5122985"/>
          </a:xfrm>
          <a:prstGeom prst="rect">
            <a:avLst/>
          </a:prstGeom>
        </p:spPr>
      </p:pic>
    </p:spTree>
    <p:extLst>
      <p:ext uri="{BB962C8B-B14F-4D97-AF65-F5344CB8AC3E}">
        <p14:creationId xmlns:p14="http://schemas.microsoft.com/office/powerpoint/2010/main" val="24315990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1778</TotalTime>
  <Words>837</Words>
  <Application>Microsoft Office PowerPoint</Application>
  <PresentationFormat>Panorámica</PresentationFormat>
  <Paragraphs>95</Paragraphs>
  <Slides>24</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Aharoni</vt:lpstr>
      <vt:lpstr>Arial</vt:lpstr>
      <vt:lpstr>Book Antiqua</vt:lpstr>
      <vt:lpstr>Calibri</vt:lpstr>
      <vt:lpstr>Calibri Light</vt:lpstr>
      <vt:lpstr>Cooper Black</vt:lpstr>
      <vt:lpstr>Symbol</vt:lpstr>
      <vt:lpstr>Tema de Office</vt:lpstr>
      <vt:lpstr>Presentación de PowerPoint</vt:lpstr>
      <vt:lpstr>Índice</vt:lpstr>
      <vt:lpstr>Universo del discurso</vt:lpstr>
      <vt:lpstr>Entidades</vt:lpstr>
      <vt:lpstr>MODELO CONCEPTUAL</vt:lpstr>
      <vt:lpstr>MODELO LOGICO</vt:lpstr>
      <vt:lpstr>MODELO FISICO</vt:lpstr>
      <vt:lpstr>CREACION DE LAS ENTIDADES EN POSTGRESQL</vt:lpstr>
      <vt:lpstr>Presentación de PowerPoint</vt:lpstr>
      <vt:lpstr>Presentación de PowerPoint</vt:lpstr>
      <vt:lpstr>Presentación de PowerPoint</vt:lpstr>
      <vt:lpstr>CREAR LAS LLAVES FORANEAS</vt:lpstr>
      <vt:lpstr>Presentación de PowerPoint</vt:lpstr>
      <vt:lpstr>Presentación de PowerPoint</vt:lpstr>
      <vt:lpstr>INGRESO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JARAMILLO ZAMORA KERLY ELIZABETH</cp:lastModifiedBy>
  <cp:revision>251</cp:revision>
  <dcterms:created xsi:type="dcterms:W3CDTF">2012-07-30T22:48:03Z</dcterms:created>
  <dcterms:modified xsi:type="dcterms:W3CDTF">2021-06-29T02:56:23Z</dcterms:modified>
</cp:coreProperties>
</file>