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1" r:id="rId3"/>
    <p:sldId id="257" r:id="rId4"/>
    <p:sldId id="262" r:id="rId5"/>
    <p:sldId id="263" r:id="rId6"/>
    <p:sldId id="264" r:id="rId7"/>
    <p:sldId id="260" r:id="rId8"/>
    <p:sldId id="265" r:id="rId9"/>
    <p:sldId id="259" r:id="rId10"/>
    <p:sldId id="266" r:id="rId11"/>
    <p:sldId id="267" r:id="rId12"/>
    <p:sldId id="273" r:id="rId13"/>
    <p:sldId id="269" r:id="rId14"/>
    <p:sldId id="271" r:id="rId15"/>
    <p:sldId id="272"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29"/>
  </p:normalViewPr>
  <p:slideViewPr>
    <p:cSldViewPr snapToGrid="0" snapToObjects="1">
      <p:cViewPr varScale="1">
        <p:scale>
          <a:sx n="155" d="100"/>
          <a:sy n="155"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44EBD-5A90-A54A-80FF-375F743A4B33}" type="datetimeFigureOut">
              <a:rPr lang="fr-FR" smtClean="0"/>
              <a:t>07/01/2022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18CD7-8240-DF4E-8268-D379BA21C49C}" type="slidenum">
              <a:rPr lang="fr-FR" smtClean="0"/>
              <a:t>‹N°›</a:t>
            </a:fld>
            <a:endParaRPr lang="fr-FR"/>
          </a:p>
        </p:txBody>
      </p:sp>
    </p:spTree>
    <p:extLst>
      <p:ext uri="{BB962C8B-B14F-4D97-AF65-F5344CB8AC3E}">
        <p14:creationId xmlns:p14="http://schemas.microsoft.com/office/powerpoint/2010/main" val="58610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CD18CD7-8240-DF4E-8268-D379BA21C49C}" type="slidenum">
              <a:rPr lang="fr-FR" smtClean="0"/>
              <a:t>8</a:t>
            </a:fld>
            <a:endParaRPr lang="fr-FR"/>
          </a:p>
        </p:txBody>
      </p:sp>
    </p:spTree>
    <p:extLst>
      <p:ext uri="{BB962C8B-B14F-4D97-AF65-F5344CB8AC3E}">
        <p14:creationId xmlns:p14="http://schemas.microsoft.com/office/powerpoint/2010/main" val="1695730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03AC8C-DE47-0E4A-8A8E-44E9178AA17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6FA2D86-4B4D-E54D-9065-3422D3F92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58F707D-B2A2-4945-B7FF-304903F1D677}"/>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7BE37C74-A3BC-1945-B4EA-FF9CFEAD26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5F7453-131E-CA49-920F-9C7BAE97E99A}"/>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110839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97295B-1BF1-F34C-8717-BC8B9E62FE4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A7F9BB3-848C-0E45-8E04-56B836742EF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292262-017E-D34B-95D9-1FF2D07F95BD}"/>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104C8CED-15DD-F446-9E1E-CD69C614FB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A25524-B4D3-8843-A6FA-9F63FD3D4666}"/>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248913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013BF2B-D61C-F542-B848-9DE4AB788D5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1D7E4D1-CFAF-4F4C-A392-E48308BCB2E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C96BBF7-6669-0044-9C4B-A112D6E08EF7}"/>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068073E4-49EB-E843-94FD-584FF24900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1783F7-222E-D944-8372-007CBC485A31}"/>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39656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D08E5-0109-834B-AC4B-37E76DC301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6C6243F-52FE-094C-8A57-8A27F9AA6B9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DCF8E6-20BA-D640-A810-EB6390F59152}"/>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F010E1D3-089F-A94C-8BFA-CFD284A3CD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BAC4B3-A312-6A43-B8BA-B27BBE2119C0}"/>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49784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C37D1-6DA5-CC41-A630-A7E1218CB2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498514F-2ABF-2043-868E-CD388E6BC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05EC83-B621-764F-AE0A-B208817D2764}"/>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D7CF2788-8262-C44A-9048-25F63E366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9E07BDA-5CFE-7A4A-86BA-EF4D509339B3}"/>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4808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7C31E-44F3-8341-ADCD-D750703E34D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A63464-0153-C14D-A350-49494326CD2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3BF87F-5CDA-5C4F-AE86-161FEA20E9C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1EA613-0682-2D4E-A315-6186379DD51A}"/>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6" name="Espace réservé du pied de page 5">
            <a:extLst>
              <a:ext uri="{FF2B5EF4-FFF2-40B4-BE49-F238E27FC236}">
                <a16:creationId xmlns:a16="http://schemas.microsoft.com/office/drawing/2014/main" id="{F4129D05-1002-0A4B-B76D-0B75A0DC011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540A192-69FE-5F4B-9EA7-43076D998304}"/>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211643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85F35-BD60-ED44-BAEE-17664E2BD5A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D8BE0B1-F673-3247-8F41-2A6B0FCEE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47D8643-FC06-7240-A1B0-A9D32EC10D8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35EFD43-5064-8C47-8C6B-C56A97F34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BE20594-DF85-1645-8023-43EF619E2BB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B1DF3E6-B0FF-4046-87C7-ADF4C341EEE3}"/>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8" name="Espace réservé du pied de page 7">
            <a:extLst>
              <a:ext uri="{FF2B5EF4-FFF2-40B4-BE49-F238E27FC236}">
                <a16:creationId xmlns:a16="http://schemas.microsoft.com/office/drawing/2014/main" id="{79CCAF27-360A-DF4A-A42A-42EDF07485A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3158C9F-FA48-4B4A-AF06-8B4BC4A16AA1}"/>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258232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2AC4F-268D-6540-9ABE-CBE6CF71D40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E90B279-4B8B-6848-9A8D-B3DFBD05BCD7}"/>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4" name="Espace réservé du pied de page 3">
            <a:extLst>
              <a:ext uri="{FF2B5EF4-FFF2-40B4-BE49-F238E27FC236}">
                <a16:creationId xmlns:a16="http://schemas.microsoft.com/office/drawing/2014/main" id="{E7EF5014-A20A-2848-B3A7-C3D960067F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793E222-8823-A54D-8EAD-05AB2FA3515B}"/>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173567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38FA66B-DB61-8B4B-9850-6287266676A0}"/>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3" name="Espace réservé du pied de page 2">
            <a:extLst>
              <a:ext uri="{FF2B5EF4-FFF2-40B4-BE49-F238E27FC236}">
                <a16:creationId xmlns:a16="http://schemas.microsoft.com/office/drawing/2014/main" id="{D8213894-8A7F-7246-B425-5E6B2FFF283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7902B72-B28B-D244-A926-A5E345299814}"/>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103532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93DD32-6611-3A4D-80FA-25B8C7BEA7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1F8D052-F573-174E-913D-57C013F1D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34906C4-7EBF-2844-B8FD-D1BFDCFD7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BED4A-C75F-304A-8F82-C2C708565FCC}"/>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6" name="Espace réservé du pied de page 5">
            <a:extLst>
              <a:ext uri="{FF2B5EF4-FFF2-40B4-BE49-F238E27FC236}">
                <a16:creationId xmlns:a16="http://schemas.microsoft.com/office/drawing/2014/main" id="{EC1690F7-F901-494C-870A-7DD895338B1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9CCEC9-0A2A-6040-A897-F31E8E371BE7}"/>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315743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C45F9-5C9D-B349-9AAD-447CEAD1FED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A7C91A0-8219-C848-A49A-F03799583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94B432-E0EA-8A4A-8A53-6A0B867C3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966ABC-5852-7744-8EFB-BF3CF1B0D2EC}"/>
              </a:ext>
            </a:extLst>
          </p:cNvPr>
          <p:cNvSpPr>
            <a:spLocks noGrp="1"/>
          </p:cNvSpPr>
          <p:nvPr>
            <p:ph type="dt" sz="half" idx="10"/>
          </p:nvPr>
        </p:nvSpPr>
        <p:spPr/>
        <p:txBody>
          <a:bodyPr/>
          <a:lstStyle/>
          <a:p>
            <a:fld id="{E9FAA282-8F5C-8C41-8AE0-474D7C6A82E4}" type="datetimeFigureOut">
              <a:rPr lang="fr-FR" smtClean="0"/>
              <a:t>07/01/2022</a:t>
            </a:fld>
            <a:endParaRPr lang="fr-FR"/>
          </a:p>
        </p:txBody>
      </p:sp>
      <p:sp>
        <p:nvSpPr>
          <p:cNvPr id="6" name="Espace réservé du pied de page 5">
            <a:extLst>
              <a:ext uri="{FF2B5EF4-FFF2-40B4-BE49-F238E27FC236}">
                <a16:creationId xmlns:a16="http://schemas.microsoft.com/office/drawing/2014/main" id="{86EC2C20-86B0-B345-902D-4F4E85F2B8C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D3921D-850D-C149-B2D1-D12B35035FE9}"/>
              </a:ext>
            </a:extLst>
          </p:cNvPr>
          <p:cNvSpPr>
            <a:spLocks noGrp="1"/>
          </p:cNvSpPr>
          <p:nvPr>
            <p:ph type="sldNum" sz="quarter" idx="12"/>
          </p:nvPr>
        </p:nvSpPr>
        <p:spPr/>
        <p:txBody>
          <a:bodyPr/>
          <a:lstStyle/>
          <a:p>
            <a:fld id="{99DA2746-FA1A-C643-8CDF-89A69FF1F84F}" type="slidenum">
              <a:rPr lang="fr-FR" smtClean="0"/>
              <a:t>‹N°›</a:t>
            </a:fld>
            <a:endParaRPr lang="fr-FR"/>
          </a:p>
        </p:txBody>
      </p:sp>
    </p:spTree>
    <p:extLst>
      <p:ext uri="{BB962C8B-B14F-4D97-AF65-F5344CB8AC3E}">
        <p14:creationId xmlns:p14="http://schemas.microsoft.com/office/powerpoint/2010/main" val="236502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B924587-E048-894A-B548-AC6A0A019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CA6F3B-E915-0843-9D25-58D49B6828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295BEE-30AE-0B42-A057-2D41CCCEA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AA282-8F5C-8C41-8AE0-474D7C6A82E4}" type="datetimeFigureOut">
              <a:rPr lang="fr-FR" smtClean="0"/>
              <a:t>07/01/2022</a:t>
            </a:fld>
            <a:endParaRPr lang="fr-FR"/>
          </a:p>
        </p:txBody>
      </p:sp>
      <p:sp>
        <p:nvSpPr>
          <p:cNvPr id="5" name="Espace réservé du pied de page 4">
            <a:extLst>
              <a:ext uri="{FF2B5EF4-FFF2-40B4-BE49-F238E27FC236}">
                <a16:creationId xmlns:a16="http://schemas.microsoft.com/office/drawing/2014/main" id="{605ADBE9-FD25-EF43-976F-597009997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EAECE18-4891-9D48-B6FB-7053D1AB61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A2746-FA1A-C643-8CDF-89A69FF1F84F}" type="slidenum">
              <a:rPr lang="fr-FR" smtClean="0"/>
              <a:t>‹N°›</a:t>
            </a:fld>
            <a:endParaRPr lang="fr-FR"/>
          </a:p>
        </p:txBody>
      </p:sp>
    </p:spTree>
    <p:extLst>
      <p:ext uri="{BB962C8B-B14F-4D97-AF65-F5344CB8AC3E}">
        <p14:creationId xmlns:p14="http://schemas.microsoft.com/office/powerpoint/2010/main" val="3984386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A498B3-428E-234A-AC79-0DD0A27DFC2C}"/>
              </a:ext>
            </a:extLst>
          </p:cNvPr>
          <p:cNvSpPr>
            <a:spLocks noGrp="1"/>
          </p:cNvSpPr>
          <p:nvPr>
            <p:ph type="ctrTitle"/>
          </p:nvPr>
        </p:nvSpPr>
        <p:spPr>
          <a:xfrm>
            <a:off x="1524000" y="593726"/>
            <a:ext cx="9144000" cy="2387600"/>
          </a:xfrm>
        </p:spPr>
        <p:txBody>
          <a:bodyPr>
            <a:normAutofit/>
          </a:bodyPr>
          <a:lstStyle/>
          <a:p>
            <a:r>
              <a:rPr lang="fr-FR" sz="9600" b="1" dirty="0"/>
              <a:t>Projet 7</a:t>
            </a:r>
          </a:p>
        </p:txBody>
      </p:sp>
      <p:sp>
        <p:nvSpPr>
          <p:cNvPr id="3" name="Sous-titre 2">
            <a:extLst>
              <a:ext uri="{FF2B5EF4-FFF2-40B4-BE49-F238E27FC236}">
                <a16:creationId xmlns:a16="http://schemas.microsoft.com/office/drawing/2014/main" id="{CDAE8CB0-F96F-B941-A31C-ACB8B38DCFDD}"/>
              </a:ext>
            </a:extLst>
          </p:cNvPr>
          <p:cNvSpPr>
            <a:spLocks noGrp="1"/>
          </p:cNvSpPr>
          <p:nvPr>
            <p:ph type="subTitle" idx="1"/>
          </p:nvPr>
        </p:nvSpPr>
        <p:spPr>
          <a:xfrm>
            <a:off x="1524000" y="3429000"/>
            <a:ext cx="9144000" cy="2941637"/>
          </a:xfrm>
        </p:spPr>
        <p:txBody>
          <a:bodyPr>
            <a:noAutofit/>
          </a:bodyPr>
          <a:lstStyle/>
          <a:p>
            <a:r>
              <a:rPr lang="fr-FR" sz="4400" dirty="0">
                <a:solidFill>
                  <a:srgbClr val="7030A0"/>
                </a:solidFill>
              </a:rPr>
              <a:t>Algorithme de Force Brute et solution optimisée</a:t>
            </a:r>
          </a:p>
          <a:p>
            <a:endParaRPr lang="fr-FR" sz="4400" dirty="0">
              <a:solidFill>
                <a:srgbClr val="7030A0"/>
              </a:solidFill>
            </a:endParaRPr>
          </a:p>
          <a:p>
            <a:r>
              <a:rPr lang="fr-FR" sz="4400" dirty="0">
                <a:solidFill>
                  <a:srgbClr val="7030A0"/>
                </a:solidFill>
              </a:rPr>
              <a:t>Adrien Le Roy</a:t>
            </a:r>
          </a:p>
        </p:txBody>
      </p:sp>
    </p:spTree>
    <p:extLst>
      <p:ext uri="{BB962C8B-B14F-4D97-AF65-F5344CB8AC3E}">
        <p14:creationId xmlns:p14="http://schemas.microsoft.com/office/powerpoint/2010/main" val="2573176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86A7B0-1B31-4746-B1C1-FA3A76BCD9D2}"/>
              </a:ext>
            </a:extLst>
          </p:cNvPr>
          <p:cNvSpPr/>
          <p:nvPr/>
        </p:nvSpPr>
        <p:spPr>
          <a:xfrm>
            <a:off x="3139635" y="5568183"/>
            <a:ext cx="2520513" cy="1211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Donne le</a:t>
            </a:r>
          </a:p>
          <a:p>
            <a:pPr marL="285750" indent="-285750" algn="ctr">
              <a:buFontTx/>
              <a:buChar char="-"/>
            </a:pPr>
            <a:r>
              <a:rPr lang="fr-FR" dirty="0"/>
              <a:t>Total des rendements</a:t>
            </a:r>
          </a:p>
          <a:p>
            <a:pPr marL="285750" indent="-285750" algn="ctr">
              <a:buFontTx/>
              <a:buChar char="-"/>
            </a:pPr>
            <a:r>
              <a:rPr lang="fr-FR" dirty="0"/>
              <a:t>Total des coûts</a:t>
            </a:r>
          </a:p>
          <a:p>
            <a:pPr marL="285750" indent="-285750" algn="ctr">
              <a:buFontTx/>
              <a:buChar char="-"/>
            </a:pPr>
            <a:r>
              <a:rPr lang="fr-FR" dirty="0"/>
              <a:t>Les actions prises</a:t>
            </a:r>
          </a:p>
        </p:txBody>
      </p:sp>
      <p:sp>
        <p:nvSpPr>
          <p:cNvPr id="7" name="Rectangle 6">
            <a:extLst>
              <a:ext uri="{FF2B5EF4-FFF2-40B4-BE49-F238E27FC236}">
                <a16:creationId xmlns:a16="http://schemas.microsoft.com/office/drawing/2014/main" id="{BE57C254-3B87-3445-B3A1-CC1A69547711}"/>
              </a:ext>
            </a:extLst>
          </p:cNvPr>
          <p:cNvSpPr/>
          <p:nvPr/>
        </p:nvSpPr>
        <p:spPr>
          <a:xfrm>
            <a:off x="384724" y="3180074"/>
            <a:ext cx="2814144" cy="1173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fr-FR" dirty="0"/>
              <a:t>Ajoute l’action à la liste des actions prises</a:t>
            </a:r>
          </a:p>
          <a:p>
            <a:pPr marL="285750" indent="-285750" algn="ctr">
              <a:buFontTx/>
              <a:buChar char="-"/>
            </a:pPr>
            <a:r>
              <a:rPr lang="fr-FR" dirty="0"/>
              <a:t>Réduit le budget du coût de l’action</a:t>
            </a:r>
          </a:p>
        </p:txBody>
      </p:sp>
      <p:sp>
        <p:nvSpPr>
          <p:cNvPr id="8" name="Rectangle 7">
            <a:extLst>
              <a:ext uri="{FF2B5EF4-FFF2-40B4-BE49-F238E27FC236}">
                <a16:creationId xmlns:a16="http://schemas.microsoft.com/office/drawing/2014/main" id="{45016DA5-D321-8340-B4FF-ACC5996DEBCD}"/>
              </a:ext>
            </a:extLst>
          </p:cNvPr>
          <p:cNvSpPr/>
          <p:nvPr/>
        </p:nvSpPr>
        <p:spPr>
          <a:xfrm>
            <a:off x="3943490" y="4166733"/>
            <a:ext cx="2896914" cy="1016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 la ligne de la matrice = coût action + précédente ligne – coût de l’action</a:t>
            </a:r>
          </a:p>
        </p:txBody>
      </p:sp>
      <p:sp>
        <p:nvSpPr>
          <p:cNvPr id="9" name="Rectangle 8">
            <a:extLst>
              <a:ext uri="{FF2B5EF4-FFF2-40B4-BE49-F238E27FC236}">
                <a16:creationId xmlns:a16="http://schemas.microsoft.com/office/drawing/2014/main" id="{D5CCA8D7-4437-0E4B-B0D6-101831C082E0}"/>
              </a:ext>
            </a:extLst>
          </p:cNvPr>
          <p:cNvSpPr/>
          <p:nvPr/>
        </p:nvSpPr>
        <p:spPr>
          <a:xfrm>
            <a:off x="2333629" y="4500970"/>
            <a:ext cx="697624" cy="348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Rien</a:t>
            </a:r>
          </a:p>
        </p:txBody>
      </p:sp>
      <p:sp>
        <p:nvSpPr>
          <p:cNvPr id="10" name="Rectangle 9">
            <a:extLst>
              <a:ext uri="{FF2B5EF4-FFF2-40B4-BE49-F238E27FC236}">
                <a16:creationId xmlns:a16="http://schemas.microsoft.com/office/drawing/2014/main" id="{05AD0FB6-3E93-D148-9829-998E11C727D8}"/>
              </a:ext>
            </a:extLst>
          </p:cNvPr>
          <p:cNvSpPr/>
          <p:nvPr/>
        </p:nvSpPr>
        <p:spPr>
          <a:xfrm>
            <a:off x="7603114" y="4928728"/>
            <a:ext cx="1981200" cy="1119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Tant qu’il reste des éléments et que le budget n’est pas dépassé</a:t>
            </a:r>
          </a:p>
        </p:txBody>
      </p:sp>
      <p:sp>
        <p:nvSpPr>
          <p:cNvPr id="11" name="Rectangle 10">
            <a:extLst>
              <a:ext uri="{FF2B5EF4-FFF2-40B4-BE49-F238E27FC236}">
                <a16:creationId xmlns:a16="http://schemas.microsoft.com/office/drawing/2014/main" id="{957321D4-8DBE-3A45-A393-18A513C2AA2E}"/>
              </a:ext>
            </a:extLst>
          </p:cNvPr>
          <p:cNvSpPr/>
          <p:nvPr/>
        </p:nvSpPr>
        <p:spPr>
          <a:xfrm>
            <a:off x="10619388" y="5256438"/>
            <a:ext cx="1200807" cy="463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Remplit la matrice</a:t>
            </a:r>
          </a:p>
        </p:txBody>
      </p:sp>
      <p:sp>
        <p:nvSpPr>
          <p:cNvPr id="12" name="Rectangle 11">
            <a:extLst>
              <a:ext uri="{FF2B5EF4-FFF2-40B4-BE49-F238E27FC236}">
                <a16:creationId xmlns:a16="http://schemas.microsoft.com/office/drawing/2014/main" id="{44FD9560-87B8-FE48-8F83-FA38555B4C4F}"/>
              </a:ext>
            </a:extLst>
          </p:cNvPr>
          <p:cNvSpPr/>
          <p:nvPr/>
        </p:nvSpPr>
        <p:spPr>
          <a:xfrm>
            <a:off x="8013746" y="1927214"/>
            <a:ext cx="2094187" cy="80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Garde par défaut la solution optimal de la ligne précédente</a:t>
            </a:r>
          </a:p>
        </p:txBody>
      </p:sp>
      <p:sp>
        <p:nvSpPr>
          <p:cNvPr id="13" name="Rectangle 12">
            <a:extLst>
              <a:ext uri="{FF2B5EF4-FFF2-40B4-BE49-F238E27FC236}">
                <a16:creationId xmlns:a16="http://schemas.microsoft.com/office/drawing/2014/main" id="{87AE0A4F-A622-344E-B3AA-680FF1ACF02D}"/>
              </a:ext>
            </a:extLst>
          </p:cNvPr>
          <p:cNvSpPr/>
          <p:nvPr/>
        </p:nvSpPr>
        <p:spPr>
          <a:xfrm>
            <a:off x="418483" y="5973652"/>
            <a:ext cx="681859" cy="40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STOP</a:t>
            </a:r>
          </a:p>
        </p:txBody>
      </p:sp>
      <p:sp>
        <p:nvSpPr>
          <p:cNvPr id="14" name="Rectangle 13">
            <a:extLst>
              <a:ext uri="{FF2B5EF4-FFF2-40B4-BE49-F238E27FC236}">
                <a16:creationId xmlns:a16="http://schemas.microsoft.com/office/drawing/2014/main" id="{E16920AC-4E6D-D841-9E51-FEA2C2BAFF63}"/>
              </a:ext>
            </a:extLst>
          </p:cNvPr>
          <p:cNvSpPr/>
          <p:nvPr/>
        </p:nvSpPr>
        <p:spPr>
          <a:xfrm>
            <a:off x="7379183" y="2977058"/>
            <a:ext cx="3329153" cy="1359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Compare l’élément dans la ligne précédente à l’élément en cours + (la solution optimal – le cout de la ligne précédente) et prend le maximum</a:t>
            </a:r>
          </a:p>
        </p:txBody>
      </p:sp>
      <p:sp>
        <p:nvSpPr>
          <p:cNvPr id="15" name="Rectangle 14">
            <a:extLst>
              <a:ext uri="{FF2B5EF4-FFF2-40B4-BE49-F238E27FC236}">
                <a16:creationId xmlns:a16="http://schemas.microsoft.com/office/drawing/2014/main" id="{D1537A9D-4C26-2243-9251-F9637E083968}"/>
              </a:ext>
            </a:extLst>
          </p:cNvPr>
          <p:cNvSpPr/>
          <p:nvPr/>
        </p:nvSpPr>
        <p:spPr>
          <a:xfrm>
            <a:off x="4414456" y="1925231"/>
            <a:ext cx="1981200" cy="80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chaque action si le coût est inférieur au budget</a:t>
            </a:r>
          </a:p>
        </p:txBody>
      </p:sp>
      <p:sp>
        <p:nvSpPr>
          <p:cNvPr id="16" name="Rectangle 15">
            <a:extLst>
              <a:ext uri="{FF2B5EF4-FFF2-40B4-BE49-F238E27FC236}">
                <a16:creationId xmlns:a16="http://schemas.microsoft.com/office/drawing/2014/main" id="{997DA451-219A-394D-80BF-3E673E8ADF05}"/>
              </a:ext>
            </a:extLst>
          </p:cNvPr>
          <p:cNvSpPr/>
          <p:nvPr/>
        </p:nvSpPr>
        <p:spPr>
          <a:xfrm>
            <a:off x="1772729" y="1980410"/>
            <a:ext cx="1981200" cy="697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Créé une matrice et l’initialise à 0</a:t>
            </a:r>
          </a:p>
        </p:txBody>
      </p:sp>
      <p:sp>
        <p:nvSpPr>
          <p:cNvPr id="17" name="Rectangle 16">
            <a:extLst>
              <a:ext uri="{FF2B5EF4-FFF2-40B4-BE49-F238E27FC236}">
                <a16:creationId xmlns:a16="http://schemas.microsoft.com/office/drawing/2014/main" id="{3091D18E-409D-AE47-9DBC-05D76B0BE1D1}"/>
              </a:ext>
            </a:extLst>
          </p:cNvPr>
          <p:cNvSpPr/>
          <p:nvPr/>
        </p:nvSpPr>
        <p:spPr>
          <a:xfrm>
            <a:off x="280571" y="2105959"/>
            <a:ext cx="831631" cy="446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START</a:t>
            </a:r>
          </a:p>
        </p:txBody>
      </p:sp>
      <p:cxnSp>
        <p:nvCxnSpPr>
          <p:cNvPr id="19" name="Connecteur droit avec flèche 18">
            <a:extLst>
              <a:ext uri="{FF2B5EF4-FFF2-40B4-BE49-F238E27FC236}">
                <a16:creationId xmlns:a16="http://schemas.microsoft.com/office/drawing/2014/main" id="{D298CE75-8E77-CC4B-986A-C968073671A8}"/>
              </a:ext>
            </a:extLst>
          </p:cNvPr>
          <p:cNvCxnSpPr>
            <a:stCxn id="17" idx="3"/>
            <a:endCxn id="16" idx="1"/>
          </p:cNvCxnSpPr>
          <p:nvPr/>
        </p:nvCxnSpPr>
        <p:spPr>
          <a:xfrm>
            <a:off x="1112202" y="2329304"/>
            <a:ext cx="6605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AA9DD48-89F8-C04B-B1A9-86C7E061DDEC}"/>
              </a:ext>
            </a:extLst>
          </p:cNvPr>
          <p:cNvCxnSpPr>
            <a:cxnSpLocks/>
            <a:stCxn id="16" idx="3"/>
            <a:endCxn id="15" idx="1"/>
          </p:cNvCxnSpPr>
          <p:nvPr/>
        </p:nvCxnSpPr>
        <p:spPr>
          <a:xfrm>
            <a:off x="3753929" y="2329304"/>
            <a:ext cx="66052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12353BD-4900-0140-9270-B804F5A8D8DA}"/>
              </a:ext>
            </a:extLst>
          </p:cNvPr>
          <p:cNvCxnSpPr>
            <a:cxnSpLocks/>
            <a:stCxn id="15" idx="3"/>
            <a:endCxn id="12" idx="1"/>
          </p:cNvCxnSpPr>
          <p:nvPr/>
        </p:nvCxnSpPr>
        <p:spPr>
          <a:xfrm>
            <a:off x="6395656" y="2329304"/>
            <a:ext cx="1618090" cy="1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48E52BE2-FD35-D040-914F-6AAEC5697228}"/>
              </a:ext>
            </a:extLst>
          </p:cNvPr>
          <p:cNvCxnSpPr>
            <a:cxnSpLocks/>
            <a:stCxn id="15" idx="3"/>
            <a:endCxn id="14" idx="1"/>
          </p:cNvCxnSpPr>
          <p:nvPr/>
        </p:nvCxnSpPr>
        <p:spPr>
          <a:xfrm>
            <a:off x="6395656" y="2329304"/>
            <a:ext cx="983527" cy="13275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E0C9313B-A3FB-304A-9CD0-88D639F93600}"/>
              </a:ext>
            </a:extLst>
          </p:cNvPr>
          <p:cNvCxnSpPr>
            <a:cxnSpLocks/>
            <a:stCxn id="14" idx="3"/>
            <a:endCxn id="11" idx="0"/>
          </p:cNvCxnSpPr>
          <p:nvPr/>
        </p:nvCxnSpPr>
        <p:spPr>
          <a:xfrm>
            <a:off x="10708336" y="3656823"/>
            <a:ext cx="511456" cy="15996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BB2DBE19-1D60-E84F-9644-DD6701041D55}"/>
              </a:ext>
            </a:extLst>
          </p:cNvPr>
          <p:cNvCxnSpPr>
            <a:stCxn id="11" idx="1"/>
            <a:endCxn id="10" idx="3"/>
          </p:cNvCxnSpPr>
          <p:nvPr/>
        </p:nvCxnSpPr>
        <p:spPr>
          <a:xfrm flipH="1" flipV="1">
            <a:off x="9584314" y="5488280"/>
            <a:ext cx="1035074"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AA039BA5-806A-D049-9F39-C813C318D6DF}"/>
              </a:ext>
            </a:extLst>
          </p:cNvPr>
          <p:cNvCxnSpPr>
            <a:cxnSpLocks/>
            <a:stCxn id="10" idx="1"/>
            <a:endCxn id="8" idx="3"/>
          </p:cNvCxnSpPr>
          <p:nvPr/>
        </p:nvCxnSpPr>
        <p:spPr>
          <a:xfrm flipH="1" flipV="1">
            <a:off x="6840404" y="4675130"/>
            <a:ext cx="762710" cy="8131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E2B9FAB1-971B-D846-B9CA-1BF70477DD86}"/>
              </a:ext>
            </a:extLst>
          </p:cNvPr>
          <p:cNvCxnSpPr>
            <a:cxnSpLocks/>
            <a:stCxn id="8" idx="1"/>
            <a:endCxn id="9" idx="3"/>
          </p:cNvCxnSpPr>
          <p:nvPr/>
        </p:nvCxnSpPr>
        <p:spPr>
          <a:xfrm flipH="1">
            <a:off x="3031253" y="4675130"/>
            <a:ext cx="91223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FCC3966-387B-CD4E-AA24-09B979C2B6E4}"/>
              </a:ext>
            </a:extLst>
          </p:cNvPr>
          <p:cNvCxnSpPr>
            <a:cxnSpLocks/>
            <a:stCxn id="8" idx="1"/>
            <a:endCxn id="7" idx="3"/>
          </p:cNvCxnSpPr>
          <p:nvPr/>
        </p:nvCxnSpPr>
        <p:spPr>
          <a:xfrm flipH="1" flipV="1">
            <a:off x="3198868" y="3766806"/>
            <a:ext cx="744622" cy="9083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1D3D2A91-B20F-DA46-9CDC-8CE94C5DA431}"/>
              </a:ext>
            </a:extLst>
          </p:cNvPr>
          <p:cNvCxnSpPr>
            <a:cxnSpLocks/>
            <a:stCxn id="6" idx="1"/>
            <a:endCxn id="13" idx="3"/>
          </p:cNvCxnSpPr>
          <p:nvPr/>
        </p:nvCxnSpPr>
        <p:spPr>
          <a:xfrm flipH="1" flipV="1">
            <a:off x="1100342" y="6174088"/>
            <a:ext cx="2039293"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ngle 57">
            <a:extLst>
              <a:ext uri="{FF2B5EF4-FFF2-40B4-BE49-F238E27FC236}">
                <a16:creationId xmlns:a16="http://schemas.microsoft.com/office/drawing/2014/main" id="{CA9E9D6D-7475-4247-AB75-1592AD4DCAC7}"/>
              </a:ext>
            </a:extLst>
          </p:cNvPr>
          <p:cNvCxnSpPr>
            <a:stCxn id="12" idx="3"/>
            <a:endCxn id="11" idx="0"/>
          </p:cNvCxnSpPr>
          <p:nvPr/>
        </p:nvCxnSpPr>
        <p:spPr>
          <a:xfrm>
            <a:off x="10107933" y="2331287"/>
            <a:ext cx="1111859" cy="292515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en angle 80">
            <a:extLst>
              <a:ext uri="{FF2B5EF4-FFF2-40B4-BE49-F238E27FC236}">
                <a16:creationId xmlns:a16="http://schemas.microsoft.com/office/drawing/2014/main" id="{C05BF3AA-A976-9B4B-B683-8515D4EDF3AE}"/>
              </a:ext>
            </a:extLst>
          </p:cNvPr>
          <p:cNvCxnSpPr>
            <a:stCxn id="10" idx="2"/>
            <a:endCxn id="6" idx="3"/>
          </p:cNvCxnSpPr>
          <p:nvPr/>
        </p:nvCxnSpPr>
        <p:spPr>
          <a:xfrm rot="5400000">
            <a:off x="7063803" y="4644177"/>
            <a:ext cx="126257" cy="293356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ZoneTexte 82">
            <a:extLst>
              <a:ext uri="{FF2B5EF4-FFF2-40B4-BE49-F238E27FC236}">
                <a16:creationId xmlns:a16="http://schemas.microsoft.com/office/drawing/2014/main" id="{210FE2E6-32E1-A646-91DC-5084F32A925A}"/>
              </a:ext>
            </a:extLst>
          </p:cNvPr>
          <p:cNvSpPr txBox="1"/>
          <p:nvPr/>
        </p:nvSpPr>
        <p:spPr>
          <a:xfrm>
            <a:off x="6345284" y="2950801"/>
            <a:ext cx="542136" cy="369332"/>
          </a:xfrm>
          <a:prstGeom prst="rect">
            <a:avLst/>
          </a:prstGeom>
          <a:noFill/>
        </p:spPr>
        <p:txBody>
          <a:bodyPr wrap="none" rtlCol="0">
            <a:spAutoFit/>
          </a:bodyPr>
          <a:lstStyle/>
          <a:p>
            <a:r>
              <a:rPr lang="fr-FR" dirty="0"/>
              <a:t>OUI</a:t>
            </a:r>
          </a:p>
        </p:txBody>
      </p:sp>
      <p:sp>
        <p:nvSpPr>
          <p:cNvPr id="84" name="ZoneTexte 83">
            <a:extLst>
              <a:ext uri="{FF2B5EF4-FFF2-40B4-BE49-F238E27FC236}">
                <a16:creationId xmlns:a16="http://schemas.microsoft.com/office/drawing/2014/main" id="{3C69493A-2021-E841-954E-47F04F74C11D}"/>
              </a:ext>
            </a:extLst>
          </p:cNvPr>
          <p:cNvSpPr txBox="1"/>
          <p:nvPr/>
        </p:nvSpPr>
        <p:spPr>
          <a:xfrm>
            <a:off x="7849359" y="6189857"/>
            <a:ext cx="635110" cy="369332"/>
          </a:xfrm>
          <a:prstGeom prst="rect">
            <a:avLst/>
          </a:prstGeom>
          <a:noFill/>
        </p:spPr>
        <p:txBody>
          <a:bodyPr wrap="none" rtlCol="0">
            <a:spAutoFit/>
          </a:bodyPr>
          <a:lstStyle/>
          <a:p>
            <a:r>
              <a:rPr lang="fr-FR" dirty="0"/>
              <a:t>NON</a:t>
            </a:r>
          </a:p>
        </p:txBody>
      </p:sp>
      <p:sp>
        <p:nvSpPr>
          <p:cNvPr id="85" name="ZoneTexte 84">
            <a:extLst>
              <a:ext uri="{FF2B5EF4-FFF2-40B4-BE49-F238E27FC236}">
                <a16:creationId xmlns:a16="http://schemas.microsoft.com/office/drawing/2014/main" id="{CEDF1BF9-4385-504F-BE5D-6AD5773D6BF7}"/>
              </a:ext>
            </a:extLst>
          </p:cNvPr>
          <p:cNvSpPr txBox="1"/>
          <p:nvPr/>
        </p:nvSpPr>
        <p:spPr>
          <a:xfrm>
            <a:off x="6957262" y="4542396"/>
            <a:ext cx="542136" cy="369332"/>
          </a:xfrm>
          <a:prstGeom prst="rect">
            <a:avLst/>
          </a:prstGeom>
          <a:noFill/>
        </p:spPr>
        <p:txBody>
          <a:bodyPr wrap="none" rtlCol="0">
            <a:spAutoFit/>
          </a:bodyPr>
          <a:lstStyle/>
          <a:p>
            <a:r>
              <a:rPr lang="fr-FR" dirty="0"/>
              <a:t>OUI</a:t>
            </a:r>
          </a:p>
        </p:txBody>
      </p:sp>
      <p:sp>
        <p:nvSpPr>
          <p:cNvPr id="86" name="ZoneTexte 85">
            <a:extLst>
              <a:ext uri="{FF2B5EF4-FFF2-40B4-BE49-F238E27FC236}">
                <a16:creationId xmlns:a16="http://schemas.microsoft.com/office/drawing/2014/main" id="{67041F49-D397-8C4E-A49D-21898B652811}"/>
              </a:ext>
            </a:extLst>
          </p:cNvPr>
          <p:cNvSpPr txBox="1"/>
          <p:nvPr/>
        </p:nvSpPr>
        <p:spPr>
          <a:xfrm>
            <a:off x="3323704" y="3679317"/>
            <a:ext cx="542136" cy="369332"/>
          </a:xfrm>
          <a:prstGeom prst="rect">
            <a:avLst/>
          </a:prstGeom>
          <a:noFill/>
        </p:spPr>
        <p:txBody>
          <a:bodyPr wrap="none" rtlCol="0">
            <a:spAutoFit/>
          </a:bodyPr>
          <a:lstStyle/>
          <a:p>
            <a:r>
              <a:rPr lang="fr-FR" dirty="0"/>
              <a:t>OUI</a:t>
            </a:r>
          </a:p>
        </p:txBody>
      </p:sp>
      <p:sp>
        <p:nvSpPr>
          <p:cNvPr id="88" name="ZoneTexte 87">
            <a:extLst>
              <a:ext uri="{FF2B5EF4-FFF2-40B4-BE49-F238E27FC236}">
                <a16:creationId xmlns:a16="http://schemas.microsoft.com/office/drawing/2014/main" id="{CF12D8FD-8D29-614D-9934-75DE90D62888}"/>
              </a:ext>
            </a:extLst>
          </p:cNvPr>
          <p:cNvSpPr txBox="1"/>
          <p:nvPr/>
        </p:nvSpPr>
        <p:spPr>
          <a:xfrm>
            <a:off x="6639707" y="1976633"/>
            <a:ext cx="635110" cy="369332"/>
          </a:xfrm>
          <a:prstGeom prst="rect">
            <a:avLst/>
          </a:prstGeom>
          <a:noFill/>
        </p:spPr>
        <p:txBody>
          <a:bodyPr wrap="none" rtlCol="0">
            <a:spAutoFit/>
          </a:bodyPr>
          <a:lstStyle/>
          <a:p>
            <a:r>
              <a:rPr lang="fr-FR" dirty="0"/>
              <a:t>NON</a:t>
            </a:r>
          </a:p>
        </p:txBody>
      </p:sp>
      <p:sp>
        <p:nvSpPr>
          <p:cNvPr id="89" name="ZoneTexte 88">
            <a:extLst>
              <a:ext uri="{FF2B5EF4-FFF2-40B4-BE49-F238E27FC236}">
                <a16:creationId xmlns:a16="http://schemas.microsoft.com/office/drawing/2014/main" id="{7496A630-C1B0-6D44-8C40-F3451C82C67D}"/>
              </a:ext>
            </a:extLst>
          </p:cNvPr>
          <p:cNvSpPr txBox="1"/>
          <p:nvPr/>
        </p:nvSpPr>
        <p:spPr>
          <a:xfrm>
            <a:off x="3158853" y="4690454"/>
            <a:ext cx="635110" cy="369332"/>
          </a:xfrm>
          <a:prstGeom prst="rect">
            <a:avLst/>
          </a:prstGeom>
          <a:noFill/>
        </p:spPr>
        <p:txBody>
          <a:bodyPr wrap="none" rtlCol="0">
            <a:spAutoFit/>
          </a:bodyPr>
          <a:lstStyle/>
          <a:p>
            <a:r>
              <a:rPr lang="fr-FR" dirty="0"/>
              <a:t>NON</a:t>
            </a:r>
          </a:p>
        </p:txBody>
      </p:sp>
      <p:sp>
        <p:nvSpPr>
          <p:cNvPr id="90" name="Titre 1">
            <a:extLst>
              <a:ext uri="{FF2B5EF4-FFF2-40B4-BE49-F238E27FC236}">
                <a16:creationId xmlns:a16="http://schemas.microsoft.com/office/drawing/2014/main" id="{A6318C0E-45F6-304E-B11B-3EDB77A2D6B8}"/>
              </a:ext>
            </a:extLst>
          </p:cNvPr>
          <p:cNvSpPr>
            <a:spLocks noGrp="1"/>
          </p:cNvSpPr>
          <p:nvPr>
            <p:ph type="title"/>
          </p:nvPr>
        </p:nvSpPr>
        <p:spPr>
          <a:xfrm>
            <a:off x="838200" y="365125"/>
            <a:ext cx="10515600" cy="1325563"/>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8100000" scaled="1"/>
            <a:tileRect/>
          </a:gradFill>
        </p:spPr>
        <p:txBody>
          <a:bodyPr/>
          <a:lstStyle/>
          <a:p>
            <a:r>
              <a:rPr lang="fr-FR" b="1" dirty="0"/>
              <a:t>Algorithme Dynamique</a:t>
            </a:r>
          </a:p>
        </p:txBody>
      </p:sp>
    </p:spTree>
    <p:extLst>
      <p:ext uri="{BB962C8B-B14F-4D97-AF65-F5344CB8AC3E}">
        <p14:creationId xmlns:p14="http://schemas.microsoft.com/office/powerpoint/2010/main" val="836691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F245AB-03EA-CC47-A1D5-229B462EFDCD}"/>
              </a:ext>
            </a:extLst>
          </p:cNvPr>
          <p:cNvSpPr>
            <a:spLocks noGrp="1"/>
          </p:cNvSpPr>
          <p:nvPr>
            <p:ph type="title"/>
          </p:nvPr>
        </p:nvSpPr>
        <p:spPr>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Analyse des performances et efficacité des algorithmes</a:t>
            </a:r>
          </a:p>
        </p:txBody>
      </p:sp>
      <p:graphicFrame>
        <p:nvGraphicFramePr>
          <p:cNvPr id="4" name="Espace réservé du contenu 3">
            <a:extLst>
              <a:ext uri="{FF2B5EF4-FFF2-40B4-BE49-F238E27FC236}">
                <a16:creationId xmlns:a16="http://schemas.microsoft.com/office/drawing/2014/main" id="{199A0A76-0631-AB4D-98F2-4068F607FA07}"/>
              </a:ext>
            </a:extLst>
          </p:cNvPr>
          <p:cNvGraphicFramePr>
            <a:graphicFrameLocks noGrp="1"/>
          </p:cNvGraphicFramePr>
          <p:nvPr>
            <p:ph idx="1"/>
            <p:extLst>
              <p:ext uri="{D42A27DB-BD31-4B8C-83A1-F6EECF244321}">
                <p14:modId xmlns:p14="http://schemas.microsoft.com/office/powerpoint/2010/main" val="205551592"/>
              </p:ext>
            </p:extLst>
          </p:nvPr>
        </p:nvGraphicFramePr>
        <p:xfrm>
          <a:off x="838199" y="2361852"/>
          <a:ext cx="10515601" cy="2900511"/>
        </p:xfrm>
        <a:graphic>
          <a:graphicData uri="http://schemas.openxmlformats.org/drawingml/2006/table">
            <a:tbl>
              <a:tblPr>
                <a:tableStyleId>{5C22544A-7EE6-4342-B048-85BDC9FD1C3A}</a:tableStyleId>
              </a:tblPr>
              <a:tblGrid>
                <a:gridCol w="1905231">
                  <a:extLst>
                    <a:ext uri="{9D8B030D-6E8A-4147-A177-3AD203B41FA5}">
                      <a16:colId xmlns:a16="http://schemas.microsoft.com/office/drawing/2014/main" val="1030307888"/>
                    </a:ext>
                  </a:extLst>
                </a:gridCol>
                <a:gridCol w="1907686">
                  <a:extLst>
                    <a:ext uri="{9D8B030D-6E8A-4147-A177-3AD203B41FA5}">
                      <a16:colId xmlns:a16="http://schemas.microsoft.com/office/drawing/2014/main" val="1055994827"/>
                    </a:ext>
                  </a:extLst>
                </a:gridCol>
                <a:gridCol w="1217777">
                  <a:extLst>
                    <a:ext uri="{9D8B030D-6E8A-4147-A177-3AD203B41FA5}">
                      <a16:colId xmlns:a16="http://schemas.microsoft.com/office/drawing/2014/main" val="2147569604"/>
                    </a:ext>
                  </a:extLst>
                </a:gridCol>
                <a:gridCol w="964892">
                  <a:extLst>
                    <a:ext uri="{9D8B030D-6E8A-4147-A177-3AD203B41FA5}">
                      <a16:colId xmlns:a16="http://schemas.microsoft.com/office/drawing/2014/main" val="2761024506"/>
                    </a:ext>
                  </a:extLst>
                </a:gridCol>
                <a:gridCol w="1082741">
                  <a:extLst>
                    <a:ext uri="{9D8B030D-6E8A-4147-A177-3AD203B41FA5}">
                      <a16:colId xmlns:a16="http://schemas.microsoft.com/office/drawing/2014/main" val="3051339532"/>
                    </a:ext>
                  </a:extLst>
                </a:gridCol>
                <a:gridCol w="1718637">
                  <a:extLst>
                    <a:ext uri="{9D8B030D-6E8A-4147-A177-3AD203B41FA5}">
                      <a16:colId xmlns:a16="http://schemas.microsoft.com/office/drawing/2014/main" val="4157033819"/>
                    </a:ext>
                  </a:extLst>
                </a:gridCol>
                <a:gridCol w="1718637">
                  <a:extLst>
                    <a:ext uri="{9D8B030D-6E8A-4147-A177-3AD203B41FA5}">
                      <a16:colId xmlns:a16="http://schemas.microsoft.com/office/drawing/2014/main" val="3311057276"/>
                    </a:ext>
                  </a:extLst>
                </a:gridCol>
              </a:tblGrid>
              <a:tr h="538239">
                <a:tc>
                  <a:txBody>
                    <a:bodyPr/>
                    <a:lstStyle/>
                    <a:p>
                      <a:pPr algn="ctr" fontAlgn="ctr"/>
                      <a:r>
                        <a:rPr lang="fr-FR" sz="1600" u="none" strike="noStrike">
                          <a:effectLst/>
                        </a:rPr>
                        <a:t>Nombre</a:t>
                      </a:r>
                      <a:br>
                        <a:rPr lang="fr-FR" sz="1600" u="none" strike="noStrike">
                          <a:effectLst/>
                        </a:rPr>
                      </a:br>
                      <a:r>
                        <a:rPr lang="fr-FR" sz="1600" u="none" strike="noStrike">
                          <a:effectLst/>
                        </a:rPr>
                        <a:t>d'éléments</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Algorithme</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Rendement</a:t>
                      </a:r>
                      <a:br>
                        <a:rPr lang="fr-FR" sz="1600" u="none" strike="noStrike">
                          <a:effectLst/>
                        </a:rPr>
                      </a:br>
                      <a:r>
                        <a:rPr lang="fr-FR" sz="1600" u="none" strike="noStrike">
                          <a:effectLst/>
                        </a:rPr>
                        <a:t>en $</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Dépense</a:t>
                      </a:r>
                      <a:br>
                        <a:rPr lang="fr-FR" sz="1600" u="none" strike="noStrike">
                          <a:effectLst/>
                        </a:rPr>
                      </a:br>
                      <a:r>
                        <a:rPr lang="fr-FR" sz="1600" u="none" strike="noStrike">
                          <a:effectLst/>
                        </a:rPr>
                        <a:t>en $</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Ratio</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Temps</a:t>
                      </a:r>
                      <a:br>
                        <a:rPr lang="fr-FR" sz="1600" u="none" strike="noStrike">
                          <a:effectLst/>
                        </a:rPr>
                      </a:br>
                      <a:r>
                        <a:rPr lang="fr-FR" sz="1600" u="none" strike="noStrike">
                          <a:effectLst/>
                        </a:rPr>
                        <a:t>en secondes</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Complexité</a:t>
                      </a:r>
                      <a:br>
                        <a:rPr lang="fr-FR" sz="1600" u="none" strike="noStrike">
                          <a:effectLst/>
                        </a:rPr>
                      </a:br>
                      <a:r>
                        <a:rPr lang="fr-FR" sz="1600" u="none" strike="noStrike">
                          <a:effectLst/>
                        </a:rPr>
                        <a:t>algorithmique</a:t>
                      </a:r>
                      <a:endParaRPr lang="fr-FR" sz="1600" b="1"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2257643791"/>
                  </a:ext>
                </a:extLst>
              </a:tr>
              <a:tr h="259152">
                <a:tc rowSpan="3">
                  <a:txBody>
                    <a:bodyPr/>
                    <a:lstStyle/>
                    <a:p>
                      <a:pPr algn="ctr" fontAlgn="ctr"/>
                      <a:r>
                        <a:rPr lang="fr-FR" sz="1600" u="none" strike="noStrike">
                          <a:effectLst/>
                        </a:rPr>
                        <a:t>20 éléments</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Force Brute</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73,24</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500,00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0,15</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0,843238</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O(2^n)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2262734"/>
                  </a:ext>
                </a:extLst>
              </a:tr>
              <a:tr h="269120">
                <a:tc vMerge="1">
                  <a:txBody>
                    <a:bodyPr/>
                    <a:lstStyle/>
                    <a:p>
                      <a:endParaRPr lang="fr-FR"/>
                    </a:p>
                  </a:txBody>
                  <a:tcPr/>
                </a:tc>
                <a:tc>
                  <a:txBody>
                    <a:bodyPr/>
                    <a:lstStyle/>
                    <a:p>
                      <a:pPr algn="ctr" fontAlgn="ctr"/>
                      <a:r>
                        <a:rPr lang="fr-FR" sz="1600" u="none" strike="noStrike">
                          <a:effectLst/>
                        </a:rPr>
                        <a:t>Optimisé Dynamique</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99,08</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498,00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0,20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0,004809</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583474082"/>
                  </a:ext>
                </a:extLst>
              </a:tr>
              <a:tr h="269120">
                <a:tc vMerge="1">
                  <a:txBody>
                    <a:bodyPr/>
                    <a:lstStyle/>
                    <a:p>
                      <a:endParaRPr lang="fr-FR"/>
                    </a:p>
                  </a:txBody>
                  <a:tcPr/>
                </a:tc>
                <a:tc>
                  <a:txBody>
                    <a:bodyPr/>
                    <a:lstStyle/>
                    <a:p>
                      <a:pPr algn="ctr" fontAlgn="ctr"/>
                      <a:r>
                        <a:rPr lang="fr-FR" sz="1600" u="none" strike="noStrike">
                          <a:effectLst/>
                        </a:rPr>
                        <a:t>Optimisé Glouton</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83,28</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500,00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0,17</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0,000126</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1840145338"/>
                  </a:ext>
                </a:extLst>
              </a:tr>
              <a:tr h="259152">
                <a:tc rowSpan="6">
                  <a:txBody>
                    <a:bodyPr/>
                    <a:lstStyle/>
                    <a:p>
                      <a:pPr algn="ctr" fontAlgn="ctr"/>
                      <a:r>
                        <a:rPr lang="fr-FR" sz="1600" u="none" strike="noStrike">
                          <a:effectLst/>
                        </a:rPr>
                        <a:t>1000 éléments</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Dynamique Dataset 1</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198,54</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dirty="0">
                          <a:effectLst/>
                        </a:rPr>
                        <a:t>499,95</a:t>
                      </a:r>
                      <a:endParaRPr lang="fr-FR" sz="1600" b="0" i="0" u="none" strike="noStrike" dirty="0">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0,40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12,805854</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041344272"/>
                  </a:ext>
                </a:extLst>
              </a:tr>
              <a:tr h="259152">
                <a:tc vMerge="1">
                  <a:txBody>
                    <a:bodyPr/>
                    <a:lstStyle/>
                    <a:p>
                      <a:endParaRPr lang="fr-FR"/>
                    </a:p>
                  </a:txBody>
                  <a:tcPr/>
                </a:tc>
                <a:tc>
                  <a:txBody>
                    <a:bodyPr/>
                    <a:lstStyle/>
                    <a:p>
                      <a:pPr algn="ctr" fontAlgn="ctr"/>
                      <a:r>
                        <a:rPr lang="fr-FR" sz="1600" u="none" strike="noStrike">
                          <a:effectLst/>
                        </a:rPr>
                        <a:t>Dynamique Dataset 2</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197,95</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499,90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0,40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7,143435</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1853100302"/>
                  </a:ext>
                </a:extLst>
              </a:tr>
              <a:tr h="259152">
                <a:tc vMerge="1">
                  <a:txBody>
                    <a:bodyPr/>
                    <a:lstStyle/>
                    <a:p>
                      <a:endParaRPr lang="fr-FR"/>
                    </a:p>
                  </a:txBody>
                  <a:tcPr/>
                </a:tc>
                <a:tc>
                  <a:txBody>
                    <a:bodyPr/>
                    <a:lstStyle/>
                    <a:p>
                      <a:pPr algn="ctr" fontAlgn="ctr"/>
                      <a:r>
                        <a:rPr lang="fr-FR" sz="1600" u="none" strike="noStrike">
                          <a:effectLst/>
                        </a:rPr>
                        <a:t>Sienna dataset 1</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196,61</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498,76</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0,39</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373320933"/>
                  </a:ext>
                </a:extLst>
              </a:tr>
              <a:tr h="259152">
                <a:tc vMerge="1">
                  <a:txBody>
                    <a:bodyPr/>
                    <a:lstStyle/>
                    <a:p>
                      <a:endParaRPr lang="fr-FR"/>
                    </a:p>
                  </a:txBody>
                  <a:tcPr/>
                </a:tc>
                <a:tc>
                  <a:txBody>
                    <a:bodyPr/>
                    <a:lstStyle/>
                    <a:p>
                      <a:pPr algn="ctr" fontAlgn="ctr"/>
                      <a:r>
                        <a:rPr lang="fr-FR" sz="1600" u="none" strike="noStrike">
                          <a:effectLst/>
                        </a:rPr>
                        <a:t>Sienna dataset 2</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193,78</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489,24</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0,40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558888124"/>
                  </a:ext>
                </a:extLst>
              </a:tr>
              <a:tr h="259152">
                <a:tc vMerge="1">
                  <a:txBody>
                    <a:bodyPr/>
                    <a:lstStyle/>
                    <a:p>
                      <a:endParaRPr lang="fr-FR"/>
                    </a:p>
                  </a:txBody>
                  <a:tcPr/>
                </a:tc>
                <a:tc>
                  <a:txBody>
                    <a:bodyPr/>
                    <a:lstStyle/>
                    <a:p>
                      <a:pPr algn="ctr" fontAlgn="ctr"/>
                      <a:r>
                        <a:rPr lang="fr-FR" sz="1600" u="none" strike="noStrike">
                          <a:effectLst/>
                        </a:rPr>
                        <a:t>Glouton Dataset 1</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101,86</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499,97</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0,20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0,002964</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O(n)</a:t>
                      </a:r>
                      <a:endParaRPr lang="fr-FR" sz="1600" b="0" i="0" u="none" strike="noStrike">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512344319"/>
                  </a:ext>
                </a:extLst>
              </a:tr>
              <a:tr h="269120">
                <a:tc vMerge="1">
                  <a:txBody>
                    <a:bodyPr/>
                    <a:lstStyle/>
                    <a:p>
                      <a:endParaRPr lang="fr-FR"/>
                    </a:p>
                  </a:txBody>
                  <a:tcPr/>
                </a:tc>
                <a:tc>
                  <a:txBody>
                    <a:bodyPr/>
                    <a:lstStyle/>
                    <a:p>
                      <a:pPr algn="ctr" fontAlgn="ctr"/>
                      <a:r>
                        <a:rPr lang="fr-FR" sz="1600" u="none" strike="noStrike">
                          <a:effectLst/>
                        </a:rPr>
                        <a:t>Glouton Dataset 2</a:t>
                      </a:r>
                      <a:endParaRPr lang="fr-FR" sz="1600" b="1"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86,52</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499,50</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0,17</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a:effectLst/>
                        </a:rPr>
                        <a:t>0,002333</a:t>
                      </a:r>
                      <a:endParaRPr lang="fr-FR" sz="1600" b="0" i="0" u="none" strike="noStrike">
                        <a:solidFill>
                          <a:srgbClr val="000000"/>
                        </a:solidFill>
                        <a:effectLst/>
                        <a:latin typeface="Calibri" panose="020F0502020204030204" pitchFamily="34" charset="0"/>
                      </a:endParaRPr>
                    </a:p>
                  </a:txBody>
                  <a:tcPr marL="7476" marR="7476" marT="7476" marB="0" anchor="ctr"/>
                </a:tc>
                <a:tc>
                  <a:txBody>
                    <a:bodyPr/>
                    <a:lstStyle/>
                    <a:p>
                      <a:pPr algn="ctr" fontAlgn="ctr"/>
                      <a:r>
                        <a:rPr lang="fr-FR" sz="1600" u="none" strike="noStrike" dirty="0">
                          <a:effectLst/>
                        </a:rPr>
                        <a:t>O(n)</a:t>
                      </a:r>
                      <a:endParaRPr lang="fr-FR" sz="1600" b="0" i="0" u="none" strike="noStrike" dirty="0">
                        <a:solidFill>
                          <a:srgbClr val="000000"/>
                        </a:solidFill>
                        <a:effectLst/>
                        <a:latin typeface="Calibri" panose="020F0502020204030204" pitchFamily="34" charset="0"/>
                      </a:endParaRPr>
                    </a:p>
                  </a:txBody>
                  <a:tcPr marL="7476" marR="7476" marT="7476" marB="0" anchor="ctr"/>
                </a:tc>
                <a:extLst>
                  <a:ext uri="{0D108BD9-81ED-4DB2-BD59-A6C34878D82A}">
                    <a16:rowId xmlns:a16="http://schemas.microsoft.com/office/drawing/2014/main" val="302671010"/>
                  </a:ext>
                </a:extLst>
              </a:tr>
            </a:tbl>
          </a:graphicData>
        </a:graphic>
      </p:graphicFrame>
    </p:spTree>
    <p:extLst>
      <p:ext uri="{BB962C8B-B14F-4D97-AF65-F5344CB8AC3E}">
        <p14:creationId xmlns:p14="http://schemas.microsoft.com/office/powerpoint/2010/main" val="215461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3342933-242B-7340-9343-290EFF52FA67}"/>
              </a:ext>
            </a:extLst>
          </p:cNvPr>
          <p:cNvSpPr/>
          <p:nvPr/>
        </p:nvSpPr>
        <p:spPr>
          <a:xfrm>
            <a:off x="0" y="2099666"/>
            <a:ext cx="3912476" cy="208945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Dynamique</a:t>
            </a:r>
          </a:p>
          <a:p>
            <a:pPr algn="ctr"/>
            <a:endParaRPr lang="fr-FR" dirty="0">
              <a:solidFill>
                <a:schemeClr val="tx1"/>
              </a:solidFill>
            </a:endParaRPr>
          </a:p>
          <a:p>
            <a:pPr algn="ctr"/>
            <a:r>
              <a:rPr lang="fr-FR" dirty="0">
                <a:solidFill>
                  <a:schemeClr val="tx1"/>
                </a:solidFill>
              </a:rPr>
              <a:t>Coût total: 499.95 $</a:t>
            </a:r>
          </a:p>
          <a:p>
            <a:pPr algn="ctr"/>
            <a:r>
              <a:rPr lang="fr-FR" dirty="0">
                <a:solidFill>
                  <a:schemeClr val="tx1"/>
                </a:solidFill>
              </a:rPr>
              <a:t>Rendement total: 198.54 $</a:t>
            </a:r>
          </a:p>
          <a:p>
            <a:pPr algn="ctr"/>
            <a:r>
              <a:rPr lang="fr-FR" dirty="0">
                <a:solidFill>
                  <a:schemeClr val="tx1"/>
                </a:solidFill>
              </a:rPr>
              <a:t>Ratio: 0,40 </a:t>
            </a:r>
          </a:p>
        </p:txBody>
      </p:sp>
      <p:sp>
        <p:nvSpPr>
          <p:cNvPr id="7" name="Rectangle 6">
            <a:extLst>
              <a:ext uri="{FF2B5EF4-FFF2-40B4-BE49-F238E27FC236}">
                <a16:creationId xmlns:a16="http://schemas.microsoft.com/office/drawing/2014/main" id="{CB477249-29C1-8A47-A83E-9740AC2B9C18}"/>
              </a:ext>
            </a:extLst>
          </p:cNvPr>
          <p:cNvSpPr/>
          <p:nvPr/>
        </p:nvSpPr>
        <p:spPr>
          <a:xfrm>
            <a:off x="4139762" y="2099666"/>
            <a:ext cx="3912476" cy="20894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Sienna</a:t>
            </a:r>
            <a:endParaRPr lang="fr-FR" dirty="0">
              <a:solidFill>
                <a:schemeClr val="tx1"/>
              </a:solidFill>
            </a:endParaRPr>
          </a:p>
          <a:p>
            <a:pPr algn="ctr"/>
            <a:endParaRPr lang="fr-FR" dirty="0">
              <a:solidFill>
                <a:schemeClr val="tx1"/>
              </a:solidFill>
            </a:endParaRPr>
          </a:p>
          <a:p>
            <a:pPr algn="ctr"/>
            <a:r>
              <a:rPr lang="fr-FR" dirty="0">
                <a:solidFill>
                  <a:schemeClr val="tx1"/>
                </a:solidFill>
              </a:rPr>
              <a:t>Coût total: 498.76$</a:t>
            </a:r>
          </a:p>
          <a:p>
            <a:pPr algn="ctr"/>
            <a:r>
              <a:rPr lang="fr-FR" dirty="0">
                <a:solidFill>
                  <a:schemeClr val="tx1"/>
                </a:solidFill>
              </a:rPr>
              <a:t>Rendement total: 196.61$</a:t>
            </a:r>
          </a:p>
          <a:p>
            <a:pPr algn="ctr"/>
            <a:r>
              <a:rPr lang="fr-FR" dirty="0">
                <a:solidFill>
                  <a:schemeClr val="tx1"/>
                </a:solidFill>
              </a:rPr>
              <a:t>Ratio: 0,39</a:t>
            </a:r>
          </a:p>
        </p:txBody>
      </p:sp>
      <p:sp>
        <p:nvSpPr>
          <p:cNvPr id="8" name="Rectangle 7">
            <a:extLst>
              <a:ext uri="{FF2B5EF4-FFF2-40B4-BE49-F238E27FC236}">
                <a16:creationId xmlns:a16="http://schemas.microsoft.com/office/drawing/2014/main" id="{32AB6E7B-26F7-7749-A0E9-5C9081DE1E40}"/>
              </a:ext>
            </a:extLst>
          </p:cNvPr>
          <p:cNvSpPr/>
          <p:nvPr/>
        </p:nvSpPr>
        <p:spPr>
          <a:xfrm>
            <a:off x="8279524" y="2099666"/>
            <a:ext cx="3912476" cy="20894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Glouton</a:t>
            </a:r>
          </a:p>
          <a:p>
            <a:pPr algn="ctr"/>
            <a:endParaRPr lang="fr-FR" dirty="0">
              <a:solidFill>
                <a:schemeClr val="tx1"/>
              </a:solidFill>
            </a:endParaRPr>
          </a:p>
          <a:p>
            <a:pPr algn="ctr"/>
            <a:r>
              <a:rPr lang="fr-FR" dirty="0">
                <a:solidFill>
                  <a:schemeClr val="tx1"/>
                </a:solidFill>
              </a:rPr>
              <a:t>Coût total : 499.97 $</a:t>
            </a:r>
          </a:p>
          <a:p>
            <a:pPr algn="ctr"/>
            <a:r>
              <a:rPr lang="fr-FR" dirty="0">
                <a:solidFill>
                  <a:schemeClr val="tx1"/>
                </a:solidFill>
              </a:rPr>
              <a:t>Rendement total : 101.86 $</a:t>
            </a:r>
          </a:p>
          <a:p>
            <a:pPr algn="ctr"/>
            <a:r>
              <a:rPr lang="fr-FR" dirty="0">
                <a:solidFill>
                  <a:schemeClr val="tx1"/>
                </a:solidFill>
              </a:rPr>
              <a:t>Ratio: 0,20</a:t>
            </a:r>
          </a:p>
        </p:txBody>
      </p:sp>
      <p:sp>
        <p:nvSpPr>
          <p:cNvPr id="9" name="ZoneTexte 8">
            <a:extLst>
              <a:ext uri="{FF2B5EF4-FFF2-40B4-BE49-F238E27FC236}">
                <a16:creationId xmlns:a16="http://schemas.microsoft.com/office/drawing/2014/main" id="{7BDAB7C3-60A0-C044-AC3A-A4E0D8B7FA49}"/>
              </a:ext>
            </a:extLst>
          </p:cNvPr>
          <p:cNvSpPr txBox="1"/>
          <p:nvPr/>
        </p:nvSpPr>
        <p:spPr>
          <a:xfrm>
            <a:off x="5560308" y="1710511"/>
            <a:ext cx="1071384" cy="369332"/>
          </a:xfrm>
          <a:prstGeom prst="rect">
            <a:avLst/>
          </a:prstGeom>
          <a:noFill/>
        </p:spPr>
        <p:txBody>
          <a:bodyPr wrap="none" rtlCol="0">
            <a:spAutoFit/>
          </a:bodyPr>
          <a:lstStyle/>
          <a:p>
            <a:r>
              <a:rPr lang="fr-FR" dirty="0" err="1"/>
              <a:t>Dataset</a:t>
            </a:r>
            <a:r>
              <a:rPr lang="fr-FR" dirty="0"/>
              <a:t> 1</a:t>
            </a:r>
          </a:p>
        </p:txBody>
      </p:sp>
      <p:sp>
        <p:nvSpPr>
          <p:cNvPr id="10" name="Titre 1">
            <a:extLst>
              <a:ext uri="{FF2B5EF4-FFF2-40B4-BE49-F238E27FC236}">
                <a16:creationId xmlns:a16="http://schemas.microsoft.com/office/drawing/2014/main" id="{FC99DE43-4A73-0E49-BBF7-E042EF383085}"/>
              </a:ext>
            </a:extLst>
          </p:cNvPr>
          <p:cNvSpPr>
            <a:spLocks noGrp="1"/>
          </p:cNvSpPr>
          <p:nvPr>
            <p:ph type="title"/>
          </p:nvPr>
        </p:nvSpPr>
        <p:spPr>
          <a:xfrm>
            <a:off x="838200" y="365125"/>
            <a:ext cx="10515600" cy="1325563"/>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Analyse des performances et efficacité des algorithmes</a:t>
            </a:r>
          </a:p>
        </p:txBody>
      </p:sp>
      <p:sp>
        <p:nvSpPr>
          <p:cNvPr id="11" name="Rectangle 10">
            <a:extLst>
              <a:ext uri="{FF2B5EF4-FFF2-40B4-BE49-F238E27FC236}">
                <a16:creationId xmlns:a16="http://schemas.microsoft.com/office/drawing/2014/main" id="{7C6D68EC-C21E-B74D-9AB1-1B38CAC2B8AD}"/>
              </a:ext>
            </a:extLst>
          </p:cNvPr>
          <p:cNvSpPr/>
          <p:nvPr/>
        </p:nvSpPr>
        <p:spPr>
          <a:xfrm>
            <a:off x="0" y="4684048"/>
            <a:ext cx="3912476" cy="208945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Dynamique</a:t>
            </a:r>
          </a:p>
          <a:p>
            <a:pPr algn="ctr"/>
            <a:r>
              <a:rPr lang="fr-FR" dirty="0">
                <a:solidFill>
                  <a:schemeClr val="tx1"/>
                </a:solidFill>
              </a:rPr>
              <a:t>  </a:t>
            </a:r>
          </a:p>
          <a:p>
            <a:pPr algn="ctr"/>
            <a:r>
              <a:rPr lang="fr-FR" dirty="0">
                <a:solidFill>
                  <a:schemeClr val="tx1"/>
                </a:solidFill>
              </a:rPr>
              <a:t>Coût total : 499.9 $</a:t>
            </a:r>
          </a:p>
          <a:p>
            <a:pPr algn="ctr"/>
            <a:r>
              <a:rPr lang="fr-FR" dirty="0">
                <a:solidFill>
                  <a:schemeClr val="tx1"/>
                </a:solidFill>
              </a:rPr>
              <a:t>Rendement total : 197.95 $</a:t>
            </a:r>
          </a:p>
          <a:p>
            <a:pPr algn="ctr"/>
            <a:r>
              <a:rPr lang="fr-FR" dirty="0">
                <a:solidFill>
                  <a:schemeClr val="tx1"/>
                </a:solidFill>
              </a:rPr>
              <a:t>Ratio: 0,40</a:t>
            </a:r>
          </a:p>
        </p:txBody>
      </p:sp>
      <p:sp>
        <p:nvSpPr>
          <p:cNvPr id="12" name="Rectangle 11">
            <a:extLst>
              <a:ext uri="{FF2B5EF4-FFF2-40B4-BE49-F238E27FC236}">
                <a16:creationId xmlns:a16="http://schemas.microsoft.com/office/drawing/2014/main" id="{1A5B3A8E-74D8-A344-9101-50EA7CF1E36F}"/>
              </a:ext>
            </a:extLst>
          </p:cNvPr>
          <p:cNvSpPr/>
          <p:nvPr/>
        </p:nvSpPr>
        <p:spPr>
          <a:xfrm>
            <a:off x="4139762" y="4684048"/>
            <a:ext cx="3912476" cy="20894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Sienna</a:t>
            </a:r>
            <a:endParaRPr lang="fr-FR" dirty="0">
              <a:solidFill>
                <a:schemeClr val="tx1"/>
              </a:solidFill>
            </a:endParaRPr>
          </a:p>
          <a:p>
            <a:pPr algn="ctr"/>
            <a:endParaRPr lang="fr-FR" dirty="0">
              <a:solidFill>
                <a:schemeClr val="tx1"/>
              </a:solidFill>
            </a:endParaRPr>
          </a:p>
          <a:p>
            <a:pPr algn="ctr"/>
            <a:r>
              <a:rPr lang="fr-FR" dirty="0">
                <a:solidFill>
                  <a:schemeClr val="tx1"/>
                </a:solidFill>
              </a:rPr>
              <a:t>Coût total: 489.24$</a:t>
            </a:r>
          </a:p>
          <a:p>
            <a:pPr algn="ctr"/>
            <a:r>
              <a:rPr lang="fr-FR" dirty="0">
                <a:solidFill>
                  <a:schemeClr val="tx1"/>
                </a:solidFill>
              </a:rPr>
              <a:t>Rendement total: 193.78$</a:t>
            </a:r>
          </a:p>
          <a:p>
            <a:pPr algn="ctr"/>
            <a:r>
              <a:rPr lang="fr-FR" dirty="0">
                <a:solidFill>
                  <a:schemeClr val="tx1"/>
                </a:solidFill>
              </a:rPr>
              <a:t>Ratio: 0,40</a:t>
            </a:r>
          </a:p>
        </p:txBody>
      </p:sp>
      <p:sp>
        <p:nvSpPr>
          <p:cNvPr id="13" name="Rectangle 12">
            <a:extLst>
              <a:ext uri="{FF2B5EF4-FFF2-40B4-BE49-F238E27FC236}">
                <a16:creationId xmlns:a16="http://schemas.microsoft.com/office/drawing/2014/main" id="{BA77D283-CBD7-874B-9768-24CEF0BFF0BA}"/>
              </a:ext>
            </a:extLst>
          </p:cNvPr>
          <p:cNvSpPr/>
          <p:nvPr/>
        </p:nvSpPr>
        <p:spPr>
          <a:xfrm>
            <a:off x="8279524" y="4684048"/>
            <a:ext cx="3912476" cy="208945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Glouton</a:t>
            </a:r>
          </a:p>
          <a:p>
            <a:pPr algn="ctr"/>
            <a:endParaRPr lang="fr-FR" dirty="0">
              <a:solidFill>
                <a:schemeClr val="tx1"/>
              </a:solidFill>
            </a:endParaRPr>
          </a:p>
          <a:p>
            <a:pPr algn="ctr"/>
            <a:r>
              <a:rPr lang="fr-FR" dirty="0">
                <a:solidFill>
                  <a:schemeClr val="tx1"/>
                </a:solidFill>
              </a:rPr>
              <a:t>Coût total : 499.5 $</a:t>
            </a:r>
          </a:p>
          <a:p>
            <a:pPr algn="ctr"/>
            <a:r>
              <a:rPr lang="fr-FR" dirty="0">
                <a:solidFill>
                  <a:schemeClr val="tx1"/>
                </a:solidFill>
              </a:rPr>
              <a:t>Rendement total : 86.52 $</a:t>
            </a:r>
          </a:p>
          <a:p>
            <a:pPr algn="ctr"/>
            <a:r>
              <a:rPr lang="fr-FR" dirty="0">
                <a:solidFill>
                  <a:schemeClr val="tx1"/>
                </a:solidFill>
              </a:rPr>
              <a:t>Ratio: 0,17 </a:t>
            </a:r>
          </a:p>
        </p:txBody>
      </p:sp>
      <p:sp>
        <p:nvSpPr>
          <p:cNvPr id="14" name="ZoneTexte 13">
            <a:extLst>
              <a:ext uri="{FF2B5EF4-FFF2-40B4-BE49-F238E27FC236}">
                <a16:creationId xmlns:a16="http://schemas.microsoft.com/office/drawing/2014/main" id="{A6E2F337-23BC-9942-B206-6046CAC1356C}"/>
              </a:ext>
            </a:extLst>
          </p:cNvPr>
          <p:cNvSpPr txBox="1"/>
          <p:nvPr/>
        </p:nvSpPr>
        <p:spPr>
          <a:xfrm>
            <a:off x="5560308" y="4249765"/>
            <a:ext cx="1071384" cy="369332"/>
          </a:xfrm>
          <a:prstGeom prst="rect">
            <a:avLst/>
          </a:prstGeom>
          <a:noFill/>
        </p:spPr>
        <p:txBody>
          <a:bodyPr wrap="none" rtlCol="0">
            <a:spAutoFit/>
          </a:bodyPr>
          <a:lstStyle/>
          <a:p>
            <a:r>
              <a:rPr lang="fr-FR" dirty="0" err="1"/>
              <a:t>Dataset</a:t>
            </a:r>
            <a:r>
              <a:rPr lang="fr-FR" dirty="0"/>
              <a:t> 2</a:t>
            </a:r>
          </a:p>
        </p:txBody>
      </p:sp>
    </p:spTree>
    <p:extLst>
      <p:ext uri="{BB962C8B-B14F-4D97-AF65-F5344CB8AC3E}">
        <p14:creationId xmlns:p14="http://schemas.microsoft.com/office/powerpoint/2010/main" val="68401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EF235F3F-D55F-1D4F-8D71-86DE9E8F48A8}"/>
              </a:ext>
            </a:extLst>
          </p:cNvPr>
          <p:cNvSpPr>
            <a:spLocks noGrp="1"/>
          </p:cNvSpPr>
          <p:nvPr>
            <p:ph idx="1"/>
          </p:nvPr>
        </p:nvSpPr>
        <p:spPr/>
        <p:txBody>
          <a:bodyPr>
            <a:normAutofit fontScale="92500"/>
          </a:bodyPr>
          <a:lstStyle/>
          <a:p>
            <a:pPr marL="0" indent="0" algn="just">
              <a:buNone/>
            </a:pPr>
            <a:r>
              <a:rPr lang="fr-FR" dirty="0"/>
              <a:t>Dans le cas du </a:t>
            </a:r>
            <a:r>
              <a:rPr lang="fr-FR" dirty="0" err="1"/>
              <a:t>Dataset</a:t>
            </a:r>
            <a:r>
              <a:rPr lang="fr-FR" dirty="0"/>
              <a:t> 1 et 2, nous constatons que les trois algorithmes donnent des solutions différentes.</a:t>
            </a:r>
          </a:p>
          <a:p>
            <a:pPr marL="0" indent="0" algn="just">
              <a:buNone/>
            </a:pPr>
            <a:r>
              <a:rPr lang="fr-FR" dirty="0"/>
              <a:t>Nous ne prenons pas en compte l’algorithme de force brute car dans le cas d’un nombre élevé d’éléments, le calcul prendrait un temps </a:t>
            </a:r>
            <a:r>
              <a:rPr lang="fr-FR" dirty="0" err="1"/>
              <a:t>inconsidérable</a:t>
            </a:r>
            <a:r>
              <a:rPr lang="fr-FR" dirty="0"/>
              <a:t>, dans le cas ou la mémoire ne serait pas surchargée.</a:t>
            </a:r>
          </a:p>
          <a:p>
            <a:pPr marL="0" indent="0" algn="just">
              <a:buNone/>
            </a:pPr>
            <a:endParaRPr lang="fr-FR" dirty="0"/>
          </a:p>
          <a:p>
            <a:pPr marL="0" indent="0" algn="just">
              <a:buNone/>
            </a:pPr>
            <a:r>
              <a:rPr lang="fr-FR" dirty="0"/>
              <a:t>S’il est clair que l’algorithme Glouton donne des résultats bien moins intéressants, il obtient un ratio à minima moitié moins performant que les autres.</a:t>
            </a:r>
          </a:p>
          <a:p>
            <a:pPr marL="0" indent="0" algn="just">
              <a:buNone/>
            </a:pPr>
            <a:r>
              <a:rPr lang="fr-FR" dirty="0"/>
              <a:t>L’algorithme Dynamique et celui de </a:t>
            </a:r>
            <a:r>
              <a:rPr lang="fr-FR" dirty="0" err="1"/>
              <a:t>Sienna</a:t>
            </a:r>
            <a:r>
              <a:rPr lang="fr-FR" dirty="0"/>
              <a:t> sont quant à eux très proche.</a:t>
            </a:r>
          </a:p>
          <a:p>
            <a:pPr marL="0" indent="0" algn="just">
              <a:buNone/>
            </a:pPr>
            <a:endParaRPr lang="fr-FR" dirty="0"/>
          </a:p>
        </p:txBody>
      </p:sp>
      <p:sp>
        <p:nvSpPr>
          <p:cNvPr id="6" name="ZoneTexte 5">
            <a:extLst>
              <a:ext uri="{FF2B5EF4-FFF2-40B4-BE49-F238E27FC236}">
                <a16:creationId xmlns:a16="http://schemas.microsoft.com/office/drawing/2014/main" id="{ADBF1F98-0536-6946-8302-E0B864F55E94}"/>
              </a:ext>
            </a:extLst>
          </p:cNvPr>
          <p:cNvSpPr txBox="1"/>
          <p:nvPr/>
        </p:nvSpPr>
        <p:spPr>
          <a:xfrm>
            <a:off x="6337738" y="3951890"/>
            <a:ext cx="184731" cy="369332"/>
          </a:xfrm>
          <a:prstGeom prst="rect">
            <a:avLst/>
          </a:prstGeom>
          <a:noFill/>
        </p:spPr>
        <p:txBody>
          <a:bodyPr wrap="none" rtlCol="0">
            <a:spAutoFit/>
          </a:bodyPr>
          <a:lstStyle/>
          <a:p>
            <a:endParaRPr lang="fr-FR" dirty="0"/>
          </a:p>
        </p:txBody>
      </p:sp>
      <p:sp>
        <p:nvSpPr>
          <p:cNvPr id="7" name="Titre 1">
            <a:extLst>
              <a:ext uri="{FF2B5EF4-FFF2-40B4-BE49-F238E27FC236}">
                <a16:creationId xmlns:a16="http://schemas.microsoft.com/office/drawing/2014/main" id="{D17F170D-581C-7E42-8021-02290DC5C2B0}"/>
              </a:ext>
            </a:extLst>
          </p:cNvPr>
          <p:cNvSpPr>
            <a:spLocks noGrp="1"/>
          </p:cNvSpPr>
          <p:nvPr>
            <p:ph type="title"/>
          </p:nvPr>
        </p:nvSpPr>
        <p:spPr>
          <a:xfrm>
            <a:off x="838200" y="365125"/>
            <a:ext cx="10515600" cy="1325563"/>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Analyse des performances et efficacité des algorithmes</a:t>
            </a:r>
          </a:p>
        </p:txBody>
      </p:sp>
    </p:spTree>
    <p:extLst>
      <p:ext uri="{BB962C8B-B14F-4D97-AF65-F5344CB8AC3E}">
        <p14:creationId xmlns:p14="http://schemas.microsoft.com/office/powerpoint/2010/main" val="162000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EF235F3F-D55F-1D4F-8D71-86DE9E8F48A8}"/>
              </a:ext>
            </a:extLst>
          </p:cNvPr>
          <p:cNvSpPr>
            <a:spLocks noGrp="1"/>
          </p:cNvSpPr>
          <p:nvPr>
            <p:ph idx="1"/>
          </p:nvPr>
        </p:nvSpPr>
        <p:spPr/>
        <p:txBody>
          <a:bodyPr>
            <a:normAutofit/>
          </a:bodyPr>
          <a:lstStyle/>
          <a:p>
            <a:pPr marL="0" indent="0" algn="just">
              <a:buNone/>
            </a:pPr>
            <a:r>
              <a:rPr lang="fr-FR" dirty="0"/>
              <a:t>S’il est difficile d’analyser le </a:t>
            </a:r>
            <a:r>
              <a:rPr lang="fr-FR" dirty="0" err="1"/>
              <a:t>Dataset</a:t>
            </a:r>
            <a:r>
              <a:rPr lang="fr-FR" dirty="0"/>
              <a:t> 1 car </a:t>
            </a:r>
            <a:r>
              <a:rPr lang="fr-FR" dirty="0" err="1"/>
              <a:t>Sienna</a:t>
            </a:r>
            <a:r>
              <a:rPr lang="fr-FR" dirty="0"/>
              <a:t> ne sélectionne qu’une action, nous constatons obtenir un ratio rendement / investissement très légèrement supérieur (0,40 contre 0,39).</a:t>
            </a:r>
          </a:p>
          <a:p>
            <a:pPr marL="0" indent="0" algn="just">
              <a:buNone/>
            </a:pPr>
            <a:endParaRPr lang="fr-FR" dirty="0"/>
          </a:p>
          <a:p>
            <a:pPr marL="0" indent="0" algn="just">
              <a:buNone/>
            </a:pPr>
            <a:r>
              <a:rPr lang="fr-FR" dirty="0"/>
              <a:t>Pour le </a:t>
            </a:r>
            <a:r>
              <a:rPr lang="fr-FR" dirty="0" err="1"/>
              <a:t>Dataset</a:t>
            </a:r>
            <a:r>
              <a:rPr lang="fr-FR" dirty="0"/>
              <a:t> 2, nous prenons deux actions de plus (LXZU et SCWM) et </a:t>
            </a:r>
            <a:r>
              <a:rPr lang="fr-FR" dirty="0" err="1"/>
              <a:t>Sienna</a:t>
            </a:r>
            <a:r>
              <a:rPr lang="fr-FR" dirty="0"/>
              <a:t> fait deux arrondis erronés sur les actions FWBE 18,30$ au lieu de 18, 31$ et ANFX 38,54$ au lieu de 38,55$. Ceci explique notre dépense de ~10$ de plus et notre rendement plus important, mais nous retenons que nos ratios sont les mêmes au final (0,40).</a:t>
            </a:r>
          </a:p>
          <a:p>
            <a:pPr marL="0" indent="0" algn="just">
              <a:buNone/>
            </a:pPr>
            <a:endParaRPr lang="fr-FR" dirty="0"/>
          </a:p>
        </p:txBody>
      </p:sp>
      <p:sp>
        <p:nvSpPr>
          <p:cNvPr id="6" name="ZoneTexte 5">
            <a:extLst>
              <a:ext uri="{FF2B5EF4-FFF2-40B4-BE49-F238E27FC236}">
                <a16:creationId xmlns:a16="http://schemas.microsoft.com/office/drawing/2014/main" id="{ADBF1F98-0536-6946-8302-E0B864F55E94}"/>
              </a:ext>
            </a:extLst>
          </p:cNvPr>
          <p:cNvSpPr txBox="1"/>
          <p:nvPr/>
        </p:nvSpPr>
        <p:spPr>
          <a:xfrm>
            <a:off x="6337738" y="3951890"/>
            <a:ext cx="184731" cy="369332"/>
          </a:xfrm>
          <a:prstGeom prst="rect">
            <a:avLst/>
          </a:prstGeom>
          <a:noFill/>
        </p:spPr>
        <p:txBody>
          <a:bodyPr wrap="none" rtlCol="0">
            <a:spAutoFit/>
          </a:bodyPr>
          <a:lstStyle/>
          <a:p>
            <a:endParaRPr lang="fr-FR" dirty="0"/>
          </a:p>
        </p:txBody>
      </p:sp>
      <p:sp>
        <p:nvSpPr>
          <p:cNvPr id="7" name="Titre 1">
            <a:extLst>
              <a:ext uri="{FF2B5EF4-FFF2-40B4-BE49-F238E27FC236}">
                <a16:creationId xmlns:a16="http://schemas.microsoft.com/office/drawing/2014/main" id="{F4BA0572-E996-E448-AB06-DA521EE6F248}"/>
              </a:ext>
            </a:extLst>
          </p:cNvPr>
          <p:cNvSpPr>
            <a:spLocks noGrp="1"/>
          </p:cNvSpPr>
          <p:nvPr>
            <p:ph type="title"/>
          </p:nvPr>
        </p:nvSpPr>
        <p:spPr>
          <a:xfrm>
            <a:off x="838200" y="365125"/>
            <a:ext cx="10515600" cy="1325563"/>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Analyse des performances et efficacité des algorithmes</a:t>
            </a:r>
          </a:p>
        </p:txBody>
      </p:sp>
    </p:spTree>
    <p:extLst>
      <p:ext uri="{BB962C8B-B14F-4D97-AF65-F5344CB8AC3E}">
        <p14:creationId xmlns:p14="http://schemas.microsoft.com/office/powerpoint/2010/main" val="92445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EF235F3F-D55F-1D4F-8D71-86DE9E8F48A8}"/>
              </a:ext>
            </a:extLst>
          </p:cNvPr>
          <p:cNvSpPr>
            <a:spLocks noGrp="1"/>
          </p:cNvSpPr>
          <p:nvPr>
            <p:ph idx="1"/>
          </p:nvPr>
        </p:nvSpPr>
        <p:spPr/>
        <p:txBody>
          <a:bodyPr>
            <a:normAutofit fontScale="77500" lnSpcReduction="20000"/>
          </a:bodyPr>
          <a:lstStyle/>
          <a:p>
            <a:pPr marL="0" indent="0" algn="just">
              <a:buNone/>
            </a:pPr>
            <a:r>
              <a:rPr lang="fr-FR" dirty="0"/>
              <a:t>Pour conclure.</a:t>
            </a:r>
          </a:p>
          <a:p>
            <a:pPr marL="0" indent="0" algn="just">
              <a:buNone/>
            </a:pPr>
            <a:endParaRPr lang="fr-FR" dirty="0"/>
          </a:p>
          <a:p>
            <a:pPr marL="0" indent="0" algn="just">
              <a:buNone/>
            </a:pPr>
            <a:r>
              <a:rPr lang="fr-FR" dirty="0"/>
              <a:t>L’algorithme dynamique garde en mémoire ses calculs pour trouver une solution optimale une fois tous les calculs effectués, là ou l’algorithme glouton ne garde rien en mémoire car il ne prend que des décisions locales.</a:t>
            </a:r>
          </a:p>
          <a:p>
            <a:pPr marL="0" indent="0" algn="just">
              <a:buNone/>
            </a:pPr>
            <a:endParaRPr lang="fr-FR" dirty="0"/>
          </a:p>
          <a:p>
            <a:pPr marL="0" indent="0" algn="just">
              <a:buNone/>
            </a:pPr>
            <a:r>
              <a:rPr lang="fr-FR" dirty="0"/>
              <a:t>Dans le cas d’un nombre réduit d’éléments, il semble évident de choisir l’algorithme dynamique que ce soit en terme de rapidité (calcul en millième de seconde) que de rendement (le meilleur).</a:t>
            </a:r>
          </a:p>
          <a:p>
            <a:pPr marL="0" indent="0" algn="just">
              <a:buNone/>
            </a:pPr>
            <a:endParaRPr lang="fr-FR" dirty="0"/>
          </a:p>
          <a:p>
            <a:pPr marL="0" indent="0" algn="just">
              <a:buNone/>
            </a:pPr>
            <a:r>
              <a:rPr lang="fr-FR" dirty="0"/>
              <a:t>Dans le cas d’un nombre élevé d’éléments, la décision doit être prise en fonction de ce qui prévaut pour la société et les clients. La rapidité d’exécution et </a:t>
            </a:r>
            <a:r>
              <a:rPr lang="fr-FR"/>
              <a:t>utilisation mémoire </a:t>
            </a:r>
            <a:r>
              <a:rPr lang="fr-FR" dirty="0"/>
              <a:t>ou un rendement optimal, car dans les deux cas la différence n’est pas anodine.</a:t>
            </a:r>
          </a:p>
        </p:txBody>
      </p:sp>
      <p:sp>
        <p:nvSpPr>
          <p:cNvPr id="6" name="ZoneTexte 5">
            <a:extLst>
              <a:ext uri="{FF2B5EF4-FFF2-40B4-BE49-F238E27FC236}">
                <a16:creationId xmlns:a16="http://schemas.microsoft.com/office/drawing/2014/main" id="{ADBF1F98-0536-6946-8302-E0B864F55E94}"/>
              </a:ext>
            </a:extLst>
          </p:cNvPr>
          <p:cNvSpPr txBox="1"/>
          <p:nvPr/>
        </p:nvSpPr>
        <p:spPr>
          <a:xfrm>
            <a:off x="6337738" y="3951890"/>
            <a:ext cx="184731" cy="369332"/>
          </a:xfrm>
          <a:prstGeom prst="rect">
            <a:avLst/>
          </a:prstGeom>
          <a:noFill/>
        </p:spPr>
        <p:txBody>
          <a:bodyPr wrap="none" rtlCol="0">
            <a:spAutoFit/>
          </a:bodyPr>
          <a:lstStyle/>
          <a:p>
            <a:endParaRPr lang="fr-FR" dirty="0"/>
          </a:p>
        </p:txBody>
      </p:sp>
      <p:sp>
        <p:nvSpPr>
          <p:cNvPr id="7" name="Titre 1">
            <a:extLst>
              <a:ext uri="{FF2B5EF4-FFF2-40B4-BE49-F238E27FC236}">
                <a16:creationId xmlns:a16="http://schemas.microsoft.com/office/drawing/2014/main" id="{E2352667-E0DD-3943-A8E9-6CD094BD7925}"/>
              </a:ext>
            </a:extLst>
          </p:cNvPr>
          <p:cNvSpPr>
            <a:spLocks noGrp="1"/>
          </p:cNvSpPr>
          <p:nvPr>
            <p:ph type="title"/>
          </p:nvPr>
        </p:nvSpPr>
        <p:spPr>
          <a:xfrm>
            <a:off x="838200" y="365125"/>
            <a:ext cx="10515600" cy="1325563"/>
          </a:xfr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Analyse des performances et efficacité des algorithmes</a:t>
            </a:r>
          </a:p>
        </p:txBody>
      </p:sp>
    </p:spTree>
    <p:extLst>
      <p:ext uri="{BB962C8B-B14F-4D97-AF65-F5344CB8AC3E}">
        <p14:creationId xmlns:p14="http://schemas.microsoft.com/office/powerpoint/2010/main" val="339986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FF5EB4-A2C0-6047-A9C0-E9A85E6E64AB}"/>
              </a:ext>
            </a:extLst>
          </p:cNvPr>
          <p:cNvSpPr>
            <a:spLocks noGrp="1"/>
          </p:cNvSpPr>
          <p:nvPr>
            <p:ph type="title"/>
          </p:nvPr>
        </p:nvSpPr>
        <p:spPr>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p:spPr>
        <p:txBody>
          <a:bodyPr/>
          <a:lstStyle/>
          <a:p>
            <a:r>
              <a:rPr lang="fr-FR" b="1" dirty="0"/>
              <a:t>Sommaire</a:t>
            </a:r>
          </a:p>
        </p:txBody>
      </p:sp>
      <p:sp>
        <p:nvSpPr>
          <p:cNvPr id="3" name="Espace réservé du contenu 2">
            <a:extLst>
              <a:ext uri="{FF2B5EF4-FFF2-40B4-BE49-F238E27FC236}">
                <a16:creationId xmlns:a16="http://schemas.microsoft.com/office/drawing/2014/main" id="{D150399E-0535-2048-9C98-E00779A41741}"/>
              </a:ext>
            </a:extLst>
          </p:cNvPr>
          <p:cNvSpPr>
            <a:spLocks noGrp="1"/>
          </p:cNvSpPr>
          <p:nvPr>
            <p:ph idx="1"/>
          </p:nvPr>
        </p:nvSpPr>
        <p:spPr/>
        <p:txBody>
          <a:bodyPr/>
          <a:lstStyle/>
          <a:p>
            <a:r>
              <a:rPr lang="fr-FR" b="1" dirty="0">
                <a:hlinkClick r:id="rId2" action="ppaction://hlinksldjump"/>
              </a:rPr>
              <a:t>Algorithme de Force Brute</a:t>
            </a:r>
            <a:endParaRPr lang="fr-FR" b="1" dirty="0"/>
          </a:p>
          <a:p>
            <a:endParaRPr lang="fr-FR" b="1" dirty="0">
              <a:hlinkClick r:id="rId3" action="ppaction://hlinksldjump"/>
            </a:endParaRPr>
          </a:p>
          <a:p>
            <a:r>
              <a:rPr lang="fr-FR" b="1" dirty="0">
                <a:hlinkClick r:id="rId3" action="ppaction://hlinksldjump"/>
              </a:rPr>
              <a:t>Transition vers l’optimisation</a:t>
            </a:r>
            <a:endParaRPr lang="fr-FR" b="1" dirty="0"/>
          </a:p>
          <a:p>
            <a:endParaRPr lang="fr-FR" b="1" dirty="0"/>
          </a:p>
          <a:p>
            <a:r>
              <a:rPr lang="fr-FR" b="1" dirty="0"/>
              <a:t>Algorithme optimisé (</a:t>
            </a:r>
            <a:r>
              <a:rPr lang="fr-FR" b="1" dirty="0">
                <a:hlinkClick r:id="rId4" action="ppaction://hlinksldjump"/>
              </a:rPr>
              <a:t>dynamique</a:t>
            </a:r>
            <a:r>
              <a:rPr lang="fr-FR" b="1" dirty="0"/>
              <a:t> et </a:t>
            </a:r>
            <a:r>
              <a:rPr lang="fr-FR" b="1" dirty="0">
                <a:hlinkClick r:id="rId5" action="ppaction://hlinksldjump"/>
              </a:rPr>
              <a:t>glouton</a:t>
            </a:r>
            <a:r>
              <a:rPr lang="fr-FR" b="1" dirty="0"/>
              <a:t>)</a:t>
            </a:r>
          </a:p>
          <a:p>
            <a:endParaRPr lang="fr-FR" b="1" dirty="0">
              <a:hlinkClick r:id="rId6" action="ppaction://hlinksldjump"/>
            </a:endParaRPr>
          </a:p>
          <a:p>
            <a:r>
              <a:rPr lang="fr-FR" b="1" dirty="0">
                <a:hlinkClick r:id="rId6" action="ppaction://hlinksldjump"/>
              </a:rPr>
              <a:t>Analyse des performances et efficacité des algorithmes</a:t>
            </a:r>
            <a:endParaRPr lang="fr-FR" b="1" dirty="0"/>
          </a:p>
        </p:txBody>
      </p:sp>
    </p:spTree>
    <p:extLst>
      <p:ext uri="{BB962C8B-B14F-4D97-AF65-F5344CB8AC3E}">
        <p14:creationId xmlns:p14="http://schemas.microsoft.com/office/powerpoint/2010/main" val="322865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E8972-FDF1-A943-89B4-FBDE4BEE1723}"/>
              </a:ext>
            </a:extLst>
          </p:cNvPr>
          <p:cNvSpPr>
            <a:spLocks noGrp="1"/>
          </p:cNvSpPr>
          <p:nvPr>
            <p:ph type="title"/>
          </p:nvPr>
        </p:nvSpPr>
        <p:spPr>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a:ln>
            <a:noFill/>
          </a:ln>
        </p:spPr>
        <p:txBody>
          <a:bodyPr/>
          <a:lstStyle/>
          <a:p>
            <a:r>
              <a:rPr lang="fr-FR" b="1" dirty="0"/>
              <a:t>Algorithme de Force Brute</a:t>
            </a:r>
          </a:p>
        </p:txBody>
      </p:sp>
      <p:sp>
        <p:nvSpPr>
          <p:cNvPr id="3" name="Espace réservé du contenu 2">
            <a:extLst>
              <a:ext uri="{FF2B5EF4-FFF2-40B4-BE49-F238E27FC236}">
                <a16:creationId xmlns:a16="http://schemas.microsoft.com/office/drawing/2014/main" id="{DC8B362F-8FB6-644B-AA1E-E19311F8985A}"/>
              </a:ext>
            </a:extLst>
          </p:cNvPr>
          <p:cNvSpPr>
            <a:spLocks noGrp="1"/>
          </p:cNvSpPr>
          <p:nvPr>
            <p:ph idx="1"/>
          </p:nvPr>
        </p:nvSpPr>
        <p:spPr/>
        <p:txBody>
          <a:bodyPr>
            <a:normAutofit lnSpcReduction="10000"/>
          </a:bodyPr>
          <a:lstStyle/>
          <a:p>
            <a:pPr marL="0" indent="0" algn="just">
              <a:buNone/>
            </a:pPr>
            <a:r>
              <a:rPr lang="fr-FR" sz="2400" dirty="0"/>
              <a:t>L’algorithme de Force Brute consiste à essayer toutes les solutions possibles.</a:t>
            </a:r>
          </a:p>
          <a:p>
            <a:pPr marL="0" indent="0" algn="just">
              <a:buNone/>
            </a:pPr>
            <a:endParaRPr lang="fr-FR" sz="2400" dirty="0"/>
          </a:p>
          <a:p>
            <a:pPr marL="0" indent="0" algn="just">
              <a:buNone/>
            </a:pPr>
            <a:r>
              <a:rPr lang="fr-FR" sz="2400" dirty="0"/>
              <a:t>Dans notre cas, on essaye toutes les actions d’une liste en fonction de leurs prix, dans la limite de 500$, afin d’avoir le meilleur rendement au bout de deux ans.</a:t>
            </a:r>
          </a:p>
          <a:p>
            <a:pPr marL="0" indent="0" algn="just">
              <a:buNone/>
            </a:pPr>
            <a:endParaRPr lang="fr-FR" sz="2400" dirty="0"/>
          </a:p>
          <a:p>
            <a:pPr marL="0" indent="0" algn="just">
              <a:buNone/>
            </a:pPr>
            <a:r>
              <a:rPr lang="fr-FR" sz="2400" dirty="0"/>
              <a:t>En notation </a:t>
            </a:r>
            <a:r>
              <a:rPr lang="fr-FR" sz="2400" dirty="0" err="1"/>
              <a:t>Big-O</a:t>
            </a:r>
            <a:r>
              <a:rPr lang="fr-FR" sz="2400" dirty="0"/>
              <a:t>, la complexité de l’algorithme de Force Brute s’écrit O(2^N).</a:t>
            </a:r>
          </a:p>
          <a:p>
            <a:pPr marL="0" indent="0" algn="just">
              <a:buNone/>
            </a:pPr>
            <a:endParaRPr lang="fr-FR" sz="2400" dirty="0"/>
          </a:p>
          <a:p>
            <a:pPr marL="0" indent="0" algn="just">
              <a:buNone/>
            </a:pPr>
            <a:r>
              <a:rPr lang="fr-FR" sz="2400" dirty="0"/>
              <a:t>C’est-à-dire qu’il y a deux choix pour chaque élément (être pris ou non) à la puissance du nombre d’éléments.</a:t>
            </a:r>
          </a:p>
          <a:p>
            <a:pPr marL="0" indent="0" algn="just">
              <a:buNone/>
            </a:pPr>
            <a:endParaRPr lang="fr-FR" sz="2400" dirty="0"/>
          </a:p>
          <a:p>
            <a:pPr marL="0" indent="0" algn="just">
              <a:buNone/>
            </a:pPr>
            <a:r>
              <a:rPr lang="fr-FR" sz="2400" dirty="0"/>
              <a:t>Dans notre cas, il s’agit de 2^20 = 1 048 576 possibilités.</a:t>
            </a:r>
          </a:p>
        </p:txBody>
      </p:sp>
    </p:spTree>
    <p:extLst>
      <p:ext uri="{BB962C8B-B14F-4D97-AF65-F5344CB8AC3E}">
        <p14:creationId xmlns:p14="http://schemas.microsoft.com/office/powerpoint/2010/main" val="107040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86554-97C8-1443-B3FE-FFDB458E3CA0}"/>
              </a:ext>
            </a:extLst>
          </p:cNvPr>
          <p:cNvSpPr>
            <a:spLocks noGrp="1"/>
          </p:cNvSpPr>
          <p:nvPr>
            <p:ph type="title"/>
          </p:nvPr>
        </p:nvSpPr>
        <p:spPr>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8100000" scaled="1"/>
            <a:tileRect/>
          </a:gradFill>
        </p:spPr>
        <p:txBody>
          <a:bodyPr/>
          <a:lstStyle/>
          <a:p>
            <a:pPr algn="just"/>
            <a:r>
              <a:rPr lang="fr-FR" b="1" dirty="0"/>
              <a:t>Algorithme de Force Brute</a:t>
            </a:r>
          </a:p>
        </p:txBody>
      </p:sp>
      <p:sp>
        <p:nvSpPr>
          <p:cNvPr id="3" name="Espace réservé du contenu 2">
            <a:extLst>
              <a:ext uri="{FF2B5EF4-FFF2-40B4-BE49-F238E27FC236}">
                <a16:creationId xmlns:a16="http://schemas.microsoft.com/office/drawing/2014/main" id="{8B4DB4FF-1DDA-0F4D-8AC7-66C87E08DBDF}"/>
              </a:ext>
            </a:extLst>
          </p:cNvPr>
          <p:cNvSpPr>
            <a:spLocks noGrp="1"/>
          </p:cNvSpPr>
          <p:nvPr>
            <p:ph idx="1"/>
          </p:nvPr>
        </p:nvSpPr>
        <p:spPr/>
        <p:txBody>
          <a:bodyPr>
            <a:noAutofit/>
          </a:bodyPr>
          <a:lstStyle/>
          <a:p>
            <a:pPr marL="0" indent="0" algn="just">
              <a:lnSpc>
                <a:spcPct val="100000"/>
              </a:lnSpc>
              <a:buNone/>
            </a:pPr>
            <a:r>
              <a:rPr lang="fr-FR" sz="2000" dirty="0"/>
              <a:t>Dans notre code de Force Brute nous allons chercher de manière récursive toutes les combinaisons d’achat d’action possible et nous vérifions si la solution finale est meilleure avec ou sans l’achat de l’action.</a:t>
            </a:r>
          </a:p>
          <a:p>
            <a:pPr marL="0" indent="0" algn="just">
              <a:lnSpc>
                <a:spcPct val="100000"/>
              </a:lnSpc>
              <a:buNone/>
            </a:pPr>
            <a:r>
              <a:rPr lang="fr-FR" sz="2000" dirty="0"/>
              <a:t>Dans notre cas nous trouvons la solution :</a:t>
            </a:r>
          </a:p>
          <a:p>
            <a:pPr marL="0" indent="0" algn="just">
              <a:lnSpc>
                <a:spcPct val="100000"/>
              </a:lnSpc>
              <a:buNone/>
            </a:pPr>
            <a:r>
              <a:rPr lang="fr-FR" sz="1600" dirty="0"/>
              <a:t>Prix total des actions : 500 $;</a:t>
            </a:r>
          </a:p>
          <a:p>
            <a:pPr marL="0" indent="0" algn="just">
              <a:lnSpc>
                <a:spcPct val="100000"/>
              </a:lnSpc>
              <a:buNone/>
            </a:pPr>
            <a:r>
              <a:rPr lang="fr-FR" sz="1600" dirty="0"/>
              <a:t>Rendement à deux ans : 73.24 $;</a:t>
            </a:r>
          </a:p>
          <a:p>
            <a:pPr marL="0" indent="0" algn="just">
              <a:lnSpc>
                <a:spcPct val="100000"/>
              </a:lnSpc>
              <a:buNone/>
            </a:pPr>
            <a:r>
              <a:rPr lang="fr-FR" sz="1600" dirty="0"/>
              <a:t>Liste des actions achetées : </a:t>
            </a:r>
          </a:p>
          <a:p>
            <a:pPr marL="0" indent="0" algn="just">
              <a:lnSpc>
                <a:spcPct val="100000"/>
              </a:lnSpc>
              <a:buNone/>
            </a:pPr>
            <a:r>
              <a:rPr lang="fr-FR" sz="1600" dirty="0"/>
              <a:t>(‘nom de l’action’, prix, rendement en %, rendement en $)</a:t>
            </a:r>
          </a:p>
          <a:p>
            <a:pPr marL="0" indent="0" algn="just">
              <a:lnSpc>
                <a:spcPct val="100000"/>
              </a:lnSpc>
              <a:buNone/>
            </a:pPr>
            <a:r>
              <a:rPr lang="fr-FR" sz="1600" dirty="0"/>
              <a:t>('action-7', 22, 7, 1.54), ('action-8', 26, 11, 2.86), ('action-9', 48, 13, 6.24), ('action-10', 34, 27, 9.18), ('action-11', 42, 17, 7.14), ('action-12', 110, 9, 9.9), ('action-13', 38, 23, 8.74), ('action-14', 14, 1, 0.14), ('action-15', 18, 3, 0.54), ('action-18', 10, 14, 1.4), ('action-19', 24, 21, 5.04), ('action-20', 114, 18, 20.52).</a:t>
            </a:r>
          </a:p>
          <a:p>
            <a:pPr marL="0" indent="0" algn="just">
              <a:lnSpc>
                <a:spcPct val="100000"/>
              </a:lnSpc>
              <a:buNone/>
            </a:pPr>
            <a:r>
              <a:rPr lang="fr-FR" sz="1600" dirty="0"/>
              <a:t>Programme exécuté en :  0.843238 Seconds</a:t>
            </a:r>
          </a:p>
        </p:txBody>
      </p:sp>
    </p:spTree>
    <p:extLst>
      <p:ext uri="{BB962C8B-B14F-4D97-AF65-F5344CB8AC3E}">
        <p14:creationId xmlns:p14="http://schemas.microsoft.com/office/powerpoint/2010/main" val="3154435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C38F13-C82A-E14C-B214-674E8F7AE8DB}"/>
              </a:ext>
            </a:extLst>
          </p:cNvPr>
          <p:cNvSpPr>
            <a:spLocks noGrp="1"/>
          </p:cNvSpPr>
          <p:nvPr>
            <p:ph type="title"/>
          </p:nvPr>
        </p:nvSpPr>
        <p:sp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8900000" scaled="1"/>
            <a:tileRect/>
          </a:gradFill>
        </p:spPr>
        <p:txBody>
          <a:bodyPr/>
          <a:lstStyle/>
          <a:p>
            <a:r>
              <a:rPr lang="fr-FR" b="1" dirty="0"/>
              <a:t>Transition vers l’optimisation</a:t>
            </a:r>
          </a:p>
        </p:txBody>
      </p:sp>
      <p:sp>
        <p:nvSpPr>
          <p:cNvPr id="3" name="Espace réservé du contenu 2">
            <a:extLst>
              <a:ext uri="{FF2B5EF4-FFF2-40B4-BE49-F238E27FC236}">
                <a16:creationId xmlns:a16="http://schemas.microsoft.com/office/drawing/2014/main" id="{531FBA59-CD56-964D-84E3-D495BEAA40EF}"/>
              </a:ext>
            </a:extLst>
          </p:cNvPr>
          <p:cNvSpPr>
            <a:spLocks noGrp="1"/>
          </p:cNvSpPr>
          <p:nvPr>
            <p:ph idx="1"/>
          </p:nvPr>
        </p:nvSpPr>
        <p:spPr/>
        <p:txBody>
          <a:bodyPr>
            <a:normAutofit fontScale="85000" lnSpcReduction="10000"/>
          </a:bodyPr>
          <a:lstStyle/>
          <a:p>
            <a:pPr marL="0" indent="0" algn="just">
              <a:buNone/>
            </a:pPr>
            <a:r>
              <a:rPr lang="fr-FR" dirty="0"/>
              <a:t>Comme nous l’avons vu dans le cas de l’algorithme de Force Brute, une liste de 20 éléments représentent plus d’un million de possibilités calculées en 0,84 secondes.</a:t>
            </a:r>
          </a:p>
          <a:p>
            <a:pPr marL="0" indent="0" algn="just">
              <a:buNone/>
            </a:pPr>
            <a:r>
              <a:rPr lang="fr-FR" dirty="0"/>
              <a:t>Une liste de 1000 éléments représente 1.071509e+301 possibilités et prendrait plus de 8,5837e+294 secondes a être calculé.</a:t>
            </a:r>
          </a:p>
          <a:p>
            <a:pPr marL="0" indent="0" algn="just">
              <a:buNone/>
            </a:pPr>
            <a:r>
              <a:rPr lang="fr-FR" dirty="0"/>
              <a:t>Ce n’est donc pas une solution envisageable pour un grand nombre de données.</a:t>
            </a:r>
          </a:p>
          <a:p>
            <a:pPr marL="0" indent="0" algn="just">
              <a:buNone/>
            </a:pPr>
            <a:endParaRPr lang="fr-FR" dirty="0"/>
          </a:p>
          <a:p>
            <a:pPr marL="0" indent="0" algn="just">
              <a:buNone/>
            </a:pPr>
            <a:r>
              <a:rPr lang="fr-FR" dirty="0"/>
              <a:t>Nous avons à faire ici au problème du sac à dos.</a:t>
            </a:r>
          </a:p>
          <a:p>
            <a:pPr marL="0" indent="0" algn="just">
              <a:buNone/>
            </a:pPr>
            <a:r>
              <a:rPr lang="fr-FR" dirty="0"/>
              <a:t>C’est-à-dire faire rentrer le plus d’éléments possible dans un environnement limité offrant le plus grand cumul de valeur.</a:t>
            </a:r>
          </a:p>
          <a:p>
            <a:pPr marL="0" indent="0" algn="just">
              <a:buNone/>
            </a:pPr>
            <a:r>
              <a:rPr lang="fr-FR" dirty="0"/>
              <a:t>Rapporté à notre cas, il s’agit d’acheter le plus d’actions possible dans la limite de 500$ offrant le meilleur rendement sur deux ans.</a:t>
            </a:r>
          </a:p>
          <a:p>
            <a:pPr marL="0" indent="0" algn="just">
              <a:buNone/>
            </a:pPr>
            <a:endParaRPr lang="fr-FR" dirty="0"/>
          </a:p>
        </p:txBody>
      </p:sp>
    </p:spTree>
    <p:extLst>
      <p:ext uri="{BB962C8B-B14F-4D97-AF65-F5344CB8AC3E}">
        <p14:creationId xmlns:p14="http://schemas.microsoft.com/office/powerpoint/2010/main" val="184482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1FBA59-CD56-964D-84E3-D495BEAA40EF}"/>
              </a:ext>
            </a:extLst>
          </p:cNvPr>
          <p:cNvSpPr>
            <a:spLocks noGrp="1"/>
          </p:cNvSpPr>
          <p:nvPr>
            <p:ph idx="1"/>
          </p:nvPr>
        </p:nvSpPr>
        <p:spPr/>
        <p:txBody>
          <a:bodyPr>
            <a:normAutofit fontScale="77500" lnSpcReduction="20000"/>
          </a:bodyPr>
          <a:lstStyle/>
          <a:p>
            <a:pPr marL="0" indent="0" algn="just">
              <a:buNone/>
            </a:pPr>
            <a:r>
              <a:rPr lang="fr-FR" dirty="0"/>
              <a:t>Pour résoudre ce problème, il existe deux grands types de solution:</a:t>
            </a:r>
          </a:p>
          <a:p>
            <a:pPr marL="0" indent="0" algn="just">
              <a:buNone/>
            </a:pPr>
            <a:endParaRPr lang="fr-FR" dirty="0"/>
          </a:p>
          <a:p>
            <a:pPr algn="just">
              <a:buFontTx/>
              <a:buChar char="-"/>
            </a:pPr>
            <a:r>
              <a:rPr lang="fr-FR" dirty="0"/>
              <a:t>l’algorithme Glouton</a:t>
            </a:r>
          </a:p>
          <a:p>
            <a:pPr marL="0" indent="0" algn="just">
              <a:buNone/>
            </a:pPr>
            <a:r>
              <a:rPr lang="fr-FR" dirty="0"/>
              <a:t>Il s’agit d’un algorithme très rapide mais qui trouvera une solution approchée, non optimale. Il commence par calculer le ratio rendement / coût de l’action et trie les actions en fonction du ratio. Ensuite il sélectionne les actions qui ont le meilleur ratio en fonction des contraintes pour trouver sa solution optimale, il ne revient pas sur ses choix et c’est en ça qu’il est imprécis.</a:t>
            </a:r>
          </a:p>
          <a:p>
            <a:pPr marL="0" indent="0" algn="just">
              <a:buNone/>
            </a:pPr>
            <a:endParaRPr lang="fr-FR" dirty="0"/>
          </a:p>
          <a:p>
            <a:pPr algn="just">
              <a:buFontTx/>
              <a:buChar char="-"/>
            </a:pPr>
            <a:r>
              <a:rPr lang="fr-FR" dirty="0"/>
              <a:t>l’algorithme Dynamique</a:t>
            </a:r>
          </a:p>
          <a:p>
            <a:pPr marL="0" indent="0" algn="just">
              <a:buNone/>
            </a:pPr>
            <a:r>
              <a:rPr lang="fr-FR" dirty="0"/>
              <a:t>Il s’agit d’un algorithme plus lent mais qui trouvera une solution optimale. Il va d’abord chercher à ne pas recalculer les combinaisons qui se répètent en enregistrant les solutions partielles optimales dans une matrice. Il va ensuite combiner les solutions partielles optimales et sélectionnez les meilleurs d’entres elles pour obtenir la solution optimale.</a:t>
            </a:r>
          </a:p>
        </p:txBody>
      </p:sp>
      <p:sp>
        <p:nvSpPr>
          <p:cNvPr id="11" name="Titre 1">
            <a:extLst>
              <a:ext uri="{FF2B5EF4-FFF2-40B4-BE49-F238E27FC236}">
                <a16:creationId xmlns:a16="http://schemas.microsoft.com/office/drawing/2014/main" id="{A429D4BE-FA04-C04F-A326-9564C6A52199}"/>
              </a:ext>
            </a:extLst>
          </p:cNvPr>
          <p:cNvSpPr>
            <a:spLocks noGrp="1"/>
          </p:cNvSpPr>
          <p:nvPr>
            <p:ph type="title"/>
          </p:nvPr>
        </p:nvSpPr>
        <p:spPr>
          <a:xfrm>
            <a:off x="838200" y="365125"/>
            <a:ext cx="10515600" cy="1325563"/>
          </a:xfr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18900000" scaled="1"/>
            <a:tileRect/>
          </a:gradFill>
        </p:spPr>
        <p:txBody>
          <a:bodyPr/>
          <a:lstStyle/>
          <a:p>
            <a:r>
              <a:rPr lang="fr-FR" b="1" dirty="0"/>
              <a:t>Transition vers l’optimisation</a:t>
            </a:r>
          </a:p>
        </p:txBody>
      </p:sp>
    </p:spTree>
    <p:extLst>
      <p:ext uri="{BB962C8B-B14F-4D97-AF65-F5344CB8AC3E}">
        <p14:creationId xmlns:p14="http://schemas.microsoft.com/office/powerpoint/2010/main" val="3515614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A0F8B-9D11-BF44-85D0-F3AA6C9B4456}"/>
              </a:ext>
            </a:extLst>
          </p:cNvPr>
          <p:cNvSpPr>
            <a:spLocks noGrp="1"/>
          </p:cNvSpPr>
          <p:nvPr>
            <p:ph type="title"/>
          </p:nvPr>
        </p:nvSpPr>
        <p:spPr>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8100000" scaled="1"/>
            <a:tileRect/>
          </a:gradFill>
        </p:spPr>
        <p:txBody>
          <a:bodyPr/>
          <a:lstStyle/>
          <a:p>
            <a:r>
              <a:rPr lang="fr-FR" b="1" dirty="0"/>
              <a:t>Algorithme Glouton</a:t>
            </a:r>
          </a:p>
        </p:txBody>
      </p:sp>
      <p:sp>
        <p:nvSpPr>
          <p:cNvPr id="3" name="Espace réservé du contenu 2">
            <a:extLst>
              <a:ext uri="{FF2B5EF4-FFF2-40B4-BE49-F238E27FC236}">
                <a16:creationId xmlns:a16="http://schemas.microsoft.com/office/drawing/2014/main" id="{ABCCA496-7BEC-264F-994E-4528FA7090CF}"/>
              </a:ext>
            </a:extLst>
          </p:cNvPr>
          <p:cNvSpPr>
            <a:spLocks noGrp="1"/>
          </p:cNvSpPr>
          <p:nvPr>
            <p:ph idx="1"/>
          </p:nvPr>
        </p:nvSpPr>
        <p:spPr/>
        <p:txBody>
          <a:bodyPr/>
          <a:lstStyle/>
          <a:p>
            <a:pPr marL="0" indent="0" algn="just">
              <a:buNone/>
            </a:pPr>
            <a:r>
              <a:rPr lang="fr-FR" dirty="0"/>
              <a:t>En notation </a:t>
            </a:r>
            <a:r>
              <a:rPr lang="fr-FR" dirty="0" err="1"/>
              <a:t>Big-O</a:t>
            </a:r>
            <a:r>
              <a:rPr lang="fr-FR" dirty="0"/>
              <a:t>, la complexité de l’algorithme glouton s’écrit O(n) dans notre cas.</a:t>
            </a:r>
          </a:p>
          <a:p>
            <a:pPr marL="0" indent="0" algn="just">
              <a:buNone/>
            </a:pPr>
            <a:r>
              <a:rPr lang="fr-FR" dirty="0"/>
              <a:t>A l’intérieur de notre boucle ‘For’ nous ne faisons que des opérations prenant un temps constant, donc l’opération est exécutée n fois, ce qui signifie que la complexité du programme est O(n).</a:t>
            </a:r>
          </a:p>
          <a:p>
            <a:pPr marL="0" indent="0" algn="just">
              <a:buNone/>
            </a:pPr>
            <a:endParaRPr lang="fr-FR" dirty="0"/>
          </a:p>
          <a:p>
            <a:pPr marL="0" indent="0" algn="just">
              <a:buNone/>
            </a:pPr>
            <a:r>
              <a:rPr lang="fr-FR" dirty="0"/>
              <a:t>L’algorithme glouton ne sera utile que dans des cas très précis où la solution complète optimale peut être construite en passant par une succession de solutions partielles établie en faisant un choix local à partir de la solution partielle précédente.</a:t>
            </a:r>
          </a:p>
        </p:txBody>
      </p:sp>
    </p:spTree>
    <p:extLst>
      <p:ext uri="{BB962C8B-B14F-4D97-AF65-F5344CB8AC3E}">
        <p14:creationId xmlns:p14="http://schemas.microsoft.com/office/powerpoint/2010/main" val="46372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BCCA496-7BEC-264F-994E-4528FA7090CF}"/>
              </a:ext>
            </a:extLst>
          </p:cNvPr>
          <p:cNvSpPr>
            <a:spLocks noGrp="1"/>
          </p:cNvSpPr>
          <p:nvPr>
            <p:ph idx="1"/>
          </p:nvPr>
        </p:nvSpPr>
        <p:spPr/>
        <p:txBody>
          <a:bodyPr/>
          <a:lstStyle/>
          <a:p>
            <a:pPr marL="0" indent="0">
              <a:buNone/>
            </a:pPr>
            <a:endParaRPr lang="fr-FR" dirty="0"/>
          </a:p>
          <a:p>
            <a:pPr marL="0" indent="0">
              <a:buNone/>
            </a:pPr>
            <a:endParaRPr lang="fr-FR" dirty="0"/>
          </a:p>
        </p:txBody>
      </p:sp>
      <p:sp>
        <p:nvSpPr>
          <p:cNvPr id="5" name="Rectangle 4">
            <a:extLst>
              <a:ext uri="{FF2B5EF4-FFF2-40B4-BE49-F238E27FC236}">
                <a16:creationId xmlns:a16="http://schemas.microsoft.com/office/drawing/2014/main" id="{1D0D201B-0539-E14F-9CA9-4BD3081C1BA0}"/>
              </a:ext>
            </a:extLst>
          </p:cNvPr>
          <p:cNvSpPr/>
          <p:nvPr/>
        </p:nvSpPr>
        <p:spPr>
          <a:xfrm>
            <a:off x="616568" y="2223713"/>
            <a:ext cx="672662" cy="3693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Start</a:t>
            </a:r>
          </a:p>
        </p:txBody>
      </p:sp>
      <p:sp>
        <p:nvSpPr>
          <p:cNvPr id="6" name="Rectangle 5">
            <a:extLst>
              <a:ext uri="{FF2B5EF4-FFF2-40B4-BE49-F238E27FC236}">
                <a16:creationId xmlns:a16="http://schemas.microsoft.com/office/drawing/2014/main" id="{1B486676-DDED-1C4C-8835-DAD566196D6F}"/>
              </a:ext>
            </a:extLst>
          </p:cNvPr>
          <p:cNvSpPr/>
          <p:nvPr/>
        </p:nvSpPr>
        <p:spPr>
          <a:xfrm>
            <a:off x="2449880" y="1879633"/>
            <a:ext cx="2102292" cy="1057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Ajoute des actions à la liste et la trie en fonction du ratio</a:t>
            </a:r>
          </a:p>
        </p:txBody>
      </p:sp>
      <p:sp>
        <p:nvSpPr>
          <p:cNvPr id="7" name="Rectangle 6">
            <a:extLst>
              <a:ext uri="{FF2B5EF4-FFF2-40B4-BE49-F238E27FC236}">
                <a16:creationId xmlns:a16="http://schemas.microsoft.com/office/drawing/2014/main" id="{0340271A-DF0E-ED47-8298-5B9AB68D233B}"/>
              </a:ext>
            </a:extLst>
          </p:cNvPr>
          <p:cNvSpPr/>
          <p:nvPr/>
        </p:nvSpPr>
        <p:spPr>
          <a:xfrm>
            <a:off x="5589841" y="1903820"/>
            <a:ext cx="2039007" cy="102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Vérifie si le prix de l’action est dans la limite du budget</a:t>
            </a:r>
          </a:p>
        </p:txBody>
      </p:sp>
      <p:sp>
        <p:nvSpPr>
          <p:cNvPr id="8" name="Rectangle 7">
            <a:extLst>
              <a:ext uri="{FF2B5EF4-FFF2-40B4-BE49-F238E27FC236}">
                <a16:creationId xmlns:a16="http://schemas.microsoft.com/office/drawing/2014/main" id="{9A525FED-A539-7D40-B7C5-241669E96076}"/>
              </a:ext>
            </a:extLst>
          </p:cNvPr>
          <p:cNvSpPr/>
          <p:nvPr/>
        </p:nvSpPr>
        <p:spPr>
          <a:xfrm>
            <a:off x="6462893" y="4090486"/>
            <a:ext cx="4014952" cy="192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fr-FR" dirty="0"/>
              <a:t>Déduit le prix de l’action du budget</a:t>
            </a:r>
          </a:p>
          <a:p>
            <a:pPr marL="285750" indent="-285750" algn="ctr">
              <a:buFontTx/>
              <a:buChar char="-"/>
            </a:pPr>
            <a:r>
              <a:rPr lang="fr-FR" dirty="0"/>
              <a:t>Additionne la valeur de l’action</a:t>
            </a:r>
          </a:p>
          <a:p>
            <a:pPr marL="285750" indent="-285750" algn="ctr">
              <a:buFontTx/>
              <a:buChar char="-"/>
            </a:pPr>
            <a:r>
              <a:rPr lang="fr-FR" dirty="0"/>
              <a:t>Additionne la valeur du rendement</a:t>
            </a:r>
          </a:p>
          <a:p>
            <a:pPr marL="285750" indent="-285750" algn="ctr">
              <a:buFontTx/>
              <a:buChar char="-"/>
            </a:pPr>
            <a:r>
              <a:rPr lang="fr-FR" dirty="0"/>
              <a:t>Ajoute l’action et ses informations dans une liste</a:t>
            </a:r>
          </a:p>
        </p:txBody>
      </p:sp>
      <p:sp>
        <p:nvSpPr>
          <p:cNvPr id="9" name="Rectangle 8">
            <a:extLst>
              <a:ext uri="{FF2B5EF4-FFF2-40B4-BE49-F238E27FC236}">
                <a16:creationId xmlns:a16="http://schemas.microsoft.com/office/drawing/2014/main" id="{C070829B-0E9A-E34D-B9A0-178B28D4FBC3}"/>
              </a:ext>
            </a:extLst>
          </p:cNvPr>
          <p:cNvSpPr/>
          <p:nvPr/>
        </p:nvSpPr>
        <p:spPr>
          <a:xfrm>
            <a:off x="684141" y="4269225"/>
            <a:ext cx="2785242" cy="1040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Donne le total</a:t>
            </a:r>
          </a:p>
          <a:p>
            <a:pPr algn="ctr"/>
            <a:r>
              <a:rPr lang="fr-FR" dirty="0"/>
              <a:t>des coûts, des rendements et des actions prises</a:t>
            </a:r>
          </a:p>
        </p:txBody>
      </p:sp>
      <p:sp>
        <p:nvSpPr>
          <p:cNvPr id="10" name="Rectangle 9">
            <a:extLst>
              <a:ext uri="{FF2B5EF4-FFF2-40B4-BE49-F238E27FC236}">
                <a16:creationId xmlns:a16="http://schemas.microsoft.com/office/drawing/2014/main" id="{16631C9A-90A6-4841-A9E2-D5D3599374F7}"/>
              </a:ext>
            </a:extLst>
          </p:cNvPr>
          <p:cNvSpPr/>
          <p:nvPr/>
        </p:nvSpPr>
        <p:spPr>
          <a:xfrm>
            <a:off x="1714155" y="5731479"/>
            <a:ext cx="725213" cy="46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Stop</a:t>
            </a:r>
          </a:p>
        </p:txBody>
      </p:sp>
      <p:cxnSp>
        <p:nvCxnSpPr>
          <p:cNvPr id="12" name="Connecteur droit avec flèche 11">
            <a:extLst>
              <a:ext uri="{FF2B5EF4-FFF2-40B4-BE49-F238E27FC236}">
                <a16:creationId xmlns:a16="http://schemas.microsoft.com/office/drawing/2014/main" id="{0BBE945C-F063-D843-8EC7-FDC61D3736AC}"/>
              </a:ext>
            </a:extLst>
          </p:cNvPr>
          <p:cNvCxnSpPr>
            <a:cxnSpLocks/>
            <a:stCxn id="5" idx="3"/>
            <a:endCxn id="6" idx="1"/>
          </p:cNvCxnSpPr>
          <p:nvPr/>
        </p:nvCxnSpPr>
        <p:spPr>
          <a:xfrm>
            <a:off x="1289230" y="2408383"/>
            <a:ext cx="116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09B35937-9878-E14B-9E79-59F8F9FFF936}"/>
              </a:ext>
            </a:extLst>
          </p:cNvPr>
          <p:cNvCxnSpPr>
            <a:cxnSpLocks/>
            <a:stCxn id="6" idx="3"/>
            <a:endCxn id="7" idx="1"/>
          </p:cNvCxnSpPr>
          <p:nvPr/>
        </p:nvCxnSpPr>
        <p:spPr>
          <a:xfrm>
            <a:off x="4552172" y="2408383"/>
            <a:ext cx="1037669" cy="674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ACE2E9B9-444A-FE4A-874E-0E6B8591F04D}"/>
              </a:ext>
            </a:extLst>
          </p:cNvPr>
          <p:cNvCxnSpPr>
            <a:cxnSpLocks/>
            <a:stCxn id="7" idx="3"/>
            <a:endCxn id="48" idx="1"/>
          </p:cNvCxnSpPr>
          <p:nvPr/>
        </p:nvCxnSpPr>
        <p:spPr>
          <a:xfrm>
            <a:off x="7628848" y="2415132"/>
            <a:ext cx="1465520" cy="100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71E80593-8E12-174D-A6CD-8C007301D2A4}"/>
              </a:ext>
            </a:extLst>
          </p:cNvPr>
          <p:cNvCxnSpPr>
            <a:cxnSpLocks/>
            <a:stCxn id="7" idx="2"/>
            <a:endCxn id="8" idx="0"/>
          </p:cNvCxnSpPr>
          <p:nvPr/>
        </p:nvCxnSpPr>
        <p:spPr>
          <a:xfrm>
            <a:off x="6609345" y="2926444"/>
            <a:ext cx="1861024" cy="11640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9841B81-09D4-CB4A-B7AC-057831F4E088}"/>
              </a:ext>
            </a:extLst>
          </p:cNvPr>
          <p:cNvCxnSpPr>
            <a:cxnSpLocks/>
            <a:stCxn id="7" idx="2"/>
            <a:endCxn id="9" idx="3"/>
          </p:cNvCxnSpPr>
          <p:nvPr/>
        </p:nvCxnSpPr>
        <p:spPr>
          <a:xfrm flipH="1">
            <a:off x="3469383" y="2926444"/>
            <a:ext cx="3139962" cy="18630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E3BEF013-DC33-674E-9EC3-A3061E9C79CE}"/>
              </a:ext>
            </a:extLst>
          </p:cNvPr>
          <p:cNvCxnSpPr>
            <a:cxnSpLocks/>
            <a:stCxn id="9" idx="2"/>
            <a:endCxn id="10" idx="0"/>
          </p:cNvCxnSpPr>
          <p:nvPr/>
        </p:nvCxnSpPr>
        <p:spPr>
          <a:xfrm>
            <a:off x="2076762" y="5309749"/>
            <a:ext cx="0" cy="4217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084319AA-BE3B-4049-A5E6-31EE50C5B546}"/>
              </a:ext>
            </a:extLst>
          </p:cNvPr>
          <p:cNvSpPr txBox="1"/>
          <p:nvPr/>
        </p:nvSpPr>
        <p:spPr>
          <a:xfrm rot="2149670">
            <a:off x="7575803" y="3263165"/>
            <a:ext cx="542136" cy="369332"/>
          </a:xfrm>
          <a:prstGeom prst="rect">
            <a:avLst/>
          </a:prstGeom>
          <a:noFill/>
        </p:spPr>
        <p:txBody>
          <a:bodyPr wrap="none" rtlCol="0">
            <a:spAutoFit/>
          </a:bodyPr>
          <a:lstStyle/>
          <a:p>
            <a:r>
              <a:rPr lang="fr-FR" dirty="0"/>
              <a:t>OUI</a:t>
            </a:r>
          </a:p>
        </p:txBody>
      </p:sp>
      <p:sp>
        <p:nvSpPr>
          <p:cNvPr id="29" name="ZoneTexte 28">
            <a:extLst>
              <a:ext uri="{FF2B5EF4-FFF2-40B4-BE49-F238E27FC236}">
                <a16:creationId xmlns:a16="http://schemas.microsoft.com/office/drawing/2014/main" id="{81012E77-480B-0441-A430-32E43F7C449F}"/>
              </a:ext>
            </a:extLst>
          </p:cNvPr>
          <p:cNvSpPr txBox="1"/>
          <p:nvPr/>
        </p:nvSpPr>
        <p:spPr>
          <a:xfrm>
            <a:off x="7963941" y="2059788"/>
            <a:ext cx="635110" cy="369332"/>
          </a:xfrm>
          <a:prstGeom prst="rect">
            <a:avLst/>
          </a:prstGeom>
          <a:noFill/>
        </p:spPr>
        <p:txBody>
          <a:bodyPr wrap="none" rtlCol="0">
            <a:spAutoFit/>
          </a:bodyPr>
          <a:lstStyle/>
          <a:p>
            <a:r>
              <a:rPr lang="fr-FR" dirty="0"/>
              <a:t>NON</a:t>
            </a:r>
          </a:p>
        </p:txBody>
      </p:sp>
      <p:sp>
        <p:nvSpPr>
          <p:cNvPr id="48" name="Rectangle 47">
            <a:extLst>
              <a:ext uri="{FF2B5EF4-FFF2-40B4-BE49-F238E27FC236}">
                <a16:creationId xmlns:a16="http://schemas.microsoft.com/office/drawing/2014/main" id="{8B9D7ECC-A120-3E4E-A79A-1E7AD22962DB}"/>
              </a:ext>
            </a:extLst>
          </p:cNvPr>
          <p:cNvSpPr/>
          <p:nvPr/>
        </p:nvSpPr>
        <p:spPr>
          <a:xfrm>
            <a:off x="9094368" y="1984881"/>
            <a:ext cx="1940406" cy="88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Passe à l’action suivante</a:t>
            </a:r>
          </a:p>
        </p:txBody>
      </p:sp>
      <p:cxnSp>
        <p:nvCxnSpPr>
          <p:cNvPr id="62" name="Connecteur droit 61">
            <a:extLst>
              <a:ext uri="{FF2B5EF4-FFF2-40B4-BE49-F238E27FC236}">
                <a16:creationId xmlns:a16="http://schemas.microsoft.com/office/drawing/2014/main" id="{5C2CAEB6-FFF3-0C4C-A3F6-8A1248168A4A}"/>
              </a:ext>
            </a:extLst>
          </p:cNvPr>
          <p:cNvCxnSpPr>
            <a:cxnSpLocks/>
            <a:endCxn id="48" idx="2"/>
          </p:cNvCxnSpPr>
          <p:nvPr/>
        </p:nvCxnSpPr>
        <p:spPr>
          <a:xfrm flipV="1">
            <a:off x="10064571" y="2865532"/>
            <a:ext cx="0" cy="7722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8C06683D-BB4C-624A-8A98-AA2ED9E73FB3}"/>
              </a:ext>
            </a:extLst>
          </p:cNvPr>
          <p:cNvCxnSpPr>
            <a:cxnSpLocks/>
          </p:cNvCxnSpPr>
          <p:nvPr/>
        </p:nvCxnSpPr>
        <p:spPr>
          <a:xfrm flipH="1">
            <a:off x="6850249" y="885825"/>
            <a:ext cx="3265532" cy="285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a:extLst>
              <a:ext uri="{FF2B5EF4-FFF2-40B4-BE49-F238E27FC236}">
                <a16:creationId xmlns:a16="http://schemas.microsoft.com/office/drawing/2014/main" id="{95F9600C-8862-2946-A7C1-693BF92F41CB}"/>
              </a:ext>
            </a:extLst>
          </p:cNvPr>
          <p:cNvSpPr txBox="1"/>
          <p:nvPr/>
        </p:nvSpPr>
        <p:spPr>
          <a:xfrm rot="19764739">
            <a:off x="3570437" y="3571559"/>
            <a:ext cx="2142766" cy="369332"/>
          </a:xfrm>
          <a:prstGeom prst="rect">
            <a:avLst/>
          </a:prstGeom>
          <a:noFill/>
        </p:spPr>
        <p:txBody>
          <a:bodyPr wrap="none" rtlCol="0">
            <a:spAutoFit/>
          </a:bodyPr>
          <a:lstStyle/>
          <a:p>
            <a:r>
              <a:rPr lang="fr-FR" dirty="0"/>
              <a:t>Quand plus d’actions</a:t>
            </a:r>
          </a:p>
        </p:txBody>
      </p:sp>
      <p:sp>
        <p:nvSpPr>
          <p:cNvPr id="30" name="Titre 1">
            <a:extLst>
              <a:ext uri="{FF2B5EF4-FFF2-40B4-BE49-F238E27FC236}">
                <a16:creationId xmlns:a16="http://schemas.microsoft.com/office/drawing/2014/main" id="{1AA594F9-6710-AD49-9749-7DC1C6AB919F}"/>
              </a:ext>
            </a:extLst>
          </p:cNvPr>
          <p:cNvSpPr>
            <a:spLocks noGrp="1"/>
          </p:cNvSpPr>
          <p:nvPr>
            <p:ph type="title"/>
          </p:nvPr>
        </p:nvSpPr>
        <p:spPr>
          <a:xfrm>
            <a:off x="838200" y="365125"/>
            <a:ext cx="10515600" cy="1325563"/>
          </a:xfr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8100000" scaled="1"/>
            <a:tileRect/>
          </a:gradFill>
        </p:spPr>
        <p:txBody>
          <a:bodyPr/>
          <a:lstStyle/>
          <a:p>
            <a:r>
              <a:rPr lang="fr-FR" b="1" dirty="0"/>
              <a:t>Algorithme Glouton</a:t>
            </a:r>
          </a:p>
        </p:txBody>
      </p:sp>
      <p:cxnSp>
        <p:nvCxnSpPr>
          <p:cNvPr id="49" name="Connecteur droit avec flèche 48">
            <a:extLst>
              <a:ext uri="{FF2B5EF4-FFF2-40B4-BE49-F238E27FC236}">
                <a16:creationId xmlns:a16="http://schemas.microsoft.com/office/drawing/2014/main" id="{8E498B9B-EF07-9542-AE38-E1A17EE34F95}"/>
              </a:ext>
            </a:extLst>
          </p:cNvPr>
          <p:cNvCxnSpPr>
            <a:endCxn id="7" idx="3"/>
          </p:cNvCxnSpPr>
          <p:nvPr/>
        </p:nvCxnSpPr>
        <p:spPr>
          <a:xfrm flipH="1" flipV="1">
            <a:off x="7628848" y="2415132"/>
            <a:ext cx="2435723" cy="12226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13C7D290-7BCC-224B-8378-64BAF33523A3}"/>
              </a:ext>
            </a:extLst>
          </p:cNvPr>
          <p:cNvSpPr txBox="1"/>
          <p:nvPr/>
        </p:nvSpPr>
        <p:spPr>
          <a:xfrm rot="19739607">
            <a:off x="3719041" y="3981427"/>
            <a:ext cx="2435667" cy="369332"/>
          </a:xfrm>
          <a:prstGeom prst="rect">
            <a:avLst/>
          </a:prstGeom>
          <a:noFill/>
        </p:spPr>
        <p:txBody>
          <a:bodyPr wrap="none" rtlCol="0">
            <a:spAutoFit/>
          </a:bodyPr>
          <a:lstStyle/>
          <a:p>
            <a:r>
              <a:rPr lang="fr-FR" dirty="0"/>
              <a:t>Ou limite budget atteint</a:t>
            </a:r>
          </a:p>
        </p:txBody>
      </p:sp>
    </p:spTree>
    <p:extLst>
      <p:ext uri="{BB962C8B-B14F-4D97-AF65-F5344CB8AC3E}">
        <p14:creationId xmlns:p14="http://schemas.microsoft.com/office/powerpoint/2010/main" val="24187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F3BBC-4CF8-704E-B042-6CEB70F027D2}"/>
              </a:ext>
            </a:extLst>
          </p:cNvPr>
          <p:cNvSpPr>
            <a:spLocks noGrp="1"/>
          </p:cNvSpPr>
          <p:nvPr>
            <p:ph type="title"/>
          </p:nvPr>
        </p:nvSpPr>
        <p:spPr>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8100000" scaled="1"/>
            <a:tileRect/>
          </a:gradFill>
        </p:spPr>
        <p:txBody>
          <a:bodyPr/>
          <a:lstStyle/>
          <a:p>
            <a:r>
              <a:rPr lang="fr-FR" b="1" dirty="0"/>
              <a:t>Algorithme Dynamique</a:t>
            </a:r>
          </a:p>
        </p:txBody>
      </p:sp>
      <p:sp>
        <p:nvSpPr>
          <p:cNvPr id="3" name="Espace réservé du contenu 2">
            <a:extLst>
              <a:ext uri="{FF2B5EF4-FFF2-40B4-BE49-F238E27FC236}">
                <a16:creationId xmlns:a16="http://schemas.microsoft.com/office/drawing/2014/main" id="{4BB3419A-F52D-D047-86BD-0314CD7FADCE}"/>
              </a:ext>
            </a:extLst>
          </p:cNvPr>
          <p:cNvSpPr>
            <a:spLocks noGrp="1"/>
          </p:cNvSpPr>
          <p:nvPr>
            <p:ph idx="1"/>
          </p:nvPr>
        </p:nvSpPr>
        <p:spPr/>
        <p:txBody>
          <a:bodyPr/>
          <a:lstStyle/>
          <a:p>
            <a:pPr marL="0" indent="0" algn="just">
              <a:buNone/>
            </a:pPr>
            <a:r>
              <a:rPr lang="fr-FR" dirty="0"/>
              <a:t>En notation </a:t>
            </a:r>
            <a:r>
              <a:rPr lang="fr-FR" dirty="0" err="1"/>
              <a:t>Big-O</a:t>
            </a:r>
            <a:r>
              <a:rPr lang="fr-FR" dirty="0"/>
              <a:t>, la complexité de l’algorithme dynamique s’écrit O(n) dans notre cas.</a:t>
            </a:r>
          </a:p>
          <a:p>
            <a:pPr marL="0" indent="0" algn="just">
              <a:buNone/>
            </a:pPr>
            <a:r>
              <a:rPr lang="fr-FR" dirty="0"/>
              <a:t>A l’intérieur de notre boucle ‘</a:t>
            </a:r>
            <a:r>
              <a:rPr lang="fr-FR" dirty="0" err="1"/>
              <a:t>While</a:t>
            </a:r>
            <a:r>
              <a:rPr lang="fr-FR" dirty="0"/>
              <a:t>’ nous ne faisons que des opérations prenant un temps constant, donc l’opération est exécutée n fois, ce qui signifie que la complexité du programme est O(n).</a:t>
            </a:r>
          </a:p>
          <a:p>
            <a:pPr marL="0" indent="0" algn="just">
              <a:buNone/>
            </a:pPr>
            <a:endParaRPr lang="fr-FR" dirty="0"/>
          </a:p>
        </p:txBody>
      </p:sp>
      <p:graphicFrame>
        <p:nvGraphicFramePr>
          <p:cNvPr id="4" name="Tableau 3">
            <a:extLst>
              <a:ext uri="{FF2B5EF4-FFF2-40B4-BE49-F238E27FC236}">
                <a16:creationId xmlns:a16="http://schemas.microsoft.com/office/drawing/2014/main" id="{D2C66F3C-035B-7446-974F-73ECFB6F38E7}"/>
              </a:ext>
            </a:extLst>
          </p:cNvPr>
          <p:cNvGraphicFramePr>
            <a:graphicFrameLocks noGrp="1"/>
          </p:cNvGraphicFramePr>
          <p:nvPr>
            <p:extLst>
              <p:ext uri="{D42A27DB-BD31-4B8C-83A1-F6EECF244321}">
                <p14:modId xmlns:p14="http://schemas.microsoft.com/office/powerpoint/2010/main" val="3668065534"/>
              </p:ext>
            </p:extLst>
          </p:nvPr>
        </p:nvGraphicFramePr>
        <p:xfrm>
          <a:off x="1971646" y="4574164"/>
          <a:ext cx="9382154" cy="1602799"/>
        </p:xfrm>
        <a:graphic>
          <a:graphicData uri="http://schemas.openxmlformats.org/drawingml/2006/table">
            <a:tbl>
              <a:tblPr>
                <a:tableStyleId>{5C22544A-7EE6-4342-B048-85BDC9FD1C3A}</a:tableStyleId>
              </a:tblPr>
              <a:tblGrid>
                <a:gridCol w="1014287">
                  <a:extLst>
                    <a:ext uri="{9D8B030D-6E8A-4147-A177-3AD203B41FA5}">
                      <a16:colId xmlns:a16="http://schemas.microsoft.com/office/drawing/2014/main" val="4269018873"/>
                    </a:ext>
                  </a:extLst>
                </a:gridCol>
                <a:gridCol w="1002761">
                  <a:extLst>
                    <a:ext uri="{9D8B030D-6E8A-4147-A177-3AD203B41FA5}">
                      <a16:colId xmlns:a16="http://schemas.microsoft.com/office/drawing/2014/main" val="1156776912"/>
                    </a:ext>
                  </a:extLst>
                </a:gridCol>
                <a:gridCol w="1348540">
                  <a:extLst>
                    <a:ext uri="{9D8B030D-6E8A-4147-A177-3AD203B41FA5}">
                      <a16:colId xmlns:a16="http://schemas.microsoft.com/office/drawing/2014/main" val="2555921282"/>
                    </a:ext>
                  </a:extLst>
                </a:gridCol>
                <a:gridCol w="1002761">
                  <a:extLst>
                    <a:ext uri="{9D8B030D-6E8A-4147-A177-3AD203B41FA5}">
                      <a16:colId xmlns:a16="http://schemas.microsoft.com/office/drawing/2014/main" val="1486104054"/>
                    </a:ext>
                  </a:extLst>
                </a:gridCol>
                <a:gridCol w="1002761">
                  <a:extLst>
                    <a:ext uri="{9D8B030D-6E8A-4147-A177-3AD203B41FA5}">
                      <a16:colId xmlns:a16="http://schemas.microsoft.com/office/drawing/2014/main" val="3687603425"/>
                    </a:ext>
                  </a:extLst>
                </a:gridCol>
                <a:gridCol w="1002761">
                  <a:extLst>
                    <a:ext uri="{9D8B030D-6E8A-4147-A177-3AD203B41FA5}">
                      <a16:colId xmlns:a16="http://schemas.microsoft.com/office/drawing/2014/main" val="598384653"/>
                    </a:ext>
                  </a:extLst>
                </a:gridCol>
                <a:gridCol w="1002761">
                  <a:extLst>
                    <a:ext uri="{9D8B030D-6E8A-4147-A177-3AD203B41FA5}">
                      <a16:colId xmlns:a16="http://schemas.microsoft.com/office/drawing/2014/main" val="894853085"/>
                    </a:ext>
                  </a:extLst>
                </a:gridCol>
                <a:gridCol w="1002761">
                  <a:extLst>
                    <a:ext uri="{9D8B030D-6E8A-4147-A177-3AD203B41FA5}">
                      <a16:colId xmlns:a16="http://schemas.microsoft.com/office/drawing/2014/main" val="3591963531"/>
                    </a:ext>
                  </a:extLst>
                </a:gridCol>
                <a:gridCol w="1002761">
                  <a:extLst>
                    <a:ext uri="{9D8B030D-6E8A-4147-A177-3AD203B41FA5}">
                      <a16:colId xmlns:a16="http://schemas.microsoft.com/office/drawing/2014/main" val="299627"/>
                    </a:ext>
                  </a:extLst>
                </a:gridCol>
              </a:tblGrid>
              <a:tr h="261899">
                <a:tc gridSpan="3">
                  <a:txBody>
                    <a:bodyPr/>
                    <a:lstStyle/>
                    <a:p>
                      <a:pPr algn="ctr" fontAlgn="b"/>
                      <a:endParaRPr lang="fr-FR" sz="1500" b="0" i="0" u="none" strike="noStrike">
                        <a:solidFill>
                          <a:srgbClr val="000000"/>
                        </a:solidFill>
                        <a:effectLst/>
                        <a:latin typeface="Calibri" panose="020F0502020204030204" pitchFamily="34" charset="0"/>
                      </a:endParaRPr>
                    </a:p>
                  </a:txBody>
                  <a:tcPr marL="110922" marR="110922" marT="55461" marB="55461" anchor="b"/>
                </a:tc>
                <a:tc hMerge="1">
                  <a:txBody>
                    <a:bodyPr/>
                    <a:lstStyle/>
                    <a:p>
                      <a:endParaRPr lang="fr-FR"/>
                    </a:p>
                  </a:txBody>
                  <a:tcPr/>
                </a:tc>
                <a:tc hMerge="1">
                  <a:txBody>
                    <a:bodyPr/>
                    <a:lstStyle/>
                    <a:p>
                      <a:endParaRPr lang="fr-FR"/>
                    </a:p>
                  </a:txBody>
                  <a:tcPr/>
                </a:tc>
                <a:tc gridSpan="6">
                  <a:txBody>
                    <a:bodyPr/>
                    <a:lstStyle/>
                    <a:p>
                      <a:pPr algn="ctr" fontAlgn="b"/>
                      <a:r>
                        <a:rPr lang="fr-FR" sz="1500" u="none" strike="noStrike" dirty="0">
                          <a:effectLst/>
                        </a:rPr>
                        <a:t>Budget</a:t>
                      </a:r>
                      <a:endParaRPr lang="fr-FR" sz="1500" b="1" i="0" u="none" strike="noStrike" dirty="0">
                        <a:solidFill>
                          <a:srgbClr val="000000"/>
                        </a:solidFill>
                        <a:effectLst/>
                        <a:latin typeface="Calibri" panose="020F0502020204030204" pitchFamily="34" charset="0"/>
                      </a:endParaRPr>
                    </a:p>
                  </a:txBody>
                  <a:tcPr marL="110922" marR="110922" marT="55461" marB="55461" anchor="b"/>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55010995"/>
                  </a:ext>
                </a:extLst>
              </a:tr>
              <a:tr h="261899">
                <a:tc>
                  <a:txBody>
                    <a:bodyPr/>
                    <a:lstStyle/>
                    <a:p>
                      <a:pPr algn="ctr" fontAlgn="ctr"/>
                      <a:r>
                        <a:rPr lang="fr-FR" sz="1500" u="none" strike="noStrike">
                          <a:effectLst/>
                        </a:rPr>
                        <a:t>Action</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Coût en $</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Rendement en $</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2</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3</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4</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5</a:t>
                      </a:r>
                      <a:endParaRPr lang="fr-FR" sz="1500" b="1" i="0" u="none" strike="noStrike">
                        <a:solidFill>
                          <a:srgbClr val="000000"/>
                        </a:solidFill>
                        <a:effectLst/>
                        <a:latin typeface="Calibri" panose="020F0502020204030204" pitchFamily="34" charset="0"/>
                      </a:endParaRPr>
                    </a:p>
                  </a:txBody>
                  <a:tcPr marL="11554" marR="11554" marT="11554" marB="0" anchor="ctr"/>
                </a:tc>
                <a:extLst>
                  <a:ext uri="{0D108BD9-81ED-4DB2-BD59-A6C34878D82A}">
                    <a16:rowId xmlns:a16="http://schemas.microsoft.com/office/drawing/2014/main" val="2937393988"/>
                  </a:ext>
                </a:extLst>
              </a:tr>
              <a:tr h="246493">
                <a:tc>
                  <a:txBody>
                    <a:bodyPr/>
                    <a:lstStyle/>
                    <a:p>
                      <a:pPr algn="ctr" fontAlgn="ctr"/>
                      <a:r>
                        <a:rPr lang="fr-FR" sz="1500" u="none" strike="noStrike">
                          <a:effectLst/>
                        </a:rPr>
                        <a:t>pas d'action</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 </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 </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extLst>
                  <a:ext uri="{0D108BD9-81ED-4DB2-BD59-A6C34878D82A}">
                    <a16:rowId xmlns:a16="http://schemas.microsoft.com/office/drawing/2014/main" val="2299901323"/>
                  </a:ext>
                </a:extLst>
              </a:tr>
              <a:tr h="246493">
                <a:tc>
                  <a:txBody>
                    <a:bodyPr/>
                    <a:lstStyle/>
                    <a:p>
                      <a:pPr algn="ctr" fontAlgn="ctr"/>
                      <a:r>
                        <a:rPr lang="fr-FR" sz="1500" u="none" strike="noStrike">
                          <a:effectLst/>
                        </a:rPr>
                        <a:t>Action 1</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4</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extLst>
                  <a:ext uri="{0D108BD9-81ED-4DB2-BD59-A6C34878D82A}">
                    <a16:rowId xmlns:a16="http://schemas.microsoft.com/office/drawing/2014/main" val="187249650"/>
                  </a:ext>
                </a:extLst>
              </a:tr>
              <a:tr h="246493">
                <a:tc>
                  <a:txBody>
                    <a:bodyPr/>
                    <a:lstStyle/>
                    <a:p>
                      <a:pPr algn="ctr" fontAlgn="ctr"/>
                      <a:r>
                        <a:rPr lang="fr-FR" sz="1500" u="none" strike="noStrike">
                          <a:effectLst/>
                        </a:rPr>
                        <a:t>Action 2</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3</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extLst>
                  <a:ext uri="{0D108BD9-81ED-4DB2-BD59-A6C34878D82A}">
                    <a16:rowId xmlns:a16="http://schemas.microsoft.com/office/drawing/2014/main" val="293744903"/>
                  </a:ext>
                </a:extLst>
              </a:tr>
              <a:tr h="261899">
                <a:tc>
                  <a:txBody>
                    <a:bodyPr/>
                    <a:lstStyle/>
                    <a:p>
                      <a:pPr algn="ctr" fontAlgn="ctr"/>
                      <a:r>
                        <a:rPr lang="fr-FR" sz="1500" u="none" strike="noStrike">
                          <a:effectLst/>
                        </a:rPr>
                        <a:t>Action 3</a:t>
                      </a:r>
                      <a:endParaRPr lang="fr-FR" sz="1500" b="1"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2</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6</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6</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10</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a:effectLst/>
                        </a:rPr>
                        <a:t>12</a:t>
                      </a:r>
                      <a:endParaRPr lang="fr-FR" sz="1500" b="0" i="0" u="none" strike="noStrike">
                        <a:solidFill>
                          <a:srgbClr val="000000"/>
                        </a:solidFill>
                        <a:effectLst/>
                        <a:latin typeface="Calibri" panose="020F0502020204030204" pitchFamily="34" charset="0"/>
                      </a:endParaRPr>
                    </a:p>
                  </a:txBody>
                  <a:tcPr marL="11554" marR="11554" marT="11554" marB="0" anchor="ctr"/>
                </a:tc>
                <a:tc>
                  <a:txBody>
                    <a:bodyPr/>
                    <a:lstStyle/>
                    <a:p>
                      <a:pPr algn="ctr" fontAlgn="ctr"/>
                      <a:r>
                        <a:rPr lang="fr-FR" sz="1500" u="none" strike="noStrike" dirty="0">
                          <a:effectLst/>
                        </a:rPr>
                        <a:t>16</a:t>
                      </a:r>
                      <a:endParaRPr lang="fr-FR" sz="1500" b="0" i="0" u="none" strike="noStrike" dirty="0">
                        <a:solidFill>
                          <a:srgbClr val="000000"/>
                        </a:solidFill>
                        <a:effectLst/>
                        <a:latin typeface="Calibri" panose="020F0502020204030204" pitchFamily="34" charset="0"/>
                      </a:endParaRPr>
                    </a:p>
                  </a:txBody>
                  <a:tcPr marL="11554" marR="11554" marT="11554" marB="0" anchor="ctr"/>
                </a:tc>
                <a:extLst>
                  <a:ext uri="{0D108BD9-81ED-4DB2-BD59-A6C34878D82A}">
                    <a16:rowId xmlns:a16="http://schemas.microsoft.com/office/drawing/2014/main" val="3937220490"/>
                  </a:ext>
                </a:extLst>
              </a:tr>
            </a:tbl>
          </a:graphicData>
        </a:graphic>
      </p:graphicFrame>
      <p:sp>
        <p:nvSpPr>
          <p:cNvPr id="5" name="ZoneTexte 4">
            <a:extLst>
              <a:ext uri="{FF2B5EF4-FFF2-40B4-BE49-F238E27FC236}">
                <a16:creationId xmlns:a16="http://schemas.microsoft.com/office/drawing/2014/main" id="{24D49487-E036-6942-A2AD-53065B51A1BC}"/>
              </a:ext>
            </a:extLst>
          </p:cNvPr>
          <p:cNvSpPr txBox="1"/>
          <p:nvPr/>
        </p:nvSpPr>
        <p:spPr>
          <a:xfrm>
            <a:off x="1519701" y="4112499"/>
            <a:ext cx="2653483" cy="461665"/>
          </a:xfrm>
          <a:prstGeom prst="rect">
            <a:avLst/>
          </a:prstGeom>
          <a:noFill/>
        </p:spPr>
        <p:txBody>
          <a:bodyPr wrap="none" rtlCol="0">
            <a:spAutoFit/>
          </a:bodyPr>
          <a:lstStyle/>
          <a:p>
            <a:r>
              <a:rPr lang="fr-FR" sz="2400" dirty="0"/>
              <a:t>Exemple de matrice</a:t>
            </a:r>
          </a:p>
        </p:txBody>
      </p:sp>
    </p:spTree>
    <p:extLst>
      <p:ext uri="{BB962C8B-B14F-4D97-AF65-F5344CB8AC3E}">
        <p14:creationId xmlns:p14="http://schemas.microsoft.com/office/powerpoint/2010/main" val="32327046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1584</Words>
  <Application>Microsoft Macintosh PowerPoint</Application>
  <PresentationFormat>Grand écran</PresentationFormat>
  <Paragraphs>257</Paragraphs>
  <Slides>15</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Projet 7</vt:lpstr>
      <vt:lpstr>Sommaire</vt:lpstr>
      <vt:lpstr>Algorithme de Force Brute</vt:lpstr>
      <vt:lpstr>Algorithme de Force Brute</vt:lpstr>
      <vt:lpstr>Transition vers l’optimisation</vt:lpstr>
      <vt:lpstr>Transition vers l’optimisation</vt:lpstr>
      <vt:lpstr>Algorithme Glouton</vt:lpstr>
      <vt:lpstr>Algorithme Glouton</vt:lpstr>
      <vt:lpstr>Algorithme Dynamique</vt:lpstr>
      <vt:lpstr>Algorithme Dynamique</vt:lpstr>
      <vt:lpstr>Analyse des performances et efficacité des algorithmes</vt:lpstr>
      <vt:lpstr>Analyse des performances et efficacité des algorithmes</vt:lpstr>
      <vt:lpstr>Analyse des performances et efficacité des algorithmes</vt:lpstr>
      <vt:lpstr>Analyse des performances et efficacité des algorithmes</vt:lpstr>
      <vt:lpstr>Analyse des performances et efficacité des algorithmes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7</dc:title>
  <dc:creator>Adrien LR</dc:creator>
  <cp:lastModifiedBy>Adrien LR</cp:lastModifiedBy>
  <cp:revision>41</cp:revision>
  <dcterms:created xsi:type="dcterms:W3CDTF">2022-01-03T13:12:47Z</dcterms:created>
  <dcterms:modified xsi:type="dcterms:W3CDTF">2022-01-07T10:22:38Z</dcterms:modified>
</cp:coreProperties>
</file>