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Proxima Nova"/>
      <p:regular r:id="rId37"/>
      <p:bold r:id="rId38"/>
      <p:italic r:id="rId39"/>
      <p:boldItalic r:id="rId40"/>
    </p:embeddedFont>
    <p:embeddedFont>
      <p:font typeface="Merriweather"/>
      <p:regular r:id="rId41"/>
      <p:bold r:id="rId42"/>
      <p:italic r:id="rId43"/>
      <p:boldItalic r:id="rId44"/>
    </p:embeddedFont>
    <p:embeddedFont>
      <p:font typeface="Alfa Slab One"/>
      <p:regular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95796DD-1C8E-4BB5-AAB2-77C18AB6FB35}">
  <a:tblStyle styleId="{995796DD-1C8E-4BB5-AAB2-77C18AB6FB3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boldItalic.fntdata"/><Relationship Id="rId20" Type="http://schemas.openxmlformats.org/officeDocument/2006/relationships/slide" Target="slides/slide14.xml"/><Relationship Id="rId42" Type="http://schemas.openxmlformats.org/officeDocument/2006/relationships/font" Target="fonts/Merriweather-bold.fntdata"/><Relationship Id="rId41" Type="http://schemas.openxmlformats.org/officeDocument/2006/relationships/font" Target="fonts/Merriweather-regular.fntdata"/><Relationship Id="rId22" Type="http://schemas.openxmlformats.org/officeDocument/2006/relationships/slide" Target="slides/slide16.xml"/><Relationship Id="rId44" Type="http://schemas.openxmlformats.org/officeDocument/2006/relationships/font" Target="fonts/Merriweather-boldItalic.fntdata"/><Relationship Id="rId21" Type="http://schemas.openxmlformats.org/officeDocument/2006/relationships/slide" Target="slides/slide15.xml"/><Relationship Id="rId43" Type="http://schemas.openxmlformats.org/officeDocument/2006/relationships/font" Target="fonts/Merriweather-italic.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AlfaSlabOn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ProximaNova-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ProximaNova-italic.fntdata"/><Relationship Id="rId16" Type="http://schemas.openxmlformats.org/officeDocument/2006/relationships/slide" Target="slides/slide10.xml"/><Relationship Id="rId38" Type="http://schemas.openxmlformats.org/officeDocument/2006/relationships/font" Target="fonts/ProximaNova-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0b79910b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0b79910b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0b79910b1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0b79910b1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0b79910b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0b79910b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1570e446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1570e446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1d0b20dd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1d0b20dd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1d0b20dda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1d0b20dda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0b79910b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0b79910b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0b79910b1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0b79910b1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0b79910b1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0b79910b1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61d0b20dd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1d0b20dd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61d0b20dd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61d0b20dd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60b79910b1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0b79910b1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150f12a0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150f12a0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603ce4a2ac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603ce4a2ac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603ce4a2ac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603ce4a2ac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603ce4a2ac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603ce4a2ac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61d0b20dd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61d0b20dd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60b79910b1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60b79910b1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60b79910b1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60b79910b1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60b79910b1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60b79910b1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60b79910b1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60b79910b1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0b79910b1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0b79910b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603ce4a2ac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603ce4a2ac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1535e2e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1535e2e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0b79910b1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0b79910b1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1d0b20dd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1d0b20dd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0b79910b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0b79910b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150f12a0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150f12a0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1d0b20dd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1d0b20dd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b="1">
                <a:solidFill>
                  <a:schemeClr val="dk2"/>
                </a:solidFill>
                <a:latin typeface="Proxima Nova"/>
                <a:ea typeface="Proxima Nova"/>
                <a:cs typeface="Proxima Nova"/>
                <a:sym typeface="Proxima Nova"/>
              </a:defRPr>
            </a:lvl1pPr>
            <a:lvl2pPr lvl="1" algn="r">
              <a:buNone/>
              <a:defRPr b="1">
                <a:solidFill>
                  <a:schemeClr val="dk2"/>
                </a:solidFill>
                <a:latin typeface="Proxima Nova"/>
                <a:ea typeface="Proxima Nova"/>
                <a:cs typeface="Proxima Nova"/>
                <a:sym typeface="Proxima Nova"/>
              </a:defRPr>
            </a:lvl2pPr>
            <a:lvl3pPr lvl="2" algn="r">
              <a:buNone/>
              <a:defRPr b="1">
                <a:solidFill>
                  <a:schemeClr val="dk2"/>
                </a:solidFill>
                <a:latin typeface="Proxima Nova"/>
                <a:ea typeface="Proxima Nova"/>
                <a:cs typeface="Proxima Nova"/>
                <a:sym typeface="Proxima Nova"/>
              </a:defRPr>
            </a:lvl3pPr>
            <a:lvl4pPr lvl="3" algn="r">
              <a:buNone/>
              <a:defRPr b="1">
                <a:solidFill>
                  <a:schemeClr val="dk2"/>
                </a:solidFill>
                <a:latin typeface="Proxima Nova"/>
                <a:ea typeface="Proxima Nova"/>
                <a:cs typeface="Proxima Nova"/>
                <a:sym typeface="Proxima Nova"/>
              </a:defRPr>
            </a:lvl4pPr>
            <a:lvl5pPr lvl="4" algn="r">
              <a:buNone/>
              <a:defRPr b="1">
                <a:solidFill>
                  <a:schemeClr val="dk2"/>
                </a:solidFill>
                <a:latin typeface="Proxima Nova"/>
                <a:ea typeface="Proxima Nova"/>
                <a:cs typeface="Proxima Nova"/>
                <a:sym typeface="Proxima Nova"/>
              </a:defRPr>
            </a:lvl5pPr>
            <a:lvl6pPr lvl="5" algn="r">
              <a:buNone/>
              <a:defRPr b="1">
                <a:solidFill>
                  <a:schemeClr val="dk2"/>
                </a:solidFill>
                <a:latin typeface="Proxima Nova"/>
                <a:ea typeface="Proxima Nova"/>
                <a:cs typeface="Proxima Nova"/>
                <a:sym typeface="Proxima Nova"/>
              </a:defRPr>
            </a:lvl6pPr>
            <a:lvl7pPr lvl="6" algn="r">
              <a:buNone/>
              <a:defRPr b="1">
                <a:solidFill>
                  <a:schemeClr val="dk2"/>
                </a:solidFill>
                <a:latin typeface="Proxima Nova"/>
                <a:ea typeface="Proxima Nova"/>
                <a:cs typeface="Proxima Nova"/>
                <a:sym typeface="Proxima Nova"/>
              </a:defRPr>
            </a:lvl7pPr>
            <a:lvl8pPr lvl="7" algn="r">
              <a:buNone/>
              <a:defRPr b="1">
                <a:solidFill>
                  <a:schemeClr val="dk2"/>
                </a:solidFill>
                <a:latin typeface="Proxima Nova"/>
                <a:ea typeface="Proxima Nova"/>
                <a:cs typeface="Proxima Nova"/>
                <a:sym typeface="Proxima Nova"/>
              </a:defRPr>
            </a:lvl8pPr>
            <a:lvl9pPr lvl="8" algn="r">
              <a:buNone/>
              <a:defRPr b="1">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github.com/jlsomeg/TFG-ELORecommender" TargetMode="External"/><Relationship Id="rId4" Type="http://schemas.openxmlformats.org/officeDocument/2006/relationships/hyperlink" Target="https://github.com/jlsomeg/TFG-ELORecommender" TargetMode="External"/><Relationship Id="rId5" Type="http://schemas.openxmlformats.org/officeDocument/2006/relationships/hyperlink" Target="https://github.com/Kernel-13" TargetMode="External"/><Relationship Id="rId6" Type="http://schemas.openxmlformats.org/officeDocument/2006/relationships/hyperlink" Target="https://github.com/Kernel-13" TargetMode="External"/><Relationship Id="rId7" Type="http://schemas.openxmlformats.org/officeDocument/2006/relationships/hyperlink" Target="https://github.com/jlsomeg" TargetMode="External"/><Relationship Id="rId8" Type="http://schemas.openxmlformats.org/officeDocument/2006/relationships/hyperlink" Target="https://github.com/jlsome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3600"/>
              <a:t>Explicaciones visuales para la gestión y la recomendación en jueces en línea</a:t>
            </a:r>
            <a:endParaRPr sz="3600"/>
          </a:p>
        </p:txBody>
      </p:sp>
      <p:sp>
        <p:nvSpPr>
          <p:cNvPr id="57" name="Google Shape;57;p13"/>
          <p:cNvSpPr txBox="1"/>
          <p:nvPr>
            <p:ph idx="1" type="subTitle"/>
          </p:nvPr>
        </p:nvSpPr>
        <p:spPr>
          <a:xfrm>
            <a:off x="311700" y="3165828"/>
            <a:ext cx="8520600" cy="168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Autores: Ederson Aldair Funes Castillo,</a:t>
            </a:r>
            <a:endParaRPr/>
          </a:p>
          <a:p>
            <a:pPr indent="0" lvl="0" marL="0" rtl="0" algn="ctr">
              <a:spcBef>
                <a:spcPts val="0"/>
              </a:spcBef>
              <a:spcAft>
                <a:spcPts val="0"/>
              </a:spcAft>
              <a:buNone/>
            </a:pPr>
            <a:r>
              <a:rPr lang="es"/>
              <a:t>José Luis Gómez Alonso </a:t>
            </a:r>
            <a:endParaRPr/>
          </a:p>
          <a:p>
            <a:pPr indent="0" lvl="0" marL="0" rtl="0" algn="ctr">
              <a:spcBef>
                <a:spcPts val="0"/>
              </a:spcBef>
              <a:spcAft>
                <a:spcPts val="0"/>
              </a:spcAft>
              <a:buNone/>
            </a:pPr>
            <a:r>
              <a:rPr lang="es"/>
              <a:t>Directores: Guillermo Jiménez Díaz, </a:t>
            </a:r>
            <a:endParaRPr/>
          </a:p>
          <a:p>
            <a:pPr indent="0" lvl="0" marL="0" rtl="0" algn="ctr">
              <a:spcBef>
                <a:spcPts val="0"/>
              </a:spcBef>
              <a:spcAft>
                <a:spcPts val="0"/>
              </a:spcAft>
              <a:buNone/>
            </a:pPr>
            <a:r>
              <a:rPr lang="es"/>
              <a:t>Pedro Pablo Gómez Martín </a:t>
            </a:r>
            <a:endParaRPr/>
          </a:p>
        </p:txBody>
      </p:sp>
      <p:sp>
        <p:nvSpPr>
          <p:cNvPr id="58" name="Google Shape;58;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Adaptación del sistema ELO</a:t>
            </a:r>
            <a:endParaRPr/>
          </a:p>
        </p:txBody>
      </p:sp>
      <p:sp>
        <p:nvSpPr>
          <p:cNvPr id="129" name="Google Shape;12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Las puntuaciones representan la </a:t>
            </a:r>
            <a:r>
              <a:rPr b="1" lang="es"/>
              <a:t>habilidad </a:t>
            </a:r>
            <a:r>
              <a:rPr lang="es"/>
              <a:t>del usuario y la </a:t>
            </a:r>
            <a:r>
              <a:rPr b="1" lang="es"/>
              <a:t>dificultad </a:t>
            </a:r>
            <a:r>
              <a:rPr lang="es"/>
              <a:t>del problema.</a:t>
            </a:r>
            <a:endParaRPr/>
          </a:p>
          <a:p>
            <a:pPr indent="-342900" lvl="0" marL="457200" rtl="0" algn="l">
              <a:spcBef>
                <a:spcPts val="0"/>
              </a:spcBef>
              <a:spcAft>
                <a:spcPts val="0"/>
              </a:spcAft>
              <a:buSzPts val="1800"/>
              <a:buChar char="●"/>
            </a:pPr>
            <a:r>
              <a:rPr lang="es"/>
              <a:t>Los enfrentamientos serán de </a:t>
            </a:r>
            <a:r>
              <a:rPr b="1" lang="es"/>
              <a:t>Usuario vs. Problema</a:t>
            </a:r>
            <a:r>
              <a:rPr lang="es"/>
              <a:t>.</a:t>
            </a:r>
            <a:endParaRPr/>
          </a:p>
          <a:p>
            <a:pPr indent="-342900" lvl="0" marL="457200" rtl="0" algn="l">
              <a:spcBef>
                <a:spcPts val="0"/>
              </a:spcBef>
              <a:spcAft>
                <a:spcPts val="0"/>
              </a:spcAft>
              <a:buSzPts val="1800"/>
              <a:buChar char="●"/>
            </a:pPr>
            <a:r>
              <a:rPr lang="es"/>
              <a:t>Se modifica el concepto de </a:t>
            </a:r>
            <a:r>
              <a:rPr b="1" lang="es"/>
              <a:t>enfrentamiento</a:t>
            </a:r>
            <a:r>
              <a:rPr lang="es"/>
              <a:t>.</a:t>
            </a:r>
            <a:endParaRPr/>
          </a:p>
          <a:p>
            <a:pPr indent="-342900" lvl="0" marL="457200" rtl="0" algn="l">
              <a:spcBef>
                <a:spcPts val="0"/>
              </a:spcBef>
              <a:spcAft>
                <a:spcPts val="0"/>
              </a:spcAft>
              <a:buSzPts val="1800"/>
              <a:buChar char="●"/>
            </a:pPr>
            <a:r>
              <a:rPr lang="es"/>
              <a:t>Se modifican las fórmulas de la expectativa y </a:t>
            </a:r>
            <a:r>
              <a:rPr b="1" lang="es"/>
              <a:t>factor K.</a:t>
            </a:r>
            <a:endParaRPr b="1"/>
          </a:p>
          <a:p>
            <a:pPr indent="0" lvl="0" marL="457200" rtl="0" algn="l">
              <a:spcBef>
                <a:spcPts val="1600"/>
              </a:spcBef>
              <a:spcAft>
                <a:spcPts val="1600"/>
              </a:spcAft>
              <a:buNone/>
            </a:pPr>
            <a:r>
              <a:t/>
            </a:r>
            <a:endParaRPr/>
          </a:p>
        </p:txBody>
      </p:sp>
      <p:sp>
        <p:nvSpPr>
          <p:cNvPr id="130" name="Google Shape;13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Adaptación del sistema ELO: Tipos</a:t>
            </a:r>
            <a:endParaRPr/>
          </a:p>
        </p:txBody>
      </p:sp>
      <p:sp>
        <p:nvSpPr>
          <p:cNvPr id="136" name="Google Shape;13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Se probaron distintas </a:t>
            </a:r>
            <a:r>
              <a:rPr lang="es"/>
              <a:t>fórmulas</a:t>
            </a:r>
            <a:r>
              <a:rPr lang="es"/>
              <a:t> para calcular el factor K.</a:t>
            </a:r>
            <a:endParaRPr/>
          </a:p>
          <a:p>
            <a:pPr indent="-342900" lvl="0" marL="457200" rtl="0" algn="l">
              <a:spcBef>
                <a:spcPts val="0"/>
              </a:spcBef>
              <a:spcAft>
                <a:spcPts val="0"/>
              </a:spcAft>
              <a:buSzPts val="1800"/>
              <a:buChar char="●"/>
            </a:pPr>
            <a:r>
              <a:rPr lang="es"/>
              <a:t>Establecimos</a:t>
            </a:r>
            <a:r>
              <a:rPr lang="es"/>
              <a:t> 3 tipos o variaciones del sistema ELO:</a:t>
            </a:r>
            <a:endParaRPr/>
          </a:p>
          <a:p>
            <a:pPr indent="-342900" lvl="1" marL="914400" rtl="0" algn="l">
              <a:spcBef>
                <a:spcPts val="0"/>
              </a:spcBef>
              <a:spcAft>
                <a:spcPts val="0"/>
              </a:spcAft>
              <a:buSzPts val="1800"/>
              <a:buChar char="○"/>
            </a:pPr>
            <a:r>
              <a:rPr b="1" lang="es" sz="1800"/>
              <a:t>T</a:t>
            </a:r>
            <a:r>
              <a:rPr b="1" lang="es" sz="1800"/>
              <a:t>ipo 1</a:t>
            </a:r>
            <a:r>
              <a:rPr lang="es" sz="1800"/>
              <a:t>:  El factor K </a:t>
            </a:r>
            <a:r>
              <a:rPr lang="es" sz="1800"/>
              <a:t>varía</a:t>
            </a:r>
            <a:r>
              <a:rPr lang="es" sz="1800"/>
              <a:t> en </a:t>
            </a:r>
            <a:r>
              <a:rPr lang="es" sz="1800"/>
              <a:t>función</a:t>
            </a:r>
            <a:r>
              <a:rPr lang="es" sz="1800"/>
              <a:t> de la diferencia de las puntuaciones.</a:t>
            </a:r>
            <a:endParaRPr sz="1800"/>
          </a:p>
          <a:p>
            <a:pPr indent="-342900" lvl="1" marL="914400" rtl="0" algn="l">
              <a:spcBef>
                <a:spcPts val="0"/>
              </a:spcBef>
              <a:spcAft>
                <a:spcPts val="0"/>
              </a:spcAft>
              <a:buSzPts val="1800"/>
              <a:buChar char="○"/>
            </a:pPr>
            <a:r>
              <a:rPr b="1" lang="es" sz="1800"/>
              <a:t>Tipo 2</a:t>
            </a:r>
            <a:r>
              <a:rPr lang="es" sz="1800"/>
              <a:t>: El factor K tiene en cuenta el </a:t>
            </a:r>
            <a:r>
              <a:rPr lang="es" sz="1800"/>
              <a:t>número</a:t>
            </a:r>
            <a:r>
              <a:rPr lang="es" sz="1800"/>
              <a:t> de intentos. </a:t>
            </a:r>
            <a:endParaRPr sz="1800"/>
          </a:p>
          <a:p>
            <a:pPr indent="-342900" lvl="1" marL="914400" rtl="0" algn="l">
              <a:spcBef>
                <a:spcPts val="0"/>
              </a:spcBef>
              <a:spcAft>
                <a:spcPts val="0"/>
              </a:spcAft>
              <a:buSzPts val="1800"/>
              <a:buChar char="○"/>
            </a:pPr>
            <a:r>
              <a:rPr b="1" lang="es" sz="1800"/>
              <a:t>Tipo 3</a:t>
            </a:r>
            <a:r>
              <a:rPr lang="es" sz="1800"/>
              <a:t>: Se penaliza al usuario si sobrepasa un </a:t>
            </a:r>
            <a:r>
              <a:rPr lang="es" sz="1800"/>
              <a:t>número</a:t>
            </a:r>
            <a:r>
              <a:rPr lang="es" sz="1800"/>
              <a:t> de intentos.</a:t>
            </a:r>
            <a:endParaRPr sz="1800"/>
          </a:p>
        </p:txBody>
      </p:sp>
      <p:sp>
        <p:nvSpPr>
          <p:cNvPr id="137" name="Google Shape;13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Puntuación</a:t>
            </a:r>
            <a:endParaRPr/>
          </a:p>
        </p:txBody>
      </p:sp>
      <p:sp>
        <p:nvSpPr>
          <p:cNvPr id="143" name="Google Shape;14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144" name="Google Shape;144;p24"/>
          <p:cNvPicPr preferRelativeResize="0"/>
          <p:nvPr/>
        </p:nvPicPr>
        <p:blipFill>
          <a:blip r:embed="rId3">
            <a:alphaModFix/>
          </a:blip>
          <a:stretch>
            <a:fillRect/>
          </a:stretch>
        </p:blipFill>
        <p:spPr>
          <a:xfrm>
            <a:off x="692696" y="1085100"/>
            <a:ext cx="3188114" cy="3551150"/>
          </a:xfrm>
          <a:prstGeom prst="rect">
            <a:avLst/>
          </a:prstGeom>
          <a:noFill/>
          <a:ln>
            <a:noFill/>
          </a:ln>
        </p:spPr>
      </p:pic>
      <p:pic>
        <p:nvPicPr>
          <p:cNvPr id="145" name="Google Shape;145;p24"/>
          <p:cNvPicPr preferRelativeResize="0"/>
          <p:nvPr/>
        </p:nvPicPr>
        <p:blipFill>
          <a:blip r:embed="rId4">
            <a:alphaModFix/>
          </a:blip>
          <a:stretch>
            <a:fillRect/>
          </a:stretch>
        </p:blipFill>
        <p:spPr>
          <a:xfrm>
            <a:off x="4234265" y="1152475"/>
            <a:ext cx="4598035" cy="3589375"/>
          </a:xfrm>
          <a:prstGeom prst="rect">
            <a:avLst/>
          </a:prstGeom>
          <a:noFill/>
          <a:ln>
            <a:noFill/>
          </a:ln>
        </p:spPr>
      </p:pic>
      <p:sp>
        <p:nvSpPr>
          <p:cNvPr id="146" name="Google Shape;146;p24"/>
          <p:cNvSpPr/>
          <p:nvPr/>
        </p:nvSpPr>
        <p:spPr>
          <a:xfrm>
            <a:off x="3952875" y="2571750"/>
            <a:ext cx="476400" cy="232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Recomendación</a:t>
            </a:r>
            <a:endParaRPr/>
          </a:p>
        </p:txBody>
      </p:sp>
      <p:sp>
        <p:nvSpPr>
          <p:cNvPr id="153" name="Google Shape;15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Selección de problemas con puntuaciones cercanas a las del usuario.</a:t>
            </a:r>
            <a:endParaRPr/>
          </a:p>
          <a:p>
            <a:pPr indent="-342900" lvl="0" marL="457200" rtl="0" algn="l">
              <a:spcBef>
                <a:spcPts val="1600"/>
              </a:spcBef>
              <a:spcAft>
                <a:spcPts val="0"/>
              </a:spcAft>
              <a:buSzPts val="1800"/>
              <a:buChar char="●"/>
            </a:pPr>
            <a:r>
              <a:rPr b="1" lang="es"/>
              <a:t>Recomendaciones globales</a:t>
            </a:r>
            <a:endParaRPr/>
          </a:p>
          <a:p>
            <a:pPr indent="-342900" lvl="0" marL="457200" rtl="0" algn="l">
              <a:spcBef>
                <a:spcPts val="0"/>
              </a:spcBef>
              <a:spcAft>
                <a:spcPts val="0"/>
              </a:spcAft>
              <a:buSzPts val="1800"/>
              <a:buChar char="●"/>
            </a:pPr>
            <a:r>
              <a:rPr b="1" lang="es"/>
              <a:t>Recomendaciones por categoría</a:t>
            </a:r>
            <a:endParaRPr/>
          </a:p>
        </p:txBody>
      </p:sp>
      <p:sp>
        <p:nvSpPr>
          <p:cNvPr id="154" name="Google Shape;154;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60" name="Google Shape;16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Tabla de contenido</a:t>
            </a:r>
            <a:endParaRPr/>
          </a:p>
        </p:txBody>
      </p:sp>
      <p:sp>
        <p:nvSpPr>
          <p:cNvPr id="161" name="Google Shape;16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Introducción</a:t>
            </a:r>
            <a:endParaRPr/>
          </a:p>
          <a:p>
            <a:pPr indent="-342900" lvl="0" marL="457200" rtl="0" algn="l">
              <a:spcBef>
                <a:spcPts val="0"/>
              </a:spcBef>
              <a:spcAft>
                <a:spcPts val="0"/>
              </a:spcAft>
              <a:buSzPts val="1800"/>
              <a:buChar char="●"/>
            </a:pPr>
            <a:r>
              <a:rPr lang="es"/>
              <a:t>Sistema ELO</a:t>
            </a:r>
            <a:endParaRPr/>
          </a:p>
          <a:p>
            <a:pPr indent="-342900" lvl="0" marL="457200" rtl="0" algn="l">
              <a:spcBef>
                <a:spcPts val="0"/>
              </a:spcBef>
              <a:spcAft>
                <a:spcPts val="0"/>
              </a:spcAft>
              <a:buSzPts val="1800"/>
              <a:buChar char="●"/>
            </a:pPr>
            <a:r>
              <a:rPr lang="es"/>
              <a:t>Adaptación del sistema ELO</a:t>
            </a:r>
            <a:endParaRPr/>
          </a:p>
          <a:p>
            <a:pPr indent="-342900" lvl="0" marL="457200" rtl="0" algn="l">
              <a:spcBef>
                <a:spcPts val="0"/>
              </a:spcBef>
              <a:spcAft>
                <a:spcPts val="0"/>
              </a:spcAft>
              <a:buClr>
                <a:schemeClr val="accent3"/>
              </a:buClr>
              <a:buSzPts val="1800"/>
              <a:buChar char="●"/>
            </a:pPr>
            <a:r>
              <a:rPr lang="es">
                <a:solidFill>
                  <a:schemeClr val="accent3"/>
                </a:solidFill>
              </a:rPr>
              <a:t>Analisis y Evaluacion</a:t>
            </a:r>
            <a:endParaRPr>
              <a:solidFill>
                <a:schemeClr val="accent3"/>
              </a:solidFill>
            </a:endParaRPr>
          </a:p>
          <a:p>
            <a:pPr indent="-342900" lvl="0" marL="457200" rtl="0" algn="l">
              <a:spcBef>
                <a:spcPts val="0"/>
              </a:spcBef>
              <a:spcAft>
                <a:spcPts val="0"/>
              </a:spcAft>
              <a:buSzPts val="1800"/>
              <a:buChar char="●"/>
            </a:pPr>
            <a:r>
              <a:rPr lang="es"/>
              <a:t>Aplicación Web</a:t>
            </a:r>
            <a:endParaRPr/>
          </a:p>
          <a:p>
            <a:pPr indent="-342900" lvl="0" marL="457200" rtl="0" algn="l">
              <a:spcBef>
                <a:spcPts val="0"/>
              </a:spcBef>
              <a:spcAft>
                <a:spcPts val="0"/>
              </a:spcAft>
              <a:buSzPts val="1800"/>
              <a:buChar char="●"/>
            </a:pPr>
            <a:r>
              <a:rPr lang="es"/>
              <a:t>Conclusiones y Trabajo Futuro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Análisis y Evaluación</a:t>
            </a:r>
            <a:endParaRPr/>
          </a:p>
        </p:txBody>
      </p:sp>
      <p:sp>
        <p:nvSpPr>
          <p:cNvPr id="167" name="Google Shape;16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Hemos realizado dos estudios distintos:</a:t>
            </a:r>
            <a:endParaRPr/>
          </a:p>
          <a:p>
            <a:pPr indent="-342900" lvl="0" marL="457200" rtl="0" algn="l">
              <a:spcBef>
                <a:spcPts val="1600"/>
              </a:spcBef>
              <a:spcAft>
                <a:spcPts val="0"/>
              </a:spcAft>
              <a:buSzPts val="1800"/>
              <a:buChar char="●"/>
            </a:pPr>
            <a:r>
              <a:rPr b="1" lang="es"/>
              <a:t>Análisis</a:t>
            </a:r>
            <a:r>
              <a:rPr b="1" lang="es"/>
              <a:t> de la estabilidad de las puntuaciones</a:t>
            </a:r>
            <a:endParaRPr b="1"/>
          </a:p>
          <a:p>
            <a:pPr indent="-342900" lvl="0" marL="457200" rtl="0" algn="l">
              <a:spcBef>
                <a:spcPts val="0"/>
              </a:spcBef>
              <a:spcAft>
                <a:spcPts val="1600"/>
              </a:spcAft>
              <a:buSzPts val="1800"/>
              <a:buChar char="●"/>
            </a:pPr>
            <a:r>
              <a:rPr b="1" lang="es"/>
              <a:t>Evaluación </a:t>
            </a:r>
            <a:r>
              <a:rPr b="1" lang="es"/>
              <a:t>de la precisión de las recomendaciones</a:t>
            </a:r>
            <a:endParaRPr/>
          </a:p>
        </p:txBody>
      </p:sp>
      <p:sp>
        <p:nvSpPr>
          <p:cNvPr id="168" name="Google Shape;168;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t>Análisis de estabilidad de las puntuaciones (Tipo 2)</a:t>
            </a:r>
            <a:endParaRPr sz="24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4" name="Google Shape;17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b="1"/>
          </a:p>
        </p:txBody>
      </p:sp>
      <p:pic>
        <p:nvPicPr>
          <p:cNvPr id="175" name="Google Shape;175;p28"/>
          <p:cNvPicPr preferRelativeResize="0"/>
          <p:nvPr/>
        </p:nvPicPr>
        <p:blipFill>
          <a:blip r:embed="rId3">
            <a:alphaModFix/>
          </a:blip>
          <a:stretch>
            <a:fillRect/>
          </a:stretch>
        </p:blipFill>
        <p:spPr>
          <a:xfrm>
            <a:off x="978915" y="1094425"/>
            <a:ext cx="7186159" cy="3837650"/>
          </a:xfrm>
          <a:prstGeom prst="rect">
            <a:avLst/>
          </a:prstGeom>
          <a:noFill/>
          <a:ln>
            <a:noFill/>
          </a:ln>
        </p:spPr>
      </p:pic>
      <p:sp>
        <p:nvSpPr>
          <p:cNvPr id="176" name="Google Shape;176;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t>Análisis de estabilidad de las puntuaciones </a:t>
            </a:r>
            <a:r>
              <a:rPr lang="es" sz="2400"/>
              <a:t>(Tipo 3)</a:t>
            </a:r>
            <a:endParaRPr sz="2400"/>
          </a:p>
          <a:p>
            <a:pPr indent="0" lvl="0" marL="0" rtl="0" algn="l">
              <a:spcBef>
                <a:spcPts val="0"/>
              </a:spcBef>
              <a:spcAft>
                <a:spcPts val="0"/>
              </a:spcAft>
              <a:buNone/>
            </a:pPr>
            <a:r>
              <a:t/>
            </a:r>
            <a:endParaRPr/>
          </a:p>
        </p:txBody>
      </p:sp>
      <p:sp>
        <p:nvSpPr>
          <p:cNvPr id="182" name="Google Shape;18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b="1"/>
          </a:p>
        </p:txBody>
      </p:sp>
      <p:pic>
        <p:nvPicPr>
          <p:cNvPr id="183" name="Google Shape;183;p29"/>
          <p:cNvPicPr preferRelativeResize="0"/>
          <p:nvPr/>
        </p:nvPicPr>
        <p:blipFill>
          <a:blip r:embed="rId3">
            <a:alphaModFix/>
          </a:blip>
          <a:stretch>
            <a:fillRect/>
          </a:stretch>
        </p:blipFill>
        <p:spPr>
          <a:xfrm>
            <a:off x="969452" y="1075775"/>
            <a:ext cx="7205098" cy="3848200"/>
          </a:xfrm>
          <a:prstGeom prst="rect">
            <a:avLst/>
          </a:prstGeom>
          <a:noFill/>
          <a:ln>
            <a:noFill/>
          </a:ln>
        </p:spPr>
      </p:pic>
      <p:sp>
        <p:nvSpPr>
          <p:cNvPr id="184" name="Google Shape;184;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t>Evaluación de la precisión de las recomendaciones</a:t>
            </a:r>
            <a:endParaRPr sz="2400"/>
          </a:p>
          <a:p>
            <a:pPr indent="0" lvl="0" marL="0" rtl="0" algn="l">
              <a:spcBef>
                <a:spcPts val="0"/>
              </a:spcBef>
              <a:spcAft>
                <a:spcPts val="0"/>
              </a:spcAft>
              <a:buNone/>
            </a:pPr>
            <a:r>
              <a:t/>
            </a:r>
            <a:endParaRPr/>
          </a:p>
        </p:txBody>
      </p:sp>
      <p:sp>
        <p:nvSpPr>
          <p:cNvPr id="190" name="Google Shape;190;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b="1"/>
          </a:p>
        </p:txBody>
      </p:sp>
      <p:graphicFrame>
        <p:nvGraphicFramePr>
          <p:cNvPr id="191" name="Google Shape;191;p30"/>
          <p:cNvGraphicFramePr/>
          <p:nvPr/>
        </p:nvGraphicFramePr>
        <p:xfrm>
          <a:off x="311700" y="1285225"/>
          <a:ext cx="3000000" cy="3000000"/>
        </p:xfrm>
        <a:graphic>
          <a:graphicData uri="http://schemas.openxmlformats.org/drawingml/2006/table">
            <a:tbl>
              <a:tblPr>
                <a:noFill/>
                <a:tableStyleId>{995796DD-1C8E-4BB5-AAB2-77C18AB6FB35}</a:tableStyleId>
              </a:tblPr>
              <a:tblGrid>
                <a:gridCol w="1420100"/>
                <a:gridCol w="1420100"/>
                <a:gridCol w="1420100"/>
                <a:gridCol w="1420100"/>
                <a:gridCol w="1420100"/>
                <a:gridCol w="1420100"/>
              </a:tblGrid>
              <a:tr h="625275">
                <a:tc gridSpan="6">
                  <a:txBody>
                    <a:bodyPr/>
                    <a:lstStyle/>
                    <a:p>
                      <a:pPr indent="0" lvl="0" marL="0" rtl="0" algn="ctr">
                        <a:spcBef>
                          <a:spcPts val="0"/>
                        </a:spcBef>
                        <a:spcAft>
                          <a:spcPts val="0"/>
                        </a:spcAft>
                        <a:buNone/>
                      </a:pPr>
                      <a:r>
                        <a:rPr b="1" lang="es" sz="1800">
                          <a:solidFill>
                            <a:schemeClr val="dk2"/>
                          </a:solidFill>
                          <a:latin typeface="Proxima Nova"/>
                          <a:ea typeface="Proxima Nova"/>
                          <a:cs typeface="Proxima Nova"/>
                          <a:sym typeface="Proxima Nova"/>
                        </a:rPr>
                        <a:t>Valores 1-hit más altos </a:t>
                      </a:r>
                      <a:endParaRPr b="1" sz="1800">
                        <a:solidFill>
                          <a:schemeClr val="dk2"/>
                        </a:solidFill>
                        <a:latin typeface="Proxima Nova"/>
                        <a:ea typeface="Proxima Nova"/>
                        <a:cs typeface="Proxima Nova"/>
                        <a:sym typeface="Proxima Nov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hMerge="1"/>
                <a:tc hMerge="1"/>
                <a:tc hMerge="1"/>
                <a:tc hMerge="1"/>
              </a:tr>
              <a:tr h="625275">
                <a:tc gridSpan="3">
                  <a:txBody>
                    <a:bodyPr/>
                    <a:lstStyle/>
                    <a:p>
                      <a:pPr indent="0" lvl="0" marL="0" rtl="0" algn="ctr">
                        <a:spcBef>
                          <a:spcPts val="0"/>
                        </a:spcBef>
                        <a:spcAft>
                          <a:spcPts val="0"/>
                        </a:spcAft>
                        <a:buNone/>
                      </a:pPr>
                      <a:r>
                        <a:rPr b="1" lang="es">
                          <a:solidFill>
                            <a:schemeClr val="dk2"/>
                          </a:solidFill>
                          <a:latin typeface="Proxima Nova"/>
                          <a:ea typeface="Proxima Nova"/>
                          <a:cs typeface="Proxima Nova"/>
                          <a:sym typeface="Proxima Nova"/>
                        </a:rPr>
                        <a:t>Al menos un problema intentado</a:t>
                      </a:r>
                      <a:endParaRPr b="1">
                        <a:solidFill>
                          <a:schemeClr val="dk2"/>
                        </a:solidFill>
                        <a:latin typeface="Proxima Nova"/>
                        <a:ea typeface="Proxima Nova"/>
                        <a:cs typeface="Proxima Nova"/>
                        <a:sym typeface="Proxima Nov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hMerge="1"/>
                <a:tc gridSpan="3">
                  <a:txBody>
                    <a:bodyPr/>
                    <a:lstStyle/>
                    <a:p>
                      <a:pPr indent="0" lvl="0" marL="0" rtl="0" algn="ctr">
                        <a:spcBef>
                          <a:spcPts val="0"/>
                        </a:spcBef>
                        <a:spcAft>
                          <a:spcPts val="0"/>
                        </a:spcAft>
                        <a:buNone/>
                      </a:pPr>
                      <a:r>
                        <a:rPr b="1" lang="es">
                          <a:solidFill>
                            <a:schemeClr val="dk2"/>
                          </a:solidFill>
                          <a:latin typeface="Proxima Nova"/>
                          <a:ea typeface="Proxima Nova"/>
                          <a:cs typeface="Proxima Nova"/>
                          <a:sym typeface="Proxima Nova"/>
                        </a:rPr>
                        <a:t>Al menos un problema resuelto</a:t>
                      </a:r>
                      <a:endParaRPr b="1">
                        <a:solidFill>
                          <a:schemeClr val="dk2"/>
                        </a:solidFill>
                        <a:latin typeface="Proxima Nova"/>
                        <a:ea typeface="Proxima Nova"/>
                        <a:cs typeface="Proxima Nova"/>
                        <a:sym typeface="Proxima Nov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hMerge="1"/>
              </a:tr>
              <a:tr h="625275">
                <a:tc>
                  <a:txBody>
                    <a:bodyPr/>
                    <a:lstStyle/>
                    <a:p>
                      <a:pPr indent="0" lvl="0" marL="0" rtl="0" algn="ctr">
                        <a:spcBef>
                          <a:spcPts val="0"/>
                        </a:spcBef>
                        <a:spcAft>
                          <a:spcPts val="0"/>
                        </a:spcAft>
                        <a:buNone/>
                      </a:pPr>
                      <a:r>
                        <a:rPr b="1" lang="es">
                          <a:solidFill>
                            <a:schemeClr val="dk2"/>
                          </a:solidFill>
                          <a:latin typeface="Proxima Nova"/>
                          <a:ea typeface="Proxima Nova"/>
                          <a:cs typeface="Proxima Nova"/>
                          <a:sym typeface="Proxima Nova"/>
                        </a:rPr>
                        <a:t>Tipo 1</a:t>
                      </a:r>
                      <a:endParaRPr b="1">
                        <a:solidFill>
                          <a:schemeClr val="dk2"/>
                        </a:solidFill>
                        <a:latin typeface="Proxima Nova"/>
                        <a:ea typeface="Proxima Nova"/>
                        <a:cs typeface="Proxima Nova"/>
                        <a:sym typeface="Proxima Nov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s">
                          <a:solidFill>
                            <a:schemeClr val="dk2"/>
                          </a:solidFill>
                          <a:latin typeface="Proxima Nova"/>
                          <a:ea typeface="Proxima Nova"/>
                          <a:cs typeface="Proxima Nova"/>
                          <a:sym typeface="Proxima Nova"/>
                        </a:rPr>
                        <a:t>Tipo 2</a:t>
                      </a:r>
                      <a:endParaRPr b="1">
                        <a:solidFill>
                          <a:schemeClr val="dk2"/>
                        </a:solidFill>
                        <a:latin typeface="Proxima Nova"/>
                        <a:ea typeface="Proxima Nova"/>
                        <a:cs typeface="Proxima Nova"/>
                        <a:sym typeface="Proxima Nov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s">
                          <a:solidFill>
                            <a:schemeClr val="dk2"/>
                          </a:solidFill>
                          <a:latin typeface="Proxima Nova"/>
                          <a:ea typeface="Proxima Nova"/>
                          <a:cs typeface="Proxima Nova"/>
                          <a:sym typeface="Proxima Nova"/>
                        </a:rPr>
                        <a:t>Tipo 3</a:t>
                      </a:r>
                      <a:endParaRPr b="1">
                        <a:solidFill>
                          <a:schemeClr val="dk2"/>
                        </a:solidFill>
                        <a:latin typeface="Proxima Nova"/>
                        <a:ea typeface="Proxima Nova"/>
                        <a:cs typeface="Proxima Nova"/>
                        <a:sym typeface="Proxima Nov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s">
                          <a:solidFill>
                            <a:schemeClr val="dk2"/>
                          </a:solidFill>
                          <a:latin typeface="Proxima Nova"/>
                          <a:ea typeface="Proxima Nova"/>
                          <a:cs typeface="Proxima Nova"/>
                          <a:sym typeface="Proxima Nova"/>
                        </a:rPr>
                        <a:t>Tipo 1</a:t>
                      </a:r>
                      <a:endParaRPr b="1">
                        <a:solidFill>
                          <a:schemeClr val="dk2"/>
                        </a:solidFill>
                        <a:latin typeface="Proxima Nova"/>
                        <a:ea typeface="Proxima Nova"/>
                        <a:cs typeface="Proxima Nova"/>
                        <a:sym typeface="Proxima Nov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s">
                          <a:solidFill>
                            <a:schemeClr val="dk2"/>
                          </a:solidFill>
                          <a:latin typeface="Proxima Nova"/>
                          <a:ea typeface="Proxima Nova"/>
                          <a:cs typeface="Proxima Nova"/>
                          <a:sym typeface="Proxima Nova"/>
                        </a:rPr>
                        <a:t>Tipo 2</a:t>
                      </a:r>
                      <a:endParaRPr b="1">
                        <a:solidFill>
                          <a:schemeClr val="dk2"/>
                        </a:solidFill>
                        <a:latin typeface="Proxima Nova"/>
                        <a:ea typeface="Proxima Nova"/>
                        <a:cs typeface="Proxima Nova"/>
                        <a:sym typeface="Proxima Nov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s">
                          <a:solidFill>
                            <a:schemeClr val="dk2"/>
                          </a:solidFill>
                          <a:latin typeface="Proxima Nova"/>
                          <a:ea typeface="Proxima Nova"/>
                          <a:cs typeface="Proxima Nova"/>
                          <a:sym typeface="Proxima Nova"/>
                        </a:rPr>
                        <a:t>Tipo 3</a:t>
                      </a:r>
                      <a:endParaRPr b="1">
                        <a:solidFill>
                          <a:schemeClr val="dk2"/>
                        </a:solidFill>
                        <a:latin typeface="Proxima Nova"/>
                        <a:ea typeface="Proxima Nova"/>
                        <a:cs typeface="Proxima Nova"/>
                        <a:sym typeface="Proxima Nov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25275">
                <a:tc>
                  <a:txBody>
                    <a:bodyPr/>
                    <a:lstStyle/>
                    <a:p>
                      <a:pPr indent="0" lvl="0" marL="0" rtl="0" algn="ctr">
                        <a:spcBef>
                          <a:spcPts val="0"/>
                        </a:spcBef>
                        <a:spcAft>
                          <a:spcPts val="0"/>
                        </a:spcAft>
                        <a:buNone/>
                      </a:pPr>
                      <a:r>
                        <a:rPr b="1" lang="es">
                          <a:latin typeface="Proxima Nova"/>
                          <a:ea typeface="Proxima Nova"/>
                          <a:cs typeface="Proxima Nova"/>
                          <a:sym typeface="Proxima Nova"/>
                        </a:rPr>
                        <a:t>0.491 </a:t>
                      </a:r>
                      <a:endParaRPr b="1">
                        <a:latin typeface="Proxima Nova"/>
                        <a:ea typeface="Proxima Nova"/>
                        <a:cs typeface="Proxima Nova"/>
                        <a:sym typeface="Proxima Nova"/>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s">
                          <a:solidFill>
                            <a:srgbClr val="CC0000"/>
                          </a:solidFill>
                          <a:latin typeface="Proxima Nova"/>
                          <a:ea typeface="Proxima Nova"/>
                          <a:cs typeface="Proxima Nova"/>
                          <a:sym typeface="Proxima Nova"/>
                        </a:rPr>
                        <a:t>0.565</a:t>
                      </a:r>
                      <a:endParaRPr b="1">
                        <a:solidFill>
                          <a:srgbClr val="CC0000"/>
                        </a:solidFill>
                        <a:latin typeface="Proxima Nova"/>
                        <a:ea typeface="Proxima Nova"/>
                        <a:cs typeface="Proxima Nova"/>
                        <a:sym typeface="Proxima Nova"/>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s">
                          <a:latin typeface="Proxima Nova"/>
                          <a:ea typeface="Proxima Nova"/>
                          <a:cs typeface="Proxima Nova"/>
                          <a:sym typeface="Proxima Nova"/>
                        </a:rPr>
                        <a:t>0.528</a:t>
                      </a:r>
                      <a:endParaRPr b="1">
                        <a:latin typeface="Proxima Nova"/>
                        <a:ea typeface="Proxima Nova"/>
                        <a:cs typeface="Proxima Nova"/>
                        <a:sym typeface="Proxima Nova"/>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s">
                          <a:latin typeface="Proxima Nova"/>
                          <a:ea typeface="Proxima Nova"/>
                          <a:cs typeface="Proxima Nova"/>
                          <a:sym typeface="Proxima Nova"/>
                        </a:rPr>
                        <a:t>0.407</a:t>
                      </a:r>
                      <a:endParaRPr b="1">
                        <a:latin typeface="Proxima Nova"/>
                        <a:ea typeface="Proxima Nova"/>
                        <a:cs typeface="Proxima Nova"/>
                        <a:sym typeface="Proxima Nova"/>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s">
                          <a:solidFill>
                            <a:srgbClr val="CC0000"/>
                          </a:solidFill>
                          <a:latin typeface="Proxima Nova"/>
                          <a:ea typeface="Proxima Nova"/>
                          <a:cs typeface="Proxima Nova"/>
                          <a:sym typeface="Proxima Nova"/>
                        </a:rPr>
                        <a:t>0.454</a:t>
                      </a:r>
                      <a:endParaRPr b="1">
                        <a:solidFill>
                          <a:srgbClr val="CC0000"/>
                        </a:solidFill>
                        <a:latin typeface="Proxima Nova"/>
                        <a:ea typeface="Proxima Nova"/>
                        <a:cs typeface="Proxima Nova"/>
                        <a:sym typeface="Proxima Nova"/>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s">
                          <a:latin typeface="Proxima Nova"/>
                          <a:ea typeface="Proxima Nova"/>
                          <a:cs typeface="Proxima Nova"/>
                          <a:sym typeface="Proxima Nova"/>
                        </a:rPr>
                        <a:t>0.417</a:t>
                      </a:r>
                      <a:endParaRPr b="1">
                        <a:latin typeface="Proxima Nova"/>
                        <a:ea typeface="Proxima Nova"/>
                        <a:cs typeface="Proxima Nova"/>
                        <a:sym typeface="Proxima Nova"/>
                      </a:endParaRPr>
                    </a:p>
                  </a:txBody>
                  <a:tcPr marT="91425" marB="91425" marR="91425" marL="91425" anchor="ctr">
                    <a:lnT cap="flat" cmpd="sng" w="9525">
                      <a:solidFill>
                        <a:srgbClr val="9E9E9E"/>
                      </a:solidFill>
                      <a:prstDash val="solid"/>
                      <a:round/>
                      <a:headEnd len="sm" w="sm" type="none"/>
                      <a:tailEnd len="sm" w="sm" type="none"/>
                    </a:lnT>
                  </a:tcPr>
                </a:tc>
              </a:tr>
              <a:tr h="454475">
                <a:tc gridSpan="6" rowSpan="2">
                  <a:txBody>
                    <a:bodyPr/>
                    <a:lstStyle/>
                    <a:p>
                      <a:pPr indent="0" lvl="0" marL="0" rtl="0" algn="ctr">
                        <a:spcBef>
                          <a:spcPts val="0"/>
                        </a:spcBef>
                        <a:spcAft>
                          <a:spcPts val="0"/>
                        </a:spcAft>
                        <a:buNone/>
                      </a:pPr>
                      <a:r>
                        <a:rPr lang="es">
                          <a:latin typeface="Proxima Nova"/>
                          <a:ea typeface="Proxima Nova"/>
                          <a:cs typeface="Proxima Nova"/>
                          <a:sym typeface="Proxima Nova"/>
                        </a:rPr>
                        <a:t>Resultados obtenidos para usuarios que han resuelto 10 </a:t>
                      </a:r>
                      <a:endParaRPr>
                        <a:latin typeface="Proxima Nova"/>
                        <a:ea typeface="Proxima Nova"/>
                        <a:cs typeface="Proxima Nova"/>
                        <a:sym typeface="Proxima Nova"/>
                      </a:endParaRPr>
                    </a:p>
                    <a:p>
                      <a:pPr indent="0" lvl="0" marL="0" rtl="0" algn="ctr">
                        <a:spcBef>
                          <a:spcPts val="0"/>
                        </a:spcBef>
                        <a:spcAft>
                          <a:spcPts val="0"/>
                        </a:spcAft>
                        <a:buNone/>
                      </a:pPr>
                      <a:r>
                        <a:rPr lang="es">
                          <a:latin typeface="Proxima Nova"/>
                          <a:ea typeface="Proxima Nova"/>
                          <a:cs typeface="Proxima Nova"/>
                          <a:sym typeface="Proxima Nova"/>
                        </a:rPr>
                        <a:t>problemas en el conjunto de entrenamiento y de prueba.</a:t>
                      </a:r>
                      <a:endParaRPr>
                        <a:latin typeface="Proxima Nova"/>
                        <a:ea typeface="Proxima Nova"/>
                        <a:cs typeface="Proxima Nova"/>
                        <a:sym typeface="Proxima Nova"/>
                      </a:endParaRPr>
                    </a:p>
                  </a:txBody>
                  <a:tcPr marT="91425" marB="91425" marR="91425" marL="91425" anchor="ctr"/>
                </a:tc>
                <a:tc rowSpan="2" hMerge="1"/>
                <a:tc rowSpan="2" hMerge="1"/>
                <a:tc rowSpan="2" hMerge="1"/>
                <a:tc rowSpan="2" hMerge="1"/>
                <a:tc rowSpan="2" hMerge="1"/>
              </a:tr>
              <a:tr h="454475">
                <a:tc gridSpan="6" vMerge="1"/>
                <a:tc hMerge="1" vMerge="1"/>
                <a:tc hMerge="1" vMerge="1"/>
                <a:tc hMerge="1" vMerge="1"/>
                <a:tc hMerge="1" vMerge="1"/>
                <a:tc hMerge="1" vMerge="1"/>
              </a:tr>
            </a:tbl>
          </a:graphicData>
        </a:graphic>
      </p:graphicFrame>
      <p:sp>
        <p:nvSpPr>
          <p:cNvPr id="192" name="Google Shape;192;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98" name="Google Shape;19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Tabla de contenido</a:t>
            </a:r>
            <a:endParaRPr/>
          </a:p>
        </p:txBody>
      </p:sp>
      <p:sp>
        <p:nvSpPr>
          <p:cNvPr id="199" name="Google Shape;199;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Introducción</a:t>
            </a:r>
            <a:endParaRPr/>
          </a:p>
          <a:p>
            <a:pPr indent="-342900" lvl="0" marL="457200" rtl="0" algn="l">
              <a:spcBef>
                <a:spcPts val="0"/>
              </a:spcBef>
              <a:spcAft>
                <a:spcPts val="0"/>
              </a:spcAft>
              <a:buSzPts val="1800"/>
              <a:buChar char="●"/>
            </a:pPr>
            <a:r>
              <a:rPr lang="es"/>
              <a:t>Sistema ELO</a:t>
            </a:r>
            <a:endParaRPr/>
          </a:p>
          <a:p>
            <a:pPr indent="-342900" lvl="0" marL="457200" rtl="0" algn="l">
              <a:spcBef>
                <a:spcPts val="0"/>
              </a:spcBef>
              <a:spcAft>
                <a:spcPts val="0"/>
              </a:spcAft>
              <a:buSzPts val="1800"/>
              <a:buChar char="●"/>
            </a:pPr>
            <a:r>
              <a:rPr lang="es"/>
              <a:t>Adaptación del sistema ELO</a:t>
            </a:r>
            <a:endParaRPr/>
          </a:p>
          <a:p>
            <a:pPr indent="-342900" lvl="0" marL="457200" rtl="0" algn="l">
              <a:spcBef>
                <a:spcPts val="0"/>
              </a:spcBef>
              <a:spcAft>
                <a:spcPts val="0"/>
              </a:spcAft>
              <a:buSzPts val="1800"/>
              <a:buChar char="●"/>
            </a:pPr>
            <a:r>
              <a:rPr lang="es"/>
              <a:t>Analisis y Evaluacion</a:t>
            </a:r>
            <a:endParaRPr/>
          </a:p>
          <a:p>
            <a:pPr indent="-342900" lvl="0" marL="457200" rtl="0" algn="l">
              <a:spcBef>
                <a:spcPts val="0"/>
              </a:spcBef>
              <a:spcAft>
                <a:spcPts val="0"/>
              </a:spcAft>
              <a:buClr>
                <a:schemeClr val="accent3"/>
              </a:buClr>
              <a:buSzPts val="1800"/>
              <a:buChar char="●"/>
            </a:pPr>
            <a:r>
              <a:rPr lang="es">
                <a:solidFill>
                  <a:schemeClr val="accent3"/>
                </a:solidFill>
              </a:rPr>
              <a:t>Aplicación Web</a:t>
            </a:r>
            <a:endParaRPr>
              <a:solidFill>
                <a:schemeClr val="accent3"/>
              </a:solidFill>
            </a:endParaRPr>
          </a:p>
          <a:p>
            <a:pPr indent="-342900" lvl="0" marL="457200" rtl="0" algn="l">
              <a:spcBef>
                <a:spcPts val="0"/>
              </a:spcBef>
              <a:spcAft>
                <a:spcPts val="0"/>
              </a:spcAft>
              <a:buSzPts val="1800"/>
              <a:buChar char="●"/>
            </a:pPr>
            <a:r>
              <a:rPr lang="es"/>
              <a:t>Conclusiones y Trabajo Futuro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Tabla de contenido</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3"/>
              </a:buClr>
              <a:buSzPts val="1800"/>
              <a:buChar char="●"/>
            </a:pPr>
            <a:r>
              <a:rPr lang="es">
                <a:solidFill>
                  <a:schemeClr val="accent3"/>
                </a:solidFill>
              </a:rPr>
              <a:t>Introducción</a:t>
            </a:r>
            <a:endParaRPr>
              <a:solidFill>
                <a:schemeClr val="accent3"/>
              </a:solidFill>
            </a:endParaRPr>
          </a:p>
          <a:p>
            <a:pPr indent="-342900" lvl="0" marL="457200" rtl="0" algn="l">
              <a:spcBef>
                <a:spcPts val="0"/>
              </a:spcBef>
              <a:spcAft>
                <a:spcPts val="0"/>
              </a:spcAft>
              <a:buSzPts val="1800"/>
              <a:buChar char="●"/>
            </a:pPr>
            <a:r>
              <a:rPr lang="es"/>
              <a:t>Sistema ELO</a:t>
            </a:r>
            <a:endParaRPr/>
          </a:p>
          <a:p>
            <a:pPr indent="-342900" lvl="0" marL="457200" rtl="0" algn="l">
              <a:spcBef>
                <a:spcPts val="0"/>
              </a:spcBef>
              <a:spcAft>
                <a:spcPts val="0"/>
              </a:spcAft>
              <a:buSzPts val="1800"/>
              <a:buChar char="●"/>
            </a:pPr>
            <a:r>
              <a:rPr lang="es"/>
              <a:t>Adaptación</a:t>
            </a:r>
            <a:r>
              <a:rPr lang="es"/>
              <a:t> del sistema ELO</a:t>
            </a:r>
            <a:endParaRPr/>
          </a:p>
          <a:p>
            <a:pPr indent="-342900" lvl="0" marL="457200" rtl="0" algn="l">
              <a:spcBef>
                <a:spcPts val="0"/>
              </a:spcBef>
              <a:spcAft>
                <a:spcPts val="0"/>
              </a:spcAft>
              <a:buSzPts val="1800"/>
              <a:buChar char="●"/>
            </a:pPr>
            <a:r>
              <a:rPr lang="es"/>
              <a:t>Analisis y Evaluacion</a:t>
            </a:r>
            <a:endParaRPr/>
          </a:p>
          <a:p>
            <a:pPr indent="-342900" lvl="0" marL="457200" rtl="0" algn="l">
              <a:spcBef>
                <a:spcPts val="0"/>
              </a:spcBef>
              <a:spcAft>
                <a:spcPts val="0"/>
              </a:spcAft>
              <a:buSzPts val="1800"/>
              <a:buChar char="●"/>
            </a:pPr>
            <a:r>
              <a:rPr lang="es"/>
              <a:t>Aplicación</a:t>
            </a:r>
            <a:r>
              <a:rPr lang="es"/>
              <a:t> Web</a:t>
            </a:r>
            <a:endParaRPr/>
          </a:p>
          <a:p>
            <a:pPr indent="-342900" lvl="0" marL="457200" rtl="0" algn="l">
              <a:spcBef>
                <a:spcPts val="0"/>
              </a:spcBef>
              <a:spcAft>
                <a:spcPts val="0"/>
              </a:spcAft>
              <a:buSzPts val="1800"/>
              <a:buChar char="●"/>
            </a:pPr>
            <a:r>
              <a:rPr lang="es"/>
              <a:t>Conclusiones y Trabajo Futuro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Aplicación web</a:t>
            </a:r>
            <a:endParaRPr/>
          </a:p>
          <a:p>
            <a:pPr indent="0" lvl="0" marL="0" rtl="0" algn="l">
              <a:spcBef>
                <a:spcPts val="0"/>
              </a:spcBef>
              <a:spcAft>
                <a:spcPts val="0"/>
              </a:spcAft>
              <a:buNone/>
            </a:pPr>
            <a:r>
              <a:t/>
            </a:r>
            <a:endParaRPr/>
          </a:p>
        </p:txBody>
      </p:sp>
      <p:sp>
        <p:nvSpPr>
          <p:cNvPr id="205" name="Google Shape;205;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6" name="Google Shape;206;p32"/>
          <p:cNvPicPr preferRelativeResize="0"/>
          <p:nvPr/>
        </p:nvPicPr>
        <p:blipFill rotWithShape="1">
          <a:blip r:embed="rId3">
            <a:alphaModFix/>
          </a:blip>
          <a:srcRect b="67356" l="0" r="0" t="0"/>
          <a:stretch/>
        </p:blipFill>
        <p:spPr>
          <a:xfrm>
            <a:off x="253625" y="1017723"/>
            <a:ext cx="8520601" cy="3416398"/>
          </a:xfrm>
          <a:prstGeom prst="rect">
            <a:avLst/>
          </a:prstGeom>
          <a:noFill/>
          <a:ln>
            <a:noFill/>
          </a:ln>
        </p:spPr>
      </p:pic>
      <p:sp>
        <p:nvSpPr>
          <p:cNvPr id="207" name="Google Shape;207;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Aplicación web</a:t>
            </a:r>
            <a:endParaRPr/>
          </a:p>
          <a:p>
            <a:pPr indent="0" lvl="0" marL="0" rtl="0" algn="l">
              <a:spcBef>
                <a:spcPts val="0"/>
              </a:spcBef>
              <a:spcAft>
                <a:spcPts val="0"/>
              </a:spcAft>
              <a:buNone/>
            </a:pPr>
            <a:r>
              <a:t/>
            </a:r>
            <a:endParaRPr/>
          </a:p>
        </p:txBody>
      </p:sp>
      <p:pic>
        <p:nvPicPr>
          <p:cNvPr id="213" name="Google Shape;213;p33"/>
          <p:cNvPicPr preferRelativeResize="0"/>
          <p:nvPr/>
        </p:nvPicPr>
        <p:blipFill>
          <a:blip r:embed="rId3">
            <a:alphaModFix/>
          </a:blip>
          <a:stretch>
            <a:fillRect/>
          </a:stretch>
        </p:blipFill>
        <p:spPr>
          <a:xfrm>
            <a:off x="3971000" y="2402400"/>
            <a:ext cx="1980249" cy="1980249"/>
          </a:xfrm>
          <a:prstGeom prst="rect">
            <a:avLst/>
          </a:prstGeom>
          <a:noFill/>
          <a:ln>
            <a:noFill/>
          </a:ln>
        </p:spPr>
      </p:pic>
      <p:pic>
        <p:nvPicPr>
          <p:cNvPr id="214" name="Google Shape;214;p33"/>
          <p:cNvPicPr preferRelativeResize="0"/>
          <p:nvPr/>
        </p:nvPicPr>
        <p:blipFill>
          <a:blip r:embed="rId4">
            <a:alphaModFix/>
          </a:blip>
          <a:stretch>
            <a:fillRect/>
          </a:stretch>
        </p:blipFill>
        <p:spPr>
          <a:xfrm>
            <a:off x="5688275" y="480400"/>
            <a:ext cx="2749725" cy="1538100"/>
          </a:xfrm>
          <a:prstGeom prst="rect">
            <a:avLst/>
          </a:prstGeom>
          <a:noFill/>
          <a:ln>
            <a:noFill/>
          </a:ln>
        </p:spPr>
      </p:pic>
      <p:pic>
        <p:nvPicPr>
          <p:cNvPr id="215" name="Google Shape;215;p33"/>
          <p:cNvPicPr preferRelativeResize="0"/>
          <p:nvPr/>
        </p:nvPicPr>
        <p:blipFill>
          <a:blip r:embed="rId5">
            <a:alphaModFix/>
          </a:blip>
          <a:stretch>
            <a:fillRect/>
          </a:stretch>
        </p:blipFill>
        <p:spPr>
          <a:xfrm>
            <a:off x="1508900" y="1100600"/>
            <a:ext cx="1980251" cy="1980251"/>
          </a:xfrm>
          <a:prstGeom prst="rect">
            <a:avLst/>
          </a:prstGeom>
          <a:noFill/>
          <a:ln>
            <a:noFill/>
          </a:ln>
        </p:spPr>
      </p:pic>
      <p:pic>
        <p:nvPicPr>
          <p:cNvPr id="216" name="Google Shape;216;p33"/>
          <p:cNvPicPr preferRelativeResize="0"/>
          <p:nvPr/>
        </p:nvPicPr>
        <p:blipFill>
          <a:blip r:embed="rId6">
            <a:alphaModFix/>
          </a:blip>
          <a:stretch>
            <a:fillRect/>
          </a:stretch>
        </p:blipFill>
        <p:spPr>
          <a:xfrm>
            <a:off x="6508975" y="2436850"/>
            <a:ext cx="2257101" cy="2257101"/>
          </a:xfrm>
          <a:prstGeom prst="rect">
            <a:avLst/>
          </a:prstGeom>
          <a:noFill/>
          <a:ln>
            <a:noFill/>
          </a:ln>
        </p:spPr>
      </p:pic>
      <p:pic>
        <p:nvPicPr>
          <p:cNvPr id="217" name="Google Shape;217;p33"/>
          <p:cNvPicPr preferRelativeResize="0"/>
          <p:nvPr/>
        </p:nvPicPr>
        <p:blipFill>
          <a:blip r:embed="rId7">
            <a:alphaModFix/>
          </a:blip>
          <a:stretch>
            <a:fillRect/>
          </a:stretch>
        </p:blipFill>
        <p:spPr>
          <a:xfrm>
            <a:off x="838571" y="3183721"/>
            <a:ext cx="1863850" cy="1800675"/>
          </a:xfrm>
          <a:prstGeom prst="rect">
            <a:avLst/>
          </a:prstGeom>
          <a:noFill/>
          <a:ln>
            <a:noFill/>
          </a:ln>
        </p:spPr>
      </p:pic>
      <p:sp>
        <p:nvSpPr>
          <p:cNvPr id="218" name="Google Shape;218;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Aplicación web</a:t>
            </a:r>
            <a:endParaRPr/>
          </a:p>
          <a:p>
            <a:pPr indent="0" lvl="0" marL="0" rtl="0" algn="l">
              <a:spcBef>
                <a:spcPts val="0"/>
              </a:spcBef>
              <a:spcAft>
                <a:spcPts val="0"/>
              </a:spcAft>
              <a:buNone/>
            </a:pPr>
            <a:r>
              <a:t/>
            </a:r>
            <a:endParaRPr/>
          </a:p>
        </p:txBody>
      </p:sp>
      <p:sp>
        <p:nvSpPr>
          <p:cNvPr id="224" name="Google Shape;224;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5" name="Google Shape;225;p34"/>
          <p:cNvPicPr preferRelativeResize="0"/>
          <p:nvPr/>
        </p:nvPicPr>
        <p:blipFill rotWithShape="1">
          <a:blip r:embed="rId3">
            <a:alphaModFix/>
          </a:blip>
          <a:srcRect b="34558" l="0" r="0" t="35628"/>
          <a:stretch/>
        </p:blipFill>
        <p:spPr>
          <a:xfrm>
            <a:off x="311700" y="1152475"/>
            <a:ext cx="8520601" cy="3120226"/>
          </a:xfrm>
          <a:prstGeom prst="rect">
            <a:avLst/>
          </a:prstGeom>
          <a:noFill/>
          <a:ln>
            <a:noFill/>
          </a:ln>
        </p:spPr>
      </p:pic>
      <p:sp>
        <p:nvSpPr>
          <p:cNvPr id="226" name="Google Shape;226;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Aplicación web</a:t>
            </a:r>
            <a:endParaRPr/>
          </a:p>
          <a:p>
            <a:pPr indent="0" lvl="0" marL="0" rtl="0" algn="l">
              <a:spcBef>
                <a:spcPts val="0"/>
              </a:spcBef>
              <a:spcAft>
                <a:spcPts val="0"/>
              </a:spcAft>
              <a:buNone/>
            </a:pPr>
            <a:r>
              <a:t/>
            </a:r>
            <a:endParaRPr/>
          </a:p>
        </p:txBody>
      </p:sp>
      <p:sp>
        <p:nvSpPr>
          <p:cNvPr id="232" name="Google Shape;232;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3" name="Google Shape;233;p35"/>
          <p:cNvPicPr preferRelativeResize="0"/>
          <p:nvPr/>
        </p:nvPicPr>
        <p:blipFill rotWithShape="1">
          <a:blip r:embed="rId3">
            <a:alphaModFix/>
          </a:blip>
          <a:srcRect b="24023" l="0" r="0" t="0"/>
          <a:stretch/>
        </p:blipFill>
        <p:spPr>
          <a:xfrm>
            <a:off x="311700" y="1017724"/>
            <a:ext cx="8520601" cy="3551151"/>
          </a:xfrm>
          <a:prstGeom prst="rect">
            <a:avLst/>
          </a:prstGeom>
          <a:noFill/>
          <a:ln>
            <a:noFill/>
          </a:ln>
        </p:spPr>
      </p:pic>
      <p:sp>
        <p:nvSpPr>
          <p:cNvPr id="234" name="Google Shape;234;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Aplicación web</a:t>
            </a:r>
            <a:endParaRPr/>
          </a:p>
          <a:p>
            <a:pPr indent="0" lvl="0" marL="0" rtl="0" algn="l">
              <a:spcBef>
                <a:spcPts val="0"/>
              </a:spcBef>
              <a:spcAft>
                <a:spcPts val="0"/>
              </a:spcAft>
              <a:buNone/>
            </a:pPr>
            <a:r>
              <a:t/>
            </a:r>
            <a:endParaRPr/>
          </a:p>
        </p:txBody>
      </p:sp>
      <p:sp>
        <p:nvSpPr>
          <p:cNvPr id="240" name="Google Shape;240;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1" name="Google Shape;241;p36"/>
          <p:cNvPicPr preferRelativeResize="0"/>
          <p:nvPr/>
        </p:nvPicPr>
        <p:blipFill>
          <a:blip r:embed="rId3">
            <a:alphaModFix/>
          </a:blip>
          <a:stretch>
            <a:fillRect/>
          </a:stretch>
        </p:blipFill>
        <p:spPr>
          <a:xfrm>
            <a:off x="3203575" y="1077400"/>
            <a:ext cx="2736850" cy="2988700"/>
          </a:xfrm>
          <a:prstGeom prst="rect">
            <a:avLst/>
          </a:prstGeom>
          <a:noFill/>
          <a:ln>
            <a:noFill/>
          </a:ln>
        </p:spPr>
      </p:pic>
      <p:pic>
        <p:nvPicPr>
          <p:cNvPr id="242" name="Google Shape;242;p36"/>
          <p:cNvPicPr preferRelativeResize="0"/>
          <p:nvPr/>
        </p:nvPicPr>
        <p:blipFill>
          <a:blip r:embed="rId4">
            <a:alphaModFix/>
          </a:blip>
          <a:stretch>
            <a:fillRect/>
          </a:stretch>
        </p:blipFill>
        <p:spPr>
          <a:xfrm>
            <a:off x="6338200" y="1152475"/>
            <a:ext cx="2583728" cy="2531750"/>
          </a:xfrm>
          <a:prstGeom prst="rect">
            <a:avLst/>
          </a:prstGeom>
          <a:noFill/>
          <a:ln>
            <a:noFill/>
          </a:ln>
        </p:spPr>
      </p:pic>
      <p:pic>
        <p:nvPicPr>
          <p:cNvPr id="243" name="Google Shape;243;p36"/>
          <p:cNvPicPr preferRelativeResize="0"/>
          <p:nvPr/>
        </p:nvPicPr>
        <p:blipFill>
          <a:blip r:embed="rId5">
            <a:alphaModFix/>
          </a:blip>
          <a:stretch>
            <a:fillRect/>
          </a:stretch>
        </p:blipFill>
        <p:spPr>
          <a:xfrm>
            <a:off x="311700" y="1152463"/>
            <a:ext cx="2647950" cy="1628775"/>
          </a:xfrm>
          <a:prstGeom prst="rect">
            <a:avLst/>
          </a:prstGeom>
          <a:noFill/>
          <a:ln>
            <a:noFill/>
          </a:ln>
        </p:spPr>
      </p:pic>
      <p:sp>
        <p:nvSpPr>
          <p:cNvPr id="244" name="Google Shape;244;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Tabla de contenido</a:t>
            </a:r>
            <a:endParaRPr/>
          </a:p>
        </p:txBody>
      </p:sp>
      <p:sp>
        <p:nvSpPr>
          <p:cNvPr id="250" name="Google Shape;250;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Introducción</a:t>
            </a:r>
            <a:endParaRPr/>
          </a:p>
          <a:p>
            <a:pPr indent="-342900" lvl="0" marL="457200" rtl="0" algn="l">
              <a:spcBef>
                <a:spcPts val="0"/>
              </a:spcBef>
              <a:spcAft>
                <a:spcPts val="0"/>
              </a:spcAft>
              <a:buSzPts val="1800"/>
              <a:buChar char="●"/>
            </a:pPr>
            <a:r>
              <a:rPr lang="es"/>
              <a:t>Sistema ELO</a:t>
            </a:r>
            <a:endParaRPr/>
          </a:p>
          <a:p>
            <a:pPr indent="-342900" lvl="0" marL="457200" rtl="0" algn="l">
              <a:spcBef>
                <a:spcPts val="0"/>
              </a:spcBef>
              <a:spcAft>
                <a:spcPts val="0"/>
              </a:spcAft>
              <a:buSzPts val="1800"/>
              <a:buChar char="●"/>
            </a:pPr>
            <a:r>
              <a:rPr lang="es"/>
              <a:t>Adaptación del sistema ELO</a:t>
            </a:r>
            <a:endParaRPr/>
          </a:p>
          <a:p>
            <a:pPr indent="-342900" lvl="0" marL="457200" rtl="0" algn="l">
              <a:spcBef>
                <a:spcPts val="0"/>
              </a:spcBef>
              <a:spcAft>
                <a:spcPts val="0"/>
              </a:spcAft>
              <a:buSzPts val="1800"/>
              <a:buChar char="●"/>
            </a:pPr>
            <a:r>
              <a:rPr lang="es"/>
              <a:t>Analisis y Evaluacion</a:t>
            </a:r>
            <a:endParaRPr/>
          </a:p>
          <a:p>
            <a:pPr indent="-342900" lvl="0" marL="457200" rtl="0" algn="l">
              <a:spcBef>
                <a:spcPts val="0"/>
              </a:spcBef>
              <a:spcAft>
                <a:spcPts val="0"/>
              </a:spcAft>
              <a:buSzPts val="1800"/>
              <a:buChar char="●"/>
            </a:pPr>
            <a:r>
              <a:rPr lang="es"/>
              <a:t>Aplicación Web</a:t>
            </a:r>
            <a:endParaRPr/>
          </a:p>
          <a:p>
            <a:pPr indent="-342900" lvl="0" marL="457200" rtl="0" algn="l">
              <a:spcBef>
                <a:spcPts val="0"/>
              </a:spcBef>
              <a:spcAft>
                <a:spcPts val="0"/>
              </a:spcAft>
              <a:buClr>
                <a:schemeClr val="accent3"/>
              </a:buClr>
              <a:buSzPts val="1800"/>
              <a:buChar char="●"/>
            </a:pPr>
            <a:r>
              <a:rPr lang="es">
                <a:solidFill>
                  <a:schemeClr val="accent3"/>
                </a:solidFill>
              </a:rPr>
              <a:t>Conclusiones y Trabajo Futuro</a:t>
            </a:r>
            <a:endParaRPr>
              <a:solidFill>
                <a:schemeClr val="accent3"/>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Conclusiones</a:t>
            </a:r>
            <a:endParaRPr/>
          </a:p>
        </p:txBody>
      </p:sp>
      <p:sp>
        <p:nvSpPr>
          <p:cNvPr id="256" name="Google Shape;256;p38"/>
          <p:cNvSpPr txBox="1"/>
          <p:nvPr>
            <p:ph idx="1" type="body"/>
          </p:nvPr>
        </p:nvSpPr>
        <p:spPr>
          <a:xfrm>
            <a:off x="311700" y="1152475"/>
            <a:ext cx="8520600" cy="378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Se </a:t>
            </a:r>
            <a:r>
              <a:rPr lang="es"/>
              <a:t>desarrolló</a:t>
            </a:r>
            <a:r>
              <a:rPr lang="es"/>
              <a:t> un sistema de puntuación que nos permiten medir el nivel de habilidad de los usuarios y dificultad de los problemas de ¡Acepta el Reto!</a:t>
            </a:r>
            <a:endParaRPr/>
          </a:p>
          <a:p>
            <a:pPr indent="-342900" lvl="0" marL="457200" rtl="0" algn="l">
              <a:spcBef>
                <a:spcPts val="0"/>
              </a:spcBef>
              <a:spcAft>
                <a:spcPts val="0"/>
              </a:spcAft>
              <a:buSzPts val="1800"/>
              <a:buChar char="●"/>
            </a:pPr>
            <a:r>
              <a:rPr lang="es"/>
              <a:t>Tanto los sistemas de puntuación como el de recomendación son </a:t>
            </a:r>
            <a:r>
              <a:rPr lang="es"/>
              <a:t>fáciles</a:t>
            </a:r>
            <a:r>
              <a:rPr lang="es"/>
              <a:t> de adaptar a otros jueces en </a:t>
            </a:r>
            <a:r>
              <a:rPr lang="es"/>
              <a:t>línea</a:t>
            </a:r>
            <a:r>
              <a:rPr lang="es"/>
              <a:t>.</a:t>
            </a:r>
            <a:endParaRPr/>
          </a:p>
          <a:p>
            <a:pPr indent="-342900" lvl="0" marL="457200" rtl="0" algn="l">
              <a:spcBef>
                <a:spcPts val="0"/>
              </a:spcBef>
              <a:spcAft>
                <a:spcPts val="0"/>
              </a:spcAft>
              <a:buSzPts val="1800"/>
              <a:buChar char="●"/>
            </a:pPr>
            <a:r>
              <a:rPr lang="es"/>
              <a:t>La aplicación web permite investigar y analizar el comportamiento de los datos y las recomendaciones </a:t>
            </a:r>
            <a:endParaRPr/>
          </a:p>
        </p:txBody>
      </p:sp>
      <p:sp>
        <p:nvSpPr>
          <p:cNvPr id="257" name="Google Shape;257;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Trabajo Futuro</a:t>
            </a:r>
            <a:endParaRPr/>
          </a:p>
        </p:txBody>
      </p:sp>
      <p:sp>
        <p:nvSpPr>
          <p:cNvPr id="263" name="Google Shape;263;p39"/>
          <p:cNvSpPr txBox="1"/>
          <p:nvPr>
            <p:ph idx="1" type="body"/>
          </p:nvPr>
        </p:nvSpPr>
        <p:spPr>
          <a:xfrm>
            <a:off x="311700" y="1152475"/>
            <a:ext cx="8520600" cy="3722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Inclusión</a:t>
            </a:r>
            <a:r>
              <a:rPr lang="es"/>
              <a:t> en </a:t>
            </a:r>
            <a:r>
              <a:rPr lang="es"/>
              <a:t>¡Acepta el Reto! para estudiar el comportamiento real </a:t>
            </a:r>
            <a:endParaRPr/>
          </a:p>
          <a:p>
            <a:pPr indent="-342900" lvl="0" marL="457200" rtl="0" algn="l">
              <a:spcBef>
                <a:spcPts val="0"/>
              </a:spcBef>
              <a:spcAft>
                <a:spcPts val="0"/>
              </a:spcAft>
              <a:buSzPts val="1800"/>
              <a:buChar char="●"/>
            </a:pPr>
            <a:r>
              <a:rPr lang="es"/>
              <a:t>Extender la funcionalidad y personalización del sistema de puntuación, </a:t>
            </a:r>
            <a:endParaRPr/>
          </a:p>
          <a:p>
            <a:pPr indent="-342900" lvl="0" marL="457200" rtl="0" algn="l">
              <a:spcBef>
                <a:spcPts val="0"/>
              </a:spcBef>
              <a:spcAft>
                <a:spcPts val="0"/>
              </a:spcAft>
              <a:buSzPts val="1800"/>
              <a:buChar char="●"/>
            </a:pPr>
            <a:r>
              <a:rPr lang="es"/>
              <a:t>Permitir a los usuarios de la aplicación crear sus propios sistemas de recomendación desde la interfaz web</a:t>
            </a:r>
            <a:endParaRPr/>
          </a:p>
        </p:txBody>
      </p:sp>
      <p:sp>
        <p:nvSpPr>
          <p:cNvPr id="264" name="Google Shape;264;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Author </a:t>
            </a:r>
            <a:r>
              <a:rPr lang="es"/>
              <a:t>Contributions</a:t>
            </a:r>
            <a:endParaRPr/>
          </a:p>
        </p:txBody>
      </p:sp>
      <p:sp>
        <p:nvSpPr>
          <p:cNvPr id="270" name="Google Shape;270;p40"/>
          <p:cNvSpPr txBox="1"/>
          <p:nvPr>
            <p:ph idx="1" type="body"/>
          </p:nvPr>
        </p:nvSpPr>
        <p:spPr>
          <a:xfrm>
            <a:off x="311700" y="1152475"/>
            <a:ext cx="8520600" cy="39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Ederson Funes Castillo</a:t>
            </a:r>
            <a:endParaRPr b="1"/>
          </a:p>
          <a:p>
            <a:pPr indent="-342900" lvl="0" marL="457200" rtl="0" algn="l">
              <a:spcBef>
                <a:spcPts val="0"/>
              </a:spcBef>
              <a:spcAft>
                <a:spcPts val="0"/>
              </a:spcAft>
              <a:buSzPts val="1800"/>
              <a:buChar char="●"/>
            </a:pPr>
            <a:r>
              <a:rPr lang="es"/>
              <a:t>Did research on recommender systems</a:t>
            </a:r>
            <a:endParaRPr/>
          </a:p>
          <a:p>
            <a:pPr indent="-342900" lvl="0" marL="457200" rtl="0" algn="l">
              <a:spcBef>
                <a:spcPts val="0"/>
              </a:spcBef>
              <a:spcAft>
                <a:spcPts val="0"/>
              </a:spcAft>
              <a:buSzPts val="1800"/>
              <a:buChar char="●"/>
            </a:pPr>
            <a:r>
              <a:rPr lang="es"/>
              <a:t>Filtered and worked with ¡Acepta el Reto!’s database</a:t>
            </a:r>
            <a:endParaRPr/>
          </a:p>
          <a:p>
            <a:pPr indent="-342900" lvl="0" marL="457200" rtl="0" algn="l">
              <a:spcBef>
                <a:spcPts val="0"/>
              </a:spcBef>
              <a:spcAft>
                <a:spcPts val="0"/>
              </a:spcAft>
              <a:buSzPts val="1800"/>
              <a:buChar char="●"/>
            </a:pPr>
            <a:r>
              <a:rPr lang="es"/>
              <a:t>Adapted and translated ELO </a:t>
            </a:r>
            <a:r>
              <a:rPr lang="es"/>
              <a:t>formulas</a:t>
            </a:r>
            <a:r>
              <a:rPr lang="es"/>
              <a:t> to Python</a:t>
            </a:r>
            <a:endParaRPr/>
          </a:p>
          <a:p>
            <a:pPr indent="-342900" lvl="0" marL="457200" rtl="0" algn="l">
              <a:spcBef>
                <a:spcPts val="0"/>
              </a:spcBef>
              <a:spcAft>
                <a:spcPts val="0"/>
              </a:spcAft>
              <a:buSzPts val="1800"/>
              <a:buChar char="●"/>
            </a:pPr>
            <a:r>
              <a:rPr lang="es"/>
              <a:t>Helped in the development of the app</a:t>
            </a:r>
            <a:endParaRPr/>
          </a:p>
          <a:p>
            <a:pPr indent="0" lvl="0" marL="0" rtl="0" algn="l">
              <a:spcBef>
                <a:spcPts val="1600"/>
              </a:spcBef>
              <a:spcAft>
                <a:spcPts val="0"/>
              </a:spcAft>
              <a:buNone/>
            </a:pPr>
            <a:r>
              <a:rPr b="1" lang="es"/>
              <a:t>José Luis Gómez Alonso </a:t>
            </a:r>
            <a:endParaRPr b="1"/>
          </a:p>
          <a:p>
            <a:pPr indent="-342900" lvl="0" marL="457200" rtl="0" algn="l">
              <a:spcBef>
                <a:spcPts val="0"/>
              </a:spcBef>
              <a:spcAft>
                <a:spcPts val="0"/>
              </a:spcAft>
              <a:buSzPts val="1800"/>
              <a:buChar char="●"/>
            </a:pPr>
            <a:r>
              <a:rPr lang="es"/>
              <a:t>Did research of ELO system and online judges</a:t>
            </a:r>
            <a:endParaRPr/>
          </a:p>
          <a:p>
            <a:pPr indent="-342900" lvl="0" marL="457200" rtl="0" algn="l">
              <a:spcBef>
                <a:spcPts val="0"/>
              </a:spcBef>
              <a:spcAft>
                <a:spcPts val="0"/>
              </a:spcAft>
              <a:buSzPts val="1800"/>
              <a:buChar char="●"/>
            </a:pPr>
            <a:r>
              <a:rPr lang="es"/>
              <a:t>Tested ELO variations</a:t>
            </a:r>
            <a:endParaRPr/>
          </a:p>
          <a:p>
            <a:pPr indent="-342900" lvl="0" marL="457200" rtl="0" algn="l">
              <a:spcBef>
                <a:spcPts val="0"/>
              </a:spcBef>
              <a:spcAft>
                <a:spcPts val="0"/>
              </a:spcAft>
              <a:buSzPts val="1800"/>
              <a:buChar char="●"/>
            </a:pPr>
            <a:r>
              <a:rPr lang="es"/>
              <a:t>Created app core</a:t>
            </a:r>
            <a:endParaRPr/>
          </a:p>
          <a:p>
            <a:pPr indent="-342900" lvl="0" marL="457200" rtl="0" algn="l">
              <a:spcBef>
                <a:spcPts val="0"/>
              </a:spcBef>
              <a:spcAft>
                <a:spcPts val="0"/>
              </a:spcAft>
              <a:buSzPts val="1800"/>
              <a:buChar char="●"/>
            </a:pPr>
            <a:r>
              <a:rPr lang="es"/>
              <a:t>Implemented Docker encapsulation</a:t>
            </a:r>
            <a:endParaRPr/>
          </a:p>
        </p:txBody>
      </p:sp>
      <p:sp>
        <p:nvSpPr>
          <p:cNvPr id="271" name="Google Shape;271;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Bibliografía</a:t>
            </a:r>
            <a:endParaRPr/>
          </a:p>
        </p:txBody>
      </p:sp>
      <p:sp>
        <p:nvSpPr>
          <p:cNvPr id="277" name="Google Shape;277;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Elo, A. The Rating of Chess Players, Past and Present. Arco Pub, New York, 1978. ISBN 9780668047210.</a:t>
            </a:r>
            <a:endParaRPr/>
          </a:p>
          <a:p>
            <a:pPr indent="-342900" lvl="0" marL="457200" rtl="0" algn="l">
              <a:spcBef>
                <a:spcPts val="0"/>
              </a:spcBef>
              <a:spcAft>
                <a:spcPts val="0"/>
              </a:spcAft>
              <a:buSzPts val="1800"/>
              <a:buChar char="●"/>
            </a:pPr>
            <a:r>
              <a:rPr lang="es"/>
              <a:t>Gómez-Martín, P. P. y Gómez-Martín, M. A. ¡acepta el reto!: juez online para docencia en español. Actas de las XXIII JENUI, 2017.</a:t>
            </a:r>
            <a:endParaRPr/>
          </a:p>
          <a:p>
            <a:pPr indent="-342900" lvl="0" marL="457200" rtl="0" algn="l">
              <a:spcBef>
                <a:spcPts val="0"/>
              </a:spcBef>
              <a:spcAft>
                <a:spcPts val="0"/>
              </a:spcAft>
              <a:buSzPts val="1800"/>
              <a:buChar char="●"/>
            </a:pPr>
            <a:r>
              <a:rPr lang="es"/>
              <a:t>Caro Martínez, M. Sistemas de recomendación basados en técnicas de predicción de enlaces para jueces en </a:t>
            </a:r>
            <a:r>
              <a:rPr lang="es"/>
              <a:t>línea</a:t>
            </a:r>
            <a:r>
              <a:rPr lang="es"/>
              <a:t>. 2017.</a:t>
            </a:r>
            <a:endParaRPr/>
          </a:p>
          <a:p>
            <a:pPr indent="-342900" lvl="0" marL="457200" rtl="0" algn="l">
              <a:spcBef>
                <a:spcPts val="0"/>
              </a:spcBef>
              <a:spcAft>
                <a:spcPts val="0"/>
              </a:spcAft>
              <a:buSzPts val="1800"/>
              <a:buChar char="●"/>
            </a:pPr>
            <a:r>
              <a:rPr lang="es"/>
              <a:t>Jiménez Díaz, G., Gómez-Martín, P. P., Gómez-Martín, M. A. y Sánchez-Ruiz, A. A. Similarity metrics from social network analysis for content recommender systems. AI Communications, 2016.</a:t>
            </a:r>
            <a:endParaRPr/>
          </a:p>
          <a:p>
            <a:pPr indent="-342900" lvl="0" marL="457200" rtl="0" algn="l">
              <a:spcBef>
                <a:spcPts val="0"/>
              </a:spcBef>
              <a:spcAft>
                <a:spcPts val="0"/>
              </a:spcAft>
              <a:buSzPts val="1800"/>
              <a:buChar char="●"/>
            </a:pPr>
            <a:r>
              <a:rPr lang="es"/>
              <a:t>Ricci, F., Rokach, L. y Shapira, B. Introduction to recommender systems handbook. 2010.</a:t>
            </a:r>
            <a:endParaRPr/>
          </a:p>
        </p:txBody>
      </p:sp>
      <p:sp>
        <p:nvSpPr>
          <p:cNvPr id="278" name="Google Shape;278;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Introducción</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Los jueces en línea contienen una gran colección de problemas, aceptan envíos y devuelven un veredicto.</a:t>
            </a:r>
            <a:endParaRPr/>
          </a:p>
          <a:p>
            <a:pPr indent="-342900" lvl="0" marL="457200" rtl="0" algn="l">
              <a:spcBef>
                <a:spcPts val="0"/>
              </a:spcBef>
              <a:spcAft>
                <a:spcPts val="0"/>
              </a:spcAft>
              <a:buSzPts val="1800"/>
              <a:buChar char="●"/>
            </a:pPr>
            <a:r>
              <a:rPr lang="es"/>
              <a:t>Los usuarios no saben </a:t>
            </a:r>
            <a:r>
              <a:rPr lang="es"/>
              <a:t>qué</a:t>
            </a:r>
            <a:r>
              <a:rPr lang="es"/>
              <a:t> problemas se adaptan </a:t>
            </a:r>
            <a:r>
              <a:rPr lang="es"/>
              <a:t>mejor</a:t>
            </a:r>
            <a:r>
              <a:rPr lang="es"/>
              <a:t> a ellos</a:t>
            </a:r>
            <a:endParaRPr/>
          </a:p>
          <a:p>
            <a:pPr indent="-342900" lvl="0" marL="457200" rtl="0" algn="l">
              <a:spcBef>
                <a:spcPts val="0"/>
              </a:spcBef>
              <a:spcAft>
                <a:spcPts val="0"/>
              </a:spcAft>
              <a:buSzPts val="1800"/>
              <a:buChar char="●"/>
            </a:pPr>
            <a:r>
              <a:rPr lang="es"/>
              <a:t>Para el usuario plantean un problema de sobrecarga en su búsqueda</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Fin</a:t>
            </a:r>
            <a:endParaRPr/>
          </a:p>
        </p:txBody>
      </p:sp>
      <p:sp>
        <p:nvSpPr>
          <p:cNvPr id="284" name="Google Shape;284;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Gracias por atender!</a:t>
            </a:r>
            <a:endParaRPr b="1"/>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lnSpc>
                <a:spcPct val="100000"/>
              </a:lnSpc>
              <a:spcBef>
                <a:spcPts val="160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b="1" lang="es" sz="1400"/>
              <a:t>Repositorio de la aplicación</a:t>
            </a:r>
            <a:r>
              <a:rPr lang="es" sz="1400"/>
              <a:t>:  </a:t>
            </a:r>
            <a:r>
              <a:rPr lang="es" sz="1400">
                <a:solidFill>
                  <a:srgbClr val="000000"/>
                </a:solidFill>
                <a:uFill>
                  <a:noFill/>
                </a:uFill>
                <a:hlinkClick r:id="rId3"/>
              </a:rPr>
              <a:t>https://github.com/jlsomeg/</a:t>
            </a:r>
            <a:r>
              <a:rPr b="1" lang="es" sz="1400">
                <a:solidFill>
                  <a:srgbClr val="000000"/>
                </a:solidFill>
                <a:uFill>
                  <a:noFill/>
                </a:uFill>
                <a:hlinkClick r:id="rId4"/>
              </a:rPr>
              <a:t>TFG-ELORecommender</a:t>
            </a:r>
            <a:endParaRPr b="1" sz="1400">
              <a:solidFill>
                <a:srgbClr val="000000"/>
              </a:solidFill>
            </a:endParaRPr>
          </a:p>
          <a:p>
            <a:pPr indent="0" lvl="0" marL="0" rtl="0" algn="l">
              <a:lnSpc>
                <a:spcPct val="100000"/>
              </a:lnSpc>
              <a:spcBef>
                <a:spcPts val="0"/>
              </a:spcBef>
              <a:spcAft>
                <a:spcPts val="0"/>
              </a:spcAft>
              <a:buNone/>
            </a:pPr>
            <a:r>
              <a:rPr b="1" lang="es" sz="1400"/>
              <a:t>GitHub | Ederson</a:t>
            </a:r>
            <a:r>
              <a:rPr lang="es" sz="1400"/>
              <a:t>: </a:t>
            </a:r>
            <a:r>
              <a:rPr lang="es" sz="1400">
                <a:solidFill>
                  <a:srgbClr val="000000"/>
                </a:solidFill>
                <a:uFill>
                  <a:noFill/>
                </a:uFill>
                <a:hlinkClick r:id="rId5"/>
              </a:rPr>
              <a:t>https://github.com/</a:t>
            </a:r>
            <a:r>
              <a:rPr b="1" lang="es" sz="1400">
                <a:solidFill>
                  <a:srgbClr val="000000"/>
                </a:solidFill>
                <a:uFill>
                  <a:noFill/>
                </a:uFill>
                <a:hlinkClick r:id="rId6"/>
              </a:rPr>
              <a:t>Kernel-13</a:t>
            </a:r>
            <a:endParaRPr b="1" sz="1400">
              <a:solidFill>
                <a:srgbClr val="000000"/>
              </a:solidFill>
            </a:endParaRPr>
          </a:p>
          <a:p>
            <a:pPr indent="0" lvl="0" marL="0" rtl="0" algn="l">
              <a:lnSpc>
                <a:spcPct val="100000"/>
              </a:lnSpc>
              <a:spcBef>
                <a:spcPts val="0"/>
              </a:spcBef>
              <a:spcAft>
                <a:spcPts val="0"/>
              </a:spcAft>
              <a:buNone/>
            </a:pPr>
            <a:r>
              <a:rPr b="1" lang="es" sz="1400"/>
              <a:t>GitHub | José</a:t>
            </a:r>
            <a:r>
              <a:rPr lang="es" sz="1400"/>
              <a:t>: </a:t>
            </a:r>
            <a:r>
              <a:rPr lang="es" sz="1400">
                <a:solidFill>
                  <a:srgbClr val="000000"/>
                </a:solidFill>
                <a:uFill>
                  <a:noFill/>
                </a:uFill>
                <a:hlinkClick r:id="rId7"/>
              </a:rPr>
              <a:t>https://github.com/</a:t>
            </a:r>
            <a:r>
              <a:rPr b="1" lang="es" sz="1400">
                <a:solidFill>
                  <a:srgbClr val="000000"/>
                </a:solidFill>
                <a:uFill>
                  <a:noFill/>
                </a:uFill>
                <a:hlinkClick r:id="rId8"/>
              </a:rPr>
              <a:t>jlsomeg</a:t>
            </a:r>
            <a:endParaRPr b="1" sz="1400">
              <a:solidFill>
                <a:srgbClr val="000000"/>
              </a:solidFill>
            </a:endParaRPr>
          </a:p>
        </p:txBody>
      </p:sp>
      <p:sp>
        <p:nvSpPr>
          <p:cNvPr id="285" name="Google Shape;285;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Introducción</a:t>
            </a:r>
            <a:endParaRPr/>
          </a:p>
        </p:txBody>
      </p:sp>
      <p:pic>
        <p:nvPicPr>
          <p:cNvPr id="78" name="Google Shape;78;p16"/>
          <p:cNvPicPr preferRelativeResize="0"/>
          <p:nvPr/>
        </p:nvPicPr>
        <p:blipFill>
          <a:blip r:embed="rId3">
            <a:alphaModFix/>
          </a:blip>
          <a:stretch>
            <a:fillRect/>
          </a:stretch>
        </p:blipFill>
        <p:spPr>
          <a:xfrm>
            <a:off x="124100" y="1689975"/>
            <a:ext cx="2638451" cy="1978826"/>
          </a:xfrm>
          <a:prstGeom prst="rect">
            <a:avLst/>
          </a:prstGeom>
          <a:noFill/>
          <a:ln>
            <a:noFill/>
          </a:ln>
        </p:spPr>
      </p:pic>
      <p:pic>
        <p:nvPicPr>
          <p:cNvPr id="79" name="Google Shape;79;p16"/>
          <p:cNvPicPr preferRelativeResize="0"/>
          <p:nvPr/>
        </p:nvPicPr>
        <p:blipFill>
          <a:blip r:embed="rId4">
            <a:alphaModFix/>
          </a:blip>
          <a:stretch>
            <a:fillRect/>
          </a:stretch>
        </p:blipFill>
        <p:spPr>
          <a:xfrm>
            <a:off x="6522275" y="1720275"/>
            <a:ext cx="2557650" cy="1918226"/>
          </a:xfrm>
          <a:prstGeom prst="rect">
            <a:avLst/>
          </a:prstGeom>
          <a:noFill/>
          <a:ln>
            <a:noFill/>
          </a:ln>
        </p:spPr>
      </p:pic>
      <p:sp>
        <p:nvSpPr>
          <p:cNvPr id="80" name="Google Shape;80;p16"/>
          <p:cNvSpPr txBox="1"/>
          <p:nvPr/>
        </p:nvSpPr>
        <p:spPr>
          <a:xfrm>
            <a:off x="629675" y="3590975"/>
            <a:ext cx="1655400" cy="5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Proxima Nova"/>
                <a:ea typeface="Proxima Nova"/>
                <a:cs typeface="Proxima Nova"/>
                <a:sym typeface="Proxima Nova"/>
              </a:rPr>
              <a:t>JUECES EN </a:t>
            </a:r>
            <a:r>
              <a:rPr lang="es">
                <a:latin typeface="Proxima Nova"/>
                <a:ea typeface="Proxima Nova"/>
                <a:cs typeface="Proxima Nova"/>
                <a:sym typeface="Proxima Nova"/>
              </a:rPr>
              <a:t>LÍNEA</a:t>
            </a:r>
            <a:endParaRPr>
              <a:latin typeface="Proxima Nova"/>
              <a:ea typeface="Proxima Nova"/>
              <a:cs typeface="Proxima Nova"/>
              <a:sym typeface="Proxima Nova"/>
            </a:endParaRPr>
          </a:p>
        </p:txBody>
      </p:sp>
      <p:sp>
        <p:nvSpPr>
          <p:cNvPr id="81" name="Google Shape;81;p16"/>
          <p:cNvSpPr txBox="1"/>
          <p:nvPr/>
        </p:nvSpPr>
        <p:spPr>
          <a:xfrm>
            <a:off x="7245650" y="3704175"/>
            <a:ext cx="1110900" cy="4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Proxima Nova"/>
                <a:ea typeface="Proxima Nova"/>
                <a:cs typeface="Proxima Nova"/>
                <a:sym typeface="Proxima Nova"/>
              </a:rPr>
              <a:t>USUARIOS</a:t>
            </a:r>
            <a:endParaRPr>
              <a:latin typeface="Proxima Nova"/>
              <a:ea typeface="Proxima Nova"/>
              <a:cs typeface="Proxima Nova"/>
              <a:sym typeface="Proxima Nova"/>
            </a:endParaRPr>
          </a:p>
        </p:txBody>
      </p:sp>
      <p:sp>
        <p:nvSpPr>
          <p:cNvPr id="82" name="Google Shape;82;p16"/>
          <p:cNvSpPr/>
          <p:nvPr/>
        </p:nvSpPr>
        <p:spPr>
          <a:xfrm>
            <a:off x="3346450" y="1758575"/>
            <a:ext cx="2476200" cy="2016300"/>
          </a:xfrm>
          <a:prstGeom prst="beve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Merriweather"/>
                <a:ea typeface="Merriweather"/>
                <a:cs typeface="Merriweather"/>
                <a:sym typeface="Merriweather"/>
              </a:rPr>
              <a:t>RECOMENDADOR</a:t>
            </a:r>
            <a:endParaRPr>
              <a:latin typeface="Merriweather"/>
              <a:ea typeface="Merriweather"/>
              <a:cs typeface="Merriweather"/>
              <a:sym typeface="Merriweather"/>
            </a:endParaRPr>
          </a:p>
        </p:txBody>
      </p:sp>
      <p:sp>
        <p:nvSpPr>
          <p:cNvPr id="83" name="Google Shape;83;p16"/>
          <p:cNvSpPr/>
          <p:nvPr/>
        </p:nvSpPr>
        <p:spPr>
          <a:xfrm>
            <a:off x="2638950" y="2568225"/>
            <a:ext cx="665100" cy="261600"/>
          </a:xfrm>
          <a:prstGeom prst="leftRight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a:off x="5865050" y="2548575"/>
            <a:ext cx="665100" cy="261600"/>
          </a:xfrm>
          <a:prstGeom prst="leftRight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Introducción</a:t>
            </a:r>
            <a:endParaRPr/>
          </a:p>
        </p:txBody>
      </p:sp>
      <p:sp>
        <p:nvSpPr>
          <p:cNvPr id="91" name="Google Shape;9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Los sistemas de puntuación</a:t>
            </a:r>
            <a:r>
              <a:rPr lang="es"/>
              <a:t> suelen ser utilizados para medir el nivel de habilidad de los jugadores </a:t>
            </a:r>
            <a:endParaRPr/>
          </a:p>
          <a:p>
            <a:pPr indent="0" lvl="0" marL="0" rtl="0" algn="l">
              <a:spcBef>
                <a:spcPts val="1600"/>
              </a:spcBef>
              <a:spcAft>
                <a:spcPts val="0"/>
              </a:spcAft>
              <a:buNone/>
            </a:pPr>
            <a:r>
              <a:rPr lang="es"/>
              <a:t>Se realizó un estudio de jueces en línea que reveló que aquellos que tratan de medir la habilidad de sus usuarios lo hace mediante sistemas de puntuación, siendo el más habitual el </a:t>
            </a:r>
            <a:r>
              <a:rPr b="1" lang="es"/>
              <a:t>sistema de puntuación ELO.</a:t>
            </a:r>
            <a:endParaRPr b="1"/>
          </a:p>
          <a:p>
            <a:pPr indent="0" lvl="0" marL="0" rtl="0" algn="l">
              <a:spcBef>
                <a:spcPts val="1600"/>
              </a:spcBef>
              <a:spcAft>
                <a:spcPts val="1600"/>
              </a:spcAft>
              <a:buNone/>
            </a:pPr>
            <a:r>
              <a:t/>
            </a:r>
            <a:endParaRPr b="1"/>
          </a:p>
        </p:txBody>
      </p:sp>
      <p:sp>
        <p:nvSpPr>
          <p:cNvPr id="92" name="Google Shape;9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Tabla de contenido</a:t>
            </a:r>
            <a:endParaRPr/>
          </a:p>
        </p:txBody>
      </p:sp>
      <p:sp>
        <p:nvSpPr>
          <p:cNvPr id="99" name="Google Shape;9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Introducción</a:t>
            </a:r>
            <a:endParaRPr/>
          </a:p>
          <a:p>
            <a:pPr indent="-342900" lvl="0" marL="457200" rtl="0" algn="l">
              <a:spcBef>
                <a:spcPts val="0"/>
              </a:spcBef>
              <a:spcAft>
                <a:spcPts val="0"/>
              </a:spcAft>
              <a:buClr>
                <a:schemeClr val="accent3"/>
              </a:buClr>
              <a:buSzPts val="1800"/>
              <a:buChar char="●"/>
            </a:pPr>
            <a:r>
              <a:rPr lang="es">
                <a:solidFill>
                  <a:schemeClr val="accent3"/>
                </a:solidFill>
              </a:rPr>
              <a:t>Sistema ELO</a:t>
            </a:r>
            <a:endParaRPr>
              <a:solidFill>
                <a:schemeClr val="accent3"/>
              </a:solidFill>
            </a:endParaRPr>
          </a:p>
          <a:p>
            <a:pPr indent="-342900" lvl="0" marL="457200" rtl="0" algn="l">
              <a:spcBef>
                <a:spcPts val="0"/>
              </a:spcBef>
              <a:spcAft>
                <a:spcPts val="0"/>
              </a:spcAft>
              <a:buSzPts val="1800"/>
              <a:buChar char="●"/>
            </a:pPr>
            <a:r>
              <a:rPr lang="es"/>
              <a:t>Adaptación del sistema ELO</a:t>
            </a:r>
            <a:endParaRPr/>
          </a:p>
          <a:p>
            <a:pPr indent="-342900" lvl="0" marL="457200" rtl="0" algn="l">
              <a:spcBef>
                <a:spcPts val="0"/>
              </a:spcBef>
              <a:spcAft>
                <a:spcPts val="0"/>
              </a:spcAft>
              <a:buSzPts val="1800"/>
              <a:buChar char="●"/>
            </a:pPr>
            <a:r>
              <a:rPr lang="es"/>
              <a:t>Analisis y Evaluacion</a:t>
            </a:r>
            <a:endParaRPr/>
          </a:p>
          <a:p>
            <a:pPr indent="-342900" lvl="0" marL="457200" rtl="0" algn="l">
              <a:spcBef>
                <a:spcPts val="0"/>
              </a:spcBef>
              <a:spcAft>
                <a:spcPts val="0"/>
              </a:spcAft>
              <a:buSzPts val="1800"/>
              <a:buChar char="●"/>
            </a:pPr>
            <a:r>
              <a:rPr lang="es"/>
              <a:t>Aplicación Web</a:t>
            </a:r>
            <a:endParaRPr/>
          </a:p>
          <a:p>
            <a:pPr indent="-342900" lvl="0" marL="457200" rtl="0" algn="l">
              <a:spcBef>
                <a:spcPts val="0"/>
              </a:spcBef>
              <a:spcAft>
                <a:spcPts val="0"/>
              </a:spcAft>
              <a:buSzPts val="1800"/>
              <a:buChar char="●"/>
            </a:pPr>
            <a:r>
              <a:rPr lang="es"/>
              <a:t>Conclusiones y Trabajo Futuro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Sistema ELO</a:t>
            </a:r>
            <a:endParaRPr/>
          </a:p>
        </p:txBody>
      </p:sp>
      <p:sp>
        <p:nvSpPr>
          <p:cNvPr id="105" name="Google Shape;10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D</a:t>
            </a:r>
            <a:r>
              <a:rPr lang="es"/>
              <a:t>esarrollado originalmente para clasificar a jugadores de ajedrez</a:t>
            </a:r>
            <a:endParaRPr/>
          </a:p>
          <a:p>
            <a:pPr indent="-342900" lvl="0" marL="457200" rtl="0" algn="l">
              <a:spcBef>
                <a:spcPts val="0"/>
              </a:spcBef>
              <a:spcAft>
                <a:spcPts val="0"/>
              </a:spcAft>
              <a:buSzPts val="1800"/>
              <a:buChar char="●"/>
            </a:pPr>
            <a:r>
              <a:rPr lang="es"/>
              <a:t>Sistema de </a:t>
            </a:r>
            <a:r>
              <a:rPr lang="es"/>
              <a:t>puntuación</a:t>
            </a:r>
            <a:r>
              <a:rPr lang="es"/>
              <a:t> que permite categorizar elementos</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06" name="Google Shape;106;p19"/>
          <p:cNvPicPr preferRelativeResize="0"/>
          <p:nvPr/>
        </p:nvPicPr>
        <p:blipFill rotWithShape="1">
          <a:blip r:embed="rId3">
            <a:alphaModFix/>
          </a:blip>
          <a:srcRect b="24248" l="0" r="0" t="0"/>
          <a:stretch/>
        </p:blipFill>
        <p:spPr>
          <a:xfrm>
            <a:off x="1379550" y="2137000"/>
            <a:ext cx="5477499" cy="2497075"/>
          </a:xfrm>
          <a:prstGeom prst="rect">
            <a:avLst/>
          </a:prstGeom>
          <a:noFill/>
          <a:ln>
            <a:noFill/>
          </a:ln>
        </p:spPr>
      </p:pic>
      <p:sp>
        <p:nvSpPr>
          <p:cNvPr id="107" name="Google Shape;107;p19"/>
          <p:cNvSpPr/>
          <p:nvPr/>
        </p:nvSpPr>
        <p:spPr>
          <a:xfrm>
            <a:off x="1429150" y="2108350"/>
            <a:ext cx="2419500" cy="2561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p:nvPr/>
        </p:nvSpPr>
        <p:spPr>
          <a:xfrm>
            <a:off x="4928025" y="2108350"/>
            <a:ext cx="654000" cy="2614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Sistema ELO</a:t>
            </a:r>
            <a:endParaRPr/>
          </a:p>
        </p:txBody>
      </p:sp>
      <p:sp>
        <p:nvSpPr>
          <p:cNvPr id="115" name="Google Shape;115;p20"/>
          <p:cNvSpPr txBox="1"/>
          <p:nvPr>
            <p:ph idx="1" type="body"/>
          </p:nvPr>
        </p:nvSpPr>
        <p:spPr>
          <a:xfrm>
            <a:off x="311700" y="1152475"/>
            <a:ext cx="8520600" cy="3750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Cálculo</a:t>
            </a:r>
            <a:r>
              <a:rPr lang="es"/>
              <a:t> de la nueva </a:t>
            </a:r>
            <a:r>
              <a:rPr lang="es"/>
              <a:t>puntuación</a:t>
            </a:r>
            <a:r>
              <a:rPr lang="es"/>
              <a:t> de los jugadores </a:t>
            </a:r>
            <a:r>
              <a:rPr lang="es"/>
              <a:t>después</a:t>
            </a:r>
            <a:r>
              <a:rPr lang="es"/>
              <a:t> de un enfrentamiento:</a:t>
            </a:r>
            <a:endParaRPr/>
          </a:p>
          <a:p>
            <a:pPr indent="0" lvl="0" marL="0" rtl="0" algn="ctr">
              <a:spcBef>
                <a:spcPts val="1600"/>
              </a:spcBef>
              <a:spcAft>
                <a:spcPts val="0"/>
              </a:spcAft>
              <a:buNone/>
            </a:pPr>
            <a:r>
              <a:rPr b="1" i="1" lang="es"/>
              <a:t>R’ = R + K * ( S - E )</a:t>
            </a:r>
            <a:endParaRPr b="1" i="1"/>
          </a:p>
          <a:p>
            <a:pPr indent="-342900" lvl="0" marL="457200" rtl="0" algn="l">
              <a:spcBef>
                <a:spcPts val="1600"/>
              </a:spcBef>
              <a:spcAft>
                <a:spcPts val="0"/>
              </a:spcAft>
              <a:buSzPts val="1800"/>
              <a:buChar char="●"/>
            </a:pPr>
            <a:r>
              <a:rPr b="1" lang="es"/>
              <a:t>R </a:t>
            </a:r>
            <a:r>
              <a:rPr lang="es"/>
              <a:t>representa la </a:t>
            </a:r>
            <a:r>
              <a:rPr b="1" lang="es"/>
              <a:t>puntuación antigua </a:t>
            </a:r>
            <a:r>
              <a:rPr lang="es"/>
              <a:t>en el ranking</a:t>
            </a:r>
            <a:endParaRPr/>
          </a:p>
          <a:p>
            <a:pPr indent="-342900" lvl="0" marL="457200" rtl="0" algn="l">
              <a:spcBef>
                <a:spcPts val="0"/>
              </a:spcBef>
              <a:spcAft>
                <a:spcPts val="0"/>
              </a:spcAft>
              <a:buSzPts val="1800"/>
              <a:buChar char="●"/>
            </a:pPr>
            <a:r>
              <a:rPr b="1" lang="es"/>
              <a:t>S </a:t>
            </a:r>
            <a:r>
              <a:rPr lang="es"/>
              <a:t>representa el resultado del enfrentamiento (</a:t>
            </a:r>
            <a:r>
              <a:rPr lang="es">
                <a:solidFill>
                  <a:srgbClr val="6AA84F"/>
                </a:solidFill>
              </a:rPr>
              <a:t>1 </a:t>
            </a:r>
            <a:r>
              <a:rPr lang="es"/>
              <a:t>ganador, </a:t>
            </a:r>
            <a:r>
              <a:rPr lang="es">
                <a:solidFill>
                  <a:srgbClr val="FF0000"/>
                </a:solidFill>
              </a:rPr>
              <a:t>0 </a:t>
            </a:r>
            <a:r>
              <a:rPr lang="es"/>
              <a:t>perdedor)</a:t>
            </a:r>
            <a:endParaRPr/>
          </a:p>
          <a:p>
            <a:pPr indent="-342900" lvl="0" marL="457200" rtl="0" algn="l">
              <a:spcBef>
                <a:spcPts val="0"/>
              </a:spcBef>
              <a:spcAft>
                <a:spcPts val="0"/>
              </a:spcAft>
              <a:buSzPts val="1800"/>
              <a:buChar char="●"/>
            </a:pPr>
            <a:r>
              <a:rPr b="1" lang="es"/>
              <a:t>E </a:t>
            </a:r>
            <a:r>
              <a:rPr lang="es"/>
              <a:t>representa la expectativa del jugador </a:t>
            </a:r>
            <a:endParaRPr/>
          </a:p>
          <a:p>
            <a:pPr indent="-342900" lvl="0" marL="457200" rtl="0" algn="l">
              <a:spcBef>
                <a:spcPts val="0"/>
              </a:spcBef>
              <a:spcAft>
                <a:spcPts val="0"/>
              </a:spcAft>
              <a:buSzPts val="1800"/>
              <a:buChar char="●"/>
            </a:pPr>
            <a:r>
              <a:rPr b="1" lang="es"/>
              <a:t>K </a:t>
            </a:r>
            <a:r>
              <a:rPr lang="es"/>
              <a:t>es el factor que modifica el margen de variación en la modificación de las puntuaciones.</a:t>
            </a:r>
            <a:endParaRPr/>
          </a:p>
        </p:txBody>
      </p:sp>
      <p:sp>
        <p:nvSpPr>
          <p:cNvPr id="116" name="Google Shape;11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22" name="Google Shape;12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Tabla de contenido</a:t>
            </a:r>
            <a:endParaRPr/>
          </a:p>
        </p:txBody>
      </p:sp>
      <p:sp>
        <p:nvSpPr>
          <p:cNvPr id="123" name="Google Shape;12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Introducción</a:t>
            </a:r>
            <a:endParaRPr/>
          </a:p>
          <a:p>
            <a:pPr indent="-342900" lvl="0" marL="457200" rtl="0" algn="l">
              <a:spcBef>
                <a:spcPts val="0"/>
              </a:spcBef>
              <a:spcAft>
                <a:spcPts val="0"/>
              </a:spcAft>
              <a:buSzPts val="1800"/>
              <a:buChar char="●"/>
            </a:pPr>
            <a:r>
              <a:rPr lang="es"/>
              <a:t>Sistema ELO</a:t>
            </a:r>
            <a:endParaRPr/>
          </a:p>
          <a:p>
            <a:pPr indent="-342900" lvl="0" marL="457200" rtl="0" algn="l">
              <a:spcBef>
                <a:spcPts val="0"/>
              </a:spcBef>
              <a:spcAft>
                <a:spcPts val="0"/>
              </a:spcAft>
              <a:buClr>
                <a:schemeClr val="accent3"/>
              </a:buClr>
              <a:buSzPts val="1800"/>
              <a:buChar char="●"/>
            </a:pPr>
            <a:r>
              <a:rPr lang="es">
                <a:solidFill>
                  <a:schemeClr val="accent3"/>
                </a:solidFill>
              </a:rPr>
              <a:t>Adaptación del sistema ELO</a:t>
            </a:r>
            <a:endParaRPr>
              <a:solidFill>
                <a:schemeClr val="accent3"/>
              </a:solidFill>
            </a:endParaRPr>
          </a:p>
          <a:p>
            <a:pPr indent="-342900" lvl="0" marL="457200" rtl="0" algn="l">
              <a:spcBef>
                <a:spcPts val="0"/>
              </a:spcBef>
              <a:spcAft>
                <a:spcPts val="0"/>
              </a:spcAft>
              <a:buSzPts val="1800"/>
              <a:buChar char="●"/>
            </a:pPr>
            <a:r>
              <a:rPr lang="es"/>
              <a:t>Analisis y Evaluacion</a:t>
            </a:r>
            <a:endParaRPr/>
          </a:p>
          <a:p>
            <a:pPr indent="-342900" lvl="0" marL="457200" rtl="0" algn="l">
              <a:spcBef>
                <a:spcPts val="0"/>
              </a:spcBef>
              <a:spcAft>
                <a:spcPts val="0"/>
              </a:spcAft>
              <a:buSzPts val="1800"/>
              <a:buChar char="●"/>
            </a:pPr>
            <a:r>
              <a:rPr lang="es"/>
              <a:t>Aplicación Web</a:t>
            </a:r>
            <a:endParaRPr/>
          </a:p>
          <a:p>
            <a:pPr indent="-342900" lvl="0" marL="457200" rtl="0" algn="l">
              <a:spcBef>
                <a:spcPts val="0"/>
              </a:spcBef>
              <a:spcAft>
                <a:spcPts val="0"/>
              </a:spcAft>
              <a:buSzPts val="1800"/>
              <a:buChar char="●"/>
            </a:pPr>
            <a:r>
              <a:rPr lang="es"/>
              <a:t>Conclusiones y Trabajo Futuro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