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handoutMasterIdLst>
    <p:handoutMasterId r:id="rId51"/>
  </p:handoutMasterIdLst>
  <p:sldIdLst>
    <p:sldId id="256" r:id="rId2"/>
    <p:sldId id="257" r:id="rId3"/>
    <p:sldId id="270"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303" r:id="rId34"/>
    <p:sldId id="304" r:id="rId35"/>
    <p:sldId id="305" r:id="rId36"/>
    <p:sldId id="306" r:id="rId37"/>
    <p:sldId id="307" r:id="rId38"/>
    <p:sldId id="308" r:id="rId39"/>
    <p:sldId id="309" r:id="rId40"/>
    <p:sldId id="310" r:id="rId41"/>
    <p:sldId id="311" r:id="rId42"/>
    <p:sldId id="312" r:id="rId43"/>
    <p:sldId id="313" r:id="rId44"/>
    <p:sldId id="314" r:id="rId45"/>
    <p:sldId id="315" r:id="rId46"/>
    <p:sldId id="316" r:id="rId47"/>
    <p:sldId id="317" r:id="rId48"/>
    <p:sldId id="273" r:id="rId4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9926" autoAdjust="0"/>
  </p:normalViewPr>
  <p:slideViewPr>
    <p:cSldViewPr>
      <p:cViewPr varScale="1">
        <p:scale>
          <a:sx n="72" d="100"/>
          <a:sy n="72" d="100"/>
        </p:scale>
        <p:origin x="660" y="72"/>
      </p:cViewPr>
      <p:guideLst>
        <p:guide pos="3839"/>
        <p:guide orient="horz" pos="2160"/>
      </p:guideLst>
    </p:cSldViewPr>
  </p:slideViewPr>
  <p:outlineViewPr>
    <p:cViewPr>
      <p:scale>
        <a:sx n="33" d="100"/>
        <a:sy n="33" d="100"/>
      </p:scale>
      <p:origin x="0" y="-19152"/>
    </p:cViewPr>
  </p:outlin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4/15/2017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4/15/2017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bean tag is like a hybrid of the set and push tags. The main difference is that you</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don’t need to work with an existing object. You can create an instance of an object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either push it onto the </a:t>
            </a:r>
            <a:r>
              <a:rPr lang="en-US" sz="1200" b="0" i="0" kern="1200" dirty="0" err="1">
                <a:solidFill>
                  <a:schemeClr val="tx1"/>
                </a:solidFill>
                <a:effectLst/>
                <a:latin typeface="+mn-lt"/>
                <a:ea typeface="+mn-ea"/>
                <a:cs typeface="+mn-cs"/>
              </a:rPr>
              <a:t>ValueStack</a:t>
            </a:r>
            <a:r>
              <a:rPr lang="en-US" sz="1200" b="0" i="0" kern="1200" dirty="0">
                <a:solidFill>
                  <a:schemeClr val="tx1"/>
                </a:solidFill>
                <a:effectLst/>
                <a:latin typeface="+mn-lt"/>
                <a:ea typeface="+mn-ea"/>
                <a:cs typeface="+mn-cs"/>
              </a:rPr>
              <a:t> or set a top-level reference to it in the </a:t>
            </a:r>
            <a:r>
              <a:rPr lang="en-US" sz="1200" b="0" i="0" kern="1200" dirty="0" err="1">
                <a:solidFill>
                  <a:schemeClr val="tx1"/>
                </a:solidFill>
                <a:effectLst/>
                <a:latin typeface="+mn-lt"/>
                <a:ea typeface="+mn-ea"/>
                <a:cs typeface="+mn-cs"/>
              </a:rPr>
              <a:t>ActionContext</a:t>
            </a:r>
            <a:r>
              <a:rPr lang="en-US" sz="1200" b="0" i="0" kern="1200" dirty="0">
                <a:solidFill>
                  <a:schemeClr val="tx1"/>
                </a:solidFill>
                <a:effectLst/>
                <a:latin typeface="+mn-lt"/>
                <a:ea typeface="+mn-ea"/>
                <a:cs typeface="+mn-cs"/>
              </a:rPr>
              <a:t>. By default, the object will be pushed onto the </a:t>
            </a:r>
            <a:r>
              <a:rPr lang="en-US" sz="1200" b="0" i="0" kern="1200" dirty="0" err="1">
                <a:solidFill>
                  <a:schemeClr val="tx1"/>
                </a:solidFill>
                <a:effectLst/>
                <a:latin typeface="+mn-lt"/>
                <a:ea typeface="+mn-ea"/>
                <a:cs typeface="+mn-cs"/>
              </a:rPr>
              <a:t>ValueStack</a:t>
            </a:r>
            <a:r>
              <a:rPr lang="en-US" dirty="0"/>
              <a:t> </a:t>
            </a:r>
            <a:br>
              <a:rPr lang="en-US" dirty="0"/>
            </a:br>
            <a:endParaRPr lang="vi-VN" dirty="0"/>
          </a:p>
        </p:txBody>
      </p:sp>
      <p:sp>
        <p:nvSpPr>
          <p:cNvPr id="4" name="Slide Number Placeholder 3"/>
          <p:cNvSpPr>
            <a:spLocks noGrp="1"/>
          </p:cNvSpPr>
          <p:nvPr>
            <p:ph type="sldNum" sz="quarter" idx="10"/>
          </p:nvPr>
        </p:nvSpPr>
        <p:spPr/>
        <p:txBody>
          <a:bodyPr/>
          <a:lstStyle/>
          <a:p>
            <a:fld id="{01F2A70B-78F2-4DCF-B53B-C990D2FAFB8A}" type="slidenum">
              <a:rPr lang="vi-VN" smtClean="0"/>
              <a:t>7</a:t>
            </a:fld>
            <a:endParaRPr lang="vi-VN"/>
          </a:p>
        </p:txBody>
      </p:sp>
    </p:spTree>
    <p:extLst>
      <p:ext uri="{BB962C8B-B14F-4D97-AF65-F5344CB8AC3E}">
        <p14:creationId xmlns:p14="http://schemas.microsoft.com/office/powerpoint/2010/main" val="2684301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01F2A70B-78F2-4DCF-B53B-C990D2FAFB8A}" type="slidenum">
              <a:rPr lang="vi-VN" smtClean="0"/>
              <a:t>9</a:t>
            </a:fld>
            <a:endParaRPr lang="vi-VN"/>
          </a:p>
        </p:txBody>
      </p:sp>
    </p:spTree>
    <p:extLst>
      <p:ext uri="{BB962C8B-B14F-4D97-AF65-F5344CB8AC3E}">
        <p14:creationId xmlns:p14="http://schemas.microsoft.com/office/powerpoint/2010/main" val="621694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01F2A70B-78F2-4DCF-B53B-C990D2FAFB8A}" type="slidenum">
              <a:rPr lang="vi-VN" smtClean="0"/>
              <a:t>10</a:t>
            </a:fld>
            <a:endParaRPr lang="vi-VN"/>
          </a:p>
        </p:txBody>
      </p:sp>
    </p:spTree>
    <p:extLst>
      <p:ext uri="{BB962C8B-B14F-4D97-AF65-F5344CB8AC3E}">
        <p14:creationId xmlns:p14="http://schemas.microsoft.com/office/powerpoint/2010/main" val="796443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text tag is used to display language-specific text, such as English or Spanish, based on a key lookup into a set of text resources</a:t>
            </a:r>
            <a:r>
              <a:rPr lang="en-US" dirty="0"/>
              <a:t> </a:t>
            </a:r>
            <a:br>
              <a:rPr lang="en-US" dirty="0"/>
            </a:br>
            <a:endParaRPr lang="en-US" dirty="0"/>
          </a:p>
          <a:p>
            <a:r>
              <a:rPr lang="en-US" sz="1200" b="0" i="0" kern="1200" dirty="0">
                <a:solidFill>
                  <a:schemeClr val="tx1"/>
                </a:solidFill>
                <a:effectLst/>
                <a:latin typeface="+mn-lt"/>
                <a:ea typeface="+mn-ea"/>
                <a:cs typeface="+mn-cs"/>
              </a:rPr>
              <a:t>The i18n tag simply specifies a resource bundle to use</a:t>
            </a:r>
            <a:r>
              <a:rPr lang="en-US" dirty="0"/>
              <a:t> </a:t>
            </a:r>
            <a:br>
              <a:rPr lang="en-US" dirty="0"/>
            </a:br>
            <a:endParaRPr lang="vi-VN" dirty="0"/>
          </a:p>
        </p:txBody>
      </p:sp>
      <p:sp>
        <p:nvSpPr>
          <p:cNvPr id="4" name="Slide Number Placeholder 3"/>
          <p:cNvSpPr>
            <a:spLocks noGrp="1"/>
          </p:cNvSpPr>
          <p:nvPr>
            <p:ph type="sldNum" sz="quarter" idx="10"/>
          </p:nvPr>
        </p:nvSpPr>
        <p:spPr/>
        <p:txBody>
          <a:bodyPr/>
          <a:lstStyle/>
          <a:p>
            <a:fld id="{01F2A70B-78F2-4DCF-B53B-C990D2FAFB8A}" type="slidenum">
              <a:rPr lang="vi-VN" smtClean="0"/>
              <a:t>11</a:t>
            </a:fld>
            <a:endParaRPr lang="vi-VN"/>
          </a:p>
        </p:txBody>
      </p:sp>
    </p:spTree>
    <p:extLst>
      <p:ext uri="{BB962C8B-B14F-4D97-AF65-F5344CB8AC3E}">
        <p14:creationId xmlns:p14="http://schemas.microsoft.com/office/powerpoint/2010/main" val="518970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Trong hình 8.1, khách hàng yêu cầu ánh xạ tới một số hành động.</a:t>
            </a:r>
            <a:endParaRPr lang="en-US" dirty="0"/>
          </a:p>
          <a:p>
            <a:r>
              <a:rPr lang="vi-VN" dirty="0"/>
              <a:t>Hành động này,</a:t>
            </a:r>
            <a:r>
              <a:rPr lang="en-US" baseline="0" dirty="0"/>
              <a:t> r</a:t>
            </a:r>
            <a:r>
              <a:rPr lang="vi-VN" dirty="0"/>
              <a:t>ất có thể, lấy một số dữ liệu yêu cầu, thực hiện một số logic kinh doanh, sau đó</a:t>
            </a:r>
            <a:r>
              <a:rPr lang="en-US" baseline="0" dirty="0"/>
              <a:t> c</a:t>
            </a:r>
            <a:r>
              <a:rPr lang="vi-VN" dirty="0"/>
              <a:t>ho thấy dữ liệu miền tiếp theo trên</a:t>
            </a:r>
            <a:r>
              <a:rPr lang="en-US" baseline="0" dirty="0"/>
              <a:t> c</a:t>
            </a:r>
            <a:r>
              <a:rPr lang="vi-VN" dirty="0"/>
              <a:t>ác ValueStack.</a:t>
            </a:r>
            <a:endParaRPr lang="en-US" dirty="0"/>
          </a:p>
          <a:p>
            <a:r>
              <a:rPr lang="vi-VN" dirty="0"/>
              <a:t>Hành động sau đó vượt qua</a:t>
            </a:r>
            <a:r>
              <a:rPr lang="en-US" dirty="0"/>
              <a:t> k</a:t>
            </a:r>
            <a:r>
              <a:rPr lang="vi-VN" dirty="0"/>
              <a:t>iểm soát đến một kết quả mà làm cho một đầy đủ</a:t>
            </a:r>
            <a:r>
              <a:rPr lang="en-US" baseline="0" dirty="0"/>
              <a:t> t</a:t>
            </a:r>
            <a:r>
              <a:rPr lang="vi-VN" dirty="0"/>
              <a:t>rang HTML, sử dụng dữ liệu chuẩn bị để</a:t>
            </a:r>
            <a:r>
              <a:rPr lang="en-US" baseline="0" dirty="0"/>
              <a:t> x</a:t>
            </a:r>
            <a:r>
              <a:rPr lang="vi-VN" dirty="0"/>
              <a:t>ây dựng trang HTML mới.</a:t>
            </a:r>
            <a:endParaRPr lang="en-US" dirty="0"/>
          </a:p>
          <a:p>
            <a:r>
              <a:rPr lang="vi-VN" dirty="0"/>
              <a:t>Điều quan trọng</a:t>
            </a:r>
            <a:r>
              <a:rPr lang="en-US" baseline="0" dirty="0"/>
              <a:t> đ</a:t>
            </a:r>
            <a:r>
              <a:rPr lang="vi-VN" dirty="0"/>
              <a:t>ây là phản </a:t>
            </a:r>
            <a:r>
              <a:rPr lang="en-US" dirty="0" err="1"/>
              <a:t>hồi</a:t>
            </a:r>
            <a:r>
              <a:rPr lang="vi-VN" dirty="0"/>
              <a:t> là một </a:t>
            </a:r>
            <a:r>
              <a:rPr lang="en-US" dirty="0" err="1"/>
              <a:t>trang</a:t>
            </a:r>
            <a:r>
              <a:rPr lang="en-US" dirty="0"/>
              <a:t> </a:t>
            </a:r>
            <a:r>
              <a:rPr lang="vi-VN" dirty="0"/>
              <a:t>HTML </a:t>
            </a:r>
            <a:r>
              <a:rPr lang="en-US" dirty="0"/>
              <a:t>full</a:t>
            </a:r>
            <a:r>
              <a:rPr lang="vi-VN" dirty="0"/>
              <a:t> mà trình duyệt của khách hàng sử dụng để</a:t>
            </a:r>
            <a:r>
              <a:rPr lang="en-US" baseline="0" dirty="0"/>
              <a:t> r</a:t>
            </a:r>
            <a:r>
              <a:rPr lang="vi-VN" dirty="0"/>
              <a:t>erender toàn bộ cửa sổ của nó.</a:t>
            </a:r>
            <a:endParaRPr lang="en-US" dirty="0"/>
          </a:p>
          <a:p>
            <a:r>
              <a:rPr lang="vi-VN" dirty="0"/>
              <a:t>Phản hồi</a:t>
            </a:r>
            <a:r>
              <a:rPr lang="en-US" baseline="0" dirty="0"/>
              <a:t> g</a:t>
            </a:r>
            <a:r>
              <a:rPr lang="vi-VN" dirty="0"/>
              <a:t>ửi lại cho khách hàng trong hình 8.1 là</a:t>
            </a:r>
            <a:r>
              <a:rPr lang="en-US" baseline="0" dirty="0"/>
              <a:t> c</a:t>
            </a:r>
            <a:r>
              <a:rPr lang="vi-VN" dirty="0"/>
              <a:t>ó thể được hiển thị bởi một JSP theo</a:t>
            </a:r>
            <a:r>
              <a:rPr lang="en-US" baseline="0" dirty="0"/>
              <a:t> l</a:t>
            </a:r>
            <a:r>
              <a:rPr lang="vi-VN" dirty="0"/>
              <a:t>oại kết quả của trình gửi mặc định.</a:t>
            </a:r>
            <a:endParaRPr lang="en-US" dirty="0"/>
          </a:p>
          <a:p>
            <a:r>
              <a:rPr lang="vi-VN" dirty="0"/>
              <a:t>Như chúng ta đã</a:t>
            </a:r>
            <a:r>
              <a:rPr lang="en-US" baseline="0" dirty="0"/>
              <a:t> </a:t>
            </a:r>
            <a:r>
              <a:rPr lang="vi-VN" dirty="0"/>
              <a:t>thấy, khuôn khổ này làm cho cổ điển</a:t>
            </a:r>
            <a:r>
              <a:rPr lang="en-US" baseline="0" dirty="0"/>
              <a:t> m</a:t>
            </a:r>
            <a:r>
              <a:rPr lang="vi-VN" dirty="0"/>
              <a:t>ô hình dễ dàng</a:t>
            </a:r>
            <a:r>
              <a:rPr lang="en-US" dirty="0"/>
              <a:t> </a:t>
            </a:r>
            <a:r>
              <a:rPr lang="vi-VN" dirty="0"/>
              <a:t>sử dụng.</a:t>
            </a:r>
            <a:endParaRPr lang="en-US" dirty="0"/>
          </a:p>
        </p:txBody>
      </p:sp>
      <p:sp>
        <p:nvSpPr>
          <p:cNvPr id="4" name="Slide Number Placeholder 3"/>
          <p:cNvSpPr>
            <a:spLocks noGrp="1"/>
          </p:cNvSpPr>
          <p:nvPr>
            <p:ph type="sldNum" sz="quarter" idx="10"/>
          </p:nvPr>
        </p:nvSpPr>
        <p:spPr/>
        <p:txBody>
          <a:bodyPr/>
          <a:lstStyle/>
          <a:p>
            <a:fld id="{EE2C49A0-BA5D-41CB-AB2A-EBD147FC73DE}" type="slidenum">
              <a:rPr lang="en-US" smtClean="0"/>
              <a:t>24</a:t>
            </a:fld>
            <a:endParaRPr lang="en-US"/>
          </a:p>
        </p:txBody>
      </p:sp>
    </p:spTree>
    <p:extLst>
      <p:ext uri="{BB962C8B-B14F-4D97-AF65-F5344CB8AC3E}">
        <p14:creationId xmlns:p14="http://schemas.microsoft.com/office/powerpoint/2010/main" val="2991174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Mặt khác, các ứng dụng Ajax làm điều gì đó hoàn toàn khác.</a:t>
            </a:r>
            <a:endParaRPr lang="en-US" dirty="0"/>
          </a:p>
          <a:p>
            <a:r>
              <a:rPr lang="vi-VN" dirty="0"/>
              <a:t>Thay vì yêu cầu các trang HTML đầy đủ, họ chỉ muốn dữ liệu.</a:t>
            </a:r>
            <a:endParaRPr lang="en-US" dirty="0"/>
          </a:p>
          <a:p>
            <a:r>
              <a:rPr lang="en-US" dirty="0" err="1"/>
              <a:t>Dữ</a:t>
            </a:r>
            <a:r>
              <a:rPr lang="en-US" dirty="0"/>
              <a:t> </a:t>
            </a:r>
            <a:r>
              <a:rPr lang="en-US" dirty="0" err="1"/>
              <a:t>liệu</a:t>
            </a:r>
            <a:r>
              <a:rPr lang="en-US" dirty="0"/>
              <a:t> </a:t>
            </a:r>
            <a:r>
              <a:rPr lang="en-US" dirty="0" err="1"/>
              <a:t>này</a:t>
            </a:r>
            <a:r>
              <a:rPr lang="en-US" dirty="0"/>
              <a:t> </a:t>
            </a:r>
            <a:r>
              <a:rPr lang="en-US" dirty="0" err="1"/>
              <a:t>có</a:t>
            </a:r>
            <a:r>
              <a:rPr lang="en-US" dirty="0"/>
              <a:t> </a:t>
            </a:r>
            <a:r>
              <a:rPr lang="en-US" dirty="0" err="1"/>
              <a:t>thể</a:t>
            </a:r>
            <a:r>
              <a:rPr lang="en-US" dirty="0"/>
              <a:t> </a:t>
            </a:r>
            <a:r>
              <a:rPr lang="en-US" dirty="0" err="1"/>
              <a:t>có</a:t>
            </a:r>
            <a:r>
              <a:rPr lang="en-US" dirty="0"/>
              <a:t> </a:t>
            </a:r>
            <a:r>
              <a:rPr lang="en-US" dirty="0" err="1"/>
              <a:t>nhiều</a:t>
            </a:r>
            <a:r>
              <a:rPr lang="en-US" dirty="0"/>
              <a:t> </a:t>
            </a:r>
            <a:r>
              <a:rPr lang="en-US" dirty="0" err="1"/>
              <a:t>hình</a:t>
            </a:r>
            <a:r>
              <a:rPr lang="en-US" dirty="0"/>
              <a:t> </a:t>
            </a:r>
            <a:r>
              <a:rPr lang="en-US" dirty="0" err="1"/>
              <a:t>thức</a:t>
            </a:r>
            <a:r>
              <a:rPr lang="en-US" dirty="0"/>
              <a:t>.</a:t>
            </a:r>
          </a:p>
          <a:p>
            <a:r>
              <a:rPr lang="vi-VN" dirty="0"/>
              <a:t>Một số ứng dụng Ajax muốn các đoạn HTML là phản hồi của chúng. </a:t>
            </a:r>
            <a:endParaRPr lang="en-US" dirty="0"/>
          </a:p>
          <a:p>
            <a:r>
              <a:rPr lang="vi-VN" dirty="0"/>
              <a:t>Một số muốn trả lời XML hoặc JSON.</a:t>
            </a:r>
            <a:endParaRPr lang="en-US" dirty="0"/>
          </a:p>
          <a:p>
            <a:r>
              <a:rPr lang="vi-VN" dirty="0"/>
              <a:t>Tóm lại, nội dung phản hồi Ajax có thể ở nhiều định dạng khác nhau. </a:t>
            </a:r>
            <a:endParaRPr lang="en-US" dirty="0"/>
          </a:p>
          <a:p>
            <a:r>
              <a:rPr lang="vi-VN" dirty="0"/>
              <a:t>Bất kể sự khác biệt của họ, họ chia sẻ về sự khác biệt rõ ràng: không ai trong số họ muốn có một trang HTML đầy đủ.</a:t>
            </a:r>
            <a:endParaRPr lang="en-US" dirty="0"/>
          </a:p>
          <a:p>
            <a:r>
              <a:rPr lang="vi-VN" dirty="0"/>
              <a:t>Hình 8.2 minh hoạ một chu kỳ yêu cầu và chu trình phản hồi của Ajax điển hình.</a:t>
            </a:r>
            <a:endParaRPr lang="en-US" dirty="0"/>
          </a:p>
        </p:txBody>
      </p:sp>
      <p:sp>
        <p:nvSpPr>
          <p:cNvPr id="4" name="Slide Number Placeholder 3"/>
          <p:cNvSpPr>
            <a:spLocks noGrp="1"/>
          </p:cNvSpPr>
          <p:nvPr>
            <p:ph type="sldNum" sz="quarter" idx="10"/>
          </p:nvPr>
        </p:nvSpPr>
        <p:spPr/>
        <p:txBody>
          <a:bodyPr/>
          <a:lstStyle/>
          <a:p>
            <a:fld id="{EE2C49A0-BA5D-41CB-AB2A-EBD147FC73DE}" type="slidenum">
              <a:rPr lang="en-US" smtClean="0"/>
              <a:t>25</a:t>
            </a:fld>
            <a:endParaRPr lang="en-US"/>
          </a:p>
        </p:txBody>
      </p:sp>
    </p:spTree>
    <p:extLst>
      <p:ext uri="{BB962C8B-B14F-4D97-AF65-F5344CB8AC3E}">
        <p14:creationId xmlns:p14="http://schemas.microsoft.com/office/powerpoint/2010/main" val="3979214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Khi khách hàng Ajax nhận được phản hồi, nó sẽ không gây ra trình duyệt để rerender</a:t>
            </a:r>
            <a:r>
              <a:rPr lang="en-US" baseline="0" dirty="0"/>
              <a:t> </a:t>
            </a:r>
            <a:r>
              <a:rPr lang="en-US" dirty="0"/>
              <a:t>t</a:t>
            </a:r>
            <a:r>
              <a:rPr lang="vi-VN" dirty="0"/>
              <a:t>oàn bộ trang HTML.</a:t>
            </a:r>
            <a:endParaRPr lang="en-US" dirty="0"/>
          </a:p>
          <a:p>
            <a:r>
              <a:rPr lang="vi-VN" dirty="0"/>
              <a:t>Ngược lại, nó kiểm tra kỹ lưỡng các dữ liệu được liệt kê trong</a:t>
            </a:r>
            <a:r>
              <a:rPr lang="en-US" baseline="0" dirty="0"/>
              <a:t> </a:t>
            </a:r>
            <a:r>
              <a:rPr lang="vi-VN" dirty="0"/>
              <a:t>XML hoặc JSON và sử dụng dữ liệu đó để thực hiện các cập nhật được nhắm mục tiêu tới các vùng bị ảnh hưởng</a:t>
            </a:r>
            <a:r>
              <a:rPr lang="en-US" baseline="0" dirty="0"/>
              <a:t> t</a:t>
            </a:r>
            <a:r>
              <a:rPr lang="vi-VN" dirty="0"/>
              <a:t>rang trình duyệt hiện tại.</a:t>
            </a:r>
            <a:endParaRPr lang="en-US" dirty="0"/>
          </a:p>
          <a:p>
            <a:r>
              <a:rPr lang="en-US" dirty="0" err="1"/>
              <a:t>Đây</a:t>
            </a:r>
            <a:r>
              <a:rPr lang="en-US" dirty="0"/>
              <a:t> </a:t>
            </a:r>
            <a:r>
              <a:rPr lang="en-US" dirty="0" err="1"/>
              <a:t>là</a:t>
            </a:r>
            <a:r>
              <a:rPr lang="en-US" dirty="0"/>
              <a:t> </a:t>
            </a:r>
            <a:r>
              <a:rPr lang="en-US" dirty="0" err="1"/>
              <a:t>một</a:t>
            </a:r>
            <a:r>
              <a:rPr lang="en-US" dirty="0"/>
              <a:t> </a:t>
            </a:r>
            <a:r>
              <a:rPr lang="en-US" dirty="0" err="1"/>
              <a:t>loại</a:t>
            </a:r>
            <a:r>
              <a:rPr lang="en-US" dirty="0"/>
              <a:t> </a:t>
            </a:r>
            <a:r>
              <a:rPr lang="en-US" dirty="0" err="1"/>
              <a:t>phản</a:t>
            </a:r>
            <a:r>
              <a:rPr lang="en-US" dirty="0"/>
              <a:t> </a:t>
            </a:r>
            <a:r>
              <a:rPr lang="en-US" dirty="0" err="1"/>
              <a:t>ứng</a:t>
            </a:r>
            <a:r>
              <a:rPr lang="en-US" dirty="0"/>
              <a:t> </a:t>
            </a:r>
            <a:r>
              <a:rPr lang="en-US" dirty="0" err="1"/>
              <a:t>khác</a:t>
            </a:r>
            <a:r>
              <a:rPr lang="en-US" dirty="0"/>
              <a:t> </a:t>
            </a:r>
            <a:r>
              <a:rPr lang="en-US" dirty="0" err="1"/>
              <a:t>nhau</a:t>
            </a:r>
            <a:r>
              <a:rPr lang="en-US" dirty="0"/>
              <a:t>. May </a:t>
            </a:r>
            <a:r>
              <a:rPr lang="en-US" dirty="0" err="1"/>
              <a:t>mắn</a:t>
            </a:r>
            <a:r>
              <a:rPr lang="en-US" dirty="0"/>
              <a:t> </a:t>
            </a:r>
            <a:r>
              <a:rPr lang="en-US" dirty="0" err="1"/>
              <a:t>thay</a:t>
            </a:r>
            <a:r>
              <a:rPr lang="en-US" dirty="0"/>
              <a:t>, Struts 2 </a:t>
            </a:r>
            <a:r>
              <a:rPr lang="en-US" dirty="0" err="1"/>
              <a:t>có</a:t>
            </a:r>
            <a:r>
              <a:rPr lang="en-US" dirty="0"/>
              <a:t> </a:t>
            </a:r>
            <a:r>
              <a:rPr lang="en-US" dirty="0" err="1"/>
              <a:t>thể</a:t>
            </a:r>
            <a:r>
              <a:rPr lang="en-US" baseline="0" dirty="0"/>
              <a:t> </a:t>
            </a:r>
            <a:r>
              <a:rPr lang="en-US" baseline="0" dirty="0" err="1"/>
              <a:t>d</a:t>
            </a:r>
            <a:r>
              <a:rPr lang="en-US" dirty="0" err="1"/>
              <a:t>ễ</a:t>
            </a:r>
            <a:r>
              <a:rPr lang="en-US" dirty="0"/>
              <a:t> </a:t>
            </a:r>
            <a:r>
              <a:rPr lang="en-US" dirty="0" err="1"/>
              <a:t>dàng</a:t>
            </a:r>
            <a:r>
              <a:rPr lang="en-US" dirty="0"/>
              <a:t> </a:t>
            </a:r>
            <a:r>
              <a:rPr lang="en-US" dirty="0" err="1"/>
              <a:t>xử</a:t>
            </a:r>
            <a:r>
              <a:rPr lang="en-US" dirty="0"/>
              <a:t> </a:t>
            </a:r>
            <a:r>
              <a:rPr lang="en-US" dirty="0" err="1"/>
              <a:t>lý</a:t>
            </a:r>
            <a:r>
              <a:rPr lang="en-US" dirty="0"/>
              <a:t> </a:t>
            </a:r>
            <a:r>
              <a:rPr lang="en-US" dirty="0" err="1"/>
              <a:t>này</a:t>
            </a:r>
            <a:r>
              <a:rPr lang="en-US" dirty="0"/>
              <a:t> </a:t>
            </a:r>
            <a:r>
              <a:rPr lang="en-US" dirty="0" err="1"/>
              <a:t>với</a:t>
            </a:r>
            <a:r>
              <a:rPr lang="en-US" dirty="0"/>
              <a:t> </a:t>
            </a:r>
            <a:r>
              <a:rPr lang="en-US" dirty="0" err="1"/>
              <a:t>sự</a:t>
            </a:r>
            <a:r>
              <a:rPr lang="en-US" dirty="0"/>
              <a:t> </a:t>
            </a:r>
            <a:r>
              <a:rPr lang="en-US" dirty="0" err="1"/>
              <a:t>linh</a:t>
            </a:r>
            <a:r>
              <a:rPr lang="en-US" dirty="0"/>
              <a:t> </a:t>
            </a:r>
            <a:r>
              <a:rPr lang="en-US" dirty="0" err="1"/>
              <a:t>hoạt</a:t>
            </a:r>
            <a:r>
              <a:rPr lang="en-US" dirty="0"/>
              <a:t> </a:t>
            </a:r>
            <a:r>
              <a:rPr lang="en-US" dirty="0" err="1"/>
              <a:t>của</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kết</a:t>
            </a:r>
            <a:r>
              <a:rPr lang="en-US" dirty="0"/>
              <a:t> </a:t>
            </a:r>
            <a:r>
              <a:rPr lang="en-US" dirty="0" err="1"/>
              <a:t>quả</a:t>
            </a:r>
            <a:r>
              <a:rPr lang="en-US" dirty="0"/>
              <a:t> </a:t>
            </a:r>
            <a:r>
              <a:rPr lang="en-US" dirty="0" err="1"/>
              <a:t>của</a:t>
            </a:r>
            <a:r>
              <a:rPr lang="en-US" dirty="0"/>
              <a:t> </a:t>
            </a:r>
            <a:r>
              <a:rPr lang="en-US" dirty="0" err="1"/>
              <a:t>nó</a:t>
            </a:r>
            <a:r>
              <a:rPr lang="en-US" dirty="0"/>
              <a:t>.</a:t>
            </a:r>
          </a:p>
        </p:txBody>
      </p:sp>
      <p:sp>
        <p:nvSpPr>
          <p:cNvPr id="4" name="Slide Number Placeholder 3"/>
          <p:cNvSpPr>
            <a:spLocks noGrp="1"/>
          </p:cNvSpPr>
          <p:nvPr>
            <p:ph type="sldNum" sz="quarter" idx="10"/>
          </p:nvPr>
        </p:nvSpPr>
        <p:spPr/>
        <p:txBody>
          <a:bodyPr/>
          <a:lstStyle/>
          <a:p>
            <a:fld id="{EE2C49A0-BA5D-41CB-AB2A-EBD147FC73DE}" type="slidenum">
              <a:rPr lang="en-US" smtClean="0"/>
              <a:t>26</a:t>
            </a:fld>
            <a:endParaRPr lang="en-US"/>
          </a:p>
        </p:txBody>
      </p:sp>
    </p:spTree>
    <p:extLst>
      <p:ext uri="{BB962C8B-B14F-4D97-AF65-F5344CB8AC3E}">
        <p14:creationId xmlns:p14="http://schemas.microsoft.com/office/powerpoint/2010/main" val="1322317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Often there is some navigation rules attached with the results. For example, if the action method is to authenticate a user, there are three possible outcomes. (a) Successful Login (b) Unsuccessful Login - Incorrect username or password (c) Account Locked.</a:t>
            </a:r>
          </a:p>
          <a:p>
            <a:r>
              <a:rPr lang="vi-VN" dirty="0"/>
              <a:t>Thông thường có một số quy tắc chuyển hướng kèm theo kết quả. Ví dụ: nếu phương thức hành động là để xác thực người dùng, có ba kết quả có thể xảy ra. (A) Đăng nhập thành công (b) Đăng nhập Không thành công - Tên người dùng hoặc mật khẩu không chính xác (c) Tài khoản bị khoá.</a:t>
            </a:r>
            <a:endParaRPr lang="en-US" dirty="0"/>
          </a:p>
          <a:p>
            <a:r>
              <a:rPr lang="en-US" dirty="0"/>
              <a:t>In this scenario, the action method will be configured with the three possible outcome strings and three different views to render the outcome. We have already seen this in the previous examples.</a:t>
            </a:r>
          </a:p>
          <a:p>
            <a:r>
              <a:rPr lang="vi-VN" dirty="0"/>
              <a:t>Trong kịch bản này, phương pháp hành động sẽ được cấu hình với ba chuỗi kết quả có thể và ba chế độ xem khác nhau để kết xuất kết quả. Chúng ta đã thấy điều này trong những ví dụ trước.</a:t>
            </a:r>
            <a:endParaRPr lang="en-US" dirty="0"/>
          </a:p>
          <a:p>
            <a:r>
              <a:rPr lang="vi-VN" dirty="0"/>
              <a:t>Tuy nhiên, Struts2 không buộc bạn với việc sử dụng JSP làm công nghệ xem. Sau khi toàn bộ mục đích của mô hình MVC là giữ cho các lớp tách biệt và có thể cấu hình cao. Ví dụ: đối với khách hàng Web2.0, bạn có thể muốn trả lại XML hoặc JSON làm đầu ra. Trong trường hợp này, bạn có thể tạo một loại kết quả mới cho XML hoặc JSON và đạt được kết quả này.</a:t>
            </a:r>
            <a:endParaRPr lang="en-US" dirty="0"/>
          </a:p>
          <a:p>
            <a:r>
              <a:rPr lang="vi-VN" dirty="0"/>
              <a:t>Tuy nhiên, Struts2 không buộc bạn với việc sử dụng JSP làm công nghệ xem. Sau khi toàn bộ mục đích của mô hình MVC là giữ cho các lớp tách biệt và có thể cấu hình cao. Ví dụ: đối với khách hàng Web2.0, bạn có thể muốn trả lại XML hoặc JSON làm đầu ra. Trong trường hợp này, bạn có thể tạo một loại kết quả mới cho XML hoặc JSON và đạt được kết quả này.</a:t>
            </a:r>
            <a:endParaRPr lang="en-US" dirty="0"/>
          </a:p>
        </p:txBody>
      </p:sp>
      <p:sp>
        <p:nvSpPr>
          <p:cNvPr id="4" name="Slide Number Placeholder 3"/>
          <p:cNvSpPr>
            <a:spLocks noGrp="1"/>
          </p:cNvSpPr>
          <p:nvPr>
            <p:ph type="sldNum" sz="quarter" idx="10"/>
          </p:nvPr>
        </p:nvSpPr>
        <p:spPr/>
        <p:txBody>
          <a:bodyPr/>
          <a:lstStyle/>
          <a:p>
            <a:fld id="{EE2C49A0-BA5D-41CB-AB2A-EBD147FC73DE}" type="slidenum">
              <a:rPr lang="en-US" smtClean="0"/>
              <a:t>47</a:t>
            </a:fld>
            <a:endParaRPr lang="en-US"/>
          </a:p>
        </p:txBody>
      </p:sp>
    </p:spTree>
    <p:extLst>
      <p:ext uri="{BB962C8B-B14F-4D97-AF65-F5344CB8AC3E}">
        <p14:creationId xmlns:p14="http://schemas.microsoft.com/office/powerpoint/2010/main" val="3558776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4/15/2017</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4/15/2017</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4/15/2017</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4/15/2017</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4/15/2017</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4/15/2017</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4/15/2017</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4/15/2017</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4/15/2017</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4/15/2017</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4/15/2017</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6612" y="1905000"/>
            <a:ext cx="10591799" cy="2667000"/>
          </a:xfrm>
        </p:spPr>
        <p:txBody>
          <a:bodyPr/>
          <a:lstStyle/>
          <a:p>
            <a:r>
              <a:rPr lang="en-US" dirty="0"/>
              <a:t>Struts 2: Building the view</a:t>
            </a:r>
            <a:br>
              <a:rPr lang="en-US" dirty="0"/>
            </a:br>
            <a:endParaRPr lang="en-US" dirty="0"/>
          </a:p>
        </p:txBody>
      </p:sp>
      <p:sp>
        <p:nvSpPr>
          <p:cNvPr id="3" name="Subtitle 2"/>
          <p:cNvSpPr>
            <a:spLocks noGrp="1"/>
          </p:cNvSpPr>
          <p:nvPr>
            <p:ph type="subTitle" idx="1"/>
          </p:nvPr>
        </p:nvSpPr>
        <p:spPr>
          <a:xfrm>
            <a:off x="1522413" y="5105400"/>
            <a:ext cx="9220199" cy="1219200"/>
          </a:xfrm>
        </p:spPr>
        <p:txBody>
          <a:bodyPr>
            <a:normAutofit fontScale="92500" lnSpcReduction="10000"/>
          </a:bodyPr>
          <a:lstStyle/>
          <a:p>
            <a:r>
              <a:rPr lang="en-US" dirty="0" err="1"/>
              <a:t>Thành</a:t>
            </a:r>
            <a:r>
              <a:rPr lang="en-US" dirty="0"/>
              <a:t> </a:t>
            </a:r>
            <a:r>
              <a:rPr lang="en-US" dirty="0" err="1"/>
              <a:t>viên</a:t>
            </a:r>
            <a:r>
              <a:rPr lang="en-US" dirty="0"/>
              <a:t>:</a:t>
            </a:r>
          </a:p>
          <a:p>
            <a:pPr marL="457200" indent="-457200">
              <a:buFont typeface="+mj-lt"/>
              <a:buAutoNum type="arabicPeriod"/>
            </a:pPr>
            <a:r>
              <a:rPr lang="en-US" dirty="0" err="1"/>
              <a:t>Đặng</a:t>
            </a:r>
            <a:r>
              <a:rPr lang="en-US" dirty="0"/>
              <a:t> </a:t>
            </a:r>
            <a:r>
              <a:rPr lang="en-US" dirty="0" err="1"/>
              <a:t>Thành</a:t>
            </a:r>
            <a:r>
              <a:rPr lang="en-US" dirty="0"/>
              <a:t> </a:t>
            </a:r>
            <a:r>
              <a:rPr lang="en-US" dirty="0" err="1"/>
              <a:t>Nhân</a:t>
            </a:r>
            <a:r>
              <a:rPr lang="en-US" dirty="0"/>
              <a:t> – 12520298</a:t>
            </a:r>
          </a:p>
          <a:p>
            <a:pPr marL="457200" indent="-457200">
              <a:buFont typeface="+mj-lt"/>
              <a:buAutoNum type="arabicPeriod"/>
            </a:pPr>
            <a:r>
              <a:rPr lang="en-US" dirty="0"/>
              <a:t>Lê </a:t>
            </a:r>
            <a:r>
              <a:rPr lang="en-US" dirty="0" err="1"/>
              <a:t>Xuân</a:t>
            </a:r>
            <a:r>
              <a:rPr lang="en-US" dirty="0"/>
              <a:t> Nam – 12520272</a:t>
            </a:r>
          </a:p>
          <a:p>
            <a:pPr marL="457200" indent="-457200">
              <a:buFont typeface="+mj-lt"/>
              <a:buAutoNum type="arabicPeriod"/>
            </a:pPr>
            <a:r>
              <a:rPr lang="en-US" dirty="0" err="1"/>
              <a:t>Trần</a:t>
            </a:r>
            <a:r>
              <a:rPr lang="en-US" dirty="0"/>
              <a:t> </a:t>
            </a:r>
            <a:r>
              <a:rPr lang="en-US" dirty="0" err="1"/>
              <a:t>Quốc</a:t>
            </a:r>
            <a:r>
              <a:rPr lang="en-US" dirty="0"/>
              <a:t> </a:t>
            </a:r>
            <a:r>
              <a:rPr lang="en-US" dirty="0" err="1"/>
              <a:t>Tuấn</a:t>
            </a:r>
            <a:r>
              <a:rPr lang="en-US" dirty="0"/>
              <a:t> </a:t>
            </a:r>
            <a:r>
              <a:rPr lang="en-US" dirty="0" err="1"/>
              <a:t>Khanh</a:t>
            </a:r>
            <a:r>
              <a:rPr lang="en-US" dirty="0"/>
              <a:t> - 12520192</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753598" cy="1020762"/>
          </a:xfrm>
        </p:spPr>
        <p:txBody>
          <a:bodyPr/>
          <a:lstStyle/>
          <a:p>
            <a:r>
              <a:rPr lang="en-US" dirty="0"/>
              <a:t>Building a view: tags – Miscellaneous tags</a:t>
            </a:r>
            <a:endParaRPr lang="vi-VN" dirty="0"/>
          </a:p>
        </p:txBody>
      </p:sp>
      <p:sp>
        <p:nvSpPr>
          <p:cNvPr id="7" name="Content Placeholder 6"/>
          <p:cNvSpPr>
            <a:spLocks noGrp="1"/>
          </p:cNvSpPr>
          <p:nvPr>
            <p:ph idx="1"/>
          </p:nvPr>
        </p:nvSpPr>
        <p:spPr>
          <a:xfrm>
            <a:off x="1487696" y="1828800"/>
            <a:ext cx="10286998" cy="4267200"/>
          </a:xfrm>
        </p:spPr>
        <p:txBody>
          <a:bodyPr>
            <a:normAutofit/>
          </a:bodyPr>
          <a:lstStyle/>
          <a:p>
            <a:pPr marL="457200" indent="-457200">
              <a:buFont typeface="+mj-lt"/>
              <a:buAutoNum type="arabicPeriod"/>
            </a:pPr>
            <a:r>
              <a:rPr lang="en-US" dirty="0"/>
              <a:t>include tag:  execute a Servlet API–style include, like </a:t>
            </a:r>
            <a:r>
              <a:rPr lang="en-US" dirty="0" err="1"/>
              <a:t>jsp</a:t>
            </a:r>
            <a:r>
              <a:rPr lang="en-US" dirty="0"/>
              <a:t> tag, but more advanced</a:t>
            </a:r>
          </a:p>
          <a:p>
            <a:pPr marL="457200" indent="-457200">
              <a:buFont typeface="+mj-lt"/>
              <a:buAutoNum type="arabicPeriod"/>
            </a:pPr>
            <a:r>
              <a:rPr lang="en-US" dirty="0"/>
              <a:t>URL tag: supports everything you might want to do with a URL, from controlling parameters to automatically persisting sessions in the absence of cookies.</a:t>
            </a:r>
          </a:p>
          <a:p>
            <a:pPr marL="274320" lvl="1" indent="0">
              <a:buNone/>
            </a:pPr>
            <a:r>
              <a:rPr lang="en-US" dirty="0"/>
              <a:t>&lt;</a:t>
            </a:r>
            <a:r>
              <a:rPr lang="en-US" dirty="0" err="1"/>
              <a:t>s:url</a:t>
            </a:r>
            <a:r>
              <a:rPr lang="en-US" dirty="0"/>
              <a:t> action="</a:t>
            </a:r>
            <a:r>
              <a:rPr lang="en-US" dirty="0" err="1"/>
              <a:t>IteratorTag</a:t>
            </a:r>
            <a:r>
              <a:rPr lang="en-US" dirty="0"/>
              <a:t>" </a:t>
            </a:r>
            <a:r>
              <a:rPr lang="en-US" dirty="0" err="1"/>
              <a:t>var</a:t>
            </a:r>
            <a:r>
              <a:rPr lang="en-US" dirty="0"/>
              <a:t>="</a:t>
            </a:r>
            <a:r>
              <a:rPr lang="en-US" dirty="0" err="1"/>
              <a:t>myUrl</a:t>
            </a:r>
            <a:r>
              <a:rPr lang="en-US" dirty="0"/>
              <a:t>"&gt;</a:t>
            </a:r>
          </a:p>
          <a:p>
            <a:pPr marL="274320" lvl="1" indent="0">
              <a:buNone/>
            </a:pPr>
            <a:r>
              <a:rPr lang="en-US" dirty="0"/>
              <a:t>&lt;</a:t>
            </a:r>
            <a:r>
              <a:rPr lang="en-US" dirty="0" err="1"/>
              <a:t>s:param</a:t>
            </a:r>
            <a:r>
              <a:rPr lang="en-US" dirty="0"/>
              <a:t> name="id" value="2"/&gt;</a:t>
            </a:r>
          </a:p>
          <a:p>
            <a:pPr marL="274320" lvl="1" indent="0">
              <a:buNone/>
            </a:pPr>
            <a:r>
              <a:rPr lang="en-US" dirty="0"/>
              <a:t>&lt;/</a:t>
            </a:r>
            <a:r>
              <a:rPr lang="en-US" dirty="0" err="1"/>
              <a:t>s:url</a:t>
            </a:r>
            <a:r>
              <a:rPr lang="en-US" dirty="0"/>
              <a:t>&gt;</a:t>
            </a:r>
          </a:p>
          <a:p>
            <a:pPr marL="274320" lvl="1" indent="0">
              <a:buNone/>
            </a:pPr>
            <a:r>
              <a:rPr lang="en-US" dirty="0"/>
              <a:t>&lt;a </a:t>
            </a:r>
            <a:r>
              <a:rPr lang="en-US" dirty="0" err="1"/>
              <a:t>href</a:t>
            </a:r>
            <a:r>
              <a:rPr lang="en-US" dirty="0"/>
              <a:t>='&lt;</a:t>
            </a:r>
            <a:r>
              <a:rPr lang="en-US" dirty="0" err="1"/>
              <a:t>s:property</a:t>
            </a:r>
            <a:r>
              <a:rPr lang="en-US" dirty="0"/>
              <a:t> value="#</a:t>
            </a:r>
            <a:r>
              <a:rPr lang="en-US" dirty="0" err="1"/>
              <a:t>myUrl</a:t>
            </a:r>
            <a:r>
              <a:rPr lang="en-US" dirty="0"/>
              <a:t>" /&gt;'&gt; Click Me &lt;/a&gt;</a:t>
            </a:r>
          </a:p>
        </p:txBody>
      </p:sp>
    </p:spTree>
    <p:extLst>
      <p:ext uri="{BB962C8B-B14F-4D97-AF65-F5344CB8AC3E}">
        <p14:creationId xmlns:p14="http://schemas.microsoft.com/office/powerpoint/2010/main" val="3026467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753598" cy="1020762"/>
          </a:xfrm>
        </p:spPr>
        <p:txBody>
          <a:bodyPr/>
          <a:lstStyle/>
          <a:p>
            <a:r>
              <a:rPr lang="en-US" dirty="0"/>
              <a:t>Building a view: tags – Miscellaneous tags</a:t>
            </a:r>
            <a:endParaRPr lang="vi-VN" dirty="0"/>
          </a:p>
        </p:txBody>
      </p:sp>
      <p:sp>
        <p:nvSpPr>
          <p:cNvPr id="7" name="Content Placeholder 6"/>
          <p:cNvSpPr>
            <a:spLocks noGrp="1"/>
          </p:cNvSpPr>
          <p:nvPr>
            <p:ph idx="1"/>
          </p:nvPr>
        </p:nvSpPr>
        <p:spPr>
          <a:xfrm>
            <a:off x="1487696" y="1828800"/>
            <a:ext cx="10286998" cy="4267200"/>
          </a:xfrm>
        </p:spPr>
        <p:txBody>
          <a:bodyPr>
            <a:normAutofit/>
          </a:bodyPr>
          <a:lstStyle/>
          <a:p>
            <a:pPr marL="457200" indent="-457200">
              <a:buFont typeface="+mj-lt"/>
              <a:buAutoNum type="arabicPeriod" startAt="3"/>
            </a:pPr>
            <a:r>
              <a:rPr lang="en-US" dirty="0"/>
              <a:t>i18n and text tags</a:t>
            </a:r>
            <a:r>
              <a:rPr lang="vi-VN" dirty="0"/>
              <a:t>: </a:t>
            </a:r>
            <a:r>
              <a:rPr lang="en-US" dirty="0"/>
              <a:t> internationalization, or i18n for short</a:t>
            </a:r>
            <a:endParaRPr lang="vi-VN" dirty="0"/>
          </a:p>
          <a:p>
            <a:pPr marL="274320" lvl="1" indent="0">
              <a:buNone/>
            </a:pPr>
            <a:r>
              <a:rPr lang="en-US" dirty="0"/>
              <a:t>&lt;s:i18n name="</a:t>
            </a:r>
            <a:r>
              <a:rPr lang="en-US" dirty="0" err="1"/>
              <a:t>manning.chapterSix.myResourceBundle_tr</a:t>
            </a:r>
            <a:r>
              <a:rPr lang="en-US" dirty="0"/>
              <a:t>"&gt;</a:t>
            </a:r>
          </a:p>
          <a:p>
            <a:pPr marL="274320" lvl="1" indent="0">
              <a:buNone/>
            </a:pPr>
            <a:r>
              <a:rPr lang="en-US" dirty="0"/>
              <a:t>	In &lt;</a:t>
            </a:r>
            <a:r>
              <a:rPr lang="en-US" dirty="0" err="1"/>
              <a:t>s:text</a:t>
            </a:r>
            <a:r>
              <a:rPr lang="en-US" dirty="0"/>
              <a:t> name="language"/&gt;,</a:t>
            </a:r>
          </a:p>
          <a:p>
            <a:pPr marL="274320" lvl="1" indent="0">
              <a:buNone/>
            </a:pPr>
            <a:r>
              <a:rPr lang="en-US" dirty="0"/>
              <a:t>	&lt;</a:t>
            </a:r>
            <a:r>
              <a:rPr lang="en-US" dirty="0" err="1"/>
              <a:t>s:text</a:t>
            </a:r>
            <a:r>
              <a:rPr lang="en-US" dirty="0"/>
              <a:t> name="girl" </a:t>
            </a:r>
            <a:r>
              <a:rPr lang="en-US" dirty="0" err="1"/>
              <a:t>var</a:t>
            </a:r>
            <a:r>
              <a:rPr lang="en-US" dirty="0"/>
              <a:t>="</a:t>
            </a:r>
            <a:r>
              <a:rPr lang="en-US" dirty="0" err="1"/>
              <a:t>foreignWord</a:t>
            </a:r>
            <a:r>
              <a:rPr lang="en-US" dirty="0"/>
              <a:t>"/&gt;</a:t>
            </a:r>
          </a:p>
          <a:p>
            <a:pPr marL="274320" lvl="1" indent="0">
              <a:buNone/>
            </a:pPr>
            <a:r>
              <a:rPr lang="en-US" dirty="0"/>
              <a:t>&lt;/s:i18n&gt;</a:t>
            </a:r>
          </a:p>
          <a:p>
            <a:pPr marL="274320" lvl="1" indent="0">
              <a:buNone/>
            </a:pPr>
            <a:r>
              <a:rPr lang="en-US" dirty="0"/>
              <a:t>"&lt;</a:t>
            </a:r>
            <a:r>
              <a:rPr lang="en-US" dirty="0" err="1"/>
              <a:t>s:property</a:t>
            </a:r>
            <a:r>
              <a:rPr lang="en-US" dirty="0"/>
              <a:t> value="#</a:t>
            </a:r>
            <a:r>
              <a:rPr lang="en-US" dirty="0" err="1"/>
              <a:t>foreignWord</a:t>
            </a:r>
            <a:r>
              <a:rPr lang="en-US" dirty="0"/>
              <a:t>"/&gt;" means girl</a:t>
            </a:r>
          </a:p>
          <a:p>
            <a:pPr marL="457200" indent="-457200">
              <a:buFont typeface="+mj-lt"/>
              <a:buAutoNum type="arabicPeriod" startAt="4"/>
            </a:pPr>
            <a:r>
              <a:rPr lang="en-US" dirty="0" err="1"/>
              <a:t>param</a:t>
            </a:r>
            <a:r>
              <a:rPr lang="en-US" dirty="0"/>
              <a:t> tag: passing parameters into your own custom utility objects</a:t>
            </a:r>
          </a:p>
          <a:p>
            <a:pPr marL="457200" indent="-457200">
              <a:buFont typeface="+mj-lt"/>
              <a:buAutoNum type="arabicPeriod" startAt="4"/>
            </a:pPr>
            <a:endParaRPr lang="en-US" dirty="0"/>
          </a:p>
        </p:txBody>
      </p:sp>
    </p:spTree>
    <p:extLst>
      <p:ext uri="{BB962C8B-B14F-4D97-AF65-F5344CB8AC3E}">
        <p14:creationId xmlns:p14="http://schemas.microsoft.com/office/powerpoint/2010/main" val="2800794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vi-VN"/>
              <a:t>UI component tags</a:t>
            </a:r>
            <a:endParaRPr lang="vi-VN" dirty="0"/>
          </a:p>
        </p:txBody>
      </p:sp>
      <p:sp>
        <p:nvSpPr>
          <p:cNvPr id="3" name="Content Placeholder 2"/>
          <p:cNvSpPr>
            <a:spLocks noGrp="1"/>
          </p:cNvSpPr>
          <p:nvPr>
            <p:ph idx="1"/>
          </p:nvPr>
        </p:nvSpPr>
        <p:spPr>
          <a:xfrm>
            <a:off x="837981" y="1576065"/>
            <a:ext cx="10512862" cy="4894280"/>
          </a:xfrm>
        </p:spPr>
        <p:txBody>
          <a:bodyPr anchor="ctr">
            <a:normAutofit fontScale="47500" lnSpcReduction="20000"/>
          </a:bodyPr>
          <a:lstStyle/>
          <a:p>
            <a:r>
              <a:rPr lang="en-US" sz="5098" b="1" i="1" dirty="0"/>
              <a:t>Why we need UI component tags</a:t>
            </a:r>
            <a:r>
              <a:rPr lang="en-US" sz="4399" dirty="0"/>
              <a:t> </a:t>
            </a:r>
          </a:p>
          <a:p>
            <a:pPr lvl="1"/>
            <a:r>
              <a:rPr lang="en-US" sz="5098" b="1" i="1" dirty="0"/>
              <a:t>More than just form elements</a:t>
            </a:r>
            <a:r>
              <a:rPr lang="en-US" sz="5098" dirty="0"/>
              <a:t> </a:t>
            </a:r>
          </a:p>
          <a:p>
            <a:pPr lvl="2"/>
            <a:r>
              <a:rPr lang="vi-VN" sz="3799" i="1" dirty="0"/>
              <a:t>GENERATING THE HTML MARKUP </a:t>
            </a:r>
          </a:p>
          <a:p>
            <a:pPr lvl="2"/>
            <a:r>
              <a:rPr lang="en-US" sz="3799" i="1" dirty="0"/>
              <a:t>BINDING FORM FIELDS TO VALUESTACK PROPERTIES</a:t>
            </a:r>
          </a:p>
          <a:p>
            <a:pPr lvl="2"/>
            <a:r>
              <a:rPr lang="en-US" sz="3799" i="1" dirty="0"/>
              <a:t>INTEGRATION WITH TYPE CONVERSION, VALIDATION, AND INTERNATIONALIZATION </a:t>
            </a:r>
          </a:p>
          <a:p>
            <a:r>
              <a:rPr lang="vi-VN" sz="5098" b="1" i="1" dirty="0" err="1"/>
              <a:t>Tags</a:t>
            </a:r>
            <a:r>
              <a:rPr lang="vi-VN" sz="5098" b="1" i="1" dirty="0"/>
              <a:t>, </a:t>
            </a:r>
            <a:r>
              <a:rPr lang="vi-VN" sz="5098" b="1" i="1" dirty="0" err="1"/>
              <a:t>templates</a:t>
            </a:r>
            <a:r>
              <a:rPr lang="vi-VN" sz="5098" b="1" i="1" dirty="0"/>
              <a:t>, </a:t>
            </a:r>
            <a:r>
              <a:rPr lang="vi-VN" sz="5098" b="1" i="1" dirty="0" err="1"/>
              <a:t>and</a:t>
            </a:r>
            <a:r>
              <a:rPr lang="vi-VN" sz="5098" b="1" i="1" dirty="0"/>
              <a:t> </a:t>
            </a:r>
            <a:r>
              <a:rPr lang="vi-VN" sz="5098" b="1" i="1" dirty="0" err="1"/>
              <a:t>themes</a:t>
            </a:r>
            <a:r>
              <a:rPr lang="vi-VN" sz="5098" dirty="0"/>
              <a:t> </a:t>
            </a:r>
          </a:p>
          <a:p>
            <a:pPr lvl="1"/>
            <a:r>
              <a:rPr lang="vi-VN" sz="5098" b="1" dirty="0" err="1"/>
              <a:t>Tags</a:t>
            </a:r>
            <a:endParaRPr lang="vi-VN" sz="5098" b="1" dirty="0"/>
          </a:p>
          <a:p>
            <a:pPr lvl="1"/>
            <a:r>
              <a:rPr lang="vi-VN" sz="5098" b="1" dirty="0" err="1"/>
              <a:t>Teamplates</a:t>
            </a:r>
            <a:endParaRPr lang="vi-VN" sz="5098" b="1" dirty="0"/>
          </a:p>
          <a:p>
            <a:pPr lvl="1"/>
            <a:r>
              <a:rPr lang="vi-VN" sz="5098" b="1" dirty="0" err="1"/>
              <a:t>Themes</a:t>
            </a:r>
            <a:endParaRPr lang="vi-VN" sz="5098" b="1" dirty="0"/>
          </a:p>
          <a:p>
            <a:pPr lvl="2"/>
            <a:r>
              <a:rPr lang="vi-VN" sz="5098" i="1" dirty="0"/>
              <a:t>CHANGING THE THEME</a:t>
            </a:r>
          </a:p>
          <a:p>
            <a:pPr marL="0" indent="0">
              <a:buNone/>
            </a:pPr>
            <a:br>
              <a:rPr lang="vi-VN" dirty="0"/>
            </a:br>
            <a:r>
              <a:rPr lang="vi-VN" dirty="0"/>
              <a:t> </a:t>
            </a:r>
            <a:br>
              <a:rPr lang="vi-VN" dirty="0"/>
            </a:br>
            <a:br>
              <a:rPr lang="vi-VN" dirty="0"/>
            </a:br>
            <a:br>
              <a:rPr lang="vi-VN" dirty="0"/>
            </a:br>
            <a:br>
              <a:rPr lang="vi-VN" dirty="0"/>
            </a:br>
            <a:br>
              <a:rPr lang="vi-VN" dirty="0"/>
            </a:br>
            <a:br>
              <a:rPr lang="en-US" dirty="0"/>
            </a:br>
            <a:endParaRPr lang="vi-VN" dirty="0"/>
          </a:p>
        </p:txBody>
      </p:sp>
    </p:spTree>
    <p:extLst>
      <p:ext uri="{BB962C8B-B14F-4D97-AF65-F5344CB8AC3E}">
        <p14:creationId xmlns:p14="http://schemas.microsoft.com/office/powerpoint/2010/main" val="127967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vi-VN"/>
              <a:t>UI component tags</a:t>
            </a:r>
            <a:endParaRPr lang="vi-VN" dirty="0"/>
          </a:p>
        </p:txBody>
      </p:sp>
      <p:sp>
        <p:nvSpPr>
          <p:cNvPr id="3" name="Content Placeholder 2"/>
          <p:cNvSpPr>
            <a:spLocks noGrp="1"/>
          </p:cNvSpPr>
          <p:nvPr>
            <p:ph idx="1"/>
          </p:nvPr>
        </p:nvSpPr>
        <p:spPr/>
        <p:txBody>
          <a:bodyPr>
            <a:normAutofit fontScale="85000" lnSpcReduction="20000"/>
          </a:bodyPr>
          <a:lstStyle/>
          <a:p>
            <a:r>
              <a:rPr lang="vi-VN" b="1" i="1"/>
              <a:t>UI Component tag reference</a:t>
            </a:r>
          </a:p>
          <a:p>
            <a:pPr lvl="1"/>
            <a:r>
              <a:rPr lang="vi-VN" b="1" i="1"/>
              <a:t>Common attributes</a:t>
            </a:r>
            <a:r>
              <a:rPr lang="vi-VN"/>
              <a:t> </a:t>
            </a:r>
          </a:p>
          <a:p>
            <a:pPr lvl="1"/>
            <a:r>
              <a:rPr lang="vi-VN" b="1" i="1"/>
              <a:t>Simple components</a:t>
            </a:r>
          </a:p>
          <a:p>
            <a:pPr lvl="2"/>
            <a:r>
              <a:rPr lang="vi-VN"/>
              <a:t>THE HEAD COMPONENT </a:t>
            </a:r>
          </a:p>
          <a:p>
            <a:pPr lvl="2"/>
            <a:r>
              <a:rPr lang="vi-VN"/>
              <a:t>THE FORM COMPONENT</a:t>
            </a:r>
          </a:p>
          <a:p>
            <a:pPr lvl="2"/>
            <a:r>
              <a:rPr lang="vi-VN"/>
              <a:t>THE TEXTFIELD COMPONENT </a:t>
            </a:r>
          </a:p>
          <a:p>
            <a:pPr lvl="2"/>
            <a:r>
              <a:rPr lang="vi-VN"/>
              <a:t>THE PASSWORD COMPONENT</a:t>
            </a:r>
          </a:p>
          <a:p>
            <a:pPr lvl="2"/>
            <a:r>
              <a:rPr lang="vi-VN"/>
              <a:t>THE TEXTAREA COMPONENT</a:t>
            </a:r>
          </a:p>
          <a:p>
            <a:pPr lvl="2"/>
            <a:r>
              <a:rPr lang="vi-VN"/>
              <a:t> THE CHECKBOX COMPONENT</a:t>
            </a:r>
          </a:p>
          <a:p>
            <a:pPr lvl="1"/>
            <a:r>
              <a:rPr lang="vi-VN" b="1" i="1"/>
              <a:t>Collection-backed components</a:t>
            </a:r>
          </a:p>
          <a:p>
            <a:pPr lvl="2"/>
            <a:r>
              <a:rPr lang="vi-VN"/>
              <a:t>THE SELECT COMPONENT </a:t>
            </a:r>
          </a:p>
          <a:p>
            <a:pPr lvl="2"/>
            <a:r>
              <a:rPr lang="vi-VN"/>
              <a:t>THE RADIO COMPONENT</a:t>
            </a:r>
          </a:p>
          <a:p>
            <a:pPr lvl="2"/>
            <a:r>
              <a:rPr lang="vi-VN"/>
              <a:t>THE CHECKBOXLIST COMPONENT</a:t>
            </a:r>
          </a:p>
          <a:p>
            <a:pPr lvl="2"/>
            <a:r>
              <a:rPr lang="vi-VN"/>
              <a:t>PREPOPULATION WITH COLLECTION-BACKED COMPONENTS </a:t>
            </a:r>
            <a:br>
              <a:rPr lang="vi-VN"/>
            </a:br>
            <a:br>
              <a:rPr lang="vi-VN"/>
            </a:br>
            <a:br>
              <a:rPr lang="vi-VN"/>
            </a:br>
            <a:endParaRPr lang="vi-VN"/>
          </a:p>
        </p:txBody>
      </p:sp>
    </p:spTree>
    <p:extLst>
      <p:ext uri="{BB962C8B-B14F-4D97-AF65-F5344CB8AC3E}">
        <p14:creationId xmlns:p14="http://schemas.microsoft.com/office/powerpoint/2010/main" val="215210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vi-VN"/>
              <a:t>UI component tags</a:t>
            </a:r>
            <a:endParaRPr lang="vi-VN" dirty="0"/>
          </a:p>
        </p:txBody>
      </p:sp>
      <p:sp>
        <p:nvSpPr>
          <p:cNvPr id="3" name="Content Placeholder 2"/>
          <p:cNvSpPr>
            <a:spLocks noGrp="1"/>
          </p:cNvSpPr>
          <p:nvPr>
            <p:ph idx="1"/>
          </p:nvPr>
        </p:nvSpPr>
        <p:spPr/>
        <p:txBody>
          <a:bodyPr/>
          <a:lstStyle/>
          <a:p>
            <a:r>
              <a:rPr lang="vi-VN" b="1" i="1"/>
              <a:t>Bonus components</a:t>
            </a:r>
            <a:r>
              <a:rPr lang="vi-VN"/>
              <a:t> </a:t>
            </a:r>
          </a:p>
          <a:p>
            <a:pPr lvl="1"/>
            <a:r>
              <a:rPr lang="vi-VN"/>
              <a:t>THE LABEL COMPONENT</a:t>
            </a:r>
          </a:p>
          <a:p>
            <a:pPr lvl="1"/>
            <a:r>
              <a:rPr lang="vi-VN"/>
              <a:t>THE HIDDEN COMPONENT</a:t>
            </a:r>
          </a:p>
          <a:p>
            <a:pPr lvl="1"/>
            <a:r>
              <a:rPr lang="vi-VN"/>
              <a:t>THE DOUBLESELECT COMPONENT </a:t>
            </a:r>
          </a:p>
          <a:p>
            <a:r>
              <a:rPr lang="vi-VN" b="1" i="1"/>
              <a:t>Summary</a:t>
            </a:r>
            <a:r>
              <a:rPr lang="vi-VN"/>
              <a:t> </a:t>
            </a:r>
            <a:br>
              <a:rPr lang="vi-VN"/>
            </a:br>
            <a:r>
              <a:rPr lang="vi-VN"/>
              <a:t> </a:t>
            </a:r>
            <a:br>
              <a:rPr lang="vi-VN"/>
            </a:br>
            <a:br>
              <a:rPr lang="vi-VN"/>
            </a:br>
            <a:br>
              <a:rPr lang="vi-VN"/>
            </a:br>
            <a:endParaRPr lang="vi-VN"/>
          </a:p>
        </p:txBody>
      </p:sp>
    </p:spTree>
    <p:extLst>
      <p:ext uri="{BB962C8B-B14F-4D97-AF65-F5344CB8AC3E}">
        <p14:creationId xmlns:p14="http://schemas.microsoft.com/office/powerpoint/2010/main" val="3364820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dirty="0"/>
              <a:t>Why we need UI component tags </a:t>
            </a:r>
          </a:p>
        </p:txBody>
      </p:sp>
      <p:sp>
        <p:nvSpPr>
          <p:cNvPr id="3" name="Content Placeholder 2"/>
          <p:cNvSpPr>
            <a:spLocks noGrp="1"/>
          </p:cNvSpPr>
          <p:nvPr>
            <p:ph idx="1"/>
          </p:nvPr>
        </p:nvSpPr>
        <p:spPr/>
        <p:txBody>
          <a:bodyPr/>
          <a:lstStyle/>
          <a:p>
            <a:pPr marL="0" indent="0">
              <a:buNone/>
            </a:pPr>
            <a:r>
              <a:rPr lang="vi-VN"/>
              <a:t>■ Generate HTML markup</a:t>
            </a:r>
            <a:br>
              <a:rPr lang="vi-VN"/>
            </a:br>
            <a:r>
              <a:rPr lang="vi-VN"/>
              <a:t>■ Bind HTML form fields to Java-side properties</a:t>
            </a:r>
            <a:br>
              <a:rPr lang="vi-VN"/>
            </a:br>
            <a:r>
              <a:rPr lang="vi-VN"/>
              <a:t>■ Tie into framework type conversion</a:t>
            </a:r>
            <a:br>
              <a:rPr lang="vi-VN"/>
            </a:br>
            <a:r>
              <a:rPr lang="vi-VN"/>
              <a:t>■ Tie into framework validation</a:t>
            </a:r>
            <a:br>
              <a:rPr lang="vi-VN"/>
            </a:br>
            <a:r>
              <a:rPr lang="vi-VN"/>
              <a:t>■ Tie into framework internationalization </a:t>
            </a:r>
            <a:br>
              <a:rPr lang="vi-VN"/>
            </a:br>
            <a:endParaRPr lang="vi-VN"/>
          </a:p>
        </p:txBody>
      </p:sp>
    </p:spTree>
    <p:extLst>
      <p:ext uri="{BB962C8B-B14F-4D97-AF65-F5344CB8AC3E}">
        <p14:creationId xmlns:p14="http://schemas.microsoft.com/office/powerpoint/2010/main" val="2560461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dirty="0"/>
              <a:t>Why we need UI component </a:t>
            </a:r>
            <a:r>
              <a:rPr lang="en-US"/>
              <a:t>tags </a:t>
            </a:r>
            <a:endParaRPr lang="vi-VN" dirty="0"/>
          </a:p>
        </p:txBody>
      </p:sp>
      <p:sp>
        <p:nvSpPr>
          <p:cNvPr id="3" name="Content Placeholder 2"/>
          <p:cNvSpPr>
            <a:spLocks noGrp="1"/>
          </p:cNvSpPr>
          <p:nvPr>
            <p:ph idx="1"/>
          </p:nvPr>
        </p:nvSpPr>
        <p:spPr/>
        <p:txBody>
          <a:bodyPr>
            <a:normAutofit lnSpcReduction="10000"/>
          </a:bodyPr>
          <a:lstStyle/>
          <a:p>
            <a:r>
              <a:rPr lang="vi-VN" i="1"/>
              <a:t>GENERATING THE HTML MARKUP </a:t>
            </a:r>
            <a:endParaRPr lang="vi-VN"/>
          </a:p>
          <a:p>
            <a:pPr lvl="1"/>
            <a:r>
              <a:rPr lang="vi-VN"/>
              <a:t>Struts 2</a:t>
            </a:r>
          </a:p>
          <a:p>
            <a:pPr marL="457063" lvl="1" indent="0">
              <a:buNone/>
            </a:pPr>
            <a:r>
              <a:rPr lang="vi-VN"/>
              <a:t>&lt;s:textfield name="username" label="Username"/&gt; </a:t>
            </a:r>
          </a:p>
          <a:p>
            <a:pPr lvl="1"/>
            <a:r>
              <a:rPr lang="vi-VN"/>
              <a:t>HTML</a:t>
            </a:r>
          </a:p>
          <a:p>
            <a:pPr marL="457063" lvl="1" indent="0">
              <a:buNone/>
            </a:pPr>
            <a:r>
              <a:rPr lang="vi-VN"/>
              <a:t>&lt;td class="tdLabel"&gt;</a:t>
            </a:r>
            <a:br>
              <a:rPr lang="vi-VN"/>
            </a:br>
            <a:r>
              <a:rPr lang="vi-VN"/>
              <a:t>	&lt;label for="Register_username" 						class="label"&gt;Username:&lt;/label&gt;</a:t>
            </a:r>
            <a:br>
              <a:rPr lang="vi-VN"/>
            </a:br>
            <a:r>
              <a:rPr lang="vi-VN"/>
              <a:t>&lt;/td&gt;</a:t>
            </a:r>
            <a:br>
              <a:rPr lang="vi-VN"/>
            </a:br>
            <a:r>
              <a:rPr lang="vi-VN"/>
              <a:t>&lt;td&gt;</a:t>
            </a:r>
            <a:br>
              <a:rPr lang="vi-VN"/>
            </a:br>
            <a:r>
              <a:rPr lang="vi-VN"/>
              <a:t>	&lt;input type="text" name="username" value="" 	id="Register_username"/&gt;</a:t>
            </a:r>
            <a:br>
              <a:rPr lang="vi-VN"/>
            </a:br>
            <a:r>
              <a:rPr lang="vi-VN"/>
              <a:t>&lt;/td&gt; </a:t>
            </a:r>
            <a:br>
              <a:rPr lang="vi-VN"/>
            </a:br>
            <a:br>
              <a:rPr lang="vi-VN"/>
            </a:br>
            <a:endParaRPr lang="vi-VN"/>
          </a:p>
        </p:txBody>
      </p:sp>
    </p:spTree>
    <p:extLst>
      <p:ext uri="{BB962C8B-B14F-4D97-AF65-F5344CB8AC3E}">
        <p14:creationId xmlns:p14="http://schemas.microsoft.com/office/powerpoint/2010/main" val="3456834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dirty="0"/>
              <a:t>Why we need UI component </a:t>
            </a:r>
            <a:r>
              <a:rPr lang="en-US"/>
              <a:t>tags </a:t>
            </a:r>
            <a:endParaRPr lang="vi-VN" dirty="0"/>
          </a:p>
        </p:txBody>
      </p:sp>
      <p:sp>
        <p:nvSpPr>
          <p:cNvPr id="3" name="Content Placeholder 2"/>
          <p:cNvSpPr>
            <a:spLocks noGrp="1"/>
          </p:cNvSpPr>
          <p:nvPr>
            <p:ph idx="1"/>
          </p:nvPr>
        </p:nvSpPr>
        <p:spPr/>
        <p:txBody>
          <a:bodyPr/>
          <a:lstStyle/>
          <a:p>
            <a:r>
              <a:rPr lang="en-US"/>
              <a:t>The Struts 2 UI component tags were carefully designed as a mini-MVC UI component framework of their own.</a:t>
            </a:r>
          </a:p>
          <a:p>
            <a:r>
              <a:rPr lang="en-US"/>
              <a:t>FreeMarker template that can easily be edited.</a:t>
            </a:r>
          </a:p>
          <a:p>
            <a:r>
              <a:rPr lang="en-US"/>
              <a:t>Can tweak the Struts 2 UI components to generate HTML that meets your own idiosyncratic requirements.</a:t>
            </a:r>
            <a:endParaRPr lang="vi-VN"/>
          </a:p>
        </p:txBody>
      </p:sp>
    </p:spTree>
    <p:extLst>
      <p:ext uri="{BB962C8B-B14F-4D97-AF65-F5344CB8AC3E}">
        <p14:creationId xmlns:p14="http://schemas.microsoft.com/office/powerpoint/2010/main" val="245982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861" y="365923"/>
            <a:ext cx="9849982" cy="1149477"/>
          </a:xfrm>
        </p:spPr>
        <p:txBody>
          <a:bodyPr vert="horz" lIns="91440" tIns="45720" rIns="91440" bIns="45720" rtlCol="0" anchor="b">
            <a:normAutofit/>
          </a:bodyPr>
          <a:lstStyle/>
          <a:p>
            <a:r>
              <a:rPr lang="en-US" dirty="0"/>
              <a:t>Why we need UI component </a:t>
            </a:r>
            <a:r>
              <a:rPr lang="en-US"/>
              <a:t>tags </a:t>
            </a:r>
            <a:endParaRPr lang="vi-V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1589" y="1788283"/>
            <a:ext cx="4669254" cy="1855613"/>
          </a:xfrm>
        </p:spPr>
      </p:pic>
      <p:sp>
        <p:nvSpPr>
          <p:cNvPr id="7" name="TextBox 6"/>
          <p:cNvSpPr txBox="1"/>
          <p:nvPr/>
        </p:nvSpPr>
        <p:spPr>
          <a:xfrm>
            <a:off x="909614" y="2720806"/>
            <a:ext cx="5184798" cy="923090"/>
          </a:xfrm>
          <a:prstGeom prst="rect">
            <a:avLst/>
          </a:prstGeom>
          <a:noFill/>
        </p:spPr>
        <p:txBody>
          <a:bodyPr wrap="square" rtlCol="0">
            <a:spAutoFit/>
          </a:bodyPr>
          <a:lstStyle/>
          <a:p>
            <a:r>
              <a:rPr lang="en-US" sz="1799"/>
              <a:t>The account form is prepopulated</a:t>
            </a:r>
            <a:br>
              <a:rPr lang="en-US" sz="1799"/>
            </a:br>
            <a:r>
              <a:rPr lang="en-US" sz="1799"/>
              <a:t>with data from properties on the </a:t>
            </a:r>
            <a:r>
              <a:rPr lang="en-US" sz="1799" b="1"/>
              <a:t>ValueStack</a:t>
            </a:r>
            <a:r>
              <a:rPr lang="en-US" sz="1799"/>
              <a:t> </a:t>
            </a:r>
            <a:br>
              <a:rPr lang="en-US" sz="1799"/>
            </a:br>
            <a:endParaRPr lang="vi-VN" sz="1799"/>
          </a:p>
        </p:txBody>
      </p:sp>
      <p:sp>
        <p:nvSpPr>
          <p:cNvPr id="9" name="TextBox 8"/>
          <p:cNvSpPr txBox="1"/>
          <p:nvPr/>
        </p:nvSpPr>
        <p:spPr>
          <a:xfrm>
            <a:off x="837982" y="1515400"/>
            <a:ext cx="4578769" cy="1230785"/>
          </a:xfrm>
          <a:prstGeom prst="rect">
            <a:avLst/>
          </a:prstGeom>
          <a:noFill/>
        </p:spPr>
        <p:txBody>
          <a:bodyPr wrap="square" rtlCol="0">
            <a:spAutoFit/>
          </a:bodyPr>
          <a:lstStyle/>
          <a:p>
            <a:pPr lvl="2"/>
            <a:endParaRPr lang="vi-VN" sz="3799"/>
          </a:p>
          <a:p>
            <a:pPr lvl="2"/>
            <a:r>
              <a:rPr lang="en-US" sz="1799"/>
              <a:t>BINDING FORM FIELDS TO VALUESTACK PROPERTIES</a:t>
            </a:r>
          </a:p>
        </p:txBody>
      </p:sp>
      <p:cxnSp>
        <p:nvCxnSpPr>
          <p:cNvPr id="16" name="Connector: Curved 15"/>
          <p:cNvCxnSpPr/>
          <p:nvPr/>
        </p:nvCxnSpPr>
        <p:spPr>
          <a:xfrm rot="16200000" flipH="1">
            <a:off x="1316665" y="1467646"/>
            <a:ext cx="914162" cy="54576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7913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dirty="0"/>
              <a:t>Why we need UI component </a:t>
            </a:r>
            <a:r>
              <a:rPr lang="en-US"/>
              <a:t>tags </a:t>
            </a:r>
            <a:endParaRPr lang="vi-VN" dirty="0"/>
          </a:p>
        </p:txBody>
      </p:sp>
      <p:sp>
        <p:nvSpPr>
          <p:cNvPr id="3" name="Content Placeholder 2"/>
          <p:cNvSpPr>
            <a:spLocks noGrp="1"/>
          </p:cNvSpPr>
          <p:nvPr>
            <p:ph idx="1"/>
          </p:nvPr>
        </p:nvSpPr>
        <p:spPr/>
        <p:txBody>
          <a:bodyPr/>
          <a:lstStyle/>
          <a:p>
            <a:r>
              <a:rPr lang="en-US"/>
              <a:t>This binding lays the foundation for a bidirectional flow of data between UI components and the domain model objects on the ValueStack </a:t>
            </a:r>
            <a:br>
              <a:rPr lang="en-US"/>
            </a:br>
            <a:endParaRPr lang="vi-V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033" y="3219121"/>
            <a:ext cx="5993854" cy="2953079"/>
          </a:xfrm>
          <a:prstGeom prst="rect">
            <a:avLst/>
          </a:prstGeom>
        </p:spPr>
      </p:pic>
      <p:sp>
        <p:nvSpPr>
          <p:cNvPr id="6" name="TextBox 5"/>
          <p:cNvSpPr txBox="1"/>
          <p:nvPr/>
        </p:nvSpPr>
        <p:spPr>
          <a:xfrm>
            <a:off x="7995505" y="3534742"/>
            <a:ext cx="3355338" cy="923090"/>
          </a:xfrm>
          <a:prstGeom prst="rect">
            <a:avLst/>
          </a:prstGeom>
          <a:noFill/>
        </p:spPr>
        <p:txBody>
          <a:bodyPr wrap="square" rtlCol="0">
            <a:spAutoFit/>
          </a:bodyPr>
          <a:lstStyle/>
          <a:p>
            <a:r>
              <a:rPr lang="en-US" sz="1799"/>
              <a:t>we’ll expose our User object as a</a:t>
            </a:r>
          </a:p>
          <a:p>
            <a:r>
              <a:rPr lang="en-US" sz="1799"/>
              <a:t>domain model object rather than as a local JavaBeans property</a:t>
            </a:r>
            <a:endParaRPr lang="vi-VN" sz="1799"/>
          </a:p>
        </p:txBody>
      </p:sp>
    </p:spTree>
    <p:extLst>
      <p:ext uri="{BB962C8B-B14F-4D97-AF65-F5344CB8AC3E}">
        <p14:creationId xmlns:p14="http://schemas.microsoft.com/office/powerpoint/2010/main" val="2968515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Agenda</a:t>
            </a:r>
          </a:p>
        </p:txBody>
      </p:sp>
      <p:sp>
        <p:nvSpPr>
          <p:cNvPr id="14" name="Content Placeholder 13"/>
          <p:cNvSpPr>
            <a:spLocks noGrp="1"/>
          </p:cNvSpPr>
          <p:nvPr>
            <p:ph idx="1"/>
          </p:nvPr>
        </p:nvSpPr>
        <p:spPr/>
        <p:txBody>
          <a:bodyPr/>
          <a:lstStyle/>
          <a:p>
            <a:pPr marL="514350" indent="-514350">
              <a:buFont typeface="+mj-lt"/>
              <a:buAutoNum type="romanUcPeriod"/>
            </a:pPr>
            <a:r>
              <a:rPr lang="en-US" dirty="0"/>
              <a:t>Building a view: tags</a:t>
            </a:r>
          </a:p>
          <a:p>
            <a:pPr marL="514350" indent="-514350">
              <a:buFont typeface="+mj-lt"/>
              <a:buAutoNum type="romanUcPeriod"/>
            </a:pPr>
            <a:r>
              <a:rPr lang="en-US" dirty="0"/>
              <a:t>UI component tags</a:t>
            </a:r>
          </a:p>
          <a:p>
            <a:pPr marL="514350" indent="-514350">
              <a:buFont typeface="+mj-lt"/>
              <a:buAutoNum type="romanUcPeriod"/>
            </a:pPr>
            <a:r>
              <a:rPr lang="en-US" dirty="0"/>
              <a:t>Results in detail</a:t>
            </a:r>
          </a:p>
        </p:txBody>
      </p:sp>
      <p:pic>
        <p:nvPicPr>
          <p:cNvPr id="5" name="Picture 4"/>
          <p:cNvPicPr>
            <a:picLocks noChangeAspect="1"/>
          </p:cNvPicPr>
          <p:nvPr/>
        </p:nvPicPr>
        <p:blipFill rotWithShape="1">
          <a:blip r:embed="rId2"/>
          <a:srcRect l="63754" t="18673" r="7488" b="17512"/>
          <a:stretch/>
        </p:blipFill>
        <p:spPr>
          <a:xfrm>
            <a:off x="6094413" y="1669774"/>
            <a:ext cx="3962400" cy="4737652"/>
          </a:xfrm>
          <a:prstGeom prst="rect">
            <a:avLst/>
          </a:prstGeom>
        </p:spPr>
      </p:pic>
      <p:sp>
        <p:nvSpPr>
          <p:cNvPr id="6" name="Oval 5"/>
          <p:cNvSpPr/>
          <p:nvPr/>
        </p:nvSpPr>
        <p:spPr>
          <a:xfrm>
            <a:off x="8304212" y="4571999"/>
            <a:ext cx="1600200" cy="914401"/>
          </a:xfrm>
          <a:prstGeom prst="ellipse">
            <a:avLst/>
          </a:prstGeom>
          <a:noFill/>
          <a:ln w="28575">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a:t>Theme</a:t>
            </a:r>
            <a:endParaRPr lang="vi-V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9876" y="1805054"/>
            <a:ext cx="6438122" cy="1114291"/>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2412" y="2938395"/>
            <a:ext cx="6485741" cy="1438101"/>
          </a:xfrm>
          <a:prstGeom prst="rect">
            <a:avLst/>
          </a:prstGeom>
        </p:spPr>
      </p:pic>
    </p:spTree>
    <p:extLst>
      <p:ext uri="{BB962C8B-B14F-4D97-AF65-F5344CB8AC3E}">
        <p14:creationId xmlns:p14="http://schemas.microsoft.com/office/powerpoint/2010/main" val="2885837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731838"/>
            <a:ext cx="9143998" cy="1020762"/>
          </a:xfrm>
        </p:spPr>
        <p:txBody>
          <a:bodyPr vert="horz" lIns="91440" tIns="45720" rIns="91440" bIns="45720" rtlCol="0" anchor="b">
            <a:normAutofit/>
          </a:bodyPr>
          <a:lstStyle/>
          <a:p>
            <a:r>
              <a:rPr lang="vi-VN" dirty="0" err="1"/>
              <a:t>Common</a:t>
            </a:r>
            <a:r>
              <a:rPr lang="vi-VN" dirty="0"/>
              <a:t> </a:t>
            </a:r>
            <a:r>
              <a:rPr lang="vi-VN" dirty="0" err="1"/>
              <a:t>attributes</a:t>
            </a:r>
            <a:r>
              <a:rPr lang="vi-VN" dirty="0"/>
              <a:t> </a:t>
            </a:r>
            <a:br>
              <a:rPr lang="vi-VN" dirty="0"/>
            </a:br>
            <a:endParaRPr lang="vi-V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9012" y="1752600"/>
            <a:ext cx="10512862" cy="4688136"/>
          </a:xfrm>
          <a:prstGeom prst="rect">
            <a:avLst/>
          </a:prstGeom>
        </p:spPr>
      </p:pic>
    </p:spTree>
    <p:extLst>
      <p:ext uri="{BB962C8B-B14F-4D97-AF65-F5344CB8AC3E}">
        <p14:creationId xmlns:p14="http://schemas.microsoft.com/office/powerpoint/2010/main" val="145316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vi-VN"/>
              <a:t>Common attributes</a:t>
            </a:r>
            <a:endParaRPr lang="vi-V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2414" y="1905000"/>
            <a:ext cx="8770730" cy="3646842"/>
          </a:xfrm>
        </p:spPr>
      </p:pic>
    </p:spTree>
    <p:extLst>
      <p:ext uri="{BB962C8B-B14F-4D97-AF65-F5344CB8AC3E}">
        <p14:creationId xmlns:p14="http://schemas.microsoft.com/office/powerpoint/2010/main" val="331909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in detail</a:t>
            </a:r>
          </a:p>
        </p:txBody>
      </p:sp>
      <p:sp>
        <p:nvSpPr>
          <p:cNvPr id="3" name="Content Placeholder 2"/>
          <p:cNvSpPr>
            <a:spLocks noGrp="1"/>
          </p:cNvSpPr>
          <p:nvPr>
            <p:ph idx="1"/>
          </p:nvPr>
        </p:nvSpPr>
        <p:spPr/>
        <p:txBody>
          <a:bodyPr>
            <a:normAutofit fontScale="92500" lnSpcReduction="20000"/>
          </a:bodyPr>
          <a:lstStyle/>
          <a:p>
            <a:r>
              <a:rPr lang="en-US" dirty="0"/>
              <a:t>Life after the action </a:t>
            </a:r>
            <a:br>
              <a:rPr lang="en-US" dirty="0"/>
            </a:br>
            <a:endParaRPr lang="en-US" dirty="0"/>
          </a:p>
          <a:p>
            <a:r>
              <a:rPr lang="en-US" dirty="0"/>
              <a:t>Commonly used result types </a:t>
            </a:r>
          </a:p>
          <a:p>
            <a:endParaRPr lang="en-US" dirty="0"/>
          </a:p>
          <a:p>
            <a:r>
              <a:rPr lang="en-US" dirty="0"/>
              <a:t>JSP alternatives </a:t>
            </a:r>
          </a:p>
          <a:p>
            <a:endParaRPr lang="en-US" dirty="0"/>
          </a:p>
          <a:p>
            <a:r>
              <a:rPr lang="en-US" dirty="0"/>
              <a:t>Global results </a:t>
            </a:r>
          </a:p>
          <a:p>
            <a:endParaRPr lang="en-US" dirty="0"/>
          </a:p>
          <a:p>
            <a:r>
              <a:rPr lang="en-US" dirty="0"/>
              <a:t>Summary </a:t>
            </a:r>
            <a:br>
              <a:rPr lang="en-US" dirty="0"/>
            </a:br>
            <a:endParaRPr lang="en-US" dirty="0"/>
          </a:p>
        </p:txBody>
      </p:sp>
    </p:spTree>
    <p:extLst>
      <p:ext uri="{BB962C8B-B14F-4D97-AF65-F5344CB8AC3E}">
        <p14:creationId xmlns:p14="http://schemas.microsoft.com/office/powerpoint/2010/main" val="3103855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Life after the action</a:t>
            </a:r>
            <a:endParaRPr lang="en-US" dirty="0"/>
          </a:p>
        </p:txBody>
      </p:sp>
      <p:sp>
        <p:nvSpPr>
          <p:cNvPr id="3" name="Content Placeholder 2"/>
          <p:cNvSpPr>
            <a:spLocks noGrp="1"/>
          </p:cNvSpPr>
          <p:nvPr>
            <p:ph sz="half" idx="1"/>
          </p:nvPr>
        </p:nvSpPr>
        <p:spPr/>
        <p:txBody>
          <a:bodyPr>
            <a:normAutofit fontScale="85000" lnSpcReduction="20000"/>
          </a:bodyPr>
          <a:lstStyle/>
          <a:p>
            <a:r>
              <a:rPr lang="en-US" dirty="0"/>
              <a:t>Beyond the page: how to use custom</a:t>
            </a:r>
            <a:br>
              <a:rPr lang="en-US" dirty="0"/>
            </a:br>
            <a:r>
              <a:rPr lang="en-US" dirty="0"/>
              <a:t>results to build Ajax applications with Struts 2 </a:t>
            </a:r>
          </a:p>
          <a:p>
            <a:pPr lvl="1"/>
            <a:r>
              <a:rPr lang="en-US" dirty="0"/>
              <a:t>In figure 8.1, the client makes a request that maps to some action. This action,</a:t>
            </a:r>
            <a:br>
              <a:rPr lang="en-US" dirty="0"/>
            </a:br>
            <a:r>
              <a:rPr lang="en-US" dirty="0"/>
              <a:t>most likely, takes some piece of request data, conducts some business logic, then</a:t>
            </a:r>
            <a:br>
              <a:rPr lang="en-US" dirty="0"/>
            </a:br>
            <a:r>
              <a:rPr lang="en-US" dirty="0"/>
              <a:t>exposes the subsequent domain data on</a:t>
            </a:r>
            <a:br>
              <a:rPr lang="en-US" dirty="0"/>
            </a:br>
            <a:r>
              <a:rPr lang="en-US" dirty="0"/>
              <a:t>the </a:t>
            </a:r>
            <a:r>
              <a:rPr lang="en-US" dirty="0" err="1"/>
              <a:t>ValueStack</a:t>
            </a:r>
            <a:r>
              <a:rPr lang="en-US" dirty="0"/>
              <a:t>. The action then passes</a:t>
            </a:r>
            <a:br>
              <a:rPr lang="en-US" dirty="0"/>
            </a:br>
            <a:r>
              <a:rPr lang="en-US" dirty="0"/>
              <a:t>control to a result that renders a full</a:t>
            </a:r>
            <a:br>
              <a:rPr lang="en-US" dirty="0"/>
            </a:br>
            <a:r>
              <a:rPr lang="en-US" dirty="0"/>
              <a:t>HTML page, using the prepared data, to</a:t>
            </a:r>
            <a:br>
              <a:rPr lang="en-US" dirty="0"/>
            </a:br>
            <a:r>
              <a:rPr lang="en-US" dirty="0"/>
              <a:t>build the new HTML page. The key thing</a:t>
            </a:r>
            <a:br>
              <a:rPr lang="en-US" dirty="0"/>
            </a:br>
            <a:r>
              <a:rPr lang="en-US" dirty="0"/>
              <a:t>here is that the response is a full HTML</a:t>
            </a:r>
            <a:br>
              <a:rPr lang="en-US" dirty="0"/>
            </a:br>
            <a:r>
              <a:rPr lang="en-US" dirty="0"/>
              <a:t>page, which the client browser uses to</a:t>
            </a:r>
            <a:br>
              <a:rPr lang="en-US" dirty="0"/>
            </a:br>
            <a:r>
              <a:rPr lang="en-US" dirty="0" err="1"/>
              <a:t>rerender</a:t>
            </a:r>
            <a:r>
              <a:rPr lang="en-US" dirty="0"/>
              <a:t> its entire window. The response</a:t>
            </a:r>
            <a:br>
              <a:rPr lang="en-US" dirty="0"/>
            </a:br>
            <a:r>
              <a:rPr lang="en-US" dirty="0"/>
              <a:t>sent back to the client in figure 8.1 is</a:t>
            </a:r>
            <a:br>
              <a:rPr lang="en-US" dirty="0"/>
            </a:br>
            <a:r>
              <a:rPr lang="en-US" dirty="0"/>
              <a:t>probably rendered by a JSP under the</a:t>
            </a:r>
            <a:br>
              <a:rPr lang="en-US" dirty="0"/>
            </a:br>
            <a:r>
              <a:rPr lang="en-US" dirty="0"/>
              <a:t>default dispatcher result type. As we’ve</a:t>
            </a:r>
            <a:br>
              <a:rPr lang="en-US" dirty="0"/>
            </a:br>
            <a:r>
              <a:rPr lang="en-US" dirty="0"/>
              <a:t>seen, the framework makes this classic</a:t>
            </a:r>
            <a:br>
              <a:rPr lang="en-US" dirty="0"/>
            </a:br>
            <a:r>
              <a:rPr lang="en-US" dirty="0"/>
              <a:t>pattern of usage easy. </a:t>
            </a:r>
            <a:br>
              <a:rPr lang="en-US" dirty="0"/>
            </a:br>
            <a:br>
              <a:rPr lang="en-US" dirty="0"/>
            </a:br>
            <a:endParaRPr lang="en-US" dirty="0"/>
          </a:p>
        </p:txBody>
      </p:sp>
      <p:sp>
        <p:nvSpPr>
          <p:cNvPr id="7" name="Content Placeholder 6"/>
          <p:cNvSpPr>
            <a:spLocks noGrp="1"/>
          </p:cNvSpPr>
          <p:nvPr>
            <p:ph sz="half" idx="2"/>
          </p:nvPr>
        </p:nvSpPr>
        <p:spPr/>
        <p:txBody>
          <a:bodyPr>
            <a:normAutofit fontScale="85000" lnSpcReduction="20000"/>
          </a:bodyPr>
          <a:lstStyle/>
          <a:p>
            <a:endParaRPr lang="vi-VN"/>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9212" y="2895600"/>
            <a:ext cx="3638550" cy="3143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7656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Life after the action</a:t>
            </a:r>
            <a:endParaRPr lang="en-US" dirty="0"/>
          </a:p>
        </p:txBody>
      </p:sp>
      <p:sp>
        <p:nvSpPr>
          <p:cNvPr id="3" name="Content Placeholder 2"/>
          <p:cNvSpPr>
            <a:spLocks noGrp="1"/>
          </p:cNvSpPr>
          <p:nvPr>
            <p:ph sz="half" idx="1"/>
          </p:nvPr>
        </p:nvSpPr>
        <p:spPr/>
        <p:txBody>
          <a:bodyPr>
            <a:normAutofit fontScale="85000" lnSpcReduction="10000"/>
          </a:bodyPr>
          <a:lstStyle/>
          <a:p>
            <a:r>
              <a:rPr lang="en-US"/>
              <a:t>Beyond the page: how to use custom</a:t>
            </a:r>
            <a:br>
              <a:rPr lang="en-US"/>
            </a:br>
            <a:r>
              <a:rPr lang="en-US"/>
              <a:t>results to build Ajax applications with Struts 2 </a:t>
            </a:r>
          </a:p>
          <a:p>
            <a:pPr lvl="1"/>
            <a:r>
              <a:rPr lang="en-US"/>
              <a:t>On the other hand, Ajax applications</a:t>
            </a:r>
            <a:br>
              <a:rPr lang="en-US"/>
            </a:br>
            <a:r>
              <a:rPr lang="en-US"/>
              <a:t>do something entirely different. Instead</a:t>
            </a:r>
            <a:br>
              <a:rPr lang="en-US"/>
            </a:br>
            <a:r>
              <a:rPr lang="en-US"/>
              <a:t>of requesting full HTML pages, they only</a:t>
            </a:r>
            <a:br>
              <a:rPr lang="en-US"/>
            </a:br>
            <a:r>
              <a:rPr lang="en-US"/>
              <a:t>want data. This data can come in many</a:t>
            </a:r>
            <a:br>
              <a:rPr lang="en-US"/>
            </a:br>
            <a:r>
              <a:rPr lang="en-US"/>
              <a:t>forms. Some Ajax applications want</a:t>
            </a:r>
            <a:br>
              <a:rPr lang="en-US"/>
            </a:br>
            <a:r>
              <a:rPr lang="en-US"/>
              <a:t>HTML fragments as their responses.</a:t>
            </a:r>
            <a:br>
              <a:rPr lang="en-US"/>
            </a:br>
            <a:r>
              <a:rPr lang="en-US"/>
              <a:t>Some want XML or JSON responses. In</a:t>
            </a:r>
            <a:br>
              <a:rPr lang="en-US"/>
            </a:br>
            <a:r>
              <a:rPr lang="en-US"/>
              <a:t>short, the content of an Ajax response</a:t>
            </a:r>
            <a:br>
              <a:rPr lang="en-US"/>
            </a:br>
            <a:r>
              <a:rPr lang="en-US"/>
              <a:t>can be in a variety of formats. Regardless</a:t>
            </a:r>
            <a:br>
              <a:rPr lang="en-US"/>
            </a:br>
            <a:r>
              <a:rPr lang="en-US"/>
              <a:t>of their differences, they do share one</a:t>
            </a:r>
            <a:br>
              <a:rPr lang="en-US"/>
            </a:br>
            <a:r>
              <a:rPr lang="en-US"/>
              <a:t>distinct commonality: none of them want</a:t>
            </a:r>
            <a:br>
              <a:rPr lang="en-US"/>
            </a:br>
            <a:r>
              <a:rPr lang="en-US"/>
              <a:t>a full HTML page. Figure 8.2 illustrates a</a:t>
            </a:r>
            <a:br>
              <a:rPr lang="en-US"/>
            </a:br>
            <a:r>
              <a:rPr lang="en-US"/>
              <a:t>typical Ajax request and response cycle. </a:t>
            </a:r>
            <a:br>
              <a:rPr lang="en-US"/>
            </a:br>
            <a:endParaRPr lang="en-US"/>
          </a:p>
          <a:p>
            <a:endParaRPr lang="en-US" dirty="0"/>
          </a:p>
        </p:txBody>
      </p:sp>
      <p:sp>
        <p:nvSpPr>
          <p:cNvPr id="6" name="Content Placeholder 5"/>
          <p:cNvSpPr>
            <a:spLocks noGrp="1"/>
          </p:cNvSpPr>
          <p:nvPr>
            <p:ph sz="half" idx="2"/>
          </p:nvPr>
        </p:nvSpPr>
        <p:spPr/>
        <p:txBody>
          <a:bodyPr>
            <a:normAutofit fontScale="85000" lnSpcReduction="10000"/>
          </a:bodyPr>
          <a:lstStyle/>
          <a:p>
            <a:endParaRPr lang="vi-VN"/>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7812" y="2286000"/>
            <a:ext cx="3524250" cy="305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1009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Life after the action</a:t>
            </a:r>
            <a:endParaRPr lang="en-US" dirty="0"/>
          </a:p>
        </p:txBody>
      </p:sp>
      <p:sp>
        <p:nvSpPr>
          <p:cNvPr id="3" name="Content Placeholder 2"/>
          <p:cNvSpPr>
            <a:spLocks noGrp="1"/>
          </p:cNvSpPr>
          <p:nvPr>
            <p:ph idx="1"/>
          </p:nvPr>
        </p:nvSpPr>
        <p:spPr/>
        <p:txBody>
          <a:bodyPr/>
          <a:lstStyle/>
          <a:p>
            <a:r>
              <a:rPr lang="en-US"/>
              <a:t>Beyond the page: how to use custom</a:t>
            </a:r>
            <a:br>
              <a:rPr lang="en-US"/>
            </a:br>
            <a:r>
              <a:rPr lang="en-US"/>
              <a:t>results to build Ajax applications with Struts 2 </a:t>
            </a:r>
          </a:p>
          <a:p>
            <a:pPr lvl="1"/>
            <a:r>
              <a:rPr lang="en-US"/>
              <a:t>When the Ajax client receives the response, it won’t cause the browser to rerender the entire HTML page. On the contrary, it carefully examines the data serialized in the</a:t>
            </a:r>
            <a:br>
              <a:rPr lang="en-US"/>
            </a:br>
            <a:r>
              <a:rPr lang="en-US"/>
              <a:t>XML or JSON and uses that data to make targeted updates to the affected regions of the current browser page. This is a different kind of response. Luckily, Struts 2 can easily handle this with the flexibility of its result component. </a:t>
            </a:r>
            <a:br>
              <a:rPr lang="en-US"/>
            </a:br>
            <a:endParaRPr lang="en-US" dirty="0"/>
          </a:p>
        </p:txBody>
      </p:sp>
    </p:spTree>
    <p:extLst>
      <p:ext uri="{BB962C8B-B14F-4D97-AF65-F5344CB8AC3E}">
        <p14:creationId xmlns:p14="http://schemas.microsoft.com/office/powerpoint/2010/main" val="2534281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Life after the action</a:t>
            </a:r>
            <a:endParaRPr lang="en-US" dirty="0"/>
          </a:p>
        </p:txBody>
      </p:sp>
      <p:sp>
        <p:nvSpPr>
          <p:cNvPr id="3" name="Content Placeholder 2"/>
          <p:cNvSpPr>
            <a:spLocks noGrp="1"/>
          </p:cNvSpPr>
          <p:nvPr>
            <p:ph idx="1"/>
          </p:nvPr>
        </p:nvSpPr>
        <p:spPr/>
        <p:txBody>
          <a:bodyPr/>
          <a:lstStyle/>
          <a:p>
            <a:r>
              <a:rPr lang="en-US"/>
              <a:t>Implementing a JSON result type </a:t>
            </a:r>
          </a:p>
          <a:p>
            <a:pPr lvl="1"/>
            <a:r>
              <a:rPr lang="en-US"/>
              <a:t>AN AJAX CLIENT TO DEMO OUR RESULT </a:t>
            </a:r>
          </a:p>
          <a:p>
            <a:pPr lvl="1"/>
            <a:r>
              <a:rPr lang="en-US"/>
              <a:t>CODING THE JSONRESULT </a:t>
            </a:r>
          </a:p>
          <a:p>
            <a:pPr lvl="1"/>
            <a:r>
              <a:rPr lang="en-US"/>
              <a:t>AN AJAX CLIENT </a:t>
            </a:r>
          </a:p>
          <a:p>
            <a:pPr lvl="1"/>
            <a:r>
              <a:rPr lang="en-US"/>
              <a:t>THE ACTION </a:t>
            </a:r>
          </a:p>
          <a:p>
            <a:pPr lvl="1"/>
            <a:r>
              <a:rPr lang="en-US"/>
              <a:t>DECLARING AND USING THE JSONRESULT TYPE </a:t>
            </a:r>
            <a:br>
              <a:rPr lang="en-US"/>
            </a:br>
            <a:br>
              <a:rPr lang="en-US"/>
            </a:br>
            <a:br>
              <a:rPr lang="en-US"/>
            </a:br>
            <a:br>
              <a:rPr lang="en-US"/>
            </a:br>
            <a:br>
              <a:rPr lang="en-US"/>
            </a:br>
            <a:endParaRPr lang="en-US" dirty="0"/>
          </a:p>
        </p:txBody>
      </p:sp>
    </p:spTree>
    <p:extLst>
      <p:ext uri="{BB962C8B-B14F-4D97-AF65-F5344CB8AC3E}">
        <p14:creationId xmlns:p14="http://schemas.microsoft.com/office/powerpoint/2010/main" val="1233044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Life after the action</a:t>
            </a:r>
            <a:endParaRPr lang="en-US" dirty="0"/>
          </a:p>
        </p:txBody>
      </p:sp>
      <p:sp>
        <p:nvSpPr>
          <p:cNvPr id="3" name="Content Placeholder 2"/>
          <p:cNvSpPr>
            <a:spLocks noGrp="1"/>
          </p:cNvSpPr>
          <p:nvPr>
            <p:ph idx="1"/>
          </p:nvPr>
        </p:nvSpPr>
        <p:spPr/>
        <p:txBody>
          <a:bodyPr/>
          <a:lstStyle/>
          <a:p>
            <a:r>
              <a:rPr lang="en-US"/>
              <a:t>Implementing a JSON result type </a:t>
            </a:r>
          </a:p>
          <a:p>
            <a:pPr lvl="1"/>
            <a:r>
              <a:rPr lang="en-US"/>
              <a:t>AN AJAX CLIENT TO DEMO OUR RESULT </a:t>
            </a:r>
          </a:p>
          <a:p>
            <a:pPr lvl="1"/>
            <a:endParaRPr lang="en-US" dirty="0"/>
          </a:p>
        </p:txBody>
      </p:sp>
    </p:spTree>
    <p:extLst>
      <p:ext uri="{BB962C8B-B14F-4D97-AF65-F5344CB8AC3E}">
        <p14:creationId xmlns:p14="http://schemas.microsoft.com/office/powerpoint/2010/main" val="3313187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Life after the action</a:t>
            </a:r>
            <a:endParaRPr lang="en-US" dirty="0"/>
          </a:p>
        </p:txBody>
      </p:sp>
      <p:sp>
        <p:nvSpPr>
          <p:cNvPr id="3" name="Content Placeholder 2"/>
          <p:cNvSpPr>
            <a:spLocks noGrp="1"/>
          </p:cNvSpPr>
          <p:nvPr>
            <p:ph idx="1"/>
          </p:nvPr>
        </p:nvSpPr>
        <p:spPr/>
        <p:txBody>
          <a:bodyPr/>
          <a:lstStyle/>
          <a:p>
            <a:r>
              <a:rPr lang="en-US"/>
              <a:t>Implementing a JSON result type </a:t>
            </a:r>
          </a:p>
          <a:p>
            <a:pPr lvl="1"/>
            <a:r>
              <a:rPr lang="en-US"/>
              <a:t>CODING THE JSONRESULT </a:t>
            </a:r>
          </a:p>
          <a:p>
            <a:endParaRPr lang="en-US" dirty="0"/>
          </a:p>
        </p:txBody>
      </p:sp>
      <p:sp>
        <p:nvSpPr>
          <p:cNvPr id="4" name="Title 1"/>
          <p:cNvSpPr txBox="1">
            <a:spLocks/>
          </p:cNvSpPr>
          <p:nvPr/>
        </p:nvSpPr>
        <p:spPr>
          <a:xfrm>
            <a:off x="2816921" y="427038"/>
            <a:ext cx="6859785"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endParaRPr lang="en-US" dirty="0"/>
          </a:p>
        </p:txBody>
      </p:sp>
      <p:sp>
        <p:nvSpPr>
          <p:cNvPr id="5" name="Content Placeholder 2"/>
          <p:cNvSpPr txBox="1">
            <a:spLocks/>
          </p:cNvSpPr>
          <p:nvPr/>
        </p:nvSpPr>
        <p:spPr>
          <a:xfrm>
            <a:off x="2816920" y="2057400"/>
            <a:ext cx="6859786" cy="4267200"/>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lvl="1"/>
            <a:endParaRPr lang="en-US" dirty="0"/>
          </a:p>
        </p:txBody>
      </p:sp>
    </p:spTree>
    <p:extLst>
      <p:ext uri="{BB962C8B-B14F-4D97-AF65-F5344CB8AC3E}">
        <p14:creationId xmlns:p14="http://schemas.microsoft.com/office/powerpoint/2010/main" val="3694588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view: tags</a:t>
            </a:r>
            <a:endParaRPr lang="vi-VN" dirty="0"/>
          </a:p>
        </p:txBody>
      </p:sp>
      <p:sp>
        <p:nvSpPr>
          <p:cNvPr id="3" name="Content Placeholder 2"/>
          <p:cNvSpPr>
            <a:spLocks noGrp="1"/>
          </p:cNvSpPr>
          <p:nvPr>
            <p:ph idx="1"/>
          </p:nvPr>
        </p:nvSpPr>
        <p:spPr>
          <a:xfrm>
            <a:off x="1065212" y="1981200"/>
            <a:ext cx="5898803" cy="2057400"/>
          </a:xfrm>
        </p:spPr>
        <p:txBody>
          <a:bodyPr>
            <a:normAutofit/>
          </a:bodyPr>
          <a:lstStyle/>
          <a:p>
            <a:r>
              <a:rPr lang="en-US" dirty="0"/>
              <a:t>The Struts 2 tag libraries are divided into four categories: data tags, control-flow tags, UI tags, and miscellaneous tags</a:t>
            </a:r>
          </a:p>
          <a:p>
            <a:r>
              <a:rPr lang="en-US" dirty="0"/>
              <a:t>Data can come from </a:t>
            </a:r>
            <a:r>
              <a:rPr lang="en-US" dirty="0" err="1"/>
              <a:t>ValueStack</a:t>
            </a:r>
            <a:r>
              <a:rPr lang="en-US" dirty="0"/>
              <a:t> or </a:t>
            </a:r>
            <a:r>
              <a:rPr lang="en-US" dirty="0" err="1"/>
              <a:t>ActionContext</a:t>
            </a:r>
            <a:r>
              <a:rPr lang="en-US" dirty="0"/>
              <a:t>…</a:t>
            </a:r>
            <a:endParaRPr lang="vi-VN" dirty="0"/>
          </a:p>
        </p:txBody>
      </p:sp>
      <p:pic>
        <p:nvPicPr>
          <p:cNvPr id="4" name="Picture 3"/>
          <p:cNvPicPr>
            <a:picLocks noChangeAspect="1"/>
          </p:cNvPicPr>
          <p:nvPr/>
        </p:nvPicPr>
        <p:blipFill rotWithShape="1">
          <a:blip r:embed="rId2"/>
          <a:srcRect l="34830" t="18865" r="27460" b="18759"/>
          <a:stretch/>
        </p:blipFill>
        <p:spPr>
          <a:xfrm>
            <a:off x="7085012" y="1828800"/>
            <a:ext cx="3687279" cy="3429000"/>
          </a:xfrm>
          <a:prstGeom prst="rect">
            <a:avLst/>
          </a:prstGeom>
        </p:spPr>
      </p:pic>
      <p:pic>
        <p:nvPicPr>
          <p:cNvPr id="5" name="Picture 4"/>
          <p:cNvPicPr>
            <a:picLocks noChangeAspect="1"/>
          </p:cNvPicPr>
          <p:nvPr/>
        </p:nvPicPr>
        <p:blipFill rotWithShape="1">
          <a:blip r:embed="rId3"/>
          <a:srcRect l="34371" t="17512" r="33746" b="47680"/>
          <a:stretch/>
        </p:blipFill>
        <p:spPr>
          <a:xfrm>
            <a:off x="1293812" y="4191000"/>
            <a:ext cx="3886200" cy="2286000"/>
          </a:xfrm>
          <a:prstGeom prst="rect">
            <a:avLst/>
          </a:prstGeom>
        </p:spPr>
      </p:pic>
      <p:sp>
        <p:nvSpPr>
          <p:cNvPr id="8" name="Arrow: Bent 7"/>
          <p:cNvSpPr/>
          <p:nvPr/>
        </p:nvSpPr>
        <p:spPr>
          <a:xfrm rot="10800000">
            <a:off x="5301008" y="5029199"/>
            <a:ext cx="3612803" cy="914399"/>
          </a:xfrm>
          <a:prstGeom prst="ben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solidFill>
                <a:schemeClr val="tx1"/>
              </a:solidFill>
            </a:endParaRPr>
          </a:p>
        </p:txBody>
      </p:sp>
    </p:spTree>
    <p:extLst>
      <p:ext uri="{BB962C8B-B14F-4D97-AF65-F5344CB8AC3E}">
        <p14:creationId xmlns:p14="http://schemas.microsoft.com/office/powerpoint/2010/main" val="1308078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Life after the action</a:t>
            </a:r>
            <a:endParaRPr lang="en-US" dirty="0"/>
          </a:p>
        </p:txBody>
      </p:sp>
      <p:sp>
        <p:nvSpPr>
          <p:cNvPr id="3" name="Content Placeholder 2"/>
          <p:cNvSpPr>
            <a:spLocks noGrp="1"/>
          </p:cNvSpPr>
          <p:nvPr>
            <p:ph idx="1"/>
          </p:nvPr>
        </p:nvSpPr>
        <p:spPr/>
        <p:txBody>
          <a:bodyPr/>
          <a:lstStyle/>
          <a:p>
            <a:r>
              <a:rPr lang="en-US"/>
              <a:t>Implementing a JSON result type </a:t>
            </a:r>
          </a:p>
          <a:p>
            <a:pPr lvl="1"/>
            <a:r>
              <a:rPr lang="en-US"/>
              <a:t>AN AJAX CLIENT </a:t>
            </a:r>
          </a:p>
          <a:p>
            <a:pPr lvl="1"/>
            <a:endParaRPr lang="en-US" dirty="0"/>
          </a:p>
        </p:txBody>
      </p:sp>
    </p:spTree>
    <p:extLst>
      <p:ext uri="{BB962C8B-B14F-4D97-AF65-F5344CB8AC3E}">
        <p14:creationId xmlns:p14="http://schemas.microsoft.com/office/powerpoint/2010/main" val="4150580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Life after the action</a:t>
            </a:r>
            <a:endParaRPr lang="en-US" dirty="0"/>
          </a:p>
        </p:txBody>
      </p:sp>
      <p:sp>
        <p:nvSpPr>
          <p:cNvPr id="3" name="Content Placeholder 2"/>
          <p:cNvSpPr>
            <a:spLocks noGrp="1"/>
          </p:cNvSpPr>
          <p:nvPr>
            <p:ph idx="1"/>
          </p:nvPr>
        </p:nvSpPr>
        <p:spPr/>
        <p:txBody>
          <a:bodyPr/>
          <a:lstStyle/>
          <a:p>
            <a:r>
              <a:rPr lang="en-US"/>
              <a:t>Implementing a JSON result type </a:t>
            </a:r>
          </a:p>
          <a:p>
            <a:pPr lvl="1"/>
            <a:r>
              <a:rPr lang="en-US"/>
              <a:t>THE ACTION </a:t>
            </a:r>
          </a:p>
          <a:p>
            <a:pPr lvl="1"/>
            <a:endParaRPr lang="en-US" dirty="0"/>
          </a:p>
        </p:txBody>
      </p:sp>
    </p:spTree>
    <p:extLst>
      <p:ext uri="{BB962C8B-B14F-4D97-AF65-F5344CB8AC3E}">
        <p14:creationId xmlns:p14="http://schemas.microsoft.com/office/powerpoint/2010/main" val="873792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Life after the action</a:t>
            </a:r>
            <a:endParaRPr lang="en-US" dirty="0"/>
          </a:p>
        </p:txBody>
      </p:sp>
      <p:sp>
        <p:nvSpPr>
          <p:cNvPr id="3" name="Content Placeholder 2"/>
          <p:cNvSpPr>
            <a:spLocks noGrp="1"/>
          </p:cNvSpPr>
          <p:nvPr>
            <p:ph idx="1"/>
          </p:nvPr>
        </p:nvSpPr>
        <p:spPr/>
        <p:txBody>
          <a:bodyPr/>
          <a:lstStyle/>
          <a:p>
            <a:r>
              <a:rPr lang="en-US"/>
              <a:t>Implementing a JSON result type </a:t>
            </a:r>
          </a:p>
          <a:p>
            <a:pPr lvl="1"/>
            <a:r>
              <a:rPr lang="en-US"/>
              <a:t>DECLARING AND USING THE JSONRESULT TYPE</a:t>
            </a:r>
            <a:endParaRPr lang="en-US" dirty="0"/>
          </a:p>
        </p:txBody>
      </p:sp>
    </p:spTree>
    <p:extLst>
      <p:ext uri="{BB962C8B-B14F-4D97-AF65-F5344CB8AC3E}">
        <p14:creationId xmlns:p14="http://schemas.microsoft.com/office/powerpoint/2010/main" val="1048598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Commonly used result types</a:t>
            </a:r>
            <a:endParaRPr lang="en-US" dirty="0"/>
          </a:p>
        </p:txBody>
      </p:sp>
      <p:sp>
        <p:nvSpPr>
          <p:cNvPr id="3" name="Content Placeholder 2"/>
          <p:cNvSpPr>
            <a:spLocks noGrp="1"/>
          </p:cNvSpPr>
          <p:nvPr>
            <p:ph idx="1"/>
          </p:nvPr>
        </p:nvSpPr>
        <p:spPr/>
        <p:txBody>
          <a:bodyPr/>
          <a:lstStyle/>
          <a:p>
            <a:r>
              <a:rPr lang="en-US"/>
              <a:t>The RequestDispatcher, a.k.a. dispatcher </a:t>
            </a:r>
          </a:p>
          <a:p>
            <a:r>
              <a:rPr lang="en-US"/>
              <a:t>The ServletRedirectResult, a.k.a. redirect </a:t>
            </a:r>
          </a:p>
          <a:p>
            <a:r>
              <a:rPr lang="en-US"/>
              <a:t>The ServletActionRedirectResult, a.k.a. redirectAction </a:t>
            </a:r>
            <a:br>
              <a:rPr lang="en-US"/>
            </a:br>
            <a:br>
              <a:rPr lang="en-US"/>
            </a:br>
            <a:br>
              <a:rPr lang="en-US"/>
            </a:br>
            <a:endParaRPr lang="en-US" dirty="0"/>
          </a:p>
        </p:txBody>
      </p:sp>
    </p:spTree>
    <p:extLst>
      <p:ext uri="{BB962C8B-B14F-4D97-AF65-F5344CB8AC3E}">
        <p14:creationId xmlns:p14="http://schemas.microsoft.com/office/powerpoint/2010/main" val="19745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Commonly used result types</a:t>
            </a:r>
            <a:endParaRPr lang="en-US" dirty="0"/>
          </a:p>
        </p:txBody>
      </p:sp>
      <p:sp>
        <p:nvSpPr>
          <p:cNvPr id="3" name="Content Placeholder 2"/>
          <p:cNvSpPr>
            <a:spLocks noGrp="1"/>
          </p:cNvSpPr>
          <p:nvPr>
            <p:ph idx="1"/>
          </p:nvPr>
        </p:nvSpPr>
        <p:spPr/>
        <p:txBody>
          <a:bodyPr/>
          <a:lstStyle/>
          <a:p>
            <a:r>
              <a:rPr lang="en-US"/>
              <a:t>The RequestDispatcher, a.k.a. dispatcher </a:t>
            </a:r>
          </a:p>
          <a:p>
            <a:pPr lvl="1"/>
            <a:r>
              <a:rPr lang="en-US"/>
              <a:t>THE SERVLET HEART OF THE DISPATCHER RESULT </a:t>
            </a:r>
            <a:br>
              <a:rPr lang="en-US"/>
            </a:br>
            <a:endParaRPr lang="en-US" dirty="0"/>
          </a:p>
        </p:txBody>
      </p:sp>
    </p:spTree>
    <p:extLst>
      <p:ext uri="{BB962C8B-B14F-4D97-AF65-F5344CB8AC3E}">
        <p14:creationId xmlns:p14="http://schemas.microsoft.com/office/powerpoint/2010/main" val="2180597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Commonly used result types</a:t>
            </a:r>
            <a:endParaRPr lang="en-US" dirty="0"/>
          </a:p>
        </p:txBody>
      </p:sp>
      <p:sp>
        <p:nvSpPr>
          <p:cNvPr id="3" name="Content Placeholder 2"/>
          <p:cNvSpPr>
            <a:spLocks noGrp="1"/>
          </p:cNvSpPr>
          <p:nvPr>
            <p:ph idx="1"/>
          </p:nvPr>
        </p:nvSpPr>
        <p:spPr/>
        <p:txBody>
          <a:bodyPr/>
          <a:lstStyle/>
          <a:p>
            <a:r>
              <a:rPr lang="en-US"/>
              <a:t>The RequestDispatcher, a.k.a. dispatcher </a:t>
            </a:r>
          </a:p>
          <a:p>
            <a:pPr lvl="1"/>
            <a:r>
              <a:rPr lang="en-US"/>
              <a:t>NORMAL WORKFLOW: DISPATCHING AS A FORWARD() </a:t>
            </a:r>
            <a:br>
              <a:rPr lang="en-US"/>
            </a:br>
            <a:endParaRPr lang="en-US" dirty="0"/>
          </a:p>
        </p:txBody>
      </p:sp>
    </p:spTree>
    <p:extLst>
      <p:ext uri="{BB962C8B-B14F-4D97-AF65-F5344CB8AC3E}">
        <p14:creationId xmlns:p14="http://schemas.microsoft.com/office/powerpoint/2010/main" val="4127652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Commonly used result types</a:t>
            </a:r>
            <a:endParaRPr lang="en-US" dirty="0"/>
          </a:p>
        </p:txBody>
      </p:sp>
      <p:sp>
        <p:nvSpPr>
          <p:cNvPr id="3" name="Content Placeholder 2"/>
          <p:cNvSpPr>
            <a:spLocks noGrp="1"/>
          </p:cNvSpPr>
          <p:nvPr>
            <p:ph idx="1"/>
          </p:nvPr>
        </p:nvSpPr>
        <p:spPr/>
        <p:txBody>
          <a:bodyPr/>
          <a:lstStyle/>
          <a:p>
            <a:r>
              <a:rPr lang="en-US"/>
              <a:t>The RequestDispatcher, a.k.a. dispatcher </a:t>
            </a:r>
          </a:p>
          <a:p>
            <a:pPr lvl="1"/>
            <a:r>
              <a:rPr lang="en-US"/>
              <a:t>FORWARDING TO ANOTHER SERVLET </a:t>
            </a:r>
            <a:br>
              <a:rPr lang="en-US"/>
            </a:br>
            <a:endParaRPr lang="en-US" dirty="0"/>
          </a:p>
        </p:txBody>
      </p:sp>
    </p:spTree>
    <p:extLst>
      <p:ext uri="{BB962C8B-B14F-4D97-AF65-F5344CB8AC3E}">
        <p14:creationId xmlns:p14="http://schemas.microsoft.com/office/powerpoint/2010/main" val="2991823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Commonly used result types</a:t>
            </a:r>
            <a:endParaRPr lang="en-US" dirty="0"/>
          </a:p>
        </p:txBody>
      </p:sp>
      <p:sp>
        <p:nvSpPr>
          <p:cNvPr id="3" name="Content Placeholder 2"/>
          <p:cNvSpPr>
            <a:spLocks noGrp="1"/>
          </p:cNvSpPr>
          <p:nvPr>
            <p:ph idx="1"/>
          </p:nvPr>
        </p:nvSpPr>
        <p:spPr/>
        <p:txBody>
          <a:bodyPr/>
          <a:lstStyle/>
          <a:p>
            <a:r>
              <a:rPr lang="en-US"/>
              <a:t>The RequestDispatcher, a.k.a. dispatcher </a:t>
            </a:r>
          </a:p>
          <a:p>
            <a:pPr lvl="1"/>
            <a:r>
              <a:rPr lang="en-US"/>
              <a:t>DISPATCHING AS AN INCLUDE() </a:t>
            </a:r>
            <a:br>
              <a:rPr lang="en-US"/>
            </a:br>
            <a:endParaRPr lang="en-US" dirty="0"/>
          </a:p>
        </p:txBody>
      </p:sp>
    </p:spTree>
    <p:extLst>
      <p:ext uri="{BB962C8B-B14F-4D97-AF65-F5344CB8AC3E}">
        <p14:creationId xmlns:p14="http://schemas.microsoft.com/office/powerpoint/2010/main" val="2054337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Commonly used result types</a:t>
            </a:r>
            <a:endParaRPr lang="en-US" dirty="0"/>
          </a:p>
        </p:txBody>
      </p:sp>
      <p:sp>
        <p:nvSpPr>
          <p:cNvPr id="3" name="Content Placeholder 2"/>
          <p:cNvSpPr>
            <a:spLocks noGrp="1"/>
          </p:cNvSpPr>
          <p:nvPr>
            <p:ph idx="1"/>
          </p:nvPr>
        </p:nvSpPr>
        <p:spPr/>
        <p:txBody>
          <a:bodyPr/>
          <a:lstStyle/>
          <a:p>
            <a:r>
              <a:rPr lang="en-US"/>
              <a:t>The RequestDispatcher, a.k.a. dispatcher </a:t>
            </a:r>
          </a:p>
          <a:p>
            <a:pPr lvl="1"/>
            <a:r>
              <a:rPr lang="en-US"/>
              <a:t>SETTING UP A REQUESTDISPATCHER RESULT </a:t>
            </a:r>
            <a:br>
              <a:rPr lang="en-US"/>
            </a:br>
            <a:endParaRPr lang="en-US" dirty="0"/>
          </a:p>
        </p:txBody>
      </p:sp>
    </p:spTree>
    <p:extLst>
      <p:ext uri="{BB962C8B-B14F-4D97-AF65-F5344CB8AC3E}">
        <p14:creationId xmlns:p14="http://schemas.microsoft.com/office/powerpoint/2010/main" val="1309234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Commonly used result types</a:t>
            </a:r>
            <a:endParaRPr lang="en-US" dirty="0"/>
          </a:p>
        </p:txBody>
      </p:sp>
      <p:sp>
        <p:nvSpPr>
          <p:cNvPr id="3" name="Content Placeholder 2"/>
          <p:cNvSpPr>
            <a:spLocks noGrp="1"/>
          </p:cNvSpPr>
          <p:nvPr>
            <p:ph idx="1"/>
          </p:nvPr>
        </p:nvSpPr>
        <p:spPr/>
        <p:txBody>
          <a:bodyPr/>
          <a:lstStyle/>
          <a:p>
            <a:r>
              <a:rPr lang="en-US"/>
              <a:t>The ServletRedirectResult, a.k.a. redirect </a:t>
            </a:r>
          </a:p>
          <a:p>
            <a:pPr lvl="1"/>
            <a:r>
              <a:rPr lang="en-US"/>
              <a:t>SETTING UP A REDIRECT RESULT </a:t>
            </a:r>
            <a:br>
              <a:rPr lang="en-US"/>
            </a:br>
            <a:br>
              <a:rPr lang="en-US"/>
            </a:br>
            <a:endParaRPr lang="en-US" dirty="0"/>
          </a:p>
        </p:txBody>
      </p:sp>
    </p:spTree>
    <p:extLst>
      <p:ext uri="{BB962C8B-B14F-4D97-AF65-F5344CB8AC3E}">
        <p14:creationId xmlns:p14="http://schemas.microsoft.com/office/powerpoint/2010/main" val="4024297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view: tags - </a:t>
            </a:r>
            <a:r>
              <a:rPr lang="en-US" dirty="0" err="1"/>
              <a:t>systax</a:t>
            </a:r>
            <a:endParaRPr lang="vi-VN" dirty="0"/>
          </a:p>
        </p:txBody>
      </p:sp>
      <p:sp>
        <p:nvSpPr>
          <p:cNvPr id="7" name="Content Placeholder 6"/>
          <p:cNvSpPr>
            <a:spLocks noGrp="1"/>
          </p:cNvSpPr>
          <p:nvPr>
            <p:ph idx="1"/>
          </p:nvPr>
        </p:nvSpPr>
        <p:spPr/>
        <p:txBody>
          <a:bodyPr/>
          <a:lstStyle/>
          <a:p>
            <a:pPr marL="457200" indent="-457200">
              <a:buFont typeface="+mj-lt"/>
              <a:buAutoNum type="arabicPeriod"/>
            </a:pPr>
            <a:r>
              <a:rPr lang="vi-VN" dirty="0"/>
              <a:t>JSP SYNTAX</a:t>
            </a:r>
          </a:p>
          <a:p>
            <a:pPr lvl="1">
              <a:buFont typeface="Wingdings" panose="05000000000000000000" pitchFamily="2" charset="2"/>
              <a:buChar char="q"/>
            </a:pPr>
            <a:r>
              <a:rPr lang="vi-VN" dirty="0"/>
              <a:t>&lt;</a:t>
            </a:r>
            <a:r>
              <a:rPr lang="vi-VN" dirty="0" err="1"/>
              <a:t>s:property</a:t>
            </a:r>
            <a:r>
              <a:rPr lang="vi-VN" dirty="0"/>
              <a:t> </a:t>
            </a:r>
            <a:r>
              <a:rPr lang="vi-VN" dirty="0" err="1"/>
              <a:t>value</a:t>
            </a:r>
            <a:r>
              <a:rPr lang="vi-VN" dirty="0"/>
              <a:t>="</a:t>
            </a:r>
            <a:r>
              <a:rPr lang="vi-VN" dirty="0" err="1"/>
              <a:t>name</a:t>
            </a:r>
            <a:r>
              <a:rPr lang="vi-VN" dirty="0"/>
              <a:t>"/&gt;</a:t>
            </a:r>
          </a:p>
          <a:p>
            <a:pPr lvl="1">
              <a:buFont typeface="Wingdings" panose="05000000000000000000" pitchFamily="2" charset="2"/>
              <a:buChar char="q"/>
            </a:pPr>
            <a:r>
              <a:rPr lang="vi-VN" dirty="0"/>
              <a:t>&lt;%@ </a:t>
            </a:r>
            <a:r>
              <a:rPr lang="vi-VN" dirty="0" err="1"/>
              <a:t>taglib</a:t>
            </a:r>
            <a:r>
              <a:rPr lang="vi-VN" dirty="0"/>
              <a:t> </a:t>
            </a:r>
            <a:r>
              <a:rPr lang="vi-VN" dirty="0" err="1"/>
              <a:t>prefix</a:t>
            </a:r>
            <a:r>
              <a:rPr lang="vi-VN" dirty="0"/>
              <a:t>="s" </a:t>
            </a:r>
            <a:r>
              <a:rPr lang="vi-VN" dirty="0" err="1"/>
              <a:t>uri</a:t>
            </a:r>
            <a:r>
              <a:rPr lang="vi-VN" dirty="0"/>
              <a:t>="/</a:t>
            </a:r>
            <a:r>
              <a:rPr lang="vi-VN" dirty="0" err="1"/>
              <a:t>struts-tags</a:t>
            </a:r>
            <a:r>
              <a:rPr lang="vi-VN" dirty="0"/>
              <a:t>" %&gt;</a:t>
            </a:r>
          </a:p>
          <a:p>
            <a:pPr marL="457200" indent="-457200">
              <a:buFont typeface="+mj-lt"/>
              <a:buAutoNum type="arabicPeriod"/>
            </a:pPr>
            <a:r>
              <a:rPr lang="vi-VN" dirty="0"/>
              <a:t>VELOCITY SYNTAX</a:t>
            </a:r>
          </a:p>
          <a:p>
            <a:pPr lvl="1">
              <a:buFont typeface="Wingdings" panose="05000000000000000000" pitchFamily="2" charset="2"/>
              <a:buChar char="q"/>
            </a:pPr>
            <a:r>
              <a:rPr lang="vi-VN" dirty="0"/>
              <a:t>#</a:t>
            </a:r>
            <a:r>
              <a:rPr lang="vi-VN" dirty="0" err="1"/>
              <a:t>sproperty</a:t>
            </a:r>
            <a:r>
              <a:rPr lang="vi-VN" dirty="0"/>
              <a:t>( "</a:t>
            </a:r>
            <a:r>
              <a:rPr lang="vi-VN" dirty="0" err="1"/>
              <a:t>value</a:t>
            </a:r>
            <a:r>
              <a:rPr lang="vi-VN" dirty="0"/>
              <a:t>=</a:t>
            </a:r>
            <a:r>
              <a:rPr lang="vi-VN" dirty="0" err="1"/>
              <a:t>name</a:t>
            </a:r>
            <a:r>
              <a:rPr lang="vi-VN" dirty="0"/>
              <a:t>" )</a:t>
            </a:r>
          </a:p>
          <a:p>
            <a:pPr marL="457200" indent="-457200">
              <a:buFont typeface="+mj-lt"/>
              <a:buAutoNum type="arabicPeriod"/>
            </a:pPr>
            <a:r>
              <a:rPr lang="vi-VN" dirty="0"/>
              <a:t>FREEMARKER SYNTAX</a:t>
            </a:r>
          </a:p>
          <a:p>
            <a:pPr lvl="1">
              <a:buFont typeface="Wingdings" panose="05000000000000000000" pitchFamily="2" charset="2"/>
              <a:buChar char="q"/>
            </a:pPr>
            <a:r>
              <a:rPr lang="vi-VN" dirty="0"/>
              <a:t>&lt;@</a:t>
            </a:r>
            <a:r>
              <a:rPr lang="vi-VN" dirty="0" err="1"/>
              <a:t>s.property</a:t>
            </a:r>
            <a:r>
              <a:rPr lang="vi-VN" dirty="0"/>
              <a:t> </a:t>
            </a:r>
            <a:r>
              <a:rPr lang="vi-VN" dirty="0" err="1"/>
              <a:t>value</a:t>
            </a:r>
            <a:r>
              <a:rPr lang="vi-VN" dirty="0"/>
              <a:t>="</a:t>
            </a:r>
            <a:r>
              <a:rPr lang="vi-VN" dirty="0" err="1"/>
              <a:t>name</a:t>
            </a:r>
            <a:r>
              <a:rPr lang="vi-VN" dirty="0"/>
              <a:t>"/&gt;</a:t>
            </a:r>
          </a:p>
          <a:p>
            <a:pPr marL="0" indent="0">
              <a:buNone/>
            </a:pPr>
            <a:endParaRPr lang="vi-VN" dirty="0"/>
          </a:p>
        </p:txBody>
      </p:sp>
    </p:spTree>
    <p:extLst>
      <p:ext uri="{BB962C8B-B14F-4D97-AF65-F5344CB8AC3E}">
        <p14:creationId xmlns:p14="http://schemas.microsoft.com/office/powerpoint/2010/main" val="399725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Commonly used result types</a:t>
            </a:r>
            <a:endParaRPr lang="en-US" dirty="0"/>
          </a:p>
        </p:txBody>
      </p:sp>
      <p:sp>
        <p:nvSpPr>
          <p:cNvPr id="3" name="Content Placeholder 2"/>
          <p:cNvSpPr>
            <a:spLocks noGrp="1"/>
          </p:cNvSpPr>
          <p:nvPr>
            <p:ph idx="1"/>
          </p:nvPr>
        </p:nvSpPr>
        <p:spPr/>
        <p:txBody>
          <a:bodyPr/>
          <a:lstStyle/>
          <a:p>
            <a:r>
              <a:rPr lang="en-US"/>
              <a:t>The ServletRedirectResult, a.k.a. redirect </a:t>
            </a:r>
          </a:p>
          <a:p>
            <a:pPr lvl="1"/>
            <a:r>
              <a:rPr lang="en-US"/>
              <a:t>EMBEDDING OGNL TO CREATE DYNAMIC LOCATIONS </a:t>
            </a:r>
            <a:br>
              <a:rPr lang="en-US"/>
            </a:br>
            <a:endParaRPr lang="en-US" dirty="0"/>
          </a:p>
        </p:txBody>
      </p:sp>
    </p:spTree>
    <p:extLst>
      <p:ext uri="{BB962C8B-B14F-4D97-AF65-F5344CB8AC3E}">
        <p14:creationId xmlns:p14="http://schemas.microsoft.com/office/powerpoint/2010/main" val="173807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Commonly used result types</a:t>
            </a:r>
            <a:endParaRPr lang="en-US" dirty="0"/>
          </a:p>
        </p:txBody>
      </p:sp>
      <p:sp>
        <p:nvSpPr>
          <p:cNvPr id="3" name="Content Placeholder 2"/>
          <p:cNvSpPr>
            <a:spLocks noGrp="1"/>
          </p:cNvSpPr>
          <p:nvPr>
            <p:ph idx="1"/>
          </p:nvPr>
        </p:nvSpPr>
        <p:spPr/>
        <p:txBody>
          <a:bodyPr/>
          <a:lstStyle/>
          <a:p>
            <a:r>
              <a:rPr lang="en-US"/>
              <a:t>The ServletActionRedirectResult, a.k.a. redirectAction </a:t>
            </a:r>
            <a:br>
              <a:rPr lang="en-US"/>
            </a:br>
            <a:endParaRPr lang="en-US" dirty="0"/>
          </a:p>
        </p:txBody>
      </p:sp>
    </p:spTree>
    <p:extLst>
      <p:ext uri="{BB962C8B-B14F-4D97-AF65-F5344CB8AC3E}">
        <p14:creationId xmlns:p14="http://schemas.microsoft.com/office/powerpoint/2010/main" val="1767073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JSP alternatives </a:t>
            </a:r>
            <a:endParaRPr lang="en-US" dirty="0"/>
          </a:p>
        </p:txBody>
      </p:sp>
      <p:sp>
        <p:nvSpPr>
          <p:cNvPr id="3" name="Content Placeholder 2"/>
          <p:cNvSpPr>
            <a:spLocks noGrp="1"/>
          </p:cNvSpPr>
          <p:nvPr>
            <p:ph idx="1"/>
          </p:nvPr>
        </p:nvSpPr>
        <p:spPr/>
        <p:txBody>
          <a:bodyPr/>
          <a:lstStyle/>
          <a:p>
            <a:r>
              <a:rPr lang="en-US"/>
              <a:t>VelocityResult, a.k.a. velocity </a:t>
            </a:r>
          </a:p>
          <a:p>
            <a:r>
              <a:rPr lang="en-US"/>
              <a:t>FreemarkerResult, a.k.a. freemarker </a:t>
            </a:r>
            <a:br>
              <a:rPr lang="en-US"/>
            </a:br>
            <a:br>
              <a:rPr lang="en-US"/>
            </a:br>
            <a:endParaRPr lang="en-US" dirty="0"/>
          </a:p>
        </p:txBody>
      </p:sp>
    </p:spTree>
    <p:extLst>
      <p:ext uri="{BB962C8B-B14F-4D97-AF65-F5344CB8AC3E}">
        <p14:creationId xmlns:p14="http://schemas.microsoft.com/office/powerpoint/2010/main" val="854947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JSP alternatives </a:t>
            </a:r>
            <a:endParaRPr lang="en-US" dirty="0"/>
          </a:p>
        </p:txBody>
      </p:sp>
      <p:sp>
        <p:nvSpPr>
          <p:cNvPr id="3" name="Content Placeholder 2"/>
          <p:cNvSpPr>
            <a:spLocks noGrp="1"/>
          </p:cNvSpPr>
          <p:nvPr>
            <p:ph idx="1"/>
          </p:nvPr>
        </p:nvSpPr>
        <p:spPr/>
        <p:txBody>
          <a:bodyPr/>
          <a:lstStyle/>
          <a:p>
            <a:r>
              <a:rPr lang="en-US"/>
              <a:t>VelocityResult, a.k.a. velocity </a:t>
            </a:r>
          </a:p>
          <a:p>
            <a:pPr lvl="1"/>
            <a:r>
              <a:rPr lang="en-US"/>
              <a:t>USING VELOCITY RESULTS </a:t>
            </a:r>
            <a:br>
              <a:rPr lang="en-US"/>
            </a:br>
            <a:endParaRPr lang="en-US" dirty="0"/>
          </a:p>
        </p:txBody>
      </p:sp>
    </p:spTree>
    <p:extLst>
      <p:ext uri="{BB962C8B-B14F-4D97-AF65-F5344CB8AC3E}">
        <p14:creationId xmlns:p14="http://schemas.microsoft.com/office/powerpoint/2010/main" val="1192275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JSP alternatives </a:t>
            </a:r>
            <a:endParaRPr lang="en-US" dirty="0"/>
          </a:p>
        </p:txBody>
      </p:sp>
      <p:sp>
        <p:nvSpPr>
          <p:cNvPr id="3" name="Content Placeholder 2"/>
          <p:cNvSpPr>
            <a:spLocks noGrp="1"/>
          </p:cNvSpPr>
          <p:nvPr>
            <p:ph idx="1"/>
          </p:nvPr>
        </p:nvSpPr>
        <p:spPr/>
        <p:txBody>
          <a:bodyPr/>
          <a:lstStyle/>
          <a:p>
            <a:r>
              <a:rPr lang="en-US"/>
              <a:t>FreemarkerResult, a.k.a. freemarker </a:t>
            </a:r>
          </a:p>
          <a:p>
            <a:pPr lvl="1"/>
            <a:r>
              <a:rPr lang="en-US"/>
              <a:t>USING FREEMARKER RESULTS </a:t>
            </a:r>
            <a:br>
              <a:rPr lang="en-US"/>
            </a:br>
            <a:br>
              <a:rPr lang="en-US"/>
            </a:br>
            <a:endParaRPr lang="en-US" dirty="0"/>
          </a:p>
        </p:txBody>
      </p:sp>
    </p:spTree>
    <p:extLst>
      <p:ext uri="{BB962C8B-B14F-4D97-AF65-F5344CB8AC3E}">
        <p14:creationId xmlns:p14="http://schemas.microsoft.com/office/powerpoint/2010/main" val="1509173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Global results </a:t>
            </a:r>
            <a:endParaRPr lang="en-US" dirty="0"/>
          </a:p>
        </p:txBody>
      </p:sp>
      <p:sp>
        <p:nvSpPr>
          <p:cNvPr id="5" name="Content Placeholder 4"/>
          <p:cNvSpPr>
            <a:spLocks noGrp="1"/>
          </p:cNvSpPr>
          <p:nvPr>
            <p:ph idx="1"/>
          </p:nvPr>
        </p:nvSpPr>
        <p:spPr/>
        <p:txBody>
          <a:bodyPr/>
          <a:lstStyle/>
          <a:p>
            <a:endParaRPr lang="vi-VN"/>
          </a:p>
        </p:txBody>
      </p:sp>
    </p:spTree>
    <p:extLst>
      <p:ext uri="{BB962C8B-B14F-4D97-AF65-F5344CB8AC3E}">
        <p14:creationId xmlns:p14="http://schemas.microsoft.com/office/powerpoint/2010/main" val="219199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 </a:t>
            </a:r>
            <a:endParaRPr lang="en-US" dirty="0"/>
          </a:p>
        </p:txBody>
      </p:sp>
      <p:sp>
        <p:nvSpPr>
          <p:cNvPr id="5" name="Content Placeholder 4"/>
          <p:cNvSpPr>
            <a:spLocks noGrp="1"/>
          </p:cNvSpPr>
          <p:nvPr>
            <p:ph idx="1"/>
          </p:nvPr>
        </p:nvSpPr>
        <p:spPr/>
        <p:txBody>
          <a:bodyPr/>
          <a:lstStyle/>
          <a:p>
            <a:endParaRPr lang="vi-VN"/>
          </a:p>
        </p:txBody>
      </p:sp>
    </p:spTree>
    <p:extLst>
      <p:ext uri="{BB962C8B-B14F-4D97-AF65-F5344CB8AC3E}">
        <p14:creationId xmlns:p14="http://schemas.microsoft.com/office/powerpoint/2010/main" val="475459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in detail</a:t>
            </a:r>
          </a:p>
        </p:txBody>
      </p:sp>
      <p:sp>
        <p:nvSpPr>
          <p:cNvPr id="3" name="Content Placeholder 2"/>
          <p:cNvSpPr>
            <a:spLocks noGrp="1"/>
          </p:cNvSpPr>
          <p:nvPr>
            <p:ph idx="1"/>
          </p:nvPr>
        </p:nvSpPr>
        <p:spPr/>
        <p:txBody>
          <a:bodyPr/>
          <a:lstStyle/>
          <a:p>
            <a:r>
              <a:rPr lang="en-US" dirty="0"/>
              <a:t>The &lt;results&gt; tag plays the role of a view in the Struts2 MVC framework.</a:t>
            </a:r>
          </a:p>
          <a:p>
            <a:r>
              <a:rPr lang="en-US" dirty="0"/>
              <a:t>Struts comes with a number of predefined result types and whatever we've already seen that was the default result type dispatcher, which is used to dispatch to JSP pages.</a:t>
            </a:r>
          </a:p>
          <a:p>
            <a:r>
              <a:rPr lang="en-US" dirty="0"/>
              <a:t>Struts allow you to use other markup languages for the view technology to present the results and popular choices include Velocity, </a:t>
            </a:r>
            <a:r>
              <a:rPr lang="en-US" dirty="0" err="1"/>
              <a:t>Freemaker</a:t>
            </a:r>
            <a:r>
              <a:rPr lang="en-US" dirty="0"/>
              <a:t>, XSLT and Tiles.</a:t>
            </a:r>
          </a:p>
        </p:txBody>
      </p:sp>
    </p:spTree>
    <p:extLst>
      <p:ext uri="{BB962C8B-B14F-4D97-AF65-F5344CB8AC3E}">
        <p14:creationId xmlns:p14="http://schemas.microsoft.com/office/powerpoint/2010/main" val="741347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FAQ</a:t>
            </a:r>
            <a:endParaRPr lang="vi-VN" dirty="0"/>
          </a:p>
        </p:txBody>
      </p:sp>
    </p:spTree>
    <p:extLst>
      <p:ext uri="{BB962C8B-B14F-4D97-AF65-F5344CB8AC3E}">
        <p14:creationId xmlns:p14="http://schemas.microsoft.com/office/powerpoint/2010/main" val="4139311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view: tags - Using OGNL to set attributes on tags</a:t>
            </a:r>
            <a:endParaRPr lang="vi-VN" dirty="0"/>
          </a:p>
        </p:txBody>
      </p:sp>
      <p:sp>
        <p:nvSpPr>
          <p:cNvPr id="7" name="Content Placeholder 6"/>
          <p:cNvSpPr>
            <a:spLocks noGrp="1"/>
          </p:cNvSpPr>
          <p:nvPr>
            <p:ph idx="1"/>
          </p:nvPr>
        </p:nvSpPr>
        <p:spPr/>
        <p:txBody>
          <a:bodyPr/>
          <a:lstStyle/>
          <a:p>
            <a:pPr marL="0" indent="0">
              <a:buNone/>
            </a:pPr>
            <a:r>
              <a:rPr lang="en-US" dirty="0"/>
              <a:t>ONGL: Object-Graph Navigation Language</a:t>
            </a:r>
          </a:p>
          <a:p>
            <a:pPr marL="0" indent="0">
              <a:buNone/>
            </a:pPr>
            <a:r>
              <a:rPr lang="en-US" dirty="0"/>
              <a:t>OGNL is a powerful technology that’s been integrated into the Struts 2 framework to help with data transfer and type conversion, provide a simple syntax for binding things like Struts 2 tags to specific Java-side properties</a:t>
            </a:r>
            <a:endParaRPr lang="vi-VN" dirty="0"/>
          </a:p>
        </p:txBody>
      </p:sp>
    </p:spTree>
    <p:extLst>
      <p:ext uri="{BB962C8B-B14F-4D97-AF65-F5344CB8AC3E}">
        <p14:creationId xmlns:p14="http://schemas.microsoft.com/office/powerpoint/2010/main" val="2200777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view: tags – data tags</a:t>
            </a:r>
            <a:endParaRPr lang="vi-VN" dirty="0"/>
          </a:p>
        </p:txBody>
      </p:sp>
      <p:sp>
        <p:nvSpPr>
          <p:cNvPr id="7" name="Content Placeholder 6"/>
          <p:cNvSpPr>
            <a:spLocks noGrp="1"/>
          </p:cNvSpPr>
          <p:nvPr>
            <p:ph idx="1"/>
          </p:nvPr>
        </p:nvSpPr>
        <p:spPr>
          <a:xfrm>
            <a:off x="1522414" y="1905000"/>
            <a:ext cx="10286998" cy="4267200"/>
          </a:xfrm>
        </p:spPr>
        <p:txBody>
          <a:bodyPr>
            <a:normAutofit/>
          </a:bodyPr>
          <a:lstStyle/>
          <a:p>
            <a:pPr marL="0" indent="0">
              <a:buNone/>
            </a:pPr>
            <a:r>
              <a:rPr lang="en-US" dirty="0"/>
              <a:t>Data tags let you get data out of the </a:t>
            </a:r>
            <a:r>
              <a:rPr lang="en-US" dirty="0" err="1"/>
              <a:t>ValueStack</a:t>
            </a:r>
            <a:r>
              <a:rPr lang="en-US" dirty="0"/>
              <a:t> or place variables and objects onto the </a:t>
            </a:r>
            <a:r>
              <a:rPr lang="en-US" dirty="0" err="1"/>
              <a:t>ValueStack</a:t>
            </a:r>
            <a:r>
              <a:rPr lang="en-US" dirty="0"/>
              <a:t>:</a:t>
            </a:r>
          </a:p>
          <a:p>
            <a:pPr marL="457200" indent="-457200">
              <a:buFont typeface="+mj-lt"/>
              <a:buAutoNum type="arabicPeriod"/>
            </a:pPr>
            <a:r>
              <a:rPr lang="en-US" dirty="0"/>
              <a:t>Property Tag: provides a quick, convenient way of writing a property into the rendering HTML </a:t>
            </a:r>
          </a:p>
          <a:p>
            <a:pPr marL="274320" lvl="1" indent="0">
              <a:buNone/>
            </a:pPr>
            <a:r>
              <a:rPr lang="en-US" dirty="0"/>
              <a:t>&lt;</a:t>
            </a:r>
            <a:r>
              <a:rPr lang="en-US" dirty="0" err="1"/>
              <a:t>s:property</a:t>
            </a:r>
            <a:r>
              <a:rPr lang="en-US" dirty="0"/>
              <a:t> value="</a:t>
            </a:r>
            <a:r>
              <a:rPr lang="en-US" dirty="0" err="1"/>
              <a:t>user.username</a:t>
            </a:r>
            <a:r>
              <a:rPr lang="en-US" dirty="0"/>
              <a:t>"/&gt;</a:t>
            </a:r>
          </a:p>
          <a:p>
            <a:pPr marL="457200" indent="-457200">
              <a:buFont typeface="+mj-lt"/>
              <a:buAutoNum type="arabicPeriod"/>
            </a:pPr>
            <a:r>
              <a:rPr lang="en-US" dirty="0"/>
              <a:t>Set tag:  assigning a property to another name</a:t>
            </a:r>
          </a:p>
          <a:p>
            <a:pPr marL="274320" lvl="1" indent="0">
              <a:buNone/>
            </a:pPr>
            <a:r>
              <a:rPr lang="en-US" dirty="0"/>
              <a:t>&lt;</a:t>
            </a:r>
            <a:r>
              <a:rPr lang="en-US" dirty="0" err="1"/>
              <a:t>s:set</a:t>
            </a:r>
            <a:r>
              <a:rPr lang="en-US" dirty="0"/>
              <a:t> name="username" value="</a:t>
            </a:r>
            <a:r>
              <a:rPr lang="en-US" dirty="0" err="1"/>
              <a:t>user.username</a:t>
            </a:r>
            <a:r>
              <a:rPr lang="en-US" dirty="0"/>
              <a:t>"/&gt;</a:t>
            </a:r>
          </a:p>
          <a:p>
            <a:pPr marL="274320" lvl="1" indent="0">
              <a:buNone/>
            </a:pPr>
            <a:r>
              <a:rPr lang="en-US" dirty="0"/>
              <a:t>Hello, &lt;</a:t>
            </a:r>
            <a:r>
              <a:rPr lang="en-US" dirty="0" err="1"/>
              <a:t>s:property</a:t>
            </a:r>
            <a:r>
              <a:rPr lang="en-US" dirty="0"/>
              <a:t> value="#username"/&gt;. How are you?</a:t>
            </a:r>
          </a:p>
        </p:txBody>
      </p:sp>
    </p:spTree>
    <p:extLst>
      <p:ext uri="{BB962C8B-B14F-4D97-AF65-F5344CB8AC3E}">
        <p14:creationId xmlns:p14="http://schemas.microsoft.com/office/powerpoint/2010/main" val="3371136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view: tags – data tags</a:t>
            </a:r>
            <a:endParaRPr lang="vi-VN" dirty="0"/>
          </a:p>
        </p:txBody>
      </p:sp>
      <p:sp>
        <p:nvSpPr>
          <p:cNvPr id="7" name="Content Placeholder 6"/>
          <p:cNvSpPr>
            <a:spLocks noGrp="1"/>
          </p:cNvSpPr>
          <p:nvPr>
            <p:ph idx="1"/>
          </p:nvPr>
        </p:nvSpPr>
        <p:spPr>
          <a:xfrm>
            <a:off x="1522414" y="1905000"/>
            <a:ext cx="10286998" cy="4267200"/>
          </a:xfrm>
        </p:spPr>
        <p:txBody>
          <a:bodyPr>
            <a:normAutofit fontScale="92500" lnSpcReduction="10000"/>
          </a:bodyPr>
          <a:lstStyle/>
          <a:p>
            <a:pPr marL="457200" indent="-457200">
              <a:buFont typeface="+mj-lt"/>
              <a:buAutoNum type="arabicPeriod" startAt="3"/>
            </a:pPr>
            <a:r>
              <a:rPr lang="en-US" dirty="0"/>
              <a:t>push tag: push properties onto the </a:t>
            </a:r>
            <a:r>
              <a:rPr lang="en-US" dirty="0" err="1"/>
              <a:t>ValueStack</a:t>
            </a:r>
            <a:endParaRPr lang="en-US" dirty="0"/>
          </a:p>
          <a:p>
            <a:pPr marL="274320" lvl="1" indent="0">
              <a:buNone/>
            </a:pPr>
            <a:r>
              <a:rPr lang="en-US" dirty="0"/>
              <a:t>&lt;</a:t>
            </a:r>
            <a:r>
              <a:rPr lang="en-US" dirty="0" err="1"/>
              <a:t>s:push</a:t>
            </a:r>
            <a:r>
              <a:rPr lang="en-US" dirty="0"/>
              <a:t> value="user"&gt;</a:t>
            </a:r>
          </a:p>
          <a:p>
            <a:pPr marL="274320" lvl="1" indent="0">
              <a:buNone/>
            </a:pPr>
            <a:r>
              <a:rPr lang="en-US" dirty="0"/>
              <a:t>	This is the "&lt;</a:t>
            </a:r>
            <a:r>
              <a:rPr lang="en-US" dirty="0" err="1"/>
              <a:t>s:property</a:t>
            </a:r>
            <a:r>
              <a:rPr lang="en-US" dirty="0"/>
              <a:t> value="</a:t>
            </a:r>
            <a:r>
              <a:rPr lang="en-US" dirty="0" err="1"/>
              <a:t>portfolioName</a:t>
            </a:r>
            <a:r>
              <a:rPr lang="en-US" dirty="0"/>
              <a:t>"/&gt;" portfolio,</a:t>
            </a:r>
          </a:p>
          <a:p>
            <a:pPr marL="274320" lvl="1" indent="0">
              <a:buNone/>
            </a:pPr>
            <a:r>
              <a:rPr lang="en-US" dirty="0"/>
              <a:t>	created by none other than &lt;</a:t>
            </a:r>
            <a:r>
              <a:rPr lang="en-US" dirty="0" err="1"/>
              <a:t>s:property</a:t>
            </a:r>
            <a:r>
              <a:rPr lang="en-US" dirty="0"/>
              <a:t> value="username"/&gt;</a:t>
            </a:r>
          </a:p>
          <a:p>
            <a:pPr marL="274320" lvl="1" indent="0">
              <a:buNone/>
            </a:pPr>
            <a:r>
              <a:rPr lang="en-US" dirty="0"/>
              <a:t>&lt;/</a:t>
            </a:r>
            <a:r>
              <a:rPr lang="en-US" dirty="0" err="1"/>
              <a:t>s:push</a:t>
            </a:r>
            <a:r>
              <a:rPr lang="en-US" dirty="0"/>
              <a:t>&gt;</a:t>
            </a:r>
          </a:p>
          <a:p>
            <a:pPr marL="457200" indent="-457200">
              <a:buFont typeface="+mj-lt"/>
              <a:buAutoNum type="arabicPeriod" startAt="4"/>
            </a:pPr>
            <a:r>
              <a:rPr lang="en-US" dirty="0"/>
              <a:t>The bean tag: hybrid of the set and push tags. The main difference is that you don’t need to work with an existing object</a:t>
            </a:r>
          </a:p>
          <a:p>
            <a:pPr marL="274320" lvl="1" indent="0">
              <a:buNone/>
            </a:pPr>
            <a:r>
              <a:rPr lang="en-US" dirty="0"/>
              <a:t>&lt;</a:t>
            </a:r>
            <a:r>
              <a:rPr lang="en-US" dirty="0" err="1"/>
              <a:t>s:bean</a:t>
            </a:r>
            <a:r>
              <a:rPr lang="en-US" dirty="0"/>
              <a:t> name="org.apache.struts2.util.Counter" </a:t>
            </a:r>
            <a:r>
              <a:rPr lang="en-US" dirty="0" err="1"/>
              <a:t>var</a:t>
            </a:r>
            <a:r>
              <a:rPr lang="en-US" dirty="0"/>
              <a:t>="counter"&gt;</a:t>
            </a:r>
          </a:p>
          <a:p>
            <a:pPr marL="274320" lvl="1" indent="0">
              <a:buNone/>
            </a:pPr>
            <a:r>
              <a:rPr lang="en-US" dirty="0"/>
              <a:t>	&lt;</a:t>
            </a:r>
            <a:r>
              <a:rPr lang="en-US" dirty="0" err="1"/>
              <a:t>s:param</a:t>
            </a:r>
            <a:r>
              <a:rPr lang="en-US" dirty="0"/>
              <a:t> name="last" value="7"/&gt;</a:t>
            </a:r>
          </a:p>
          <a:p>
            <a:pPr marL="274320" lvl="1" indent="0">
              <a:buNone/>
            </a:pPr>
            <a:r>
              <a:rPr lang="en-US" dirty="0"/>
              <a:t>&lt;/</a:t>
            </a:r>
            <a:r>
              <a:rPr lang="en-US" dirty="0" err="1"/>
              <a:t>s:bean</a:t>
            </a:r>
            <a:r>
              <a:rPr lang="en-US" dirty="0"/>
              <a:t>&gt;</a:t>
            </a:r>
          </a:p>
          <a:p>
            <a:pPr marL="274320" lvl="1" indent="0">
              <a:buNone/>
            </a:pPr>
            <a:r>
              <a:rPr lang="en-US" dirty="0"/>
              <a:t>&lt;</a:t>
            </a:r>
            <a:r>
              <a:rPr lang="en-US" dirty="0" err="1"/>
              <a:t>s:iterator</a:t>
            </a:r>
            <a:r>
              <a:rPr lang="en-US" dirty="0"/>
              <a:t> value="#counter"&gt;</a:t>
            </a:r>
          </a:p>
          <a:p>
            <a:pPr marL="274320" lvl="1" indent="0">
              <a:buNone/>
            </a:pPr>
            <a:r>
              <a:rPr lang="en-US" dirty="0"/>
              <a:t>	&lt;li&gt;&lt;</a:t>
            </a:r>
            <a:r>
              <a:rPr lang="en-US" dirty="0" err="1"/>
              <a:t>s:property</a:t>
            </a:r>
            <a:r>
              <a:rPr lang="en-US" dirty="0"/>
              <a:t>/&gt;&lt;/li&gt;</a:t>
            </a:r>
          </a:p>
          <a:p>
            <a:pPr marL="274320" lvl="1" indent="0">
              <a:buNone/>
            </a:pPr>
            <a:r>
              <a:rPr lang="en-US" dirty="0"/>
              <a:t>&lt;/</a:t>
            </a:r>
            <a:r>
              <a:rPr lang="en-US" dirty="0" err="1"/>
              <a:t>s:iterator</a:t>
            </a:r>
            <a:r>
              <a:rPr lang="en-US" dirty="0"/>
              <a:t>&gt;</a:t>
            </a:r>
          </a:p>
          <a:p>
            <a:pPr marL="457200" indent="-457200">
              <a:buFont typeface="+mj-lt"/>
              <a:buAutoNum type="arabicPeriod" startAt="4"/>
            </a:pPr>
            <a:endParaRPr lang="en-US" dirty="0"/>
          </a:p>
        </p:txBody>
      </p:sp>
    </p:spTree>
    <p:extLst>
      <p:ext uri="{BB962C8B-B14F-4D97-AF65-F5344CB8AC3E}">
        <p14:creationId xmlns:p14="http://schemas.microsoft.com/office/powerpoint/2010/main" val="2446553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view: tags – data tags</a:t>
            </a:r>
            <a:endParaRPr lang="vi-VN" dirty="0"/>
          </a:p>
        </p:txBody>
      </p:sp>
      <p:sp>
        <p:nvSpPr>
          <p:cNvPr id="7" name="Content Placeholder 6"/>
          <p:cNvSpPr>
            <a:spLocks noGrp="1"/>
          </p:cNvSpPr>
          <p:nvPr>
            <p:ph idx="1"/>
          </p:nvPr>
        </p:nvSpPr>
        <p:spPr>
          <a:xfrm>
            <a:off x="1487696" y="1828800"/>
            <a:ext cx="10286998" cy="4267200"/>
          </a:xfrm>
        </p:spPr>
        <p:txBody>
          <a:bodyPr>
            <a:normAutofit/>
          </a:bodyPr>
          <a:lstStyle/>
          <a:p>
            <a:pPr marL="457200" indent="-457200">
              <a:buFont typeface="+mj-lt"/>
              <a:buAutoNum type="arabicPeriod" startAt="5"/>
            </a:pPr>
            <a:r>
              <a:rPr lang="en-US" dirty="0"/>
              <a:t> action tag: invoke another action from our view layer</a:t>
            </a:r>
          </a:p>
          <a:p>
            <a:pPr marL="274320" lvl="1" indent="0">
              <a:buNone/>
            </a:pPr>
            <a:r>
              <a:rPr lang="en-US" dirty="0"/>
              <a:t>&lt;h3&gt;Action Tag&lt;/h3&gt;</a:t>
            </a:r>
          </a:p>
          <a:p>
            <a:pPr marL="274320" lvl="1" indent="0">
              <a:buNone/>
            </a:pPr>
            <a:r>
              <a:rPr lang="en-US" dirty="0"/>
              <a:t>&lt;h4&gt;This line is from the </a:t>
            </a:r>
            <a:r>
              <a:rPr lang="en-US" dirty="0" err="1"/>
              <a:t>ActionTag</a:t>
            </a:r>
            <a:r>
              <a:rPr lang="en-US" dirty="0"/>
              <a:t> action's result.&lt;/h4&gt;</a:t>
            </a:r>
          </a:p>
          <a:p>
            <a:pPr marL="274320" lvl="1" indent="0">
              <a:buNone/>
            </a:pPr>
            <a:r>
              <a:rPr lang="en-US" dirty="0"/>
              <a:t>&lt;</a:t>
            </a:r>
            <a:r>
              <a:rPr lang="en-US" dirty="0" err="1"/>
              <a:t>s:action</a:t>
            </a:r>
            <a:r>
              <a:rPr lang="en-US" dirty="0"/>
              <a:t> name="</a:t>
            </a:r>
            <a:r>
              <a:rPr lang="en-US" dirty="0" err="1"/>
              <a:t>TargetAction</a:t>
            </a:r>
            <a:r>
              <a:rPr lang="en-US" dirty="0"/>
              <a:t>" </a:t>
            </a:r>
            <a:r>
              <a:rPr lang="en-US" dirty="0" err="1"/>
              <a:t>executeResult</a:t>
            </a:r>
            <a:r>
              <a:rPr lang="en-US" dirty="0"/>
              <a:t>="true"/&gt;</a:t>
            </a:r>
          </a:p>
          <a:p>
            <a:pPr marL="274320" lvl="1" indent="0">
              <a:buNone/>
            </a:pPr>
            <a:endParaRPr lang="en-US" dirty="0"/>
          </a:p>
        </p:txBody>
      </p:sp>
    </p:spTree>
    <p:extLst>
      <p:ext uri="{BB962C8B-B14F-4D97-AF65-F5344CB8AC3E}">
        <p14:creationId xmlns:p14="http://schemas.microsoft.com/office/powerpoint/2010/main" val="144862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view: tags – Control tags</a:t>
            </a:r>
            <a:endParaRPr lang="vi-VN" dirty="0"/>
          </a:p>
        </p:txBody>
      </p:sp>
      <p:sp>
        <p:nvSpPr>
          <p:cNvPr id="7" name="Content Placeholder 6"/>
          <p:cNvSpPr>
            <a:spLocks noGrp="1"/>
          </p:cNvSpPr>
          <p:nvPr>
            <p:ph idx="1"/>
          </p:nvPr>
        </p:nvSpPr>
        <p:spPr>
          <a:xfrm>
            <a:off x="1487696" y="1828800"/>
            <a:ext cx="10286998" cy="4267200"/>
          </a:xfrm>
        </p:spPr>
        <p:txBody>
          <a:bodyPr>
            <a:normAutofit lnSpcReduction="10000"/>
          </a:bodyPr>
          <a:lstStyle/>
          <a:p>
            <a:pPr marL="457200" indent="-457200">
              <a:buFont typeface="+mj-lt"/>
              <a:buAutoNum type="arabicPeriod"/>
            </a:pPr>
            <a:r>
              <a:rPr lang="en-US" dirty="0"/>
              <a:t> iterator tag: allows you to loop over collections of objects easily (Collection, Map, Enumeration, Iterator, or array), </a:t>
            </a:r>
          </a:p>
          <a:p>
            <a:pPr marL="274320" lvl="1" indent="0">
              <a:buNone/>
            </a:pPr>
            <a:r>
              <a:rPr lang="en-US" dirty="0"/>
              <a:t>&lt;</a:t>
            </a:r>
            <a:r>
              <a:rPr lang="en-US" dirty="0" err="1"/>
              <a:t>s:iterator</a:t>
            </a:r>
            <a:r>
              <a:rPr lang="en-US" dirty="0"/>
              <a:t> value="users" status="</a:t>
            </a:r>
            <a:r>
              <a:rPr lang="en-US" dirty="0" err="1"/>
              <a:t>itStatus</a:t>
            </a:r>
            <a:r>
              <a:rPr lang="en-US" dirty="0"/>
              <a:t>"&gt;</a:t>
            </a:r>
          </a:p>
          <a:p>
            <a:pPr marL="502920" lvl="2" indent="0">
              <a:buNone/>
            </a:pPr>
            <a:r>
              <a:rPr lang="en-US" dirty="0"/>
              <a:t>&lt;li&gt;</a:t>
            </a:r>
          </a:p>
          <a:p>
            <a:pPr marL="502920" lvl="2" indent="0">
              <a:buNone/>
            </a:pPr>
            <a:r>
              <a:rPr lang="en-US" dirty="0"/>
              <a:t>	&lt;</a:t>
            </a:r>
            <a:r>
              <a:rPr lang="en-US" dirty="0" err="1"/>
              <a:t>s:property</a:t>
            </a:r>
            <a:r>
              <a:rPr lang="en-US" dirty="0"/>
              <a:t> value="#</a:t>
            </a:r>
            <a:r>
              <a:rPr lang="en-US" dirty="0" err="1"/>
              <a:t>itStatus.count</a:t>
            </a:r>
            <a:r>
              <a:rPr lang="en-US" dirty="0"/>
              <a:t>" /&gt;</a:t>
            </a:r>
          </a:p>
          <a:p>
            <a:pPr marL="502920" lvl="2" indent="0">
              <a:buNone/>
            </a:pPr>
            <a:r>
              <a:rPr lang="en-US" dirty="0"/>
              <a:t>	&lt;</a:t>
            </a:r>
            <a:r>
              <a:rPr lang="en-US" dirty="0" err="1"/>
              <a:t>s:property</a:t>
            </a:r>
            <a:r>
              <a:rPr lang="en-US" dirty="0"/>
              <a:t> value="</a:t>
            </a:r>
            <a:r>
              <a:rPr lang="en-US" dirty="0" err="1"/>
              <a:t>portfolioName</a:t>
            </a:r>
            <a:r>
              <a:rPr lang="en-US" dirty="0"/>
              <a:t>"/&gt;</a:t>
            </a:r>
          </a:p>
          <a:p>
            <a:pPr marL="502920" lvl="2" indent="0">
              <a:buNone/>
            </a:pPr>
            <a:r>
              <a:rPr lang="en-US" dirty="0"/>
              <a:t>&lt;/li&gt;</a:t>
            </a:r>
          </a:p>
          <a:p>
            <a:pPr marL="274320" lvl="1" indent="0">
              <a:buNone/>
            </a:pPr>
            <a:r>
              <a:rPr lang="en-US" dirty="0"/>
              <a:t>&lt;/</a:t>
            </a:r>
            <a:r>
              <a:rPr lang="en-US" dirty="0" err="1"/>
              <a:t>s:iterator</a:t>
            </a:r>
            <a:r>
              <a:rPr lang="en-US" dirty="0"/>
              <a:t>&gt;</a:t>
            </a:r>
          </a:p>
          <a:p>
            <a:pPr marL="457200" indent="-457200">
              <a:buFont typeface="+mj-lt"/>
              <a:buAutoNum type="arabicPeriod"/>
            </a:pPr>
            <a:r>
              <a:rPr lang="en-US" dirty="0"/>
              <a:t>if and else tags:  provide these familiar if and else control logic</a:t>
            </a:r>
          </a:p>
          <a:p>
            <a:pPr marL="274320" lvl="1" indent="0">
              <a:buNone/>
            </a:pPr>
            <a:r>
              <a:rPr lang="en-US" dirty="0"/>
              <a:t>&lt;</a:t>
            </a:r>
            <a:r>
              <a:rPr lang="en-US" dirty="0" err="1"/>
              <a:t>s:if</a:t>
            </a:r>
            <a:r>
              <a:rPr lang="en-US" dirty="0"/>
              <a:t> test="</a:t>
            </a:r>
            <a:r>
              <a:rPr lang="en-US" dirty="0" err="1"/>
              <a:t>user.age</a:t>
            </a:r>
            <a:r>
              <a:rPr lang="en-US" dirty="0"/>
              <a:t> &gt; 35"&gt;This user is too old.&lt;/</a:t>
            </a:r>
            <a:r>
              <a:rPr lang="en-US" dirty="0" err="1"/>
              <a:t>s:if</a:t>
            </a:r>
            <a:r>
              <a:rPr lang="en-US" dirty="0"/>
              <a:t>&gt;</a:t>
            </a:r>
          </a:p>
          <a:p>
            <a:pPr marL="274320" lvl="1" indent="0">
              <a:buNone/>
            </a:pPr>
            <a:r>
              <a:rPr lang="en-US" dirty="0"/>
              <a:t>&lt;</a:t>
            </a:r>
            <a:r>
              <a:rPr lang="en-US" dirty="0" err="1"/>
              <a:t>s:elseif</a:t>
            </a:r>
            <a:r>
              <a:rPr lang="en-US" dirty="0"/>
              <a:t> test="</a:t>
            </a:r>
            <a:r>
              <a:rPr lang="en-US" dirty="0" err="1"/>
              <a:t>user.age</a:t>
            </a:r>
            <a:r>
              <a:rPr lang="en-US" dirty="0"/>
              <a:t> &lt; 35"&gt;This user is too young&lt;/</a:t>
            </a:r>
            <a:r>
              <a:rPr lang="en-US" dirty="0" err="1"/>
              <a:t>s:elseif</a:t>
            </a:r>
            <a:r>
              <a:rPr lang="en-US" dirty="0"/>
              <a:t>&gt;</a:t>
            </a:r>
          </a:p>
          <a:p>
            <a:pPr marL="274320" lvl="1" indent="0">
              <a:buNone/>
            </a:pPr>
            <a:r>
              <a:rPr lang="en-US" dirty="0"/>
              <a:t>&lt;</a:t>
            </a:r>
            <a:r>
              <a:rPr lang="en-US" dirty="0" err="1"/>
              <a:t>s:else</a:t>
            </a:r>
            <a:r>
              <a:rPr lang="en-US" dirty="0"/>
              <a:t>&gt;This user is just right&lt;/</a:t>
            </a:r>
            <a:r>
              <a:rPr lang="en-US" dirty="0" err="1"/>
              <a:t>s:else</a:t>
            </a:r>
            <a:r>
              <a:rPr lang="en-US" dirty="0"/>
              <a:t>&gt;</a:t>
            </a:r>
          </a:p>
        </p:txBody>
      </p:sp>
    </p:spTree>
    <p:extLst>
      <p:ext uri="{BB962C8B-B14F-4D97-AF65-F5344CB8AC3E}">
        <p14:creationId xmlns:p14="http://schemas.microsoft.com/office/powerpoint/2010/main" val="42531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936</TotalTime>
  <Words>2017</Words>
  <Application>Microsoft Office PowerPoint</Application>
  <PresentationFormat>Custom</PresentationFormat>
  <Paragraphs>248</Paragraphs>
  <Slides>48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Consolas</vt:lpstr>
      <vt:lpstr>Corbel</vt:lpstr>
      <vt:lpstr>Tahoma</vt:lpstr>
      <vt:lpstr>Wingdings</vt:lpstr>
      <vt:lpstr>Chalkboard 16x9</vt:lpstr>
      <vt:lpstr>Struts 2: Building the view </vt:lpstr>
      <vt:lpstr>Agenda</vt:lpstr>
      <vt:lpstr>Building a view: tags</vt:lpstr>
      <vt:lpstr>Building a view: tags - systax</vt:lpstr>
      <vt:lpstr>Building a view: tags - Using OGNL to set attributes on tags</vt:lpstr>
      <vt:lpstr>Building a view: tags – data tags</vt:lpstr>
      <vt:lpstr>Building a view: tags – data tags</vt:lpstr>
      <vt:lpstr>Building a view: tags – data tags</vt:lpstr>
      <vt:lpstr>Building a view: tags – Control tags</vt:lpstr>
      <vt:lpstr>Building a view: tags – Miscellaneous tags</vt:lpstr>
      <vt:lpstr>Building a view: tags – Miscellaneous tags</vt:lpstr>
      <vt:lpstr>UI component tags</vt:lpstr>
      <vt:lpstr>UI component tags</vt:lpstr>
      <vt:lpstr>UI component tags</vt:lpstr>
      <vt:lpstr>Why we need UI component tags </vt:lpstr>
      <vt:lpstr>Why we need UI component tags </vt:lpstr>
      <vt:lpstr>Why we need UI component tags </vt:lpstr>
      <vt:lpstr>Why we need UI component tags </vt:lpstr>
      <vt:lpstr>Why we need UI component tags </vt:lpstr>
      <vt:lpstr>Theme</vt:lpstr>
      <vt:lpstr>Common attributes  </vt:lpstr>
      <vt:lpstr>Common attributes</vt:lpstr>
      <vt:lpstr>Results in detail</vt:lpstr>
      <vt:lpstr>Life after the action</vt:lpstr>
      <vt:lpstr>Life after the action</vt:lpstr>
      <vt:lpstr>Life after the action</vt:lpstr>
      <vt:lpstr>Life after the action</vt:lpstr>
      <vt:lpstr>Life after the action</vt:lpstr>
      <vt:lpstr>Life after the action</vt:lpstr>
      <vt:lpstr>Life after the action</vt:lpstr>
      <vt:lpstr>Life after the action</vt:lpstr>
      <vt:lpstr>Life after the action</vt:lpstr>
      <vt:lpstr>Commonly used result types</vt:lpstr>
      <vt:lpstr>Commonly used result types</vt:lpstr>
      <vt:lpstr>Commonly used result types</vt:lpstr>
      <vt:lpstr>Commonly used result types</vt:lpstr>
      <vt:lpstr>Commonly used result types</vt:lpstr>
      <vt:lpstr>Commonly used result types</vt:lpstr>
      <vt:lpstr>Commonly used result types</vt:lpstr>
      <vt:lpstr>Commonly used result types</vt:lpstr>
      <vt:lpstr>Commonly used result types</vt:lpstr>
      <vt:lpstr>JSP alternatives </vt:lpstr>
      <vt:lpstr>JSP alternatives </vt:lpstr>
      <vt:lpstr>JSP alternatives </vt:lpstr>
      <vt:lpstr>Global results </vt:lpstr>
      <vt:lpstr>Summary </vt:lpstr>
      <vt:lpstr>Results in detail</vt:lpstr>
      <vt:lpstr>FAQ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Kernel Dang</dc:creator>
  <cp:lastModifiedBy>Kernel Dang</cp:lastModifiedBy>
  <cp:revision>33</cp:revision>
  <dcterms:created xsi:type="dcterms:W3CDTF">2017-04-11T05:10:45Z</dcterms:created>
  <dcterms:modified xsi:type="dcterms:W3CDTF">2017-04-15T00:50:19Z</dcterms:modified>
</cp:coreProperties>
</file>