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59" r:id="rId4"/>
    <p:sldId id="260" r:id="rId5"/>
    <p:sldId id="281" r:id="rId6"/>
    <p:sldId id="282"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58"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053" autoAdjust="0"/>
  </p:normalViewPr>
  <p:slideViewPr>
    <p:cSldViewPr>
      <p:cViewPr>
        <p:scale>
          <a:sx n="70" d="100"/>
          <a:sy n="70" d="100"/>
        </p:scale>
        <p:origin x="-1350" y="22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0B529E-AEC2-402E-857B-507815F70C6D}" type="datetimeFigureOut">
              <a:rPr lang="en-US" smtClean="0"/>
              <a:t>4/13/2017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2C49A0-BA5D-41CB-AB2A-EBD147FC73DE}" type="slidenum">
              <a:rPr lang="en-US" smtClean="0"/>
              <a:t>‹#›</a:t>
            </a:fld>
            <a:endParaRPr lang="en-US"/>
          </a:p>
        </p:txBody>
      </p:sp>
    </p:spTree>
    <p:extLst>
      <p:ext uri="{BB962C8B-B14F-4D97-AF65-F5344CB8AC3E}">
        <p14:creationId xmlns:p14="http://schemas.microsoft.com/office/powerpoint/2010/main" val="2092982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Trong hình 8.1, khách hàng yêu cầu ánh xạ tới một số hành động.</a:t>
            </a:r>
            <a:endParaRPr lang="en-US" dirty="0" smtClean="0"/>
          </a:p>
          <a:p>
            <a:r>
              <a:rPr lang="vi-VN" dirty="0" smtClean="0"/>
              <a:t>Hành động này,</a:t>
            </a:r>
            <a:r>
              <a:rPr lang="en-US" baseline="0" dirty="0" smtClean="0"/>
              <a:t> r</a:t>
            </a:r>
            <a:r>
              <a:rPr lang="vi-VN" dirty="0" smtClean="0"/>
              <a:t>ất có thể, lấy một số dữ liệu yêu cầu, thực hiện một số logic kinh doanh, sau đó</a:t>
            </a:r>
            <a:r>
              <a:rPr lang="en-US" baseline="0" dirty="0" smtClean="0"/>
              <a:t> c</a:t>
            </a:r>
            <a:r>
              <a:rPr lang="vi-VN" dirty="0" smtClean="0"/>
              <a:t>ho thấy dữ liệu miền tiếp theo trên</a:t>
            </a:r>
            <a:r>
              <a:rPr lang="en-US" baseline="0" dirty="0" smtClean="0"/>
              <a:t> c</a:t>
            </a:r>
            <a:r>
              <a:rPr lang="vi-VN" dirty="0" smtClean="0"/>
              <a:t>ác ValueStack.</a:t>
            </a:r>
            <a:endParaRPr lang="en-US" dirty="0" smtClean="0"/>
          </a:p>
          <a:p>
            <a:r>
              <a:rPr lang="vi-VN" dirty="0" smtClean="0"/>
              <a:t>Hành động sau đó vượt qua</a:t>
            </a:r>
            <a:r>
              <a:rPr lang="en-US" dirty="0" smtClean="0"/>
              <a:t> k</a:t>
            </a:r>
            <a:r>
              <a:rPr lang="vi-VN" dirty="0" smtClean="0"/>
              <a:t>iểm soát đến một kết quả mà làm cho một đầy đủ</a:t>
            </a:r>
            <a:r>
              <a:rPr lang="en-US" baseline="0" dirty="0" smtClean="0"/>
              <a:t> t</a:t>
            </a:r>
            <a:r>
              <a:rPr lang="vi-VN" dirty="0" smtClean="0"/>
              <a:t>rang HTML, sử dụng dữ liệu chuẩn bị để</a:t>
            </a:r>
            <a:r>
              <a:rPr lang="en-US" baseline="0" dirty="0" smtClean="0"/>
              <a:t> x</a:t>
            </a:r>
            <a:r>
              <a:rPr lang="vi-VN" dirty="0" smtClean="0"/>
              <a:t>ây dựng trang HTML mới.</a:t>
            </a:r>
            <a:endParaRPr lang="en-US" dirty="0" smtClean="0"/>
          </a:p>
          <a:p>
            <a:r>
              <a:rPr lang="vi-VN" dirty="0" smtClean="0"/>
              <a:t>Điều quan trọng</a:t>
            </a:r>
            <a:r>
              <a:rPr lang="en-US" baseline="0" dirty="0" smtClean="0"/>
              <a:t> đ</a:t>
            </a:r>
            <a:r>
              <a:rPr lang="vi-VN" dirty="0" smtClean="0"/>
              <a:t>ây là phản </a:t>
            </a:r>
            <a:r>
              <a:rPr lang="en-US" dirty="0" err="1" smtClean="0"/>
              <a:t>hồi</a:t>
            </a:r>
            <a:r>
              <a:rPr lang="vi-VN" dirty="0" smtClean="0"/>
              <a:t> là một </a:t>
            </a:r>
            <a:r>
              <a:rPr lang="en-US" dirty="0" err="1" smtClean="0"/>
              <a:t>trang</a:t>
            </a:r>
            <a:r>
              <a:rPr lang="en-US" dirty="0" smtClean="0"/>
              <a:t> </a:t>
            </a:r>
            <a:r>
              <a:rPr lang="vi-VN" dirty="0" smtClean="0"/>
              <a:t>HTML </a:t>
            </a:r>
            <a:r>
              <a:rPr lang="en-US" dirty="0" smtClean="0"/>
              <a:t>full</a:t>
            </a:r>
            <a:r>
              <a:rPr lang="vi-VN" dirty="0" smtClean="0"/>
              <a:t> mà trình duyệt của khách hàng sử dụng để</a:t>
            </a:r>
            <a:r>
              <a:rPr lang="en-US" baseline="0" dirty="0" smtClean="0"/>
              <a:t> r</a:t>
            </a:r>
            <a:r>
              <a:rPr lang="vi-VN" dirty="0" smtClean="0"/>
              <a:t>erender toàn bộ cửa sổ của nó.</a:t>
            </a:r>
            <a:endParaRPr lang="en-US" dirty="0" smtClean="0"/>
          </a:p>
          <a:p>
            <a:r>
              <a:rPr lang="vi-VN" dirty="0" smtClean="0"/>
              <a:t>Phản hồi</a:t>
            </a:r>
            <a:r>
              <a:rPr lang="en-US" baseline="0" dirty="0" smtClean="0"/>
              <a:t> g</a:t>
            </a:r>
            <a:r>
              <a:rPr lang="vi-VN" dirty="0" smtClean="0"/>
              <a:t>ửi lại cho khách hàng trong hình 8.1 là</a:t>
            </a:r>
            <a:r>
              <a:rPr lang="en-US" baseline="0" dirty="0" smtClean="0"/>
              <a:t> c</a:t>
            </a:r>
            <a:r>
              <a:rPr lang="vi-VN" dirty="0" smtClean="0"/>
              <a:t>ó thể được hiển thị bởi một JSP theo</a:t>
            </a:r>
            <a:r>
              <a:rPr lang="en-US" baseline="0" dirty="0" smtClean="0"/>
              <a:t> l</a:t>
            </a:r>
            <a:r>
              <a:rPr lang="vi-VN" dirty="0" smtClean="0"/>
              <a:t>oại kết quả của trình gửi mặc định.</a:t>
            </a:r>
            <a:endParaRPr lang="en-US" dirty="0" smtClean="0"/>
          </a:p>
          <a:p>
            <a:r>
              <a:rPr lang="vi-VN" dirty="0" smtClean="0"/>
              <a:t>Như chúng ta đã</a:t>
            </a:r>
            <a:r>
              <a:rPr lang="en-US" baseline="0" dirty="0" smtClean="0"/>
              <a:t> </a:t>
            </a:r>
            <a:r>
              <a:rPr lang="vi-VN" dirty="0" smtClean="0"/>
              <a:t>thấy, khuôn khổ này làm cho cổ điển</a:t>
            </a:r>
            <a:r>
              <a:rPr lang="en-US" baseline="0" dirty="0" smtClean="0"/>
              <a:t> m</a:t>
            </a:r>
            <a:r>
              <a:rPr lang="vi-VN" dirty="0" smtClean="0"/>
              <a:t>ô hình dễ dàng</a:t>
            </a:r>
            <a:r>
              <a:rPr lang="en-US" dirty="0" smtClean="0"/>
              <a:t> </a:t>
            </a:r>
            <a:r>
              <a:rPr lang="vi-VN" dirty="0" smtClean="0"/>
              <a:t>sử dụng</a:t>
            </a:r>
            <a:r>
              <a:rPr lang="vi-VN" dirty="0" smtClean="0"/>
              <a:t>.</a:t>
            </a:r>
            <a:endParaRPr lang="en-US" dirty="0"/>
          </a:p>
        </p:txBody>
      </p:sp>
      <p:sp>
        <p:nvSpPr>
          <p:cNvPr id="4" name="Slide Number Placeholder 3"/>
          <p:cNvSpPr>
            <a:spLocks noGrp="1"/>
          </p:cNvSpPr>
          <p:nvPr>
            <p:ph type="sldNum" sz="quarter" idx="10"/>
          </p:nvPr>
        </p:nvSpPr>
        <p:spPr/>
        <p:txBody>
          <a:bodyPr/>
          <a:lstStyle/>
          <a:p>
            <a:fld id="{EE2C49A0-BA5D-41CB-AB2A-EBD147FC73DE}" type="slidenum">
              <a:rPr lang="en-US" smtClean="0"/>
              <a:t>4</a:t>
            </a:fld>
            <a:endParaRPr lang="en-US"/>
          </a:p>
        </p:txBody>
      </p:sp>
    </p:spTree>
    <p:extLst>
      <p:ext uri="{BB962C8B-B14F-4D97-AF65-F5344CB8AC3E}">
        <p14:creationId xmlns:p14="http://schemas.microsoft.com/office/powerpoint/2010/main" val="2230446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Mặt khác, các ứng dụng Ajax làm điều gì đó hoàn toàn khác.</a:t>
            </a:r>
            <a:endParaRPr lang="en-US" dirty="0" smtClean="0"/>
          </a:p>
          <a:p>
            <a:r>
              <a:rPr lang="vi-VN" dirty="0" smtClean="0"/>
              <a:t>Thay vì yêu cầu các trang HTML đầy đủ, họ chỉ muốn dữ liệu.</a:t>
            </a:r>
            <a:endParaRPr lang="en-US" dirty="0" smtClean="0"/>
          </a:p>
          <a:p>
            <a:r>
              <a:rPr lang="en-US" dirty="0" err="1" smtClean="0"/>
              <a:t>Dữ</a:t>
            </a:r>
            <a:r>
              <a:rPr lang="en-US" dirty="0" smtClean="0"/>
              <a:t> </a:t>
            </a:r>
            <a:r>
              <a:rPr lang="en-US" dirty="0" err="1" smtClean="0"/>
              <a:t>liệu</a:t>
            </a:r>
            <a:r>
              <a:rPr lang="en-US" dirty="0" smtClean="0"/>
              <a:t> </a:t>
            </a:r>
            <a:r>
              <a:rPr lang="en-US" dirty="0" err="1" smtClean="0"/>
              <a:t>này</a:t>
            </a:r>
            <a:r>
              <a:rPr lang="en-US" dirty="0" smtClean="0"/>
              <a:t> </a:t>
            </a:r>
            <a:r>
              <a:rPr lang="en-US" dirty="0" err="1" smtClean="0"/>
              <a:t>có</a:t>
            </a:r>
            <a:r>
              <a:rPr lang="en-US" dirty="0" smtClean="0"/>
              <a:t> </a:t>
            </a:r>
            <a:r>
              <a:rPr lang="en-US" dirty="0" err="1" smtClean="0"/>
              <a:t>thể</a:t>
            </a:r>
            <a:r>
              <a:rPr lang="en-US" dirty="0" smtClean="0"/>
              <a:t> </a:t>
            </a:r>
            <a:r>
              <a:rPr lang="en-US" dirty="0" err="1" smtClean="0"/>
              <a:t>có</a:t>
            </a:r>
            <a:r>
              <a:rPr lang="en-US" dirty="0" smtClean="0"/>
              <a:t> </a:t>
            </a:r>
            <a:r>
              <a:rPr lang="en-US" dirty="0" err="1" smtClean="0"/>
              <a:t>nhiều</a:t>
            </a:r>
            <a:r>
              <a:rPr lang="en-US" dirty="0" smtClean="0"/>
              <a:t> </a:t>
            </a:r>
            <a:r>
              <a:rPr lang="en-US" dirty="0" err="1" smtClean="0"/>
              <a:t>hình</a:t>
            </a:r>
            <a:r>
              <a:rPr lang="en-US" dirty="0" smtClean="0"/>
              <a:t> </a:t>
            </a:r>
            <a:r>
              <a:rPr lang="en-US" dirty="0" err="1" smtClean="0"/>
              <a:t>thức</a:t>
            </a:r>
            <a:r>
              <a:rPr lang="en-US" dirty="0" smtClean="0"/>
              <a:t>.</a:t>
            </a:r>
          </a:p>
          <a:p>
            <a:r>
              <a:rPr lang="vi-VN" dirty="0" smtClean="0"/>
              <a:t>Một số ứng dụng Ajax muốn các đoạn HTML là phản hồi của chúng. </a:t>
            </a:r>
            <a:endParaRPr lang="en-US" dirty="0" smtClean="0"/>
          </a:p>
          <a:p>
            <a:r>
              <a:rPr lang="vi-VN" dirty="0" smtClean="0"/>
              <a:t>Một số muốn trả lời XML hoặc JSON.</a:t>
            </a:r>
            <a:endParaRPr lang="en-US" dirty="0" smtClean="0"/>
          </a:p>
          <a:p>
            <a:r>
              <a:rPr lang="vi-VN" dirty="0" smtClean="0"/>
              <a:t>Tóm lại, nội dung phản hồi Ajax có thể ở nhiều định dạng khác nhau. </a:t>
            </a:r>
            <a:endParaRPr lang="en-US" dirty="0" smtClean="0"/>
          </a:p>
          <a:p>
            <a:r>
              <a:rPr lang="vi-VN" dirty="0" smtClean="0"/>
              <a:t>Bất kể sự khác biệt của họ, họ chia sẻ về sự khác biệt rõ ràng: không ai trong số họ muốn có một trang HTML đầy đủ.</a:t>
            </a:r>
            <a:endParaRPr lang="en-US" dirty="0" smtClean="0"/>
          </a:p>
          <a:p>
            <a:r>
              <a:rPr lang="vi-VN" dirty="0" smtClean="0"/>
              <a:t>Hình 8.2 minh hoạ một chu kỳ yêu cầu và chu trình phản hồi của Ajax điển hình.</a:t>
            </a:r>
            <a:endParaRPr lang="en-US" dirty="0"/>
          </a:p>
        </p:txBody>
      </p:sp>
      <p:sp>
        <p:nvSpPr>
          <p:cNvPr id="4" name="Slide Number Placeholder 3"/>
          <p:cNvSpPr>
            <a:spLocks noGrp="1"/>
          </p:cNvSpPr>
          <p:nvPr>
            <p:ph type="sldNum" sz="quarter" idx="10"/>
          </p:nvPr>
        </p:nvSpPr>
        <p:spPr/>
        <p:txBody>
          <a:bodyPr/>
          <a:lstStyle/>
          <a:p>
            <a:fld id="{EE2C49A0-BA5D-41CB-AB2A-EBD147FC73DE}" type="slidenum">
              <a:rPr lang="en-US" smtClean="0"/>
              <a:t>5</a:t>
            </a:fld>
            <a:endParaRPr lang="en-US"/>
          </a:p>
        </p:txBody>
      </p:sp>
    </p:spTree>
    <p:extLst>
      <p:ext uri="{BB962C8B-B14F-4D97-AF65-F5344CB8AC3E}">
        <p14:creationId xmlns:p14="http://schemas.microsoft.com/office/powerpoint/2010/main" val="691382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Khi khách hàng Ajax nhận được phản hồi, nó sẽ không gây ra trình duyệt để rerender</a:t>
            </a:r>
            <a:r>
              <a:rPr lang="en-US" baseline="0" dirty="0" smtClean="0"/>
              <a:t> </a:t>
            </a:r>
            <a:r>
              <a:rPr lang="en-US" dirty="0" smtClean="0"/>
              <a:t>t</a:t>
            </a:r>
            <a:r>
              <a:rPr lang="vi-VN" dirty="0" smtClean="0"/>
              <a:t>oàn bộ trang HTML.</a:t>
            </a:r>
            <a:endParaRPr lang="en-US" dirty="0" smtClean="0"/>
          </a:p>
          <a:p>
            <a:r>
              <a:rPr lang="vi-VN" dirty="0" smtClean="0"/>
              <a:t>Ngược lại, nó kiểm tra kỹ lưỡng các dữ liệu được liệt kê trong</a:t>
            </a:r>
            <a:r>
              <a:rPr lang="en-US" baseline="0" dirty="0" smtClean="0"/>
              <a:t> </a:t>
            </a:r>
            <a:r>
              <a:rPr lang="vi-VN" dirty="0" smtClean="0"/>
              <a:t>XML hoặc JSON và sử dụng dữ liệu đó để thực hiện các cập nhật được nhắm mục tiêu tới các vùng bị ảnh hưởng</a:t>
            </a:r>
            <a:r>
              <a:rPr lang="en-US" baseline="0" dirty="0" smtClean="0"/>
              <a:t> t</a:t>
            </a:r>
            <a:r>
              <a:rPr lang="vi-VN" dirty="0" smtClean="0"/>
              <a:t>rang trình duyệt hiện tại.</a:t>
            </a:r>
            <a:endParaRPr lang="en-US" dirty="0" smtClean="0"/>
          </a:p>
          <a:p>
            <a:r>
              <a:rPr lang="en-US" dirty="0" err="1" smtClean="0"/>
              <a:t>Đây</a:t>
            </a:r>
            <a:r>
              <a:rPr lang="en-US" dirty="0" smtClean="0"/>
              <a:t> </a:t>
            </a:r>
            <a:r>
              <a:rPr lang="en-US" dirty="0" err="1" smtClean="0"/>
              <a:t>là</a:t>
            </a:r>
            <a:r>
              <a:rPr lang="en-US" dirty="0" smtClean="0"/>
              <a:t> </a:t>
            </a:r>
            <a:r>
              <a:rPr lang="en-US" dirty="0" err="1" smtClean="0"/>
              <a:t>một</a:t>
            </a:r>
            <a:r>
              <a:rPr lang="en-US" dirty="0" smtClean="0"/>
              <a:t> </a:t>
            </a:r>
            <a:r>
              <a:rPr lang="en-US" dirty="0" err="1" smtClean="0"/>
              <a:t>loại</a:t>
            </a:r>
            <a:r>
              <a:rPr lang="en-US" dirty="0" smtClean="0"/>
              <a:t> </a:t>
            </a:r>
            <a:r>
              <a:rPr lang="en-US" dirty="0" err="1" smtClean="0"/>
              <a:t>phản</a:t>
            </a:r>
            <a:r>
              <a:rPr lang="en-US" dirty="0" smtClean="0"/>
              <a:t> </a:t>
            </a:r>
            <a:r>
              <a:rPr lang="en-US" dirty="0" err="1" smtClean="0"/>
              <a:t>ứng</a:t>
            </a:r>
            <a:r>
              <a:rPr lang="en-US" dirty="0" smtClean="0"/>
              <a:t> </a:t>
            </a:r>
            <a:r>
              <a:rPr lang="en-US" dirty="0" err="1" smtClean="0"/>
              <a:t>khác</a:t>
            </a:r>
            <a:r>
              <a:rPr lang="en-US" dirty="0" smtClean="0"/>
              <a:t> </a:t>
            </a:r>
            <a:r>
              <a:rPr lang="en-US" dirty="0" err="1" smtClean="0"/>
              <a:t>nhau</a:t>
            </a:r>
            <a:r>
              <a:rPr lang="en-US" dirty="0" smtClean="0"/>
              <a:t>. May </a:t>
            </a:r>
            <a:r>
              <a:rPr lang="en-US" dirty="0" err="1" smtClean="0"/>
              <a:t>mắn</a:t>
            </a:r>
            <a:r>
              <a:rPr lang="en-US" dirty="0" smtClean="0"/>
              <a:t> </a:t>
            </a:r>
            <a:r>
              <a:rPr lang="en-US" dirty="0" err="1" smtClean="0"/>
              <a:t>thay</a:t>
            </a:r>
            <a:r>
              <a:rPr lang="en-US" dirty="0" smtClean="0"/>
              <a:t>, Struts 2 </a:t>
            </a:r>
            <a:r>
              <a:rPr lang="en-US" dirty="0" err="1" smtClean="0"/>
              <a:t>có</a:t>
            </a:r>
            <a:r>
              <a:rPr lang="en-US" dirty="0" smtClean="0"/>
              <a:t> </a:t>
            </a:r>
            <a:r>
              <a:rPr lang="en-US" dirty="0" err="1" smtClean="0"/>
              <a:t>thể</a:t>
            </a:r>
            <a:r>
              <a:rPr lang="en-US" baseline="0" dirty="0" smtClean="0"/>
              <a:t> </a:t>
            </a:r>
            <a:r>
              <a:rPr lang="en-US" baseline="0" dirty="0" err="1" smtClean="0"/>
              <a:t>d</a:t>
            </a:r>
            <a:r>
              <a:rPr lang="en-US" dirty="0" err="1" smtClean="0"/>
              <a:t>ễ</a:t>
            </a:r>
            <a:r>
              <a:rPr lang="en-US" dirty="0" smtClean="0"/>
              <a:t> </a:t>
            </a:r>
            <a:r>
              <a:rPr lang="en-US" dirty="0" err="1" smtClean="0"/>
              <a:t>dàng</a:t>
            </a:r>
            <a:r>
              <a:rPr lang="en-US" dirty="0" smtClean="0"/>
              <a:t> </a:t>
            </a:r>
            <a:r>
              <a:rPr lang="en-US" dirty="0" err="1" smtClean="0"/>
              <a:t>xử</a:t>
            </a:r>
            <a:r>
              <a:rPr lang="en-US" dirty="0" smtClean="0"/>
              <a:t> </a:t>
            </a:r>
            <a:r>
              <a:rPr lang="en-US" dirty="0" err="1" smtClean="0"/>
              <a:t>lý</a:t>
            </a:r>
            <a:r>
              <a:rPr lang="en-US" dirty="0" smtClean="0"/>
              <a:t> </a:t>
            </a:r>
            <a:r>
              <a:rPr lang="en-US" dirty="0" err="1" smtClean="0"/>
              <a:t>này</a:t>
            </a:r>
            <a:r>
              <a:rPr lang="en-US" dirty="0" smtClean="0"/>
              <a:t> </a:t>
            </a:r>
            <a:r>
              <a:rPr lang="en-US" dirty="0" err="1" smtClean="0"/>
              <a:t>với</a:t>
            </a:r>
            <a:r>
              <a:rPr lang="en-US" dirty="0" smtClean="0"/>
              <a:t> </a:t>
            </a:r>
            <a:r>
              <a:rPr lang="en-US" dirty="0" err="1" smtClean="0"/>
              <a:t>sự</a:t>
            </a:r>
            <a:r>
              <a:rPr lang="en-US" dirty="0" smtClean="0"/>
              <a:t> </a:t>
            </a:r>
            <a:r>
              <a:rPr lang="en-US" dirty="0" err="1" smtClean="0"/>
              <a:t>linh</a:t>
            </a:r>
            <a:r>
              <a:rPr lang="en-US" dirty="0" smtClean="0"/>
              <a:t> </a:t>
            </a:r>
            <a:r>
              <a:rPr lang="en-US" dirty="0" err="1" smtClean="0"/>
              <a:t>hoạt</a:t>
            </a:r>
            <a:r>
              <a:rPr lang="en-US" dirty="0" smtClean="0"/>
              <a:t> </a:t>
            </a:r>
            <a:r>
              <a:rPr lang="en-US" dirty="0" err="1" smtClean="0"/>
              <a:t>của</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của</a:t>
            </a:r>
            <a:r>
              <a:rPr lang="en-US" dirty="0" smtClean="0"/>
              <a:t> </a:t>
            </a:r>
            <a:r>
              <a:rPr lang="en-US" dirty="0" err="1" smtClean="0"/>
              <a:t>nó</a:t>
            </a:r>
            <a:r>
              <a:rPr lang="en-US" dirty="0" smtClean="0"/>
              <a:t>.</a:t>
            </a:r>
            <a:endParaRPr lang="en-US" dirty="0"/>
          </a:p>
        </p:txBody>
      </p:sp>
      <p:sp>
        <p:nvSpPr>
          <p:cNvPr id="4" name="Slide Number Placeholder 3"/>
          <p:cNvSpPr>
            <a:spLocks noGrp="1"/>
          </p:cNvSpPr>
          <p:nvPr>
            <p:ph type="sldNum" sz="quarter" idx="10"/>
          </p:nvPr>
        </p:nvSpPr>
        <p:spPr/>
        <p:txBody>
          <a:bodyPr/>
          <a:lstStyle/>
          <a:p>
            <a:fld id="{EE2C49A0-BA5D-41CB-AB2A-EBD147FC73DE}" type="slidenum">
              <a:rPr lang="en-US" smtClean="0"/>
              <a:t>6</a:t>
            </a:fld>
            <a:endParaRPr lang="en-US"/>
          </a:p>
        </p:txBody>
      </p:sp>
    </p:spTree>
    <p:extLst>
      <p:ext uri="{BB962C8B-B14F-4D97-AF65-F5344CB8AC3E}">
        <p14:creationId xmlns:p14="http://schemas.microsoft.com/office/powerpoint/2010/main" val="3080383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Often there is some navigation rules attached with the results. For example, if the action method is to authenticate a user, there are three possible outcomes. (a) Successful Login (b) Unsuccessful Login - Incorrect username or password (c) Account Locked.</a:t>
            </a:r>
          </a:p>
          <a:p>
            <a:r>
              <a:rPr lang="vi-VN" dirty="0" smtClean="0"/>
              <a:t>Thông thường có một số quy tắc chuyển hướng kèm theo kết quả. Ví dụ: nếu phương thức hành động là để xác thực người dùng, có ba kết quả có thể xảy ra. (A) Đăng nhập thành công (b) Đăng nhập Không thành công - Tên người dùng hoặc mật khẩu không chính xác (c) Tài khoản bị khoá.</a:t>
            </a:r>
            <a:endParaRPr lang="en-US" dirty="0" smtClean="0"/>
          </a:p>
          <a:p>
            <a:r>
              <a:rPr lang="en-US" dirty="0" smtClean="0"/>
              <a:t>In this scenario, the action method will be configured with the three possible outcome strings and three different views to render the outcome. We have already seen this in the previous examples.</a:t>
            </a:r>
          </a:p>
          <a:p>
            <a:r>
              <a:rPr lang="vi-VN" dirty="0" smtClean="0"/>
              <a:t>Trong kịch bản này, phương pháp hành động sẽ được cấu hình với ba chuỗi kết quả có thể và ba chế độ xem khác nhau để kết xuất kết quả. Chúng ta đã thấy điều này trong những ví dụ trước.</a:t>
            </a:r>
            <a:endParaRPr lang="en-US" dirty="0" smtClean="0"/>
          </a:p>
          <a:p>
            <a:r>
              <a:rPr lang="vi-VN" dirty="0" smtClean="0"/>
              <a:t>Tuy nhiên, Struts2 không buộc bạn với việc sử dụng JSP làm công nghệ xem. Sau khi toàn bộ mục đích của mô hình MVC là giữ cho các lớp tách biệt và có thể cấu hình cao. Ví dụ: đối với khách hàng Web2.0, bạn có thể muốn trả lại XML hoặc JSON làm đầu ra. Trong trường hợp này, bạn có thể tạo một loại kết quả mới cho XML hoặc JSON và đạt được kết quả này.</a:t>
            </a:r>
            <a:endParaRPr lang="en-US" dirty="0" smtClean="0"/>
          </a:p>
          <a:p>
            <a:r>
              <a:rPr lang="vi-VN" dirty="0" smtClean="0"/>
              <a:t>Tuy nhiên, Struts2 không buộc bạn với việc sử dụng JSP làm công nghệ xem. Sau khi toàn bộ mục đích của mô hình MVC là giữ cho các lớp tách biệt và có thể cấu hình cao. Ví dụ: đối với khách hàng Web2.0, bạn có thể muốn trả lại XML hoặc JSON làm đầu ra. Trong trường hợp này, bạn có thể tạo một loại kết quả mới cho XML hoặc JSON và đạt được kết quả này.</a:t>
            </a:r>
            <a:endParaRPr lang="en-US" dirty="0"/>
          </a:p>
        </p:txBody>
      </p:sp>
      <p:sp>
        <p:nvSpPr>
          <p:cNvPr id="4" name="Slide Number Placeholder 3"/>
          <p:cNvSpPr>
            <a:spLocks noGrp="1"/>
          </p:cNvSpPr>
          <p:nvPr>
            <p:ph type="sldNum" sz="quarter" idx="10"/>
          </p:nvPr>
        </p:nvSpPr>
        <p:spPr/>
        <p:txBody>
          <a:bodyPr/>
          <a:lstStyle/>
          <a:p>
            <a:fld id="{EE2C49A0-BA5D-41CB-AB2A-EBD147FC73DE}" type="slidenum">
              <a:rPr lang="en-US" smtClean="0"/>
              <a:t>27</a:t>
            </a:fld>
            <a:endParaRPr lang="en-US"/>
          </a:p>
        </p:txBody>
      </p:sp>
    </p:spTree>
    <p:extLst>
      <p:ext uri="{BB962C8B-B14F-4D97-AF65-F5344CB8AC3E}">
        <p14:creationId xmlns:p14="http://schemas.microsoft.com/office/powerpoint/2010/main" val="3348567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2107" y="1905000"/>
            <a:ext cx="6859786" cy="2667000"/>
          </a:xfrm>
        </p:spPr>
        <p:txBody>
          <a:bodyPr>
            <a:noAutofit/>
          </a:bodyPr>
          <a:lstStyle>
            <a:lvl1pPr>
              <a:defRPr sz="5400"/>
            </a:lvl1pPr>
          </a:lstStyle>
          <a:p>
            <a:r>
              <a:rPr lang="en-US" smtClean="0"/>
              <a:t>Click to edit Master title style</a:t>
            </a:r>
            <a:endParaRPr/>
          </a:p>
        </p:txBody>
      </p:sp>
      <p:grpSp>
        <p:nvGrpSpPr>
          <p:cNvPr id="256" name="line" descr="Line graphic"/>
          <p:cNvGrpSpPr/>
          <p:nvPr/>
        </p:nvGrpSpPr>
        <p:grpSpPr bwMode="invGray">
          <a:xfrm>
            <a:off x="1188982" y="4724400"/>
            <a:ext cx="6475638"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142107" y="5105400"/>
            <a:ext cx="6859786"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grpSp>
        <p:nvGrpSpPr>
          <p:cNvPr id="7" name="line" descr="Line graphic"/>
          <p:cNvGrpSpPr/>
          <p:nvPr/>
        </p:nvGrpSpPr>
        <p:grpSpPr bwMode="invGray">
          <a:xfrm>
            <a:off x="1142108" y="1514475"/>
            <a:ext cx="7929246"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4/13/2017</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73233" y="274640"/>
            <a:ext cx="1028968" cy="5901747"/>
          </a:xfrm>
        </p:spPr>
        <p:txBody>
          <a:bodyPr vert="eaVert"/>
          <a:lstStyle/>
          <a:p>
            <a:r>
              <a:rPr lang="en-US" smtClean="0"/>
              <a:t>Click to edit Master title style</a:t>
            </a:r>
            <a:endParaRPr/>
          </a:p>
        </p:txBody>
      </p:sp>
      <p:grpSp>
        <p:nvGrpSpPr>
          <p:cNvPr id="7" name="line" descr="Line graphic"/>
          <p:cNvGrpSpPr/>
          <p:nvPr/>
        </p:nvGrpSpPr>
        <p:grpSpPr bwMode="invGray">
          <a:xfrm rot="5400000">
            <a:off x="4338754" y="3480593"/>
            <a:ext cx="6492240" cy="48019"/>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456128" y="277814"/>
            <a:ext cx="6859787"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4/13/2017</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2108" y="274638"/>
            <a:ext cx="6859785" cy="1020762"/>
          </a:xfrm>
        </p:spPr>
        <p:txBody>
          <a:bodyPr/>
          <a:lstStyle/>
          <a:p>
            <a:r>
              <a:rPr lang="en-US" smtClean="0"/>
              <a:t>Click to edit Master title style</a:t>
            </a:r>
            <a:endParaRPr/>
          </a:p>
        </p:txBody>
      </p:sp>
      <p:grpSp>
        <p:nvGrpSpPr>
          <p:cNvPr id="167" name="line" descr="Line graphic"/>
          <p:cNvGrpSpPr/>
          <p:nvPr/>
        </p:nvGrpSpPr>
        <p:grpSpPr bwMode="invGray">
          <a:xfrm>
            <a:off x="1142108" y="1514475"/>
            <a:ext cx="7929246"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4/13/2017</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2107" y="1905000"/>
            <a:ext cx="6859786" cy="2667000"/>
          </a:xfrm>
        </p:spPr>
        <p:txBody>
          <a:bodyPr anchor="b">
            <a:noAutofit/>
          </a:bodyPr>
          <a:lstStyle>
            <a:lvl1pPr algn="l">
              <a:defRPr sz="4400" b="0" cap="none" baseline="0"/>
            </a:lvl1pPr>
          </a:lstStyle>
          <a:p>
            <a:r>
              <a:rPr lang="en-US" smtClean="0"/>
              <a:t>Click to edit Master title style</a:t>
            </a:r>
            <a:endParaRPr/>
          </a:p>
        </p:txBody>
      </p:sp>
      <p:grpSp>
        <p:nvGrpSpPr>
          <p:cNvPr id="255" name="line" descr="Line graphic"/>
          <p:cNvGrpSpPr/>
          <p:nvPr/>
        </p:nvGrpSpPr>
        <p:grpSpPr bwMode="invGray">
          <a:xfrm>
            <a:off x="1188982" y="4724400"/>
            <a:ext cx="6475638"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142107" y="5102526"/>
            <a:ext cx="6859786"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4/13/2017</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2108" y="274638"/>
            <a:ext cx="6859785" cy="1020762"/>
          </a:xfrm>
        </p:spPr>
        <p:txBody>
          <a:bodyPr/>
          <a:lstStyle/>
          <a:p>
            <a:r>
              <a:rPr lang="en-US" smtClean="0"/>
              <a:t>Click to edit Master title style</a:t>
            </a:r>
            <a:endParaRPr/>
          </a:p>
        </p:txBody>
      </p:sp>
      <p:grpSp>
        <p:nvGrpSpPr>
          <p:cNvPr id="158" name="line" descr="Line graphic"/>
          <p:cNvGrpSpPr/>
          <p:nvPr/>
        </p:nvGrpSpPr>
        <p:grpSpPr bwMode="invGray">
          <a:xfrm>
            <a:off x="1142108" y="1514475"/>
            <a:ext cx="7929246"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142107" y="1905000"/>
            <a:ext cx="3315563"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86332" y="1905000"/>
            <a:ext cx="3315562"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4/13/2017</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2108" y="274638"/>
            <a:ext cx="6859785" cy="1020762"/>
          </a:xfrm>
        </p:spPr>
        <p:txBody>
          <a:bodyPr/>
          <a:lstStyle>
            <a:lvl1pPr>
              <a:defRPr/>
            </a:lvl1pPr>
          </a:lstStyle>
          <a:p>
            <a:r>
              <a:rPr lang="en-US" smtClean="0"/>
              <a:t>Click to edit Master title style</a:t>
            </a:r>
            <a:endParaRPr/>
          </a:p>
        </p:txBody>
      </p:sp>
      <p:grpSp>
        <p:nvGrpSpPr>
          <p:cNvPr id="160" name="line" descr="Line graphic"/>
          <p:cNvGrpSpPr/>
          <p:nvPr/>
        </p:nvGrpSpPr>
        <p:grpSpPr bwMode="invGray">
          <a:xfrm>
            <a:off x="1142108" y="1514475"/>
            <a:ext cx="7929246"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142107" y="1905000"/>
            <a:ext cx="3313277"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2107" y="2819400"/>
            <a:ext cx="3313277"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688616" y="1905000"/>
            <a:ext cx="3313277"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88616" y="2819400"/>
            <a:ext cx="3313277"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4/13/2017</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grpSp>
        <p:nvGrpSpPr>
          <p:cNvPr id="156" name="line" descr="Line graphic"/>
          <p:cNvGrpSpPr/>
          <p:nvPr/>
        </p:nvGrpSpPr>
        <p:grpSpPr bwMode="invGray">
          <a:xfrm>
            <a:off x="1142108" y="1514475"/>
            <a:ext cx="7929246"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4/13/2017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1D8BD707-D9CF-40AE-B4C6-C98DA3205C09}" type="datetimeFigureOut">
              <a:rPr lang="en-US" smtClean="0"/>
              <a:pPr/>
              <a:t>4/13/2017</a:t>
            </a:fld>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2108" y="274638"/>
            <a:ext cx="6859785" cy="1020762"/>
          </a:xfrm>
        </p:spPr>
        <p:txBody>
          <a:bodyPr anchor="b">
            <a:noAutofit/>
          </a:bodyPr>
          <a:lstStyle>
            <a:lvl1pPr algn="l">
              <a:defRPr sz="3200" b="0"/>
            </a:lvl1pPr>
          </a:lstStyle>
          <a:p>
            <a:r>
              <a:rPr lang="en-US" smtClean="0"/>
              <a:t>Click to edit Master title style</a:t>
            </a:r>
            <a:endParaRPr/>
          </a:p>
        </p:txBody>
      </p:sp>
      <p:sp>
        <p:nvSpPr>
          <p:cNvPr id="4" name="Text Placeholder 3"/>
          <p:cNvSpPr>
            <a:spLocks noGrp="1"/>
          </p:cNvSpPr>
          <p:nvPr>
            <p:ph type="body" sz="half" idx="2"/>
          </p:nvPr>
        </p:nvSpPr>
        <p:spPr>
          <a:xfrm>
            <a:off x="1142107" y="3429000"/>
            <a:ext cx="2057936"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Content Placeholder 2"/>
          <p:cNvSpPr>
            <a:spLocks noGrp="1"/>
          </p:cNvSpPr>
          <p:nvPr>
            <p:ph idx="1"/>
          </p:nvPr>
        </p:nvSpPr>
        <p:spPr>
          <a:xfrm>
            <a:off x="3533436" y="1905000"/>
            <a:ext cx="4253068"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grpSp>
        <p:nvGrpSpPr>
          <p:cNvPr id="615" name="frame" descr="Box graphic"/>
          <p:cNvGrpSpPr/>
          <p:nvPr/>
        </p:nvGrpSpPr>
        <p:grpSpPr bwMode="invGray">
          <a:xfrm>
            <a:off x="3314242" y="1630822"/>
            <a:ext cx="4719500"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4/13/2017</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2108" y="274638"/>
            <a:ext cx="6859785" cy="1020762"/>
          </a:xfrm>
        </p:spPr>
        <p:txBody>
          <a:bodyPr anchor="b">
            <a:noAutofit/>
          </a:bodyPr>
          <a:lstStyle>
            <a:lvl1pPr algn="l">
              <a:defRPr sz="32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309719" y="1884311"/>
            <a:ext cx="4253068"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grpSp>
        <p:nvGrpSpPr>
          <p:cNvPr id="614" name="frame" descr="Box graphic"/>
          <p:cNvGrpSpPr/>
          <p:nvPr/>
        </p:nvGrpSpPr>
        <p:grpSpPr bwMode="invGray">
          <a:xfrm flipH="1">
            <a:off x="1085908" y="1630822"/>
            <a:ext cx="4719500"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5931014" y="3411748"/>
            <a:ext cx="2057936"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4/13/2017</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2108" y="274638"/>
            <a:ext cx="6859785" cy="10207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142108" y="1905000"/>
            <a:ext cx="6859786"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142107" y="6400801"/>
            <a:ext cx="4744685"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4" name="Date Placeholder 3"/>
          <p:cNvSpPr>
            <a:spLocks noGrp="1"/>
          </p:cNvSpPr>
          <p:nvPr>
            <p:ph type="dt" sz="half" idx="2"/>
          </p:nvPr>
        </p:nvSpPr>
        <p:spPr>
          <a:xfrm>
            <a:off x="6058287" y="6400801"/>
            <a:ext cx="933137"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1D8BD707-D9CF-40AE-B4C6-C98DA3205C09}" type="datetimeFigureOut">
              <a:rPr lang="en-US" smtClean="0"/>
              <a:pPr/>
              <a:t>4/13/2017</a:t>
            </a:fld>
            <a:endParaRPr lang="en-US"/>
          </a:p>
        </p:txBody>
      </p:sp>
      <p:sp>
        <p:nvSpPr>
          <p:cNvPr id="6" name="Slide Number Placeholder 5"/>
          <p:cNvSpPr>
            <a:spLocks noGrp="1"/>
          </p:cNvSpPr>
          <p:nvPr>
            <p:ph type="sldNum" sz="quarter" idx="4"/>
          </p:nvPr>
        </p:nvSpPr>
        <p:spPr>
          <a:xfrm>
            <a:off x="7144419" y="6400801"/>
            <a:ext cx="857475"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27" y="2286000"/>
            <a:ext cx="9144000" cy="1447800"/>
          </a:xfrm>
        </p:spPr>
        <p:txBody>
          <a:bodyPr/>
          <a:lstStyle/>
          <a:p>
            <a:r>
              <a:rPr lang="en-US" sz="4800" dirty="0"/>
              <a:t>Strut 2: Building the view</a:t>
            </a:r>
          </a:p>
        </p:txBody>
      </p:sp>
      <p:sp>
        <p:nvSpPr>
          <p:cNvPr id="3" name="Subtitle 2"/>
          <p:cNvSpPr>
            <a:spLocks noGrp="1"/>
          </p:cNvSpPr>
          <p:nvPr>
            <p:ph type="subTitle" idx="1"/>
          </p:nvPr>
        </p:nvSpPr>
        <p:spPr/>
        <p:txBody>
          <a:bodyPr>
            <a:normAutofit fontScale="92500" lnSpcReduction="20000"/>
          </a:bodyPr>
          <a:lstStyle/>
          <a:p>
            <a:r>
              <a:rPr lang="en-US" dirty="0" err="1"/>
              <a:t>Thành</a:t>
            </a:r>
            <a:r>
              <a:rPr lang="en-US" dirty="0"/>
              <a:t> </a:t>
            </a:r>
            <a:r>
              <a:rPr lang="en-US" dirty="0" err="1"/>
              <a:t>viên</a:t>
            </a:r>
            <a:r>
              <a:rPr lang="en-US" dirty="0"/>
              <a:t>:</a:t>
            </a:r>
          </a:p>
          <a:p>
            <a:pPr marL="457200" indent="-457200">
              <a:buFont typeface="+mj-lt"/>
              <a:buAutoNum type="arabicPeriod"/>
            </a:pPr>
            <a:r>
              <a:rPr lang="en-US" dirty="0" err="1"/>
              <a:t>Đặng</a:t>
            </a:r>
            <a:r>
              <a:rPr lang="en-US" dirty="0"/>
              <a:t> </a:t>
            </a:r>
            <a:r>
              <a:rPr lang="en-US" dirty="0" err="1"/>
              <a:t>Thành</a:t>
            </a:r>
            <a:r>
              <a:rPr lang="en-US" dirty="0"/>
              <a:t> </a:t>
            </a:r>
            <a:r>
              <a:rPr lang="en-US" dirty="0" err="1"/>
              <a:t>Nhân</a:t>
            </a:r>
            <a:r>
              <a:rPr lang="en-US" dirty="0"/>
              <a:t> – 12520298</a:t>
            </a:r>
          </a:p>
          <a:p>
            <a:pPr marL="457200" indent="-457200">
              <a:buFont typeface="+mj-lt"/>
              <a:buAutoNum type="arabicPeriod"/>
            </a:pPr>
            <a:r>
              <a:rPr lang="en-US" dirty="0" err="1"/>
              <a:t>Lê</a:t>
            </a:r>
            <a:r>
              <a:rPr lang="en-US" dirty="0"/>
              <a:t> </a:t>
            </a:r>
            <a:r>
              <a:rPr lang="en-US" dirty="0" err="1"/>
              <a:t>Xuân</a:t>
            </a:r>
            <a:r>
              <a:rPr lang="en-US" dirty="0"/>
              <a:t> Nam – 12520272</a:t>
            </a:r>
          </a:p>
          <a:p>
            <a:pPr marL="457200" indent="-457200">
              <a:buFont typeface="+mj-lt"/>
              <a:buAutoNum type="arabicPeriod"/>
            </a:pPr>
            <a:r>
              <a:rPr lang="en-US" dirty="0" err="1"/>
              <a:t>Trần</a:t>
            </a:r>
            <a:r>
              <a:rPr lang="en-US" dirty="0"/>
              <a:t> </a:t>
            </a:r>
            <a:r>
              <a:rPr lang="en-US" dirty="0" err="1"/>
              <a:t>Quốc</a:t>
            </a:r>
            <a:r>
              <a:rPr lang="en-US" dirty="0"/>
              <a:t> </a:t>
            </a:r>
            <a:r>
              <a:rPr lang="en-US" dirty="0" err="1"/>
              <a:t>Tuấn</a:t>
            </a:r>
            <a:r>
              <a:rPr lang="en-US" dirty="0"/>
              <a:t> </a:t>
            </a:r>
            <a:r>
              <a:rPr lang="en-US" dirty="0" err="1"/>
              <a:t>Khanh</a:t>
            </a:r>
            <a:r>
              <a:rPr lang="en-US" dirty="0"/>
              <a:t> - 12520192</a:t>
            </a:r>
          </a:p>
          <a:p>
            <a:endParaRPr lang="en-US" dirty="0"/>
          </a:p>
        </p:txBody>
      </p:sp>
    </p:spTree>
    <p:extLst>
      <p:ext uri="{BB962C8B-B14F-4D97-AF65-F5344CB8AC3E}">
        <p14:creationId xmlns:p14="http://schemas.microsoft.com/office/powerpoint/2010/main" val="3181025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Life after the action</a:t>
            </a:r>
            <a:endParaRPr lang="en-US" dirty="0"/>
          </a:p>
        </p:txBody>
      </p:sp>
      <p:sp>
        <p:nvSpPr>
          <p:cNvPr id="3" name="Content Placeholder 2"/>
          <p:cNvSpPr>
            <a:spLocks noGrp="1"/>
          </p:cNvSpPr>
          <p:nvPr>
            <p:ph idx="1"/>
          </p:nvPr>
        </p:nvSpPr>
        <p:spPr/>
        <p:txBody>
          <a:bodyPr/>
          <a:lstStyle/>
          <a:p>
            <a:r>
              <a:rPr lang="en-US" b="1" i="1" dirty="0"/>
              <a:t>Implementing a JSON result type</a:t>
            </a:r>
            <a:r>
              <a:rPr lang="en-US" dirty="0"/>
              <a:t> </a:t>
            </a:r>
          </a:p>
          <a:p>
            <a:pPr lvl="1"/>
            <a:r>
              <a:rPr lang="en-US" dirty="0"/>
              <a:t>AN AJAX CLIENT </a:t>
            </a:r>
          </a:p>
          <a:p>
            <a:pPr lvl="1"/>
            <a:endParaRPr lang="en-US" dirty="0"/>
          </a:p>
        </p:txBody>
      </p:sp>
    </p:spTree>
    <p:extLst>
      <p:ext uri="{BB962C8B-B14F-4D97-AF65-F5344CB8AC3E}">
        <p14:creationId xmlns:p14="http://schemas.microsoft.com/office/powerpoint/2010/main" val="4150580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Life after the action</a:t>
            </a:r>
            <a:endParaRPr lang="en-US" dirty="0"/>
          </a:p>
        </p:txBody>
      </p:sp>
      <p:sp>
        <p:nvSpPr>
          <p:cNvPr id="3" name="Content Placeholder 2"/>
          <p:cNvSpPr>
            <a:spLocks noGrp="1"/>
          </p:cNvSpPr>
          <p:nvPr>
            <p:ph idx="1"/>
          </p:nvPr>
        </p:nvSpPr>
        <p:spPr/>
        <p:txBody>
          <a:bodyPr/>
          <a:lstStyle/>
          <a:p>
            <a:r>
              <a:rPr lang="en-US" b="1" i="1" dirty="0"/>
              <a:t>Implementing a JSON result type</a:t>
            </a:r>
            <a:r>
              <a:rPr lang="en-US" dirty="0"/>
              <a:t> </a:t>
            </a:r>
          </a:p>
          <a:p>
            <a:pPr lvl="1"/>
            <a:r>
              <a:rPr lang="en-US" dirty="0"/>
              <a:t>THE ACTION </a:t>
            </a:r>
          </a:p>
          <a:p>
            <a:pPr lvl="1"/>
            <a:endParaRPr lang="en-US" dirty="0"/>
          </a:p>
        </p:txBody>
      </p:sp>
    </p:spTree>
    <p:extLst>
      <p:ext uri="{BB962C8B-B14F-4D97-AF65-F5344CB8AC3E}">
        <p14:creationId xmlns:p14="http://schemas.microsoft.com/office/powerpoint/2010/main" val="873792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Life after the action</a:t>
            </a:r>
            <a:endParaRPr lang="en-US" dirty="0"/>
          </a:p>
        </p:txBody>
      </p:sp>
      <p:sp>
        <p:nvSpPr>
          <p:cNvPr id="3" name="Content Placeholder 2"/>
          <p:cNvSpPr>
            <a:spLocks noGrp="1"/>
          </p:cNvSpPr>
          <p:nvPr>
            <p:ph idx="1"/>
          </p:nvPr>
        </p:nvSpPr>
        <p:spPr/>
        <p:txBody>
          <a:bodyPr/>
          <a:lstStyle/>
          <a:p>
            <a:r>
              <a:rPr lang="en-US" b="1" i="1" dirty="0"/>
              <a:t>Implementing a JSON result type</a:t>
            </a:r>
            <a:r>
              <a:rPr lang="en-US" dirty="0"/>
              <a:t> </a:t>
            </a:r>
            <a:endParaRPr lang="en-US" dirty="0" smtClean="0"/>
          </a:p>
          <a:p>
            <a:pPr lvl="1"/>
            <a:r>
              <a:rPr lang="en-US" dirty="0"/>
              <a:t>DECLARING AND USING THE JSONRESULT TYPE</a:t>
            </a:r>
          </a:p>
        </p:txBody>
      </p:sp>
    </p:spTree>
    <p:extLst>
      <p:ext uri="{BB962C8B-B14F-4D97-AF65-F5344CB8AC3E}">
        <p14:creationId xmlns:p14="http://schemas.microsoft.com/office/powerpoint/2010/main" val="1048598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Commonly used result types</a:t>
            </a:r>
            <a:endParaRPr lang="en-US" dirty="0"/>
          </a:p>
        </p:txBody>
      </p:sp>
      <p:sp>
        <p:nvSpPr>
          <p:cNvPr id="3" name="Content Placeholder 2"/>
          <p:cNvSpPr>
            <a:spLocks noGrp="1"/>
          </p:cNvSpPr>
          <p:nvPr>
            <p:ph idx="1"/>
          </p:nvPr>
        </p:nvSpPr>
        <p:spPr/>
        <p:txBody>
          <a:bodyPr/>
          <a:lstStyle/>
          <a:p>
            <a:r>
              <a:rPr lang="en-US" b="1" i="1" dirty="0"/>
              <a:t>The </a:t>
            </a:r>
            <a:r>
              <a:rPr lang="en-US" b="1" i="1" dirty="0" err="1"/>
              <a:t>RequestDispatcher</a:t>
            </a:r>
            <a:r>
              <a:rPr lang="en-US" b="1" i="1" dirty="0"/>
              <a:t>, a.k.a. dispatcher</a:t>
            </a:r>
            <a:r>
              <a:rPr lang="en-US" dirty="0"/>
              <a:t> </a:t>
            </a:r>
            <a:endParaRPr lang="en-US" dirty="0" smtClean="0"/>
          </a:p>
          <a:p>
            <a:r>
              <a:rPr lang="en-US" b="1" i="1" dirty="0"/>
              <a:t>The </a:t>
            </a:r>
            <a:r>
              <a:rPr lang="en-US" b="1" i="1" dirty="0" err="1"/>
              <a:t>ServletRedirectResult</a:t>
            </a:r>
            <a:r>
              <a:rPr lang="en-US" b="1" i="1" dirty="0"/>
              <a:t>, a.k.a. redirect</a:t>
            </a:r>
            <a:r>
              <a:rPr lang="en-US" dirty="0"/>
              <a:t> </a:t>
            </a:r>
            <a:endParaRPr lang="en-US" dirty="0" smtClean="0"/>
          </a:p>
          <a:p>
            <a:r>
              <a:rPr lang="en-US" b="1" i="1" dirty="0"/>
              <a:t>The </a:t>
            </a:r>
            <a:r>
              <a:rPr lang="en-US" b="1" i="1" dirty="0" err="1"/>
              <a:t>ServletActionRedirectResult</a:t>
            </a:r>
            <a:r>
              <a:rPr lang="en-US" b="1" i="1" dirty="0"/>
              <a:t>, a.k.a. </a:t>
            </a:r>
            <a:r>
              <a:rPr lang="en-US" b="1" i="1" dirty="0" err="1"/>
              <a:t>redirectAction</a:t>
            </a:r>
            <a:r>
              <a:rPr lang="en-US" dirty="0"/>
              <a:t>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197458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Commonly used result types</a:t>
            </a:r>
            <a:endParaRPr lang="en-US" dirty="0"/>
          </a:p>
        </p:txBody>
      </p:sp>
      <p:sp>
        <p:nvSpPr>
          <p:cNvPr id="3" name="Content Placeholder 2"/>
          <p:cNvSpPr>
            <a:spLocks noGrp="1"/>
          </p:cNvSpPr>
          <p:nvPr>
            <p:ph idx="1"/>
          </p:nvPr>
        </p:nvSpPr>
        <p:spPr/>
        <p:txBody>
          <a:bodyPr/>
          <a:lstStyle/>
          <a:p>
            <a:r>
              <a:rPr lang="en-US" b="1" i="1" dirty="0"/>
              <a:t>The </a:t>
            </a:r>
            <a:r>
              <a:rPr lang="en-US" b="1" i="1" dirty="0" err="1"/>
              <a:t>RequestDispatcher</a:t>
            </a:r>
            <a:r>
              <a:rPr lang="en-US" b="1" i="1" dirty="0"/>
              <a:t>, a.k.a. dispatcher</a:t>
            </a:r>
            <a:r>
              <a:rPr lang="en-US" dirty="0"/>
              <a:t> </a:t>
            </a:r>
          </a:p>
          <a:p>
            <a:pPr lvl="1"/>
            <a:r>
              <a:rPr lang="en-US" dirty="0"/>
              <a:t>THE SERVLET HEART OF THE DISPATCHER RESULT</a:t>
            </a:r>
            <a:r>
              <a:rPr lang="en-US" dirty="0"/>
              <a:t> </a:t>
            </a:r>
            <a:br>
              <a:rPr lang="en-US" dirty="0"/>
            </a:br>
            <a:endParaRPr lang="en-US" dirty="0"/>
          </a:p>
        </p:txBody>
      </p:sp>
    </p:spTree>
    <p:extLst>
      <p:ext uri="{BB962C8B-B14F-4D97-AF65-F5344CB8AC3E}">
        <p14:creationId xmlns:p14="http://schemas.microsoft.com/office/powerpoint/2010/main" val="2180597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Commonly used result types</a:t>
            </a:r>
            <a:endParaRPr lang="en-US" dirty="0"/>
          </a:p>
        </p:txBody>
      </p:sp>
      <p:sp>
        <p:nvSpPr>
          <p:cNvPr id="3" name="Content Placeholder 2"/>
          <p:cNvSpPr>
            <a:spLocks noGrp="1"/>
          </p:cNvSpPr>
          <p:nvPr>
            <p:ph idx="1"/>
          </p:nvPr>
        </p:nvSpPr>
        <p:spPr/>
        <p:txBody>
          <a:bodyPr/>
          <a:lstStyle/>
          <a:p>
            <a:r>
              <a:rPr lang="en-US" b="1" i="1" dirty="0"/>
              <a:t>The </a:t>
            </a:r>
            <a:r>
              <a:rPr lang="en-US" b="1" i="1" dirty="0" err="1"/>
              <a:t>RequestDispatcher</a:t>
            </a:r>
            <a:r>
              <a:rPr lang="en-US" b="1" i="1" dirty="0"/>
              <a:t>, a.k.a. dispatcher</a:t>
            </a:r>
            <a:r>
              <a:rPr lang="en-US" dirty="0"/>
              <a:t> </a:t>
            </a:r>
          </a:p>
          <a:p>
            <a:pPr lvl="1"/>
            <a:r>
              <a:rPr lang="en-US" dirty="0"/>
              <a:t>NORMAL WORKFLOW: DISPATCHING AS A FORWARD()</a:t>
            </a:r>
            <a:r>
              <a:rPr lang="en-US" dirty="0"/>
              <a:t> </a:t>
            </a:r>
            <a:br>
              <a:rPr lang="en-US" dirty="0"/>
            </a:br>
            <a:endParaRPr lang="en-US" dirty="0"/>
          </a:p>
        </p:txBody>
      </p:sp>
    </p:spTree>
    <p:extLst>
      <p:ext uri="{BB962C8B-B14F-4D97-AF65-F5344CB8AC3E}">
        <p14:creationId xmlns:p14="http://schemas.microsoft.com/office/powerpoint/2010/main" val="4127652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Commonly used result types</a:t>
            </a:r>
            <a:endParaRPr lang="en-US" dirty="0"/>
          </a:p>
        </p:txBody>
      </p:sp>
      <p:sp>
        <p:nvSpPr>
          <p:cNvPr id="3" name="Content Placeholder 2"/>
          <p:cNvSpPr>
            <a:spLocks noGrp="1"/>
          </p:cNvSpPr>
          <p:nvPr>
            <p:ph idx="1"/>
          </p:nvPr>
        </p:nvSpPr>
        <p:spPr/>
        <p:txBody>
          <a:bodyPr/>
          <a:lstStyle/>
          <a:p>
            <a:r>
              <a:rPr lang="en-US" b="1" i="1" dirty="0"/>
              <a:t>The </a:t>
            </a:r>
            <a:r>
              <a:rPr lang="en-US" b="1" i="1" dirty="0" err="1"/>
              <a:t>RequestDispatcher</a:t>
            </a:r>
            <a:r>
              <a:rPr lang="en-US" b="1" i="1" dirty="0"/>
              <a:t>, a.k.a. dispatcher</a:t>
            </a:r>
            <a:r>
              <a:rPr lang="en-US" dirty="0"/>
              <a:t> </a:t>
            </a:r>
            <a:endParaRPr lang="en-US" dirty="0" smtClean="0"/>
          </a:p>
          <a:p>
            <a:pPr lvl="1"/>
            <a:r>
              <a:rPr lang="en-US" dirty="0"/>
              <a:t>FORWARDING TO ANOTHER SERVLET</a:t>
            </a:r>
            <a:r>
              <a:rPr lang="en-US" dirty="0"/>
              <a:t> </a:t>
            </a:r>
            <a:br>
              <a:rPr lang="en-US" dirty="0"/>
            </a:br>
            <a:endParaRPr lang="en-US" dirty="0"/>
          </a:p>
        </p:txBody>
      </p:sp>
    </p:spTree>
    <p:extLst>
      <p:ext uri="{BB962C8B-B14F-4D97-AF65-F5344CB8AC3E}">
        <p14:creationId xmlns:p14="http://schemas.microsoft.com/office/powerpoint/2010/main" val="2991823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Commonly used result types</a:t>
            </a:r>
            <a:endParaRPr lang="en-US" dirty="0"/>
          </a:p>
        </p:txBody>
      </p:sp>
      <p:sp>
        <p:nvSpPr>
          <p:cNvPr id="3" name="Content Placeholder 2"/>
          <p:cNvSpPr>
            <a:spLocks noGrp="1"/>
          </p:cNvSpPr>
          <p:nvPr>
            <p:ph idx="1"/>
          </p:nvPr>
        </p:nvSpPr>
        <p:spPr/>
        <p:txBody>
          <a:bodyPr/>
          <a:lstStyle/>
          <a:p>
            <a:r>
              <a:rPr lang="en-US" b="1" i="1" dirty="0"/>
              <a:t>The </a:t>
            </a:r>
            <a:r>
              <a:rPr lang="en-US" b="1" i="1" dirty="0" err="1"/>
              <a:t>RequestDispatcher</a:t>
            </a:r>
            <a:r>
              <a:rPr lang="en-US" b="1" i="1" dirty="0"/>
              <a:t>, a.k.a. dispatcher</a:t>
            </a:r>
            <a:r>
              <a:rPr lang="en-US" dirty="0"/>
              <a:t> </a:t>
            </a:r>
            <a:endParaRPr lang="en-US" dirty="0" smtClean="0"/>
          </a:p>
          <a:p>
            <a:pPr lvl="1"/>
            <a:r>
              <a:rPr lang="en-US" dirty="0"/>
              <a:t>DISPATCHING AS AN INCLUDE()</a:t>
            </a:r>
            <a:r>
              <a:rPr lang="en-US" dirty="0"/>
              <a:t> </a:t>
            </a:r>
            <a:br>
              <a:rPr lang="en-US" dirty="0"/>
            </a:br>
            <a:endParaRPr lang="en-US" dirty="0"/>
          </a:p>
        </p:txBody>
      </p:sp>
    </p:spTree>
    <p:extLst>
      <p:ext uri="{BB962C8B-B14F-4D97-AF65-F5344CB8AC3E}">
        <p14:creationId xmlns:p14="http://schemas.microsoft.com/office/powerpoint/2010/main" val="2054337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Commonly used result types</a:t>
            </a:r>
            <a:endParaRPr lang="en-US" dirty="0"/>
          </a:p>
        </p:txBody>
      </p:sp>
      <p:sp>
        <p:nvSpPr>
          <p:cNvPr id="3" name="Content Placeholder 2"/>
          <p:cNvSpPr>
            <a:spLocks noGrp="1"/>
          </p:cNvSpPr>
          <p:nvPr>
            <p:ph idx="1"/>
          </p:nvPr>
        </p:nvSpPr>
        <p:spPr/>
        <p:txBody>
          <a:bodyPr/>
          <a:lstStyle/>
          <a:p>
            <a:r>
              <a:rPr lang="en-US" b="1" i="1" dirty="0"/>
              <a:t>The </a:t>
            </a:r>
            <a:r>
              <a:rPr lang="en-US" b="1" i="1" dirty="0" err="1"/>
              <a:t>RequestDispatcher</a:t>
            </a:r>
            <a:r>
              <a:rPr lang="en-US" b="1" i="1" dirty="0"/>
              <a:t>, a.k.a. dispatcher</a:t>
            </a:r>
            <a:r>
              <a:rPr lang="en-US" dirty="0"/>
              <a:t> </a:t>
            </a:r>
            <a:endParaRPr lang="en-US" dirty="0" smtClean="0"/>
          </a:p>
          <a:p>
            <a:pPr lvl="1"/>
            <a:r>
              <a:rPr lang="en-US" dirty="0"/>
              <a:t>SETTING UP A REQUESTDISPATCHER RESULT</a:t>
            </a:r>
            <a:r>
              <a:rPr lang="en-US" dirty="0"/>
              <a:t> </a:t>
            </a:r>
            <a:br>
              <a:rPr lang="en-US" dirty="0"/>
            </a:br>
            <a:endParaRPr lang="en-US" dirty="0"/>
          </a:p>
        </p:txBody>
      </p:sp>
    </p:spTree>
    <p:extLst>
      <p:ext uri="{BB962C8B-B14F-4D97-AF65-F5344CB8AC3E}">
        <p14:creationId xmlns:p14="http://schemas.microsoft.com/office/powerpoint/2010/main" val="1309234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Commonly used result types</a:t>
            </a:r>
            <a:endParaRPr lang="en-US" dirty="0"/>
          </a:p>
        </p:txBody>
      </p:sp>
      <p:sp>
        <p:nvSpPr>
          <p:cNvPr id="3" name="Content Placeholder 2"/>
          <p:cNvSpPr>
            <a:spLocks noGrp="1"/>
          </p:cNvSpPr>
          <p:nvPr>
            <p:ph idx="1"/>
          </p:nvPr>
        </p:nvSpPr>
        <p:spPr/>
        <p:txBody>
          <a:bodyPr/>
          <a:lstStyle/>
          <a:p>
            <a:r>
              <a:rPr lang="en-US" b="1" i="1" dirty="0"/>
              <a:t>The </a:t>
            </a:r>
            <a:r>
              <a:rPr lang="en-US" b="1" i="1" dirty="0" err="1"/>
              <a:t>ServletRedirectResult</a:t>
            </a:r>
            <a:r>
              <a:rPr lang="en-US" b="1" i="1" dirty="0"/>
              <a:t>, a.k.a. redirect</a:t>
            </a:r>
            <a:r>
              <a:rPr lang="en-US" dirty="0"/>
              <a:t> </a:t>
            </a:r>
            <a:endParaRPr lang="en-US" dirty="0" smtClean="0"/>
          </a:p>
          <a:p>
            <a:pPr lvl="1"/>
            <a:r>
              <a:rPr lang="en-US" dirty="0"/>
              <a:t>SETTING UP A REDIRECT RESULT</a:t>
            </a:r>
            <a:r>
              <a:rPr lang="en-US" dirty="0"/>
              <a:t> </a:t>
            </a:r>
            <a:br>
              <a:rPr lang="en-US" dirty="0"/>
            </a:br>
            <a:r>
              <a:rPr lang="en-US" dirty="0"/>
              <a:t/>
            </a:r>
            <a:br>
              <a:rPr lang="en-US" dirty="0"/>
            </a:br>
            <a:endParaRPr lang="en-US" dirty="0"/>
          </a:p>
        </p:txBody>
      </p:sp>
    </p:spTree>
    <p:extLst>
      <p:ext uri="{BB962C8B-B14F-4D97-AF65-F5344CB8AC3E}">
        <p14:creationId xmlns:p14="http://schemas.microsoft.com/office/powerpoint/2010/main" val="4024297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pPr marL="514350" indent="-514350">
              <a:buFont typeface="+mj-lt"/>
              <a:buAutoNum type="romanUcPeriod"/>
            </a:pPr>
            <a:r>
              <a:rPr lang="en-US" dirty="0"/>
              <a:t>Building a view: tags</a:t>
            </a:r>
          </a:p>
          <a:p>
            <a:pPr marL="514350" indent="-514350">
              <a:buFont typeface="+mj-lt"/>
              <a:buAutoNum type="romanUcPeriod"/>
            </a:pPr>
            <a:r>
              <a:rPr lang="en-US" dirty="0"/>
              <a:t>UI component tags</a:t>
            </a:r>
          </a:p>
          <a:p>
            <a:pPr marL="514350" indent="-514350">
              <a:buFont typeface="+mj-lt"/>
              <a:buAutoNum type="romanUcPeriod"/>
            </a:pPr>
            <a:r>
              <a:rPr lang="en-US" dirty="0"/>
              <a:t>Results in detail</a:t>
            </a:r>
          </a:p>
          <a:p>
            <a:endParaRPr lang="en-US" dirty="0"/>
          </a:p>
        </p:txBody>
      </p:sp>
      <p:pic>
        <p:nvPicPr>
          <p:cNvPr id="4" name="Picture 3"/>
          <p:cNvPicPr>
            <a:picLocks noChangeAspect="1"/>
          </p:cNvPicPr>
          <p:nvPr/>
        </p:nvPicPr>
        <p:blipFill rotWithShape="1">
          <a:blip r:embed="rId2"/>
          <a:srcRect l="63754" t="18673" r="7488" b="17512"/>
          <a:stretch/>
        </p:blipFill>
        <p:spPr>
          <a:xfrm>
            <a:off x="4876800" y="1815548"/>
            <a:ext cx="3962400" cy="4737652"/>
          </a:xfrm>
          <a:prstGeom prst="rect">
            <a:avLst/>
          </a:prstGeom>
        </p:spPr>
      </p:pic>
    </p:spTree>
    <p:extLst>
      <p:ext uri="{BB962C8B-B14F-4D97-AF65-F5344CB8AC3E}">
        <p14:creationId xmlns:p14="http://schemas.microsoft.com/office/powerpoint/2010/main" val="1311129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Commonly used result types</a:t>
            </a:r>
            <a:endParaRPr lang="en-US" dirty="0"/>
          </a:p>
        </p:txBody>
      </p:sp>
      <p:sp>
        <p:nvSpPr>
          <p:cNvPr id="3" name="Content Placeholder 2"/>
          <p:cNvSpPr>
            <a:spLocks noGrp="1"/>
          </p:cNvSpPr>
          <p:nvPr>
            <p:ph idx="1"/>
          </p:nvPr>
        </p:nvSpPr>
        <p:spPr/>
        <p:txBody>
          <a:bodyPr/>
          <a:lstStyle/>
          <a:p>
            <a:r>
              <a:rPr lang="en-US" b="1" i="1" dirty="0"/>
              <a:t>The </a:t>
            </a:r>
            <a:r>
              <a:rPr lang="en-US" b="1" i="1" dirty="0" err="1"/>
              <a:t>ServletRedirectResult</a:t>
            </a:r>
            <a:r>
              <a:rPr lang="en-US" b="1" i="1" dirty="0"/>
              <a:t>, a.k.a. redirect</a:t>
            </a:r>
            <a:r>
              <a:rPr lang="en-US" dirty="0"/>
              <a:t> </a:t>
            </a:r>
            <a:endParaRPr lang="en-US" dirty="0" smtClean="0"/>
          </a:p>
          <a:p>
            <a:pPr lvl="1"/>
            <a:r>
              <a:rPr lang="en-US" dirty="0"/>
              <a:t>EMBEDDING OGNL TO CREATE DYNAMIC LOCATIONS</a:t>
            </a:r>
            <a:r>
              <a:rPr lang="en-US" dirty="0"/>
              <a:t> </a:t>
            </a:r>
            <a:br>
              <a:rPr lang="en-US" dirty="0"/>
            </a:br>
            <a:endParaRPr lang="en-US" dirty="0"/>
          </a:p>
        </p:txBody>
      </p:sp>
    </p:spTree>
    <p:extLst>
      <p:ext uri="{BB962C8B-B14F-4D97-AF65-F5344CB8AC3E}">
        <p14:creationId xmlns:p14="http://schemas.microsoft.com/office/powerpoint/2010/main" val="1738075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Commonly used result types</a:t>
            </a:r>
            <a:endParaRPr lang="en-US" dirty="0"/>
          </a:p>
        </p:txBody>
      </p:sp>
      <p:sp>
        <p:nvSpPr>
          <p:cNvPr id="3" name="Content Placeholder 2"/>
          <p:cNvSpPr>
            <a:spLocks noGrp="1"/>
          </p:cNvSpPr>
          <p:nvPr>
            <p:ph idx="1"/>
          </p:nvPr>
        </p:nvSpPr>
        <p:spPr/>
        <p:txBody>
          <a:bodyPr/>
          <a:lstStyle/>
          <a:p>
            <a:r>
              <a:rPr lang="en-US" b="1" i="1" dirty="0"/>
              <a:t>The </a:t>
            </a:r>
            <a:r>
              <a:rPr lang="en-US" b="1" i="1" dirty="0" err="1"/>
              <a:t>ServletActionRedirectResult</a:t>
            </a:r>
            <a:r>
              <a:rPr lang="en-US" b="1" i="1" dirty="0"/>
              <a:t>, a.k.a. </a:t>
            </a:r>
            <a:r>
              <a:rPr lang="en-US" b="1" i="1" dirty="0" err="1"/>
              <a:t>redirectAction</a:t>
            </a:r>
            <a:r>
              <a:rPr lang="en-US" dirty="0"/>
              <a:t> </a:t>
            </a:r>
            <a:br>
              <a:rPr lang="en-US" dirty="0"/>
            </a:br>
            <a:endParaRPr lang="en-US" dirty="0"/>
          </a:p>
        </p:txBody>
      </p:sp>
    </p:spTree>
    <p:extLst>
      <p:ext uri="{BB962C8B-B14F-4D97-AF65-F5344CB8AC3E}">
        <p14:creationId xmlns:p14="http://schemas.microsoft.com/office/powerpoint/2010/main" val="1767073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JSP alternatives</a:t>
            </a:r>
            <a:r>
              <a:rPr lang="en-US" dirty="0"/>
              <a:t> </a:t>
            </a:r>
          </a:p>
        </p:txBody>
      </p:sp>
      <p:sp>
        <p:nvSpPr>
          <p:cNvPr id="3" name="Content Placeholder 2"/>
          <p:cNvSpPr>
            <a:spLocks noGrp="1"/>
          </p:cNvSpPr>
          <p:nvPr>
            <p:ph idx="1"/>
          </p:nvPr>
        </p:nvSpPr>
        <p:spPr/>
        <p:txBody>
          <a:bodyPr/>
          <a:lstStyle/>
          <a:p>
            <a:r>
              <a:rPr lang="en-US" b="1" i="1" dirty="0" err="1"/>
              <a:t>VelocityResult</a:t>
            </a:r>
            <a:r>
              <a:rPr lang="en-US" b="1" i="1" dirty="0"/>
              <a:t>, a.k.a. velocity</a:t>
            </a:r>
            <a:r>
              <a:rPr lang="en-US" dirty="0"/>
              <a:t> </a:t>
            </a:r>
            <a:endParaRPr lang="en-US" dirty="0" smtClean="0"/>
          </a:p>
          <a:p>
            <a:r>
              <a:rPr lang="en-US" b="1" i="1" dirty="0" err="1"/>
              <a:t>FreemarkerResult</a:t>
            </a:r>
            <a:r>
              <a:rPr lang="en-US" b="1" i="1" dirty="0"/>
              <a:t>, a.k.a. </a:t>
            </a:r>
            <a:r>
              <a:rPr lang="en-US" b="1" i="1" dirty="0" err="1"/>
              <a:t>freemarker</a:t>
            </a:r>
            <a:r>
              <a:rPr lang="en-US" dirty="0"/>
              <a:t> </a:t>
            </a:r>
            <a:br>
              <a:rPr lang="en-US" dirty="0"/>
            </a:br>
            <a:r>
              <a:rPr lang="en-US" dirty="0"/>
              <a:t/>
            </a:r>
            <a:br>
              <a:rPr lang="en-US" dirty="0"/>
            </a:br>
            <a:endParaRPr lang="en-US" dirty="0"/>
          </a:p>
        </p:txBody>
      </p:sp>
    </p:spTree>
    <p:extLst>
      <p:ext uri="{BB962C8B-B14F-4D97-AF65-F5344CB8AC3E}">
        <p14:creationId xmlns:p14="http://schemas.microsoft.com/office/powerpoint/2010/main" val="854947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JSP alternatives</a:t>
            </a:r>
            <a:r>
              <a:rPr lang="en-US" dirty="0"/>
              <a:t> </a:t>
            </a:r>
          </a:p>
        </p:txBody>
      </p:sp>
      <p:sp>
        <p:nvSpPr>
          <p:cNvPr id="3" name="Content Placeholder 2"/>
          <p:cNvSpPr>
            <a:spLocks noGrp="1"/>
          </p:cNvSpPr>
          <p:nvPr>
            <p:ph idx="1"/>
          </p:nvPr>
        </p:nvSpPr>
        <p:spPr/>
        <p:txBody>
          <a:bodyPr/>
          <a:lstStyle/>
          <a:p>
            <a:r>
              <a:rPr lang="en-US" b="1" i="1" dirty="0" err="1"/>
              <a:t>VelocityResult</a:t>
            </a:r>
            <a:r>
              <a:rPr lang="en-US" b="1" i="1" dirty="0"/>
              <a:t>, a.k.a. velocity</a:t>
            </a:r>
            <a:r>
              <a:rPr lang="en-US" dirty="0"/>
              <a:t> </a:t>
            </a:r>
            <a:endParaRPr lang="en-US" dirty="0" smtClean="0"/>
          </a:p>
          <a:p>
            <a:pPr lvl="1"/>
            <a:r>
              <a:rPr lang="en-US" dirty="0"/>
              <a:t>USING VELOCITY RESULTS</a:t>
            </a:r>
            <a:r>
              <a:rPr lang="en-US" dirty="0"/>
              <a:t> </a:t>
            </a:r>
            <a:br>
              <a:rPr lang="en-US" dirty="0"/>
            </a:br>
            <a:endParaRPr lang="en-US" dirty="0"/>
          </a:p>
        </p:txBody>
      </p:sp>
    </p:spTree>
    <p:extLst>
      <p:ext uri="{BB962C8B-B14F-4D97-AF65-F5344CB8AC3E}">
        <p14:creationId xmlns:p14="http://schemas.microsoft.com/office/powerpoint/2010/main" val="1192275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JSP alternatives</a:t>
            </a:r>
            <a:r>
              <a:rPr lang="en-US" dirty="0"/>
              <a:t> </a:t>
            </a:r>
          </a:p>
        </p:txBody>
      </p:sp>
      <p:sp>
        <p:nvSpPr>
          <p:cNvPr id="3" name="Content Placeholder 2"/>
          <p:cNvSpPr>
            <a:spLocks noGrp="1"/>
          </p:cNvSpPr>
          <p:nvPr>
            <p:ph idx="1"/>
          </p:nvPr>
        </p:nvSpPr>
        <p:spPr/>
        <p:txBody>
          <a:bodyPr/>
          <a:lstStyle/>
          <a:p>
            <a:r>
              <a:rPr lang="en-US" b="1" i="1" dirty="0" err="1"/>
              <a:t>FreemarkerResult</a:t>
            </a:r>
            <a:r>
              <a:rPr lang="en-US" b="1" i="1" dirty="0"/>
              <a:t>, a.k.a. </a:t>
            </a:r>
            <a:r>
              <a:rPr lang="en-US" b="1" i="1" dirty="0" err="1"/>
              <a:t>freemarker</a:t>
            </a:r>
            <a:r>
              <a:rPr lang="en-US" dirty="0"/>
              <a:t> </a:t>
            </a:r>
            <a:endParaRPr lang="en-US" dirty="0" smtClean="0"/>
          </a:p>
          <a:p>
            <a:pPr lvl="1"/>
            <a:r>
              <a:rPr lang="en-US" dirty="0"/>
              <a:t>USING FREEMARKER RESULTS</a:t>
            </a:r>
            <a:r>
              <a:rPr lang="en-US" dirty="0"/>
              <a:t> </a:t>
            </a:r>
            <a:br>
              <a:rPr lang="en-US" dirty="0"/>
            </a:br>
            <a:r>
              <a:rPr lang="en-US" dirty="0"/>
              <a:t/>
            </a:r>
            <a:br>
              <a:rPr lang="en-US" dirty="0"/>
            </a:br>
            <a:endParaRPr lang="en-US" dirty="0"/>
          </a:p>
        </p:txBody>
      </p:sp>
    </p:spTree>
    <p:extLst>
      <p:ext uri="{BB962C8B-B14F-4D97-AF65-F5344CB8AC3E}">
        <p14:creationId xmlns:p14="http://schemas.microsoft.com/office/powerpoint/2010/main" val="1509173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Global results</a:t>
            </a:r>
            <a:r>
              <a:rPr lang="en-US" dirty="0"/>
              <a:t> </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9199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Summary</a:t>
            </a:r>
            <a:r>
              <a:rPr lang="en-US" dirty="0"/>
              <a:t> </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75459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0"/>
            <a:ext cx="6859785" cy="1020762"/>
          </a:xfrm>
        </p:spPr>
        <p:txBody>
          <a:bodyPr/>
          <a:lstStyle/>
          <a:p>
            <a:r>
              <a:rPr lang="en-US" dirty="0"/>
              <a:t>Results in detail</a:t>
            </a:r>
            <a:br>
              <a:rPr lang="en-US" dirty="0"/>
            </a:br>
            <a:endParaRPr lang="en-US" dirty="0"/>
          </a:p>
        </p:txBody>
      </p:sp>
      <p:sp>
        <p:nvSpPr>
          <p:cNvPr id="3" name="Content Placeholder 2"/>
          <p:cNvSpPr>
            <a:spLocks noGrp="1"/>
          </p:cNvSpPr>
          <p:nvPr>
            <p:ph idx="1"/>
          </p:nvPr>
        </p:nvSpPr>
        <p:spPr/>
        <p:txBody>
          <a:bodyPr/>
          <a:lstStyle/>
          <a:p>
            <a:r>
              <a:rPr lang="en-US" dirty="0"/>
              <a:t>T</a:t>
            </a:r>
            <a:r>
              <a:rPr lang="en-US" dirty="0" smtClean="0"/>
              <a:t>he</a:t>
            </a:r>
            <a:r>
              <a:rPr lang="en-US" dirty="0"/>
              <a:t> </a:t>
            </a:r>
            <a:r>
              <a:rPr lang="en-US" b="1" dirty="0"/>
              <a:t>&lt;results&gt;</a:t>
            </a:r>
            <a:r>
              <a:rPr lang="en-US" dirty="0"/>
              <a:t> tag plays the role of a </a:t>
            </a:r>
            <a:r>
              <a:rPr lang="en-US" b="1" dirty="0"/>
              <a:t>view</a:t>
            </a:r>
            <a:r>
              <a:rPr lang="en-US" dirty="0"/>
              <a:t> in the Struts2 MVC framework</a:t>
            </a:r>
            <a:r>
              <a:rPr lang="en-US" dirty="0" smtClean="0"/>
              <a:t>.</a:t>
            </a:r>
          </a:p>
          <a:p>
            <a:r>
              <a:rPr lang="en-US" dirty="0"/>
              <a:t>Struts comes with a number of predefined </a:t>
            </a:r>
            <a:r>
              <a:rPr lang="en-US" b="1" dirty="0"/>
              <a:t>result types</a:t>
            </a:r>
            <a:r>
              <a:rPr lang="en-US" dirty="0"/>
              <a:t> and whatever we've already seen that was the default result type </a:t>
            </a:r>
            <a:r>
              <a:rPr lang="en-US" b="1" dirty="0"/>
              <a:t>dispatcher</a:t>
            </a:r>
            <a:r>
              <a:rPr lang="en-US" dirty="0"/>
              <a:t>, which is used to dispatch to JSP pages</a:t>
            </a:r>
            <a:r>
              <a:rPr lang="en-US" dirty="0" smtClean="0"/>
              <a:t>.</a:t>
            </a:r>
          </a:p>
          <a:p>
            <a:r>
              <a:rPr lang="en-US" dirty="0"/>
              <a:t>Struts allow you to use other markup languages for the view technology to present the results and popular choices include </a:t>
            </a:r>
            <a:r>
              <a:rPr lang="en-US" b="1" dirty="0"/>
              <a:t>Velocity, </a:t>
            </a:r>
            <a:r>
              <a:rPr lang="en-US" b="1" dirty="0" err="1"/>
              <a:t>Freemaker</a:t>
            </a:r>
            <a:r>
              <a:rPr lang="en-US" b="1" dirty="0"/>
              <a:t>, XSLT</a:t>
            </a:r>
            <a:r>
              <a:rPr lang="en-US" dirty="0"/>
              <a:t> and </a:t>
            </a:r>
            <a:r>
              <a:rPr lang="en-US" b="1" dirty="0"/>
              <a:t>Tiles</a:t>
            </a:r>
            <a:r>
              <a:rPr lang="en-US" dirty="0"/>
              <a:t>.</a:t>
            </a:r>
            <a:endParaRPr lang="en-US" dirty="0"/>
          </a:p>
        </p:txBody>
      </p:sp>
    </p:spTree>
    <p:extLst>
      <p:ext uri="{BB962C8B-B14F-4D97-AF65-F5344CB8AC3E}">
        <p14:creationId xmlns:p14="http://schemas.microsoft.com/office/powerpoint/2010/main" val="741347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in detail</a:t>
            </a:r>
            <a:br>
              <a:rPr lang="en-US" dirty="0"/>
            </a:br>
            <a:endParaRPr lang="en-US" dirty="0"/>
          </a:p>
        </p:txBody>
      </p:sp>
      <p:sp>
        <p:nvSpPr>
          <p:cNvPr id="3" name="Content Placeholder 2"/>
          <p:cNvSpPr>
            <a:spLocks noGrp="1"/>
          </p:cNvSpPr>
          <p:nvPr>
            <p:ph idx="1"/>
          </p:nvPr>
        </p:nvSpPr>
        <p:spPr>
          <a:xfrm>
            <a:off x="1066800" y="1600200"/>
            <a:ext cx="6859786" cy="4267200"/>
          </a:xfrm>
        </p:spPr>
        <p:txBody>
          <a:bodyPr>
            <a:normAutofit fontScale="92500" lnSpcReduction="20000"/>
          </a:bodyPr>
          <a:lstStyle/>
          <a:p>
            <a:r>
              <a:rPr lang="en-US" b="1" i="1" dirty="0"/>
              <a:t>Life after the action</a:t>
            </a:r>
            <a:r>
              <a:rPr lang="en-US" dirty="0"/>
              <a:t> </a:t>
            </a:r>
            <a:br>
              <a:rPr lang="en-US" dirty="0"/>
            </a:br>
            <a:endParaRPr lang="en-US" b="1" i="1" dirty="0" smtClean="0"/>
          </a:p>
          <a:p>
            <a:r>
              <a:rPr lang="en-US" b="1" i="1" dirty="0" smtClean="0"/>
              <a:t>Commonly </a:t>
            </a:r>
            <a:r>
              <a:rPr lang="en-US" b="1" i="1" dirty="0"/>
              <a:t>used result types</a:t>
            </a:r>
            <a:r>
              <a:rPr lang="en-US" dirty="0"/>
              <a:t> </a:t>
            </a:r>
            <a:endParaRPr lang="en-US" dirty="0" smtClean="0"/>
          </a:p>
          <a:p>
            <a:endParaRPr lang="en-US" dirty="0"/>
          </a:p>
          <a:p>
            <a:r>
              <a:rPr lang="en-US" b="1" i="1" dirty="0"/>
              <a:t>JSP alternatives</a:t>
            </a:r>
            <a:r>
              <a:rPr lang="en-US" dirty="0"/>
              <a:t> </a:t>
            </a:r>
          </a:p>
          <a:p>
            <a:endParaRPr lang="en-US" dirty="0" smtClean="0"/>
          </a:p>
          <a:p>
            <a:r>
              <a:rPr lang="en-US" b="1" i="1" dirty="0"/>
              <a:t>Global results</a:t>
            </a:r>
            <a:r>
              <a:rPr lang="en-US" dirty="0"/>
              <a:t> </a:t>
            </a:r>
            <a:endParaRPr lang="en-US" dirty="0" smtClean="0"/>
          </a:p>
          <a:p>
            <a:endParaRPr lang="en-US" dirty="0"/>
          </a:p>
          <a:p>
            <a:r>
              <a:rPr lang="en-US" b="1" i="1" dirty="0"/>
              <a:t>Summary</a:t>
            </a:r>
            <a:r>
              <a:rPr lang="en-US" dirty="0"/>
              <a:t> </a:t>
            </a:r>
            <a:br>
              <a:rPr lang="en-US" dirty="0"/>
            </a:br>
            <a:endParaRPr lang="en-US" dirty="0"/>
          </a:p>
        </p:txBody>
      </p:sp>
    </p:spTree>
    <p:extLst>
      <p:ext uri="{BB962C8B-B14F-4D97-AF65-F5344CB8AC3E}">
        <p14:creationId xmlns:p14="http://schemas.microsoft.com/office/powerpoint/2010/main" val="3103855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Life after the action</a:t>
            </a:r>
            <a:endParaRPr lang="en-US" dirty="0"/>
          </a:p>
        </p:txBody>
      </p:sp>
      <p:sp>
        <p:nvSpPr>
          <p:cNvPr id="3" name="Content Placeholder 2"/>
          <p:cNvSpPr>
            <a:spLocks noGrp="1"/>
          </p:cNvSpPr>
          <p:nvPr>
            <p:ph idx="1"/>
          </p:nvPr>
        </p:nvSpPr>
        <p:spPr>
          <a:xfrm>
            <a:off x="1142108" y="1905000"/>
            <a:ext cx="3963292" cy="4267200"/>
          </a:xfrm>
        </p:spPr>
        <p:txBody>
          <a:bodyPr>
            <a:normAutofit fontScale="70000" lnSpcReduction="20000"/>
          </a:bodyPr>
          <a:lstStyle/>
          <a:p>
            <a:r>
              <a:rPr lang="en-US" b="1" i="1" dirty="0"/>
              <a:t>Beyond the page: how to use custom</a:t>
            </a:r>
            <a:br>
              <a:rPr lang="en-US" b="1" i="1" dirty="0"/>
            </a:br>
            <a:r>
              <a:rPr lang="en-US" b="1" i="1" dirty="0"/>
              <a:t>results to build Ajax applications with Struts 2</a:t>
            </a:r>
            <a:r>
              <a:rPr lang="en-US" dirty="0"/>
              <a:t> </a:t>
            </a:r>
            <a:endParaRPr lang="en-US" dirty="0" smtClean="0"/>
          </a:p>
          <a:p>
            <a:pPr lvl="1"/>
            <a:r>
              <a:rPr lang="en-US" dirty="0"/>
              <a:t>In figure 8.1, the client makes a request that maps to some action. This action,</a:t>
            </a:r>
            <a:br>
              <a:rPr lang="en-US" dirty="0"/>
            </a:br>
            <a:r>
              <a:rPr lang="en-US" dirty="0"/>
              <a:t>most likely, takes some piece of request data, conducts some business logic, then</a:t>
            </a:r>
            <a:br>
              <a:rPr lang="en-US" dirty="0"/>
            </a:br>
            <a:r>
              <a:rPr lang="en-US" dirty="0"/>
              <a:t>exposes the subsequent domain data on</a:t>
            </a:r>
            <a:br>
              <a:rPr lang="en-US" dirty="0"/>
            </a:br>
            <a:r>
              <a:rPr lang="en-US" dirty="0"/>
              <a:t>the </a:t>
            </a:r>
            <a:r>
              <a:rPr lang="en-US" dirty="0" err="1"/>
              <a:t>ValueStack</a:t>
            </a:r>
            <a:r>
              <a:rPr lang="en-US" dirty="0"/>
              <a:t>. The action then passes</a:t>
            </a:r>
            <a:br>
              <a:rPr lang="en-US" dirty="0"/>
            </a:br>
            <a:r>
              <a:rPr lang="en-US" dirty="0"/>
              <a:t>control to a result that renders a full</a:t>
            </a:r>
            <a:br>
              <a:rPr lang="en-US" dirty="0"/>
            </a:br>
            <a:r>
              <a:rPr lang="en-US" dirty="0"/>
              <a:t>HTML page, using the prepared data, to</a:t>
            </a:r>
            <a:br>
              <a:rPr lang="en-US" dirty="0"/>
            </a:br>
            <a:r>
              <a:rPr lang="en-US" dirty="0"/>
              <a:t>build the new HTML page. The key thing</a:t>
            </a:r>
            <a:br>
              <a:rPr lang="en-US" dirty="0"/>
            </a:br>
            <a:r>
              <a:rPr lang="en-US" dirty="0"/>
              <a:t>here is that the response is a full HTML</a:t>
            </a:r>
            <a:br>
              <a:rPr lang="en-US" dirty="0"/>
            </a:br>
            <a:r>
              <a:rPr lang="en-US" dirty="0"/>
              <a:t>page, which the client browser uses to</a:t>
            </a:r>
            <a:br>
              <a:rPr lang="en-US" dirty="0"/>
            </a:br>
            <a:r>
              <a:rPr lang="en-US" dirty="0" err="1"/>
              <a:t>rerender</a:t>
            </a:r>
            <a:r>
              <a:rPr lang="en-US" dirty="0"/>
              <a:t> its entire window. The response</a:t>
            </a:r>
            <a:br>
              <a:rPr lang="en-US" dirty="0"/>
            </a:br>
            <a:r>
              <a:rPr lang="en-US" dirty="0"/>
              <a:t>sent back to the client in figure 8.1 is</a:t>
            </a:r>
            <a:br>
              <a:rPr lang="en-US" dirty="0"/>
            </a:br>
            <a:r>
              <a:rPr lang="en-US" dirty="0"/>
              <a:t>probably rendered by a JSP under the</a:t>
            </a:r>
            <a:br>
              <a:rPr lang="en-US" dirty="0"/>
            </a:br>
            <a:r>
              <a:rPr lang="en-US" dirty="0"/>
              <a:t>default dispatcher result type. As we’ve</a:t>
            </a:r>
            <a:br>
              <a:rPr lang="en-US" dirty="0"/>
            </a:br>
            <a:r>
              <a:rPr lang="en-US" dirty="0"/>
              <a:t>seen, the framework makes this classic</a:t>
            </a:r>
            <a:br>
              <a:rPr lang="en-US" dirty="0"/>
            </a:br>
            <a:r>
              <a:rPr lang="en-US" dirty="0"/>
              <a:t>pattern of usage easy.</a:t>
            </a:r>
            <a:r>
              <a:rPr lang="en-US" dirty="0"/>
              <a:t> </a:t>
            </a:r>
            <a:br>
              <a:rPr lang="en-US" dirty="0"/>
            </a:br>
            <a:r>
              <a:rPr lang="en-US" dirty="0"/>
              <a:t/>
            </a:r>
            <a:br>
              <a:rPr lang="en-US" dirty="0"/>
            </a:b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905000"/>
            <a:ext cx="3638550" cy="3143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7656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Life after the action</a:t>
            </a:r>
            <a:endParaRPr lang="en-US" dirty="0"/>
          </a:p>
        </p:txBody>
      </p:sp>
      <p:sp>
        <p:nvSpPr>
          <p:cNvPr id="3" name="Content Placeholder 2"/>
          <p:cNvSpPr>
            <a:spLocks noGrp="1"/>
          </p:cNvSpPr>
          <p:nvPr>
            <p:ph idx="1"/>
          </p:nvPr>
        </p:nvSpPr>
        <p:spPr>
          <a:xfrm>
            <a:off x="1142108" y="1905000"/>
            <a:ext cx="4039492" cy="4267200"/>
          </a:xfrm>
        </p:spPr>
        <p:txBody>
          <a:bodyPr>
            <a:normAutofit fontScale="70000" lnSpcReduction="20000"/>
          </a:bodyPr>
          <a:lstStyle/>
          <a:p>
            <a:r>
              <a:rPr lang="en-US" b="1" i="1" dirty="0"/>
              <a:t>Beyond the page: how to use custom</a:t>
            </a:r>
            <a:br>
              <a:rPr lang="en-US" b="1" i="1" dirty="0"/>
            </a:br>
            <a:r>
              <a:rPr lang="en-US" b="1" i="1" dirty="0"/>
              <a:t>results to build Ajax applications with Struts 2</a:t>
            </a:r>
            <a:r>
              <a:rPr lang="en-US" dirty="0"/>
              <a:t> </a:t>
            </a:r>
            <a:endParaRPr lang="en-US" dirty="0" smtClean="0"/>
          </a:p>
          <a:p>
            <a:pPr lvl="1"/>
            <a:r>
              <a:rPr lang="en-US" dirty="0"/>
              <a:t>On the other hand, Ajax applications</a:t>
            </a:r>
            <a:br>
              <a:rPr lang="en-US" dirty="0"/>
            </a:br>
            <a:r>
              <a:rPr lang="en-US" dirty="0"/>
              <a:t>do something entirely different. Instead</a:t>
            </a:r>
            <a:br>
              <a:rPr lang="en-US" dirty="0"/>
            </a:br>
            <a:r>
              <a:rPr lang="en-US" dirty="0"/>
              <a:t>of requesting full HTML pages, they only</a:t>
            </a:r>
            <a:br>
              <a:rPr lang="en-US" dirty="0"/>
            </a:br>
            <a:r>
              <a:rPr lang="en-US" dirty="0"/>
              <a:t>want data. This data can come in many</a:t>
            </a:r>
            <a:br>
              <a:rPr lang="en-US" dirty="0"/>
            </a:br>
            <a:r>
              <a:rPr lang="en-US" dirty="0"/>
              <a:t>forms. Some Ajax applications want</a:t>
            </a:r>
            <a:br>
              <a:rPr lang="en-US" dirty="0"/>
            </a:br>
            <a:r>
              <a:rPr lang="en-US" dirty="0"/>
              <a:t>HTML fragments as their responses.</a:t>
            </a:r>
            <a:br>
              <a:rPr lang="en-US" dirty="0"/>
            </a:br>
            <a:r>
              <a:rPr lang="en-US" dirty="0"/>
              <a:t>Some want XML or JSON responses. In</a:t>
            </a:r>
            <a:br>
              <a:rPr lang="en-US" dirty="0"/>
            </a:br>
            <a:r>
              <a:rPr lang="en-US" dirty="0"/>
              <a:t>short, the content of an Ajax response</a:t>
            </a:r>
            <a:br>
              <a:rPr lang="en-US" dirty="0"/>
            </a:br>
            <a:r>
              <a:rPr lang="en-US" dirty="0"/>
              <a:t>can be in a variety of formats. Regardless</a:t>
            </a:r>
            <a:br>
              <a:rPr lang="en-US" dirty="0"/>
            </a:br>
            <a:r>
              <a:rPr lang="en-US" dirty="0"/>
              <a:t>of their differences, they do share one</a:t>
            </a:r>
            <a:br>
              <a:rPr lang="en-US" dirty="0"/>
            </a:br>
            <a:r>
              <a:rPr lang="en-US" dirty="0"/>
              <a:t>distinct commonality: none of them want</a:t>
            </a:r>
            <a:br>
              <a:rPr lang="en-US" dirty="0"/>
            </a:br>
            <a:r>
              <a:rPr lang="en-US" dirty="0"/>
              <a:t>a full HTML page. Figure 8.2 illustrates a</a:t>
            </a:r>
            <a:br>
              <a:rPr lang="en-US" dirty="0"/>
            </a:br>
            <a:r>
              <a:rPr lang="en-US" dirty="0"/>
              <a:t>typical Ajax request and response cycle.</a:t>
            </a:r>
            <a:r>
              <a:rPr lang="en-US" dirty="0"/>
              <a:t> </a:t>
            </a:r>
            <a:br>
              <a:rPr lang="en-US" dirty="0"/>
            </a:br>
            <a:endParaRPr lang="en-US" dirty="0"/>
          </a:p>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1869531"/>
            <a:ext cx="3524250" cy="305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1009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Life after the action</a:t>
            </a:r>
            <a:endParaRPr lang="en-US" dirty="0"/>
          </a:p>
        </p:txBody>
      </p:sp>
      <p:sp>
        <p:nvSpPr>
          <p:cNvPr id="3" name="Content Placeholder 2"/>
          <p:cNvSpPr>
            <a:spLocks noGrp="1"/>
          </p:cNvSpPr>
          <p:nvPr>
            <p:ph idx="1"/>
          </p:nvPr>
        </p:nvSpPr>
        <p:spPr/>
        <p:txBody>
          <a:bodyPr/>
          <a:lstStyle/>
          <a:p>
            <a:r>
              <a:rPr lang="en-US" b="1" i="1" dirty="0"/>
              <a:t>Beyond the page: how to use custom</a:t>
            </a:r>
            <a:br>
              <a:rPr lang="en-US" b="1" i="1" dirty="0"/>
            </a:br>
            <a:r>
              <a:rPr lang="en-US" b="1" i="1" dirty="0"/>
              <a:t>results to build Ajax applications with Struts 2</a:t>
            </a:r>
            <a:r>
              <a:rPr lang="en-US" dirty="0"/>
              <a:t> </a:t>
            </a:r>
          </a:p>
          <a:p>
            <a:pPr lvl="1"/>
            <a:r>
              <a:rPr lang="en-US" dirty="0"/>
              <a:t>When the Ajax client receives the response, it won’t cause the browser to </a:t>
            </a:r>
            <a:r>
              <a:rPr lang="en-US" dirty="0" err="1" smtClean="0"/>
              <a:t>rerender</a:t>
            </a:r>
            <a:r>
              <a:rPr lang="en-US" dirty="0"/>
              <a:t> </a:t>
            </a:r>
            <a:r>
              <a:rPr lang="en-US" dirty="0" smtClean="0"/>
              <a:t>the </a:t>
            </a:r>
            <a:r>
              <a:rPr lang="en-US" dirty="0"/>
              <a:t>entire HTML page. On the contrary, it carefully examines the data serialized in the</a:t>
            </a:r>
            <a:br>
              <a:rPr lang="en-US" dirty="0"/>
            </a:br>
            <a:r>
              <a:rPr lang="en-US" dirty="0"/>
              <a:t>XML or JSON and uses that data to make </a:t>
            </a:r>
            <a:r>
              <a:rPr lang="en-US" dirty="0" smtClean="0"/>
              <a:t>targeted updates </a:t>
            </a:r>
            <a:r>
              <a:rPr lang="en-US" dirty="0"/>
              <a:t>to the affected regions </a:t>
            </a:r>
            <a:r>
              <a:rPr lang="en-US" dirty="0" smtClean="0"/>
              <a:t>of the </a:t>
            </a:r>
            <a:r>
              <a:rPr lang="en-US" dirty="0"/>
              <a:t>current browser page. This is a different kind of response. Luckily, Struts 2 </a:t>
            </a:r>
            <a:r>
              <a:rPr lang="en-US" dirty="0" smtClean="0"/>
              <a:t>can easily </a:t>
            </a:r>
            <a:r>
              <a:rPr lang="en-US" dirty="0"/>
              <a:t>handle this with the flexibility of its result component.</a:t>
            </a:r>
            <a:r>
              <a:rPr lang="en-US" dirty="0"/>
              <a:t> </a:t>
            </a:r>
            <a:br>
              <a:rPr lang="en-US" dirty="0"/>
            </a:br>
            <a:endParaRPr lang="en-US" dirty="0"/>
          </a:p>
        </p:txBody>
      </p:sp>
    </p:spTree>
    <p:extLst>
      <p:ext uri="{BB962C8B-B14F-4D97-AF65-F5344CB8AC3E}">
        <p14:creationId xmlns:p14="http://schemas.microsoft.com/office/powerpoint/2010/main" val="2534281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Life after the action</a:t>
            </a:r>
            <a:endParaRPr lang="en-US" dirty="0"/>
          </a:p>
        </p:txBody>
      </p:sp>
      <p:sp>
        <p:nvSpPr>
          <p:cNvPr id="3" name="Content Placeholder 2"/>
          <p:cNvSpPr>
            <a:spLocks noGrp="1"/>
          </p:cNvSpPr>
          <p:nvPr>
            <p:ph idx="1"/>
          </p:nvPr>
        </p:nvSpPr>
        <p:spPr/>
        <p:txBody>
          <a:bodyPr/>
          <a:lstStyle/>
          <a:p>
            <a:r>
              <a:rPr lang="en-US" b="1" i="1" dirty="0"/>
              <a:t>Implementing a JSON result type</a:t>
            </a:r>
            <a:r>
              <a:rPr lang="en-US" dirty="0"/>
              <a:t> </a:t>
            </a:r>
            <a:endParaRPr lang="en-US" dirty="0" smtClean="0"/>
          </a:p>
          <a:p>
            <a:pPr lvl="1"/>
            <a:r>
              <a:rPr lang="en-US" dirty="0"/>
              <a:t>AN AJAX CLIENT TO DEMO OUR RESULT</a:t>
            </a:r>
            <a:r>
              <a:rPr lang="en-US" dirty="0"/>
              <a:t> </a:t>
            </a:r>
            <a:endParaRPr lang="en-US" dirty="0" smtClean="0"/>
          </a:p>
          <a:p>
            <a:pPr lvl="1"/>
            <a:r>
              <a:rPr lang="en-US" dirty="0" smtClean="0"/>
              <a:t>CODING </a:t>
            </a:r>
            <a:r>
              <a:rPr lang="en-US" dirty="0"/>
              <a:t>THE JSONRESULT</a:t>
            </a:r>
            <a:r>
              <a:rPr lang="en-US" dirty="0"/>
              <a:t> </a:t>
            </a:r>
            <a:endParaRPr lang="en-US" dirty="0" smtClean="0"/>
          </a:p>
          <a:p>
            <a:pPr lvl="1"/>
            <a:r>
              <a:rPr lang="en-US" dirty="0"/>
              <a:t>AN AJAX CLIENT</a:t>
            </a:r>
            <a:r>
              <a:rPr lang="en-US" dirty="0"/>
              <a:t> </a:t>
            </a:r>
            <a:endParaRPr lang="en-US" dirty="0" smtClean="0"/>
          </a:p>
          <a:p>
            <a:pPr lvl="1"/>
            <a:r>
              <a:rPr lang="en-US" dirty="0"/>
              <a:t>THE ACTION</a:t>
            </a:r>
            <a:r>
              <a:rPr lang="en-US" dirty="0"/>
              <a:t> </a:t>
            </a:r>
            <a:endParaRPr lang="en-US" dirty="0" smtClean="0"/>
          </a:p>
          <a:p>
            <a:pPr lvl="1"/>
            <a:r>
              <a:rPr lang="en-US" dirty="0"/>
              <a:t>DECLARING AND USING THE JSONRESULT TYPE</a:t>
            </a:r>
            <a:r>
              <a:rPr lang="en-US" dirty="0"/>
              <a:t>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1233044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Life after the action</a:t>
            </a:r>
            <a:endParaRPr lang="en-US" dirty="0"/>
          </a:p>
        </p:txBody>
      </p:sp>
      <p:sp>
        <p:nvSpPr>
          <p:cNvPr id="3" name="Content Placeholder 2"/>
          <p:cNvSpPr>
            <a:spLocks noGrp="1"/>
          </p:cNvSpPr>
          <p:nvPr>
            <p:ph idx="1"/>
          </p:nvPr>
        </p:nvSpPr>
        <p:spPr/>
        <p:txBody>
          <a:bodyPr/>
          <a:lstStyle/>
          <a:p>
            <a:r>
              <a:rPr lang="en-US" b="1" i="1" dirty="0"/>
              <a:t>Implementing a JSON result type</a:t>
            </a:r>
            <a:r>
              <a:rPr lang="en-US" dirty="0"/>
              <a:t> </a:t>
            </a:r>
          </a:p>
          <a:p>
            <a:pPr lvl="1"/>
            <a:r>
              <a:rPr lang="en-US" dirty="0"/>
              <a:t>AN AJAX CLIENT TO DEMO OUR RESULT </a:t>
            </a:r>
          </a:p>
          <a:p>
            <a:pPr lvl="1"/>
            <a:endParaRPr lang="en-US" dirty="0"/>
          </a:p>
        </p:txBody>
      </p:sp>
    </p:spTree>
    <p:extLst>
      <p:ext uri="{BB962C8B-B14F-4D97-AF65-F5344CB8AC3E}">
        <p14:creationId xmlns:p14="http://schemas.microsoft.com/office/powerpoint/2010/main" val="3313187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Life after the </a:t>
            </a:r>
            <a:r>
              <a:rPr lang="en-US" b="1" i="1" dirty="0" smtClean="0"/>
              <a:t>action</a:t>
            </a:r>
            <a:endParaRPr lang="en-US" dirty="0"/>
          </a:p>
        </p:txBody>
      </p:sp>
      <p:sp>
        <p:nvSpPr>
          <p:cNvPr id="3" name="Content Placeholder 2"/>
          <p:cNvSpPr>
            <a:spLocks noGrp="1"/>
          </p:cNvSpPr>
          <p:nvPr>
            <p:ph idx="1"/>
          </p:nvPr>
        </p:nvSpPr>
        <p:spPr/>
        <p:txBody>
          <a:bodyPr/>
          <a:lstStyle/>
          <a:p>
            <a:r>
              <a:rPr lang="en-US" b="1" i="1" dirty="0"/>
              <a:t>Implementing a JSON result type</a:t>
            </a:r>
            <a:r>
              <a:rPr lang="en-US" dirty="0"/>
              <a:t> </a:t>
            </a:r>
          </a:p>
          <a:p>
            <a:pPr lvl="1"/>
            <a:r>
              <a:rPr lang="en-US" dirty="0"/>
              <a:t>CODING THE JSONRESULT </a:t>
            </a:r>
          </a:p>
          <a:p>
            <a:endParaRPr lang="en-US" dirty="0"/>
          </a:p>
        </p:txBody>
      </p:sp>
      <p:sp>
        <p:nvSpPr>
          <p:cNvPr id="4" name="Title 1"/>
          <p:cNvSpPr txBox="1">
            <a:spLocks/>
          </p:cNvSpPr>
          <p:nvPr/>
        </p:nvSpPr>
        <p:spPr>
          <a:xfrm>
            <a:off x="1294508" y="427038"/>
            <a:ext cx="6859785"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endParaRPr lang="en-US" dirty="0"/>
          </a:p>
        </p:txBody>
      </p:sp>
      <p:sp>
        <p:nvSpPr>
          <p:cNvPr id="5" name="Content Placeholder 2"/>
          <p:cNvSpPr txBox="1">
            <a:spLocks/>
          </p:cNvSpPr>
          <p:nvPr/>
        </p:nvSpPr>
        <p:spPr>
          <a:xfrm>
            <a:off x="1294508" y="2057400"/>
            <a:ext cx="6859786" cy="4267200"/>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lvl="1"/>
            <a:endParaRPr lang="en-US" dirty="0"/>
          </a:p>
        </p:txBody>
      </p:sp>
    </p:spTree>
    <p:extLst>
      <p:ext uri="{BB962C8B-B14F-4D97-AF65-F5344CB8AC3E}">
        <p14:creationId xmlns:p14="http://schemas.microsoft.com/office/powerpoint/2010/main" val="3694588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1113</TotalTime>
  <Words>1154</Words>
  <Application>Microsoft Office PowerPoint</Application>
  <PresentationFormat>On-screen Show (4:3)</PresentationFormat>
  <Paragraphs>118</Paragraphs>
  <Slides>27</Slides>
  <Notes>4</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Theme1</vt:lpstr>
      <vt:lpstr>Strut 2: Building the view</vt:lpstr>
      <vt:lpstr>Agenda</vt:lpstr>
      <vt:lpstr>Results in detail </vt:lpstr>
      <vt:lpstr>Life after the action</vt:lpstr>
      <vt:lpstr>Life after the action</vt:lpstr>
      <vt:lpstr>Life after the action</vt:lpstr>
      <vt:lpstr>Life after the action</vt:lpstr>
      <vt:lpstr>Life after the action</vt:lpstr>
      <vt:lpstr>Life after the action</vt:lpstr>
      <vt:lpstr>Life after the action</vt:lpstr>
      <vt:lpstr>Life after the action</vt:lpstr>
      <vt:lpstr>Life after the action</vt:lpstr>
      <vt:lpstr>Commonly used result types</vt:lpstr>
      <vt:lpstr>Commonly used result types</vt:lpstr>
      <vt:lpstr>Commonly used result types</vt:lpstr>
      <vt:lpstr>Commonly used result types</vt:lpstr>
      <vt:lpstr>Commonly used result types</vt:lpstr>
      <vt:lpstr>Commonly used result types</vt:lpstr>
      <vt:lpstr>Commonly used result types</vt:lpstr>
      <vt:lpstr>Commonly used result types</vt:lpstr>
      <vt:lpstr>Commonly used result types</vt:lpstr>
      <vt:lpstr>JSP alternatives </vt:lpstr>
      <vt:lpstr>JSP alternatives </vt:lpstr>
      <vt:lpstr>JSP alternatives </vt:lpstr>
      <vt:lpstr>Global results </vt:lpstr>
      <vt:lpstr>Summary </vt:lpstr>
      <vt:lpstr>Results in detail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Strut 2: Building the view</dc:title>
  <dc:creator>Victor</dc:creator>
  <cp:lastModifiedBy>Victor</cp:lastModifiedBy>
  <cp:revision>13</cp:revision>
  <dcterms:created xsi:type="dcterms:W3CDTF">2006-08-16T00:00:00Z</dcterms:created>
  <dcterms:modified xsi:type="dcterms:W3CDTF">2017-04-13T13:29:56Z</dcterms:modified>
</cp:coreProperties>
</file>