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56" r:id="rId2"/>
    <p:sldId id="257" r:id="rId3"/>
    <p:sldId id="270"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9926" autoAdjust="0"/>
  </p:normalViewPr>
  <p:slideViewPr>
    <p:cSldViewPr>
      <p:cViewPr varScale="1">
        <p:scale>
          <a:sx n="72" d="100"/>
          <a:sy n="72" d="100"/>
        </p:scale>
        <p:origin x="660" y="72"/>
      </p:cViewPr>
      <p:guideLst>
        <p:guide pos="3839"/>
        <p:guide orient="horz" pos="2160"/>
      </p:guideLst>
    </p:cSldViewPr>
  </p:slideViewPr>
  <p:outlineViewPr>
    <p:cViewPr>
      <p:scale>
        <a:sx n="33" d="100"/>
        <a:sy n="33" d="100"/>
      </p:scale>
      <p:origin x="0" y="-19152"/>
    </p:cViewPr>
  </p:outlin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4/15/2017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4/15/2017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bean tag is like a hybrid of the set and push tags. The main difference is that you</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don’t need to work with an existing object. You can create an instance of an object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either push it onto the </a:t>
            </a:r>
            <a:r>
              <a:rPr lang="en-US" sz="1200" b="0" i="0" kern="1200" dirty="0" err="1">
                <a:solidFill>
                  <a:schemeClr val="tx1"/>
                </a:solidFill>
                <a:effectLst/>
                <a:latin typeface="+mn-lt"/>
                <a:ea typeface="+mn-ea"/>
                <a:cs typeface="+mn-cs"/>
              </a:rPr>
              <a:t>ValueStack</a:t>
            </a:r>
            <a:r>
              <a:rPr lang="en-US" sz="1200" b="0" i="0" kern="1200" dirty="0">
                <a:solidFill>
                  <a:schemeClr val="tx1"/>
                </a:solidFill>
                <a:effectLst/>
                <a:latin typeface="+mn-lt"/>
                <a:ea typeface="+mn-ea"/>
                <a:cs typeface="+mn-cs"/>
              </a:rPr>
              <a:t> or set a top-level reference to it in the </a:t>
            </a:r>
            <a:r>
              <a:rPr lang="en-US" sz="1200" b="0" i="0" kern="1200" dirty="0" err="1">
                <a:solidFill>
                  <a:schemeClr val="tx1"/>
                </a:solidFill>
                <a:effectLst/>
                <a:latin typeface="+mn-lt"/>
                <a:ea typeface="+mn-ea"/>
                <a:cs typeface="+mn-cs"/>
              </a:rPr>
              <a:t>ActionContext</a:t>
            </a:r>
            <a:r>
              <a:rPr lang="en-US" sz="1200" b="0" i="0" kern="1200" dirty="0">
                <a:solidFill>
                  <a:schemeClr val="tx1"/>
                </a:solidFill>
                <a:effectLst/>
                <a:latin typeface="+mn-lt"/>
                <a:ea typeface="+mn-ea"/>
                <a:cs typeface="+mn-cs"/>
              </a:rPr>
              <a:t>. By default, the object will be pushed onto the </a:t>
            </a:r>
            <a:r>
              <a:rPr lang="en-US" sz="1200" b="0" i="0" kern="1200" dirty="0" err="1">
                <a:solidFill>
                  <a:schemeClr val="tx1"/>
                </a:solidFill>
                <a:effectLst/>
                <a:latin typeface="+mn-lt"/>
                <a:ea typeface="+mn-ea"/>
                <a:cs typeface="+mn-cs"/>
              </a:rPr>
              <a:t>ValueStack</a:t>
            </a:r>
            <a:r>
              <a:rPr lang="en-US" dirty="0"/>
              <a:t> </a:t>
            </a:r>
            <a:br>
              <a:rPr lang="en-US" dirty="0"/>
            </a:br>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7</a:t>
            </a:fld>
            <a:endParaRPr lang="vi-VN"/>
          </a:p>
        </p:txBody>
      </p:sp>
    </p:spTree>
    <p:extLst>
      <p:ext uri="{BB962C8B-B14F-4D97-AF65-F5344CB8AC3E}">
        <p14:creationId xmlns:p14="http://schemas.microsoft.com/office/powerpoint/2010/main" val="268430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9</a:t>
            </a:fld>
            <a:endParaRPr lang="vi-VN"/>
          </a:p>
        </p:txBody>
      </p:sp>
    </p:spTree>
    <p:extLst>
      <p:ext uri="{BB962C8B-B14F-4D97-AF65-F5344CB8AC3E}">
        <p14:creationId xmlns:p14="http://schemas.microsoft.com/office/powerpoint/2010/main" val="62169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10</a:t>
            </a:fld>
            <a:endParaRPr lang="vi-VN"/>
          </a:p>
        </p:txBody>
      </p:sp>
    </p:spTree>
    <p:extLst>
      <p:ext uri="{BB962C8B-B14F-4D97-AF65-F5344CB8AC3E}">
        <p14:creationId xmlns:p14="http://schemas.microsoft.com/office/powerpoint/2010/main" val="796443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text tag is used to display language-specific text, such as English or Spanish, based on a key lookup into a set of text resources</a:t>
            </a:r>
            <a:r>
              <a:rPr lang="en-US" dirty="0"/>
              <a:t> </a:t>
            </a:r>
            <a:br>
              <a:rPr lang="en-US" dirty="0"/>
            </a:br>
            <a:endParaRPr lang="en-US" dirty="0"/>
          </a:p>
          <a:p>
            <a:r>
              <a:rPr lang="en-US" sz="1200" b="0" i="0" kern="1200" dirty="0">
                <a:solidFill>
                  <a:schemeClr val="tx1"/>
                </a:solidFill>
                <a:effectLst/>
                <a:latin typeface="+mn-lt"/>
                <a:ea typeface="+mn-ea"/>
                <a:cs typeface="+mn-cs"/>
              </a:rPr>
              <a:t>The i18n tag simply specifies a resource bundle to use</a:t>
            </a:r>
            <a:r>
              <a:rPr lang="en-US" dirty="0"/>
              <a:t> </a:t>
            </a:r>
            <a:br>
              <a:rPr lang="en-US" dirty="0"/>
            </a:br>
            <a:endParaRPr lang="vi-VN" dirty="0"/>
          </a:p>
        </p:txBody>
      </p:sp>
      <p:sp>
        <p:nvSpPr>
          <p:cNvPr id="4" name="Slide Number Placeholder 3"/>
          <p:cNvSpPr>
            <a:spLocks noGrp="1"/>
          </p:cNvSpPr>
          <p:nvPr>
            <p:ph type="sldNum" sz="quarter" idx="10"/>
          </p:nvPr>
        </p:nvSpPr>
        <p:spPr/>
        <p:txBody>
          <a:bodyPr/>
          <a:lstStyle/>
          <a:p>
            <a:fld id="{01F2A70B-78F2-4DCF-B53B-C990D2FAFB8A}" type="slidenum">
              <a:rPr lang="vi-VN" smtClean="0"/>
              <a:t>11</a:t>
            </a:fld>
            <a:endParaRPr lang="vi-VN"/>
          </a:p>
        </p:txBody>
      </p:sp>
    </p:spTree>
    <p:extLst>
      <p:ext uri="{BB962C8B-B14F-4D97-AF65-F5344CB8AC3E}">
        <p14:creationId xmlns:p14="http://schemas.microsoft.com/office/powerpoint/2010/main" val="51897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Ajax</a:t>
            </a:r>
            <a:r>
              <a:rPr lang="en-US" baseline="0" dirty="0"/>
              <a:t> = Asynchronous JavaScript and XML (JavaScript </a:t>
            </a:r>
            <a:r>
              <a:rPr lang="en-US" baseline="0" dirty="0" err="1"/>
              <a:t>và</a:t>
            </a:r>
            <a:r>
              <a:rPr lang="en-US" baseline="0" dirty="0"/>
              <a:t> XML </a:t>
            </a:r>
            <a:r>
              <a:rPr lang="en-US" baseline="0" dirty="0" err="1"/>
              <a:t>không</a:t>
            </a:r>
            <a:r>
              <a:rPr lang="en-US" baseline="0" dirty="0"/>
              <a:t> </a:t>
            </a:r>
            <a:r>
              <a:rPr lang="en-US" baseline="0" dirty="0" err="1"/>
              <a:t>đồng</a:t>
            </a:r>
            <a:r>
              <a:rPr lang="en-US" baseline="0" dirty="0"/>
              <a:t> </a:t>
            </a:r>
            <a:r>
              <a:rPr lang="en-US" baseline="0" dirty="0" err="1"/>
              <a:t>bộ</a:t>
            </a:r>
            <a:r>
              <a:rPr lang="en-US" baseline="0" dirty="0"/>
              <a:t>) </a:t>
            </a:r>
            <a:r>
              <a:rPr lang="en-US" baseline="0" dirty="0" err="1"/>
              <a:t>là</a:t>
            </a:r>
            <a:r>
              <a:rPr lang="en-US" baseline="0" dirty="0"/>
              <a:t> </a:t>
            </a:r>
            <a:r>
              <a:rPr lang="en-US" baseline="0" dirty="0" err="1"/>
              <a:t>một</a:t>
            </a:r>
            <a:r>
              <a:rPr lang="en-US" baseline="0" dirty="0"/>
              <a:t> </a:t>
            </a:r>
            <a:r>
              <a:rPr lang="en-US" baseline="0" dirty="0" err="1"/>
              <a:t>kỹ</a:t>
            </a:r>
            <a:r>
              <a:rPr lang="en-US" baseline="0" dirty="0"/>
              <a:t> </a:t>
            </a:r>
            <a:r>
              <a:rPr lang="en-US" baseline="0" dirty="0" err="1"/>
              <a:t>thuật</a:t>
            </a:r>
            <a:r>
              <a:rPr lang="en-US" baseline="0" dirty="0"/>
              <a:t> </a:t>
            </a:r>
            <a:r>
              <a:rPr lang="en-US" baseline="0" dirty="0" err="1"/>
              <a:t>mới</a:t>
            </a:r>
            <a:r>
              <a:rPr lang="en-US" baseline="0" dirty="0"/>
              <a:t> </a:t>
            </a:r>
            <a:r>
              <a:rPr lang="en-US" baseline="0" dirty="0" err="1"/>
              <a:t>để</a:t>
            </a:r>
            <a:r>
              <a:rPr lang="en-US" baseline="0" dirty="0"/>
              <a:t> </a:t>
            </a:r>
            <a:r>
              <a:rPr lang="en-US" baseline="0" dirty="0" err="1"/>
              <a:t>tạo</a:t>
            </a:r>
            <a:r>
              <a:rPr lang="en-US" baseline="0" dirty="0"/>
              <a:t> </a:t>
            </a:r>
            <a:r>
              <a:rPr lang="en-US" baseline="0" dirty="0" err="1"/>
              <a:t>ra</a:t>
            </a:r>
            <a:r>
              <a:rPr lang="en-US" baseline="0" dirty="0"/>
              <a:t> </a:t>
            </a:r>
            <a:r>
              <a:rPr lang="en-US" baseline="0" dirty="0" err="1"/>
              <a:t>các</a:t>
            </a:r>
            <a:r>
              <a:rPr lang="en-US" baseline="0" dirty="0"/>
              <a:t> </a:t>
            </a:r>
            <a:r>
              <a:rPr lang="en-US" baseline="0" dirty="0" err="1"/>
              <a:t>ứng</a:t>
            </a:r>
            <a:r>
              <a:rPr lang="en-US" baseline="0" dirty="0"/>
              <a:t> </a:t>
            </a:r>
            <a:r>
              <a:rPr lang="en-US" baseline="0" dirty="0" err="1"/>
              <a:t>dụng</a:t>
            </a:r>
            <a:r>
              <a:rPr lang="en-US" baseline="0" dirty="0"/>
              <a:t> web </a:t>
            </a:r>
            <a:r>
              <a:rPr lang="en-US" baseline="0" dirty="0" err="1"/>
              <a:t>giàu</a:t>
            </a:r>
            <a:r>
              <a:rPr lang="en-US" baseline="0" dirty="0"/>
              <a:t> </a:t>
            </a:r>
            <a:r>
              <a:rPr lang="en-US" baseline="0" dirty="0" err="1"/>
              <a:t>tính</a:t>
            </a:r>
            <a:r>
              <a:rPr lang="en-US" baseline="0" dirty="0"/>
              <a:t> </a:t>
            </a:r>
            <a:r>
              <a:rPr lang="en-US" baseline="0" dirty="0" err="1"/>
              <a:t>tương</a:t>
            </a:r>
            <a:r>
              <a:rPr lang="en-US" baseline="0" dirty="0"/>
              <a:t> </a:t>
            </a:r>
            <a:r>
              <a:rPr lang="en-US" baseline="0" dirty="0" err="1"/>
              <a:t>tác</a:t>
            </a:r>
            <a:r>
              <a:rPr lang="en-US" baseline="0" dirty="0"/>
              <a:t>, </a:t>
            </a:r>
            <a:r>
              <a:rPr lang="en-US" baseline="0" dirty="0" err="1"/>
              <a:t>nhanh</a:t>
            </a:r>
            <a:r>
              <a:rPr lang="en-US" baseline="0" dirty="0"/>
              <a:t> </a:t>
            </a:r>
            <a:r>
              <a:rPr lang="en-US" baseline="0" dirty="0" err="1"/>
              <a:t>hơn</a:t>
            </a:r>
            <a:r>
              <a:rPr lang="en-US" baseline="0" dirty="0"/>
              <a:t>, </a:t>
            </a:r>
            <a:r>
              <a:rPr lang="en-US" baseline="0" dirty="0" err="1"/>
              <a:t>mượt</a:t>
            </a:r>
            <a:r>
              <a:rPr lang="en-US" baseline="0" dirty="0"/>
              <a:t> </a:t>
            </a:r>
            <a:r>
              <a:rPr lang="en-US" baseline="0" dirty="0" err="1"/>
              <a:t>mà</a:t>
            </a:r>
            <a:r>
              <a:rPr lang="en-US" baseline="0" dirty="0"/>
              <a:t> </a:t>
            </a:r>
            <a:r>
              <a:rPr lang="en-US" baseline="0" dirty="0" err="1"/>
              <a:t>hơn</a:t>
            </a:r>
            <a:r>
              <a:rPr lang="en-US" baseline="0" dirty="0"/>
              <a:t> </a:t>
            </a:r>
            <a:r>
              <a:rPr lang="en-US" baseline="0" dirty="0" err="1"/>
              <a:t>với</a:t>
            </a:r>
            <a:r>
              <a:rPr lang="en-US" baseline="0" dirty="0"/>
              <a:t> </a:t>
            </a:r>
            <a:r>
              <a:rPr lang="en-US" baseline="0" dirty="0" err="1"/>
              <a:t>sự</a:t>
            </a:r>
            <a:r>
              <a:rPr lang="en-US" baseline="0" dirty="0"/>
              <a:t> </a:t>
            </a:r>
            <a:r>
              <a:rPr lang="en-US" baseline="0" dirty="0" err="1"/>
              <a:t>giúp</a:t>
            </a:r>
            <a:r>
              <a:rPr lang="en-US" baseline="0" dirty="0"/>
              <a:t> </a:t>
            </a:r>
            <a:r>
              <a:rPr lang="en-US" baseline="0" dirty="0" err="1"/>
              <a:t>đỡ</a:t>
            </a:r>
            <a:r>
              <a:rPr lang="en-US" baseline="0" dirty="0"/>
              <a:t> </a:t>
            </a:r>
            <a:r>
              <a:rPr lang="en-US" baseline="0" dirty="0" err="1"/>
              <a:t>của</a:t>
            </a:r>
            <a:r>
              <a:rPr lang="en-US" baseline="0" dirty="0"/>
              <a:t> HTML, XML, CSS </a:t>
            </a:r>
            <a:r>
              <a:rPr lang="en-US" baseline="0" dirty="0" err="1"/>
              <a:t>và</a:t>
            </a:r>
            <a:r>
              <a:rPr lang="en-US" baseline="0" dirty="0"/>
              <a:t> JavaScript.</a:t>
            </a:r>
          </a:p>
          <a:p>
            <a:r>
              <a:rPr lang="en-US" baseline="0" dirty="0"/>
              <a:t>JSON = JavaScript Object </a:t>
            </a:r>
            <a:r>
              <a:rPr lang="en-US" baseline="0" dirty="0" err="1"/>
              <a:t>Noattion</a:t>
            </a:r>
            <a:r>
              <a:rPr lang="en-US" baseline="0" dirty="0"/>
              <a:t> (</a:t>
            </a:r>
            <a:r>
              <a:rPr lang="en-US" baseline="0" dirty="0" err="1"/>
              <a:t>định</a:t>
            </a:r>
            <a:r>
              <a:rPr lang="en-US" baseline="0" dirty="0"/>
              <a:t> </a:t>
            </a:r>
            <a:r>
              <a:rPr lang="en-US" baseline="0" dirty="0" err="1"/>
              <a:t>dạng</a:t>
            </a:r>
            <a:r>
              <a:rPr lang="en-US" baseline="0" dirty="0"/>
              <a:t> </a:t>
            </a:r>
            <a:r>
              <a:rPr lang="en-US" baseline="0" dirty="0" err="1"/>
              <a:t>hoán</a:t>
            </a:r>
            <a:r>
              <a:rPr lang="en-US" baseline="0" dirty="0"/>
              <a:t> </a:t>
            </a:r>
            <a:r>
              <a:rPr lang="en-US" baseline="0" dirty="0" err="1"/>
              <a:t>vị</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nhanh</a:t>
            </a:r>
            <a:r>
              <a:rPr lang="en-US" baseline="0" dirty="0"/>
              <a:t>)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để</a:t>
            </a:r>
            <a:r>
              <a:rPr lang="en-US" baseline="0" dirty="0"/>
              <a:t> </a:t>
            </a:r>
            <a:r>
              <a:rPr lang="en-US" baseline="0" dirty="0" err="1"/>
              <a:t>lưu</a:t>
            </a:r>
            <a:r>
              <a:rPr lang="en-US" baseline="0" dirty="0"/>
              <a:t> </a:t>
            </a:r>
            <a:r>
              <a:rPr lang="en-US" baseline="0" dirty="0" err="1"/>
              <a:t>trữ</a:t>
            </a:r>
            <a:r>
              <a:rPr lang="en-US" baseline="0" dirty="0"/>
              <a:t> </a:t>
            </a:r>
            <a:r>
              <a:rPr lang="en-US" baseline="0" dirty="0" err="1"/>
              <a:t>và</a:t>
            </a:r>
            <a:r>
              <a:rPr lang="en-US" baseline="0" dirty="0"/>
              <a:t> </a:t>
            </a:r>
            <a:r>
              <a:rPr lang="en-US" baseline="0" dirty="0" err="1"/>
              <a:t>trao</a:t>
            </a:r>
            <a:r>
              <a:rPr lang="en-US" baseline="0" dirty="0"/>
              <a:t> </a:t>
            </a:r>
            <a:r>
              <a:rPr lang="en-US" baseline="0" dirty="0" err="1"/>
              <a:t>đổi</a:t>
            </a:r>
            <a:r>
              <a:rPr lang="en-US" baseline="0" dirty="0"/>
              <a:t> </a:t>
            </a:r>
            <a:r>
              <a:rPr lang="en-US" baseline="0" dirty="0" err="1"/>
              <a:t>dữ</a:t>
            </a:r>
            <a:r>
              <a:rPr lang="en-US" baseline="0" dirty="0"/>
              <a:t> </a:t>
            </a:r>
            <a:r>
              <a:rPr lang="en-US" baseline="0" dirty="0" err="1"/>
              <a:t>liệu</a:t>
            </a:r>
            <a:r>
              <a:rPr lang="en-US" baseline="0" dirty="0"/>
              <a:t>.</a:t>
            </a:r>
          </a:p>
          <a:p>
            <a:r>
              <a:rPr lang="en-US" baseline="0" dirty="0" err="1"/>
              <a:t>JavavScript</a:t>
            </a:r>
            <a:r>
              <a:rPr lang="en-US" baseline="0" dirty="0"/>
              <a:t> </a:t>
            </a:r>
            <a:r>
              <a:rPr lang="en-US" baseline="0" dirty="0" err="1"/>
              <a:t>là</a:t>
            </a:r>
            <a:r>
              <a:rPr lang="en-US" baseline="0" dirty="0"/>
              <a:t> </a:t>
            </a:r>
            <a:r>
              <a:rPr lang="en-US" baseline="0" dirty="0" err="1"/>
              <a:t>một</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kịch</a:t>
            </a:r>
            <a:r>
              <a:rPr lang="en-US" baseline="0" dirty="0"/>
              <a:t> </a:t>
            </a:r>
            <a:r>
              <a:rPr lang="en-US" baseline="0" dirty="0" err="1"/>
              <a:t>bản</a:t>
            </a:r>
            <a:r>
              <a:rPr lang="en-US" baseline="0" dirty="0"/>
              <a:t> </a:t>
            </a:r>
            <a:r>
              <a:rPr lang="en-US" baseline="0" dirty="0" err="1"/>
              <a:t>được</a:t>
            </a:r>
            <a:r>
              <a:rPr lang="en-US" baseline="0" dirty="0"/>
              <a:t> </a:t>
            </a:r>
            <a:r>
              <a:rPr lang="en-US" baseline="0" dirty="0" err="1"/>
              <a:t>dùng</a:t>
            </a:r>
            <a:r>
              <a:rPr lang="en-US" baseline="0" dirty="0"/>
              <a:t> </a:t>
            </a:r>
            <a:r>
              <a:rPr lang="en-US" baseline="0" dirty="0" err="1"/>
              <a:t>để</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các</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tương</a:t>
            </a:r>
            <a:r>
              <a:rPr lang="en-US" baseline="0" dirty="0"/>
              <a:t> </a:t>
            </a:r>
            <a:r>
              <a:rPr lang="en-US" baseline="0" dirty="0" err="1"/>
              <a:t>tác</a:t>
            </a:r>
            <a:r>
              <a:rPr lang="en-US" baseline="0" dirty="0"/>
              <a:t> web </a:t>
            </a:r>
            <a:r>
              <a:rPr lang="en-US" baseline="0" dirty="0" err="1"/>
              <a:t>đối</a:t>
            </a:r>
            <a:r>
              <a:rPr lang="en-US" baseline="0" dirty="0"/>
              <a:t> </a:t>
            </a:r>
            <a:r>
              <a:rPr lang="en-US" baseline="0" dirty="0" err="1"/>
              <a:t>với</a:t>
            </a:r>
            <a:r>
              <a:rPr lang="en-US" baseline="0" dirty="0"/>
              <a:t> </a:t>
            </a:r>
            <a:r>
              <a:rPr lang="en-US" baseline="0" dirty="0" err="1"/>
              <a:t>người</a:t>
            </a:r>
            <a:r>
              <a:rPr lang="en-US" baseline="0" dirty="0"/>
              <a:t> </a:t>
            </a:r>
            <a:r>
              <a:rPr lang="en-US" baseline="0" dirty="0" err="1"/>
              <a:t>dùng</a:t>
            </a:r>
            <a:r>
              <a:rPr lang="en-US" baseline="0" dirty="0"/>
              <a:t>.</a:t>
            </a:r>
          </a:p>
          <a:p>
            <a:r>
              <a:rPr lang="en-US" baseline="0" dirty="0" err="1"/>
              <a:t>JavaSript</a:t>
            </a:r>
            <a:r>
              <a:rPr lang="en-US" baseline="0" dirty="0"/>
              <a:t> </a:t>
            </a:r>
            <a:r>
              <a:rPr lang="en-US" baseline="0" dirty="0" err="1"/>
              <a:t>hoàn</a:t>
            </a:r>
            <a:r>
              <a:rPr lang="en-US" baseline="0" dirty="0"/>
              <a:t> </a:t>
            </a:r>
            <a:r>
              <a:rPr lang="en-US" baseline="0" dirty="0" err="1"/>
              <a:t>toàn</a:t>
            </a:r>
            <a:r>
              <a:rPr lang="en-US" baseline="0" dirty="0"/>
              <a:t> </a:t>
            </a:r>
            <a:r>
              <a:rPr lang="en-US" baseline="0" dirty="0" err="1"/>
              <a:t>không</a:t>
            </a:r>
            <a:r>
              <a:rPr lang="en-US" baseline="0" dirty="0"/>
              <a:t> </a:t>
            </a:r>
            <a:r>
              <a:rPr lang="en-US" baseline="0" dirty="0" err="1"/>
              <a:t>liên</a:t>
            </a:r>
            <a:r>
              <a:rPr lang="en-US" baseline="0" dirty="0"/>
              <a:t> </a:t>
            </a:r>
            <a:r>
              <a:rPr lang="en-US" baseline="0" dirty="0" err="1"/>
              <a:t>quan</a:t>
            </a:r>
            <a:r>
              <a:rPr lang="en-US" baseline="0" dirty="0"/>
              <a:t> </a:t>
            </a:r>
            <a:r>
              <a:rPr lang="en-US" baseline="0" dirty="0" err="1"/>
              <a:t>tới</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lập</a:t>
            </a:r>
            <a:r>
              <a:rPr lang="en-US" baseline="0" dirty="0"/>
              <a:t> </a:t>
            </a:r>
            <a:r>
              <a:rPr lang="en-US" baseline="0" dirty="0" err="1"/>
              <a:t>trình</a:t>
            </a:r>
            <a:r>
              <a:rPr lang="en-US" baseline="0" dirty="0"/>
              <a:t> Java.</a:t>
            </a:r>
          </a:p>
          <a:p>
            <a:r>
              <a:rPr lang="en-US" sz="1200" b="1" i="0" kern="1200" dirty="0">
                <a:solidFill>
                  <a:schemeClr val="tx1"/>
                </a:solidFill>
                <a:effectLst/>
                <a:latin typeface="+mn-lt"/>
                <a:ea typeface="+mn-ea"/>
                <a:cs typeface="+mn-cs"/>
              </a:rPr>
              <a:t>JSP </a:t>
            </a:r>
            <a:r>
              <a:rPr lang="vi-VN" sz="1200" b="1" i="0" kern="1200" dirty="0">
                <a:solidFill>
                  <a:schemeClr val="tx1"/>
                </a:solidFill>
                <a:effectLst/>
                <a:latin typeface="+mn-lt"/>
                <a:ea typeface="+mn-ea"/>
                <a:cs typeface="+mn-cs"/>
              </a:rPr>
              <a:t>là</a:t>
            </a:r>
            <a:r>
              <a:rPr lang="vi-VN" sz="1200" b="0" i="0" kern="1200" dirty="0">
                <a:solidFill>
                  <a:schemeClr val="tx1"/>
                </a:solidFill>
                <a:effectLst/>
                <a:latin typeface="+mn-lt"/>
                <a:ea typeface="+mn-ea"/>
                <a:cs typeface="+mn-cs"/>
              </a:rPr>
              <a:t> một công nghệ để phát triển các Webpage mà hỗ trợ nội dung động, giúp các lập trình viên chèn java code vào trong các HTML page bằng việc sử dụng các </a:t>
            </a:r>
            <a:r>
              <a:rPr lang="vi-VN" sz="1200" b="1" i="0" kern="1200" dirty="0">
                <a:solidFill>
                  <a:schemeClr val="tx1"/>
                </a:solidFill>
                <a:effectLst/>
                <a:latin typeface="+mn-lt"/>
                <a:ea typeface="+mn-ea"/>
                <a:cs typeface="+mn-cs"/>
              </a:rPr>
              <a:t>JSP</a:t>
            </a:r>
            <a:r>
              <a:rPr lang="vi-VN" sz="1200" b="0" i="0" kern="1200" dirty="0">
                <a:solidFill>
                  <a:schemeClr val="tx1"/>
                </a:solidFill>
                <a:effectLst/>
                <a:latin typeface="+mn-lt"/>
                <a:ea typeface="+mn-ea"/>
                <a:cs typeface="+mn-cs"/>
              </a:rPr>
              <a:t> tag đặc biệt, hầu hết bắt đầu với &lt;% và kết thúc với %&gt;.</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23</a:t>
            </a:fld>
            <a:endParaRPr lang="en-US"/>
          </a:p>
        </p:txBody>
      </p:sp>
    </p:spTree>
    <p:extLst>
      <p:ext uri="{BB962C8B-B14F-4D97-AF65-F5344CB8AC3E}">
        <p14:creationId xmlns:p14="http://schemas.microsoft.com/office/powerpoint/2010/main" val="304928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hình 8.1, khách hàng yêu cầu ánh xạ tới một số hành động.</a:t>
            </a:r>
            <a:endParaRPr lang="en-US" dirty="0"/>
          </a:p>
          <a:p>
            <a:r>
              <a:rPr lang="vi-VN" dirty="0"/>
              <a:t>Hành động này,</a:t>
            </a:r>
            <a:r>
              <a:rPr lang="en-US" baseline="0" dirty="0"/>
              <a:t> r</a:t>
            </a:r>
            <a:r>
              <a:rPr lang="vi-VN" dirty="0"/>
              <a:t>ất có thể, lấy một số dữ liệu yêu cầu, thực hiện một số logic kinh doanh, sau đó</a:t>
            </a:r>
            <a:r>
              <a:rPr lang="en-US" baseline="0" dirty="0"/>
              <a:t> c</a:t>
            </a:r>
            <a:r>
              <a:rPr lang="vi-VN" dirty="0"/>
              <a:t>ho thấy dữ liệu miền tiếp theo trên</a:t>
            </a:r>
            <a:r>
              <a:rPr lang="en-US" baseline="0" dirty="0"/>
              <a:t> c</a:t>
            </a:r>
            <a:r>
              <a:rPr lang="vi-VN" dirty="0"/>
              <a:t>ác ValueStack.</a:t>
            </a:r>
            <a:endParaRPr lang="en-US" dirty="0"/>
          </a:p>
          <a:p>
            <a:r>
              <a:rPr lang="vi-VN" dirty="0"/>
              <a:t>Hành động sau đó vượt qua</a:t>
            </a:r>
            <a:r>
              <a:rPr lang="en-US" dirty="0"/>
              <a:t> k</a:t>
            </a:r>
            <a:r>
              <a:rPr lang="vi-VN" dirty="0"/>
              <a:t>iểm soát đến một kết quả mà làm cho một đầy đủ</a:t>
            </a:r>
            <a:r>
              <a:rPr lang="en-US" baseline="0" dirty="0"/>
              <a:t> t</a:t>
            </a:r>
            <a:r>
              <a:rPr lang="vi-VN" dirty="0"/>
              <a:t>rang HTML, sử dụng dữ liệu chuẩn bị để</a:t>
            </a:r>
            <a:r>
              <a:rPr lang="en-US" baseline="0" dirty="0"/>
              <a:t> x</a:t>
            </a:r>
            <a:r>
              <a:rPr lang="vi-VN" dirty="0"/>
              <a:t>ây dựng trang HTML mới.</a:t>
            </a:r>
            <a:endParaRPr lang="en-US" dirty="0"/>
          </a:p>
          <a:p>
            <a:r>
              <a:rPr lang="vi-VN" dirty="0"/>
              <a:t>Điều quan trọng</a:t>
            </a:r>
            <a:r>
              <a:rPr lang="en-US" baseline="0" dirty="0"/>
              <a:t> đ</a:t>
            </a:r>
            <a:r>
              <a:rPr lang="vi-VN" dirty="0"/>
              <a:t>ây là phản </a:t>
            </a:r>
            <a:r>
              <a:rPr lang="en-US" dirty="0" err="1"/>
              <a:t>hồi</a:t>
            </a:r>
            <a:r>
              <a:rPr lang="vi-VN" dirty="0"/>
              <a:t> là một </a:t>
            </a:r>
            <a:r>
              <a:rPr lang="en-US" dirty="0" err="1"/>
              <a:t>trang</a:t>
            </a:r>
            <a:r>
              <a:rPr lang="en-US" dirty="0"/>
              <a:t> </a:t>
            </a:r>
            <a:r>
              <a:rPr lang="vi-VN" dirty="0"/>
              <a:t>HTML </a:t>
            </a:r>
            <a:r>
              <a:rPr lang="en-US" dirty="0"/>
              <a:t>full</a:t>
            </a:r>
            <a:r>
              <a:rPr lang="vi-VN" dirty="0"/>
              <a:t> mà trình duyệt của khách hàng sử dụng để</a:t>
            </a:r>
            <a:r>
              <a:rPr lang="en-US" baseline="0" dirty="0"/>
              <a:t> r</a:t>
            </a:r>
            <a:r>
              <a:rPr lang="vi-VN" dirty="0"/>
              <a:t>erender toàn bộ cửa sổ của nó.</a:t>
            </a:r>
            <a:endParaRPr lang="en-US" dirty="0"/>
          </a:p>
          <a:p>
            <a:r>
              <a:rPr lang="vi-VN" dirty="0"/>
              <a:t>Phản hồi</a:t>
            </a:r>
            <a:r>
              <a:rPr lang="en-US" baseline="0" dirty="0"/>
              <a:t> g</a:t>
            </a:r>
            <a:r>
              <a:rPr lang="vi-VN" dirty="0"/>
              <a:t>ửi lại cho khách hàng trong hình 8.1 là</a:t>
            </a:r>
            <a:r>
              <a:rPr lang="en-US" baseline="0" dirty="0"/>
              <a:t> c</a:t>
            </a:r>
            <a:r>
              <a:rPr lang="vi-VN" dirty="0"/>
              <a:t>ó thể được hiển thị bởi một JSP theo</a:t>
            </a:r>
            <a:r>
              <a:rPr lang="en-US" baseline="0" dirty="0"/>
              <a:t> l</a:t>
            </a:r>
            <a:r>
              <a:rPr lang="vi-VN" dirty="0"/>
              <a:t>oại kết quả của trình gửi mặc định.</a:t>
            </a:r>
            <a:endParaRPr lang="en-US" dirty="0"/>
          </a:p>
          <a:p>
            <a:r>
              <a:rPr lang="vi-VN" dirty="0"/>
              <a:t>Như chúng ta đã</a:t>
            </a:r>
            <a:r>
              <a:rPr lang="en-US" baseline="0" dirty="0"/>
              <a:t> </a:t>
            </a:r>
            <a:r>
              <a:rPr lang="vi-VN" dirty="0"/>
              <a:t>thấy, khuôn khổ này làm cho cổ điển</a:t>
            </a:r>
            <a:r>
              <a:rPr lang="en-US" baseline="0" dirty="0"/>
              <a:t> m</a:t>
            </a:r>
            <a:r>
              <a:rPr lang="vi-VN" dirty="0"/>
              <a:t>ô hình dễ dàng</a:t>
            </a:r>
            <a:r>
              <a:rPr lang="en-US" dirty="0"/>
              <a:t> </a:t>
            </a:r>
            <a:r>
              <a:rPr lang="vi-VN" dirty="0"/>
              <a:t>sử dụng.</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25</a:t>
            </a:fld>
            <a:endParaRPr lang="en-US"/>
          </a:p>
        </p:txBody>
      </p:sp>
    </p:spTree>
    <p:extLst>
      <p:ext uri="{BB962C8B-B14F-4D97-AF65-F5344CB8AC3E}">
        <p14:creationId xmlns:p14="http://schemas.microsoft.com/office/powerpoint/2010/main" val="270479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Mặt khác, các ứng dụng Ajax làm điều gì đó hoàn toàn khác.</a:t>
            </a:r>
            <a:endParaRPr lang="en-US" dirty="0"/>
          </a:p>
          <a:p>
            <a:r>
              <a:rPr lang="vi-VN" dirty="0"/>
              <a:t>Thay vì yêu cầu các trang HTML đầy đủ, họ chỉ muốn dữ liệu.</a:t>
            </a:r>
            <a:endParaRPr lang="en-US" dirty="0"/>
          </a:p>
          <a:p>
            <a:r>
              <a:rPr lang="en-US" dirty="0" err="1"/>
              <a:t>Dữ</a:t>
            </a:r>
            <a:r>
              <a:rPr lang="en-US" dirty="0"/>
              <a:t> </a:t>
            </a:r>
            <a:r>
              <a:rPr lang="en-US" dirty="0" err="1"/>
              <a:t>liệu</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hình</a:t>
            </a:r>
            <a:r>
              <a:rPr lang="en-US" dirty="0"/>
              <a:t> </a:t>
            </a:r>
            <a:r>
              <a:rPr lang="en-US" dirty="0" err="1"/>
              <a:t>thức</a:t>
            </a:r>
            <a:r>
              <a:rPr lang="en-US" dirty="0"/>
              <a:t>.</a:t>
            </a:r>
          </a:p>
          <a:p>
            <a:r>
              <a:rPr lang="vi-VN" dirty="0"/>
              <a:t>Một số ứng dụng Ajax muốn các đoạn HTML là phản hồi của chúng. </a:t>
            </a:r>
            <a:endParaRPr lang="en-US" dirty="0"/>
          </a:p>
          <a:p>
            <a:r>
              <a:rPr lang="vi-VN" dirty="0"/>
              <a:t>Một số muốn trả lời XML hoặc JSON.</a:t>
            </a:r>
            <a:endParaRPr lang="en-US" dirty="0"/>
          </a:p>
          <a:p>
            <a:r>
              <a:rPr lang="vi-VN" dirty="0"/>
              <a:t>Tóm lại, nội dung phản hồi Ajax có thể ở nhiều định dạng khác nhau. </a:t>
            </a:r>
            <a:endParaRPr lang="en-US" dirty="0"/>
          </a:p>
          <a:p>
            <a:r>
              <a:rPr lang="vi-VN" dirty="0"/>
              <a:t>Bất kể sự khác biệt của họ, họ chia sẻ về sự khác biệt rõ ràng: không ai trong số họ muốn có một trang HTML đầy đủ.</a:t>
            </a:r>
            <a:endParaRPr lang="en-US" dirty="0"/>
          </a:p>
          <a:p>
            <a:r>
              <a:rPr lang="vi-VN" dirty="0"/>
              <a:t>Hình 8.2 minh hoạ một chu kỳ yêu cầu và chu trình phản hồi của Ajax điển hình.</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26</a:t>
            </a:fld>
            <a:endParaRPr lang="en-US"/>
          </a:p>
        </p:txBody>
      </p:sp>
    </p:spTree>
    <p:extLst>
      <p:ext uri="{BB962C8B-B14F-4D97-AF65-F5344CB8AC3E}">
        <p14:creationId xmlns:p14="http://schemas.microsoft.com/office/powerpoint/2010/main" val="899439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Khi khách hàng Ajax nhận được phản hồi, nó sẽ không gây ra trình duyệt để rerender</a:t>
            </a:r>
            <a:r>
              <a:rPr lang="en-US" baseline="0" dirty="0"/>
              <a:t> </a:t>
            </a:r>
            <a:r>
              <a:rPr lang="en-US" dirty="0"/>
              <a:t>t</a:t>
            </a:r>
            <a:r>
              <a:rPr lang="vi-VN" dirty="0"/>
              <a:t>oàn bộ trang HTML.</a:t>
            </a:r>
            <a:endParaRPr lang="en-US" dirty="0"/>
          </a:p>
          <a:p>
            <a:r>
              <a:rPr lang="vi-VN" dirty="0"/>
              <a:t>Ngược lại, nó kiểm tra kỹ lưỡng các dữ liệu được liệt kê trong</a:t>
            </a:r>
            <a:r>
              <a:rPr lang="en-US" baseline="0" dirty="0"/>
              <a:t> </a:t>
            </a:r>
            <a:r>
              <a:rPr lang="vi-VN" dirty="0"/>
              <a:t>XML hoặc JSON và sử dụng dữ liệu đó để thực hiện các cập nhật được nhắm mục tiêu tới các vùng bị ảnh hưởng</a:t>
            </a:r>
            <a:r>
              <a:rPr lang="en-US" baseline="0" dirty="0"/>
              <a:t> t</a:t>
            </a:r>
            <a:r>
              <a:rPr lang="vi-VN" dirty="0"/>
              <a:t>rang trình duyệt hiện tại.</a:t>
            </a:r>
            <a:endParaRPr lang="en-US" dirty="0"/>
          </a:p>
          <a:p>
            <a:r>
              <a:rPr lang="en-US" dirty="0" err="1"/>
              <a:t>Đây</a:t>
            </a:r>
            <a:r>
              <a:rPr lang="en-US" dirty="0"/>
              <a:t> </a:t>
            </a:r>
            <a:r>
              <a:rPr lang="en-US" dirty="0" err="1"/>
              <a:t>là</a:t>
            </a:r>
            <a:r>
              <a:rPr lang="en-US" dirty="0"/>
              <a:t> </a:t>
            </a:r>
            <a:r>
              <a:rPr lang="en-US" dirty="0" err="1"/>
              <a:t>một</a:t>
            </a:r>
            <a:r>
              <a:rPr lang="en-US" dirty="0"/>
              <a:t> </a:t>
            </a:r>
            <a:r>
              <a:rPr lang="en-US" dirty="0" err="1"/>
              <a:t>loại</a:t>
            </a:r>
            <a:r>
              <a:rPr lang="en-US" dirty="0"/>
              <a:t> </a:t>
            </a:r>
            <a:r>
              <a:rPr lang="en-US" dirty="0" err="1"/>
              <a:t>phản</a:t>
            </a:r>
            <a:r>
              <a:rPr lang="en-US" dirty="0"/>
              <a:t> </a:t>
            </a:r>
            <a:r>
              <a:rPr lang="en-US" dirty="0" err="1"/>
              <a:t>ứng</a:t>
            </a:r>
            <a:r>
              <a:rPr lang="en-US" dirty="0"/>
              <a:t> </a:t>
            </a:r>
            <a:r>
              <a:rPr lang="en-US" dirty="0" err="1"/>
              <a:t>khác</a:t>
            </a:r>
            <a:r>
              <a:rPr lang="en-US" dirty="0"/>
              <a:t> </a:t>
            </a:r>
            <a:r>
              <a:rPr lang="en-US" dirty="0" err="1"/>
              <a:t>nhau</a:t>
            </a:r>
            <a:r>
              <a:rPr lang="en-US" dirty="0"/>
              <a:t>. May </a:t>
            </a:r>
            <a:r>
              <a:rPr lang="en-US" dirty="0" err="1"/>
              <a:t>mắn</a:t>
            </a:r>
            <a:r>
              <a:rPr lang="en-US" dirty="0"/>
              <a:t> </a:t>
            </a:r>
            <a:r>
              <a:rPr lang="en-US" dirty="0" err="1"/>
              <a:t>thay</a:t>
            </a:r>
            <a:r>
              <a:rPr lang="en-US" dirty="0"/>
              <a:t>, Struts 2 </a:t>
            </a:r>
            <a:r>
              <a:rPr lang="en-US" dirty="0" err="1"/>
              <a:t>có</a:t>
            </a:r>
            <a:r>
              <a:rPr lang="en-US" dirty="0"/>
              <a:t> </a:t>
            </a:r>
            <a:r>
              <a:rPr lang="en-US" dirty="0" err="1"/>
              <a:t>thể</a:t>
            </a:r>
            <a:r>
              <a:rPr lang="en-US" baseline="0" dirty="0"/>
              <a:t> </a:t>
            </a:r>
            <a:r>
              <a:rPr lang="en-US" baseline="0" dirty="0" err="1"/>
              <a:t>d</a:t>
            </a:r>
            <a:r>
              <a:rPr lang="en-US" dirty="0" err="1"/>
              <a:t>ễ</a:t>
            </a:r>
            <a:r>
              <a:rPr lang="en-US" dirty="0"/>
              <a:t> </a:t>
            </a:r>
            <a:r>
              <a:rPr lang="en-US" dirty="0" err="1"/>
              <a:t>dàng</a:t>
            </a:r>
            <a:r>
              <a:rPr lang="en-US" dirty="0"/>
              <a:t> </a:t>
            </a:r>
            <a:r>
              <a:rPr lang="en-US" dirty="0" err="1"/>
              <a:t>xử</a:t>
            </a:r>
            <a:r>
              <a:rPr lang="en-US" dirty="0"/>
              <a:t> </a:t>
            </a:r>
            <a:r>
              <a:rPr lang="en-US" dirty="0" err="1"/>
              <a:t>lý</a:t>
            </a:r>
            <a:r>
              <a:rPr lang="en-US" dirty="0"/>
              <a:t> </a:t>
            </a:r>
            <a:r>
              <a:rPr lang="en-US" dirty="0" err="1"/>
              <a:t>này</a:t>
            </a:r>
            <a:r>
              <a:rPr lang="en-US" dirty="0"/>
              <a:t> </a:t>
            </a:r>
            <a:r>
              <a:rPr lang="en-US" dirty="0" err="1"/>
              <a:t>với</a:t>
            </a:r>
            <a:r>
              <a:rPr lang="en-US" dirty="0"/>
              <a:t> </a:t>
            </a:r>
            <a:r>
              <a:rPr lang="en-US" dirty="0" err="1"/>
              <a:t>sự</a:t>
            </a:r>
            <a:r>
              <a:rPr lang="en-US" dirty="0"/>
              <a:t> </a:t>
            </a:r>
            <a:r>
              <a:rPr lang="en-US" dirty="0" err="1"/>
              <a:t>linh</a:t>
            </a:r>
            <a:r>
              <a:rPr lang="en-US" dirty="0"/>
              <a:t> </a:t>
            </a:r>
            <a:r>
              <a:rPr lang="en-US" dirty="0" err="1"/>
              <a:t>hoạt</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nó</a:t>
            </a:r>
            <a:r>
              <a:rPr lang="en-US" dirty="0"/>
              <a:t>.</a:t>
            </a:r>
          </a:p>
        </p:txBody>
      </p:sp>
      <p:sp>
        <p:nvSpPr>
          <p:cNvPr id="4" name="Slide Number Placeholder 3"/>
          <p:cNvSpPr>
            <a:spLocks noGrp="1"/>
          </p:cNvSpPr>
          <p:nvPr>
            <p:ph type="sldNum" sz="quarter" idx="10"/>
          </p:nvPr>
        </p:nvSpPr>
        <p:spPr/>
        <p:txBody>
          <a:bodyPr/>
          <a:lstStyle/>
          <a:p>
            <a:fld id="{EE2C49A0-BA5D-41CB-AB2A-EBD147FC73DE}" type="slidenum">
              <a:rPr lang="en-US" smtClean="0"/>
              <a:t>27</a:t>
            </a:fld>
            <a:endParaRPr lang="en-US"/>
          </a:p>
        </p:txBody>
      </p:sp>
    </p:spTree>
    <p:extLst>
      <p:ext uri="{BB962C8B-B14F-4D97-AF65-F5344CB8AC3E}">
        <p14:creationId xmlns:p14="http://schemas.microsoft.com/office/powerpoint/2010/main" val="149103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chương này, chúng ta đã thấy phần cuối của các thành phần MVC cốt lõi của khung, kết quả.</a:t>
            </a:r>
          </a:p>
          <a:p>
            <a:r>
              <a:rPr lang="vi-VN" dirty="0"/>
              <a:t>Kết quả cung cấp sự đóng gói của bất kỳ công việc nào nên xảy ra sau khi hành động đã</a:t>
            </a:r>
          </a:p>
          <a:p>
            <a:r>
              <a:rPr lang="vi-VN" dirty="0"/>
              <a:t>Bị sa thải. Như chúng ta đã thấy, đây thường là thế hệ của phản ứng HTTP</a:t>
            </a:r>
          </a:p>
          <a:p>
            <a:r>
              <a:rPr lang="vi-VN" dirty="0"/>
              <a:t>Gửi lại trình duyệt của khách hàng như là một câu trả lời cho yêu cầu ban đầu. Đối với nhiều nhà phát triển, việc tạo ra một trang HTML dựa trên JSP sẽ đáp ứng hầu hết nhu cầu của</a:t>
            </a:r>
          </a:p>
          <a:p>
            <a:r>
              <a:rPr lang="vi-VN" dirty="0"/>
              <a:t>các ứng dụng. Chúng tôi đã thấy rằng khuôn khổ cũng cung cấp hỗ trợ cho việc sử dụng một cặp vợ chồng</a:t>
            </a:r>
          </a:p>
          <a:p>
            <a:r>
              <a:rPr lang="vi-VN" dirty="0"/>
              <a:t>Các công nghệ khác để hiển thị các trang này: Velocity và FreeMarker.</a:t>
            </a:r>
          </a:p>
          <a:p>
            <a:r>
              <a:rPr lang="vi-VN" dirty="0"/>
              <a:t>Một trong những điều quan trọng nhất mà chúng tôi đã đề cập đến trong chương này là triển khai một kết quả tùy chỉnh có thể trả về phản hồi JSON phù hợp với yêu cầu của Ajax. Điều này</a:t>
            </a:r>
          </a:p>
          <a:p>
            <a:r>
              <a:rPr lang="vi-VN" dirty="0"/>
              <a:t>Kết quả tùy chỉnh phục vụ một vài mục đích. Thứ nhất, nó giúp chứng minh làm thế nào để tích hợp</a:t>
            </a:r>
          </a:p>
          <a:p>
            <a:r>
              <a:rPr lang="vi-VN" dirty="0"/>
              <a:t>Ứng dụng Ajax vào khung công tác Struts 2. Kỹ thuật Ajax vẫn còn một phần của một</a:t>
            </a:r>
          </a:p>
          <a:p>
            <a:r>
              <a:rPr lang="vi-VN" dirty="0"/>
              <a:t>Di chuyển mục tiêu, và tích hợp với họ sẽ là một điểm nhấn cho nhiều phát triển</a:t>
            </a:r>
          </a:p>
          <a:p>
            <a:r>
              <a:rPr lang="vi-VN" dirty="0"/>
              <a:t>Các đội gần đây trong tương lai. Tính linh hoạt của khung công tác Struts 2 là</a:t>
            </a:r>
          </a:p>
          <a:p>
            <a:r>
              <a:rPr lang="vi-VN" dirty="0"/>
              <a:t>Chỉ dành cho những trường hợp như vậy.</a:t>
            </a:r>
          </a:p>
          <a:p>
            <a:r>
              <a:rPr lang="vi-VN" dirty="0"/>
              <a:t>Chúng tôi hy vọng rằng kết quả tùy chỉnh JSON cũng thể hiện các chi tiết nội bộ của</a:t>
            </a:r>
          </a:p>
          <a:p>
            <a:r>
              <a:rPr lang="vi-VN" dirty="0"/>
              <a:t>Kết quả nói chung, để bạn tự tin có thể đưa ra các loại kết quả tùy chỉnh như</a:t>
            </a:r>
          </a:p>
          <a:p>
            <a:r>
              <a:rPr lang="vi-VN" dirty="0"/>
              <a:t>Giải pháp cho những vấn đề hội nhập không lường trước bạn chắc chắn sẽ phải đối mặt. Kết quả tùy chỉnh có thể cung cấp các giải pháp mạnh mẽ. Họ có thể truy cập vào tất cả các dữ liệu quan trọng</a:t>
            </a:r>
          </a:p>
          <a:p>
            <a:r>
              <a:rPr lang="vi-VN" dirty="0"/>
              <a:t>Từ yêu cầu, bao gồm ValueStack, ActionContext, và thậm chí hành động</a:t>
            </a:r>
          </a:p>
          <a:p>
            <a:r>
              <a:rPr lang="vi-VN" dirty="0"/>
              <a:t>chinh no. Hơn nữa, thành phần kết quả đã được thiết kế để giữ cho hành động</a:t>
            </a:r>
          </a:p>
          <a:p>
            <a:r>
              <a:rPr lang="vi-VN" dirty="0"/>
              <a:t>Hoàn toàn không để ý đến các chi tiết của kết quả. Điều này có thể cung cấp việc tái sử dụng mạnh mẽ</a:t>
            </a:r>
          </a:p>
          <a:p>
            <a:r>
              <a:rPr lang="vi-VN" dirty="0"/>
              <a:t>Cả kết quả và hành động. Như chúng ta đã lưu ý khi triển khai trình duyệt nghệ sĩ Ajax cho</a:t>
            </a:r>
          </a:p>
          <a:p>
            <a:r>
              <a:rPr lang="vi-VN" dirty="0"/>
              <a:t>Danh mục đầu tư Struts 2, hành động của chúng tôi để tìm kiếm một nghệ sĩ theo tên người dùng cũng có thể dễ dàng được sử dụng trong một ngữ cảnh không phải Ajax.</a:t>
            </a:r>
          </a:p>
          <a:p>
            <a:r>
              <a:rPr lang="vi-VN" dirty="0"/>
              <a:t>Với việc hoàn thành chương này, chúng tôi đã hoàn thành không chỉ tham quan của chúng tôi về xem</a:t>
            </a:r>
          </a:p>
          <a:p>
            <a:r>
              <a:rPr lang="vi-VN" dirty="0"/>
              <a:t>Lớp Struts 2 mà là các tour chính của chúng ta về các thành phần cốt lõi. Phần tiếp theo của</a:t>
            </a:r>
          </a:p>
          <a:p>
            <a:r>
              <a:rPr lang="vi-VN" dirty="0"/>
              <a:t>Book địa chỉ điểm tốt hơn của đánh bóng ứng dụng web, chẳng hạn như hội nhập với mùa xuân</a:t>
            </a:r>
          </a:p>
          <a:p>
            <a:r>
              <a:rPr lang="vi-VN" dirty="0"/>
              <a:t>Cho IOC quản lý tài nguyên, dữ liệu kiên trì với Hibernate, khuôn khổ của</a:t>
            </a:r>
          </a:p>
          <a:p>
            <a:r>
              <a:rPr lang="vi-VN" dirty="0"/>
              <a:t>Khuôn khổ xác nhận dựa trên XML và hỗ trợ quốc tế hóa.</a:t>
            </a:r>
            <a:endParaRPr lang="en-US" dirty="0"/>
          </a:p>
        </p:txBody>
      </p:sp>
      <p:sp>
        <p:nvSpPr>
          <p:cNvPr id="4" name="Slide Number Placeholder 3"/>
          <p:cNvSpPr>
            <a:spLocks noGrp="1"/>
          </p:cNvSpPr>
          <p:nvPr>
            <p:ph type="sldNum" sz="quarter" idx="10"/>
          </p:nvPr>
        </p:nvSpPr>
        <p:spPr/>
        <p:txBody>
          <a:bodyPr/>
          <a:lstStyle/>
          <a:p>
            <a:fld id="{EE2C49A0-BA5D-41CB-AB2A-EBD147FC73DE}" type="slidenum">
              <a:rPr lang="en-US" smtClean="0"/>
              <a:t>53</a:t>
            </a:fld>
            <a:endParaRPr lang="en-US"/>
          </a:p>
        </p:txBody>
      </p:sp>
    </p:spTree>
    <p:extLst>
      <p:ext uri="{BB962C8B-B14F-4D97-AF65-F5344CB8AC3E}">
        <p14:creationId xmlns:p14="http://schemas.microsoft.com/office/powerpoint/2010/main" val="399516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4/15/2017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4/15/2017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4/15/2017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4/15/2017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4/15/2017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4/15/2017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4/15/2017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4/15/2017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1905000"/>
            <a:ext cx="10591799" cy="2667000"/>
          </a:xfrm>
        </p:spPr>
        <p:txBody>
          <a:bodyPr/>
          <a:lstStyle/>
          <a:p>
            <a:r>
              <a:rPr lang="en-US" dirty="0"/>
              <a:t>Struts 2: Building the view</a:t>
            </a:r>
            <a:br>
              <a:rPr lang="en-US" dirty="0"/>
            </a:br>
            <a:endParaRPr lang="en-US" dirty="0"/>
          </a:p>
        </p:txBody>
      </p:sp>
      <p:sp>
        <p:nvSpPr>
          <p:cNvPr id="3" name="Subtitle 2"/>
          <p:cNvSpPr>
            <a:spLocks noGrp="1"/>
          </p:cNvSpPr>
          <p:nvPr>
            <p:ph type="subTitle" idx="1"/>
          </p:nvPr>
        </p:nvSpPr>
        <p:spPr>
          <a:xfrm>
            <a:off x="1522413" y="5105400"/>
            <a:ext cx="9220199" cy="1219200"/>
          </a:xfrm>
        </p:spPr>
        <p:txBody>
          <a:bodyPr>
            <a:normAutofit fontScale="92500" lnSpcReduction="10000"/>
          </a:bodyPr>
          <a:lstStyle/>
          <a:p>
            <a:r>
              <a:rPr lang="en-US" dirty="0" err="1"/>
              <a:t>Thành</a:t>
            </a:r>
            <a:r>
              <a:rPr lang="en-US" dirty="0"/>
              <a:t> </a:t>
            </a:r>
            <a:r>
              <a:rPr lang="en-US" dirty="0" err="1"/>
              <a:t>viên</a:t>
            </a:r>
            <a:r>
              <a:rPr lang="en-US" dirty="0"/>
              <a:t>:</a:t>
            </a:r>
          </a:p>
          <a:p>
            <a:pPr marL="457200" indent="-457200">
              <a:buFont typeface="+mj-lt"/>
              <a:buAutoNum type="arabicPeriod"/>
            </a:pPr>
            <a:r>
              <a:rPr lang="en-US" dirty="0" err="1"/>
              <a:t>Đặng</a:t>
            </a:r>
            <a:r>
              <a:rPr lang="en-US" dirty="0"/>
              <a:t> </a:t>
            </a:r>
            <a:r>
              <a:rPr lang="en-US" dirty="0" err="1"/>
              <a:t>Thành</a:t>
            </a:r>
            <a:r>
              <a:rPr lang="en-US" dirty="0"/>
              <a:t> </a:t>
            </a:r>
            <a:r>
              <a:rPr lang="en-US" dirty="0" err="1"/>
              <a:t>Nhân</a:t>
            </a:r>
            <a:r>
              <a:rPr lang="en-US" dirty="0"/>
              <a:t> – 12520298</a:t>
            </a:r>
          </a:p>
          <a:p>
            <a:pPr marL="457200" indent="-457200">
              <a:buFont typeface="+mj-lt"/>
              <a:buAutoNum type="arabicPeriod"/>
            </a:pPr>
            <a:r>
              <a:rPr lang="en-US" dirty="0"/>
              <a:t>Lê </a:t>
            </a:r>
            <a:r>
              <a:rPr lang="en-US" dirty="0" err="1"/>
              <a:t>Xuân</a:t>
            </a:r>
            <a:r>
              <a:rPr lang="en-US" dirty="0"/>
              <a:t> Nam – 12520272</a:t>
            </a:r>
          </a:p>
          <a:p>
            <a:pPr marL="457200" indent="-457200">
              <a:buFont typeface="+mj-lt"/>
              <a:buAutoNum type="arabicPeriod"/>
            </a:pPr>
            <a:r>
              <a:rPr lang="en-US" dirty="0" err="1"/>
              <a:t>Trần</a:t>
            </a:r>
            <a:r>
              <a:rPr lang="en-US" dirty="0"/>
              <a:t> </a:t>
            </a:r>
            <a:r>
              <a:rPr lang="en-US" dirty="0" err="1"/>
              <a:t>Quốc</a:t>
            </a:r>
            <a:r>
              <a:rPr lang="en-US" dirty="0"/>
              <a:t> </a:t>
            </a:r>
            <a:r>
              <a:rPr lang="en-US" dirty="0" err="1"/>
              <a:t>Tuấn</a:t>
            </a:r>
            <a:r>
              <a:rPr lang="en-US" dirty="0"/>
              <a:t> </a:t>
            </a:r>
            <a:r>
              <a:rPr lang="en-US" dirty="0" err="1"/>
              <a:t>Khanh</a:t>
            </a:r>
            <a:r>
              <a:rPr lang="en-US" dirty="0"/>
              <a:t> - 12520192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753598" cy="1020762"/>
          </a:xfrm>
        </p:spPr>
        <p:txBody>
          <a:bodyPr/>
          <a:lstStyle/>
          <a:p>
            <a:r>
              <a:rPr lang="en-US" dirty="0"/>
              <a:t>Building a view: tags – Miscellaneous tags</a:t>
            </a:r>
            <a:endParaRPr lang="vi-VN" dirty="0"/>
          </a:p>
        </p:txBody>
      </p:sp>
      <p:sp>
        <p:nvSpPr>
          <p:cNvPr id="7" name="Content Placeholder 6"/>
          <p:cNvSpPr>
            <a:spLocks noGrp="1"/>
          </p:cNvSpPr>
          <p:nvPr>
            <p:ph idx="1"/>
          </p:nvPr>
        </p:nvSpPr>
        <p:spPr>
          <a:xfrm>
            <a:off x="1487696" y="1828800"/>
            <a:ext cx="10286998" cy="4267200"/>
          </a:xfrm>
        </p:spPr>
        <p:txBody>
          <a:bodyPr>
            <a:normAutofit/>
          </a:bodyPr>
          <a:lstStyle/>
          <a:p>
            <a:pPr marL="457200" indent="-457200">
              <a:buFont typeface="+mj-lt"/>
              <a:buAutoNum type="arabicPeriod"/>
            </a:pPr>
            <a:r>
              <a:rPr lang="en-US" dirty="0"/>
              <a:t>include tag:  execute a Servlet API–style include, like </a:t>
            </a:r>
            <a:r>
              <a:rPr lang="en-US" dirty="0" err="1"/>
              <a:t>jsp</a:t>
            </a:r>
            <a:r>
              <a:rPr lang="en-US" dirty="0"/>
              <a:t> tag, but more advanced</a:t>
            </a:r>
          </a:p>
          <a:p>
            <a:pPr marL="457200" indent="-457200">
              <a:buFont typeface="+mj-lt"/>
              <a:buAutoNum type="arabicPeriod"/>
            </a:pPr>
            <a:r>
              <a:rPr lang="en-US" dirty="0"/>
              <a:t>URL tag: supports everything you might want to do with a URL, from controlling parameters to automatically persisting sessions in the absence of cookies.</a:t>
            </a:r>
          </a:p>
          <a:p>
            <a:pPr marL="274320" lvl="1" indent="0">
              <a:buNone/>
            </a:pPr>
            <a:r>
              <a:rPr lang="en-US" dirty="0"/>
              <a:t>&lt;</a:t>
            </a:r>
            <a:r>
              <a:rPr lang="en-US" dirty="0" err="1"/>
              <a:t>s:url</a:t>
            </a:r>
            <a:r>
              <a:rPr lang="en-US" dirty="0"/>
              <a:t> action="</a:t>
            </a:r>
            <a:r>
              <a:rPr lang="en-US" dirty="0" err="1"/>
              <a:t>IteratorTag</a:t>
            </a:r>
            <a:r>
              <a:rPr lang="en-US" dirty="0"/>
              <a:t>" </a:t>
            </a:r>
            <a:r>
              <a:rPr lang="en-US" dirty="0" err="1"/>
              <a:t>var</a:t>
            </a:r>
            <a:r>
              <a:rPr lang="en-US" dirty="0"/>
              <a:t>="</a:t>
            </a:r>
            <a:r>
              <a:rPr lang="en-US" dirty="0" err="1"/>
              <a:t>myUrl</a:t>
            </a:r>
            <a:r>
              <a:rPr lang="en-US" dirty="0"/>
              <a:t>"&gt;</a:t>
            </a:r>
          </a:p>
          <a:p>
            <a:pPr marL="274320" lvl="1" indent="0">
              <a:buNone/>
            </a:pPr>
            <a:r>
              <a:rPr lang="en-US" dirty="0"/>
              <a:t>&lt;</a:t>
            </a:r>
            <a:r>
              <a:rPr lang="en-US" dirty="0" err="1"/>
              <a:t>s:param</a:t>
            </a:r>
            <a:r>
              <a:rPr lang="en-US" dirty="0"/>
              <a:t> name="id" value="2"/&gt;</a:t>
            </a:r>
          </a:p>
          <a:p>
            <a:pPr marL="274320" lvl="1" indent="0">
              <a:buNone/>
            </a:pPr>
            <a:r>
              <a:rPr lang="en-US" dirty="0"/>
              <a:t>&lt;/</a:t>
            </a:r>
            <a:r>
              <a:rPr lang="en-US" dirty="0" err="1"/>
              <a:t>s:url</a:t>
            </a:r>
            <a:r>
              <a:rPr lang="en-US" dirty="0"/>
              <a:t>&gt;</a:t>
            </a:r>
          </a:p>
          <a:p>
            <a:pPr marL="274320" lvl="1" indent="0">
              <a:buNone/>
            </a:pPr>
            <a:r>
              <a:rPr lang="en-US" dirty="0"/>
              <a:t>&lt;a </a:t>
            </a:r>
            <a:r>
              <a:rPr lang="en-US" dirty="0" err="1"/>
              <a:t>href</a:t>
            </a:r>
            <a:r>
              <a:rPr lang="en-US" dirty="0"/>
              <a:t>='&lt;</a:t>
            </a:r>
            <a:r>
              <a:rPr lang="en-US" dirty="0" err="1"/>
              <a:t>s:property</a:t>
            </a:r>
            <a:r>
              <a:rPr lang="en-US" dirty="0"/>
              <a:t> value="#</a:t>
            </a:r>
            <a:r>
              <a:rPr lang="en-US" dirty="0" err="1"/>
              <a:t>myUrl</a:t>
            </a:r>
            <a:r>
              <a:rPr lang="en-US" dirty="0"/>
              <a:t>" /&gt;'&gt; Click Me &lt;/a&gt;</a:t>
            </a:r>
          </a:p>
        </p:txBody>
      </p:sp>
    </p:spTree>
    <p:extLst>
      <p:ext uri="{BB962C8B-B14F-4D97-AF65-F5344CB8AC3E}">
        <p14:creationId xmlns:p14="http://schemas.microsoft.com/office/powerpoint/2010/main" val="302646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753598" cy="1020762"/>
          </a:xfrm>
        </p:spPr>
        <p:txBody>
          <a:bodyPr/>
          <a:lstStyle/>
          <a:p>
            <a:r>
              <a:rPr lang="en-US" dirty="0"/>
              <a:t>Building a view: tags – Miscellaneous tags</a:t>
            </a:r>
            <a:endParaRPr lang="vi-VN" dirty="0"/>
          </a:p>
        </p:txBody>
      </p:sp>
      <p:sp>
        <p:nvSpPr>
          <p:cNvPr id="7" name="Content Placeholder 6"/>
          <p:cNvSpPr>
            <a:spLocks noGrp="1"/>
          </p:cNvSpPr>
          <p:nvPr>
            <p:ph idx="1"/>
          </p:nvPr>
        </p:nvSpPr>
        <p:spPr>
          <a:xfrm>
            <a:off x="1487696" y="1828800"/>
            <a:ext cx="10286998" cy="4267200"/>
          </a:xfrm>
        </p:spPr>
        <p:txBody>
          <a:bodyPr>
            <a:normAutofit/>
          </a:bodyPr>
          <a:lstStyle/>
          <a:p>
            <a:pPr marL="457200" indent="-457200">
              <a:buFont typeface="+mj-lt"/>
              <a:buAutoNum type="arabicPeriod" startAt="3"/>
            </a:pPr>
            <a:r>
              <a:rPr lang="en-US" dirty="0"/>
              <a:t>i18n and text tags</a:t>
            </a:r>
            <a:r>
              <a:rPr lang="vi-VN" dirty="0"/>
              <a:t>: </a:t>
            </a:r>
            <a:r>
              <a:rPr lang="en-US" dirty="0"/>
              <a:t> internationalization, or i18n for short</a:t>
            </a:r>
            <a:endParaRPr lang="vi-VN" dirty="0"/>
          </a:p>
          <a:p>
            <a:pPr marL="274320" lvl="1" indent="0">
              <a:buNone/>
            </a:pPr>
            <a:r>
              <a:rPr lang="en-US" dirty="0"/>
              <a:t>&lt;s:i18n name="</a:t>
            </a:r>
            <a:r>
              <a:rPr lang="en-US" dirty="0" err="1"/>
              <a:t>manning.chapterSix.myResourceBundle_tr</a:t>
            </a:r>
            <a:r>
              <a:rPr lang="en-US" dirty="0"/>
              <a:t>"&gt;</a:t>
            </a:r>
          </a:p>
          <a:p>
            <a:pPr marL="274320" lvl="1" indent="0">
              <a:buNone/>
            </a:pPr>
            <a:r>
              <a:rPr lang="en-US" dirty="0"/>
              <a:t>	In &lt;</a:t>
            </a:r>
            <a:r>
              <a:rPr lang="en-US" dirty="0" err="1"/>
              <a:t>s:text</a:t>
            </a:r>
            <a:r>
              <a:rPr lang="en-US" dirty="0"/>
              <a:t> name="language"/&gt;,</a:t>
            </a:r>
          </a:p>
          <a:p>
            <a:pPr marL="274320" lvl="1" indent="0">
              <a:buNone/>
            </a:pPr>
            <a:r>
              <a:rPr lang="en-US" dirty="0"/>
              <a:t>	&lt;</a:t>
            </a:r>
            <a:r>
              <a:rPr lang="en-US" dirty="0" err="1"/>
              <a:t>s:text</a:t>
            </a:r>
            <a:r>
              <a:rPr lang="en-US" dirty="0"/>
              <a:t> name="girl" </a:t>
            </a:r>
            <a:r>
              <a:rPr lang="en-US" dirty="0" err="1"/>
              <a:t>var</a:t>
            </a:r>
            <a:r>
              <a:rPr lang="en-US" dirty="0"/>
              <a:t>="</a:t>
            </a:r>
            <a:r>
              <a:rPr lang="en-US" dirty="0" err="1"/>
              <a:t>foreignWord</a:t>
            </a:r>
            <a:r>
              <a:rPr lang="en-US" dirty="0"/>
              <a:t>"/&gt;</a:t>
            </a:r>
          </a:p>
          <a:p>
            <a:pPr marL="274320" lvl="1" indent="0">
              <a:buNone/>
            </a:pPr>
            <a:r>
              <a:rPr lang="en-US" dirty="0"/>
              <a:t>&lt;/s:i18n&gt;</a:t>
            </a:r>
          </a:p>
          <a:p>
            <a:pPr marL="274320" lvl="1" indent="0">
              <a:buNone/>
            </a:pPr>
            <a:r>
              <a:rPr lang="en-US" dirty="0"/>
              <a:t>"&lt;</a:t>
            </a:r>
            <a:r>
              <a:rPr lang="en-US" dirty="0" err="1"/>
              <a:t>s:property</a:t>
            </a:r>
            <a:r>
              <a:rPr lang="en-US" dirty="0"/>
              <a:t> value="#</a:t>
            </a:r>
            <a:r>
              <a:rPr lang="en-US" dirty="0" err="1"/>
              <a:t>foreignWord</a:t>
            </a:r>
            <a:r>
              <a:rPr lang="en-US" dirty="0"/>
              <a:t>"/&gt;" means girl</a:t>
            </a:r>
          </a:p>
          <a:p>
            <a:pPr marL="457200" indent="-457200">
              <a:buFont typeface="+mj-lt"/>
              <a:buAutoNum type="arabicPeriod" startAt="4"/>
            </a:pPr>
            <a:r>
              <a:rPr lang="en-US" dirty="0" err="1"/>
              <a:t>param</a:t>
            </a:r>
            <a:r>
              <a:rPr lang="en-US" dirty="0"/>
              <a:t> tag: passing parameters into your own custom utility objects</a:t>
            </a:r>
          </a:p>
          <a:p>
            <a:pPr marL="457200" indent="-457200">
              <a:buFont typeface="+mj-lt"/>
              <a:buAutoNum type="arabicPeriod" startAt="4"/>
            </a:pPr>
            <a:endParaRPr lang="en-US" dirty="0"/>
          </a:p>
        </p:txBody>
      </p:sp>
    </p:spTree>
    <p:extLst>
      <p:ext uri="{BB962C8B-B14F-4D97-AF65-F5344CB8AC3E}">
        <p14:creationId xmlns:p14="http://schemas.microsoft.com/office/powerpoint/2010/main" val="280079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UI component tags</a:t>
            </a:r>
            <a:endParaRPr lang="vi-VN" dirty="0"/>
          </a:p>
        </p:txBody>
      </p:sp>
      <p:sp>
        <p:nvSpPr>
          <p:cNvPr id="3" name="Content Placeholder 2"/>
          <p:cNvSpPr>
            <a:spLocks noGrp="1"/>
          </p:cNvSpPr>
          <p:nvPr>
            <p:ph idx="1"/>
          </p:nvPr>
        </p:nvSpPr>
        <p:spPr/>
        <p:txBody>
          <a:bodyPr>
            <a:normAutofit fontScale="70000" lnSpcReduction="20000"/>
          </a:bodyPr>
          <a:lstStyle/>
          <a:p>
            <a:r>
              <a:rPr lang="en-US"/>
              <a:t>Why we need UI component tags </a:t>
            </a:r>
          </a:p>
          <a:p>
            <a:pPr lvl="1"/>
            <a:r>
              <a:rPr lang="en-US"/>
              <a:t>More than just form elements </a:t>
            </a:r>
          </a:p>
          <a:p>
            <a:pPr lvl="2"/>
            <a:r>
              <a:rPr lang="vi-VN"/>
              <a:t>GENERATING THE HTML MARKUP </a:t>
            </a:r>
          </a:p>
          <a:p>
            <a:pPr lvl="2"/>
            <a:r>
              <a:rPr lang="en-US"/>
              <a:t>BINDING FORM FIELDS TO VALUESTACK PROPERTIES</a:t>
            </a:r>
          </a:p>
          <a:p>
            <a:pPr lvl="2"/>
            <a:r>
              <a:rPr lang="en-US"/>
              <a:t>INTEGRATION WITH TYPE CONVERSION, VALIDATION, AND INTERNATIONALIZATION </a:t>
            </a:r>
          </a:p>
          <a:p>
            <a:r>
              <a:rPr lang="vi-VN"/>
              <a:t>Tags, templates, and themes </a:t>
            </a:r>
          </a:p>
          <a:p>
            <a:pPr lvl="1"/>
            <a:r>
              <a:rPr lang="vi-VN"/>
              <a:t>Tags</a:t>
            </a:r>
          </a:p>
          <a:p>
            <a:pPr lvl="1"/>
            <a:r>
              <a:rPr lang="vi-VN"/>
              <a:t>Teamplates</a:t>
            </a:r>
          </a:p>
          <a:p>
            <a:pPr lvl="1"/>
            <a:r>
              <a:rPr lang="vi-VN"/>
              <a:t>Themes</a:t>
            </a:r>
          </a:p>
          <a:p>
            <a:pPr lvl="2"/>
            <a:r>
              <a:rPr lang="vi-VN"/>
              <a:t>CHANGING THE THEME</a:t>
            </a:r>
          </a:p>
          <a:p>
            <a:br>
              <a:rPr lang="vi-VN"/>
            </a:br>
            <a:r>
              <a:rPr lang="vi-VN"/>
              <a:t> </a:t>
            </a:r>
            <a:br>
              <a:rPr lang="vi-VN"/>
            </a:br>
            <a:br>
              <a:rPr lang="vi-VN"/>
            </a:br>
            <a:br>
              <a:rPr lang="vi-VN"/>
            </a:br>
            <a:br>
              <a:rPr lang="vi-VN"/>
            </a:br>
            <a:br>
              <a:rPr lang="vi-VN"/>
            </a:br>
            <a:br>
              <a:rPr lang="en-US"/>
            </a:br>
            <a:endParaRPr lang="vi-VN" dirty="0"/>
          </a:p>
        </p:txBody>
      </p:sp>
    </p:spTree>
    <p:extLst>
      <p:ext uri="{BB962C8B-B14F-4D97-AF65-F5344CB8AC3E}">
        <p14:creationId xmlns:p14="http://schemas.microsoft.com/office/powerpoint/2010/main" val="127967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UI component tags</a:t>
            </a:r>
            <a:endParaRPr lang="vi-VN" dirty="0"/>
          </a:p>
        </p:txBody>
      </p:sp>
      <p:sp>
        <p:nvSpPr>
          <p:cNvPr id="3" name="Content Placeholder 2"/>
          <p:cNvSpPr>
            <a:spLocks noGrp="1"/>
          </p:cNvSpPr>
          <p:nvPr>
            <p:ph idx="1"/>
          </p:nvPr>
        </p:nvSpPr>
        <p:spPr/>
        <p:txBody>
          <a:bodyPr>
            <a:normAutofit fontScale="85000" lnSpcReduction="20000"/>
          </a:bodyPr>
          <a:lstStyle/>
          <a:p>
            <a:r>
              <a:rPr lang="vi-VN"/>
              <a:t>UI Component tag reference</a:t>
            </a:r>
          </a:p>
          <a:p>
            <a:pPr lvl="1"/>
            <a:r>
              <a:rPr lang="vi-VN"/>
              <a:t>Common attributes </a:t>
            </a:r>
          </a:p>
          <a:p>
            <a:pPr lvl="1"/>
            <a:r>
              <a:rPr lang="vi-VN"/>
              <a:t>Simple components</a:t>
            </a:r>
          </a:p>
          <a:p>
            <a:pPr lvl="2"/>
            <a:r>
              <a:rPr lang="vi-VN"/>
              <a:t>THE HEAD COMPONENT </a:t>
            </a:r>
          </a:p>
          <a:p>
            <a:pPr lvl="2"/>
            <a:r>
              <a:rPr lang="vi-VN"/>
              <a:t>THE FORM COMPONENT</a:t>
            </a:r>
          </a:p>
          <a:p>
            <a:pPr lvl="2"/>
            <a:r>
              <a:rPr lang="vi-VN"/>
              <a:t>THE TEXTFIELD COMPONENT </a:t>
            </a:r>
          </a:p>
          <a:p>
            <a:pPr lvl="2"/>
            <a:r>
              <a:rPr lang="vi-VN"/>
              <a:t>THE PASSWORD COMPONENT</a:t>
            </a:r>
          </a:p>
          <a:p>
            <a:pPr lvl="2"/>
            <a:r>
              <a:rPr lang="vi-VN"/>
              <a:t>THE TEXTAREA COMPONENT</a:t>
            </a:r>
          </a:p>
          <a:p>
            <a:pPr lvl="2"/>
            <a:r>
              <a:rPr lang="vi-VN"/>
              <a:t> THE CHECKBOX COMPONENT</a:t>
            </a:r>
          </a:p>
          <a:p>
            <a:pPr lvl="1"/>
            <a:r>
              <a:rPr lang="vi-VN"/>
              <a:t>Collection-backed components</a:t>
            </a:r>
          </a:p>
          <a:p>
            <a:pPr lvl="2"/>
            <a:r>
              <a:rPr lang="vi-VN"/>
              <a:t>THE SELECT COMPONENT </a:t>
            </a:r>
          </a:p>
          <a:p>
            <a:pPr lvl="2"/>
            <a:r>
              <a:rPr lang="vi-VN"/>
              <a:t>THE RADIO COMPONENT</a:t>
            </a:r>
          </a:p>
          <a:p>
            <a:pPr lvl="2"/>
            <a:r>
              <a:rPr lang="vi-VN"/>
              <a:t>THE CHECKBOXLIST COMPONENT</a:t>
            </a:r>
          </a:p>
          <a:p>
            <a:pPr lvl="2"/>
            <a:r>
              <a:rPr lang="vi-VN"/>
              <a:t>PREPOPULATION WITH COLLECTION-BACKED COMPONENTS </a:t>
            </a:r>
            <a:br>
              <a:rPr lang="vi-VN"/>
            </a:br>
            <a:br>
              <a:rPr lang="vi-VN"/>
            </a:br>
            <a:br>
              <a:rPr lang="vi-VN"/>
            </a:br>
            <a:endParaRPr lang="vi-VN"/>
          </a:p>
        </p:txBody>
      </p:sp>
    </p:spTree>
    <p:extLst>
      <p:ext uri="{BB962C8B-B14F-4D97-AF65-F5344CB8AC3E}">
        <p14:creationId xmlns:p14="http://schemas.microsoft.com/office/powerpoint/2010/main" val="215210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UI component tags</a:t>
            </a:r>
            <a:endParaRPr lang="vi-VN" dirty="0"/>
          </a:p>
        </p:txBody>
      </p:sp>
      <p:sp>
        <p:nvSpPr>
          <p:cNvPr id="3" name="Content Placeholder 2"/>
          <p:cNvSpPr>
            <a:spLocks noGrp="1"/>
          </p:cNvSpPr>
          <p:nvPr>
            <p:ph idx="1"/>
          </p:nvPr>
        </p:nvSpPr>
        <p:spPr/>
        <p:txBody>
          <a:bodyPr/>
          <a:lstStyle/>
          <a:p>
            <a:r>
              <a:rPr lang="vi-VN"/>
              <a:t>Bonus components </a:t>
            </a:r>
          </a:p>
          <a:p>
            <a:pPr lvl="1"/>
            <a:r>
              <a:rPr lang="vi-VN"/>
              <a:t>THE LABEL COMPONENT</a:t>
            </a:r>
          </a:p>
          <a:p>
            <a:pPr lvl="1"/>
            <a:r>
              <a:rPr lang="vi-VN"/>
              <a:t>THE HIDDEN COMPONENT</a:t>
            </a:r>
          </a:p>
          <a:p>
            <a:pPr lvl="1"/>
            <a:r>
              <a:rPr lang="vi-VN"/>
              <a:t>THE DOUBLESELECT COMPONENT </a:t>
            </a:r>
          </a:p>
          <a:p>
            <a:r>
              <a:rPr lang="vi-VN"/>
              <a:t>Summary </a:t>
            </a:r>
            <a:br>
              <a:rPr lang="vi-VN"/>
            </a:br>
            <a:r>
              <a:rPr lang="vi-VN"/>
              <a:t> </a:t>
            </a:r>
            <a:br>
              <a:rPr lang="vi-VN"/>
            </a:br>
            <a:br>
              <a:rPr lang="vi-VN"/>
            </a:br>
            <a:br>
              <a:rPr lang="vi-VN"/>
            </a:br>
            <a:endParaRPr lang="vi-VN"/>
          </a:p>
        </p:txBody>
      </p:sp>
    </p:spTree>
    <p:extLst>
      <p:ext uri="{BB962C8B-B14F-4D97-AF65-F5344CB8AC3E}">
        <p14:creationId xmlns:p14="http://schemas.microsoft.com/office/powerpoint/2010/main" val="336482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we need UI component tags </a:t>
            </a:r>
            <a:endParaRPr lang="en-US" dirty="0"/>
          </a:p>
        </p:txBody>
      </p:sp>
      <p:sp>
        <p:nvSpPr>
          <p:cNvPr id="3" name="Content Placeholder 2"/>
          <p:cNvSpPr>
            <a:spLocks noGrp="1"/>
          </p:cNvSpPr>
          <p:nvPr>
            <p:ph idx="1"/>
          </p:nvPr>
        </p:nvSpPr>
        <p:spPr/>
        <p:txBody>
          <a:bodyPr/>
          <a:lstStyle/>
          <a:p>
            <a:r>
              <a:rPr lang="vi-VN"/>
              <a:t>■ Generate HTML markup</a:t>
            </a:r>
            <a:br>
              <a:rPr lang="vi-VN"/>
            </a:br>
            <a:r>
              <a:rPr lang="vi-VN"/>
              <a:t>■ Bind HTML form fields to Java-side properties</a:t>
            </a:r>
            <a:br>
              <a:rPr lang="vi-VN"/>
            </a:br>
            <a:r>
              <a:rPr lang="vi-VN"/>
              <a:t>■ Tie into framework type conversion</a:t>
            </a:r>
            <a:br>
              <a:rPr lang="vi-VN"/>
            </a:br>
            <a:r>
              <a:rPr lang="vi-VN"/>
              <a:t>■ Tie into framework validation</a:t>
            </a:r>
            <a:br>
              <a:rPr lang="vi-VN"/>
            </a:br>
            <a:r>
              <a:rPr lang="vi-VN"/>
              <a:t>■ Tie into framework internationalization </a:t>
            </a:r>
            <a:br>
              <a:rPr lang="vi-VN"/>
            </a:br>
            <a:endParaRPr lang="vi-VN"/>
          </a:p>
        </p:txBody>
      </p:sp>
    </p:spTree>
    <p:extLst>
      <p:ext uri="{BB962C8B-B14F-4D97-AF65-F5344CB8AC3E}">
        <p14:creationId xmlns:p14="http://schemas.microsoft.com/office/powerpoint/2010/main" val="256046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we need UI component tags </a:t>
            </a:r>
            <a:endParaRPr lang="vi-VN" dirty="0"/>
          </a:p>
        </p:txBody>
      </p:sp>
      <p:sp>
        <p:nvSpPr>
          <p:cNvPr id="3" name="Content Placeholder 2"/>
          <p:cNvSpPr>
            <a:spLocks noGrp="1"/>
          </p:cNvSpPr>
          <p:nvPr>
            <p:ph idx="1"/>
          </p:nvPr>
        </p:nvSpPr>
        <p:spPr/>
        <p:txBody>
          <a:bodyPr>
            <a:normAutofit lnSpcReduction="10000"/>
          </a:bodyPr>
          <a:lstStyle/>
          <a:p>
            <a:r>
              <a:rPr lang="vi-VN"/>
              <a:t>GENERATING THE HTML MARKUP </a:t>
            </a:r>
          </a:p>
          <a:p>
            <a:pPr lvl="1"/>
            <a:r>
              <a:rPr lang="vi-VN"/>
              <a:t>Struts 2</a:t>
            </a:r>
          </a:p>
          <a:p>
            <a:pPr lvl="1"/>
            <a:r>
              <a:rPr lang="vi-VN"/>
              <a:t>&lt;s:textfield name="username" label="Username"/&gt; </a:t>
            </a:r>
          </a:p>
          <a:p>
            <a:pPr lvl="1"/>
            <a:r>
              <a:rPr lang="vi-VN"/>
              <a:t>HTML</a:t>
            </a:r>
          </a:p>
          <a:p>
            <a:pPr lvl="1"/>
            <a:r>
              <a:rPr lang="vi-VN"/>
              <a:t>&lt;td class="tdLabel"&gt;</a:t>
            </a:r>
            <a:br>
              <a:rPr lang="vi-VN"/>
            </a:br>
            <a:r>
              <a:rPr lang="vi-VN"/>
              <a:t>	&lt;label for="Register_username" 						class="label"&gt;Username:&lt;/label&gt;</a:t>
            </a:r>
            <a:br>
              <a:rPr lang="vi-VN"/>
            </a:br>
            <a:r>
              <a:rPr lang="vi-VN"/>
              <a:t>&lt;/td&gt;</a:t>
            </a:r>
            <a:br>
              <a:rPr lang="vi-VN"/>
            </a:br>
            <a:r>
              <a:rPr lang="vi-VN"/>
              <a:t>&lt;td&gt;</a:t>
            </a:r>
            <a:br>
              <a:rPr lang="vi-VN"/>
            </a:br>
            <a:r>
              <a:rPr lang="vi-VN"/>
              <a:t>	&lt;input type="text" name="username" value="" 	id="Register_username"/&gt;</a:t>
            </a:r>
            <a:br>
              <a:rPr lang="vi-VN"/>
            </a:br>
            <a:r>
              <a:rPr lang="vi-VN"/>
              <a:t>&lt;/td&gt; </a:t>
            </a:r>
            <a:br>
              <a:rPr lang="vi-VN"/>
            </a:br>
            <a:br>
              <a:rPr lang="vi-VN"/>
            </a:br>
            <a:endParaRPr lang="vi-VN" dirty="0"/>
          </a:p>
        </p:txBody>
      </p:sp>
    </p:spTree>
    <p:extLst>
      <p:ext uri="{BB962C8B-B14F-4D97-AF65-F5344CB8AC3E}">
        <p14:creationId xmlns:p14="http://schemas.microsoft.com/office/powerpoint/2010/main" val="345683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we need UI component tags </a:t>
            </a:r>
            <a:endParaRPr lang="vi-VN" dirty="0"/>
          </a:p>
        </p:txBody>
      </p:sp>
      <p:sp>
        <p:nvSpPr>
          <p:cNvPr id="3" name="Content Placeholder 2"/>
          <p:cNvSpPr>
            <a:spLocks noGrp="1"/>
          </p:cNvSpPr>
          <p:nvPr>
            <p:ph idx="1"/>
          </p:nvPr>
        </p:nvSpPr>
        <p:spPr/>
        <p:txBody>
          <a:bodyPr/>
          <a:lstStyle/>
          <a:p>
            <a:r>
              <a:rPr lang="en-US"/>
              <a:t>The Struts 2 UI component tags were carefully designed as a mini-MVC UI component framework of their own.</a:t>
            </a:r>
          </a:p>
          <a:p>
            <a:r>
              <a:rPr lang="en-US"/>
              <a:t>FreeMarker template that can easily be edited.</a:t>
            </a:r>
          </a:p>
          <a:p>
            <a:r>
              <a:rPr lang="en-US"/>
              <a:t>Can tweak the Struts 2 UI components to generate HTML that meets your own idiosyncratic requirements.</a:t>
            </a:r>
            <a:endParaRPr lang="vi-VN"/>
          </a:p>
        </p:txBody>
      </p:sp>
    </p:spTree>
    <p:extLst>
      <p:ext uri="{BB962C8B-B14F-4D97-AF65-F5344CB8AC3E}">
        <p14:creationId xmlns:p14="http://schemas.microsoft.com/office/powerpoint/2010/main" val="245982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861" y="365923"/>
            <a:ext cx="9849982" cy="1149477"/>
          </a:xfrm>
        </p:spPr>
        <p:txBody>
          <a:bodyPr vert="horz" lIns="91440" tIns="45720" rIns="91440" bIns="45720" rtlCol="0" anchor="b">
            <a:normAutofit/>
          </a:bodyPr>
          <a:lstStyle/>
          <a:p>
            <a:r>
              <a:rPr lang="en-US" dirty="0"/>
              <a:t>Why we need UI component </a:t>
            </a:r>
            <a:r>
              <a:rPr lang="en-US"/>
              <a:t>tags </a:t>
            </a:r>
            <a:endParaRPr lang="vi-V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1589" y="1788283"/>
            <a:ext cx="4669254" cy="1855613"/>
          </a:xfrm>
        </p:spPr>
      </p:pic>
      <p:sp>
        <p:nvSpPr>
          <p:cNvPr id="7" name="TextBox 6"/>
          <p:cNvSpPr txBox="1"/>
          <p:nvPr/>
        </p:nvSpPr>
        <p:spPr>
          <a:xfrm>
            <a:off x="909614" y="2720806"/>
            <a:ext cx="5184798" cy="923090"/>
          </a:xfrm>
          <a:prstGeom prst="rect">
            <a:avLst/>
          </a:prstGeom>
          <a:noFill/>
        </p:spPr>
        <p:txBody>
          <a:bodyPr wrap="square" rtlCol="0">
            <a:spAutoFit/>
          </a:bodyPr>
          <a:lstStyle/>
          <a:p>
            <a:r>
              <a:rPr lang="en-US" sz="1799"/>
              <a:t>The account form is prepopulated</a:t>
            </a:r>
            <a:br>
              <a:rPr lang="en-US" sz="1799"/>
            </a:br>
            <a:r>
              <a:rPr lang="en-US" sz="1799"/>
              <a:t>with data from properties on the </a:t>
            </a:r>
            <a:r>
              <a:rPr lang="en-US" sz="1799" b="1"/>
              <a:t>ValueStack</a:t>
            </a:r>
            <a:r>
              <a:rPr lang="en-US" sz="1799"/>
              <a:t> </a:t>
            </a:r>
            <a:br>
              <a:rPr lang="en-US" sz="1799"/>
            </a:br>
            <a:endParaRPr lang="vi-VN" sz="1799"/>
          </a:p>
        </p:txBody>
      </p:sp>
      <p:sp>
        <p:nvSpPr>
          <p:cNvPr id="9" name="TextBox 8"/>
          <p:cNvSpPr txBox="1"/>
          <p:nvPr/>
        </p:nvSpPr>
        <p:spPr>
          <a:xfrm>
            <a:off x="837982" y="1515400"/>
            <a:ext cx="4578769" cy="1230785"/>
          </a:xfrm>
          <a:prstGeom prst="rect">
            <a:avLst/>
          </a:prstGeom>
          <a:noFill/>
        </p:spPr>
        <p:txBody>
          <a:bodyPr wrap="square" rtlCol="0">
            <a:spAutoFit/>
          </a:bodyPr>
          <a:lstStyle/>
          <a:p>
            <a:pPr lvl="2"/>
            <a:endParaRPr lang="vi-VN" sz="3799"/>
          </a:p>
          <a:p>
            <a:pPr lvl="2"/>
            <a:r>
              <a:rPr lang="en-US" sz="1799"/>
              <a:t>BINDING FORM FIELDS TO VALUESTACK PROPERTIES</a:t>
            </a:r>
          </a:p>
        </p:txBody>
      </p:sp>
      <p:cxnSp>
        <p:nvCxnSpPr>
          <p:cNvPr id="16" name="Connector: Curved 15"/>
          <p:cNvCxnSpPr/>
          <p:nvPr/>
        </p:nvCxnSpPr>
        <p:spPr>
          <a:xfrm rot="16200000" flipH="1">
            <a:off x="1316665" y="1467646"/>
            <a:ext cx="914162" cy="54576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91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Why we need UI component </a:t>
            </a:r>
            <a:r>
              <a:rPr lang="en-US"/>
              <a:t>tags </a:t>
            </a:r>
            <a:endParaRPr lang="vi-VN" dirty="0"/>
          </a:p>
        </p:txBody>
      </p:sp>
      <p:sp>
        <p:nvSpPr>
          <p:cNvPr id="3" name="Content Placeholder 2"/>
          <p:cNvSpPr>
            <a:spLocks noGrp="1"/>
          </p:cNvSpPr>
          <p:nvPr>
            <p:ph idx="1"/>
          </p:nvPr>
        </p:nvSpPr>
        <p:spPr/>
        <p:txBody>
          <a:bodyPr/>
          <a:lstStyle/>
          <a:p>
            <a:r>
              <a:rPr lang="en-US"/>
              <a:t>This binding lays the foundation for a bidirectional flow of data between UI components and the domain model objects on the ValueStack </a:t>
            </a:r>
            <a:br>
              <a:rPr lang="en-US"/>
            </a:br>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033" y="3219121"/>
            <a:ext cx="5993854" cy="2953079"/>
          </a:xfrm>
          <a:prstGeom prst="rect">
            <a:avLst/>
          </a:prstGeom>
        </p:spPr>
      </p:pic>
      <p:sp>
        <p:nvSpPr>
          <p:cNvPr id="6" name="TextBox 5"/>
          <p:cNvSpPr txBox="1"/>
          <p:nvPr/>
        </p:nvSpPr>
        <p:spPr>
          <a:xfrm>
            <a:off x="7995505" y="3534742"/>
            <a:ext cx="3355338" cy="923090"/>
          </a:xfrm>
          <a:prstGeom prst="rect">
            <a:avLst/>
          </a:prstGeom>
          <a:noFill/>
        </p:spPr>
        <p:txBody>
          <a:bodyPr wrap="square" rtlCol="0">
            <a:spAutoFit/>
          </a:bodyPr>
          <a:lstStyle/>
          <a:p>
            <a:r>
              <a:rPr lang="en-US" sz="1799"/>
              <a:t>we’ll expose our User object as a</a:t>
            </a:r>
          </a:p>
          <a:p>
            <a:r>
              <a:rPr lang="en-US" sz="1799"/>
              <a:t>domain model object rather than as a local JavaBeans property</a:t>
            </a:r>
            <a:endParaRPr lang="vi-VN" sz="1799"/>
          </a:p>
        </p:txBody>
      </p:sp>
    </p:spTree>
    <p:extLst>
      <p:ext uri="{BB962C8B-B14F-4D97-AF65-F5344CB8AC3E}">
        <p14:creationId xmlns:p14="http://schemas.microsoft.com/office/powerpoint/2010/main" val="296851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pPr marL="514350" indent="-514350">
              <a:buFont typeface="+mj-lt"/>
              <a:buAutoNum type="romanUcPeriod"/>
            </a:pPr>
            <a:r>
              <a:rPr lang="en-US" dirty="0"/>
              <a:t>Building a view: tags</a:t>
            </a:r>
          </a:p>
          <a:p>
            <a:pPr marL="514350" indent="-514350">
              <a:buFont typeface="+mj-lt"/>
              <a:buAutoNum type="romanUcPeriod"/>
            </a:pPr>
            <a:r>
              <a:rPr lang="en-US" dirty="0"/>
              <a:t>UI component tags</a:t>
            </a:r>
          </a:p>
          <a:p>
            <a:pPr marL="514350" indent="-514350">
              <a:buFont typeface="+mj-lt"/>
              <a:buAutoNum type="romanUcPeriod"/>
            </a:pPr>
            <a:r>
              <a:rPr lang="en-US" dirty="0"/>
              <a:t>Results in detail</a:t>
            </a:r>
          </a:p>
        </p:txBody>
      </p:sp>
      <p:pic>
        <p:nvPicPr>
          <p:cNvPr id="5" name="Picture 4"/>
          <p:cNvPicPr>
            <a:picLocks noChangeAspect="1"/>
          </p:cNvPicPr>
          <p:nvPr/>
        </p:nvPicPr>
        <p:blipFill rotWithShape="1">
          <a:blip r:embed="rId2"/>
          <a:srcRect l="63754" t="18673" r="7488" b="17512"/>
          <a:stretch/>
        </p:blipFill>
        <p:spPr>
          <a:xfrm>
            <a:off x="6094413" y="1669774"/>
            <a:ext cx="3962400" cy="4737652"/>
          </a:xfrm>
          <a:prstGeom prst="rect">
            <a:avLst/>
          </a:prstGeom>
        </p:spPr>
      </p:pic>
      <p:sp>
        <p:nvSpPr>
          <p:cNvPr id="6" name="Oval 5"/>
          <p:cNvSpPr/>
          <p:nvPr/>
        </p:nvSpPr>
        <p:spPr>
          <a:xfrm>
            <a:off x="8304212" y="4571999"/>
            <a:ext cx="1600200" cy="914401"/>
          </a:xfrm>
          <a:prstGeom prst="ellipse">
            <a:avLst/>
          </a:prstGeom>
          <a:noFill/>
          <a:ln w="285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a:t>Theme</a:t>
            </a:r>
            <a:endParaRPr lang="vi-V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876" y="1805054"/>
            <a:ext cx="6438122" cy="111429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2" y="2938395"/>
            <a:ext cx="6485741" cy="1438101"/>
          </a:xfrm>
          <a:prstGeom prst="rect">
            <a:avLst/>
          </a:prstGeom>
        </p:spPr>
      </p:pic>
    </p:spTree>
    <p:extLst>
      <p:ext uri="{BB962C8B-B14F-4D97-AF65-F5344CB8AC3E}">
        <p14:creationId xmlns:p14="http://schemas.microsoft.com/office/powerpoint/2010/main" val="288583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731838"/>
            <a:ext cx="9143998" cy="1020762"/>
          </a:xfrm>
        </p:spPr>
        <p:txBody>
          <a:bodyPr vert="horz" lIns="91440" tIns="45720" rIns="91440" bIns="45720" rtlCol="0" anchor="b">
            <a:normAutofit/>
          </a:bodyPr>
          <a:lstStyle/>
          <a:p>
            <a:r>
              <a:rPr lang="vi-VN" dirty="0" err="1"/>
              <a:t>Common</a:t>
            </a:r>
            <a:r>
              <a:rPr lang="vi-VN" dirty="0"/>
              <a:t> </a:t>
            </a:r>
            <a:r>
              <a:rPr lang="vi-VN" dirty="0" err="1"/>
              <a:t>attributes</a:t>
            </a:r>
            <a:r>
              <a:rPr lang="vi-VN" dirty="0"/>
              <a:t> </a:t>
            </a:r>
            <a:br>
              <a:rPr lang="vi-VN" dirty="0"/>
            </a:b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2" y="1752600"/>
            <a:ext cx="10512862" cy="4688136"/>
          </a:xfrm>
          <a:prstGeom prst="rect">
            <a:avLst/>
          </a:prstGeom>
        </p:spPr>
      </p:pic>
    </p:spTree>
    <p:extLst>
      <p:ext uri="{BB962C8B-B14F-4D97-AF65-F5344CB8AC3E}">
        <p14:creationId xmlns:p14="http://schemas.microsoft.com/office/powerpoint/2010/main" val="145316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vi-VN"/>
              <a:t>Common attributes</a:t>
            </a:r>
            <a:endParaRPr lang="vi-V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4" y="1905000"/>
            <a:ext cx="8770730" cy="3646842"/>
          </a:xfrm>
        </p:spPr>
      </p:pic>
    </p:spTree>
    <p:extLst>
      <p:ext uri="{BB962C8B-B14F-4D97-AF65-F5344CB8AC3E}">
        <p14:creationId xmlns:p14="http://schemas.microsoft.com/office/powerpoint/2010/main" val="33190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in detail</a:t>
            </a:r>
          </a:p>
        </p:txBody>
      </p:sp>
      <p:sp>
        <p:nvSpPr>
          <p:cNvPr id="3" name="Content Placeholder 2"/>
          <p:cNvSpPr>
            <a:spLocks noGrp="1"/>
          </p:cNvSpPr>
          <p:nvPr>
            <p:ph idx="1"/>
          </p:nvPr>
        </p:nvSpPr>
        <p:spPr/>
        <p:txBody>
          <a:bodyPr>
            <a:normAutofit fontScale="92500" lnSpcReduction="20000"/>
          </a:bodyPr>
          <a:lstStyle/>
          <a:p>
            <a:r>
              <a:rPr lang="en-US" b="1" i="1" dirty="0"/>
              <a:t>Life after the action</a:t>
            </a:r>
            <a:r>
              <a:rPr lang="en-US" dirty="0"/>
              <a:t> </a:t>
            </a:r>
            <a:br>
              <a:rPr lang="en-US" dirty="0"/>
            </a:br>
            <a:endParaRPr lang="en-US" b="1" i="1" dirty="0"/>
          </a:p>
          <a:p>
            <a:r>
              <a:rPr lang="en-US" b="1" i="1" dirty="0"/>
              <a:t>Commonly used result types</a:t>
            </a:r>
            <a:r>
              <a:rPr lang="en-US" dirty="0"/>
              <a:t> </a:t>
            </a:r>
          </a:p>
          <a:p>
            <a:endParaRPr lang="en-US" dirty="0"/>
          </a:p>
          <a:p>
            <a:r>
              <a:rPr lang="en-US" b="1" i="1" dirty="0"/>
              <a:t>JSP (</a:t>
            </a:r>
            <a:r>
              <a:rPr lang="en-US" b="1" i="1" dirty="0" err="1"/>
              <a:t>JavaServer</a:t>
            </a:r>
            <a:r>
              <a:rPr lang="en-US" b="1" i="1" dirty="0"/>
              <a:t> Page) alternatives</a:t>
            </a:r>
            <a:r>
              <a:rPr lang="en-US" dirty="0"/>
              <a:t> </a:t>
            </a:r>
          </a:p>
          <a:p>
            <a:endParaRPr lang="en-US" dirty="0"/>
          </a:p>
          <a:p>
            <a:r>
              <a:rPr lang="en-US" b="1" i="1" dirty="0"/>
              <a:t>Global results</a:t>
            </a:r>
            <a:r>
              <a:rPr lang="en-US" dirty="0"/>
              <a:t> </a:t>
            </a:r>
          </a:p>
          <a:p>
            <a:endParaRPr lang="en-US" dirty="0"/>
          </a:p>
          <a:p>
            <a:r>
              <a:rPr lang="en-US" b="1" i="1" dirty="0"/>
              <a:t>Summary</a:t>
            </a:r>
            <a:r>
              <a:rPr lang="en-US" dirty="0"/>
              <a:t> </a:t>
            </a:r>
            <a:br>
              <a:rPr lang="en-US" dirty="0"/>
            </a:br>
            <a:endParaRPr lang="en-US" dirty="0"/>
          </a:p>
        </p:txBody>
      </p:sp>
    </p:spTree>
    <p:extLst>
      <p:ext uri="{BB962C8B-B14F-4D97-AF65-F5344CB8AC3E}">
        <p14:creationId xmlns:p14="http://schemas.microsoft.com/office/powerpoint/2010/main" val="310385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action</a:t>
            </a:r>
            <a:endParaRPr lang="en-US" dirty="0"/>
          </a:p>
        </p:txBody>
      </p:sp>
      <p:sp>
        <p:nvSpPr>
          <p:cNvPr id="3" name="Content Placeholder 2"/>
          <p:cNvSpPr>
            <a:spLocks noGrp="1"/>
          </p:cNvSpPr>
          <p:nvPr>
            <p:ph idx="1"/>
          </p:nvPr>
        </p:nvSpPr>
        <p:spPr/>
        <p:txBody>
          <a:bodyPr/>
          <a:lstStyle/>
          <a:p>
            <a:r>
              <a:rPr lang="en-US"/>
              <a:t>Beyond the page: how to use custom</a:t>
            </a:r>
            <a:br>
              <a:rPr lang="en-US"/>
            </a:br>
            <a:r>
              <a:rPr lang="en-US"/>
              <a:t>results to build Ajax applications with Struts 2 </a:t>
            </a:r>
          </a:p>
          <a:p>
            <a:r>
              <a:rPr lang="en-US"/>
              <a:t>Implementing a JSON result type </a:t>
            </a:r>
          </a:p>
          <a:p>
            <a:endParaRPr lang="en-US"/>
          </a:p>
          <a:p>
            <a:endParaRPr lang="en-US" dirty="0"/>
          </a:p>
        </p:txBody>
      </p:sp>
    </p:spTree>
    <p:extLst>
      <p:ext uri="{BB962C8B-B14F-4D97-AF65-F5344CB8AC3E}">
        <p14:creationId xmlns:p14="http://schemas.microsoft.com/office/powerpoint/2010/main" val="356300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sz="half" idx="1"/>
          </p:nvPr>
        </p:nvSpPr>
        <p:spPr/>
        <p:txBody>
          <a:bodyPr>
            <a:normAutofit fontScale="85000" lnSpcReduction="20000"/>
          </a:bodyPr>
          <a:lstStyle/>
          <a:p>
            <a:r>
              <a:rPr lang="en-US"/>
              <a:t>Beyond the page: how to use custom</a:t>
            </a:r>
            <a:br>
              <a:rPr lang="en-US"/>
            </a:br>
            <a:r>
              <a:rPr lang="en-US"/>
              <a:t>results to build Ajax applications with Struts 2 </a:t>
            </a:r>
          </a:p>
          <a:p>
            <a:pPr lvl="1"/>
            <a:r>
              <a:rPr lang="en-US"/>
              <a:t>In figure 8.1, the client makes a request that maps to some action. This action,</a:t>
            </a:r>
            <a:br>
              <a:rPr lang="en-US"/>
            </a:br>
            <a:r>
              <a:rPr lang="en-US"/>
              <a:t>most likely, takes some piece of request data, conducts some business logic, then</a:t>
            </a:r>
            <a:br>
              <a:rPr lang="en-US"/>
            </a:br>
            <a:r>
              <a:rPr lang="en-US"/>
              <a:t>exposes the subsequent domain data on</a:t>
            </a:r>
            <a:br>
              <a:rPr lang="en-US"/>
            </a:br>
            <a:r>
              <a:rPr lang="en-US"/>
              <a:t>the ValueStack. The action then passes</a:t>
            </a:r>
            <a:br>
              <a:rPr lang="en-US"/>
            </a:br>
            <a:r>
              <a:rPr lang="en-US"/>
              <a:t>control to a result that renders a full</a:t>
            </a:r>
            <a:br>
              <a:rPr lang="en-US"/>
            </a:br>
            <a:r>
              <a:rPr lang="en-US"/>
              <a:t>HTML page, using the prepared data, to</a:t>
            </a:r>
            <a:br>
              <a:rPr lang="en-US"/>
            </a:br>
            <a:r>
              <a:rPr lang="en-US"/>
              <a:t>build the new HTML page. The key thing</a:t>
            </a:r>
            <a:br>
              <a:rPr lang="en-US"/>
            </a:br>
            <a:r>
              <a:rPr lang="en-US"/>
              <a:t>here is that the response is a full HTML</a:t>
            </a:r>
            <a:br>
              <a:rPr lang="en-US"/>
            </a:br>
            <a:r>
              <a:rPr lang="en-US"/>
              <a:t>page, which the client browser uses to</a:t>
            </a:r>
            <a:br>
              <a:rPr lang="en-US"/>
            </a:br>
            <a:r>
              <a:rPr lang="en-US"/>
              <a:t>rerender its entire window. The response</a:t>
            </a:r>
            <a:br>
              <a:rPr lang="en-US"/>
            </a:br>
            <a:r>
              <a:rPr lang="en-US"/>
              <a:t>sent back to the client in figure 8.1 is</a:t>
            </a:r>
            <a:br>
              <a:rPr lang="en-US"/>
            </a:br>
            <a:r>
              <a:rPr lang="en-US"/>
              <a:t>probably rendered by a JSP under the</a:t>
            </a:r>
            <a:br>
              <a:rPr lang="en-US"/>
            </a:br>
            <a:r>
              <a:rPr lang="en-US"/>
              <a:t>default dispatcher result type. As we’ve</a:t>
            </a:r>
            <a:br>
              <a:rPr lang="en-US"/>
            </a:br>
            <a:r>
              <a:rPr lang="en-US"/>
              <a:t>seen, the framework makes this classic</a:t>
            </a:r>
            <a:br>
              <a:rPr lang="en-US"/>
            </a:br>
            <a:r>
              <a:rPr lang="en-US"/>
              <a:t>pattern of usage easy. </a:t>
            </a:r>
            <a:br>
              <a:rPr lang="en-US"/>
            </a:br>
            <a:br>
              <a:rPr lang="en-US"/>
            </a:br>
            <a:endParaRPr lang="en-US" dirty="0"/>
          </a:p>
        </p:txBody>
      </p:sp>
      <p:sp>
        <p:nvSpPr>
          <p:cNvPr id="6" name="Content Placeholder 5"/>
          <p:cNvSpPr>
            <a:spLocks noGrp="1"/>
          </p:cNvSpPr>
          <p:nvPr>
            <p:ph sz="half" idx="2"/>
          </p:nvPr>
        </p:nvSpPr>
        <p:spPr/>
        <p:txBody>
          <a:bodyPr>
            <a:normAutofit fontScale="85000" lnSpcReduction="20000"/>
          </a:bodyPr>
          <a:lstStyle/>
          <a:p>
            <a:endParaRPr lang="vi-V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012" y="1905000"/>
            <a:ext cx="36385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65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sz="half" idx="1"/>
          </p:nvPr>
        </p:nvSpPr>
        <p:spPr/>
        <p:txBody>
          <a:bodyPr>
            <a:normAutofit fontScale="85000" lnSpcReduction="10000"/>
          </a:bodyPr>
          <a:lstStyle/>
          <a:p>
            <a:r>
              <a:rPr lang="en-US"/>
              <a:t>Beyond the page: how to use custom</a:t>
            </a:r>
            <a:br>
              <a:rPr lang="en-US"/>
            </a:br>
            <a:r>
              <a:rPr lang="en-US"/>
              <a:t>results to build Ajax applications with Struts 2 </a:t>
            </a:r>
          </a:p>
          <a:p>
            <a:pPr lvl="1"/>
            <a:r>
              <a:rPr lang="en-US"/>
              <a:t>On the other hand, Ajax applications</a:t>
            </a:r>
            <a:br>
              <a:rPr lang="en-US"/>
            </a:br>
            <a:r>
              <a:rPr lang="en-US"/>
              <a:t>do something entirely different. Instead</a:t>
            </a:r>
            <a:br>
              <a:rPr lang="en-US"/>
            </a:br>
            <a:r>
              <a:rPr lang="en-US"/>
              <a:t>of requesting full HTML pages, they only</a:t>
            </a:r>
            <a:br>
              <a:rPr lang="en-US"/>
            </a:br>
            <a:r>
              <a:rPr lang="en-US"/>
              <a:t>want data. This data can come in many</a:t>
            </a:r>
            <a:br>
              <a:rPr lang="en-US"/>
            </a:br>
            <a:r>
              <a:rPr lang="en-US"/>
              <a:t>forms. Some Ajax applications want</a:t>
            </a:r>
            <a:br>
              <a:rPr lang="en-US"/>
            </a:br>
            <a:r>
              <a:rPr lang="en-US"/>
              <a:t>HTML fragments as their responses.</a:t>
            </a:r>
            <a:br>
              <a:rPr lang="en-US"/>
            </a:br>
            <a:r>
              <a:rPr lang="en-US"/>
              <a:t>Some want XML or JSON responses. In</a:t>
            </a:r>
            <a:br>
              <a:rPr lang="en-US"/>
            </a:br>
            <a:r>
              <a:rPr lang="en-US"/>
              <a:t>short, the content of an Ajax response</a:t>
            </a:r>
            <a:br>
              <a:rPr lang="en-US"/>
            </a:br>
            <a:r>
              <a:rPr lang="en-US"/>
              <a:t>can be in a variety of formats. Regardless</a:t>
            </a:r>
            <a:br>
              <a:rPr lang="en-US"/>
            </a:br>
            <a:r>
              <a:rPr lang="en-US"/>
              <a:t>of their differences, they do share one</a:t>
            </a:r>
            <a:br>
              <a:rPr lang="en-US"/>
            </a:br>
            <a:r>
              <a:rPr lang="en-US"/>
              <a:t>distinct commonality: none of them want</a:t>
            </a:r>
            <a:br>
              <a:rPr lang="en-US"/>
            </a:br>
            <a:r>
              <a:rPr lang="en-US"/>
              <a:t>a full HTML page. Figure 8.2 illustrates a</a:t>
            </a:r>
            <a:br>
              <a:rPr lang="en-US"/>
            </a:br>
            <a:r>
              <a:rPr lang="en-US"/>
              <a:t>typical Ajax request and response cycle. </a:t>
            </a:r>
            <a:br>
              <a:rPr lang="en-US"/>
            </a:br>
            <a:endParaRPr lang="en-US"/>
          </a:p>
          <a:p>
            <a:endParaRPr lang="en-US" dirty="0"/>
          </a:p>
        </p:txBody>
      </p:sp>
      <p:sp>
        <p:nvSpPr>
          <p:cNvPr id="6" name="Content Placeholder 5"/>
          <p:cNvSpPr>
            <a:spLocks noGrp="1"/>
          </p:cNvSpPr>
          <p:nvPr>
            <p:ph sz="half" idx="2"/>
          </p:nvPr>
        </p:nvSpPr>
        <p:spPr/>
        <p:txBody>
          <a:bodyPr>
            <a:normAutofit fontScale="85000" lnSpcReduction="10000"/>
          </a:bodyPr>
          <a:lstStyle/>
          <a:p>
            <a:endParaRPr lang="vi-V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12" y="1869532"/>
            <a:ext cx="352425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00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Beyond the page: how to use custom</a:t>
            </a:r>
            <a:br>
              <a:rPr lang="en-US"/>
            </a:br>
            <a:r>
              <a:rPr lang="en-US"/>
              <a:t>results to build Ajax applications with Struts 2 </a:t>
            </a:r>
          </a:p>
          <a:p>
            <a:pPr lvl="1"/>
            <a:r>
              <a:rPr lang="en-US"/>
              <a:t>When the Ajax client receives the response, it won’t cause the browser to rerender the entire HTML page. On the contrary, it carefully examines the data serialized in the</a:t>
            </a:r>
            <a:br>
              <a:rPr lang="en-US"/>
            </a:br>
            <a:r>
              <a:rPr lang="en-US"/>
              <a:t>XML or JSON and uses that data to make targeted updates to the affected regions of the current browser page. This is a different kind of response. Luckily, Struts 2 can easily handle this with the flexibility of its result component. </a:t>
            </a:r>
            <a:br>
              <a:rPr lang="en-US"/>
            </a:br>
            <a:endParaRPr lang="en-US" dirty="0"/>
          </a:p>
        </p:txBody>
      </p:sp>
    </p:spTree>
    <p:extLst>
      <p:ext uri="{BB962C8B-B14F-4D97-AF65-F5344CB8AC3E}">
        <p14:creationId xmlns:p14="http://schemas.microsoft.com/office/powerpoint/2010/main" val="253428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AN AJAX CLIENT TO DEMO OUR RESULT </a:t>
            </a:r>
          </a:p>
          <a:p>
            <a:pPr lvl="1"/>
            <a:r>
              <a:rPr lang="en-US"/>
              <a:t>CODING THE JSONRESULT </a:t>
            </a:r>
          </a:p>
          <a:p>
            <a:pPr lvl="1"/>
            <a:r>
              <a:rPr lang="en-US"/>
              <a:t>AN AJAX CLIENT </a:t>
            </a:r>
          </a:p>
          <a:p>
            <a:pPr lvl="1"/>
            <a:r>
              <a:rPr lang="en-US"/>
              <a:t>THE ACTION </a:t>
            </a:r>
          </a:p>
          <a:p>
            <a:pPr lvl="1"/>
            <a:r>
              <a:rPr lang="en-US"/>
              <a:t>DECLARING AND USING THE JSONRESULT TYPE </a:t>
            </a:r>
            <a:br>
              <a:rPr lang="en-US"/>
            </a:br>
            <a:br>
              <a:rPr lang="en-US"/>
            </a:br>
            <a:br>
              <a:rPr lang="en-US"/>
            </a:br>
            <a:br>
              <a:rPr lang="en-US"/>
            </a:br>
            <a:br>
              <a:rPr lang="en-US"/>
            </a:br>
            <a:endParaRPr lang="en-US" dirty="0"/>
          </a:p>
        </p:txBody>
      </p:sp>
    </p:spTree>
    <p:extLst>
      <p:ext uri="{BB962C8B-B14F-4D97-AF65-F5344CB8AC3E}">
        <p14:creationId xmlns:p14="http://schemas.microsoft.com/office/powerpoint/2010/main" val="123304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sz="half" idx="1"/>
          </p:nvPr>
        </p:nvSpPr>
        <p:spPr/>
        <p:txBody>
          <a:bodyPr>
            <a:normAutofit fontScale="62500" lnSpcReduction="20000"/>
          </a:bodyPr>
          <a:lstStyle/>
          <a:p>
            <a:r>
              <a:rPr lang="en-US"/>
              <a:t>Implementing a JSON result type </a:t>
            </a:r>
          </a:p>
          <a:p>
            <a:pPr lvl="1"/>
            <a:r>
              <a:rPr lang="en-US"/>
              <a:t>AN AJAX CLIENT TO DEMO OUR RESULT </a:t>
            </a:r>
          </a:p>
          <a:p>
            <a:pPr lvl="2"/>
            <a:r>
              <a:rPr lang="en-US"/>
              <a:t>For these purposes, we add an Ajax artist browser to the Struts 2 Portfolio page.</a:t>
            </a:r>
            <a:br>
              <a:rPr lang="en-US"/>
            </a:br>
            <a:r>
              <a:rPr lang="en-US"/>
              <a:t>This browser provides the visitor with a means of browsing the various artists who’re currently hosting portfolios on the site. The visitor can peruse the list of artists and see such</a:t>
            </a:r>
            <a:br>
              <a:rPr lang="en-US"/>
            </a:br>
            <a:r>
              <a:rPr lang="en-US"/>
              <a:t>details as each artist’s full name and the set of portfolios that artist has on the site. </a:t>
            </a:r>
            <a:br>
              <a:rPr lang="en-US"/>
            </a:br>
            <a:r>
              <a:rPr lang="en-US"/>
              <a:t>The artist browser is simple. The visitor</a:t>
            </a:r>
            <a:br>
              <a:rPr lang="en-US"/>
            </a:br>
            <a:r>
              <a:rPr lang="en-US"/>
              <a:t>can peruse some basic information about the</a:t>
            </a:r>
            <a:br>
              <a:rPr lang="en-US"/>
            </a:br>
            <a:r>
              <a:rPr lang="en-US"/>
              <a:t>selected artist. This information is displayed</a:t>
            </a:r>
            <a:br>
              <a:rPr lang="en-US"/>
            </a:br>
            <a:r>
              <a:rPr lang="en-US"/>
              <a:t>in the blue box and is updated when the visitor selects a different artist in the select box control.</a:t>
            </a:r>
          </a:p>
          <a:p>
            <a:pPr lvl="2"/>
            <a:r>
              <a:rPr lang="en-US"/>
              <a:t>This selection causes an Ajax request</a:t>
            </a:r>
            <a:br>
              <a:rPr lang="en-US"/>
            </a:br>
            <a:r>
              <a:rPr lang="en-US"/>
              <a:t>to be sent to our Struts 2 application. The</a:t>
            </a:r>
            <a:br>
              <a:rPr lang="en-US"/>
            </a:br>
            <a:r>
              <a:rPr lang="en-US"/>
              <a:t>response to this request is a JSON serialization of the artist in question. When this</a:t>
            </a:r>
            <a:br>
              <a:rPr lang="en-US"/>
            </a:br>
            <a:r>
              <a:rPr lang="en-US"/>
              <a:t>response arrives, our JavaScript client code</a:t>
            </a:r>
            <a:br>
              <a:rPr lang="en-US"/>
            </a:br>
            <a:r>
              <a:rPr lang="en-US"/>
              <a:t>instantiates a JavaScript object from that JSON and uses it to dynamically update the</a:t>
            </a:r>
            <a:br>
              <a:rPr lang="en-US"/>
            </a:br>
            <a:r>
              <a:rPr lang="en-US"/>
              <a:t>information in the blue window. Nothing else in the window is changed.</a:t>
            </a:r>
          </a:p>
          <a:p>
            <a:pPr lvl="2"/>
            <a:r>
              <a:rPr lang="en-US"/>
              <a:t> While simple, this demonstrates a solid Ajax strategy where the page in the browser is an application unto itself. Requests to the server are for JSON-based data, not new pages. </a:t>
            </a:r>
            <a:br>
              <a:rPr lang="en-US"/>
            </a:br>
            <a:br>
              <a:rPr lang="en-US"/>
            </a:br>
            <a:endParaRPr lang="en-US" dirty="0"/>
          </a:p>
        </p:txBody>
      </p:sp>
      <p:sp>
        <p:nvSpPr>
          <p:cNvPr id="6" name="Content Placeholder 5"/>
          <p:cNvSpPr>
            <a:spLocks noGrp="1"/>
          </p:cNvSpPr>
          <p:nvPr>
            <p:ph sz="half" idx="2"/>
          </p:nvPr>
        </p:nvSpPr>
        <p:spPr/>
        <p:txBody>
          <a:bodyPr>
            <a:normAutofit fontScale="62500" lnSpcReduction="20000"/>
          </a:bodyPr>
          <a:lstStyle/>
          <a:p>
            <a:endParaRPr lang="vi-V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413" y="1857375"/>
            <a:ext cx="3248025"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18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a:t>
            </a:r>
            <a:endParaRPr lang="vi-VN" dirty="0"/>
          </a:p>
        </p:txBody>
      </p:sp>
      <p:sp>
        <p:nvSpPr>
          <p:cNvPr id="3" name="Content Placeholder 2"/>
          <p:cNvSpPr>
            <a:spLocks noGrp="1"/>
          </p:cNvSpPr>
          <p:nvPr>
            <p:ph idx="1"/>
          </p:nvPr>
        </p:nvSpPr>
        <p:spPr>
          <a:xfrm>
            <a:off x="1065212" y="1981200"/>
            <a:ext cx="5898803" cy="2057400"/>
          </a:xfrm>
        </p:spPr>
        <p:txBody>
          <a:bodyPr>
            <a:normAutofit/>
          </a:bodyPr>
          <a:lstStyle/>
          <a:p>
            <a:r>
              <a:rPr lang="en-US" dirty="0"/>
              <a:t>The Struts 2 tag libraries are divided into four categories: data tags, control-flow tags, UI tags, and miscellaneous tags</a:t>
            </a:r>
          </a:p>
          <a:p>
            <a:r>
              <a:rPr lang="en-US" dirty="0"/>
              <a:t>Data can come from </a:t>
            </a:r>
            <a:r>
              <a:rPr lang="en-US" dirty="0" err="1"/>
              <a:t>ValueStack</a:t>
            </a:r>
            <a:r>
              <a:rPr lang="en-US" dirty="0"/>
              <a:t> or </a:t>
            </a:r>
            <a:r>
              <a:rPr lang="en-US" dirty="0" err="1"/>
              <a:t>ActionContext</a:t>
            </a:r>
            <a:r>
              <a:rPr lang="en-US" dirty="0"/>
              <a:t>…</a:t>
            </a:r>
            <a:endParaRPr lang="vi-VN" dirty="0"/>
          </a:p>
        </p:txBody>
      </p:sp>
      <p:pic>
        <p:nvPicPr>
          <p:cNvPr id="4" name="Picture 3"/>
          <p:cNvPicPr>
            <a:picLocks noChangeAspect="1"/>
          </p:cNvPicPr>
          <p:nvPr/>
        </p:nvPicPr>
        <p:blipFill rotWithShape="1">
          <a:blip r:embed="rId2"/>
          <a:srcRect l="34830" t="18865" r="27460" b="18759"/>
          <a:stretch/>
        </p:blipFill>
        <p:spPr>
          <a:xfrm>
            <a:off x="7085012" y="1828800"/>
            <a:ext cx="3687279" cy="3429000"/>
          </a:xfrm>
          <a:prstGeom prst="rect">
            <a:avLst/>
          </a:prstGeom>
        </p:spPr>
      </p:pic>
      <p:pic>
        <p:nvPicPr>
          <p:cNvPr id="5" name="Picture 4"/>
          <p:cNvPicPr>
            <a:picLocks noChangeAspect="1"/>
          </p:cNvPicPr>
          <p:nvPr/>
        </p:nvPicPr>
        <p:blipFill rotWithShape="1">
          <a:blip r:embed="rId3"/>
          <a:srcRect l="34371" t="17512" r="33746" b="47680"/>
          <a:stretch/>
        </p:blipFill>
        <p:spPr>
          <a:xfrm>
            <a:off x="1293812" y="4191000"/>
            <a:ext cx="3886200" cy="2286000"/>
          </a:xfrm>
          <a:prstGeom prst="rect">
            <a:avLst/>
          </a:prstGeom>
        </p:spPr>
      </p:pic>
      <p:sp>
        <p:nvSpPr>
          <p:cNvPr id="8" name="Arrow: Bent 7"/>
          <p:cNvSpPr/>
          <p:nvPr/>
        </p:nvSpPr>
        <p:spPr>
          <a:xfrm rot="10800000">
            <a:off x="5301008" y="5029199"/>
            <a:ext cx="3612803" cy="914399"/>
          </a:xfrm>
          <a:prstGeom prst="ben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Tree>
    <p:extLst>
      <p:ext uri="{BB962C8B-B14F-4D97-AF65-F5344CB8AC3E}">
        <p14:creationId xmlns:p14="http://schemas.microsoft.com/office/powerpoint/2010/main" val="130807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sz="half" idx="1"/>
          </p:nvPr>
        </p:nvSpPr>
        <p:spPr/>
        <p:txBody>
          <a:bodyPr/>
          <a:lstStyle/>
          <a:p>
            <a:r>
              <a:rPr lang="en-US"/>
              <a:t>Implementing a JSON result type </a:t>
            </a:r>
          </a:p>
          <a:p>
            <a:pPr lvl="1"/>
            <a:r>
              <a:rPr lang="en-US"/>
              <a:t>CODING THE JSONRESULT </a:t>
            </a:r>
          </a:p>
          <a:p>
            <a:pPr lvl="2"/>
            <a:r>
              <a:rPr lang="en-US"/>
              <a:t>First things first. If we plan to have Ajax clients demanding JSON responses, we need</a:t>
            </a:r>
            <a:br>
              <a:rPr lang="en-US"/>
            </a:br>
            <a:r>
              <a:rPr lang="en-US"/>
              <a:t>to build a result that can do that. This leads us to our custom JSONResult. </a:t>
            </a:r>
            <a:br>
              <a:rPr lang="en-US"/>
            </a:br>
            <a:endParaRPr lang="en-US"/>
          </a:p>
          <a:p>
            <a:endParaRPr lang="en-US" dirty="0"/>
          </a:p>
        </p:txBody>
      </p:sp>
      <p:sp>
        <p:nvSpPr>
          <p:cNvPr id="8" name="Content Placeholder 7"/>
          <p:cNvSpPr>
            <a:spLocks noGrp="1"/>
          </p:cNvSpPr>
          <p:nvPr>
            <p:ph sz="half" idx="2"/>
          </p:nvPr>
        </p:nvSpPr>
        <p:spPr/>
        <p:txBody>
          <a:bodyPr/>
          <a:lstStyle/>
          <a:p>
            <a:endParaRPr lang="vi-VN"/>
          </a:p>
        </p:txBody>
      </p:sp>
      <p:sp>
        <p:nvSpPr>
          <p:cNvPr id="4" name="Title 1"/>
          <p:cNvSpPr txBox="1">
            <a:spLocks/>
          </p:cNvSpPr>
          <p:nvPr/>
        </p:nvSpPr>
        <p:spPr>
          <a:xfrm>
            <a:off x="2816921" y="427038"/>
            <a:ext cx="6859785"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2816920" y="2057400"/>
            <a:ext cx="6859786"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lvl="1"/>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672" y="1595440"/>
            <a:ext cx="4619264" cy="1681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674" y="3286125"/>
            <a:ext cx="4609739" cy="3227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58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normAutofit lnSpcReduction="10000"/>
          </a:bodyPr>
          <a:lstStyle/>
          <a:p>
            <a:r>
              <a:rPr lang="en-US"/>
              <a:t>Implementing a JSON result type</a:t>
            </a:r>
          </a:p>
          <a:p>
            <a:pPr lvl="1"/>
            <a:r>
              <a:rPr lang="en-US"/>
              <a:t>CODING THE JSONRESULT </a:t>
            </a:r>
          </a:p>
          <a:p>
            <a:pPr lvl="2"/>
            <a:r>
              <a:rPr lang="en-US"/>
              <a:t>First, we implement the result interface  (1)</a:t>
            </a:r>
          </a:p>
          <a:p>
            <a:pPr lvl="2"/>
            <a:r>
              <a:rPr lang="en-US"/>
              <a:t>Before getting to the execute() method  (4) which we must implement to fulfill the responsibilities of that interface,</a:t>
            </a:r>
            <a:br>
              <a:rPr lang="en-US"/>
            </a:br>
            <a:r>
              <a:rPr lang="en-US"/>
              <a:t>we do some stuff to parameterize our result. With a little code, we can allow our results to accept parameters from their XML declarations via the param tag. For this result, we want to accept a parameter than gives us a logical name under which our root data object will be serialized to the JSON. </a:t>
            </a:r>
          </a:p>
          <a:p>
            <a:pPr lvl="2"/>
            <a:r>
              <a:rPr lang="en-US"/>
              <a:t>We’ll explain why in a moment, but for now just observe that we implement a JavaBeans property classAlias (3) and then provide a constant called DEFAULT_PARAM (2) that names our classAlias as the default parameter. Each result can define a default parameter, which can be passed in without being named. </a:t>
            </a:r>
            <a:br>
              <a:rPr lang="en-US"/>
            </a:br>
            <a:br>
              <a:rPr lang="en-US"/>
            </a:br>
            <a:br>
              <a:rPr lang="en-US"/>
            </a:br>
            <a:br>
              <a:rPr lang="en-US"/>
            </a:br>
            <a:endParaRPr lang="en-US" dirty="0"/>
          </a:p>
        </p:txBody>
      </p:sp>
    </p:spTree>
    <p:extLst>
      <p:ext uri="{BB962C8B-B14F-4D97-AF65-F5344CB8AC3E}">
        <p14:creationId xmlns:p14="http://schemas.microsoft.com/office/powerpoint/2010/main" val="415826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a:t>
            </a:r>
          </a:p>
          <a:p>
            <a:pPr lvl="1"/>
            <a:r>
              <a:rPr lang="en-US"/>
              <a:t>CODING THE JSONRESULT </a:t>
            </a:r>
          </a:p>
          <a:p>
            <a:pPr lvl="2"/>
            <a:endParaRPr lang="en-US"/>
          </a:p>
          <a:p>
            <a:pPr lvl="1"/>
            <a:endParaRPr lang="en-US" dirty="0"/>
          </a:p>
        </p:txBody>
      </p:sp>
    </p:spTree>
    <p:extLst>
      <p:ext uri="{BB962C8B-B14F-4D97-AF65-F5344CB8AC3E}">
        <p14:creationId xmlns:p14="http://schemas.microsoft.com/office/powerpoint/2010/main" val="292428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AN AJAX CLIENT </a:t>
            </a:r>
          </a:p>
          <a:p>
            <a:pPr lvl="1"/>
            <a:endParaRPr lang="en-US" dirty="0"/>
          </a:p>
        </p:txBody>
      </p:sp>
    </p:spTree>
    <p:extLst>
      <p:ext uri="{BB962C8B-B14F-4D97-AF65-F5344CB8AC3E}">
        <p14:creationId xmlns:p14="http://schemas.microsoft.com/office/powerpoint/2010/main" val="415058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THE ACTION </a:t>
            </a:r>
          </a:p>
          <a:p>
            <a:pPr lvl="1"/>
            <a:endParaRPr lang="en-US" dirty="0"/>
          </a:p>
        </p:txBody>
      </p:sp>
    </p:spTree>
    <p:extLst>
      <p:ext uri="{BB962C8B-B14F-4D97-AF65-F5344CB8AC3E}">
        <p14:creationId xmlns:p14="http://schemas.microsoft.com/office/powerpoint/2010/main" val="87379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Life after the action</a:t>
            </a:r>
            <a:endParaRPr lang="en-US" dirty="0"/>
          </a:p>
        </p:txBody>
      </p:sp>
      <p:sp>
        <p:nvSpPr>
          <p:cNvPr id="3" name="Content Placeholder 2"/>
          <p:cNvSpPr>
            <a:spLocks noGrp="1"/>
          </p:cNvSpPr>
          <p:nvPr>
            <p:ph idx="1"/>
          </p:nvPr>
        </p:nvSpPr>
        <p:spPr/>
        <p:txBody>
          <a:bodyPr/>
          <a:lstStyle/>
          <a:p>
            <a:r>
              <a:rPr lang="en-US"/>
              <a:t>Implementing a JSON result type </a:t>
            </a:r>
          </a:p>
          <a:p>
            <a:pPr lvl="1"/>
            <a:r>
              <a:rPr lang="en-US"/>
              <a:t>DECLARING AND USING THE JSONRESULT TYPE</a:t>
            </a:r>
            <a:endParaRPr lang="en-US" dirty="0"/>
          </a:p>
        </p:txBody>
      </p:sp>
    </p:spTree>
    <p:extLst>
      <p:ext uri="{BB962C8B-B14F-4D97-AF65-F5344CB8AC3E}">
        <p14:creationId xmlns:p14="http://schemas.microsoft.com/office/powerpoint/2010/main" val="104859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r>
              <a:rPr lang="en-US"/>
              <a:t>The ServletRedirectResult, a.k.a. redirect </a:t>
            </a:r>
          </a:p>
          <a:p>
            <a:r>
              <a:rPr lang="en-US"/>
              <a:t>The ServletActionRedirectResult, a.k.a. redirectAction </a:t>
            </a:r>
            <a:br>
              <a:rPr lang="en-US"/>
            </a:br>
            <a:br>
              <a:rPr lang="en-US"/>
            </a:br>
            <a:br>
              <a:rPr lang="en-US"/>
            </a:br>
            <a:endParaRPr lang="en-US" dirty="0"/>
          </a:p>
        </p:txBody>
      </p:sp>
    </p:spTree>
    <p:extLst>
      <p:ext uri="{BB962C8B-B14F-4D97-AF65-F5344CB8AC3E}">
        <p14:creationId xmlns:p14="http://schemas.microsoft.com/office/powerpoint/2010/main" val="1974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THE SERVLET HEART OF THE DISPATCHER RESULT </a:t>
            </a:r>
            <a:br>
              <a:rPr lang="en-US"/>
            </a:br>
            <a:endParaRPr lang="en-US" dirty="0"/>
          </a:p>
        </p:txBody>
      </p:sp>
    </p:spTree>
    <p:extLst>
      <p:ext uri="{BB962C8B-B14F-4D97-AF65-F5344CB8AC3E}">
        <p14:creationId xmlns:p14="http://schemas.microsoft.com/office/powerpoint/2010/main" val="218059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NORMAL WORKFLOW: DISPATCHING AS A FORWARD() </a:t>
            </a:r>
            <a:br>
              <a:rPr lang="en-US"/>
            </a:br>
            <a:endParaRPr lang="en-US" dirty="0"/>
          </a:p>
        </p:txBody>
      </p:sp>
    </p:spTree>
    <p:extLst>
      <p:ext uri="{BB962C8B-B14F-4D97-AF65-F5344CB8AC3E}">
        <p14:creationId xmlns:p14="http://schemas.microsoft.com/office/powerpoint/2010/main" val="41276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FORWARDING TO ANOTHER SERVLET </a:t>
            </a:r>
            <a:br>
              <a:rPr lang="en-US"/>
            </a:br>
            <a:endParaRPr lang="en-US" dirty="0"/>
          </a:p>
        </p:txBody>
      </p:sp>
    </p:spTree>
    <p:extLst>
      <p:ext uri="{BB962C8B-B14F-4D97-AF65-F5344CB8AC3E}">
        <p14:creationId xmlns:p14="http://schemas.microsoft.com/office/powerpoint/2010/main" val="299182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a:t>
            </a:r>
            <a:r>
              <a:rPr lang="en-US" dirty="0" err="1"/>
              <a:t>systax</a:t>
            </a:r>
            <a:endParaRPr lang="vi-VN" dirty="0"/>
          </a:p>
        </p:txBody>
      </p:sp>
      <p:sp>
        <p:nvSpPr>
          <p:cNvPr id="7" name="Content Placeholder 6"/>
          <p:cNvSpPr>
            <a:spLocks noGrp="1"/>
          </p:cNvSpPr>
          <p:nvPr>
            <p:ph idx="1"/>
          </p:nvPr>
        </p:nvSpPr>
        <p:spPr/>
        <p:txBody>
          <a:bodyPr/>
          <a:lstStyle/>
          <a:p>
            <a:pPr marL="457200" indent="-457200">
              <a:buFont typeface="+mj-lt"/>
              <a:buAutoNum type="arabicPeriod"/>
            </a:pPr>
            <a:r>
              <a:rPr lang="vi-VN" dirty="0"/>
              <a:t>JSP SYNTAX</a:t>
            </a:r>
          </a:p>
          <a:p>
            <a:pPr lvl="1">
              <a:buFont typeface="Wingdings" panose="05000000000000000000" pitchFamily="2" charset="2"/>
              <a:buChar char="q"/>
            </a:pPr>
            <a:r>
              <a:rPr lang="vi-VN" dirty="0"/>
              <a:t>&lt;</a:t>
            </a:r>
            <a:r>
              <a:rPr lang="vi-VN" dirty="0" err="1"/>
              <a:t>s:property</a:t>
            </a:r>
            <a:r>
              <a:rPr lang="vi-VN" dirty="0"/>
              <a:t> </a:t>
            </a:r>
            <a:r>
              <a:rPr lang="vi-VN" dirty="0" err="1"/>
              <a:t>value</a:t>
            </a:r>
            <a:r>
              <a:rPr lang="vi-VN" dirty="0"/>
              <a:t>="</a:t>
            </a:r>
            <a:r>
              <a:rPr lang="vi-VN" dirty="0" err="1"/>
              <a:t>name</a:t>
            </a:r>
            <a:r>
              <a:rPr lang="vi-VN" dirty="0"/>
              <a:t>"/&gt;</a:t>
            </a:r>
          </a:p>
          <a:p>
            <a:pPr lvl="1">
              <a:buFont typeface="Wingdings" panose="05000000000000000000" pitchFamily="2" charset="2"/>
              <a:buChar char="q"/>
            </a:pPr>
            <a:r>
              <a:rPr lang="vi-VN" dirty="0"/>
              <a:t>&lt;%@ </a:t>
            </a:r>
            <a:r>
              <a:rPr lang="vi-VN" dirty="0" err="1"/>
              <a:t>taglib</a:t>
            </a:r>
            <a:r>
              <a:rPr lang="vi-VN" dirty="0"/>
              <a:t> </a:t>
            </a:r>
            <a:r>
              <a:rPr lang="vi-VN" dirty="0" err="1"/>
              <a:t>prefix</a:t>
            </a:r>
            <a:r>
              <a:rPr lang="vi-VN" dirty="0"/>
              <a:t>="s" </a:t>
            </a:r>
            <a:r>
              <a:rPr lang="vi-VN" dirty="0" err="1"/>
              <a:t>uri</a:t>
            </a:r>
            <a:r>
              <a:rPr lang="vi-VN" dirty="0"/>
              <a:t>="/</a:t>
            </a:r>
            <a:r>
              <a:rPr lang="vi-VN" dirty="0" err="1"/>
              <a:t>struts-tags</a:t>
            </a:r>
            <a:r>
              <a:rPr lang="vi-VN" dirty="0"/>
              <a:t>" %&gt;</a:t>
            </a:r>
          </a:p>
          <a:p>
            <a:pPr marL="457200" indent="-457200">
              <a:buFont typeface="+mj-lt"/>
              <a:buAutoNum type="arabicPeriod"/>
            </a:pPr>
            <a:r>
              <a:rPr lang="vi-VN" dirty="0"/>
              <a:t>VELOCITY SYNTAX</a:t>
            </a:r>
          </a:p>
          <a:p>
            <a:pPr lvl="1">
              <a:buFont typeface="Wingdings" panose="05000000000000000000" pitchFamily="2" charset="2"/>
              <a:buChar char="q"/>
            </a:pPr>
            <a:r>
              <a:rPr lang="vi-VN" dirty="0"/>
              <a:t>#</a:t>
            </a:r>
            <a:r>
              <a:rPr lang="vi-VN" dirty="0" err="1"/>
              <a:t>sproperty</a:t>
            </a:r>
            <a:r>
              <a:rPr lang="vi-VN" dirty="0"/>
              <a:t>( "</a:t>
            </a:r>
            <a:r>
              <a:rPr lang="vi-VN" dirty="0" err="1"/>
              <a:t>value</a:t>
            </a:r>
            <a:r>
              <a:rPr lang="vi-VN" dirty="0"/>
              <a:t>=</a:t>
            </a:r>
            <a:r>
              <a:rPr lang="vi-VN" dirty="0" err="1"/>
              <a:t>name</a:t>
            </a:r>
            <a:r>
              <a:rPr lang="vi-VN" dirty="0"/>
              <a:t>" )</a:t>
            </a:r>
          </a:p>
          <a:p>
            <a:pPr marL="457200" indent="-457200">
              <a:buFont typeface="+mj-lt"/>
              <a:buAutoNum type="arabicPeriod"/>
            </a:pPr>
            <a:r>
              <a:rPr lang="vi-VN" dirty="0"/>
              <a:t>FREEMARKER SYNTAX</a:t>
            </a:r>
          </a:p>
          <a:p>
            <a:pPr lvl="1">
              <a:buFont typeface="Wingdings" panose="05000000000000000000" pitchFamily="2" charset="2"/>
              <a:buChar char="q"/>
            </a:pPr>
            <a:r>
              <a:rPr lang="vi-VN" dirty="0"/>
              <a:t>&lt;@</a:t>
            </a:r>
            <a:r>
              <a:rPr lang="vi-VN" dirty="0" err="1"/>
              <a:t>s.property</a:t>
            </a:r>
            <a:r>
              <a:rPr lang="vi-VN" dirty="0"/>
              <a:t> </a:t>
            </a:r>
            <a:r>
              <a:rPr lang="vi-VN" dirty="0" err="1"/>
              <a:t>value</a:t>
            </a:r>
            <a:r>
              <a:rPr lang="vi-VN" dirty="0"/>
              <a:t>="</a:t>
            </a:r>
            <a:r>
              <a:rPr lang="vi-VN" dirty="0" err="1"/>
              <a:t>name</a:t>
            </a:r>
            <a:r>
              <a:rPr lang="vi-VN" dirty="0"/>
              <a:t>"/&gt;</a:t>
            </a:r>
          </a:p>
          <a:p>
            <a:pPr marL="0" indent="0">
              <a:buNone/>
            </a:pPr>
            <a:endParaRPr lang="vi-VN" dirty="0"/>
          </a:p>
        </p:txBody>
      </p:sp>
    </p:spTree>
    <p:extLst>
      <p:ext uri="{BB962C8B-B14F-4D97-AF65-F5344CB8AC3E}">
        <p14:creationId xmlns:p14="http://schemas.microsoft.com/office/powerpoint/2010/main" val="39972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DISPATCHING AS AN INCLUDE() </a:t>
            </a:r>
            <a:br>
              <a:rPr lang="en-US"/>
            </a:br>
            <a:endParaRPr lang="en-US" dirty="0"/>
          </a:p>
        </p:txBody>
      </p:sp>
    </p:spTree>
    <p:extLst>
      <p:ext uri="{BB962C8B-B14F-4D97-AF65-F5344CB8AC3E}">
        <p14:creationId xmlns:p14="http://schemas.microsoft.com/office/powerpoint/2010/main" val="205433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RequestDispatcher, a.k.a. dispatcher </a:t>
            </a:r>
          </a:p>
          <a:p>
            <a:pPr lvl="1"/>
            <a:r>
              <a:rPr lang="en-US"/>
              <a:t>SETTING UP A REQUESTDISPATCHER RESULT </a:t>
            </a:r>
            <a:br>
              <a:rPr lang="en-US"/>
            </a:br>
            <a:endParaRPr lang="en-US" dirty="0"/>
          </a:p>
        </p:txBody>
      </p:sp>
    </p:spTree>
    <p:extLst>
      <p:ext uri="{BB962C8B-B14F-4D97-AF65-F5344CB8AC3E}">
        <p14:creationId xmlns:p14="http://schemas.microsoft.com/office/powerpoint/2010/main" val="130923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ServletRedirectResult, a.k.a. redirect </a:t>
            </a:r>
          </a:p>
          <a:p>
            <a:pPr lvl="1"/>
            <a:r>
              <a:rPr lang="en-US"/>
              <a:t>SETTING UP A REDIRECT RESULT </a:t>
            </a:r>
            <a:br>
              <a:rPr lang="en-US"/>
            </a:br>
            <a:br>
              <a:rPr lang="en-US"/>
            </a:br>
            <a:endParaRPr lang="en-US" dirty="0"/>
          </a:p>
        </p:txBody>
      </p:sp>
    </p:spTree>
    <p:extLst>
      <p:ext uri="{BB962C8B-B14F-4D97-AF65-F5344CB8AC3E}">
        <p14:creationId xmlns:p14="http://schemas.microsoft.com/office/powerpoint/2010/main" val="402429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lstStyle/>
          <a:p>
            <a:r>
              <a:rPr lang="en-US"/>
              <a:t>The ServletRedirectResult, a.k.a. redirect </a:t>
            </a:r>
          </a:p>
          <a:p>
            <a:pPr lvl="1"/>
            <a:r>
              <a:rPr lang="en-US"/>
              <a:t>EMBEDDING OGNL TO CREATE DYNAMIC LOCATIONS</a:t>
            </a:r>
          </a:p>
          <a:p>
            <a:pPr lvl="2"/>
            <a:r>
              <a:rPr lang="en-US"/>
              <a:t>&lt;action name="SendUserToSearchEngineAction" class="myActionClass"&gt;</a:t>
            </a:r>
            <a:br>
              <a:rPr lang="en-US"/>
            </a:br>
            <a:r>
              <a:rPr lang="en-US"/>
              <a:t>&lt;result type='redirect' &gt;</a:t>
            </a:r>
            <a:br>
              <a:rPr lang="en-US"/>
            </a:br>
            <a:r>
              <a:rPr lang="en-US"/>
              <a:t>http://www.google.com/?myParam=${defaultUsername}</a:t>
            </a:r>
            <a:br>
              <a:rPr lang="en-US"/>
            </a:br>
            <a:r>
              <a:rPr lang="en-US"/>
              <a:t>&lt;/result&gt;</a:t>
            </a:r>
            <a:br>
              <a:rPr lang="en-US"/>
            </a:br>
            <a:r>
              <a:rPr lang="en-US"/>
              <a:t>&lt;/action&gt; </a:t>
            </a:r>
            <a:br>
              <a:rPr lang="en-US"/>
            </a:br>
            <a:r>
              <a:rPr lang="en-US"/>
              <a:t> </a:t>
            </a:r>
            <a:br>
              <a:rPr lang="en-US"/>
            </a:br>
            <a:endParaRPr lang="en-US" dirty="0"/>
          </a:p>
        </p:txBody>
      </p:sp>
    </p:spTree>
    <p:extLst>
      <p:ext uri="{BB962C8B-B14F-4D97-AF65-F5344CB8AC3E}">
        <p14:creationId xmlns:p14="http://schemas.microsoft.com/office/powerpoint/2010/main" val="173807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Commonly used result types</a:t>
            </a:r>
            <a:endParaRPr lang="en-US" dirty="0"/>
          </a:p>
        </p:txBody>
      </p:sp>
      <p:sp>
        <p:nvSpPr>
          <p:cNvPr id="3" name="Content Placeholder 2"/>
          <p:cNvSpPr>
            <a:spLocks noGrp="1"/>
          </p:cNvSpPr>
          <p:nvPr>
            <p:ph idx="1"/>
          </p:nvPr>
        </p:nvSpPr>
        <p:spPr/>
        <p:txBody>
          <a:bodyPr>
            <a:normAutofit fontScale="55000" lnSpcReduction="20000"/>
          </a:bodyPr>
          <a:lstStyle/>
          <a:p>
            <a:r>
              <a:rPr lang="en-US"/>
              <a:t>The ServletActionRedirectResult, a.k.a. redirectAction </a:t>
            </a:r>
          </a:p>
          <a:p>
            <a:pPr lvl="1"/>
            <a:r>
              <a:rPr lang="en-US"/>
              <a:t>The redirectAction result does the same thing as the plain redirect result, with one</a:t>
            </a:r>
            <a:br>
              <a:rPr lang="en-US"/>
            </a:br>
            <a:r>
              <a:rPr lang="en-US"/>
              <a:t>important difference. This version of redirect can understand the logical names of</a:t>
            </a:r>
            <a:br>
              <a:rPr lang="en-US"/>
            </a:br>
            <a:r>
              <a:rPr lang="en-US"/>
              <a:t>the Struts 2 actions as defined in your declarative architecture. This means that you</a:t>
            </a:r>
            <a:br>
              <a:rPr lang="en-US"/>
            </a:br>
            <a:r>
              <a:rPr lang="en-US"/>
              <a:t>don’t have to embed real URLs in your result declarations. Instead you can feed the</a:t>
            </a:r>
            <a:br>
              <a:rPr lang="en-US"/>
            </a:br>
            <a:r>
              <a:rPr lang="en-US"/>
              <a:t>redirectAction names and namespaces from your action and package declarations.</a:t>
            </a:r>
            <a:br>
              <a:rPr lang="en-US"/>
            </a:br>
            <a:r>
              <a:rPr lang="en-US"/>
              <a:t>This makes your declarations more robust in the face of changes to URL patterns. As</a:t>
            </a:r>
            <a:br>
              <a:rPr lang="en-US"/>
            </a:br>
            <a:r>
              <a:rPr lang="en-US"/>
              <a:t>an example of such a URL pattern change, let’s say you wanted to change the action</a:t>
            </a:r>
            <a:br>
              <a:rPr lang="en-US"/>
            </a:br>
            <a:r>
              <a:rPr lang="en-US"/>
              <a:t>extension from .action to .go. If you’d used the plain redirect result extensively to target Struts 2 actions, then you’d have a lot of hard-coded URLs to adjust.</a:t>
            </a:r>
            <a:br>
              <a:rPr lang="en-US"/>
            </a:br>
            <a:r>
              <a:rPr lang="en-US"/>
              <a:t>As an example, let’s look at the Login action mapping from our earlier versions of</a:t>
            </a:r>
            <a:br>
              <a:rPr lang="en-US"/>
            </a:br>
            <a:r>
              <a:rPr lang="en-US"/>
              <a:t>the Struts 2 Portfolio application. This mapping, as seen in the following snippet, uses</a:t>
            </a:r>
            <a:br>
              <a:rPr lang="en-US"/>
            </a:br>
            <a:r>
              <a:rPr lang="en-US"/>
              <a:t>the plain redirect result:</a:t>
            </a:r>
            <a:br>
              <a:rPr lang="en-US"/>
            </a:br>
            <a:r>
              <a:rPr lang="en-US"/>
              <a:t>&lt;action name="Login" class="manning.chapterSeven.Login"&gt;</a:t>
            </a:r>
            <a:br>
              <a:rPr lang="en-US"/>
            </a:br>
            <a:r>
              <a:rPr lang="en-US"/>
              <a:t>&lt;result type="redirect"&gt;</a:t>
            </a:r>
            <a:br>
              <a:rPr lang="en-US"/>
            </a:br>
            <a:r>
              <a:rPr lang="en-US"/>
              <a:t>/chapterSeven/secure/AdminPortfolio.action</a:t>
            </a:r>
            <a:br>
              <a:rPr lang="en-US"/>
            </a:br>
            <a:r>
              <a:rPr lang="en-US"/>
              <a:t>&lt;/result&gt;</a:t>
            </a:r>
            <a:br>
              <a:rPr lang="en-US"/>
            </a:br>
            <a:r>
              <a:rPr lang="en-US"/>
              <a:t>&lt;result name="input"&gt;/chapterSeven/Login.jsp&lt;/result&gt;</a:t>
            </a:r>
            <a:br>
              <a:rPr lang="en-US"/>
            </a:br>
            <a:r>
              <a:rPr lang="en-US"/>
              <a:t>&lt;/action&gt;</a:t>
            </a:r>
            <a:br>
              <a:rPr lang="en-US"/>
            </a:br>
            <a:r>
              <a:rPr lang="en-US"/>
              <a:t>As you can see, we have a real URL embedded in our declarative architecture. This</a:t>
            </a:r>
            <a:br>
              <a:rPr lang="en-US"/>
            </a:br>
            <a:r>
              <a:rPr lang="en-US"/>
              <a:t>would have to be manually corrected in the face of our hypothetical action extension</a:t>
            </a:r>
            <a:br>
              <a:rPr lang="en-US"/>
            </a:br>
            <a:r>
              <a:rPr lang="en-US"/>
              <a:t>change. The following snippet, from the chapter 8 version of the application, shows</a:t>
            </a:r>
            <a:br>
              <a:rPr lang="en-US"/>
            </a:br>
            <a:r>
              <a:rPr lang="en-US"/>
              <a:t>how we can do the same thing with the redirectAction instead:</a:t>
            </a:r>
            <a:br>
              <a:rPr lang="en-US"/>
            </a:br>
            <a:r>
              <a:rPr lang="en-US"/>
              <a:t>&lt;action name="Login" class="manning.chapterEight.Login"&gt;</a:t>
            </a:r>
            <a:br>
              <a:rPr lang="en-US"/>
            </a:br>
            <a:r>
              <a:rPr lang="en-US"/>
              <a:t>&lt;result type="redirectAction"&gt;</a:t>
            </a:r>
            <a:br>
              <a:rPr lang="en-US"/>
            </a:br>
            <a:r>
              <a:rPr lang="en-US"/>
              <a:t>&lt;param name="actionName"&gt;AdminPortfolio&lt;/param&gt;</a:t>
            </a:r>
            <a:br>
              <a:rPr lang="en-US"/>
            </a:br>
            <a:r>
              <a:rPr lang="en-US"/>
              <a:t>&lt;param name="namespace"&gt;/chapterEight/secure&lt;/param&gt;</a:t>
            </a:r>
            <a:br>
              <a:rPr lang="en-US"/>
            </a:br>
            <a:r>
              <a:rPr lang="en-US"/>
              <a:t>&lt;/result&gt;</a:t>
            </a:r>
            <a:br>
              <a:rPr lang="en-US"/>
            </a:br>
            <a:r>
              <a:rPr lang="en-US"/>
              <a:t>&lt;result name="input"&gt;/chapterEight/Login.jsp&lt;/result&gt;</a:t>
            </a:r>
            <a:br>
              <a:rPr lang="en-US"/>
            </a:br>
            <a:r>
              <a:rPr lang="en-US"/>
              <a:t>&lt;/action&gt; </a:t>
            </a:r>
            <a:br>
              <a:rPr lang="en-US"/>
            </a:br>
            <a:br>
              <a:rPr lang="en-US"/>
            </a:br>
            <a:endParaRPr lang="en-US" dirty="0"/>
          </a:p>
        </p:txBody>
      </p:sp>
    </p:spTree>
    <p:extLst>
      <p:ext uri="{BB962C8B-B14F-4D97-AF65-F5344CB8AC3E}">
        <p14:creationId xmlns:p14="http://schemas.microsoft.com/office/powerpoint/2010/main" val="176707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VelocityResult, a.k.a. velocity </a:t>
            </a:r>
          </a:p>
          <a:p>
            <a:r>
              <a:rPr lang="en-US"/>
              <a:t>FreemarkerResult, a.k.a. freemarker </a:t>
            </a:r>
            <a:br>
              <a:rPr lang="en-US"/>
            </a:br>
            <a:br>
              <a:rPr lang="en-US"/>
            </a:br>
            <a:endParaRPr lang="en-US" dirty="0"/>
          </a:p>
        </p:txBody>
      </p:sp>
    </p:spTree>
    <p:extLst>
      <p:ext uri="{BB962C8B-B14F-4D97-AF65-F5344CB8AC3E}">
        <p14:creationId xmlns:p14="http://schemas.microsoft.com/office/powerpoint/2010/main" val="85494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VelocityResult, a.k.a. velocity </a:t>
            </a:r>
          </a:p>
          <a:p>
            <a:pPr lvl="1"/>
            <a:r>
              <a:rPr lang="en-US"/>
              <a:t>USING VELOCITY RESULTS </a:t>
            </a:r>
          </a:p>
          <a:p>
            <a:pPr lvl="2"/>
            <a:r>
              <a:rPr lang="en-US"/>
              <a:t>The first thing you need to do is make sure that you have the Velocity JAR files in your</a:t>
            </a:r>
            <a:br>
              <a:rPr lang="en-US"/>
            </a:br>
            <a:r>
              <a:rPr lang="en-US"/>
              <a:t>application. At the time of writing, the Struts 2 distribution doesn’t come with the</a:t>
            </a:r>
            <a:br>
              <a:rPr lang="en-US"/>
            </a:br>
            <a:r>
              <a:rPr lang="en-US"/>
              <a:t>Velocity JAR files. It does come with a built-in velocity result type, defined in the following snippet from struts-default.xml:</a:t>
            </a:r>
            <a:br>
              <a:rPr lang="en-US"/>
            </a:br>
            <a:r>
              <a:rPr lang="en-US"/>
              <a:t>&lt;result-type name="velocity"</a:t>
            </a:r>
            <a:br>
              <a:rPr lang="en-US"/>
            </a:br>
            <a:r>
              <a:rPr lang="en-US"/>
              <a:t>class="org.apache.struts2.dispatcher.VelocityResult"/&gt; </a:t>
            </a:r>
            <a:br>
              <a:rPr lang="en-US"/>
            </a:br>
            <a:br>
              <a:rPr lang="en-US"/>
            </a:br>
            <a:endParaRPr lang="en-US" dirty="0"/>
          </a:p>
        </p:txBody>
      </p:sp>
    </p:spTree>
    <p:extLst>
      <p:ext uri="{BB962C8B-B14F-4D97-AF65-F5344CB8AC3E}">
        <p14:creationId xmlns:p14="http://schemas.microsoft.com/office/powerpoint/2010/main" val="119227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sz="half" idx="1"/>
          </p:nvPr>
        </p:nvSpPr>
        <p:spPr/>
        <p:txBody>
          <a:bodyPr>
            <a:normAutofit fontScale="85000" lnSpcReduction="20000"/>
          </a:bodyPr>
          <a:lstStyle/>
          <a:p>
            <a:r>
              <a:rPr lang="en-US"/>
              <a:t>VelocityResult, a.k.a. velocity </a:t>
            </a:r>
          </a:p>
          <a:p>
            <a:pPr lvl="1"/>
            <a:r>
              <a:rPr lang="en-US"/>
              <a:t>USING VELOCITY RESULTS </a:t>
            </a:r>
          </a:p>
          <a:p>
            <a:pPr lvl="2"/>
            <a:r>
              <a:rPr lang="en-US"/>
              <a:t>Now let’s take a look at our Velocity version of the ViewPortfolio action. If you go to</a:t>
            </a:r>
            <a:br>
              <a:rPr lang="en-US"/>
            </a:br>
            <a:r>
              <a:rPr lang="en-US"/>
              <a:t>the visitor’s page of the chapter 8 version of the application, you’ll find three versions</a:t>
            </a:r>
            <a:br>
              <a:rPr lang="en-US"/>
            </a:br>
            <a:r>
              <a:rPr lang="en-US"/>
              <a:t>of the ViewPortfolio page, one each for JSPs, Velocity, and FreeMarker templates. If</a:t>
            </a:r>
            <a:br>
              <a:rPr lang="en-US"/>
            </a:br>
            <a:r>
              <a:rPr lang="en-US"/>
              <a:t>you test them out, you’ll see that they all work exactly the same. Even the XML declarations themselves look very similar. Here’s how we declare our velocity result version</a:t>
            </a:r>
            <a:br>
              <a:rPr lang="en-US"/>
            </a:br>
            <a:r>
              <a:rPr lang="en-US"/>
              <a:t>of the ViewPortfolio action:</a:t>
            </a:r>
            <a:br>
              <a:rPr lang="en-US"/>
            </a:br>
            <a:r>
              <a:rPr lang="en-US"/>
              <a:t>&lt;action name="ViewPortfolioVM" class="...ViewPortfolio" &gt;</a:t>
            </a:r>
            <a:br>
              <a:rPr lang="en-US"/>
            </a:br>
            <a:r>
              <a:rPr lang="en-US"/>
              <a:t>&lt;result type="velocity"&gt;/chapterEight/ViewPortfolio.vm&lt;/result&gt;</a:t>
            </a:r>
            <a:br>
              <a:rPr lang="en-US"/>
            </a:br>
            <a:r>
              <a:rPr lang="en-US"/>
              <a:t>&lt;/action&gt; </a:t>
            </a:r>
            <a:br>
              <a:rPr lang="en-US"/>
            </a:br>
            <a:endParaRPr lang="en-US"/>
          </a:p>
          <a:p>
            <a:endParaRPr lang="en-US" dirty="0"/>
          </a:p>
        </p:txBody>
      </p:sp>
      <p:sp>
        <p:nvSpPr>
          <p:cNvPr id="6" name="Content Placeholder 5"/>
          <p:cNvSpPr>
            <a:spLocks noGrp="1"/>
          </p:cNvSpPr>
          <p:nvPr>
            <p:ph sz="half" idx="2"/>
          </p:nvPr>
        </p:nvSpPr>
        <p:spPr/>
        <p:txBody>
          <a:bodyPr>
            <a:normAutofit fontScale="85000" lnSpcReduction="20000"/>
          </a:bodyPr>
          <a:lstStyle/>
          <a:p>
            <a:endParaRPr lang="vi-V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8806" y="1828800"/>
            <a:ext cx="4455207"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74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VelocityResult, a.k.a. velocity </a:t>
            </a:r>
          </a:p>
          <a:p>
            <a:pPr lvl="1"/>
            <a:r>
              <a:rPr lang="en-US"/>
              <a:t>USING VELOCITY RESULTS</a:t>
            </a:r>
          </a:p>
          <a:p>
            <a:pPr lvl="2"/>
            <a:r>
              <a:rPr lang="en-US"/>
              <a:t>This is just like all declarations we’ve seen. With this in place, we can use the logical</a:t>
            </a:r>
            <a:br>
              <a:rPr lang="en-US"/>
            </a:br>
            <a:r>
              <a:rPr lang="en-US"/>
              <a:t>name to specify Velocity as the type for our results. Note that many applications that</a:t>
            </a:r>
            <a:br>
              <a:rPr lang="en-US"/>
            </a:br>
            <a:r>
              <a:rPr lang="en-US"/>
              <a:t>choose to use Velocity templates as their view-layer technology will want to go ahead</a:t>
            </a:r>
            <a:br>
              <a:rPr lang="en-US"/>
            </a:br>
            <a:r>
              <a:rPr lang="en-US"/>
              <a:t>and declare the velocity result type as the default result for their packages. We aren’t</a:t>
            </a:r>
            <a:br>
              <a:rPr lang="en-US"/>
            </a:br>
            <a:r>
              <a:rPr lang="en-US"/>
              <a:t>doing this for the Struts 2 Portfolio application, but if you want to do so you can. Just</a:t>
            </a:r>
            <a:br>
              <a:rPr lang="en-US"/>
            </a:br>
            <a:r>
              <a:rPr lang="en-US"/>
              <a:t>add a redeclaration of the velocity result to your package’s result-types element</a:t>
            </a:r>
            <a:br>
              <a:rPr lang="en-US"/>
            </a:br>
            <a:r>
              <a:rPr lang="en-US"/>
              <a:t>with the default attribute set to true, as in the following snippet:</a:t>
            </a:r>
            <a:br>
              <a:rPr lang="en-US"/>
            </a:br>
            <a:r>
              <a:rPr lang="en-US"/>
              <a:t>&lt;result-types&gt;</a:t>
            </a:r>
            <a:br>
              <a:rPr lang="en-US"/>
            </a:br>
            <a:r>
              <a:rPr lang="en-US"/>
              <a:t>&lt;result-type name="velocity"</a:t>
            </a:r>
            <a:br>
              <a:rPr lang="en-US"/>
            </a:br>
            <a:r>
              <a:rPr lang="en-US"/>
              <a:t>class="org.apache.struts2.dispatcher.VelocityResult" default="true"/&gt;</a:t>
            </a:r>
            <a:br>
              <a:rPr lang="en-US"/>
            </a:br>
            <a:r>
              <a:rPr lang="en-US"/>
              <a:t>&lt;/result-types&gt; </a:t>
            </a:r>
            <a:br>
              <a:rPr lang="en-US"/>
            </a:br>
            <a:endParaRPr lang="en-US" dirty="0"/>
          </a:p>
        </p:txBody>
      </p:sp>
    </p:spTree>
    <p:extLst>
      <p:ext uri="{BB962C8B-B14F-4D97-AF65-F5344CB8AC3E}">
        <p14:creationId xmlns:p14="http://schemas.microsoft.com/office/powerpoint/2010/main" val="284039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FreemarkerResult, a.k.a. freemarker </a:t>
            </a:r>
          </a:p>
          <a:p>
            <a:pPr lvl="1"/>
            <a:r>
              <a:rPr lang="en-US"/>
              <a:t>USING FREEMARKER RESULTS </a:t>
            </a:r>
          </a:p>
          <a:p>
            <a:pPr lvl="2"/>
            <a:r>
              <a:rPr lang="en-US"/>
              <a:t>You won’t have to add any JAR files to use FreeMarker. Since the framework uses FreeMarker itself, those resources are already included in the distribution. And the result itself is already declared in struts-default.xml with the following line: </a:t>
            </a:r>
          </a:p>
          <a:p>
            <a:pPr lvl="2"/>
            <a:r>
              <a:rPr lang="en-US"/>
              <a:t>&lt;result-type name="freemarker"</a:t>
            </a:r>
            <a:br>
              <a:rPr lang="en-US"/>
            </a:br>
            <a:r>
              <a:rPr lang="en-US"/>
              <a:t>class="org.apache.struts2.views.freemarker.FreemarkerResult"/&gt;</a:t>
            </a:r>
          </a:p>
          <a:p>
            <a:pPr lvl="2"/>
            <a:r>
              <a:rPr lang="en-US"/>
              <a:t> </a:t>
            </a:r>
            <a:br>
              <a:rPr lang="en-US"/>
            </a:br>
            <a:br>
              <a:rPr lang="en-US"/>
            </a:br>
            <a:br>
              <a:rPr lang="en-US"/>
            </a:br>
            <a:br>
              <a:rPr lang="en-US"/>
            </a:br>
            <a:endParaRPr lang="en-US" dirty="0"/>
          </a:p>
        </p:txBody>
      </p:sp>
    </p:spTree>
    <p:extLst>
      <p:ext uri="{BB962C8B-B14F-4D97-AF65-F5344CB8AC3E}">
        <p14:creationId xmlns:p14="http://schemas.microsoft.com/office/powerpoint/2010/main" val="150917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Using OGNL to set attributes on tags</a:t>
            </a:r>
            <a:endParaRPr lang="vi-VN" dirty="0"/>
          </a:p>
        </p:txBody>
      </p:sp>
      <p:sp>
        <p:nvSpPr>
          <p:cNvPr id="7" name="Content Placeholder 6"/>
          <p:cNvSpPr>
            <a:spLocks noGrp="1"/>
          </p:cNvSpPr>
          <p:nvPr>
            <p:ph idx="1"/>
          </p:nvPr>
        </p:nvSpPr>
        <p:spPr/>
        <p:txBody>
          <a:bodyPr/>
          <a:lstStyle/>
          <a:p>
            <a:pPr marL="0" indent="0">
              <a:buNone/>
            </a:pPr>
            <a:r>
              <a:rPr lang="en-US" dirty="0"/>
              <a:t>ONGL: Object-Graph Navigation Language</a:t>
            </a:r>
          </a:p>
          <a:p>
            <a:pPr marL="0" indent="0">
              <a:buNone/>
            </a:pPr>
            <a:r>
              <a:rPr lang="en-US" dirty="0"/>
              <a:t>OGNL is a powerful technology that’s been integrated into the Struts 2 framework to help with data transfer and type conversion, provide a simple syntax for binding things like Struts 2 tags to specific Java-side properties</a:t>
            </a:r>
            <a:endParaRPr lang="vi-VN" dirty="0"/>
          </a:p>
        </p:txBody>
      </p:sp>
    </p:spTree>
    <p:extLst>
      <p:ext uri="{BB962C8B-B14F-4D97-AF65-F5344CB8AC3E}">
        <p14:creationId xmlns:p14="http://schemas.microsoft.com/office/powerpoint/2010/main" val="220077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idx="1"/>
          </p:nvPr>
        </p:nvSpPr>
        <p:spPr/>
        <p:txBody>
          <a:bodyPr/>
          <a:lstStyle/>
          <a:p>
            <a:r>
              <a:rPr lang="en-US"/>
              <a:t>FreemarkerResult, a.k.a. freemarker</a:t>
            </a:r>
          </a:p>
          <a:p>
            <a:pPr lvl="1"/>
            <a:r>
              <a:rPr lang="en-US"/>
              <a:t>USING FREEMARKER RESULTS </a:t>
            </a:r>
          </a:p>
          <a:p>
            <a:pPr lvl="2"/>
            <a:r>
              <a:rPr lang="en-US"/>
              <a:t>As long as you extend the struts-default package, this result type is available for</a:t>
            </a:r>
            <a:br>
              <a:rPr lang="en-US"/>
            </a:br>
            <a:r>
              <a:rPr lang="en-US"/>
              <a:t>your use. All you have to do is specify the logical name freemarker in your result’s type attribute. Again, if you plan to make FreeMarker your primary view-layer technology, you might as well make it the default result type for your packages by adding a line to your package’s result-type element, as in the following snippet: </a:t>
            </a:r>
          </a:p>
          <a:p>
            <a:pPr lvl="2"/>
            <a:r>
              <a:rPr lang="en-US"/>
              <a:t>&lt;result-types&gt;</a:t>
            </a:r>
            <a:br>
              <a:rPr lang="en-US"/>
            </a:br>
            <a:r>
              <a:rPr lang="en-US"/>
              <a:t>&lt;result-type name="freemarker"</a:t>
            </a:r>
            <a:br>
              <a:rPr lang="en-US"/>
            </a:br>
            <a:r>
              <a:rPr lang="en-US"/>
              <a:t>class="org.apache.struts2.views.freemarker.FreemarkerResult"</a:t>
            </a:r>
            <a:br>
              <a:rPr lang="en-US"/>
            </a:br>
            <a:r>
              <a:rPr lang="en-US"/>
              <a:t>default="true"/&gt;</a:t>
            </a:r>
            <a:br>
              <a:rPr lang="en-US"/>
            </a:br>
            <a:r>
              <a:rPr lang="en-US"/>
              <a:t>&lt;/result-types&gt; </a:t>
            </a:r>
            <a:br>
              <a:rPr lang="en-US"/>
            </a:br>
            <a:br>
              <a:rPr lang="en-US"/>
            </a:br>
            <a:endParaRPr lang="en-US"/>
          </a:p>
          <a:p>
            <a:pPr lvl="1"/>
            <a:endParaRPr lang="en-US" dirty="0"/>
          </a:p>
        </p:txBody>
      </p:sp>
    </p:spTree>
    <p:extLst>
      <p:ext uri="{BB962C8B-B14F-4D97-AF65-F5344CB8AC3E}">
        <p14:creationId xmlns:p14="http://schemas.microsoft.com/office/powerpoint/2010/main" val="174513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JSP alternatives </a:t>
            </a:r>
            <a:endParaRPr lang="en-US" dirty="0"/>
          </a:p>
        </p:txBody>
      </p:sp>
      <p:sp>
        <p:nvSpPr>
          <p:cNvPr id="3" name="Content Placeholder 2"/>
          <p:cNvSpPr>
            <a:spLocks noGrp="1"/>
          </p:cNvSpPr>
          <p:nvPr>
            <p:ph sz="half" idx="1"/>
          </p:nvPr>
        </p:nvSpPr>
        <p:spPr/>
        <p:txBody>
          <a:bodyPr/>
          <a:lstStyle/>
          <a:p>
            <a:pPr lvl="2"/>
            <a:r>
              <a:rPr lang="en-US"/>
              <a:t>FreemarkerResult, a.k.a. freemarker</a:t>
            </a:r>
          </a:p>
          <a:p>
            <a:pPr lvl="2"/>
            <a:r>
              <a:rPr lang="en-US"/>
              <a:t>USING FREEMARKER RESULTS </a:t>
            </a:r>
          </a:p>
          <a:p>
            <a:pPr lvl="2"/>
            <a:endParaRPr lang="en-US"/>
          </a:p>
          <a:p>
            <a:pPr lvl="2"/>
            <a:r>
              <a:rPr lang="en-US"/>
              <a:t>Again, we point the result’s type attribute to FreeMarker, and the location parameter at the FreeMarker template itself. As with the Velocity result, you can use OGNL</a:t>
            </a:r>
            <a:br>
              <a:rPr lang="en-US"/>
            </a:br>
            <a:r>
              <a:rPr lang="en-US"/>
              <a:t>embedding to pass dynamic values into your parameter values. Or you can turn this parsing off with the parse parameter. </a:t>
            </a:r>
            <a:br>
              <a:rPr lang="en-US"/>
            </a:br>
            <a:br>
              <a:rPr lang="en-US"/>
            </a:br>
            <a:endParaRPr lang="en-US" dirty="0"/>
          </a:p>
        </p:txBody>
      </p:sp>
      <p:sp>
        <p:nvSpPr>
          <p:cNvPr id="6" name="Content Placeholder 5"/>
          <p:cNvSpPr>
            <a:spLocks noGrp="1"/>
          </p:cNvSpPr>
          <p:nvPr>
            <p:ph sz="half" idx="2"/>
          </p:nvPr>
        </p:nvSpPr>
        <p:spPr/>
        <p:txBody>
          <a:bodyPr/>
          <a:lstStyle/>
          <a:p>
            <a:endParaRPr lang="vi-V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815" y="1714500"/>
            <a:ext cx="52197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622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results </a:t>
            </a:r>
            <a:endParaRPr lang="en-US" dirty="0"/>
          </a:p>
        </p:txBody>
      </p:sp>
      <p:sp>
        <p:nvSpPr>
          <p:cNvPr id="3" name="Content Placeholder 2"/>
          <p:cNvSpPr>
            <a:spLocks noGrp="1"/>
          </p:cNvSpPr>
          <p:nvPr>
            <p:ph idx="1"/>
          </p:nvPr>
        </p:nvSpPr>
        <p:spPr/>
        <p:txBody>
          <a:bodyPr>
            <a:normAutofit fontScale="85000" lnSpcReduction="20000"/>
          </a:bodyPr>
          <a:lstStyle/>
          <a:p>
            <a:r>
              <a:rPr lang="en-US"/>
              <a:t>As an alternative to configuring results locally to specific actions, you can also configure results globally.</a:t>
            </a:r>
          </a:p>
          <a:p>
            <a:r>
              <a:rPr lang="en-US"/>
              <a:t>This means that a result can be used from any action in the entire package.</a:t>
            </a:r>
          </a:p>
          <a:p>
            <a:r>
              <a:rPr lang="en-US"/>
              <a:t>When an action returns a result control string, such as "error", the framework first consults the set of results as defined locally to the action. If no error result is found, it then consults the set of globally defined results for an error result.</a:t>
            </a:r>
          </a:p>
          <a:p>
            <a:r>
              <a:rPr lang="en-US"/>
              <a:t>In this fashion, your actions can utilize any globally defined result just by returning the appropriate string.</a:t>
            </a:r>
          </a:p>
          <a:p>
            <a:r>
              <a:rPr lang="en-US"/>
              <a:t>Note that a locally defined result will override a globally defined result during this lookup process.</a:t>
            </a:r>
          </a:p>
          <a:p>
            <a:r>
              <a:rPr lang="en-US"/>
              <a:t>This is particularly useful for such results as errors. It’s common to display all error</a:t>
            </a:r>
          </a:p>
          <a:p>
            <a:r>
              <a:rPr lang="en-US"/>
              <a:t>states via a standard error page. This page can be reused throughout the application.</a:t>
            </a:r>
          </a:p>
          <a:p>
            <a:endParaRPr lang="en-US"/>
          </a:p>
          <a:p>
            <a:endParaRPr lang="en-US" dirty="0"/>
          </a:p>
        </p:txBody>
      </p:sp>
    </p:spTree>
    <p:extLst>
      <p:ext uri="{BB962C8B-B14F-4D97-AF65-F5344CB8AC3E}">
        <p14:creationId xmlns:p14="http://schemas.microsoft.com/office/powerpoint/2010/main" val="219199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a:t>
            </a:r>
            <a:endParaRPr lang="en-US" dirty="0"/>
          </a:p>
        </p:txBody>
      </p:sp>
      <p:sp>
        <p:nvSpPr>
          <p:cNvPr id="3" name="Content Placeholder 2"/>
          <p:cNvSpPr>
            <a:spLocks noGrp="1"/>
          </p:cNvSpPr>
          <p:nvPr>
            <p:ph idx="1"/>
          </p:nvPr>
        </p:nvSpPr>
        <p:spPr/>
        <p:txBody>
          <a:bodyPr>
            <a:normAutofit fontScale="85000" lnSpcReduction="20000"/>
          </a:bodyPr>
          <a:lstStyle/>
          <a:p>
            <a:r>
              <a:rPr lang="en-US"/>
              <a:t>First, it helps demonstrate how to integrate</a:t>
            </a:r>
            <a:br>
              <a:rPr lang="en-US"/>
            </a:br>
            <a:r>
              <a:rPr lang="en-US"/>
              <a:t>Ajax applications into the Struts 2 framework. Ajax techniques are still somewhat of a moving target, and integrating with them will be a focal point for many development teams in the near to immediate future. The flexibility of the Struts 2 framework was intended for just such cases. </a:t>
            </a:r>
          </a:p>
          <a:p>
            <a:r>
              <a:rPr lang="en-US"/>
              <a:t>We hope that the JSON custom result also demonstrates the internal details of results in general, so that you can confidently come up with custom result types as solutions to the unforeseen integration problems you’ll assuredly be faced with. Custom results can provide powerful solutions. They can access all the important data from the request, including the ValueStack, ActionContext, and even the action itself. Furthermore, the result component has been designed to keep the action completely oblivious to the details of the result. This can provide powerful reuse of both results and actions. As we noted when implementing the Ajax artist browser for the Struts 2 portfolio, our action that looks up an artist by username could just as easily be used in a non-Ajax context. </a:t>
            </a:r>
            <a:br>
              <a:rPr lang="en-US"/>
            </a:br>
            <a:br>
              <a:rPr lang="en-US"/>
            </a:br>
            <a:endParaRPr lang="en-US" dirty="0"/>
          </a:p>
        </p:txBody>
      </p:sp>
    </p:spTree>
    <p:extLst>
      <p:ext uri="{BB962C8B-B14F-4D97-AF65-F5344CB8AC3E}">
        <p14:creationId xmlns:p14="http://schemas.microsoft.com/office/powerpoint/2010/main" val="47545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Answer and Question</a:t>
            </a:r>
            <a:endParaRPr lang="vi-VN"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6113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data tags</a:t>
            </a:r>
            <a:endParaRPr lang="vi-VN" dirty="0"/>
          </a:p>
        </p:txBody>
      </p:sp>
      <p:sp>
        <p:nvSpPr>
          <p:cNvPr id="7" name="Content Placeholder 6"/>
          <p:cNvSpPr>
            <a:spLocks noGrp="1"/>
          </p:cNvSpPr>
          <p:nvPr>
            <p:ph idx="1"/>
          </p:nvPr>
        </p:nvSpPr>
        <p:spPr>
          <a:xfrm>
            <a:off x="1522414" y="1905000"/>
            <a:ext cx="10286998" cy="4267200"/>
          </a:xfrm>
        </p:spPr>
        <p:txBody>
          <a:bodyPr>
            <a:normAutofit/>
          </a:bodyPr>
          <a:lstStyle/>
          <a:p>
            <a:pPr marL="0" indent="0">
              <a:buNone/>
            </a:pPr>
            <a:r>
              <a:rPr lang="en-US" dirty="0"/>
              <a:t>Data tags let you get data out of the </a:t>
            </a:r>
            <a:r>
              <a:rPr lang="en-US" dirty="0" err="1"/>
              <a:t>ValueStack</a:t>
            </a:r>
            <a:r>
              <a:rPr lang="en-US" dirty="0"/>
              <a:t> or place variables and objects onto the </a:t>
            </a:r>
            <a:r>
              <a:rPr lang="en-US" dirty="0" err="1"/>
              <a:t>ValueStack</a:t>
            </a:r>
            <a:r>
              <a:rPr lang="en-US" dirty="0"/>
              <a:t>:</a:t>
            </a:r>
          </a:p>
          <a:p>
            <a:pPr marL="457200" indent="-457200">
              <a:buFont typeface="+mj-lt"/>
              <a:buAutoNum type="arabicPeriod"/>
            </a:pPr>
            <a:r>
              <a:rPr lang="en-US" dirty="0"/>
              <a:t>Property Tag: provides a quick, convenient way of writing a property into the rendering HTML </a:t>
            </a:r>
          </a:p>
          <a:p>
            <a:pPr marL="274320" lvl="1" indent="0">
              <a:buNone/>
            </a:pPr>
            <a:r>
              <a:rPr lang="en-US" dirty="0"/>
              <a:t>&lt;</a:t>
            </a:r>
            <a:r>
              <a:rPr lang="en-US" dirty="0" err="1"/>
              <a:t>s:property</a:t>
            </a:r>
            <a:r>
              <a:rPr lang="en-US" dirty="0"/>
              <a:t> value="</a:t>
            </a:r>
            <a:r>
              <a:rPr lang="en-US" dirty="0" err="1"/>
              <a:t>user.username</a:t>
            </a:r>
            <a:r>
              <a:rPr lang="en-US" dirty="0"/>
              <a:t>"/&gt;</a:t>
            </a:r>
          </a:p>
          <a:p>
            <a:pPr marL="457200" indent="-457200">
              <a:buFont typeface="+mj-lt"/>
              <a:buAutoNum type="arabicPeriod"/>
            </a:pPr>
            <a:r>
              <a:rPr lang="en-US" dirty="0"/>
              <a:t>Set tag:  assigning a property to another name</a:t>
            </a:r>
          </a:p>
          <a:p>
            <a:pPr marL="274320" lvl="1" indent="0">
              <a:buNone/>
            </a:pPr>
            <a:r>
              <a:rPr lang="en-US" dirty="0"/>
              <a:t>&lt;</a:t>
            </a:r>
            <a:r>
              <a:rPr lang="en-US" dirty="0" err="1"/>
              <a:t>s:set</a:t>
            </a:r>
            <a:r>
              <a:rPr lang="en-US" dirty="0"/>
              <a:t> name="username" value="</a:t>
            </a:r>
            <a:r>
              <a:rPr lang="en-US" dirty="0" err="1"/>
              <a:t>user.username</a:t>
            </a:r>
            <a:r>
              <a:rPr lang="en-US" dirty="0"/>
              <a:t>"/&gt;</a:t>
            </a:r>
          </a:p>
          <a:p>
            <a:pPr marL="274320" lvl="1" indent="0">
              <a:buNone/>
            </a:pPr>
            <a:r>
              <a:rPr lang="en-US" dirty="0"/>
              <a:t>Hello, &lt;</a:t>
            </a:r>
            <a:r>
              <a:rPr lang="en-US" dirty="0" err="1"/>
              <a:t>s:property</a:t>
            </a:r>
            <a:r>
              <a:rPr lang="en-US" dirty="0"/>
              <a:t> value="#username"/&gt;. How are you?</a:t>
            </a:r>
          </a:p>
        </p:txBody>
      </p:sp>
    </p:spTree>
    <p:extLst>
      <p:ext uri="{BB962C8B-B14F-4D97-AF65-F5344CB8AC3E}">
        <p14:creationId xmlns:p14="http://schemas.microsoft.com/office/powerpoint/2010/main" val="337113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data tags</a:t>
            </a:r>
            <a:endParaRPr lang="vi-VN" dirty="0"/>
          </a:p>
        </p:txBody>
      </p:sp>
      <p:sp>
        <p:nvSpPr>
          <p:cNvPr id="7" name="Content Placeholder 6"/>
          <p:cNvSpPr>
            <a:spLocks noGrp="1"/>
          </p:cNvSpPr>
          <p:nvPr>
            <p:ph idx="1"/>
          </p:nvPr>
        </p:nvSpPr>
        <p:spPr>
          <a:xfrm>
            <a:off x="1522414" y="1905000"/>
            <a:ext cx="10286998" cy="4267200"/>
          </a:xfrm>
        </p:spPr>
        <p:txBody>
          <a:bodyPr>
            <a:normAutofit fontScale="92500" lnSpcReduction="10000"/>
          </a:bodyPr>
          <a:lstStyle/>
          <a:p>
            <a:pPr marL="457200" indent="-457200">
              <a:buFont typeface="+mj-lt"/>
              <a:buAutoNum type="arabicPeriod" startAt="3"/>
            </a:pPr>
            <a:r>
              <a:rPr lang="en-US" dirty="0"/>
              <a:t>push tag: push properties onto the </a:t>
            </a:r>
            <a:r>
              <a:rPr lang="en-US" dirty="0" err="1"/>
              <a:t>ValueStack</a:t>
            </a:r>
            <a:endParaRPr lang="en-US" dirty="0"/>
          </a:p>
          <a:p>
            <a:pPr marL="274320" lvl="1" indent="0">
              <a:buNone/>
            </a:pPr>
            <a:r>
              <a:rPr lang="en-US" dirty="0"/>
              <a:t>&lt;</a:t>
            </a:r>
            <a:r>
              <a:rPr lang="en-US" dirty="0" err="1"/>
              <a:t>s:push</a:t>
            </a:r>
            <a:r>
              <a:rPr lang="en-US" dirty="0"/>
              <a:t> value="user"&gt;</a:t>
            </a:r>
          </a:p>
          <a:p>
            <a:pPr marL="274320" lvl="1" indent="0">
              <a:buNone/>
            </a:pPr>
            <a:r>
              <a:rPr lang="en-US" dirty="0"/>
              <a:t>	This is the "&lt;</a:t>
            </a:r>
            <a:r>
              <a:rPr lang="en-US" dirty="0" err="1"/>
              <a:t>s:property</a:t>
            </a:r>
            <a:r>
              <a:rPr lang="en-US" dirty="0"/>
              <a:t> value="</a:t>
            </a:r>
            <a:r>
              <a:rPr lang="en-US" dirty="0" err="1"/>
              <a:t>portfolioName</a:t>
            </a:r>
            <a:r>
              <a:rPr lang="en-US" dirty="0"/>
              <a:t>"/&gt;" portfolio,</a:t>
            </a:r>
          </a:p>
          <a:p>
            <a:pPr marL="274320" lvl="1" indent="0">
              <a:buNone/>
            </a:pPr>
            <a:r>
              <a:rPr lang="en-US" dirty="0"/>
              <a:t>	created by none other than &lt;</a:t>
            </a:r>
            <a:r>
              <a:rPr lang="en-US" dirty="0" err="1"/>
              <a:t>s:property</a:t>
            </a:r>
            <a:r>
              <a:rPr lang="en-US" dirty="0"/>
              <a:t> value="username"/&gt;</a:t>
            </a:r>
          </a:p>
          <a:p>
            <a:pPr marL="274320" lvl="1" indent="0">
              <a:buNone/>
            </a:pPr>
            <a:r>
              <a:rPr lang="en-US" dirty="0"/>
              <a:t>&lt;/</a:t>
            </a:r>
            <a:r>
              <a:rPr lang="en-US" dirty="0" err="1"/>
              <a:t>s:push</a:t>
            </a:r>
            <a:r>
              <a:rPr lang="en-US" dirty="0"/>
              <a:t>&gt;</a:t>
            </a:r>
          </a:p>
          <a:p>
            <a:pPr marL="457200" indent="-457200">
              <a:buFont typeface="+mj-lt"/>
              <a:buAutoNum type="arabicPeriod" startAt="4"/>
            </a:pPr>
            <a:r>
              <a:rPr lang="en-US" dirty="0"/>
              <a:t>The bean tag: hybrid of the set and push tags. The main difference is that you don’t need to work with an existing object</a:t>
            </a:r>
          </a:p>
          <a:p>
            <a:pPr marL="274320" lvl="1" indent="0">
              <a:buNone/>
            </a:pPr>
            <a:r>
              <a:rPr lang="en-US" dirty="0"/>
              <a:t>&lt;</a:t>
            </a:r>
            <a:r>
              <a:rPr lang="en-US" dirty="0" err="1"/>
              <a:t>s:bean</a:t>
            </a:r>
            <a:r>
              <a:rPr lang="en-US" dirty="0"/>
              <a:t> name="org.apache.struts2.util.Counter" </a:t>
            </a:r>
            <a:r>
              <a:rPr lang="en-US" dirty="0" err="1"/>
              <a:t>var</a:t>
            </a:r>
            <a:r>
              <a:rPr lang="en-US" dirty="0"/>
              <a:t>="counter"&gt;</a:t>
            </a:r>
          </a:p>
          <a:p>
            <a:pPr marL="274320" lvl="1" indent="0">
              <a:buNone/>
            </a:pPr>
            <a:r>
              <a:rPr lang="en-US" dirty="0"/>
              <a:t>	&lt;</a:t>
            </a:r>
            <a:r>
              <a:rPr lang="en-US" dirty="0" err="1"/>
              <a:t>s:param</a:t>
            </a:r>
            <a:r>
              <a:rPr lang="en-US" dirty="0"/>
              <a:t> name="last" value="7"/&gt;</a:t>
            </a:r>
          </a:p>
          <a:p>
            <a:pPr marL="274320" lvl="1" indent="0">
              <a:buNone/>
            </a:pPr>
            <a:r>
              <a:rPr lang="en-US" dirty="0"/>
              <a:t>&lt;/</a:t>
            </a:r>
            <a:r>
              <a:rPr lang="en-US" dirty="0" err="1"/>
              <a:t>s:bean</a:t>
            </a:r>
            <a:r>
              <a:rPr lang="en-US" dirty="0"/>
              <a:t>&gt;</a:t>
            </a:r>
          </a:p>
          <a:p>
            <a:pPr marL="274320" lvl="1" indent="0">
              <a:buNone/>
            </a:pPr>
            <a:r>
              <a:rPr lang="en-US" dirty="0"/>
              <a:t>&lt;</a:t>
            </a:r>
            <a:r>
              <a:rPr lang="en-US" dirty="0" err="1"/>
              <a:t>s:iterator</a:t>
            </a:r>
            <a:r>
              <a:rPr lang="en-US" dirty="0"/>
              <a:t> value="#counter"&gt;</a:t>
            </a:r>
          </a:p>
          <a:p>
            <a:pPr marL="274320" lvl="1" indent="0">
              <a:buNone/>
            </a:pPr>
            <a:r>
              <a:rPr lang="en-US" dirty="0"/>
              <a:t>	&lt;li&gt;&lt;</a:t>
            </a:r>
            <a:r>
              <a:rPr lang="en-US" dirty="0" err="1"/>
              <a:t>s:property</a:t>
            </a:r>
            <a:r>
              <a:rPr lang="en-US" dirty="0"/>
              <a:t>/&gt;&lt;/li&gt;</a:t>
            </a:r>
          </a:p>
          <a:p>
            <a:pPr marL="274320" lvl="1" indent="0">
              <a:buNone/>
            </a:pPr>
            <a:r>
              <a:rPr lang="en-US" dirty="0"/>
              <a:t>&lt;/</a:t>
            </a:r>
            <a:r>
              <a:rPr lang="en-US" dirty="0" err="1"/>
              <a:t>s:iterator</a:t>
            </a:r>
            <a:r>
              <a:rPr lang="en-US" dirty="0"/>
              <a:t>&gt;</a:t>
            </a:r>
          </a:p>
          <a:p>
            <a:pPr marL="457200" indent="-457200">
              <a:buFont typeface="+mj-lt"/>
              <a:buAutoNum type="arabicPeriod" startAt="4"/>
            </a:pPr>
            <a:endParaRPr lang="en-US" dirty="0"/>
          </a:p>
        </p:txBody>
      </p:sp>
    </p:spTree>
    <p:extLst>
      <p:ext uri="{BB962C8B-B14F-4D97-AF65-F5344CB8AC3E}">
        <p14:creationId xmlns:p14="http://schemas.microsoft.com/office/powerpoint/2010/main" val="244655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data tags</a:t>
            </a:r>
            <a:endParaRPr lang="vi-VN" dirty="0"/>
          </a:p>
        </p:txBody>
      </p:sp>
      <p:sp>
        <p:nvSpPr>
          <p:cNvPr id="7" name="Content Placeholder 6"/>
          <p:cNvSpPr>
            <a:spLocks noGrp="1"/>
          </p:cNvSpPr>
          <p:nvPr>
            <p:ph idx="1"/>
          </p:nvPr>
        </p:nvSpPr>
        <p:spPr>
          <a:xfrm>
            <a:off x="1487696" y="1828800"/>
            <a:ext cx="10286998" cy="4267200"/>
          </a:xfrm>
        </p:spPr>
        <p:txBody>
          <a:bodyPr>
            <a:normAutofit/>
          </a:bodyPr>
          <a:lstStyle/>
          <a:p>
            <a:pPr marL="457200" indent="-457200">
              <a:buFont typeface="+mj-lt"/>
              <a:buAutoNum type="arabicPeriod" startAt="5"/>
            </a:pPr>
            <a:r>
              <a:rPr lang="en-US" dirty="0"/>
              <a:t> action tag: invoke another action from our view layer</a:t>
            </a:r>
          </a:p>
          <a:p>
            <a:pPr marL="274320" lvl="1" indent="0">
              <a:buNone/>
            </a:pPr>
            <a:r>
              <a:rPr lang="en-US" dirty="0"/>
              <a:t>&lt;h3&gt;Action Tag&lt;/h3&gt;</a:t>
            </a:r>
          </a:p>
          <a:p>
            <a:pPr marL="274320" lvl="1" indent="0">
              <a:buNone/>
            </a:pPr>
            <a:r>
              <a:rPr lang="en-US" dirty="0"/>
              <a:t>&lt;h4&gt;This line is from the </a:t>
            </a:r>
            <a:r>
              <a:rPr lang="en-US" dirty="0" err="1"/>
              <a:t>ActionTag</a:t>
            </a:r>
            <a:r>
              <a:rPr lang="en-US" dirty="0"/>
              <a:t> action's result.&lt;/h4&gt;</a:t>
            </a:r>
          </a:p>
          <a:p>
            <a:pPr marL="274320" lvl="1" indent="0">
              <a:buNone/>
            </a:pPr>
            <a:r>
              <a:rPr lang="en-US" dirty="0"/>
              <a:t>&lt;</a:t>
            </a:r>
            <a:r>
              <a:rPr lang="en-US" dirty="0" err="1"/>
              <a:t>s:action</a:t>
            </a:r>
            <a:r>
              <a:rPr lang="en-US" dirty="0"/>
              <a:t> name="</a:t>
            </a:r>
            <a:r>
              <a:rPr lang="en-US" dirty="0" err="1"/>
              <a:t>TargetAction</a:t>
            </a:r>
            <a:r>
              <a:rPr lang="en-US" dirty="0"/>
              <a:t>" </a:t>
            </a:r>
            <a:r>
              <a:rPr lang="en-US" dirty="0" err="1"/>
              <a:t>executeResult</a:t>
            </a:r>
            <a:r>
              <a:rPr lang="en-US" dirty="0"/>
              <a:t>="true"/&gt;</a:t>
            </a:r>
          </a:p>
          <a:p>
            <a:pPr marL="274320" lvl="1" indent="0">
              <a:buNone/>
            </a:pPr>
            <a:endParaRPr lang="en-US" dirty="0"/>
          </a:p>
        </p:txBody>
      </p:sp>
    </p:spTree>
    <p:extLst>
      <p:ext uri="{BB962C8B-B14F-4D97-AF65-F5344CB8AC3E}">
        <p14:creationId xmlns:p14="http://schemas.microsoft.com/office/powerpoint/2010/main" val="144862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view: tags – Control tags</a:t>
            </a:r>
            <a:endParaRPr lang="vi-VN" dirty="0"/>
          </a:p>
        </p:txBody>
      </p:sp>
      <p:sp>
        <p:nvSpPr>
          <p:cNvPr id="7" name="Content Placeholder 6"/>
          <p:cNvSpPr>
            <a:spLocks noGrp="1"/>
          </p:cNvSpPr>
          <p:nvPr>
            <p:ph idx="1"/>
          </p:nvPr>
        </p:nvSpPr>
        <p:spPr>
          <a:xfrm>
            <a:off x="1487696" y="1828800"/>
            <a:ext cx="10286998" cy="4267200"/>
          </a:xfrm>
        </p:spPr>
        <p:txBody>
          <a:bodyPr>
            <a:normAutofit lnSpcReduction="10000"/>
          </a:bodyPr>
          <a:lstStyle/>
          <a:p>
            <a:pPr marL="457200" indent="-457200">
              <a:buFont typeface="+mj-lt"/>
              <a:buAutoNum type="arabicPeriod"/>
            </a:pPr>
            <a:r>
              <a:rPr lang="en-US" dirty="0"/>
              <a:t> iterator tag: allows you to loop over collections of objects easily (Collection, Map, Enumeration, Iterator, or array), </a:t>
            </a:r>
          </a:p>
          <a:p>
            <a:pPr marL="274320" lvl="1" indent="0">
              <a:buNone/>
            </a:pPr>
            <a:r>
              <a:rPr lang="en-US" dirty="0"/>
              <a:t>&lt;</a:t>
            </a:r>
            <a:r>
              <a:rPr lang="en-US" dirty="0" err="1"/>
              <a:t>s:iterator</a:t>
            </a:r>
            <a:r>
              <a:rPr lang="en-US" dirty="0"/>
              <a:t> value="users" status="</a:t>
            </a:r>
            <a:r>
              <a:rPr lang="en-US" dirty="0" err="1"/>
              <a:t>itStatus</a:t>
            </a:r>
            <a:r>
              <a:rPr lang="en-US" dirty="0"/>
              <a:t>"&gt;</a:t>
            </a:r>
          </a:p>
          <a:p>
            <a:pPr marL="502920" lvl="2" indent="0">
              <a:buNone/>
            </a:pPr>
            <a:r>
              <a:rPr lang="en-US" dirty="0"/>
              <a:t>&lt;li&gt;</a:t>
            </a:r>
          </a:p>
          <a:p>
            <a:pPr marL="502920" lvl="2" indent="0">
              <a:buNone/>
            </a:pPr>
            <a:r>
              <a:rPr lang="en-US" dirty="0"/>
              <a:t>	&lt;</a:t>
            </a:r>
            <a:r>
              <a:rPr lang="en-US" dirty="0" err="1"/>
              <a:t>s:property</a:t>
            </a:r>
            <a:r>
              <a:rPr lang="en-US" dirty="0"/>
              <a:t> value="#</a:t>
            </a:r>
            <a:r>
              <a:rPr lang="en-US" dirty="0" err="1"/>
              <a:t>itStatus.count</a:t>
            </a:r>
            <a:r>
              <a:rPr lang="en-US" dirty="0"/>
              <a:t>" /&gt;</a:t>
            </a:r>
          </a:p>
          <a:p>
            <a:pPr marL="502920" lvl="2" indent="0">
              <a:buNone/>
            </a:pPr>
            <a:r>
              <a:rPr lang="en-US" dirty="0"/>
              <a:t>	&lt;</a:t>
            </a:r>
            <a:r>
              <a:rPr lang="en-US" dirty="0" err="1"/>
              <a:t>s:property</a:t>
            </a:r>
            <a:r>
              <a:rPr lang="en-US" dirty="0"/>
              <a:t> value="</a:t>
            </a:r>
            <a:r>
              <a:rPr lang="en-US" dirty="0" err="1"/>
              <a:t>portfolioName</a:t>
            </a:r>
            <a:r>
              <a:rPr lang="en-US" dirty="0"/>
              <a:t>"/&gt;</a:t>
            </a:r>
          </a:p>
          <a:p>
            <a:pPr marL="502920" lvl="2" indent="0">
              <a:buNone/>
            </a:pPr>
            <a:r>
              <a:rPr lang="en-US" dirty="0"/>
              <a:t>&lt;/li&gt;</a:t>
            </a:r>
          </a:p>
          <a:p>
            <a:pPr marL="274320" lvl="1" indent="0">
              <a:buNone/>
            </a:pPr>
            <a:r>
              <a:rPr lang="en-US" dirty="0"/>
              <a:t>&lt;/</a:t>
            </a:r>
            <a:r>
              <a:rPr lang="en-US" dirty="0" err="1"/>
              <a:t>s:iterator</a:t>
            </a:r>
            <a:r>
              <a:rPr lang="en-US" dirty="0"/>
              <a:t>&gt;</a:t>
            </a:r>
          </a:p>
          <a:p>
            <a:pPr marL="457200" indent="-457200">
              <a:buFont typeface="+mj-lt"/>
              <a:buAutoNum type="arabicPeriod"/>
            </a:pPr>
            <a:r>
              <a:rPr lang="en-US" dirty="0"/>
              <a:t>if and else tags:  provide these familiar if and else control logic</a:t>
            </a:r>
          </a:p>
          <a:p>
            <a:pPr marL="274320" lvl="1" indent="0">
              <a:buNone/>
            </a:pPr>
            <a:r>
              <a:rPr lang="en-US" dirty="0"/>
              <a:t>&lt;</a:t>
            </a:r>
            <a:r>
              <a:rPr lang="en-US" dirty="0" err="1"/>
              <a:t>s:if</a:t>
            </a:r>
            <a:r>
              <a:rPr lang="en-US" dirty="0"/>
              <a:t> test="</a:t>
            </a:r>
            <a:r>
              <a:rPr lang="en-US" dirty="0" err="1"/>
              <a:t>user.age</a:t>
            </a:r>
            <a:r>
              <a:rPr lang="en-US" dirty="0"/>
              <a:t> &gt; 35"&gt;This user is too old.&lt;/</a:t>
            </a:r>
            <a:r>
              <a:rPr lang="en-US" dirty="0" err="1"/>
              <a:t>s:if</a:t>
            </a:r>
            <a:r>
              <a:rPr lang="en-US" dirty="0"/>
              <a:t>&gt;</a:t>
            </a:r>
          </a:p>
          <a:p>
            <a:pPr marL="274320" lvl="1" indent="0">
              <a:buNone/>
            </a:pPr>
            <a:r>
              <a:rPr lang="en-US" dirty="0"/>
              <a:t>&lt;</a:t>
            </a:r>
            <a:r>
              <a:rPr lang="en-US" dirty="0" err="1"/>
              <a:t>s:elseif</a:t>
            </a:r>
            <a:r>
              <a:rPr lang="en-US" dirty="0"/>
              <a:t> test="</a:t>
            </a:r>
            <a:r>
              <a:rPr lang="en-US" dirty="0" err="1"/>
              <a:t>user.age</a:t>
            </a:r>
            <a:r>
              <a:rPr lang="en-US" dirty="0"/>
              <a:t> &lt; 35"&gt;This user is too young&lt;/</a:t>
            </a:r>
            <a:r>
              <a:rPr lang="en-US" dirty="0" err="1"/>
              <a:t>s:elseif</a:t>
            </a:r>
            <a:r>
              <a:rPr lang="en-US" dirty="0"/>
              <a:t>&gt;</a:t>
            </a:r>
          </a:p>
          <a:p>
            <a:pPr marL="274320" lvl="1" indent="0">
              <a:buNone/>
            </a:pPr>
            <a:r>
              <a:rPr lang="en-US" dirty="0"/>
              <a:t>&lt;</a:t>
            </a:r>
            <a:r>
              <a:rPr lang="en-US" dirty="0" err="1"/>
              <a:t>s:else</a:t>
            </a:r>
            <a:r>
              <a:rPr lang="en-US" dirty="0"/>
              <a:t>&gt;This user is just right&lt;/</a:t>
            </a:r>
            <a:r>
              <a:rPr lang="en-US" dirty="0" err="1"/>
              <a:t>s:else</a:t>
            </a:r>
            <a:r>
              <a:rPr lang="en-US" dirty="0"/>
              <a:t>&gt;</a:t>
            </a:r>
          </a:p>
        </p:txBody>
      </p:sp>
    </p:spTree>
    <p:extLst>
      <p:ext uri="{BB962C8B-B14F-4D97-AF65-F5344CB8AC3E}">
        <p14:creationId xmlns:p14="http://schemas.microsoft.com/office/powerpoint/2010/main" val="42531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945</TotalTime>
  <Words>2821</Words>
  <Application>Microsoft Office PowerPoint</Application>
  <PresentationFormat>Custom</PresentationFormat>
  <Paragraphs>318</Paragraphs>
  <Slides>54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Consolas</vt:lpstr>
      <vt:lpstr>Corbel</vt:lpstr>
      <vt:lpstr>Tahoma</vt:lpstr>
      <vt:lpstr>Wingdings</vt:lpstr>
      <vt:lpstr>Chalkboard 16x9</vt:lpstr>
      <vt:lpstr>Struts 2: Building the view </vt:lpstr>
      <vt:lpstr>Agenda</vt:lpstr>
      <vt:lpstr>Building a view: tags</vt:lpstr>
      <vt:lpstr>Building a view: tags - systax</vt:lpstr>
      <vt:lpstr>Building a view: tags - Using OGNL to set attributes on tags</vt:lpstr>
      <vt:lpstr>Building a view: tags – data tags</vt:lpstr>
      <vt:lpstr>Building a view: tags – data tags</vt:lpstr>
      <vt:lpstr>Building a view: tags – data tags</vt:lpstr>
      <vt:lpstr>Building a view: tags – Control tags</vt:lpstr>
      <vt:lpstr>Building a view: tags – Miscellaneous tags</vt:lpstr>
      <vt:lpstr>Building a view: tags – Miscellaneous tags</vt:lpstr>
      <vt:lpstr>UI component tags</vt:lpstr>
      <vt:lpstr>UI component tags</vt:lpstr>
      <vt:lpstr>UI component tags</vt:lpstr>
      <vt:lpstr>Why we need UI component tags </vt:lpstr>
      <vt:lpstr>Why we need UI component tags </vt:lpstr>
      <vt:lpstr>Why we need UI component tags </vt:lpstr>
      <vt:lpstr>Why we need UI component tags </vt:lpstr>
      <vt:lpstr>Why we need UI component tags </vt:lpstr>
      <vt:lpstr>Theme</vt:lpstr>
      <vt:lpstr>Common attributes  </vt:lpstr>
      <vt:lpstr>Common attributes</vt:lpstr>
      <vt:lpstr>Results in detail</vt:lpstr>
      <vt:lpstr>Life after action</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Life after the action</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Commonly used result types</vt:lpstr>
      <vt:lpstr>JSP alternatives </vt:lpstr>
      <vt:lpstr>JSP alternatives </vt:lpstr>
      <vt:lpstr>JSP alternatives </vt:lpstr>
      <vt:lpstr>JSP alternatives </vt:lpstr>
      <vt:lpstr>JSP alternatives </vt:lpstr>
      <vt:lpstr>JSP alternatives </vt:lpstr>
      <vt:lpstr>JSP alternatives </vt:lpstr>
      <vt:lpstr>Global results </vt:lpstr>
      <vt:lpstr>Summary </vt:lpstr>
      <vt:lpstr>Answer and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Kernel Dang</dc:creator>
  <cp:lastModifiedBy>Kernel Dang</cp:lastModifiedBy>
  <cp:revision>35</cp:revision>
  <dcterms:created xsi:type="dcterms:W3CDTF">2017-04-11T05:10:45Z</dcterms:created>
  <dcterms:modified xsi:type="dcterms:W3CDTF">2017-04-15T01:31:08Z</dcterms:modified>
</cp:coreProperties>
</file>