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66" r:id="rId4"/>
    <p:sldId id="269" r:id="rId5"/>
    <p:sldId id="259" r:id="rId6"/>
    <p:sldId id="267" r:id="rId7"/>
    <p:sldId id="268" r:id="rId8"/>
    <p:sldId id="257" r:id="rId9"/>
    <p:sldId id="261" r:id="rId10"/>
    <p:sldId id="258" r:id="rId11"/>
    <p:sldId id="263" r:id="rId12"/>
    <p:sldId id="262" r:id="rId13"/>
    <p:sldId id="264" r:id="rId14"/>
    <p:sldId id="265" r:id="rId15"/>
    <p:sldId id="270" r:id="rId16"/>
    <p:sldId id="260" r:id="rId17"/>
    <p:sldId id="280" r:id="rId18"/>
    <p:sldId id="272" r:id="rId19"/>
    <p:sldId id="271" r:id="rId20"/>
    <p:sldId id="275" r:id="rId21"/>
    <p:sldId id="276" r:id="rId22"/>
    <p:sldId id="273" r:id="rId23"/>
    <p:sldId id="277" r:id="rId24"/>
    <p:sldId id="281" r:id="rId25"/>
    <p:sldId id="274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B2DF-9A61-4BDC-94D7-2027266ACFCB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B454-EB1C-453E-8F49-686BA1F83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0B454-EB1C-453E-8F49-686BA1F8332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C05D110-CCFA-48A2-9333-42EFB136273D}" type="datetimeFigureOut">
              <a:rPr lang="en-US" smtClean="0"/>
              <a:pPr/>
              <a:t>9/8/2015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B047C0-882C-4266-B447-08DFEEEC2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br>
              <a:rPr lang="en-US" dirty="0" smtClean="0"/>
            </a:br>
            <a:r>
              <a:rPr lang="en-US" dirty="0" err="1" smtClean="0"/>
              <a:t>Wednsday</a:t>
            </a:r>
            <a:r>
              <a:rPr lang="en-US" dirty="0" smtClean="0"/>
              <a:t> 6:20 </a:t>
            </a:r>
            <a:r>
              <a:rPr lang="en-US" dirty="0" smtClean="0"/>
              <a:t>to 8:50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Bohdan</a:t>
            </a:r>
            <a:r>
              <a:rPr lang="en-US" dirty="0" smtClean="0"/>
              <a:t> </a:t>
            </a:r>
            <a:r>
              <a:rPr lang="en-US" dirty="0" err="1" smtClean="0"/>
              <a:t>Hawryluk</a:t>
            </a:r>
            <a:endParaRPr lang="en-US" dirty="0" smtClean="0"/>
          </a:p>
          <a:p>
            <a:r>
              <a:rPr lang="en-US" dirty="0" smtClean="0"/>
              <a:t>System Architect</a:t>
            </a:r>
          </a:p>
          <a:p>
            <a:r>
              <a:rPr lang="en-US" dirty="0" smtClean="0"/>
              <a:t>Weill Cornell Medical College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4098" name="Picture 2" descr="http://ecl.informationbuilders.com/iway/topic/shell_60/application.adapters/source/files/images/rdbms_setconnectioninf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5715000" cy="3828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2530" name="Picture 2" descr="Data from a sample fact tabl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09800"/>
            <a:ext cx="6642451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1506" name="Picture 2" descr="http://www.informix.com.ua/articles/rolap/FIG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057400"/>
            <a:ext cx="4705350" cy="3771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3554" name="Picture 2" descr="A Sample star 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558116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4578" name="Picture 2" descr="Sample snowflakes schem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828799"/>
            <a:ext cx="5334000" cy="47256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9698" name="Picture 2" descr="http://gobansaor.files.wordpress.com/2010/07/star-shi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2057400" cy="2034604"/>
          </a:xfrm>
          <a:prstGeom prst="rect">
            <a:avLst/>
          </a:prstGeom>
          <a:noFill/>
        </p:spPr>
      </p:pic>
      <p:pic>
        <p:nvPicPr>
          <p:cNvPr id="29700" name="Picture 4" descr="http://mattersofopinion.net/wp-content/uploads/2011/01/begging-for-mone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819400"/>
            <a:ext cx="2023375" cy="2000251"/>
          </a:xfrm>
          <a:prstGeom prst="rect">
            <a:avLst/>
          </a:prstGeom>
          <a:noFill/>
        </p:spPr>
      </p:pic>
      <p:pic>
        <p:nvPicPr>
          <p:cNvPr id="29702" name="Picture 6" descr="http://1.bp.blogspot.com/-hXtZOPXvnlQ/Te5o1Wqo-yI/AAAAAAAABZQ/AUw98UUFuLM/s1600/begging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810000"/>
            <a:ext cx="2373429" cy="2514600"/>
          </a:xfrm>
          <a:prstGeom prst="rect">
            <a:avLst/>
          </a:prstGeom>
          <a:noFill/>
        </p:spPr>
      </p:pic>
      <p:sp>
        <p:nvSpPr>
          <p:cNvPr id="7" name="Notched Right Arrow 6"/>
          <p:cNvSpPr/>
          <p:nvPr/>
        </p:nvSpPr>
        <p:spPr>
          <a:xfrm rot="1902318">
            <a:off x="2835373" y="2493739"/>
            <a:ext cx="426978" cy="762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otched Right Arrow 7"/>
          <p:cNvSpPr/>
          <p:nvPr/>
        </p:nvSpPr>
        <p:spPr>
          <a:xfrm rot="1902318">
            <a:off x="5482718" y="3857988"/>
            <a:ext cx="500581" cy="762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050" name="Picture 2" descr="http://www.davinci-systems.es/progress/rdbms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5638800" cy="4897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1026" name="Picture 2" descr="http://www.microsoft.com/casestudies/ServeImageResource.aspx?400000149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6019800" cy="5065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1NF</a:t>
            </a:r>
          </a:p>
          <a:p>
            <a:r>
              <a:rPr lang="en-US" dirty="0" smtClean="0"/>
              <a:t>2NF</a:t>
            </a:r>
          </a:p>
          <a:p>
            <a:r>
              <a:rPr lang="en-US" dirty="0" smtClean="0"/>
              <a:t>3NF</a:t>
            </a:r>
          </a:p>
          <a:p>
            <a:r>
              <a:rPr lang="en-US" dirty="0" smtClean="0"/>
              <a:t>4NF</a:t>
            </a:r>
          </a:p>
          <a:p>
            <a:r>
              <a:rPr lang="en-US" dirty="0" smtClean="0"/>
              <a:t>5NF</a:t>
            </a:r>
          </a:p>
          <a:p>
            <a:r>
              <a:rPr lang="en-US" dirty="0" smtClean="0"/>
              <a:t>6NF</a:t>
            </a:r>
            <a:endParaRPr lang="en-US" dirty="0"/>
          </a:p>
        </p:txBody>
      </p:sp>
      <p:pic>
        <p:nvPicPr>
          <p:cNvPr id="4" name="Picture 2" descr="http://www.informix.com.ua/articles/rolap/FIG1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600200"/>
            <a:ext cx="4705350" cy="3771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 – Structured Query Language</a:t>
            </a:r>
          </a:p>
          <a:p>
            <a:r>
              <a:rPr lang="en-US" b="1" dirty="0" smtClean="0"/>
              <a:t>Data Definition Language</a:t>
            </a:r>
            <a:r>
              <a:rPr lang="en-US" dirty="0" smtClean="0"/>
              <a:t> (DDL)</a:t>
            </a:r>
          </a:p>
          <a:p>
            <a:r>
              <a:rPr lang="en-US" b="1" dirty="0" smtClean="0"/>
              <a:t>Data Manipulation Language</a:t>
            </a:r>
            <a:r>
              <a:rPr lang="en-US" dirty="0" smtClean="0"/>
              <a:t> (DML)</a:t>
            </a:r>
          </a:p>
          <a:p>
            <a:r>
              <a:rPr lang="en-US" b="1" dirty="0" smtClean="0"/>
              <a:t>Data Control Language</a:t>
            </a:r>
            <a:r>
              <a:rPr lang="en-US" dirty="0" smtClean="0"/>
              <a:t> (DCL)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30%</a:t>
            </a:r>
          </a:p>
          <a:p>
            <a:r>
              <a:rPr lang="en-US" dirty="0" smtClean="0"/>
              <a:t>FINAL 30%</a:t>
            </a:r>
          </a:p>
          <a:p>
            <a:r>
              <a:rPr lang="en-US" dirty="0" smtClean="0"/>
              <a:t>PROJECT 30%</a:t>
            </a:r>
          </a:p>
          <a:p>
            <a:r>
              <a:rPr lang="en-US" dirty="0" smtClean="0"/>
              <a:t>PARTICIPATION </a:t>
            </a:r>
            <a:r>
              <a:rPr lang="en-US" smtClean="0"/>
              <a:t>AND HW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0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algn="just"/>
            <a:r>
              <a:rPr lang="en-US" dirty="0" smtClean="0"/>
              <a:t>CREATE </a:t>
            </a:r>
          </a:p>
          <a:p>
            <a:pPr algn="just"/>
            <a:r>
              <a:rPr lang="en-US" dirty="0" smtClean="0"/>
              <a:t>ALTER </a:t>
            </a:r>
          </a:p>
          <a:p>
            <a:pPr algn="just"/>
            <a:r>
              <a:rPr lang="en-US" dirty="0" smtClean="0"/>
              <a:t>TRUNCATE</a:t>
            </a:r>
          </a:p>
          <a:p>
            <a:pPr algn="just"/>
            <a:r>
              <a:rPr lang="en-US" dirty="0" smtClean="0"/>
              <a:t>DROP</a:t>
            </a:r>
          </a:p>
          <a:p>
            <a:pPr algn="just"/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ORDER BY </a:t>
            </a:r>
            <a:endParaRPr lang="en-US" dirty="0" smtClean="0"/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HAVING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UPDATE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http://ecl.informationbuilders.com/iway/topic/shell_60/application.adapters/source/files/images/rdbms_setconnectioninf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905000"/>
            <a:ext cx="5346148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LEFT JOIN</a:t>
            </a:r>
          </a:p>
          <a:p>
            <a:r>
              <a:rPr lang="en-US" dirty="0" smtClean="0"/>
              <a:t>RIGHT JOIN</a:t>
            </a:r>
          </a:p>
          <a:p>
            <a:r>
              <a:rPr lang="en-US" dirty="0" smtClean="0"/>
              <a:t>INNER JOIN</a:t>
            </a:r>
          </a:p>
          <a:p>
            <a:r>
              <a:rPr lang="en-US" dirty="0" smtClean="0"/>
              <a:t>SELF JOIN</a:t>
            </a:r>
          </a:p>
          <a:p>
            <a:r>
              <a:rPr lang="en-US" dirty="0" smtClean="0"/>
              <a:t>CARTESIAN PRODUCT</a:t>
            </a:r>
            <a:endParaRPr lang="en-US" dirty="0"/>
          </a:p>
        </p:txBody>
      </p:sp>
      <p:pic>
        <p:nvPicPr>
          <p:cNvPr id="4" name="Picture 2" descr="http://ecl.informationbuilders.com/iway/topic/shell_60/application.adapters/source/files/images/rdbms_setconnectioninf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816224"/>
            <a:ext cx="3352800" cy="2246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</a:p>
          <a:p>
            <a:r>
              <a:rPr lang="en-US" dirty="0" smtClean="0"/>
              <a:t>REVOKE</a:t>
            </a:r>
            <a:endParaRPr lang="en-US" dirty="0"/>
          </a:p>
        </p:txBody>
      </p:sp>
      <p:pic>
        <p:nvPicPr>
          <p:cNvPr id="4" name="Picture 2" descr="http://ecl.informationbuilders.com/iway/topic/shell_60/application.adapters/source/files/images/rdbms_setconnectioninf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524000"/>
            <a:ext cx="4648200" cy="31138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pic>
        <p:nvPicPr>
          <p:cNvPr id="40962" name="Picture 2" descr="http://www.colossalintelligence.com/wp-content/uploads/2012/05/repor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962400"/>
            <a:ext cx="3886200" cy="2590800"/>
          </a:xfrm>
          <a:prstGeom prst="rect">
            <a:avLst/>
          </a:prstGeom>
          <a:noFill/>
        </p:spPr>
      </p:pic>
      <p:pic>
        <p:nvPicPr>
          <p:cNvPr id="40966" name="Picture 6" descr="http://www.automatedlogic.com/img/images/large/energy-repor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886200" cy="2573977"/>
          </a:xfrm>
          <a:prstGeom prst="rect">
            <a:avLst/>
          </a:prstGeom>
          <a:noFill/>
        </p:spPr>
      </p:pic>
      <p:pic>
        <p:nvPicPr>
          <p:cNvPr id="40968" name="Picture 8" descr="http://www.southbayriders.com/forums/attachment.php?attachmentid=361733&amp;d=130333615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667000"/>
            <a:ext cx="3733800" cy="2368629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4114800" y="3276600"/>
            <a:ext cx="60960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</a:t>
            </a:r>
          </a:p>
          <a:p>
            <a:r>
              <a:rPr lang="en-US" dirty="0" smtClean="0"/>
              <a:t>AVG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LTRIM</a:t>
            </a:r>
          </a:p>
          <a:p>
            <a:r>
              <a:rPr lang="en-US" dirty="0" smtClean="0"/>
              <a:t>RTRIM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  <a:endParaRPr lang="en-US" dirty="0"/>
          </a:p>
        </p:txBody>
      </p:sp>
      <p:pic>
        <p:nvPicPr>
          <p:cNvPr id="4" name="Picture 6" descr="http://www.automatedlogic.com/img/images/large/energy-repor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600200"/>
            <a:ext cx="6136340" cy="4064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</a:p>
          <a:p>
            <a:r>
              <a:rPr lang="en-US" dirty="0" smtClean="0"/>
              <a:t>VARCHAR</a:t>
            </a:r>
          </a:p>
          <a:p>
            <a:r>
              <a:rPr lang="en-US" dirty="0" smtClean="0"/>
              <a:t>CHAR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TIMESTEMP</a:t>
            </a:r>
          </a:p>
        </p:txBody>
      </p:sp>
      <p:pic>
        <p:nvPicPr>
          <p:cNvPr id="4" name="Picture 6" descr="http://www.automatedlogic.com/img/images/large/energy-repor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600200"/>
            <a:ext cx="5450540" cy="3610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CURSOR</a:t>
            </a:r>
            <a:endParaRPr lang="en-US" dirty="0" smtClean="0"/>
          </a:p>
          <a:p>
            <a:r>
              <a:rPr lang="en-US" dirty="0" smtClean="0"/>
              <a:t>BACKUPS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VIEWS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5602" name="Picture 2" descr="http://t1.gstatic.com/images?q=tbn:ANd9GcQZWNokP2bZbZMOwiypMkZrG5SeX_zPBlf0LCbm3TvrDBa_jt29_m9buqV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797898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8674" name="Picture 2" descr="http://slashdot.org/topic/wp-content/uploads/2012/07/shutterstock_485373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399"/>
            <a:ext cx="6858000" cy="45125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3074" name="Picture 2" descr="http://www.cio-weblog.com/wp-content/uploads/1907665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676400"/>
            <a:ext cx="5029200" cy="4747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6626" name="Picture 2" descr="http://www.elated.com/res/Image/articles/development/php/cms-in-an-afternoon-php-mysql/leve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328691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27650" name="Picture 2" descr="L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752600"/>
            <a:ext cx="7172285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5122" name="Picture 2" descr="https://encrypted-tbn2.google.com/images?q=tbn:ANd9GcRCV7j7yd8ORkteS5rESmb8DeXT6luw3wQS7Cu82hbQyAKPdPZlr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2143125" cy="2143125"/>
          </a:xfrm>
          <a:prstGeom prst="rect">
            <a:avLst/>
          </a:prstGeom>
          <a:noFill/>
        </p:spPr>
      </p:pic>
      <p:pic>
        <p:nvPicPr>
          <p:cNvPr id="5126" name="Picture 6" descr="http://www.publishorperish.net/images/sql-server-20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676400"/>
            <a:ext cx="1752600" cy="2231903"/>
          </a:xfrm>
          <a:prstGeom prst="rect">
            <a:avLst/>
          </a:prstGeom>
          <a:noFill/>
        </p:spPr>
      </p:pic>
      <p:pic>
        <p:nvPicPr>
          <p:cNvPr id="5128" name="Picture 8" descr="http://images.intomobile.com/wp-content/uploads/2010/05/sap-sybas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114801"/>
            <a:ext cx="3129281" cy="2133600"/>
          </a:xfrm>
          <a:prstGeom prst="rect">
            <a:avLst/>
          </a:prstGeom>
          <a:noFill/>
        </p:spPr>
      </p:pic>
      <p:pic>
        <p:nvPicPr>
          <p:cNvPr id="5130" name="Picture 10" descr="http://www.w3resource.com/mysql/mysql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114800"/>
            <a:ext cx="2964632" cy="2162176"/>
          </a:xfrm>
          <a:prstGeom prst="rect">
            <a:avLst/>
          </a:prstGeom>
          <a:noFill/>
        </p:spPr>
      </p:pic>
      <p:pic>
        <p:nvPicPr>
          <p:cNvPr id="5132" name="Picture 12" descr="http://www.costcaptain.com/mm5/images/2010box/access201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1600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tables and the relationships among the </a:t>
            </a:r>
            <a:r>
              <a:rPr lang="en-US" dirty="0" smtClean="0"/>
              <a:t>data points </a:t>
            </a:r>
            <a:r>
              <a:rPr lang="en-US" dirty="0" smtClean="0"/>
              <a:t>are also stored in tables. </a:t>
            </a:r>
          </a:p>
          <a:p>
            <a:r>
              <a:rPr lang="en-US" dirty="0" smtClean="0"/>
              <a:t>Relationships are governed by Primary Foreign key relationships and are strictly enforced. </a:t>
            </a:r>
          </a:p>
          <a:p>
            <a:r>
              <a:rPr lang="en-US" dirty="0" smtClean="0"/>
              <a:t>The data can be accessed or reassembled in many different ways without having to change the table forms.</a:t>
            </a:r>
          </a:p>
          <a:p>
            <a:r>
              <a:rPr lang="en-US" dirty="0" smtClean="0"/>
              <a:t>Methods of storing data are governed by 6NF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473</TotalTime>
  <Words>187</Words>
  <Application>Microsoft Office PowerPoint</Application>
  <PresentationFormat>On-screen Show (4:3)</PresentationFormat>
  <Paragraphs>86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Book Antiqua</vt:lpstr>
      <vt:lpstr>Calibri</vt:lpstr>
      <vt:lpstr>Lucida Sans</vt:lpstr>
      <vt:lpstr>Wingdings</vt:lpstr>
      <vt:lpstr>Wingdings 2</vt:lpstr>
      <vt:lpstr>Wingdings 3</vt:lpstr>
      <vt:lpstr>Apex</vt:lpstr>
      <vt:lpstr>Database Design Wednsday 6:20 to 8:50</vt:lpstr>
      <vt:lpstr>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RDBMS</vt:lpstr>
      <vt:lpstr>NORMALIZATION</vt:lpstr>
      <vt:lpstr>SQL</vt:lpstr>
      <vt:lpstr>SQL DDL</vt:lpstr>
      <vt:lpstr>SQL DML</vt:lpstr>
      <vt:lpstr>DML</vt:lpstr>
      <vt:lpstr>DCL</vt:lpstr>
      <vt:lpstr>FUNCTIONS</vt:lpstr>
      <vt:lpstr>FUNCTIONS</vt:lpstr>
      <vt:lpstr>DATA TYPES</vt:lpstr>
      <vt:lpstr>ADVANCED TOPICS</vt:lpstr>
    </vt:vector>
  </TitlesOfParts>
  <Company>Door3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Monday 6:20 to 8:50</dc:title>
  <dc:creator>bohdan</dc:creator>
  <cp:lastModifiedBy>Bohdan Hawryluk</cp:lastModifiedBy>
  <cp:revision>29</cp:revision>
  <dcterms:created xsi:type="dcterms:W3CDTF">2012-09-08T18:08:52Z</dcterms:created>
  <dcterms:modified xsi:type="dcterms:W3CDTF">2015-09-09T00:32:13Z</dcterms:modified>
</cp:coreProperties>
</file>