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F8CA62-B67E-4E04-B619-15469F1B0642}" type="datetimeFigureOut">
              <a:rPr lang="en-US" smtClean="0"/>
              <a:t>10/1/2012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0075D-1CC5-44A9-9F7D-BCE7B186ED43}" type="slidenum">
              <a:rPr lang="en-US" smtClean="0"/>
              <a:t>‹#›</a:t>
            </a:fld>
            <a:endParaRPr lang="en-US"/>
          </a:p>
        </p:txBody>
      </p:sp>
    </p:spTree>
    <p:extLst>
      <p:ext uri="{BB962C8B-B14F-4D97-AF65-F5344CB8AC3E}">
        <p14:creationId xmlns:p14="http://schemas.microsoft.com/office/powerpoint/2010/main" val="290280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26CD8D-E898-4F14-A4B9-FA097DD1178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802E390-B7A2-46FA-ABF1-287E13868E8C}" type="datetimeFigureOut">
              <a:rPr lang="en-US" smtClean="0"/>
              <a:t>10/1/2012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10801F2-C207-4998-83D5-B7C2CA9D1880}"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2E390-B7A2-46FA-ABF1-287E13868E8C}" type="datetimeFigureOut">
              <a:rPr lang="en-US" smtClean="0"/>
              <a:t>10/1/2012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2E390-B7A2-46FA-ABF1-287E13868E8C}" type="datetimeFigureOut">
              <a:rPr lang="en-US" smtClean="0"/>
              <a:t>10/1/2012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2E390-B7A2-46FA-ABF1-287E13868E8C}" type="datetimeFigureOut">
              <a:rPr lang="en-US" smtClean="0"/>
              <a:t>10/1/2012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02E390-B7A2-46FA-ABF1-287E13868E8C}" type="datetimeFigureOut">
              <a:rPr lang="en-US" smtClean="0"/>
              <a:t>10/1/2012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10801F2-C207-4998-83D5-B7C2CA9D18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02E390-B7A2-46FA-ABF1-287E13868E8C}" type="datetimeFigureOut">
              <a:rPr lang="en-US" smtClean="0"/>
              <a:t>10/1/2012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02E390-B7A2-46FA-ABF1-287E13868E8C}" type="datetimeFigureOut">
              <a:rPr lang="en-US" smtClean="0"/>
              <a:t>10/1/2012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02E390-B7A2-46FA-ABF1-287E13868E8C}" type="datetimeFigureOut">
              <a:rPr lang="en-US" smtClean="0"/>
              <a:t>10/1/2012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2E390-B7A2-46FA-ABF1-287E13868E8C}" type="datetimeFigureOut">
              <a:rPr lang="en-US" smtClean="0"/>
              <a:t>10/1/2012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02E390-B7A2-46FA-ABF1-287E13868E8C}" type="datetimeFigureOut">
              <a:rPr lang="en-US" smtClean="0"/>
              <a:t>10/1/2012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02E390-B7A2-46FA-ABF1-287E13868E8C}" type="datetimeFigureOut">
              <a:rPr lang="en-US" smtClean="0"/>
              <a:t>10/1/2012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801F2-C207-4998-83D5-B7C2CA9D18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802E390-B7A2-46FA-ABF1-287E13868E8C}" type="datetimeFigureOut">
              <a:rPr lang="en-US" smtClean="0"/>
              <a:t>10/1/2012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10801F2-C207-4998-83D5-B7C2CA9D188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normAutofit/>
          </a:bodyPr>
          <a:lstStyle/>
          <a:p>
            <a:r>
              <a:rPr lang="en-US" dirty="0" smtClean="0"/>
              <a:t>House Keeping</a:t>
            </a:r>
          </a:p>
          <a:p>
            <a:pPr lvl="1"/>
            <a:r>
              <a:rPr lang="en-US" dirty="0" smtClean="0"/>
              <a:t>Homework file naming convention: </a:t>
            </a:r>
          </a:p>
          <a:p>
            <a:pPr lvl="2"/>
            <a:r>
              <a:rPr lang="en-US" dirty="0" smtClean="0"/>
              <a:t>LastNameAssignemtnNameAndNumber.zip</a:t>
            </a:r>
          </a:p>
          <a:p>
            <a:pPr lvl="2"/>
            <a:r>
              <a:rPr lang="en-US" dirty="0" smtClean="0"/>
              <a:t>Zipped file</a:t>
            </a:r>
          </a:p>
          <a:p>
            <a:pPr lvl="2"/>
            <a:r>
              <a:rPr lang="en-US" dirty="0" smtClean="0"/>
              <a:t>More details to follow with </a:t>
            </a:r>
            <a:r>
              <a:rPr lang="en-US" smtClean="0"/>
              <a:t>each assignment</a:t>
            </a:r>
            <a:endParaRPr lang="en-US" dirty="0" smtClean="0"/>
          </a:p>
          <a:p>
            <a:r>
              <a:rPr lang="en-US" dirty="0" smtClean="0"/>
              <a:t>Suggested book</a:t>
            </a:r>
          </a:p>
          <a:p>
            <a:pPr lvl="1"/>
            <a:r>
              <a:rPr lang="en-US" dirty="0"/>
              <a:t>Microsoft SQL Server 2008 R2 Unleashed </a:t>
            </a:r>
            <a:endParaRPr lang="en-US" dirty="0" smtClean="0"/>
          </a:p>
          <a:p>
            <a:pPr lvl="1"/>
            <a:r>
              <a:rPr lang="en-US" dirty="0" smtClean="0"/>
              <a:t>0672330563</a:t>
            </a:r>
          </a:p>
          <a:p>
            <a:pPr lvl="1"/>
            <a:r>
              <a:rPr lang="en-US" dirty="0"/>
              <a:t>Microsoft® SQL Server® 2008 T-SQL Fundamentals</a:t>
            </a:r>
          </a:p>
          <a:p>
            <a:pPr lvl="1"/>
            <a:r>
              <a:rPr lang="en-US" dirty="0"/>
              <a:t>8178531046</a:t>
            </a:r>
          </a:p>
        </p:txBody>
      </p:sp>
    </p:spTree>
    <p:extLst>
      <p:ext uri="{BB962C8B-B14F-4D97-AF65-F5344CB8AC3E}">
        <p14:creationId xmlns:p14="http://schemas.microsoft.com/office/powerpoint/2010/main" val="224353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5715000" y="685800"/>
            <a:ext cx="2438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609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685800"/>
            <a:ext cx="990600" cy="646331"/>
          </a:xfrm>
          <a:prstGeom prst="rect">
            <a:avLst/>
          </a:prstGeom>
          <a:noFill/>
        </p:spPr>
        <p:txBody>
          <a:bodyPr wrap="square" rtlCol="0">
            <a:spAutoFit/>
          </a:bodyPr>
          <a:lstStyle/>
          <a:p>
            <a:pPr algn="ctr"/>
            <a:r>
              <a:rPr lang="en-US" dirty="0" smtClean="0"/>
              <a:t>Class</a:t>
            </a:r>
          </a:p>
          <a:p>
            <a:pPr algn="ctr"/>
            <a:r>
              <a:rPr lang="en-US" dirty="0" smtClean="0"/>
              <a:t>Info</a:t>
            </a:r>
            <a:endParaRPr lang="en-US" dirty="0"/>
          </a:p>
        </p:txBody>
      </p:sp>
      <p:sp>
        <p:nvSpPr>
          <p:cNvPr id="7" name="Rectangle 6"/>
          <p:cNvSpPr/>
          <p:nvPr/>
        </p:nvSpPr>
        <p:spPr>
          <a:xfrm>
            <a:off x="6019800" y="3124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53200" y="3200400"/>
            <a:ext cx="990600" cy="646331"/>
          </a:xfrm>
          <a:prstGeom prst="rect">
            <a:avLst/>
          </a:prstGeom>
          <a:noFill/>
        </p:spPr>
        <p:txBody>
          <a:bodyPr wrap="square" rtlCol="0">
            <a:spAutoFit/>
          </a:bodyPr>
          <a:lstStyle/>
          <a:p>
            <a:pPr algn="ctr"/>
            <a:r>
              <a:rPr lang="en-US" dirty="0" smtClean="0"/>
              <a:t>Teacher</a:t>
            </a:r>
          </a:p>
          <a:p>
            <a:pPr algn="ctr"/>
            <a:r>
              <a:rPr lang="en-US" dirty="0" smtClean="0"/>
              <a:t>Info</a:t>
            </a:r>
            <a:endParaRPr lang="en-US" dirty="0"/>
          </a:p>
        </p:txBody>
      </p:sp>
      <p:sp>
        <p:nvSpPr>
          <p:cNvPr id="9" name="TextBox 8"/>
          <p:cNvSpPr txBox="1"/>
          <p:nvPr/>
        </p:nvSpPr>
        <p:spPr>
          <a:xfrm>
            <a:off x="6172200" y="1066800"/>
            <a:ext cx="1524000" cy="369332"/>
          </a:xfrm>
          <a:prstGeom prst="rect">
            <a:avLst/>
          </a:prstGeom>
          <a:noFill/>
        </p:spPr>
        <p:txBody>
          <a:bodyPr wrap="square" rtlCol="0">
            <a:spAutoFit/>
          </a:bodyPr>
          <a:lstStyle/>
          <a:p>
            <a:pPr algn="ctr"/>
            <a:r>
              <a:rPr lang="en-US" dirty="0" smtClean="0"/>
              <a:t>Registration</a:t>
            </a:r>
            <a:endParaRPr lang="en-US" dirty="0"/>
          </a:p>
        </p:txBody>
      </p:sp>
      <p:sp>
        <p:nvSpPr>
          <p:cNvPr id="10" name="Rectangle 9"/>
          <p:cNvSpPr/>
          <p:nvPr/>
        </p:nvSpPr>
        <p:spPr>
          <a:xfrm>
            <a:off x="381000" y="3048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4400" y="3124200"/>
            <a:ext cx="990600" cy="646331"/>
          </a:xfrm>
          <a:prstGeom prst="rect">
            <a:avLst/>
          </a:prstGeom>
          <a:noFill/>
        </p:spPr>
        <p:txBody>
          <a:bodyPr wrap="square" rtlCol="0">
            <a:spAutoFit/>
          </a:bodyPr>
          <a:lstStyle/>
          <a:p>
            <a:pPr algn="ctr"/>
            <a:r>
              <a:rPr lang="en-US" dirty="0" smtClean="0"/>
              <a:t>Student</a:t>
            </a:r>
          </a:p>
          <a:p>
            <a:pPr algn="ctr"/>
            <a:r>
              <a:rPr lang="en-US" dirty="0" smtClean="0"/>
              <a:t>Info</a:t>
            </a:r>
            <a:endParaRPr lang="en-US" dirty="0"/>
          </a:p>
        </p:txBody>
      </p:sp>
      <p:sp>
        <p:nvSpPr>
          <p:cNvPr id="20" name="TextBox 19"/>
          <p:cNvSpPr txBox="1"/>
          <p:nvPr/>
        </p:nvSpPr>
        <p:spPr>
          <a:xfrm>
            <a:off x="533400" y="1676400"/>
            <a:ext cx="2057400" cy="923330"/>
          </a:xfrm>
          <a:prstGeom prst="rect">
            <a:avLst/>
          </a:prstGeom>
          <a:noFill/>
        </p:spPr>
        <p:txBody>
          <a:bodyPr wrap="square" rtlCol="0">
            <a:spAutoFit/>
          </a:bodyPr>
          <a:lstStyle/>
          <a:p>
            <a:r>
              <a:rPr lang="en-US" dirty="0" smtClean="0"/>
              <a:t>Class ID</a:t>
            </a:r>
          </a:p>
          <a:p>
            <a:r>
              <a:rPr lang="en-US" dirty="0" smtClean="0"/>
              <a:t>Class Name</a:t>
            </a:r>
          </a:p>
          <a:p>
            <a:r>
              <a:rPr lang="en-US" dirty="0" smtClean="0"/>
              <a:t>Class Description</a:t>
            </a:r>
            <a:endParaRPr lang="en-US" dirty="0"/>
          </a:p>
        </p:txBody>
      </p:sp>
      <p:sp>
        <p:nvSpPr>
          <p:cNvPr id="21" name="TextBox 20"/>
          <p:cNvSpPr txBox="1"/>
          <p:nvPr/>
        </p:nvSpPr>
        <p:spPr>
          <a:xfrm>
            <a:off x="3124200" y="609600"/>
            <a:ext cx="2362200" cy="954107"/>
          </a:xfrm>
          <a:prstGeom prst="rect">
            <a:avLst/>
          </a:prstGeom>
          <a:noFill/>
        </p:spPr>
        <p:txBody>
          <a:bodyPr wrap="square" rtlCol="0">
            <a:spAutoFit/>
          </a:bodyPr>
          <a:lstStyle/>
          <a:p>
            <a:r>
              <a:rPr lang="en-US" sz="2800" dirty="0" smtClean="0"/>
              <a:t>Attributes</a:t>
            </a:r>
          </a:p>
          <a:p>
            <a:r>
              <a:rPr lang="en-US" sz="2800" dirty="0" smtClean="0"/>
              <a:t>Relationships</a:t>
            </a:r>
            <a:endParaRPr lang="en-US" sz="2800" dirty="0"/>
          </a:p>
        </p:txBody>
      </p:sp>
      <p:sp>
        <p:nvSpPr>
          <p:cNvPr id="22" name="TextBox 21"/>
          <p:cNvSpPr txBox="1"/>
          <p:nvPr/>
        </p:nvSpPr>
        <p:spPr>
          <a:xfrm>
            <a:off x="609600" y="4114800"/>
            <a:ext cx="2209800" cy="1200329"/>
          </a:xfrm>
          <a:prstGeom prst="rect">
            <a:avLst/>
          </a:prstGeom>
          <a:noFill/>
        </p:spPr>
        <p:txBody>
          <a:bodyPr wrap="square" rtlCol="0">
            <a:spAutoFit/>
          </a:bodyPr>
          <a:lstStyle/>
          <a:p>
            <a:r>
              <a:rPr lang="en-US" dirty="0" smtClean="0"/>
              <a:t>Student ID</a:t>
            </a:r>
          </a:p>
          <a:p>
            <a:r>
              <a:rPr lang="en-US" dirty="0" smtClean="0"/>
              <a:t>Student Name</a:t>
            </a:r>
          </a:p>
          <a:p>
            <a:r>
              <a:rPr lang="en-US" dirty="0" smtClean="0"/>
              <a:t>Student SS#</a:t>
            </a:r>
          </a:p>
          <a:p>
            <a:r>
              <a:rPr lang="en-US" dirty="0" smtClean="0"/>
              <a:t>Address</a:t>
            </a:r>
            <a:endParaRPr lang="en-US" dirty="0"/>
          </a:p>
        </p:txBody>
      </p:sp>
      <p:sp>
        <p:nvSpPr>
          <p:cNvPr id="23" name="TextBox 22"/>
          <p:cNvSpPr txBox="1"/>
          <p:nvPr/>
        </p:nvSpPr>
        <p:spPr>
          <a:xfrm>
            <a:off x="6096000" y="4267200"/>
            <a:ext cx="1828800" cy="1200329"/>
          </a:xfrm>
          <a:prstGeom prst="rect">
            <a:avLst/>
          </a:prstGeom>
          <a:noFill/>
        </p:spPr>
        <p:txBody>
          <a:bodyPr wrap="square" rtlCol="0">
            <a:spAutoFit/>
          </a:bodyPr>
          <a:lstStyle/>
          <a:p>
            <a:r>
              <a:rPr lang="en-US" dirty="0" smtClean="0"/>
              <a:t>Teacher ID</a:t>
            </a:r>
          </a:p>
          <a:p>
            <a:r>
              <a:rPr lang="en-US" dirty="0" smtClean="0"/>
              <a:t>Teacher Name</a:t>
            </a:r>
          </a:p>
          <a:p>
            <a:r>
              <a:rPr lang="en-US" dirty="0" smtClean="0"/>
              <a:t>Teacher SS#</a:t>
            </a:r>
          </a:p>
          <a:p>
            <a:r>
              <a:rPr lang="en-US" dirty="0" smtClean="0"/>
              <a:t>Address</a:t>
            </a:r>
            <a:endParaRPr lang="en-US" dirty="0"/>
          </a:p>
        </p:txBody>
      </p:sp>
      <p:sp>
        <p:nvSpPr>
          <p:cNvPr id="24" name="TextBox 23"/>
          <p:cNvSpPr txBox="1"/>
          <p:nvPr/>
        </p:nvSpPr>
        <p:spPr>
          <a:xfrm>
            <a:off x="3276600" y="1981200"/>
            <a:ext cx="1981200" cy="1477328"/>
          </a:xfrm>
          <a:prstGeom prst="rect">
            <a:avLst/>
          </a:prstGeom>
          <a:noFill/>
        </p:spPr>
        <p:txBody>
          <a:bodyPr wrap="square" rtlCol="0">
            <a:spAutoFit/>
          </a:bodyPr>
          <a:lstStyle/>
          <a:p>
            <a:r>
              <a:rPr lang="en-US" dirty="0" smtClean="0"/>
              <a:t>Registration ID</a:t>
            </a:r>
          </a:p>
          <a:p>
            <a:r>
              <a:rPr lang="en-US" dirty="0" smtClean="0"/>
              <a:t>Class ID</a:t>
            </a:r>
          </a:p>
          <a:p>
            <a:r>
              <a:rPr lang="en-US" dirty="0" smtClean="0"/>
              <a:t>Student ID</a:t>
            </a:r>
          </a:p>
          <a:p>
            <a:r>
              <a:rPr lang="en-US" dirty="0" smtClean="0"/>
              <a:t>Teacher ID</a:t>
            </a:r>
          </a:p>
          <a:p>
            <a:r>
              <a:rPr lang="en-US" dirty="0" smtClean="0"/>
              <a:t>Class Date</a:t>
            </a:r>
          </a:p>
        </p:txBody>
      </p:sp>
      <p:cxnSp>
        <p:nvCxnSpPr>
          <p:cNvPr id="27" name="Straight Arrow Connector 26"/>
          <p:cNvCxnSpPr/>
          <p:nvPr/>
        </p:nvCxnSpPr>
        <p:spPr>
          <a:xfrm>
            <a:off x="1752600" y="1828800"/>
            <a:ext cx="15240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rot="10800000">
            <a:off x="4572000" y="3048000"/>
            <a:ext cx="1524000" cy="1447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rot="5400000" flipH="1" flipV="1">
            <a:off x="1866900" y="2857500"/>
            <a:ext cx="1447800" cy="1371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15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and Attributes</a:t>
            </a:r>
            <a:endParaRPr lang="en-US" dirty="0"/>
          </a:p>
        </p:txBody>
      </p:sp>
      <p:sp>
        <p:nvSpPr>
          <p:cNvPr id="4" name="Rectangle 3"/>
          <p:cNvSpPr/>
          <p:nvPr/>
        </p:nvSpPr>
        <p:spPr>
          <a:xfrm>
            <a:off x="3886200" y="29718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3048000"/>
            <a:ext cx="990600" cy="646331"/>
          </a:xfrm>
          <a:prstGeom prst="rect">
            <a:avLst/>
          </a:prstGeom>
          <a:noFill/>
        </p:spPr>
        <p:txBody>
          <a:bodyPr wrap="square" rtlCol="0">
            <a:spAutoFit/>
          </a:bodyPr>
          <a:lstStyle/>
          <a:p>
            <a:pPr algn="ctr"/>
            <a:r>
              <a:rPr lang="en-US" dirty="0" smtClean="0"/>
              <a:t>Class</a:t>
            </a:r>
          </a:p>
          <a:p>
            <a:pPr algn="ctr"/>
            <a:r>
              <a:rPr lang="en-US" dirty="0" smtClean="0"/>
              <a:t>Info</a:t>
            </a:r>
            <a:endParaRPr lang="en-US" dirty="0"/>
          </a:p>
        </p:txBody>
      </p:sp>
      <p:sp>
        <p:nvSpPr>
          <p:cNvPr id="6" name="TextBox 5"/>
          <p:cNvSpPr txBox="1"/>
          <p:nvPr/>
        </p:nvSpPr>
        <p:spPr>
          <a:xfrm>
            <a:off x="6553200" y="2895600"/>
            <a:ext cx="2057400" cy="923330"/>
          </a:xfrm>
          <a:prstGeom prst="rect">
            <a:avLst/>
          </a:prstGeom>
          <a:noFill/>
        </p:spPr>
        <p:txBody>
          <a:bodyPr wrap="square" rtlCol="0">
            <a:spAutoFit/>
          </a:bodyPr>
          <a:lstStyle/>
          <a:p>
            <a:r>
              <a:rPr lang="en-US" dirty="0" smtClean="0"/>
              <a:t>Class ID</a:t>
            </a:r>
          </a:p>
          <a:p>
            <a:r>
              <a:rPr lang="en-US" dirty="0" smtClean="0"/>
              <a:t>Class Name</a:t>
            </a:r>
          </a:p>
          <a:p>
            <a:r>
              <a:rPr lang="en-US" dirty="0" smtClean="0"/>
              <a:t>Class Description</a:t>
            </a:r>
            <a:endParaRPr lang="en-US" dirty="0"/>
          </a:p>
        </p:txBody>
      </p:sp>
      <p:sp>
        <p:nvSpPr>
          <p:cNvPr id="7" name="Oval 6"/>
          <p:cNvSpPr/>
          <p:nvPr/>
        </p:nvSpPr>
        <p:spPr>
          <a:xfrm>
            <a:off x="1066800" y="19812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66800" y="29718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39624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47800" y="2209800"/>
            <a:ext cx="1066800" cy="369332"/>
          </a:xfrm>
          <a:prstGeom prst="rect">
            <a:avLst/>
          </a:prstGeom>
          <a:noFill/>
        </p:spPr>
        <p:txBody>
          <a:bodyPr wrap="square" rtlCol="0">
            <a:spAutoFit/>
          </a:bodyPr>
          <a:lstStyle/>
          <a:p>
            <a:r>
              <a:rPr lang="en-US" dirty="0" smtClean="0"/>
              <a:t>Class ID</a:t>
            </a:r>
            <a:endParaRPr lang="en-US" dirty="0"/>
          </a:p>
        </p:txBody>
      </p:sp>
      <p:sp>
        <p:nvSpPr>
          <p:cNvPr id="11" name="TextBox 10"/>
          <p:cNvSpPr txBox="1"/>
          <p:nvPr/>
        </p:nvSpPr>
        <p:spPr>
          <a:xfrm>
            <a:off x="1600200" y="3048000"/>
            <a:ext cx="1066800" cy="646331"/>
          </a:xfrm>
          <a:prstGeom prst="rect">
            <a:avLst/>
          </a:prstGeom>
          <a:noFill/>
        </p:spPr>
        <p:txBody>
          <a:bodyPr wrap="square" rtlCol="0">
            <a:spAutoFit/>
          </a:bodyPr>
          <a:lstStyle/>
          <a:p>
            <a:r>
              <a:rPr lang="en-US" dirty="0" smtClean="0"/>
              <a:t>Class Name</a:t>
            </a:r>
            <a:endParaRPr lang="en-US" dirty="0"/>
          </a:p>
        </p:txBody>
      </p:sp>
      <p:sp>
        <p:nvSpPr>
          <p:cNvPr id="12" name="TextBox 11"/>
          <p:cNvSpPr txBox="1"/>
          <p:nvPr/>
        </p:nvSpPr>
        <p:spPr>
          <a:xfrm>
            <a:off x="1447800" y="4038600"/>
            <a:ext cx="1371600" cy="646331"/>
          </a:xfrm>
          <a:prstGeom prst="rect">
            <a:avLst/>
          </a:prstGeom>
          <a:noFill/>
        </p:spPr>
        <p:txBody>
          <a:bodyPr wrap="square" rtlCol="0">
            <a:spAutoFit/>
          </a:bodyPr>
          <a:lstStyle/>
          <a:p>
            <a:r>
              <a:rPr lang="en-US" dirty="0" smtClean="0"/>
              <a:t>Class Description</a:t>
            </a:r>
            <a:endParaRPr lang="en-US" dirty="0"/>
          </a:p>
        </p:txBody>
      </p:sp>
      <p:cxnSp>
        <p:nvCxnSpPr>
          <p:cNvPr id="14" name="Straight Connector 13"/>
          <p:cNvCxnSpPr>
            <a:stCxn id="7" idx="6"/>
            <a:endCxn id="4" idx="1"/>
          </p:cNvCxnSpPr>
          <p:nvPr/>
        </p:nvCxnSpPr>
        <p:spPr>
          <a:xfrm>
            <a:off x="2895600" y="2400300"/>
            <a:ext cx="990600" cy="990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a:stCxn id="9" idx="6"/>
            <a:endCxn id="4" idx="1"/>
          </p:cNvCxnSpPr>
          <p:nvPr/>
        </p:nvCxnSpPr>
        <p:spPr>
          <a:xfrm flipV="1">
            <a:off x="2895600" y="3390900"/>
            <a:ext cx="990600" cy="990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8" idx="6"/>
            <a:endCxn id="4" idx="1"/>
          </p:cNvCxnSpPr>
          <p:nvPr/>
        </p:nvCxnSpPr>
        <p:spPr>
          <a:xfrm>
            <a:off x="2895600" y="3390900"/>
            <a:ext cx="9906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0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767013" y="576263"/>
            <a:ext cx="3609975" cy="5705475"/>
          </a:xfrm>
          <a:prstGeom prst="rect">
            <a:avLst/>
          </a:prstGeom>
          <a:noFill/>
          <a:ln w="9525">
            <a:noFill/>
            <a:miter lim="800000"/>
            <a:headEnd/>
            <a:tailEnd/>
          </a:ln>
        </p:spPr>
      </p:pic>
    </p:spTree>
    <p:extLst>
      <p:ext uri="{BB962C8B-B14F-4D97-AF65-F5344CB8AC3E}">
        <p14:creationId xmlns:p14="http://schemas.microsoft.com/office/powerpoint/2010/main" val="16474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Normal Forms</a:t>
            </a:r>
            <a:endParaRPr lang="en-US" dirty="0"/>
          </a:p>
        </p:txBody>
      </p:sp>
      <p:sp>
        <p:nvSpPr>
          <p:cNvPr id="3" name="Content Placeholder 2"/>
          <p:cNvSpPr>
            <a:spLocks noGrp="1"/>
          </p:cNvSpPr>
          <p:nvPr>
            <p:ph idx="1"/>
          </p:nvPr>
        </p:nvSpPr>
        <p:spPr>
          <a:xfrm>
            <a:off x="3124200" y="1600200"/>
            <a:ext cx="1905000" cy="4709160"/>
          </a:xfrm>
        </p:spPr>
        <p:txBody>
          <a:bodyPr/>
          <a:lstStyle/>
          <a:p>
            <a:r>
              <a:rPr lang="en-US" dirty="0" smtClean="0"/>
              <a:t>1NF</a:t>
            </a:r>
          </a:p>
          <a:p>
            <a:r>
              <a:rPr lang="en-US" dirty="0" smtClean="0"/>
              <a:t>2NF</a:t>
            </a:r>
          </a:p>
          <a:p>
            <a:r>
              <a:rPr lang="en-US" dirty="0" smtClean="0"/>
              <a:t>3NF</a:t>
            </a:r>
          </a:p>
          <a:p>
            <a:r>
              <a:rPr lang="en-US" dirty="0" smtClean="0"/>
              <a:t>4NF</a:t>
            </a:r>
          </a:p>
          <a:p>
            <a:r>
              <a:rPr lang="en-US" dirty="0" smtClean="0"/>
              <a:t>5NF</a:t>
            </a:r>
          </a:p>
          <a:p>
            <a:r>
              <a:rPr lang="en-US" dirty="0" smtClean="0"/>
              <a:t>6NF</a:t>
            </a:r>
            <a:endParaRPr lang="en-US" dirty="0"/>
          </a:p>
        </p:txBody>
      </p:sp>
    </p:spTree>
    <p:extLst>
      <p:ext uri="{BB962C8B-B14F-4D97-AF65-F5344CB8AC3E}">
        <p14:creationId xmlns:p14="http://schemas.microsoft.com/office/powerpoint/2010/main" val="379213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sp>
        <p:nvSpPr>
          <p:cNvPr id="4" name="Rectangle 3"/>
          <p:cNvSpPr/>
          <p:nvPr/>
        </p:nvSpPr>
        <p:spPr>
          <a:xfrm>
            <a:off x="4894185" y="224568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27585" y="2321880"/>
            <a:ext cx="990600" cy="369332"/>
          </a:xfrm>
          <a:prstGeom prst="rect">
            <a:avLst/>
          </a:prstGeom>
          <a:noFill/>
        </p:spPr>
        <p:txBody>
          <a:bodyPr wrap="square" rtlCol="0">
            <a:spAutoFit/>
          </a:bodyPr>
          <a:lstStyle/>
          <a:p>
            <a:pPr algn="ctr"/>
            <a:r>
              <a:rPr lang="en-US" dirty="0" smtClean="0"/>
              <a:t>Table 2</a:t>
            </a:r>
            <a:endParaRPr lang="en-US" dirty="0"/>
          </a:p>
        </p:txBody>
      </p:sp>
      <p:sp>
        <p:nvSpPr>
          <p:cNvPr id="6" name="Rectangle 5"/>
          <p:cNvSpPr/>
          <p:nvPr/>
        </p:nvSpPr>
        <p:spPr>
          <a:xfrm>
            <a:off x="1846185" y="224531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79585" y="2321510"/>
            <a:ext cx="990600" cy="369332"/>
          </a:xfrm>
          <a:prstGeom prst="rect">
            <a:avLst/>
          </a:prstGeom>
          <a:noFill/>
        </p:spPr>
        <p:txBody>
          <a:bodyPr wrap="square" rtlCol="0">
            <a:spAutoFit/>
          </a:bodyPr>
          <a:lstStyle/>
          <a:p>
            <a:pPr algn="ctr"/>
            <a:r>
              <a:rPr lang="en-US" dirty="0" smtClean="0"/>
              <a:t>Table 1</a:t>
            </a:r>
            <a:endParaRPr lang="en-US" dirty="0"/>
          </a:p>
        </p:txBody>
      </p:sp>
      <p:sp>
        <p:nvSpPr>
          <p:cNvPr id="8" name="Rectangle 7"/>
          <p:cNvSpPr/>
          <p:nvPr/>
        </p:nvSpPr>
        <p:spPr>
          <a:xfrm>
            <a:off x="4894185" y="33528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27585" y="3429000"/>
            <a:ext cx="990600" cy="369332"/>
          </a:xfrm>
          <a:prstGeom prst="rect">
            <a:avLst/>
          </a:prstGeom>
          <a:noFill/>
        </p:spPr>
        <p:txBody>
          <a:bodyPr wrap="square" rtlCol="0">
            <a:spAutoFit/>
          </a:bodyPr>
          <a:lstStyle/>
          <a:p>
            <a:pPr algn="ctr"/>
            <a:r>
              <a:rPr lang="en-US" dirty="0" smtClean="0"/>
              <a:t>Table 2</a:t>
            </a:r>
            <a:endParaRPr lang="en-US" dirty="0"/>
          </a:p>
        </p:txBody>
      </p:sp>
      <p:sp>
        <p:nvSpPr>
          <p:cNvPr id="10" name="Rectangle 9"/>
          <p:cNvSpPr/>
          <p:nvPr/>
        </p:nvSpPr>
        <p:spPr>
          <a:xfrm>
            <a:off x="1846185" y="335243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79585" y="3428630"/>
            <a:ext cx="990600" cy="369332"/>
          </a:xfrm>
          <a:prstGeom prst="rect">
            <a:avLst/>
          </a:prstGeom>
          <a:noFill/>
        </p:spPr>
        <p:txBody>
          <a:bodyPr wrap="square" rtlCol="0">
            <a:spAutoFit/>
          </a:bodyPr>
          <a:lstStyle/>
          <a:p>
            <a:pPr algn="ctr"/>
            <a:r>
              <a:rPr lang="en-US" dirty="0" smtClean="0"/>
              <a:t>Table 1</a:t>
            </a:r>
            <a:endParaRPr lang="en-US" dirty="0"/>
          </a:p>
        </p:txBody>
      </p:sp>
      <p:sp>
        <p:nvSpPr>
          <p:cNvPr id="12" name="Rectangle 11"/>
          <p:cNvSpPr/>
          <p:nvPr/>
        </p:nvSpPr>
        <p:spPr>
          <a:xfrm>
            <a:off x="4894185" y="4456331"/>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427585" y="4532531"/>
            <a:ext cx="990600" cy="369332"/>
          </a:xfrm>
          <a:prstGeom prst="rect">
            <a:avLst/>
          </a:prstGeom>
          <a:noFill/>
        </p:spPr>
        <p:txBody>
          <a:bodyPr wrap="square" rtlCol="0">
            <a:spAutoFit/>
          </a:bodyPr>
          <a:lstStyle/>
          <a:p>
            <a:pPr algn="ctr"/>
            <a:r>
              <a:rPr lang="en-US" dirty="0" smtClean="0"/>
              <a:t>Table 2</a:t>
            </a:r>
            <a:endParaRPr lang="en-US" dirty="0"/>
          </a:p>
        </p:txBody>
      </p:sp>
      <p:sp>
        <p:nvSpPr>
          <p:cNvPr id="14" name="Rectangle 13"/>
          <p:cNvSpPr/>
          <p:nvPr/>
        </p:nvSpPr>
        <p:spPr>
          <a:xfrm>
            <a:off x="1846185" y="4455961"/>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79585" y="4532161"/>
            <a:ext cx="990600" cy="369332"/>
          </a:xfrm>
          <a:prstGeom prst="rect">
            <a:avLst/>
          </a:prstGeom>
          <a:noFill/>
        </p:spPr>
        <p:txBody>
          <a:bodyPr wrap="square" rtlCol="0">
            <a:spAutoFit/>
          </a:bodyPr>
          <a:lstStyle/>
          <a:p>
            <a:pPr algn="ctr"/>
            <a:r>
              <a:rPr lang="en-US" dirty="0" smtClean="0"/>
              <a:t>Table 1</a:t>
            </a:r>
            <a:endParaRPr lang="en-US" dirty="0"/>
          </a:p>
        </p:txBody>
      </p:sp>
      <p:cxnSp>
        <p:nvCxnSpPr>
          <p:cNvPr id="17" name="Straight Arrow Connector 16"/>
          <p:cNvCxnSpPr>
            <a:stCxn id="6" idx="3"/>
            <a:endCxn id="4" idx="1"/>
          </p:cNvCxnSpPr>
          <p:nvPr/>
        </p:nvCxnSpPr>
        <p:spPr>
          <a:xfrm>
            <a:off x="3827385" y="2664410"/>
            <a:ext cx="1066800" cy="3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a:stCxn id="10" idx="3"/>
            <a:endCxn id="8" idx="1"/>
          </p:cNvCxnSpPr>
          <p:nvPr/>
        </p:nvCxnSpPr>
        <p:spPr>
          <a:xfrm>
            <a:off x="3827385" y="3771530"/>
            <a:ext cx="1066800" cy="3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3973496" y="3599895"/>
            <a:ext cx="0" cy="3432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648200" y="3601745"/>
            <a:ext cx="0" cy="3432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00600" y="3601745"/>
            <a:ext cx="0" cy="343270"/>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3886200" y="4343400"/>
            <a:ext cx="228600" cy="369332"/>
          </a:xfrm>
          <a:prstGeom prst="rect">
            <a:avLst/>
          </a:prstGeom>
          <a:noFill/>
        </p:spPr>
        <p:txBody>
          <a:bodyPr wrap="square" rtlCol="0">
            <a:spAutoFit/>
          </a:bodyPr>
          <a:lstStyle/>
          <a:p>
            <a:r>
              <a:rPr lang="en-US" dirty="0" smtClean="0"/>
              <a:t>1</a:t>
            </a:r>
            <a:endParaRPr lang="en-US" dirty="0"/>
          </a:p>
        </p:txBody>
      </p:sp>
      <p:sp>
        <p:nvSpPr>
          <p:cNvPr id="28" name="TextBox 27"/>
          <p:cNvSpPr txBox="1"/>
          <p:nvPr/>
        </p:nvSpPr>
        <p:spPr>
          <a:xfrm>
            <a:off x="4419600" y="4362116"/>
            <a:ext cx="350668" cy="369332"/>
          </a:xfrm>
          <a:prstGeom prst="rect">
            <a:avLst/>
          </a:prstGeom>
          <a:noFill/>
        </p:spPr>
        <p:txBody>
          <a:bodyPr wrap="square" rtlCol="0">
            <a:spAutoFit/>
          </a:bodyPr>
          <a:lstStyle/>
          <a:p>
            <a:r>
              <a:rPr lang="en-US" dirty="0" smtClean="0"/>
              <a:t>M</a:t>
            </a:r>
            <a:endParaRPr lang="en-US" dirty="0"/>
          </a:p>
        </p:txBody>
      </p:sp>
      <p:cxnSp>
        <p:nvCxnSpPr>
          <p:cNvPr id="29" name="Straight Arrow Connector 28"/>
          <p:cNvCxnSpPr>
            <a:stCxn id="14" idx="3"/>
            <a:endCxn id="12" idx="1"/>
          </p:cNvCxnSpPr>
          <p:nvPr/>
        </p:nvCxnSpPr>
        <p:spPr>
          <a:xfrm>
            <a:off x="3827385" y="4875061"/>
            <a:ext cx="1066800" cy="3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86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NFs</a:t>
            </a:r>
            <a:endParaRPr lang="en-US" dirty="0"/>
          </a:p>
        </p:txBody>
      </p:sp>
      <p:sp>
        <p:nvSpPr>
          <p:cNvPr id="4" name="Rectangle 3"/>
          <p:cNvSpPr/>
          <p:nvPr/>
        </p:nvSpPr>
        <p:spPr>
          <a:xfrm>
            <a:off x="1933113" y="2408986"/>
            <a:ext cx="1981200" cy="146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00924" y="2433400"/>
            <a:ext cx="1514382" cy="1200329"/>
          </a:xfrm>
          <a:prstGeom prst="rect">
            <a:avLst/>
          </a:prstGeom>
          <a:noFill/>
        </p:spPr>
        <p:txBody>
          <a:bodyPr wrap="square" rtlCol="0">
            <a:spAutoFit/>
          </a:bodyPr>
          <a:lstStyle/>
          <a:p>
            <a:pPr algn="ctr"/>
            <a:r>
              <a:rPr lang="en-US" b="1" u="sng" dirty="0" smtClean="0"/>
              <a:t>Table ID1</a:t>
            </a:r>
            <a:endParaRPr lang="en-US" b="1" u="sng" dirty="0"/>
          </a:p>
          <a:p>
            <a:pPr algn="ctr"/>
            <a:r>
              <a:rPr lang="en-US" dirty="0" smtClean="0"/>
              <a:t>Attribute 1</a:t>
            </a:r>
          </a:p>
          <a:p>
            <a:pPr algn="ctr"/>
            <a:r>
              <a:rPr lang="en-US" dirty="0" smtClean="0"/>
              <a:t>Attribute 2</a:t>
            </a:r>
          </a:p>
          <a:p>
            <a:pPr algn="ctr"/>
            <a:r>
              <a:rPr lang="en-US" dirty="0" smtClean="0"/>
              <a:t>Attribute 3</a:t>
            </a:r>
            <a:endParaRPr lang="en-US" dirty="0"/>
          </a:p>
        </p:txBody>
      </p:sp>
      <p:sp>
        <p:nvSpPr>
          <p:cNvPr id="7" name="TextBox 6"/>
          <p:cNvSpPr txBox="1"/>
          <p:nvPr/>
        </p:nvSpPr>
        <p:spPr>
          <a:xfrm>
            <a:off x="2047783" y="1828800"/>
            <a:ext cx="1676400" cy="369332"/>
          </a:xfrm>
          <a:prstGeom prst="rect">
            <a:avLst/>
          </a:prstGeom>
          <a:noFill/>
        </p:spPr>
        <p:txBody>
          <a:bodyPr wrap="square" rtlCol="0">
            <a:spAutoFit/>
          </a:bodyPr>
          <a:lstStyle/>
          <a:p>
            <a:pPr algn="ctr"/>
            <a:r>
              <a:rPr lang="en-US" b="1" dirty="0" smtClean="0"/>
              <a:t>Table Name 1</a:t>
            </a:r>
            <a:endParaRPr lang="en-US" b="1" dirty="0"/>
          </a:p>
        </p:txBody>
      </p:sp>
      <p:sp>
        <p:nvSpPr>
          <p:cNvPr id="10" name="TextBox 9"/>
          <p:cNvSpPr txBox="1"/>
          <p:nvPr/>
        </p:nvSpPr>
        <p:spPr>
          <a:xfrm>
            <a:off x="2047783" y="4267200"/>
            <a:ext cx="4810217" cy="1477328"/>
          </a:xfrm>
          <a:prstGeom prst="rect">
            <a:avLst/>
          </a:prstGeom>
          <a:noFill/>
        </p:spPr>
        <p:txBody>
          <a:bodyPr wrap="square" rtlCol="0">
            <a:spAutoFit/>
          </a:bodyPr>
          <a:lstStyle/>
          <a:p>
            <a:r>
              <a:rPr lang="en-US" dirty="0" smtClean="0"/>
              <a:t>- Provide Table Name</a:t>
            </a:r>
          </a:p>
          <a:p>
            <a:r>
              <a:rPr lang="en-US" dirty="0" smtClean="0"/>
              <a:t>- Provide Bolded Underlined Primary Key</a:t>
            </a:r>
          </a:p>
          <a:p>
            <a:r>
              <a:rPr lang="en-US" dirty="0" smtClean="0"/>
              <a:t>- Clear distinction 1:M relationship</a:t>
            </a:r>
          </a:p>
          <a:p>
            <a:r>
              <a:rPr lang="en-US" dirty="0" smtClean="0"/>
              <a:t>- 3NF </a:t>
            </a:r>
          </a:p>
          <a:p>
            <a:endParaRPr lang="en-US" dirty="0"/>
          </a:p>
        </p:txBody>
      </p:sp>
      <p:sp>
        <p:nvSpPr>
          <p:cNvPr id="11" name="Rectangle 10"/>
          <p:cNvSpPr/>
          <p:nvPr/>
        </p:nvSpPr>
        <p:spPr>
          <a:xfrm>
            <a:off x="4800600" y="2408986"/>
            <a:ext cx="1981200" cy="146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8411" y="2433400"/>
            <a:ext cx="1514382" cy="1200329"/>
          </a:xfrm>
          <a:prstGeom prst="rect">
            <a:avLst/>
          </a:prstGeom>
          <a:noFill/>
        </p:spPr>
        <p:txBody>
          <a:bodyPr wrap="square" rtlCol="0">
            <a:spAutoFit/>
          </a:bodyPr>
          <a:lstStyle/>
          <a:p>
            <a:pPr algn="ctr"/>
            <a:r>
              <a:rPr lang="en-US" b="1" u="sng" dirty="0" smtClean="0"/>
              <a:t>Table ID2</a:t>
            </a:r>
            <a:endParaRPr lang="en-US" b="1" u="sng" dirty="0"/>
          </a:p>
          <a:p>
            <a:pPr algn="ctr"/>
            <a:r>
              <a:rPr lang="en-US" u="sng" dirty="0" smtClean="0"/>
              <a:t>Tabl_ID1</a:t>
            </a:r>
          </a:p>
          <a:p>
            <a:pPr algn="ctr"/>
            <a:r>
              <a:rPr lang="en-US" dirty="0" smtClean="0"/>
              <a:t>Attribute 1</a:t>
            </a:r>
          </a:p>
          <a:p>
            <a:pPr algn="ctr"/>
            <a:r>
              <a:rPr lang="en-US" dirty="0" smtClean="0"/>
              <a:t>Attribute 2</a:t>
            </a:r>
            <a:endParaRPr lang="en-US" dirty="0"/>
          </a:p>
        </p:txBody>
      </p:sp>
      <p:sp>
        <p:nvSpPr>
          <p:cNvPr id="13" name="TextBox 12"/>
          <p:cNvSpPr txBox="1"/>
          <p:nvPr/>
        </p:nvSpPr>
        <p:spPr>
          <a:xfrm>
            <a:off x="4953000" y="1828800"/>
            <a:ext cx="1676400" cy="369332"/>
          </a:xfrm>
          <a:prstGeom prst="rect">
            <a:avLst/>
          </a:prstGeom>
          <a:noFill/>
        </p:spPr>
        <p:txBody>
          <a:bodyPr wrap="square" rtlCol="0">
            <a:spAutoFit/>
          </a:bodyPr>
          <a:lstStyle/>
          <a:p>
            <a:pPr algn="ctr"/>
            <a:r>
              <a:rPr lang="en-US" b="1" dirty="0" smtClean="0"/>
              <a:t>Table Name 2</a:t>
            </a:r>
            <a:endParaRPr lang="en-US" b="1" dirty="0"/>
          </a:p>
        </p:txBody>
      </p:sp>
      <p:cxnSp>
        <p:nvCxnSpPr>
          <p:cNvPr id="14" name="Straight Arrow Connector 13"/>
          <p:cNvCxnSpPr>
            <a:stCxn id="4" idx="3"/>
            <a:endCxn id="11" idx="1"/>
          </p:cNvCxnSpPr>
          <p:nvPr/>
        </p:nvCxnSpPr>
        <p:spPr>
          <a:xfrm>
            <a:off x="3914313" y="3139915"/>
            <a:ext cx="88628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788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NF</a:t>
            </a:r>
            <a:endParaRPr lang="en-US" dirty="0"/>
          </a:p>
        </p:txBody>
      </p:sp>
      <p:sp>
        <p:nvSpPr>
          <p:cNvPr id="3" name="Content Placeholder 2"/>
          <p:cNvSpPr>
            <a:spLocks noGrp="1"/>
          </p:cNvSpPr>
          <p:nvPr>
            <p:ph idx="1"/>
          </p:nvPr>
        </p:nvSpPr>
        <p:spPr/>
        <p:txBody>
          <a:bodyPr/>
          <a:lstStyle/>
          <a:p>
            <a:r>
              <a:rPr lang="en-US" dirty="0" smtClean="0"/>
              <a:t>1NF</a:t>
            </a:r>
          </a:p>
          <a:p>
            <a:pPr lvl="1"/>
            <a:r>
              <a:rPr lang="en-US" dirty="0" smtClean="0"/>
              <a:t>Eliminate repeating groups in individual tables.</a:t>
            </a:r>
          </a:p>
          <a:p>
            <a:pPr lvl="1"/>
            <a:r>
              <a:rPr lang="en-US" dirty="0" smtClean="0"/>
              <a:t>Create a separate table for each set of related data.</a:t>
            </a:r>
          </a:p>
          <a:p>
            <a:pPr lvl="1"/>
            <a:r>
              <a:rPr lang="en-US" dirty="0" smtClean="0"/>
              <a:t> Identify each set of related data with a primary key.</a:t>
            </a:r>
          </a:p>
          <a:p>
            <a:r>
              <a:rPr lang="en-US" dirty="0" smtClean="0"/>
              <a:t>2NF</a:t>
            </a:r>
          </a:p>
          <a:p>
            <a:pPr lvl="1"/>
            <a:r>
              <a:rPr lang="en-US" dirty="0" smtClean="0"/>
              <a:t>Create separate tables for sets of values that apply to multiple records.</a:t>
            </a:r>
          </a:p>
          <a:p>
            <a:pPr lvl="1"/>
            <a:r>
              <a:rPr lang="en-US" dirty="0" smtClean="0"/>
              <a:t>Relate these tables with a foreign key.</a:t>
            </a:r>
            <a:endParaRPr lang="en-US" dirty="0"/>
          </a:p>
        </p:txBody>
      </p:sp>
    </p:spTree>
    <p:extLst>
      <p:ext uri="{BB962C8B-B14F-4D97-AF65-F5344CB8AC3E}">
        <p14:creationId xmlns:p14="http://schemas.microsoft.com/office/powerpoint/2010/main" val="259533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NF</a:t>
            </a:r>
            <a:endParaRPr lang="en-US" dirty="0"/>
          </a:p>
        </p:txBody>
      </p:sp>
      <p:sp>
        <p:nvSpPr>
          <p:cNvPr id="3" name="Content Placeholder 2"/>
          <p:cNvSpPr>
            <a:spLocks noGrp="1"/>
          </p:cNvSpPr>
          <p:nvPr>
            <p:ph idx="1"/>
          </p:nvPr>
        </p:nvSpPr>
        <p:spPr/>
        <p:txBody>
          <a:bodyPr/>
          <a:lstStyle/>
          <a:p>
            <a:r>
              <a:rPr lang="en-US" dirty="0" smtClean="0"/>
              <a:t>3NF</a:t>
            </a:r>
          </a:p>
          <a:p>
            <a:pPr lvl="1"/>
            <a:r>
              <a:rPr lang="en-US" dirty="0" smtClean="0"/>
              <a:t>Eliminate fields that do not depend on the key.</a:t>
            </a:r>
          </a:p>
          <a:p>
            <a:r>
              <a:rPr lang="en-US" dirty="0" smtClean="0"/>
              <a:t>4NF, 5NF, 6NF</a:t>
            </a:r>
          </a:p>
          <a:p>
            <a:pPr lvl="1"/>
            <a:r>
              <a:rPr lang="en-US" dirty="0" smtClean="0"/>
              <a:t>Deal with  further data purification </a:t>
            </a:r>
          </a:p>
          <a:p>
            <a:pPr lvl="1"/>
            <a:r>
              <a:rPr lang="en-US" dirty="0" smtClean="0"/>
              <a:t>Capture real life scenarios</a:t>
            </a:r>
          </a:p>
          <a:p>
            <a:pPr lvl="1"/>
            <a:r>
              <a:rPr lang="en-US" dirty="0" smtClean="0"/>
              <a:t>Fourth and fifth normal forms are also about composite keys. These normal forms attempt to minimize the number of fields involved in a composite key</a:t>
            </a:r>
          </a:p>
          <a:p>
            <a:pPr lvl="1"/>
            <a:r>
              <a:rPr lang="en-US" dirty="0" smtClean="0"/>
              <a:t>Deal with Parent Child relationship</a:t>
            </a:r>
            <a:endParaRPr lang="en-US" dirty="0"/>
          </a:p>
        </p:txBody>
      </p:sp>
    </p:spTree>
    <p:extLst>
      <p:ext uri="{BB962C8B-B14F-4D97-AF65-F5344CB8AC3E}">
        <p14:creationId xmlns:p14="http://schemas.microsoft.com/office/powerpoint/2010/main" val="174649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NFs</a:t>
            </a:r>
            <a:endParaRPr lang="en-US" dirty="0"/>
          </a:p>
        </p:txBody>
      </p:sp>
      <p:sp>
        <p:nvSpPr>
          <p:cNvPr id="4" name="TextBox 3"/>
          <p:cNvSpPr txBox="1"/>
          <p:nvPr/>
        </p:nvSpPr>
        <p:spPr>
          <a:xfrm>
            <a:off x="2057400" y="1600200"/>
            <a:ext cx="2057400" cy="1200329"/>
          </a:xfrm>
          <a:prstGeom prst="rect">
            <a:avLst/>
          </a:prstGeom>
          <a:noFill/>
        </p:spPr>
        <p:txBody>
          <a:bodyPr wrap="square" rtlCol="0">
            <a:spAutoFit/>
          </a:bodyPr>
          <a:lstStyle/>
          <a:p>
            <a:r>
              <a:rPr lang="en-US" b="1" u="sng" dirty="0" smtClean="0"/>
              <a:t>Class</a:t>
            </a:r>
          </a:p>
          <a:p>
            <a:r>
              <a:rPr lang="en-US" dirty="0" smtClean="0"/>
              <a:t>Class ID</a:t>
            </a:r>
          </a:p>
          <a:p>
            <a:r>
              <a:rPr lang="en-US" dirty="0" smtClean="0"/>
              <a:t>Class Name</a:t>
            </a:r>
          </a:p>
          <a:p>
            <a:r>
              <a:rPr lang="en-US" dirty="0" smtClean="0"/>
              <a:t>Class Description</a:t>
            </a:r>
            <a:endParaRPr lang="en-US" dirty="0"/>
          </a:p>
        </p:txBody>
      </p:sp>
      <p:sp>
        <p:nvSpPr>
          <p:cNvPr id="5" name="TextBox 4"/>
          <p:cNvSpPr txBox="1"/>
          <p:nvPr/>
        </p:nvSpPr>
        <p:spPr>
          <a:xfrm>
            <a:off x="2133600" y="2819400"/>
            <a:ext cx="2209800" cy="1477328"/>
          </a:xfrm>
          <a:prstGeom prst="rect">
            <a:avLst/>
          </a:prstGeom>
          <a:noFill/>
        </p:spPr>
        <p:txBody>
          <a:bodyPr wrap="square" rtlCol="0">
            <a:spAutoFit/>
          </a:bodyPr>
          <a:lstStyle/>
          <a:p>
            <a:r>
              <a:rPr lang="en-US" b="1" u="sng" dirty="0" smtClean="0"/>
              <a:t>Student</a:t>
            </a:r>
          </a:p>
          <a:p>
            <a:r>
              <a:rPr lang="en-US" dirty="0" smtClean="0"/>
              <a:t>Student ID</a:t>
            </a:r>
          </a:p>
          <a:p>
            <a:r>
              <a:rPr lang="en-US" dirty="0" smtClean="0"/>
              <a:t>Student Name</a:t>
            </a:r>
          </a:p>
          <a:p>
            <a:r>
              <a:rPr lang="en-US" dirty="0" smtClean="0"/>
              <a:t>Student SS#</a:t>
            </a:r>
          </a:p>
          <a:p>
            <a:r>
              <a:rPr lang="en-US" dirty="0" smtClean="0"/>
              <a:t>Address</a:t>
            </a:r>
            <a:endParaRPr lang="en-US" dirty="0"/>
          </a:p>
        </p:txBody>
      </p:sp>
      <p:sp>
        <p:nvSpPr>
          <p:cNvPr id="6" name="TextBox 5"/>
          <p:cNvSpPr txBox="1"/>
          <p:nvPr/>
        </p:nvSpPr>
        <p:spPr>
          <a:xfrm>
            <a:off x="2133600" y="4419600"/>
            <a:ext cx="1828800" cy="1477328"/>
          </a:xfrm>
          <a:prstGeom prst="rect">
            <a:avLst/>
          </a:prstGeom>
          <a:noFill/>
        </p:spPr>
        <p:txBody>
          <a:bodyPr wrap="square" rtlCol="0">
            <a:spAutoFit/>
          </a:bodyPr>
          <a:lstStyle/>
          <a:p>
            <a:r>
              <a:rPr lang="en-US" b="1" u="sng" dirty="0" smtClean="0"/>
              <a:t>Teacher</a:t>
            </a:r>
          </a:p>
          <a:p>
            <a:r>
              <a:rPr lang="en-US" dirty="0" smtClean="0"/>
              <a:t>Teacher ID</a:t>
            </a:r>
          </a:p>
          <a:p>
            <a:r>
              <a:rPr lang="en-US" dirty="0" smtClean="0"/>
              <a:t>Teacher Name</a:t>
            </a:r>
          </a:p>
          <a:p>
            <a:r>
              <a:rPr lang="en-US" dirty="0" smtClean="0"/>
              <a:t>Teacher SS#</a:t>
            </a:r>
          </a:p>
          <a:p>
            <a:r>
              <a:rPr lang="en-US" dirty="0" smtClean="0"/>
              <a:t>Address</a:t>
            </a:r>
            <a:endParaRPr lang="en-US" dirty="0"/>
          </a:p>
        </p:txBody>
      </p:sp>
      <p:sp>
        <p:nvSpPr>
          <p:cNvPr id="7" name="TextBox 6"/>
          <p:cNvSpPr txBox="1"/>
          <p:nvPr/>
        </p:nvSpPr>
        <p:spPr>
          <a:xfrm>
            <a:off x="4800600" y="2971800"/>
            <a:ext cx="1981200" cy="1754326"/>
          </a:xfrm>
          <a:prstGeom prst="rect">
            <a:avLst/>
          </a:prstGeom>
          <a:noFill/>
        </p:spPr>
        <p:txBody>
          <a:bodyPr wrap="square" rtlCol="0">
            <a:spAutoFit/>
          </a:bodyPr>
          <a:lstStyle/>
          <a:p>
            <a:r>
              <a:rPr lang="en-US" b="1" u="sng" dirty="0" smtClean="0"/>
              <a:t>Registration</a:t>
            </a:r>
          </a:p>
          <a:p>
            <a:r>
              <a:rPr lang="en-US" dirty="0" smtClean="0"/>
              <a:t>Registration ID</a:t>
            </a:r>
          </a:p>
          <a:p>
            <a:r>
              <a:rPr lang="en-US" dirty="0" smtClean="0"/>
              <a:t>Class ID</a:t>
            </a:r>
          </a:p>
          <a:p>
            <a:r>
              <a:rPr lang="en-US" dirty="0" smtClean="0"/>
              <a:t>Student ID</a:t>
            </a:r>
          </a:p>
          <a:p>
            <a:r>
              <a:rPr lang="en-US" dirty="0" smtClean="0"/>
              <a:t>Teacher ID</a:t>
            </a:r>
          </a:p>
          <a:p>
            <a:r>
              <a:rPr lang="en-US" dirty="0" smtClean="0"/>
              <a:t>Class Date</a:t>
            </a:r>
          </a:p>
        </p:txBody>
      </p:sp>
    </p:spTree>
    <p:extLst>
      <p:ext uri="{BB962C8B-B14F-4D97-AF65-F5344CB8AC3E}">
        <p14:creationId xmlns:p14="http://schemas.microsoft.com/office/powerpoint/2010/main" val="85587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NFs</a:t>
            </a:r>
            <a:endParaRPr lang="en-US" dirty="0"/>
          </a:p>
        </p:txBody>
      </p:sp>
      <p:sp>
        <p:nvSpPr>
          <p:cNvPr id="5" name="TextBox 4"/>
          <p:cNvSpPr txBox="1"/>
          <p:nvPr/>
        </p:nvSpPr>
        <p:spPr>
          <a:xfrm>
            <a:off x="914400" y="1905000"/>
            <a:ext cx="2209800" cy="1477328"/>
          </a:xfrm>
          <a:prstGeom prst="rect">
            <a:avLst/>
          </a:prstGeom>
          <a:noFill/>
        </p:spPr>
        <p:txBody>
          <a:bodyPr wrap="square" rtlCol="0">
            <a:spAutoFit/>
          </a:bodyPr>
          <a:lstStyle/>
          <a:p>
            <a:r>
              <a:rPr lang="en-US" b="1" u="sng" dirty="0" smtClean="0"/>
              <a:t>Student</a:t>
            </a:r>
          </a:p>
          <a:p>
            <a:r>
              <a:rPr lang="en-US" dirty="0" smtClean="0"/>
              <a:t>Student ID</a:t>
            </a:r>
          </a:p>
          <a:p>
            <a:r>
              <a:rPr lang="en-US" dirty="0" smtClean="0"/>
              <a:t>Student Name</a:t>
            </a:r>
          </a:p>
          <a:p>
            <a:r>
              <a:rPr lang="en-US" dirty="0" smtClean="0"/>
              <a:t>Student SS#</a:t>
            </a:r>
          </a:p>
          <a:p>
            <a:r>
              <a:rPr lang="en-US" dirty="0" smtClean="0"/>
              <a:t>Address</a:t>
            </a:r>
            <a:endParaRPr lang="en-US" dirty="0"/>
          </a:p>
        </p:txBody>
      </p:sp>
      <p:sp>
        <p:nvSpPr>
          <p:cNvPr id="6" name="TextBox 5"/>
          <p:cNvSpPr txBox="1"/>
          <p:nvPr/>
        </p:nvSpPr>
        <p:spPr>
          <a:xfrm>
            <a:off x="914400" y="3505200"/>
            <a:ext cx="1828800" cy="1477328"/>
          </a:xfrm>
          <a:prstGeom prst="rect">
            <a:avLst/>
          </a:prstGeom>
          <a:noFill/>
        </p:spPr>
        <p:txBody>
          <a:bodyPr wrap="square" rtlCol="0">
            <a:spAutoFit/>
          </a:bodyPr>
          <a:lstStyle/>
          <a:p>
            <a:r>
              <a:rPr lang="en-US" b="1" u="sng" dirty="0" smtClean="0"/>
              <a:t>Teacher</a:t>
            </a:r>
          </a:p>
          <a:p>
            <a:r>
              <a:rPr lang="en-US" dirty="0" smtClean="0"/>
              <a:t>Teacher ID</a:t>
            </a:r>
          </a:p>
          <a:p>
            <a:r>
              <a:rPr lang="en-US" dirty="0" smtClean="0"/>
              <a:t>Teacher Name</a:t>
            </a:r>
          </a:p>
          <a:p>
            <a:r>
              <a:rPr lang="en-US" dirty="0" smtClean="0"/>
              <a:t>Teacher SS#</a:t>
            </a:r>
          </a:p>
          <a:p>
            <a:r>
              <a:rPr lang="en-US" dirty="0" smtClean="0"/>
              <a:t>Address</a:t>
            </a:r>
            <a:endParaRPr lang="en-US" dirty="0"/>
          </a:p>
        </p:txBody>
      </p:sp>
      <p:sp>
        <p:nvSpPr>
          <p:cNvPr id="7" name="TextBox 6"/>
          <p:cNvSpPr txBox="1"/>
          <p:nvPr/>
        </p:nvSpPr>
        <p:spPr>
          <a:xfrm>
            <a:off x="5334000" y="2057400"/>
            <a:ext cx="2209800" cy="1477328"/>
          </a:xfrm>
          <a:prstGeom prst="rect">
            <a:avLst/>
          </a:prstGeom>
          <a:noFill/>
        </p:spPr>
        <p:txBody>
          <a:bodyPr wrap="square" rtlCol="0">
            <a:spAutoFit/>
          </a:bodyPr>
          <a:lstStyle/>
          <a:p>
            <a:r>
              <a:rPr lang="en-US" b="1" u="sng" dirty="0" smtClean="0"/>
              <a:t>Person</a:t>
            </a:r>
          </a:p>
          <a:p>
            <a:r>
              <a:rPr lang="en-US" dirty="0" smtClean="0"/>
              <a:t>Person ID</a:t>
            </a:r>
          </a:p>
          <a:p>
            <a:r>
              <a:rPr lang="en-US" dirty="0" smtClean="0"/>
              <a:t>Person Type ID</a:t>
            </a:r>
          </a:p>
          <a:p>
            <a:r>
              <a:rPr lang="en-US" dirty="0" smtClean="0"/>
              <a:t>Person Name</a:t>
            </a:r>
          </a:p>
          <a:p>
            <a:r>
              <a:rPr lang="en-US" dirty="0" smtClean="0"/>
              <a:t>SS#</a:t>
            </a:r>
            <a:endParaRPr lang="en-US" dirty="0"/>
          </a:p>
        </p:txBody>
      </p:sp>
      <p:sp>
        <p:nvSpPr>
          <p:cNvPr id="8" name="TextBox 7"/>
          <p:cNvSpPr txBox="1"/>
          <p:nvPr/>
        </p:nvSpPr>
        <p:spPr>
          <a:xfrm>
            <a:off x="5334000" y="3581400"/>
            <a:ext cx="3048000" cy="923330"/>
          </a:xfrm>
          <a:prstGeom prst="rect">
            <a:avLst/>
          </a:prstGeom>
          <a:noFill/>
        </p:spPr>
        <p:txBody>
          <a:bodyPr wrap="square" rtlCol="0">
            <a:spAutoFit/>
          </a:bodyPr>
          <a:lstStyle/>
          <a:p>
            <a:r>
              <a:rPr lang="en-US" b="1" u="sng" dirty="0" smtClean="0"/>
              <a:t>Person Type</a:t>
            </a:r>
          </a:p>
          <a:p>
            <a:r>
              <a:rPr lang="en-US" dirty="0" smtClean="0"/>
              <a:t>Person Type ID</a:t>
            </a:r>
          </a:p>
          <a:p>
            <a:r>
              <a:rPr lang="en-US" dirty="0" smtClean="0"/>
              <a:t>Person Type Description</a:t>
            </a:r>
            <a:endParaRPr lang="en-US" dirty="0"/>
          </a:p>
        </p:txBody>
      </p:sp>
    </p:spTree>
    <p:extLst>
      <p:ext uri="{BB962C8B-B14F-4D97-AF65-F5344CB8AC3E}">
        <p14:creationId xmlns:p14="http://schemas.microsoft.com/office/powerpoint/2010/main" val="159482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p:txBody>
          <a:bodyPr>
            <a:normAutofit/>
          </a:bodyPr>
          <a:lstStyle/>
          <a:p>
            <a:r>
              <a:rPr lang="en-US" dirty="0" smtClean="0"/>
              <a:t>Data Normalization</a:t>
            </a:r>
          </a:p>
          <a:p>
            <a:pPr lvl="1"/>
            <a:r>
              <a:rPr lang="en-US" dirty="0" smtClean="0"/>
              <a:t>Minimize redundancy</a:t>
            </a:r>
          </a:p>
          <a:p>
            <a:pPr lvl="1"/>
            <a:r>
              <a:rPr lang="en-US" dirty="0" smtClean="0"/>
              <a:t>Simplify relationships</a:t>
            </a:r>
          </a:p>
          <a:p>
            <a:pPr lvl="1"/>
            <a:r>
              <a:rPr lang="en-US" dirty="0" smtClean="0"/>
              <a:t>Remove aggregation</a:t>
            </a:r>
          </a:p>
          <a:p>
            <a:pPr lvl="1"/>
            <a:r>
              <a:rPr lang="en-US" dirty="0" smtClean="0"/>
              <a:t>Remove repetitive information</a:t>
            </a:r>
          </a:p>
          <a:p>
            <a:pPr lvl="1"/>
            <a:r>
              <a:rPr lang="en-US" dirty="0" smtClean="0"/>
              <a:t>Create smaller more manageable components</a:t>
            </a:r>
          </a:p>
          <a:p>
            <a:pPr lvl="1"/>
            <a:r>
              <a:rPr lang="en-US" dirty="0" smtClean="0"/>
              <a:t>Define relationship between tables</a:t>
            </a:r>
          </a:p>
          <a:p>
            <a:pPr lvl="1"/>
            <a:r>
              <a:rPr lang="en-US" dirty="0" smtClean="0"/>
              <a:t>Manageable additions deletions and modifications</a:t>
            </a:r>
          </a:p>
          <a:p>
            <a:pPr lvl="1"/>
            <a:r>
              <a:rPr lang="en-US" dirty="0" smtClean="0"/>
              <a:t>Increase performance of database</a:t>
            </a:r>
            <a:endParaRPr lang="en-US" dirty="0"/>
          </a:p>
        </p:txBody>
      </p:sp>
    </p:spTree>
    <p:extLst>
      <p:ext uri="{BB962C8B-B14F-4D97-AF65-F5344CB8AC3E}">
        <p14:creationId xmlns:p14="http://schemas.microsoft.com/office/powerpoint/2010/main" val="1154566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NFs</a:t>
            </a:r>
            <a:endParaRPr lang="en-US" dirty="0"/>
          </a:p>
        </p:txBody>
      </p:sp>
      <p:sp>
        <p:nvSpPr>
          <p:cNvPr id="4" name="TextBox 3"/>
          <p:cNvSpPr txBox="1"/>
          <p:nvPr/>
        </p:nvSpPr>
        <p:spPr>
          <a:xfrm>
            <a:off x="685800" y="1905000"/>
            <a:ext cx="2209800" cy="1477328"/>
          </a:xfrm>
          <a:prstGeom prst="rect">
            <a:avLst/>
          </a:prstGeom>
          <a:noFill/>
        </p:spPr>
        <p:txBody>
          <a:bodyPr wrap="square" rtlCol="0">
            <a:spAutoFit/>
          </a:bodyPr>
          <a:lstStyle/>
          <a:p>
            <a:r>
              <a:rPr lang="en-US" b="1" u="sng" dirty="0" smtClean="0"/>
              <a:t>Student</a:t>
            </a:r>
          </a:p>
          <a:p>
            <a:r>
              <a:rPr lang="en-US" dirty="0" smtClean="0"/>
              <a:t>Student ID</a:t>
            </a:r>
          </a:p>
          <a:p>
            <a:r>
              <a:rPr lang="en-US" dirty="0" smtClean="0"/>
              <a:t>Student Name</a:t>
            </a:r>
          </a:p>
          <a:p>
            <a:r>
              <a:rPr lang="en-US" dirty="0" smtClean="0"/>
              <a:t>Student SS#</a:t>
            </a:r>
          </a:p>
          <a:p>
            <a:r>
              <a:rPr lang="en-US" dirty="0" smtClean="0"/>
              <a:t>Address</a:t>
            </a:r>
            <a:endParaRPr lang="en-US" dirty="0"/>
          </a:p>
        </p:txBody>
      </p:sp>
      <p:sp>
        <p:nvSpPr>
          <p:cNvPr id="5" name="TextBox 4"/>
          <p:cNvSpPr txBox="1"/>
          <p:nvPr/>
        </p:nvSpPr>
        <p:spPr>
          <a:xfrm>
            <a:off x="685800" y="3505200"/>
            <a:ext cx="1828800" cy="1477328"/>
          </a:xfrm>
          <a:prstGeom prst="rect">
            <a:avLst/>
          </a:prstGeom>
          <a:noFill/>
        </p:spPr>
        <p:txBody>
          <a:bodyPr wrap="square" rtlCol="0">
            <a:spAutoFit/>
          </a:bodyPr>
          <a:lstStyle/>
          <a:p>
            <a:r>
              <a:rPr lang="en-US" b="1" u="sng" dirty="0" smtClean="0"/>
              <a:t>Teacher</a:t>
            </a:r>
          </a:p>
          <a:p>
            <a:r>
              <a:rPr lang="en-US" dirty="0" smtClean="0"/>
              <a:t>Teacher ID</a:t>
            </a:r>
          </a:p>
          <a:p>
            <a:r>
              <a:rPr lang="en-US" dirty="0" smtClean="0"/>
              <a:t>Teacher Name</a:t>
            </a:r>
          </a:p>
          <a:p>
            <a:r>
              <a:rPr lang="en-US" dirty="0" smtClean="0"/>
              <a:t>Teacher SS#</a:t>
            </a:r>
          </a:p>
          <a:p>
            <a:r>
              <a:rPr lang="en-US" dirty="0" smtClean="0"/>
              <a:t>Address</a:t>
            </a:r>
            <a:endParaRPr lang="en-US" dirty="0"/>
          </a:p>
        </p:txBody>
      </p:sp>
      <p:sp>
        <p:nvSpPr>
          <p:cNvPr id="6" name="TextBox 5"/>
          <p:cNvSpPr txBox="1"/>
          <p:nvPr/>
        </p:nvSpPr>
        <p:spPr>
          <a:xfrm>
            <a:off x="3200400" y="1981200"/>
            <a:ext cx="2209800" cy="2308324"/>
          </a:xfrm>
          <a:prstGeom prst="rect">
            <a:avLst/>
          </a:prstGeom>
          <a:noFill/>
        </p:spPr>
        <p:txBody>
          <a:bodyPr wrap="square" rtlCol="0">
            <a:spAutoFit/>
          </a:bodyPr>
          <a:lstStyle/>
          <a:p>
            <a:r>
              <a:rPr lang="en-US" b="1" u="sng" dirty="0" smtClean="0"/>
              <a:t>Address</a:t>
            </a:r>
          </a:p>
          <a:p>
            <a:r>
              <a:rPr lang="en-US" dirty="0" smtClean="0"/>
              <a:t>Address ID</a:t>
            </a:r>
          </a:p>
          <a:p>
            <a:r>
              <a:rPr lang="en-US" dirty="0" smtClean="0"/>
              <a:t>Person ID</a:t>
            </a:r>
          </a:p>
          <a:p>
            <a:r>
              <a:rPr lang="en-US" dirty="0" smtClean="0"/>
              <a:t>Address Type</a:t>
            </a:r>
          </a:p>
          <a:p>
            <a:r>
              <a:rPr lang="en-US" dirty="0" smtClean="0"/>
              <a:t>Street</a:t>
            </a:r>
          </a:p>
          <a:p>
            <a:r>
              <a:rPr lang="en-US" dirty="0" smtClean="0"/>
              <a:t>City</a:t>
            </a:r>
          </a:p>
          <a:p>
            <a:r>
              <a:rPr lang="en-US" dirty="0" smtClean="0"/>
              <a:t>State</a:t>
            </a:r>
          </a:p>
          <a:p>
            <a:r>
              <a:rPr lang="en-US" dirty="0" smtClean="0"/>
              <a:t>Zip</a:t>
            </a:r>
            <a:endParaRPr lang="en-US" dirty="0"/>
          </a:p>
        </p:txBody>
      </p:sp>
      <p:sp>
        <p:nvSpPr>
          <p:cNvPr id="7" name="TextBox 6"/>
          <p:cNvSpPr txBox="1"/>
          <p:nvPr/>
        </p:nvSpPr>
        <p:spPr>
          <a:xfrm>
            <a:off x="5867400" y="1981200"/>
            <a:ext cx="2895600" cy="923330"/>
          </a:xfrm>
          <a:prstGeom prst="rect">
            <a:avLst/>
          </a:prstGeom>
          <a:noFill/>
        </p:spPr>
        <p:txBody>
          <a:bodyPr wrap="square" rtlCol="0">
            <a:spAutoFit/>
          </a:bodyPr>
          <a:lstStyle/>
          <a:p>
            <a:r>
              <a:rPr lang="en-US" b="1" u="sng" dirty="0" smtClean="0"/>
              <a:t>Address Type</a:t>
            </a:r>
          </a:p>
          <a:p>
            <a:r>
              <a:rPr lang="en-US" dirty="0" smtClean="0"/>
              <a:t>Address Type ID</a:t>
            </a:r>
          </a:p>
          <a:p>
            <a:r>
              <a:rPr lang="en-US" dirty="0" smtClean="0"/>
              <a:t>Address Type Description</a:t>
            </a:r>
            <a:endParaRPr lang="en-US" dirty="0"/>
          </a:p>
        </p:txBody>
      </p:sp>
      <p:sp>
        <p:nvSpPr>
          <p:cNvPr id="8" name="TextBox 7"/>
          <p:cNvSpPr txBox="1"/>
          <p:nvPr/>
        </p:nvSpPr>
        <p:spPr>
          <a:xfrm>
            <a:off x="6172200" y="3352800"/>
            <a:ext cx="1447800" cy="1477328"/>
          </a:xfrm>
          <a:prstGeom prst="rect">
            <a:avLst/>
          </a:prstGeom>
          <a:noFill/>
        </p:spPr>
        <p:txBody>
          <a:bodyPr wrap="square" rtlCol="0">
            <a:spAutoFit/>
          </a:bodyPr>
          <a:lstStyle/>
          <a:p>
            <a:r>
              <a:rPr lang="en-US" dirty="0" smtClean="0"/>
              <a:t>Primary</a:t>
            </a:r>
          </a:p>
          <a:p>
            <a:r>
              <a:rPr lang="en-US" dirty="0" smtClean="0"/>
              <a:t>Mailing</a:t>
            </a:r>
          </a:p>
          <a:p>
            <a:r>
              <a:rPr lang="en-US" dirty="0" smtClean="0"/>
              <a:t>School building </a:t>
            </a:r>
          </a:p>
          <a:p>
            <a:endParaRPr lang="en-US" dirty="0"/>
          </a:p>
        </p:txBody>
      </p:sp>
    </p:spTree>
    <p:extLst>
      <p:ext uri="{BB962C8B-B14F-4D97-AF65-F5344CB8AC3E}">
        <p14:creationId xmlns:p14="http://schemas.microsoft.com/office/powerpoint/2010/main" val="117492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838200"/>
            <a:ext cx="1981200" cy="2031325"/>
          </a:xfrm>
          <a:prstGeom prst="rect">
            <a:avLst/>
          </a:prstGeom>
          <a:noFill/>
        </p:spPr>
        <p:txBody>
          <a:bodyPr wrap="square" rtlCol="0">
            <a:spAutoFit/>
          </a:bodyPr>
          <a:lstStyle/>
          <a:p>
            <a:r>
              <a:rPr lang="en-US" b="1" u="sng" dirty="0" smtClean="0"/>
              <a:t>Registration</a:t>
            </a:r>
          </a:p>
          <a:p>
            <a:r>
              <a:rPr lang="en-US" dirty="0" smtClean="0"/>
              <a:t>Registration ID</a:t>
            </a:r>
          </a:p>
          <a:p>
            <a:r>
              <a:rPr lang="en-US" dirty="0" smtClean="0"/>
              <a:t>Class ID</a:t>
            </a:r>
          </a:p>
          <a:p>
            <a:r>
              <a:rPr lang="en-US" dirty="0" smtClean="0"/>
              <a:t>Person ID</a:t>
            </a:r>
          </a:p>
          <a:p>
            <a:r>
              <a:rPr lang="en-US" dirty="0" smtClean="0"/>
              <a:t>Person Type ID</a:t>
            </a:r>
          </a:p>
          <a:p>
            <a:r>
              <a:rPr lang="en-US" dirty="0" smtClean="0"/>
              <a:t>Semester ID</a:t>
            </a:r>
          </a:p>
          <a:p>
            <a:r>
              <a:rPr lang="en-US" dirty="0" smtClean="0"/>
              <a:t>Address ID</a:t>
            </a:r>
          </a:p>
        </p:txBody>
      </p:sp>
      <p:sp>
        <p:nvSpPr>
          <p:cNvPr id="5" name="TextBox 4"/>
          <p:cNvSpPr txBox="1"/>
          <p:nvPr/>
        </p:nvSpPr>
        <p:spPr>
          <a:xfrm>
            <a:off x="6629400" y="762000"/>
            <a:ext cx="2209800" cy="1754326"/>
          </a:xfrm>
          <a:prstGeom prst="rect">
            <a:avLst/>
          </a:prstGeom>
          <a:noFill/>
        </p:spPr>
        <p:txBody>
          <a:bodyPr wrap="square" rtlCol="0">
            <a:spAutoFit/>
          </a:bodyPr>
          <a:lstStyle/>
          <a:p>
            <a:r>
              <a:rPr lang="en-US" b="1" u="sng" dirty="0" smtClean="0"/>
              <a:t>Person</a:t>
            </a:r>
          </a:p>
          <a:p>
            <a:r>
              <a:rPr lang="en-US" dirty="0" smtClean="0"/>
              <a:t>Person ID</a:t>
            </a:r>
          </a:p>
          <a:p>
            <a:r>
              <a:rPr lang="en-US" dirty="0" smtClean="0"/>
              <a:t>Person Type ID</a:t>
            </a:r>
          </a:p>
          <a:p>
            <a:r>
              <a:rPr lang="en-US" dirty="0" smtClean="0"/>
              <a:t>Person Name</a:t>
            </a:r>
          </a:p>
          <a:p>
            <a:r>
              <a:rPr lang="en-US" dirty="0" smtClean="0"/>
              <a:t>Active ID</a:t>
            </a:r>
          </a:p>
          <a:p>
            <a:r>
              <a:rPr lang="en-US" dirty="0" smtClean="0"/>
              <a:t>SS#</a:t>
            </a:r>
            <a:endParaRPr lang="en-US" dirty="0"/>
          </a:p>
        </p:txBody>
      </p:sp>
      <p:sp>
        <p:nvSpPr>
          <p:cNvPr id="6" name="TextBox 5"/>
          <p:cNvSpPr txBox="1"/>
          <p:nvPr/>
        </p:nvSpPr>
        <p:spPr>
          <a:xfrm>
            <a:off x="685800" y="838200"/>
            <a:ext cx="2057400" cy="1200329"/>
          </a:xfrm>
          <a:prstGeom prst="rect">
            <a:avLst/>
          </a:prstGeom>
          <a:noFill/>
        </p:spPr>
        <p:txBody>
          <a:bodyPr wrap="square" rtlCol="0">
            <a:spAutoFit/>
          </a:bodyPr>
          <a:lstStyle/>
          <a:p>
            <a:r>
              <a:rPr lang="en-US" b="1" u="sng" dirty="0" smtClean="0"/>
              <a:t>Class</a:t>
            </a:r>
          </a:p>
          <a:p>
            <a:r>
              <a:rPr lang="en-US" dirty="0" smtClean="0"/>
              <a:t>Class ID</a:t>
            </a:r>
          </a:p>
          <a:p>
            <a:r>
              <a:rPr lang="en-US" dirty="0" smtClean="0"/>
              <a:t>Class Name</a:t>
            </a:r>
          </a:p>
          <a:p>
            <a:r>
              <a:rPr lang="en-US" dirty="0" smtClean="0"/>
              <a:t>Class Description</a:t>
            </a:r>
            <a:endParaRPr lang="en-US" dirty="0"/>
          </a:p>
        </p:txBody>
      </p:sp>
      <p:sp>
        <p:nvSpPr>
          <p:cNvPr id="7" name="TextBox 6"/>
          <p:cNvSpPr txBox="1"/>
          <p:nvPr/>
        </p:nvSpPr>
        <p:spPr>
          <a:xfrm>
            <a:off x="685800" y="2362200"/>
            <a:ext cx="1828800" cy="923330"/>
          </a:xfrm>
          <a:prstGeom prst="rect">
            <a:avLst/>
          </a:prstGeom>
          <a:noFill/>
        </p:spPr>
        <p:txBody>
          <a:bodyPr wrap="square" rtlCol="0">
            <a:spAutoFit/>
          </a:bodyPr>
          <a:lstStyle/>
          <a:p>
            <a:r>
              <a:rPr lang="en-US" b="1" u="sng" dirty="0" smtClean="0"/>
              <a:t>Semester</a:t>
            </a:r>
          </a:p>
          <a:p>
            <a:r>
              <a:rPr lang="en-US" dirty="0" smtClean="0"/>
              <a:t>Semester ID</a:t>
            </a:r>
          </a:p>
          <a:p>
            <a:r>
              <a:rPr lang="en-US" dirty="0" smtClean="0"/>
              <a:t>Semester </a:t>
            </a:r>
            <a:r>
              <a:rPr lang="en-US" dirty="0" err="1" smtClean="0"/>
              <a:t>Desc</a:t>
            </a:r>
            <a:endParaRPr lang="en-US" dirty="0"/>
          </a:p>
        </p:txBody>
      </p:sp>
      <p:sp>
        <p:nvSpPr>
          <p:cNvPr id="8" name="TextBox 7"/>
          <p:cNvSpPr txBox="1"/>
          <p:nvPr/>
        </p:nvSpPr>
        <p:spPr>
          <a:xfrm>
            <a:off x="6629400" y="2667000"/>
            <a:ext cx="2209800" cy="923330"/>
          </a:xfrm>
          <a:prstGeom prst="rect">
            <a:avLst/>
          </a:prstGeom>
          <a:noFill/>
        </p:spPr>
        <p:txBody>
          <a:bodyPr wrap="square" rtlCol="0">
            <a:spAutoFit/>
          </a:bodyPr>
          <a:lstStyle/>
          <a:p>
            <a:r>
              <a:rPr lang="en-US" b="1" u="sng" dirty="0" smtClean="0"/>
              <a:t>Person Type</a:t>
            </a:r>
          </a:p>
          <a:p>
            <a:r>
              <a:rPr lang="en-US" dirty="0" smtClean="0"/>
              <a:t>Person Type ID</a:t>
            </a:r>
          </a:p>
          <a:p>
            <a:r>
              <a:rPr lang="en-US" dirty="0" smtClean="0"/>
              <a:t>Person Type </a:t>
            </a:r>
            <a:r>
              <a:rPr lang="en-US" dirty="0" err="1" smtClean="0"/>
              <a:t>Desc</a:t>
            </a:r>
            <a:endParaRPr lang="en-US" dirty="0"/>
          </a:p>
        </p:txBody>
      </p:sp>
      <p:sp>
        <p:nvSpPr>
          <p:cNvPr id="9" name="TextBox 8"/>
          <p:cNvSpPr txBox="1"/>
          <p:nvPr/>
        </p:nvSpPr>
        <p:spPr>
          <a:xfrm>
            <a:off x="609600" y="3581400"/>
            <a:ext cx="2362200" cy="923330"/>
          </a:xfrm>
          <a:prstGeom prst="rect">
            <a:avLst/>
          </a:prstGeom>
          <a:noFill/>
        </p:spPr>
        <p:txBody>
          <a:bodyPr wrap="square" rtlCol="0">
            <a:spAutoFit/>
          </a:bodyPr>
          <a:lstStyle/>
          <a:p>
            <a:r>
              <a:rPr lang="en-US" b="1" u="sng" dirty="0" smtClean="0"/>
              <a:t>Address Type</a:t>
            </a:r>
          </a:p>
          <a:p>
            <a:r>
              <a:rPr lang="en-US" dirty="0" smtClean="0"/>
              <a:t>Address Type ID</a:t>
            </a:r>
          </a:p>
          <a:p>
            <a:r>
              <a:rPr lang="en-US" dirty="0" smtClean="0"/>
              <a:t>Address Type </a:t>
            </a:r>
            <a:r>
              <a:rPr lang="en-US" dirty="0" err="1" smtClean="0"/>
              <a:t>Desc</a:t>
            </a:r>
            <a:endParaRPr lang="en-US" dirty="0"/>
          </a:p>
        </p:txBody>
      </p:sp>
      <p:sp>
        <p:nvSpPr>
          <p:cNvPr id="10" name="TextBox 9"/>
          <p:cNvSpPr txBox="1"/>
          <p:nvPr/>
        </p:nvSpPr>
        <p:spPr>
          <a:xfrm>
            <a:off x="3505200" y="3581400"/>
            <a:ext cx="2209800" cy="2031325"/>
          </a:xfrm>
          <a:prstGeom prst="rect">
            <a:avLst/>
          </a:prstGeom>
          <a:noFill/>
        </p:spPr>
        <p:txBody>
          <a:bodyPr wrap="square" rtlCol="0">
            <a:spAutoFit/>
          </a:bodyPr>
          <a:lstStyle/>
          <a:p>
            <a:r>
              <a:rPr lang="en-US" b="1" u="sng" dirty="0" smtClean="0"/>
              <a:t>Address</a:t>
            </a:r>
          </a:p>
          <a:p>
            <a:r>
              <a:rPr lang="en-US" dirty="0" smtClean="0"/>
              <a:t>Address ID</a:t>
            </a:r>
          </a:p>
          <a:p>
            <a:r>
              <a:rPr lang="en-US" dirty="0" smtClean="0"/>
              <a:t>Address Type ID</a:t>
            </a:r>
          </a:p>
          <a:p>
            <a:r>
              <a:rPr lang="en-US" dirty="0" smtClean="0"/>
              <a:t>Street</a:t>
            </a:r>
          </a:p>
          <a:p>
            <a:r>
              <a:rPr lang="en-US" dirty="0" smtClean="0"/>
              <a:t>City</a:t>
            </a:r>
          </a:p>
          <a:p>
            <a:r>
              <a:rPr lang="en-US" dirty="0" smtClean="0"/>
              <a:t>State</a:t>
            </a:r>
          </a:p>
          <a:p>
            <a:r>
              <a:rPr lang="en-US" dirty="0" smtClean="0"/>
              <a:t>Zip</a:t>
            </a:r>
            <a:endParaRPr lang="en-US" dirty="0"/>
          </a:p>
        </p:txBody>
      </p:sp>
      <p:sp>
        <p:nvSpPr>
          <p:cNvPr id="11" name="TextBox 10"/>
          <p:cNvSpPr txBox="1"/>
          <p:nvPr/>
        </p:nvSpPr>
        <p:spPr>
          <a:xfrm>
            <a:off x="6705600" y="3886200"/>
            <a:ext cx="1981200" cy="1477328"/>
          </a:xfrm>
          <a:prstGeom prst="rect">
            <a:avLst/>
          </a:prstGeom>
          <a:noFill/>
        </p:spPr>
        <p:txBody>
          <a:bodyPr wrap="square" rtlCol="0">
            <a:spAutoFit/>
          </a:bodyPr>
          <a:lstStyle/>
          <a:p>
            <a:r>
              <a:rPr lang="en-US" b="1" u="sng" dirty="0" smtClean="0"/>
              <a:t>HR</a:t>
            </a:r>
          </a:p>
          <a:p>
            <a:r>
              <a:rPr lang="en-US" dirty="0" smtClean="0"/>
              <a:t>HR ID</a:t>
            </a:r>
          </a:p>
          <a:p>
            <a:r>
              <a:rPr lang="en-US" dirty="0" smtClean="0"/>
              <a:t>Person ID</a:t>
            </a:r>
          </a:p>
          <a:p>
            <a:r>
              <a:rPr lang="en-US" dirty="0" smtClean="0"/>
              <a:t>Address ID</a:t>
            </a:r>
          </a:p>
          <a:p>
            <a:r>
              <a:rPr lang="en-US" dirty="0" smtClean="0"/>
              <a:t>Last Updated</a:t>
            </a:r>
            <a:endParaRPr lang="en-US" dirty="0"/>
          </a:p>
        </p:txBody>
      </p:sp>
    </p:spTree>
    <p:extLst>
      <p:ext uri="{BB962C8B-B14F-4D97-AF65-F5344CB8AC3E}">
        <p14:creationId xmlns:p14="http://schemas.microsoft.com/office/powerpoint/2010/main" val="72053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smtClean="0"/>
              <a:t>We need to extend current module to include grades for the class.</a:t>
            </a:r>
            <a:endParaRPr lang="en-US" dirty="0"/>
          </a:p>
        </p:txBody>
      </p:sp>
    </p:spTree>
    <p:extLst>
      <p:ext uri="{BB962C8B-B14F-4D97-AF65-F5344CB8AC3E}">
        <p14:creationId xmlns:p14="http://schemas.microsoft.com/office/powerpoint/2010/main" val="106541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838200"/>
            <a:ext cx="1981200" cy="2308324"/>
          </a:xfrm>
          <a:prstGeom prst="rect">
            <a:avLst/>
          </a:prstGeom>
          <a:noFill/>
        </p:spPr>
        <p:txBody>
          <a:bodyPr wrap="square" rtlCol="0">
            <a:spAutoFit/>
          </a:bodyPr>
          <a:lstStyle/>
          <a:p>
            <a:r>
              <a:rPr lang="en-US" b="1" u="sng" dirty="0" smtClean="0"/>
              <a:t>Registration</a:t>
            </a:r>
          </a:p>
          <a:p>
            <a:r>
              <a:rPr lang="en-US" dirty="0" smtClean="0"/>
              <a:t>Registration ID</a:t>
            </a:r>
          </a:p>
          <a:p>
            <a:r>
              <a:rPr lang="en-US" dirty="0" smtClean="0"/>
              <a:t>Class ID</a:t>
            </a:r>
          </a:p>
          <a:p>
            <a:r>
              <a:rPr lang="en-US" dirty="0" smtClean="0"/>
              <a:t>Person ID</a:t>
            </a:r>
          </a:p>
          <a:p>
            <a:r>
              <a:rPr lang="en-US" dirty="0" smtClean="0"/>
              <a:t>Person Type ID</a:t>
            </a:r>
          </a:p>
          <a:p>
            <a:r>
              <a:rPr lang="en-US" dirty="0" smtClean="0"/>
              <a:t>Semester ID</a:t>
            </a:r>
          </a:p>
          <a:p>
            <a:r>
              <a:rPr lang="en-US" dirty="0" smtClean="0"/>
              <a:t>Address ID</a:t>
            </a:r>
          </a:p>
          <a:p>
            <a:r>
              <a:rPr lang="en-US" b="1" i="1" dirty="0" smtClean="0"/>
              <a:t>Grade ID</a:t>
            </a:r>
          </a:p>
        </p:txBody>
      </p:sp>
      <p:sp>
        <p:nvSpPr>
          <p:cNvPr id="5" name="TextBox 4"/>
          <p:cNvSpPr txBox="1"/>
          <p:nvPr/>
        </p:nvSpPr>
        <p:spPr>
          <a:xfrm>
            <a:off x="6629400" y="762000"/>
            <a:ext cx="2209800" cy="1754326"/>
          </a:xfrm>
          <a:prstGeom prst="rect">
            <a:avLst/>
          </a:prstGeom>
          <a:noFill/>
        </p:spPr>
        <p:txBody>
          <a:bodyPr wrap="square" rtlCol="0">
            <a:spAutoFit/>
          </a:bodyPr>
          <a:lstStyle/>
          <a:p>
            <a:r>
              <a:rPr lang="en-US" b="1" u="sng" dirty="0" smtClean="0"/>
              <a:t>Person</a:t>
            </a:r>
          </a:p>
          <a:p>
            <a:r>
              <a:rPr lang="en-US" dirty="0" smtClean="0"/>
              <a:t>Person ID</a:t>
            </a:r>
          </a:p>
          <a:p>
            <a:r>
              <a:rPr lang="en-US" dirty="0" smtClean="0"/>
              <a:t>Person Type ID</a:t>
            </a:r>
          </a:p>
          <a:p>
            <a:r>
              <a:rPr lang="en-US" dirty="0" smtClean="0"/>
              <a:t>Person Name</a:t>
            </a:r>
          </a:p>
          <a:p>
            <a:r>
              <a:rPr lang="en-US" dirty="0" smtClean="0"/>
              <a:t>Active ID</a:t>
            </a:r>
          </a:p>
          <a:p>
            <a:r>
              <a:rPr lang="en-US" dirty="0" smtClean="0"/>
              <a:t>SS#</a:t>
            </a:r>
            <a:endParaRPr lang="en-US" dirty="0"/>
          </a:p>
        </p:txBody>
      </p:sp>
      <p:sp>
        <p:nvSpPr>
          <p:cNvPr id="6" name="TextBox 5"/>
          <p:cNvSpPr txBox="1"/>
          <p:nvPr/>
        </p:nvSpPr>
        <p:spPr>
          <a:xfrm>
            <a:off x="762000" y="762000"/>
            <a:ext cx="2057400" cy="1200329"/>
          </a:xfrm>
          <a:prstGeom prst="rect">
            <a:avLst/>
          </a:prstGeom>
          <a:noFill/>
        </p:spPr>
        <p:txBody>
          <a:bodyPr wrap="square" rtlCol="0">
            <a:spAutoFit/>
          </a:bodyPr>
          <a:lstStyle/>
          <a:p>
            <a:r>
              <a:rPr lang="en-US" b="1" u="sng" dirty="0" smtClean="0"/>
              <a:t>Class</a:t>
            </a:r>
          </a:p>
          <a:p>
            <a:r>
              <a:rPr lang="en-US" dirty="0" smtClean="0"/>
              <a:t>Class ID</a:t>
            </a:r>
          </a:p>
          <a:p>
            <a:r>
              <a:rPr lang="en-US" dirty="0" smtClean="0"/>
              <a:t>Class Name</a:t>
            </a:r>
          </a:p>
          <a:p>
            <a:r>
              <a:rPr lang="en-US" dirty="0" smtClean="0"/>
              <a:t>Class Description</a:t>
            </a:r>
            <a:endParaRPr lang="en-US" dirty="0"/>
          </a:p>
        </p:txBody>
      </p:sp>
      <p:sp>
        <p:nvSpPr>
          <p:cNvPr id="7" name="TextBox 6"/>
          <p:cNvSpPr txBox="1"/>
          <p:nvPr/>
        </p:nvSpPr>
        <p:spPr>
          <a:xfrm>
            <a:off x="685800" y="2133600"/>
            <a:ext cx="1828800" cy="923330"/>
          </a:xfrm>
          <a:prstGeom prst="rect">
            <a:avLst/>
          </a:prstGeom>
          <a:noFill/>
        </p:spPr>
        <p:txBody>
          <a:bodyPr wrap="square" rtlCol="0">
            <a:spAutoFit/>
          </a:bodyPr>
          <a:lstStyle/>
          <a:p>
            <a:r>
              <a:rPr lang="en-US" b="1" u="sng" dirty="0" smtClean="0"/>
              <a:t>Semester</a:t>
            </a:r>
          </a:p>
          <a:p>
            <a:r>
              <a:rPr lang="en-US" dirty="0" smtClean="0"/>
              <a:t>Semester ID</a:t>
            </a:r>
          </a:p>
          <a:p>
            <a:r>
              <a:rPr lang="en-US" dirty="0" smtClean="0"/>
              <a:t>Semester </a:t>
            </a:r>
            <a:r>
              <a:rPr lang="en-US" dirty="0" err="1" smtClean="0"/>
              <a:t>Desc</a:t>
            </a:r>
            <a:endParaRPr lang="en-US" dirty="0"/>
          </a:p>
        </p:txBody>
      </p:sp>
      <p:sp>
        <p:nvSpPr>
          <p:cNvPr id="8" name="TextBox 7"/>
          <p:cNvSpPr txBox="1"/>
          <p:nvPr/>
        </p:nvSpPr>
        <p:spPr>
          <a:xfrm>
            <a:off x="6629400" y="2667000"/>
            <a:ext cx="2209800" cy="923330"/>
          </a:xfrm>
          <a:prstGeom prst="rect">
            <a:avLst/>
          </a:prstGeom>
          <a:noFill/>
        </p:spPr>
        <p:txBody>
          <a:bodyPr wrap="square" rtlCol="0">
            <a:spAutoFit/>
          </a:bodyPr>
          <a:lstStyle/>
          <a:p>
            <a:r>
              <a:rPr lang="en-US" b="1" u="sng" dirty="0" smtClean="0"/>
              <a:t>Person Type</a:t>
            </a:r>
          </a:p>
          <a:p>
            <a:r>
              <a:rPr lang="en-US" dirty="0" smtClean="0"/>
              <a:t>Person Type ID</a:t>
            </a:r>
          </a:p>
          <a:p>
            <a:r>
              <a:rPr lang="en-US" dirty="0" smtClean="0"/>
              <a:t>Person Type </a:t>
            </a:r>
            <a:r>
              <a:rPr lang="en-US" dirty="0" err="1" smtClean="0"/>
              <a:t>Desc</a:t>
            </a:r>
            <a:endParaRPr lang="en-US" dirty="0"/>
          </a:p>
        </p:txBody>
      </p:sp>
      <p:sp>
        <p:nvSpPr>
          <p:cNvPr id="9" name="TextBox 8"/>
          <p:cNvSpPr txBox="1"/>
          <p:nvPr/>
        </p:nvSpPr>
        <p:spPr>
          <a:xfrm>
            <a:off x="609600" y="3048000"/>
            <a:ext cx="2362200" cy="923330"/>
          </a:xfrm>
          <a:prstGeom prst="rect">
            <a:avLst/>
          </a:prstGeom>
          <a:noFill/>
        </p:spPr>
        <p:txBody>
          <a:bodyPr wrap="square" rtlCol="0">
            <a:spAutoFit/>
          </a:bodyPr>
          <a:lstStyle/>
          <a:p>
            <a:r>
              <a:rPr lang="en-US" b="1" u="sng" dirty="0" smtClean="0"/>
              <a:t>Address Type</a:t>
            </a:r>
          </a:p>
          <a:p>
            <a:r>
              <a:rPr lang="en-US" dirty="0" smtClean="0"/>
              <a:t>Address Type ID</a:t>
            </a:r>
          </a:p>
          <a:p>
            <a:r>
              <a:rPr lang="en-US" dirty="0" smtClean="0"/>
              <a:t>Address Type </a:t>
            </a:r>
            <a:r>
              <a:rPr lang="en-US" dirty="0" err="1" smtClean="0"/>
              <a:t>Desc</a:t>
            </a:r>
            <a:endParaRPr lang="en-US" dirty="0"/>
          </a:p>
        </p:txBody>
      </p:sp>
      <p:sp>
        <p:nvSpPr>
          <p:cNvPr id="10" name="TextBox 9"/>
          <p:cNvSpPr txBox="1"/>
          <p:nvPr/>
        </p:nvSpPr>
        <p:spPr>
          <a:xfrm>
            <a:off x="3505200" y="3581400"/>
            <a:ext cx="2209800" cy="2031325"/>
          </a:xfrm>
          <a:prstGeom prst="rect">
            <a:avLst/>
          </a:prstGeom>
          <a:noFill/>
        </p:spPr>
        <p:txBody>
          <a:bodyPr wrap="square" rtlCol="0">
            <a:spAutoFit/>
          </a:bodyPr>
          <a:lstStyle/>
          <a:p>
            <a:r>
              <a:rPr lang="en-US" b="1" u="sng" dirty="0" smtClean="0"/>
              <a:t>Address</a:t>
            </a:r>
          </a:p>
          <a:p>
            <a:r>
              <a:rPr lang="en-US" dirty="0" smtClean="0"/>
              <a:t>Address ID</a:t>
            </a:r>
          </a:p>
          <a:p>
            <a:r>
              <a:rPr lang="en-US" dirty="0" smtClean="0"/>
              <a:t>Address Type ID</a:t>
            </a:r>
          </a:p>
          <a:p>
            <a:r>
              <a:rPr lang="en-US" dirty="0" smtClean="0"/>
              <a:t>Street</a:t>
            </a:r>
          </a:p>
          <a:p>
            <a:r>
              <a:rPr lang="en-US" dirty="0" smtClean="0"/>
              <a:t>City</a:t>
            </a:r>
          </a:p>
          <a:p>
            <a:r>
              <a:rPr lang="en-US" dirty="0" smtClean="0"/>
              <a:t>State</a:t>
            </a:r>
          </a:p>
          <a:p>
            <a:r>
              <a:rPr lang="en-US" dirty="0" smtClean="0"/>
              <a:t>Zip</a:t>
            </a:r>
            <a:endParaRPr lang="en-US" dirty="0"/>
          </a:p>
        </p:txBody>
      </p:sp>
      <p:sp>
        <p:nvSpPr>
          <p:cNvPr id="11" name="TextBox 10"/>
          <p:cNvSpPr txBox="1"/>
          <p:nvPr/>
        </p:nvSpPr>
        <p:spPr>
          <a:xfrm>
            <a:off x="6705600" y="3886200"/>
            <a:ext cx="1981200" cy="1477328"/>
          </a:xfrm>
          <a:prstGeom prst="rect">
            <a:avLst/>
          </a:prstGeom>
          <a:noFill/>
        </p:spPr>
        <p:txBody>
          <a:bodyPr wrap="square" rtlCol="0">
            <a:spAutoFit/>
          </a:bodyPr>
          <a:lstStyle/>
          <a:p>
            <a:r>
              <a:rPr lang="en-US" b="1" u="sng" dirty="0" smtClean="0"/>
              <a:t>HR</a:t>
            </a:r>
          </a:p>
          <a:p>
            <a:r>
              <a:rPr lang="en-US" dirty="0" smtClean="0"/>
              <a:t>HR ID</a:t>
            </a:r>
          </a:p>
          <a:p>
            <a:r>
              <a:rPr lang="en-US" dirty="0" smtClean="0"/>
              <a:t>Person ID</a:t>
            </a:r>
          </a:p>
          <a:p>
            <a:r>
              <a:rPr lang="en-US" dirty="0" smtClean="0"/>
              <a:t>Address ID</a:t>
            </a:r>
          </a:p>
          <a:p>
            <a:r>
              <a:rPr lang="en-US" dirty="0" smtClean="0"/>
              <a:t>Last Updated</a:t>
            </a:r>
            <a:endParaRPr lang="en-US" dirty="0"/>
          </a:p>
        </p:txBody>
      </p:sp>
      <p:sp>
        <p:nvSpPr>
          <p:cNvPr id="12" name="TextBox 11"/>
          <p:cNvSpPr txBox="1"/>
          <p:nvPr/>
        </p:nvSpPr>
        <p:spPr>
          <a:xfrm>
            <a:off x="685800" y="4191000"/>
            <a:ext cx="1752600" cy="923330"/>
          </a:xfrm>
          <a:prstGeom prst="rect">
            <a:avLst/>
          </a:prstGeom>
          <a:noFill/>
        </p:spPr>
        <p:txBody>
          <a:bodyPr wrap="square" rtlCol="0">
            <a:spAutoFit/>
          </a:bodyPr>
          <a:lstStyle/>
          <a:p>
            <a:r>
              <a:rPr lang="en-US" b="1" u="sng" dirty="0" smtClean="0"/>
              <a:t>Grade</a:t>
            </a:r>
          </a:p>
          <a:p>
            <a:r>
              <a:rPr lang="en-US" dirty="0" smtClean="0"/>
              <a:t>Grade ID</a:t>
            </a:r>
          </a:p>
          <a:p>
            <a:r>
              <a:rPr lang="en-US" dirty="0" smtClean="0"/>
              <a:t>Grade </a:t>
            </a:r>
            <a:r>
              <a:rPr lang="en-US" dirty="0" err="1" smtClean="0"/>
              <a:t>Desc</a:t>
            </a:r>
            <a:endParaRPr lang="en-US" dirty="0"/>
          </a:p>
        </p:txBody>
      </p:sp>
    </p:spTree>
    <p:extLst>
      <p:ext uri="{BB962C8B-B14F-4D97-AF65-F5344CB8AC3E}">
        <p14:creationId xmlns:p14="http://schemas.microsoft.com/office/powerpoint/2010/main" val="3200993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We need to extend current table to include date of the semester.</a:t>
            </a:r>
            <a:endParaRPr lang="en-US" dirty="0"/>
          </a:p>
        </p:txBody>
      </p:sp>
    </p:spTree>
    <p:extLst>
      <p:ext uri="{BB962C8B-B14F-4D97-AF65-F5344CB8AC3E}">
        <p14:creationId xmlns:p14="http://schemas.microsoft.com/office/powerpoint/2010/main" val="18282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685800" y="2133600"/>
            <a:ext cx="2438400" cy="1200329"/>
          </a:xfrm>
          <a:prstGeom prst="rect">
            <a:avLst/>
          </a:prstGeom>
          <a:noFill/>
        </p:spPr>
        <p:txBody>
          <a:bodyPr wrap="square" rtlCol="0">
            <a:spAutoFit/>
          </a:bodyPr>
          <a:lstStyle/>
          <a:p>
            <a:r>
              <a:rPr lang="en-US" b="1" u="sng" dirty="0" smtClean="0"/>
              <a:t>Semester</a:t>
            </a:r>
          </a:p>
          <a:p>
            <a:r>
              <a:rPr lang="en-US" dirty="0" smtClean="0"/>
              <a:t>Semester ID</a:t>
            </a:r>
          </a:p>
          <a:p>
            <a:r>
              <a:rPr lang="en-US" dirty="0" smtClean="0"/>
              <a:t>Semester Start Date</a:t>
            </a:r>
          </a:p>
          <a:p>
            <a:r>
              <a:rPr lang="en-US" dirty="0" smtClean="0"/>
              <a:t>Semester End Date</a:t>
            </a:r>
            <a:endParaRPr lang="en-US" dirty="0"/>
          </a:p>
        </p:txBody>
      </p:sp>
      <p:sp>
        <p:nvSpPr>
          <p:cNvPr id="5" name="TextBox 4"/>
          <p:cNvSpPr txBox="1"/>
          <p:nvPr/>
        </p:nvSpPr>
        <p:spPr>
          <a:xfrm>
            <a:off x="3200400" y="2133600"/>
            <a:ext cx="2438400" cy="1200329"/>
          </a:xfrm>
          <a:prstGeom prst="rect">
            <a:avLst/>
          </a:prstGeom>
          <a:noFill/>
        </p:spPr>
        <p:txBody>
          <a:bodyPr wrap="square" rtlCol="0">
            <a:spAutoFit/>
          </a:bodyPr>
          <a:lstStyle/>
          <a:p>
            <a:r>
              <a:rPr lang="en-US" dirty="0" smtClean="0"/>
              <a:t>Semester Type</a:t>
            </a:r>
          </a:p>
          <a:p>
            <a:r>
              <a:rPr lang="en-US" dirty="0" smtClean="0"/>
              <a:t>Semester Type ID</a:t>
            </a:r>
          </a:p>
          <a:p>
            <a:r>
              <a:rPr lang="en-US" dirty="0" smtClean="0"/>
              <a:t>Semester </a:t>
            </a:r>
            <a:r>
              <a:rPr lang="en-US" dirty="0" err="1" smtClean="0"/>
              <a:t>Descr</a:t>
            </a:r>
            <a:endParaRPr lang="en-US" dirty="0" smtClean="0"/>
          </a:p>
          <a:p>
            <a:endParaRPr lang="en-US" dirty="0"/>
          </a:p>
        </p:txBody>
      </p:sp>
    </p:spTree>
    <p:extLst>
      <p:ext uri="{BB962C8B-B14F-4D97-AF65-F5344CB8AC3E}">
        <p14:creationId xmlns:p14="http://schemas.microsoft.com/office/powerpoint/2010/main" val="2766941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Normalization</a:t>
            </a:r>
            <a:endParaRPr lang="en-US" dirty="0"/>
          </a:p>
        </p:txBody>
      </p:sp>
      <p:sp>
        <p:nvSpPr>
          <p:cNvPr id="4" name="Content Placeholder 3"/>
          <p:cNvSpPr txBox="1">
            <a:spLocks noGrp="1"/>
          </p:cNvSpPr>
          <p:nvPr>
            <p:ph idx="1"/>
          </p:nvPr>
        </p:nvSpPr>
        <p:spPr>
          <a:xfrm>
            <a:off x="457200" y="1600200"/>
            <a:ext cx="8229600" cy="4142673"/>
          </a:xfrm>
          <a:prstGeom prst="rect">
            <a:avLst/>
          </a:prstGeom>
          <a:noFill/>
        </p:spPr>
        <p:txBody>
          <a:bodyPr wrap="square" rtlCol="0">
            <a:spAutoFit/>
          </a:bodyPr>
          <a:lstStyle/>
          <a:p>
            <a:r>
              <a:rPr lang="en-US" b="1" u="sng" dirty="0" smtClean="0"/>
              <a:t>Registration</a:t>
            </a:r>
          </a:p>
          <a:p>
            <a:r>
              <a:rPr lang="en-US" dirty="0" smtClean="0"/>
              <a:t>Registration ID	INTEGER</a:t>
            </a:r>
          </a:p>
          <a:p>
            <a:r>
              <a:rPr lang="en-US" dirty="0" smtClean="0"/>
              <a:t>Class ID		INTEGER</a:t>
            </a:r>
            <a:endParaRPr lang="en-US" i="1" dirty="0" smtClean="0"/>
          </a:p>
          <a:p>
            <a:r>
              <a:rPr lang="en-US" dirty="0" smtClean="0"/>
              <a:t>Person ID		INTEGER</a:t>
            </a:r>
          </a:p>
          <a:p>
            <a:r>
              <a:rPr lang="en-US" dirty="0" smtClean="0"/>
              <a:t>Person Type ID	INTEGER</a:t>
            </a:r>
          </a:p>
          <a:p>
            <a:r>
              <a:rPr lang="en-US" dirty="0" smtClean="0"/>
              <a:t>Semester ID		INTEGER</a:t>
            </a:r>
          </a:p>
          <a:p>
            <a:r>
              <a:rPr lang="en-US" dirty="0" smtClean="0"/>
              <a:t>Address ID		INTEGER</a:t>
            </a:r>
          </a:p>
          <a:p>
            <a:r>
              <a:rPr lang="en-US" b="1" i="1" dirty="0" smtClean="0"/>
              <a:t>Grade ID		</a:t>
            </a:r>
            <a:r>
              <a:rPr lang="en-US" dirty="0" smtClean="0"/>
              <a:t>INTEGER</a:t>
            </a:r>
            <a:endParaRPr lang="en-US" b="1" i="1" dirty="0" smtClean="0"/>
          </a:p>
        </p:txBody>
      </p:sp>
    </p:spTree>
    <p:extLst>
      <p:ext uri="{BB962C8B-B14F-4D97-AF65-F5344CB8AC3E}">
        <p14:creationId xmlns:p14="http://schemas.microsoft.com/office/powerpoint/2010/main" val="3086291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Normalization</a:t>
            </a:r>
            <a:endParaRPr lang="en-US" dirty="0"/>
          </a:p>
        </p:txBody>
      </p:sp>
      <p:sp>
        <p:nvSpPr>
          <p:cNvPr id="4" name="Content Placeholder 3"/>
          <p:cNvSpPr txBox="1">
            <a:spLocks noGrp="1"/>
          </p:cNvSpPr>
          <p:nvPr>
            <p:ph idx="1"/>
          </p:nvPr>
        </p:nvSpPr>
        <p:spPr>
          <a:xfrm>
            <a:off x="457200" y="1600200"/>
            <a:ext cx="8229600" cy="2074414"/>
          </a:xfrm>
          <a:prstGeom prst="rect">
            <a:avLst/>
          </a:prstGeom>
          <a:noFill/>
        </p:spPr>
        <p:txBody>
          <a:bodyPr wrap="square" rtlCol="0">
            <a:spAutoFit/>
          </a:bodyPr>
          <a:lstStyle/>
          <a:p>
            <a:r>
              <a:rPr lang="en-US" b="1" u="sng" dirty="0" smtClean="0"/>
              <a:t>Class</a:t>
            </a:r>
          </a:p>
          <a:p>
            <a:r>
              <a:rPr lang="en-US" dirty="0" smtClean="0"/>
              <a:t>Class ID		INTEGER	</a:t>
            </a:r>
          </a:p>
          <a:p>
            <a:r>
              <a:rPr lang="en-US" dirty="0" smtClean="0"/>
              <a:t>Class Name		VARCHAR</a:t>
            </a:r>
          </a:p>
          <a:p>
            <a:r>
              <a:rPr lang="en-US" dirty="0" smtClean="0"/>
              <a:t>Class Description	VARCHAR</a:t>
            </a:r>
            <a:endParaRPr lang="en-US" dirty="0"/>
          </a:p>
        </p:txBody>
      </p:sp>
    </p:spTree>
    <p:extLst>
      <p:ext uri="{BB962C8B-B14F-4D97-AF65-F5344CB8AC3E}">
        <p14:creationId xmlns:p14="http://schemas.microsoft.com/office/powerpoint/2010/main" val="3612830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We have to set up a database to deal with any sporting event. We must keep track of teams, score, managers, players, matches. We assume 2 teams can play each other at the same time. Team can have unlimited number of players, team can have an unlimited number of coaches and managers, match can have winner, looser or tie. </a:t>
            </a:r>
          </a:p>
          <a:p>
            <a:endParaRPr lang="en-US" dirty="0"/>
          </a:p>
        </p:txBody>
      </p:sp>
    </p:spTree>
    <p:extLst>
      <p:ext uri="{BB962C8B-B14F-4D97-AF65-F5344CB8AC3E}">
        <p14:creationId xmlns:p14="http://schemas.microsoft.com/office/powerpoint/2010/main" val="1129465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We have to set up a database to deal with any sporting event. We must keep track of </a:t>
            </a:r>
            <a:r>
              <a:rPr lang="en-US" u="sng" dirty="0" smtClean="0"/>
              <a:t>teams</a:t>
            </a:r>
            <a:r>
              <a:rPr lang="en-US" dirty="0" smtClean="0"/>
              <a:t>, </a:t>
            </a:r>
            <a:r>
              <a:rPr lang="en-US" u="sng" dirty="0" smtClean="0"/>
              <a:t>score</a:t>
            </a:r>
            <a:r>
              <a:rPr lang="en-US" dirty="0" smtClean="0"/>
              <a:t>, </a:t>
            </a:r>
            <a:r>
              <a:rPr lang="en-US" u="sng" dirty="0" smtClean="0"/>
              <a:t>managers</a:t>
            </a:r>
            <a:r>
              <a:rPr lang="en-US" dirty="0" smtClean="0"/>
              <a:t>, </a:t>
            </a:r>
            <a:r>
              <a:rPr lang="en-US" u="sng" dirty="0" smtClean="0"/>
              <a:t>players</a:t>
            </a:r>
            <a:r>
              <a:rPr lang="en-US" dirty="0" smtClean="0"/>
              <a:t>, </a:t>
            </a:r>
            <a:r>
              <a:rPr lang="en-US" u="sng" dirty="0" smtClean="0"/>
              <a:t>matches</a:t>
            </a:r>
            <a:r>
              <a:rPr lang="en-US" dirty="0" smtClean="0"/>
              <a:t>. We assume 2 teams can play each other at the same time. Team can have unlimited number of </a:t>
            </a:r>
            <a:r>
              <a:rPr lang="en-US" u="sng" dirty="0" smtClean="0"/>
              <a:t>players</a:t>
            </a:r>
            <a:r>
              <a:rPr lang="en-US" dirty="0" smtClean="0"/>
              <a:t>, team can have an unlimited number of </a:t>
            </a:r>
            <a:r>
              <a:rPr lang="en-US" u="sng" dirty="0" smtClean="0"/>
              <a:t>coaches and managers</a:t>
            </a:r>
            <a:r>
              <a:rPr lang="en-US" dirty="0" smtClean="0"/>
              <a:t>, match can have winner, looser or tie. </a:t>
            </a:r>
          </a:p>
          <a:p>
            <a:endParaRPr lang="en-US" dirty="0"/>
          </a:p>
        </p:txBody>
      </p:sp>
    </p:spTree>
    <p:extLst>
      <p:ext uri="{BB962C8B-B14F-4D97-AF65-F5344CB8AC3E}">
        <p14:creationId xmlns:p14="http://schemas.microsoft.com/office/powerpoint/2010/main" val="84390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p:txBody>
          <a:bodyPr/>
          <a:lstStyle/>
          <a:p>
            <a:r>
              <a:rPr lang="en-US" dirty="0" smtClean="0"/>
              <a:t>Normalize data type usage</a:t>
            </a:r>
          </a:p>
          <a:p>
            <a:r>
              <a:rPr lang="en-US" dirty="0" smtClean="0"/>
              <a:t>Standardize data types</a:t>
            </a:r>
          </a:p>
          <a:p>
            <a:r>
              <a:rPr lang="en-US" dirty="0" smtClean="0"/>
              <a:t>Normalize logical and physical aspects</a:t>
            </a:r>
          </a:p>
          <a:p>
            <a:r>
              <a:rPr lang="en-US" dirty="0" smtClean="0"/>
              <a:t>Standardize naming conventions</a:t>
            </a:r>
          </a:p>
          <a:p>
            <a:r>
              <a:rPr lang="en-US" dirty="0" smtClean="0"/>
              <a:t>Describe data types and data tables</a:t>
            </a:r>
          </a:p>
          <a:p>
            <a:r>
              <a:rPr lang="en-US" dirty="0" smtClean="0"/>
              <a:t>Describe data usage</a:t>
            </a:r>
            <a:endParaRPr lang="en-US" dirty="0"/>
          </a:p>
        </p:txBody>
      </p:sp>
    </p:spTree>
    <p:extLst>
      <p:ext uri="{BB962C8B-B14F-4D97-AF65-F5344CB8AC3E}">
        <p14:creationId xmlns:p14="http://schemas.microsoft.com/office/powerpoint/2010/main" val="2163654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905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6400" y="2133600"/>
            <a:ext cx="990600" cy="369332"/>
          </a:xfrm>
          <a:prstGeom prst="rect">
            <a:avLst/>
          </a:prstGeom>
          <a:noFill/>
        </p:spPr>
        <p:txBody>
          <a:bodyPr wrap="square" rtlCol="0">
            <a:spAutoFit/>
          </a:bodyPr>
          <a:lstStyle/>
          <a:p>
            <a:pPr algn="ctr"/>
            <a:r>
              <a:rPr lang="en-US" dirty="0" smtClean="0"/>
              <a:t>Team</a:t>
            </a:r>
            <a:endParaRPr lang="en-US" dirty="0"/>
          </a:p>
        </p:txBody>
      </p:sp>
      <p:sp>
        <p:nvSpPr>
          <p:cNvPr id="6" name="Rectangle 5"/>
          <p:cNvSpPr/>
          <p:nvPr/>
        </p:nvSpPr>
        <p:spPr>
          <a:xfrm>
            <a:off x="3581400" y="1905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4800" y="2133600"/>
            <a:ext cx="990600" cy="369332"/>
          </a:xfrm>
          <a:prstGeom prst="rect">
            <a:avLst/>
          </a:prstGeom>
          <a:noFill/>
        </p:spPr>
        <p:txBody>
          <a:bodyPr wrap="square" rtlCol="0">
            <a:spAutoFit/>
          </a:bodyPr>
          <a:lstStyle/>
          <a:p>
            <a:pPr algn="ctr"/>
            <a:r>
              <a:rPr lang="en-US" dirty="0" smtClean="0"/>
              <a:t>Person</a:t>
            </a:r>
            <a:endParaRPr lang="en-US" dirty="0"/>
          </a:p>
        </p:txBody>
      </p:sp>
      <p:sp>
        <p:nvSpPr>
          <p:cNvPr id="8" name="Rectangle 7"/>
          <p:cNvSpPr/>
          <p:nvPr/>
        </p:nvSpPr>
        <p:spPr>
          <a:xfrm>
            <a:off x="6019800" y="1905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553200" y="1981200"/>
            <a:ext cx="990600" cy="646331"/>
          </a:xfrm>
          <a:prstGeom prst="rect">
            <a:avLst/>
          </a:prstGeom>
          <a:noFill/>
        </p:spPr>
        <p:txBody>
          <a:bodyPr wrap="square" rtlCol="0">
            <a:spAutoFit/>
          </a:bodyPr>
          <a:lstStyle/>
          <a:p>
            <a:pPr algn="ctr"/>
            <a:r>
              <a:rPr lang="en-US" dirty="0" smtClean="0"/>
              <a:t>Person Type</a:t>
            </a:r>
            <a:endParaRPr lang="en-US" dirty="0"/>
          </a:p>
        </p:txBody>
      </p:sp>
      <p:sp>
        <p:nvSpPr>
          <p:cNvPr id="10" name="Rectangle 9"/>
          <p:cNvSpPr/>
          <p:nvPr/>
        </p:nvSpPr>
        <p:spPr>
          <a:xfrm>
            <a:off x="2286000" y="3048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19400" y="3124200"/>
            <a:ext cx="990600" cy="646331"/>
          </a:xfrm>
          <a:prstGeom prst="rect">
            <a:avLst/>
          </a:prstGeom>
          <a:noFill/>
        </p:spPr>
        <p:txBody>
          <a:bodyPr wrap="square" rtlCol="0">
            <a:spAutoFit/>
          </a:bodyPr>
          <a:lstStyle/>
          <a:p>
            <a:pPr algn="ctr"/>
            <a:r>
              <a:rPr lang="en-US" dirty="0" smtClean="0"/>
              <a:t>Match Type</a:t>
            </a:r>
            <a:endParaRPr lang="en-US" dirty="0"/>
          </a:p>
        </p:txBody>
      </p:sp>
      <p:sp>
        <p:nvSpPr>
          <p:cNvPr id="12" name="Rectangle 11"/>
          <p:cNvSpPr/>
          <p:nvPr/>
        </p:nvSpPr>
        <p:spPr>
          <a:xfrm>
            <a:off x="4724400" y="3048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257800" y="3200400"/>
            <a:ext cx="990600" cy="369332"/>
          </a:xfrm>
          <a:prstGeom prst="rect">
            <a:avLst/>
          </a:prstGeom>
          <a:noFill/>
        </p:spPr>
        <p:txBody>
          <a:bodyPr wrap="square" rtlCol="0">
            <a:spAutoFit/>
          </a:bodyPr>
          <a:lstStyle/>
          <a:p>
            <a:pPr algn="ctr"/>
            <a:r>
              <a:rPr lang="en-US" dirty="0" smtClean="0"/>
              <a:t>Game</a:t>
            </a:r>
            <a:endParaRPr lang="en-US" dirty="0"/>
          </a:p>
        </p:txBody>
      </p:sp>
    </p:spTree>
    <p:extLst>
      <p:ext uri="{BB962C8B-B14F-4D97-AF65-F5344CB8AC3E}">
        <p14:creationId xmlns:p14="http://schemas.microsoft.com/office/powerpoint/2010/main" val="3267058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3099" y="951636"/>
            <a:ext cx="1524000" cy="923330"/>
          </a:xfrm>
          <a:prstGeom prst="rect">
            <a:avLst/>
          </a:prstGeom>
          <a:noFill/>
        </p:spPr>
        <p:txBody>
          <a:bodyPr wrap="square" rtlCol="0">
            <a:spAutoFit/>
          </a:bodyPr>
          <a:lstStyle/>
          <a:p>
            <a:r>
              <a:rPr lang="en-US" b="1" u="sng" dirty="0" smtClean="0"/>
              <a:t>Team</a:t>
            </a:r>
          </a:p>
          <a:p>
            <a:r>
              <a:rPr lang="en-US" dirty="0" err="1" smtClean="0"/>
              <a:t>TeamID</a:t>
            </a:r>
            <a:endParaRPr lang="en-US" dirty="0" smtClean="0"/>
          </a:p>
          <a:p>
            <a:r>
              <a:rPr lang="en-US" dirty="0" err="1" smtClean="0"/>
              <a:t>TeamName</a:t>
            </a:r>
            <a:endParaRPr lang="en-US" dirty="0"/>
          </a:p>
        </p:txBody>
      </p:sp>
      <p:sp>
        <p:nvSpPr>
          <p:cNvPr id="5" name="TextBox 4"/>
          <p:cNvSpPr txBox="1"/>
          <p:nvPr/>
        </p:nvSpPr>
        <p:spPr>
          <a:xfrm>
            <a:off x="4572000" y="875436"/>
            <a:ext cx="1981200" cy="1200329"/>
          </a:xfrm>
          <a:prstGeom prst="rect">
            <a:avLst/>
          </a:prstGeom>
          <a:noFill/>
        </p:spPr>
        <p:txBody>
          <a:bodyPr wrap="square" rtlCol="0">
            <a:spAutoFit/>
          </a:bodyPr>
          <a:lstStyle/>
          <a:p>
            <a:r>
              <a:rPr lang="en-US" b="1" u="sng" dirty="0" smtClean="0"/>
              <a:t>Person</a:t>
            </a:r>
          </a:p>
          <a:p>
            <a:r>
              <a:rPr lang="en-US" dirty="0" err="1" smtClean="0"/>
              <a:t>PersonID</a:t>
            </a:r>
            <a:endParaRPr lang="en-US" dirty="0" smtClean="0"/>
          </a:p>
          <a:p>
            <a:r>
              <a:rPr lang="en-US" dirty="0" err="1" smtClean="0"/>
              <a:t>PersonName</a:t>
            </a:r>
            <a:endParaRPr lang="en-US" dirty="0" smtClean="0"/>
          </a:p>
          <a:p>
            <a:endParaRPr lang="en-US" dirty="0"/>
          </a:p>
        </p:txBody>
      </p:sp>
      <p:sp>
        <p:nvSpPr>
          <p:cNvPr id="6" name="TextBox 5"/>
          <p:cNvSpPr txBox="1"/>
          <p:nvPr/>
        </p:nvSpPr>
        <p:spPr>
          <a:xfrm>
            <a:off x="6556572" y="951636"/>
            <a:ext cx="1905000" cy="923330"/>
          </a:xfrm>
          <a:prstGeom prst="rect">
            <a:avLst/>
          </a:prstGeom>
          <a:noFill/>
        </p:spPr>
        <p:txBody>
          <a:bodyPr wrap="square" rtlCol="0">
            <a:spAutoFit/>
          </a:bodyPr>
          <a:lstStyle/>
          <a:p>
            <a:r>
              <a:rPr lang="en-US" b="1" u="sng" dirty="0" err="1" smtClean="0"/>
              <a:t>PersonType</a:t>
            </a:r>
            <a:endParaRPr lang="en-US" b="1" u="sng" dirty="0" smtClean="0"/>
          </a:p>
          <a:p>
            <a:r>
              <a:rPr lang="en-US" dirty="0" err="1" smtClean="0"/>
              <a:t>PersonTypeID</a:t>
            </a:r>
            <a:endParaRPr lang="en-US" dirty="0" smtClean="0"/>
          </a:p>
          <a:p>
            <a:r>
              <a:rPr lang="en-US" dirty="0" err="1" smtClean="0"/>
              <a:t>PersonTypeDesc</a:t>
            </a:r>
            <a:endParaRPr lang="en-US" dirty="0"/>
          </a:p>
        </p:txBody>
      </p:sp>
      <p:sp>
        <p:nvSpPr>
          <p:cNvPr id="7" name="TextBox 6"/>
          <p:cNvSpPr txBox="1"/>
          <p:nvPr/>
        </p:nvSpPr>
        <p:spPr>
          <a:xfrm>
            <a:off x="940699" y="2663628"/>
            <a:ext cx="1828800" cy="1200329"/>
          </a:xfrm>
          <a:prstGeom prst="rect">
            <a:avLst/>
          </a:prstGeom>
          <a:noFill/>
        </p:spPr>
        <p:txBody>
          <a:bodyPr wrap="square" rtlCol="0">
            <a:spAutoFit/>
          </a:bodyPr>
          <a:lstStyle/>
          <a:p>
            <a:r>
              <a:rPr lang="en-US" b="1" u="sng" dirty="0" smtClean="0"/>
              <a:t>Match</a:t>
            </a:r>
          </a:p>
          <a:p>
            <a:r>
              <a:rPr lang="en-US" dirty="0" err="1" smtClean="0"/>
              <a:t>MatchID</a:t>
            </a:r>
            <a:endParaRPr lang="en-US" dirty="0" smtClean="0"/>
          </a:p>
          <a:p>
            <a:r>
              <a:rPr lang="en-US" dirty="0" err="1" smtClean="0"/>
              <a:t>MatchDesc</a:t>
            </a:r>
            <a:endParaRPr lang="en-US" dirty="0" smtClean="0"/>
          </a:p>
          <a:p>
            <a:r>
              <a:rPr lang="en-US" dirty="0" err="1" smtClean="0"/>
              <a:t>MatchDate</a:t>
            </a:r>
            <a:endParaRPr lang="en-US" dirty="0"/>
          </a:p>
        </p:txBody>
      </p:sp>
      <p:sp>
        <p:nvSpPr>
          <p:cNvPr id="9" name="TextBox 8"/>
          <p:cNvSpPr txBox="1"/>
          <p:nvPr/>
        </p:nvSpPr>
        <p:spPr>
          <a:xfrm>
            <a:off x="2693299" y="875436"/>
            <a:ext cx="1726301" cy="1754326"/>
          </a:xfrm>
          <a:prstGeom prst="rect">
            <a:avLst/>
          </a:prstGeom>
          <a:noFill/>
        </p:spPr>
        <p:txBody>
          <a:bodyPr wrap="square" rtlCol="0">
            <a:spAutoFit/>
          </a:bodyPr>
          <a:lstStyle/>
          <a:p>
            <a:r>
              <a:rPr lang="en-US" b="1" u="sng" dirty="0" smtClean="0"/>
              <a:t>Roster</a:t>
            </a:r>
          </a:p>
          <a:p>
            <a:r>
              <a:rPr lang="en-US" dirty="0" err="1" smtClean="0"/>
              <a:t>RosterID</a:t>
            </a:r>
            <a:endParaRPr lang="en-US" dirty="0" smtClean="0"/>
          </a:p>
          <a:p>
            <a:r>
              <a:rPr lang="en-US" dirty="0" err="1" smtClean="0"/>
              <a:t>TeamID</a:t>
            </a:r>
            <a:endParaRPr lang="en-US" dirty="0" smtClean="0"/>
          </a:p>
          <a:p>
            <a:r>
              <a:rPr lang="en-US" dirty="0" err="1" smtClean="0"/>
              <a:t>PersonID</a:t>
            </a:r>
            <a:endParaRPr lang="en-US" dirty="0" smtClean="0"/>
          </a:p>
          <a:p>
            <a:r>
              <a:rPr lang="en-US" dirty="0" err="1"/>
              <a:t>PersonTypeID</a:t>
            </a:r>
            <a:endParaRPr lang="en-US" dirty="0"/>
          </a:p>
          <a:p>
            <a:endParaRPr lang="en-US" dirty="0"/>
          </a:p>
        </p:txBody>
      </p:sp>
      <p:sp>
        <p:nvSpPr>
          <p:cNvPr id="10" name="TextBox 9"/>
          <p:cNvSpPr txBox="1"/>
          <p:nvPr/>
        </p:nvSpPr>
        <p:spPr>
          <a:xfrm>
            <a:off x="2690602" y="2590501"/>
            <a:ext cx="2070887" cy="2308324"/>
          </a:xfrm>
          <a:prstGeom prst="rect">
            <a:avLst/>
          </a:prstGeom>
          <a:noFill/>
        </p:spPr>
        <p:txBody>
          <a:bodyPr wrap="square" rtlCol="0">
            <a:spAutoFit/>
          </a:bodyPr>
          <a:lstStyle/>
          <a:p>
            <a:r>
              <a:rPr lang="en-US" b="1" u="sng" dirty="0" err="1" smtClean="0"/>
              <a:t>MatchStats</a:t>
            </a:r>
            <a:endParaRPr lang="en-US" b="1" u="sng" dirty="0" smtClean="0"/>
          </a:p>
          <a:p>
            <a:r>
              <a:rPr lang="en-US" dirty="0" err="1" smtClean="0"/>
              <a:t>MatchStatsID</a:t>
            </a:r>
            <a:endParaRPr lang="en-US" dirty="0" smtClean="0"/>
          </a:p>
          <a:p>
            <a:r>
              <a:rPr lang="en-US" dirty="0" err="1" smtClean="0"/>
              <a:t>MatchID</a:t>
            </a:r>
            <a:endParaRPr lang="en-US" dirty="0" smtClean="0"/>
          </a:p>
          <a:p>
            <a:r>
              <a:rPr lang="en-US" dirty="0" smtClean="0"/>
              <a:t>Team1RosterID</a:t>
            </a:r>
          </a:p>
          <a:p>
            <a:r>
              <a:rPr lang="en-US" dirty="0" smtClean="0"/>
              <a:t>Team2RosterID</a:t>
            </a:r>
          </a:p>
          <a:p>
            <a:r>
              <a:rPr lang="en-US" dirty="0" smtClean="0"/>
              <a:t>Team1Schore</a:t>
            </a:r>
          </a:p>
          <a:p>
            <a:r>
              <a:rPr lang="en-US" dirty="0" smtClean="0"/>
              <a:t>Team2Schore</a:t>
            </a:r>
          </a:p>
          <a:p>
            <a:endParaRPr lang="en-US" dirty="0"/>
          </a:p>
        </p:txBody>
      </p:sp>
      <p:sp>
        <p:nvSpPr>
          <p:cNvPr id="15" name="TextBox 14"/>
          <p:cNvSpPr txBox="1"/>
          <p:nvPr/>
        </p:nvSpPr>
        <p:spPr>
          <a:xfrm>
            <a:off x="5438185" y="2742901"/>
            <a:ext cx="2070887" cy="1477328"/>
          </a:xfrm>
          <a:prstGeom prst="rect">
            <a:avLst/>
          </a:prstGeom>
          <a:noFill/>
        </p:spPr>
        <p:txBody>
          <a:bodyPr wrap="square" rtlCol="0">
            <a:spAutoFit/>
          </a:bodyPr>
          <a:lstStyle/>
          <a:p>
            <a:r>
              <a:rPr lang="en-US" b="1" u="sng" dirty="0" err="1" smtClean="0"/>
              <a:t>MatchStats</a:t>
            </a:r>
            <a:endParaRPr lang="en-US" b="1" u="sng" dirty="0" smtClean="0"/>
          </a:p>
          <a:p>
            <a:r>
              <a:rPr lang="en-US" dirty="0" err="1" smtClean="0"/>
              <a:t>MatchStatsID</a:t>
            </a:r>
            <a:endParaRPr lang="en-US" dirty="0" smtClean="0"/>
          </a:p>
          <a:p>
            <a:r>
              <a:rPr lang="en-US" dirty="0" err="1" smtClean="0"/>
              <a:t>MatchID</a:t>
            </a:r>
            <a:endParaRPr lang="en-US" dirty="0" smtClean="0"/>
          </a:p>
          <a:p>
            <a:r>
              <a:rPr lang="en-US" dirty="0" err="1" smtClean="0"/>
              <a:t>RosterID</a:t>
            </a:r>
            <a:endParaRPr lang="en-US" dirty="0" smtClean="0"/>
          </a:p>
          <a:p>
            <a:endParaRPr lang="en-US" dirty="0"/>
          </a:p>
        </p:txBody>
      </p:sp>
      <p:sp>
        <p:nvSpPr>
          <p:cNvPr id="16" name="Right Arrow 15"/>
          <p:cNvSpPr/>
          <p:nvPr/>
        </p:nvSpPr>
        <p:spPr>
          <a:xfrm>
            <a:off x="4757443" y="3004906"/>
            <a:ext cx="420111" cy="739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795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3099" y="951636"/>
            <a:ext cx="1524000" cy="923330"/>
          </a:xfrm>
          <a:prstGeom prst="rect">
            <a:avLst/>
          </a:prstGeom>
          <a:noFill/>
        </p:spPr>
        <p:txBody>
          <a:bodyPr wrap="square" rtlCol="0">
            <a:spAutoFit/>
          </a:bodyPr>
          <a:lstStyle/>
          <a:p>
            <a:r>
              <a:rPr lang="en-US" b="1" u="sng" dirty="0" smtClean="0"/>
              <a:t>Team</a:t>
            </a:r>
          </a:p>
          <a:p>
            <a:r>
              <a:rPr lang="en-US" dirty="0" err="1" smtClean="0"/>
              <a:t>TeamID</a:t>
            </a:r>
            <a:endParaRPr lang="en-US" dirty="0" smtClean="0"/>
          </a:p>
          <a:p>
            <a:r>
              <a:rPr lang="en-US" dirty="0" err="1" smtClean="0"/>
              <a:t>TeamName</a:t>
            </a:r>
            <a:endParaRPr lang="en-US" dirty="0"/>
          </a:p>
        </p:txBody>
      </p:sp>
      <p:sp>
        <p:nvSpPr>
          <p:cNvPr id="5" name="TextBox 4"/>
          <p:cNvSpPr txBox="1"/>
          <p:nvPr/>
        </p:nvSpPr>
        <p:spPr>
          <a:xfrm>
            <a:off x="4572000" y="875436"/>
            <a:ext cx="1981200" cy="1200329"/>
          </a:xfrm>
          <a:prstGeom prst="rect">
            <a:avLst/>
          </a:prstGeom>
          <a:noFill/>
        </p:spPr>
        <p:txBody>
          <a:bodyPr wrap="square" rtlCol="0">
            <a:spAutoFit/>
          </a:bodyPr>
          <a:lstStyle/>
          <a:p>
            <a:r>
              <a:rPr lang="en-US" b="1" u="sng" dirty="0" smtClean="0"/>
              <a:t>Person</a:t>
            </a:r>
          </a:p>
          <a:p>
            <a:r>
              <a:rPr lang="en-US" dirty="0" err="1" smtClean="0"/>
              <a:t>PersonID</a:t>
            </a:r>
            <a:endParaRPr lang="en-US" dirty="0" smtClean="0"/>
          </a:p>
          <a:p>
            <a:r>
              <a:rPr lang="en-US" dirty="0" err="1" smtClean="0"/>
              <a:t>PersonName</a:t>
            </a:r>
            <a:endParaRPr lang="en-US" dirty="0" smtClean="0"/>
          </a:p>
          <a:p>
            <a:endParaRPr lang="en-US" dirty="0"/>
          </a:p>
        </p:txBody>
      </p:sp>
      <p:sp>
        <p:nvSpPr>
          <p:cNvPr id="6" name="TextBox 5"/>
          <p:cNvSpPr txBox="1"/>
          <p:nvPr/>
        </p:nvSpPr>
        <p:spPr>
          <a:xfrm>
            <a:off x="6556572" y="951636"/>
            <a:ext cx="1905000" cy="923330"/>
          </a:xfrm>
          <a:prstGeom prst="rect">
            <a:avLst/>
          </a:prstGeom>
          <a:noFill/>
        </p:spPr>
        <p:txBody>
          <a:bodyPr wrap="square" rtlCol="0">
            <a:spAutoFit/>
          </a:bodyPr>
          <a:lstStyle/>
          <a:p>
            <a:r>
              <a:rPr lang="en-US" b="1" u="sng" dirty="0" err="1" smtClean="0"/>
              <a:t>PersonType</a:t>
            </a:r>
            <a:endParaRPr lang="en-US" b="1" u="sng" dirty="0" smtClean="0"/>
          </a:p>
          <a:p>
            <a:r>
              <a:rPr lang="en-US" dirty="0" err="1" smtClean="0"/>
              <a:t>PersonTypeID</a:t>
            </a:r>
            <a:endParaRPr lang="en-US" dirty="0" smtClean="0"/>
          </a:p>
          <a:p>
            <a:r>
              <a:rPr lang="en-US" dirty="0" err="1" smtClean="0"/>
              <a:t>PersonTypeDesc</a:t>
            </a:r>
            <a:endParaRPr lang="en-US" dirty="0"/>
          </a:p>
        </p:txBody>
      </p:sp>
      <p:sp>
        <p:nvSpPr>
          <p:cNvPr id="7" name="TextBox 6"/>
          <p:cNvSpPr txBox="1"/>
          <p:nvPr/>
        </p:nvSpPr>
        <p:spPr>
          <a:xfrm>
            <a:off x="864499" y="2663628"/>
            <a:ext cx="1828800" cy="1200329"/>
          </a:xfrm>
          <a:prstGeom prst="rect">
            <a:avLst/>
          </a:prstGeom>
          <a:noFill/>
        </p:spPr>
        <p:txBody>
          <a:bodyPr wrap="square" rtlCol="0">
            <a:spAutoFit/>
          </a:bodyPr>
          <a:lstStyle/>
          <a:p>
            <a:r>
              <a:rPr lang="en-US" b="1" u="sng" dirty="0" smtClean="0"/>
              <a:t>Match</a:t>
            </a:r>
          </a:p>
          <a:p>
            <a:r>
              <a:rPr lang="en-US" dirty="0" err="1" smtClean="0"/>
              <a:t>MatchID</a:t>
            </a:r>
            <a:endParaRPr lang="en-US" dirty="0" smtClean="0"/>
          </a:p>
          <a:p>
            <a:r>
              <a:rPr lang="en-US" dirty="0" err="1" smtClean="0"/>
              <a:t>MatchDescID</a:t>
            </a:r>
            <a:endParaRPr lang="en-US" dirty="0" smtClean="0"/>
          </a:p>
          <a:p>
            <a:r>
              <a:rPr lang="en-US" b="1" dirty="0" err="1" smtClean="0">
                <a:solidFill>
                  <a:srgbClr val="FFFF00"/>
                </a:solidFill>
              </a:rPr>
              <a:t>MatchDate</a:t>
            </a:r>
            <a:endParaRPr lang="en-US" b="1" dirty="0">
              <a:solidFill>
                <a:srgbClr val="FFFF00"/>
              </a:solidFill>
            </a:endParaRPr>
          </a:p>
        </p:txBody>
      </p:sp>
      <p:sp>
        <p:nvSpPr>
          <p:cNvPr id="8" name="TextBox 7"/>
          <p:cNvSpPr txBox="1"/>
          <p:nvPr/>
        </p:nvSpPr>
        <p:spPr>
          <a:xfrm>
            <a:off x="2693299" y="875436"/>
            <a:ext cx="1726301" cy="1754326"/>
          </a:xfrm>
          <a:prstGeom prst="rect">
            <a:avLst/>
          </a:prstGeom>
          <a:noFill/>
        </p:spPr>
        <p:txBody>
          <a:bodyPr wrap="square" rtlCol="0">
            <a:spAutoFit/>
          </a:bodyPr>
          <a:lstStyle/>
          <a:p>
            <a:r>
              <a:rPr lang="en-US" b="1" u="sng" dirty="0" smtClean="0"/>
              <a:t>Roster</a:t>
            </a:r>
          </a:p>
          <a:p>
            <a:r>
              <a:rPr lang="en-US" dirty="0" err="1" smtClean="0"/>
              <a:t>RosterID</a:t>
            </a:r>
            <a:endParaRPr lang="en-US" dirty="0" smtClean="0"/>
          </a:p>
          <a:p>
            <a:r>
              <a:rPr lang="en-US" dirty="0" err="1" smtClean="0"/>
              <a:t>TeamID</a:t>
            </a:r>
            <a:endParaRPr lang="en-US" dirty="0" smtClean="0"/>
          </a:p>
          <a:p>
            <a:r>
              <a:rPr lang="en-US" dirty="0" err="1" smtClean="0"/>
              <a:t>PersonID</a:t>
            </a:r>
            <a:endParaRPr lang="en-US" dirty="0" smtClean="0"/>
          </a:p>
          <a:p>
            <a:r>
              <a:rPr lang="en-US" dirty="0" err="1"/>
              <a:t>PersonTypeID</a:t>
            </a:r>
            <a:endParaRPr lang="en-US" dirty="0"/>
          </a:p>
          <a:p>
            <a:endParaRPr lang="en-US" dirty="0"/>
          </a:p>
        </p:txBody>
      </p:sp>
      <p:sp>
        <p:nvSpPr>
          <p:cNvPr id="9" name="TextBox 8"/>
          <p:cNvSpPr txBox="1"/>
          <p:nvPr/>
        </p:nvSpPr>
        <p:spPr>
          <a:xfrm>
            <a:off x="2642049" y="2570945"/>
            <a:ext cx="2070887" cy="2862322"/>
          </a:xfrm>
          <a:prstGeom prst="rect">
            <a:avLst/>
          </a:prstGeom>
          <a:noFill/>
        </p:spPr>
        <p:txBody>
          <a:bodyPr wrap="square" rtlCol="0">
            <a:spAutoFit/>
          </a:bodyPr>
          <a:lstStyle/>
          <a:p>
            <a:r>
              <a:rPr lang="en-US" b="1" u="sng" dirty="0" err="1" smtClean="0"/>
              <a:t>MatchStats</a:t>
            </a:r>
            <a:endParaRPr lang="en-US" b="1" u="sng" dirty="0" smtClean="0"/>
          </a:p>
          <a:p>
            <a:r>
              <a:rPr lang="en-US" dirty="0" err="1" smtClean="0"/>
              <a:t>MatchStatsID</a:t>
            </a:r>
            <a:endParaRPr lang="en-US" dirty="0" smtClean="0"/>
          </a:p>
          <a:p>
            <a:r>
              <a:rPr lang="en-US" dirty="0" err="1" smtClean="0"/>
              <a:t>MatchID</a:t>
            </a:r>
            <a:endParaRPr lang="en-US" dirty="0" smtClean="0"/>
          </a:p>
          <a:p>
            <a:r>
              <a:rPr lang="en-US" dirty="0" smtClean="0"/>
              <a:t>Team1RosterID</a:t>
            </a:r>
          </a:p>
          <a:p>
            <a:r>
              <a:rPr lang="en-US" dirty="0" smtClean="0"/>
              <a:t>Team2RosterID</a:t>
            </a:r>
          </a:p>
          <a:p>
            <a:r>
              <a:rPr lang="en-US" b="1" strike="sngStrike"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Pr>
              <a:t>Team1Schore</a:t>
            </a:r>
          </a:p>
          <a:p>
            <a:r>
              <a:rPr lang="en-US" b="1" strike="sngStrike"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Pr>
              <a:t>Team2Schore</a:t>
            </a:r>
          </a:p>
          <a:p>
            <a:r>
              <a:rPr lang="en-US" b="1" dirty="0" err="1">
                <a:solidFill>
                  <a:srgbClr val="FFFF00"/>
                </a:solidFill>
              </a:rPr>
              <a:t>MatchDate</a:t>
            </a:r>
            <a:endParaRPr lang="en-US" b="1" dirty="0">
              <a:solidFill>
                <a:srgbClr val="FFFF00"/>
              </a:solidFill>
            </a:endParaRPr>
          </a:p>
          <a:p>
            <a:endParaRPr lang="en-US" b="1" dirty="0" smtClean="0">
              <a:solidFill>
                <a:srgbClr val="FFFF00"/>
              </a:solidFill>
            </a:endParaRPr>
          </a:p>
          <a:p>
            <a:endParaRPr lang="en-US" dirty="0"/>
          </a:p>
        </p:txBody>
      </p:sp>
      <p:sp>
        <p:nvSpPr>
          <p:cNvPr id="10" name="TextBox 9"/>
          <p:cNvSpPr txBox="1"/>
          <p:nvPr/>
        </p:nvSpPr>
        <p:spPr>
          <a:xfrm>
            <a:off x="4953000" y="2590501"/>
            <a:ext cx="2286000" cy="2308324"/>
          </a:xfrm>
          <a:prstGeom prst="rect">
            <a:avLst/>
          </a:prstGeom>
          <a:noFill/>
        </p:spPr>
        <p:txBody>
          <a:bodyPr wrap="square" rtlCol="0">
            <a:spAutoFit/>
          </a:bodyPr>
          <a:lstStyle/>
          <a:p>
            <a:r>
              <a:rPr lang="en-US" b="1" u="sng" dirty="0" err="1" smtClean="0"/>
              <a:t>SchoreBoard</a:t>
            </a:r>
            <a:endParaRPr lang="en-US" b="1" u="sng" dirty="0" smtClean="0"/>
          </a:p>
          <a:p>
            <a:r>
              <a:rPr lang="en-US" dirty="0" err="1" smtClean="0"/>
              <a:t>SchoreBoardID</a:t>
            </a:r>
            <a:endParaRPr lang="en-US" dirty="0" smtClean="0"/>
          </a:p>
          <a:p>
            <a:r>
              <a:rPr lang="en-US" dirty="0" err="1"/>
              <a:t>MatchStatsID</a:t>
            </a:r>
            <a:endParaRPr lang="en-US" dirty="0"/>
          </a:p>
          <a:p>
            <a:r>
              <a:rPr lang="en-US" dirty="0" err="1" smtClean="0"/>
              <a:t>TeamID</a:t>
            </a:r>
            <a:endParaRPr lang="en-US" dirty="0" smtClean="0"/>
          </a:p>
          <a:p>
            <a:r>
              <a:rPr lang="en-US" dirty="0" err="1" smtClean="0"/>
              <a:t>PersonID</a:t>
            </a:r>
            <a:endParaRPr lang="en-US" dirty="0" smtClean="0"/>
          </a:p>
          <a:p>
            <a:r>
              <a:rPr lang="en-US" dirty="0" err="1" smtClean="0"/>
              <a:t>SchoreMinute</a:t>
            </a:r>
            <a:endParaRPr lang="en-US" dirty="0" smtClean="0"/>
          </a:p>
          <a:p>
            <a:r>
              <a:rPr lang="en-US" dirty="0" err="1" smtClean="0"/>
              <a:t>TypeOfSchoreID</a:t>
            </a:r>
            <a:endParaRPr lang="en-US" dirty="0" smtClean="0"/>
          </a:p>
          <a:p>
            <a:endParaRPr lang="en-US" dirty="0"/>
          </a:p>
        </p:txBody>
      </p:sp>
      <p:sp>
        <p:nvSpPr>
          <p:cNvPr id="11" name="TextBox 10"/>
          <p:cNvSpPr txBox="1"/>
          <p:nvPr/>
        </p:nvSpPr>
        <p:spPr>
          <a:xfrm>
            <a:off x="6781800" y="2629762"/>
            <a:ext cx="2133600" cy="923330"/>
          </a:xfrm>
          <a:prstGeom prst="rect">
            <a:avLst/>
          </a:prstGeom>
          <a:noFill/>
        </p:spPr>
        <p:txBody>
          <a:bodyPr wrap="square" rtlCol="0">
            <a:spAutoFit/>
          </a:bodyPr>
          <a:lstStyle/>
          <a:p>
            <a:r>
              <a:rPr lang="en-US" b="1" u="sng" dirty="0" err="1" smtClean="0"/>
              <a:t>TypeOfSchore</a:t>
            </a:r>
            <a:endParaRPr lang="en-US" b="1" u="sng" dirty="0" smtClean="0"/>
          </a:p>
          <a:p>
            <a:r>
              <a:rPr lang="en-US" dirty="0" err="1" smtClean="0"/>
              <a:t>TypeofSchoreID</a:t>
            </a:r>
            <a:endParaRPr lang="en-US" dirty="0" smtClean="0"/>
          </a:p>
          <a:p>
            <a:r>
              <a:rPr lang="en-US" dirty="0" err="1" smtClean="0"/>
              <a:t>TypeofSchoreDesc</a:t>
            </a:r>
            <a:endParaRPr lang="en-US" dirty="0"/>
          </a:p>
        </p:txBody>
      </p:sp>
      <p:sp>
        <p:nvSpPr>
          <p:cNvPr id="12" name="TextBox 11"/>
          <p:cNvSpPr txBox="1"/>
          <p:nvPr/>
        </p:nvSpPr>
        <p:spPr>
          <a:xfrm>
            <a:off x="2642049" y="4857016"/>
            <a:ext cx="2070887" cy="1754326"/>
          </a:xfrm>
          <a:prstGeom prst="rect">
            <a:avLst/>
          </a:prstGeom>
          <a:noFill/>
        </p:spPr>
        <p:txBody>
          <a:bodyPr wrap="square" rtlCol="0">
            <a:spAutoFit/>
          </a:bodyPr>
          <a:lstStyle/>
          <a:p>
            <a:r>
              <a:rPr lang="en-US" b="1" u="sng" dirty="0" err="1" smtClean="0"/>
              <a:t>MatchStats</a:t>
            </a:r>
            <a:endParaRPr lang="en-US" b="1" u="sng" dirty="0" smtClean="0"/>
          </a:p>
          <a:p>
            <a:r>
              <a:rPr lang="en-US" dirty="0" err="1" smtClean="0"/>
              <a:t>MatchStatsID</a:t>
            </a:r>
            <a:endParaRPr lang="en-US" dirty="0" smtClean="0"/>
          </a:p>
          <a:p>
            <a:r>
              <a:rPr lang="en-US" dirty="0" err="1" smtClean="0"/>
              <a:t>MatchID</a:t>
            </a:r>
            <a:endParaRPr lang="en-US" dirty="0" smtClean="0"/>
          </a:p>
          <a:p>
            <a:r>
              <a:rPr lang="en-US" dirty="0" err="1" smtClean="0"/>
              <a:t>RosterID</a:t>
            </a:r>
            <a:endParaRPr lang="en-US" dirty="0" smtClean="0"/>
          </a:p>
          <a:p>
            <a:r>
              <a:rPr lang="en-US" b="1" dirty="0" err="1">
                <a:solidFill>
                  <a:srgbClr val="FFFF00"/>
                </a:solidFill>
              </a:rPr>
              <a:t>MatchDate</a:t>
            </a:r>
            <a:endParaRPr lang="en-US" b="1" dirty="0">
              <a:solidFill>
                <a:srgbClr val="FFFF00"/>
              </a:solidFill>
            </a:endParaRPr>
          </a:p>
          <a:p>
            <a:endParaRPr lang="en-US" dirty="0"/>
          </a:p>
        </p:txBody>
      </p:sp>
      <p:sp>
        <p:nvSpPr>
          <p:cNvPr id="13" name="TextBox 12"/>
          <p:cNvSpPr txBox="1"/>
          <p:nvPr/>
        </p:nvSpPr>
        <p:spPr>
          <a:xfrm>
            <a:off x="762000" y="4114800"/>
            <a:ext cx="1676400" cy="1200329"/>
          </a:xfrm>
          <a:prstGeom prst="rect">
            <a:avLst/>
          </a:prstGeom>
          <a:noFill/>
        </p:spPr>
        <p:txBody>
          <a:bodyPr wrap="square" rtlCol="0">
            <a:spAutoFit/>
          </a:bodyPr>
          <a:lstStyle/>
          <a:p>
            <a:r>
              <a:rPr lang="en-US" b="1" u="sng" dirty="0" err="1" smtClean="0"/>
              <a:t>MatchDesc</a:t>
            </a:r>
            <a:endParaRPr lang="en-US" b="1" u="sng" dirty="0" smtClean="0"/>
          </a:p>
          <a:p>
            <a:r>
              <a:rPr lang="en-US" dirty="0" err="1" smtClean="0"/>
              <a:t>MatchDescID</a:t>
            </a:r>
            <a:endParaRPr lang="en-US" dirty="0" smtClean="0"/>
          </a:p>
          <a:p>
            <a:r>
              <a:rPr lang="en-US" dirty="0" err="1" smtClean="0"/>
              <a:t>MatchDesc</a:t>
            </a:r>
            <a:endParaRPr lang="en-US" dirty="0"/>
          </a:p>
          <a:p>
            <a:endParaRPr lang="en-US" dirty="0"/>
          </a:p>
        </p:txBody>
      </p:sp>
    </p:spTree>
    <p:extLst>
      <p:ext uri="{BB962C8B-B14F-4D97-AF65-F5344CB8AC3E}">
        <p14:creationId xmlns:p14="http://schemas.microsoft.com/office/powerpoint/2010/main" val="3843289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You are a CIO of a </a:t>
            </a:r>
            <a:r>
              <a:rPr lang="en-US" dirty="0" err="1" smtClean="0"/>
              <a:t>XYZ.Com</a:t>
            </a:r>
            <a:r>
              <a:rPr lang="en-US" dirty="0" smtClean="0"/>
              <a:t> firm. You have to design a database for your firm. Your firm is an IT consulting firm. You have your employees such as developers, project managers, consultants. You have your customers such as other firms or individuals. You have specific contacts at the firm. Firms can have many projects. There can be many employees per project. There can be multiple contacts per project. There are delivery dates per project. Employees can be active or inactive. Projects can be finished, in progress or </a:t>
            </a:r>
            <a:r>
              <a:rPr lang="en-US" smtClean="0"/>
              <a:t>planned.</a:t>
            </a:r>
            <a:endParaRPr lang="en-US" dirty="0" smtClean="0"/>
          </a:p>
        </p:txBody>
      </p:sp>
    </p:spTree>
    <p:extLst>
      <p:ext uri="{BB962C8B-B14F-4D97-AF65-F5344CB8AC3E}">
        <p14:creationId xmlns:p14="http://schemas.microsoft.com/office/powerpoint/2010/main" val="316518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a:xfrm>
            <a:off x="457200" y="1600200"/>
            <a:ext cx="8229600" cy="1447800"/>
          </a:xfrm>
        </p:spPr>
        <p:txBody>
          <a:bodyPr/>
          <a:lstStyle/>
          <a:p>
            <a:pPr algn="ctr"/>
            <a:r>
              <a:rPr lang="en-US" dirty="0" smtClean="0"/>
              <a:t>ERD Entity Relationship Diagram</a:t>
            </a:r>
          </a:p>
          <a:p>
            <a:pPr algn="ctr"/>
            <a:r>
              <a:rPr lang="en-US" dirty="0" smtClean="0"/>
              <a:t>Entities, Relationships, and Attributes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828800" y="2667000"/>
            <a:ext cx="5638800" cy="3520812"/>
          </a:xfrm>
          <a:prstGeom prst="rect">
            <a:avLst/>
          </a:prstGeom>
          <a:noFill/>
          <a:ln w="9525">
            <a:noFill/>
            <a:miter lim="800000"/>
            <a:headEnd/>
            <a:tailEnd/>
          </a:ln>
        </p:spPr>
      </p:pic>
    </p:spTree>
    <p:extLst>
      <p:ext uri="{BB962C8B-B14F-4D97-AF65-F5344CB8AC3E}">
        <p14:creationId xmlns:p14="http://schemas.microsoft.com/office/powerpoint/2010/main" val="250953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p:txBody>
          <a:bodyPr/>
          <a:lstStyle/>
          <a:p>
            <a:r>
              <a:rPr lang="en-US" dirty="0" smtClean="0"/>
              <a:t>Reading proactively: focus on nouns</a:t>
            </a:r>
          </a:p>
          <a:p>
            <a:r>
              <a:rPr lang="en-US" dirty="0" smtClean="0"/>
              <a:t>Find Entities First</a:t>
            </a:r>
          </a:p>
          <a:p>
            <a:r>
              <a:rPr lang="en-US" dirty="0" smtClean="0"/>
              <a:t>Example:</a:t>
            </a:r>
          </a:p>
          <a:p>
            <a:pPr lvl="1"/>
            <a:r>
              <a:rPr lang="en-US" dirty="0" smtClean="0"/>
              <a:t>We need to create a database that will contain data about classes, teachers and students. Additionally, this database will contain all information about student registration, class information and teacher assignments for each semester. </a:t>
            </a:r>
            <a:endParaRPr lang="en-US" dirty="0"/>
          </a:p>
        </p:txBody>
      </p:sp>
    </p:spTree>
    <p:extLst>
      <p:ext uri="{BB962C8B-B14F-4D97-AF65-F5344CB8AC3E}">
        <p14:creationId xmlns:p14="http://schemas.microsoft.com/office/powerpoint/2010/main" val="256040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p:txBody>
          <a:bodyPr/>
          <a:lstStyle/>
          <a:p>
            <a:r>
              <a:rPr lang="en-US" dirty="0" smtClean="0"/>
              <a:t>Entities:</a:t>
            </a:r>
          </a:p>
          <a:p>
            <a:r>
              <a:rPr lang="en-US" dirty="0" smtClean="0"/>
              <a:t>We need to create a database that will contain data about </a:t>
            </a:r>
            <a:r>
              <a:rPr lang="en-US" u="sng" dirty="0" smtClean="0"/>
              <a:t>classes</a:t>
            </a:r>
            <a:r>
              <a:rPr lang="en-US" dirty="0" smtClean="0"/>
              <a:t>, </a:t>
            </a:r>
            <a:r>
              <a:rPr lang="en-US" u="sng" dirty="0" smtClean="0"/>
              <a:t>teachers</a:t>
            </a:r>
            <a:r>
              <a:rPr lang="en-US" dirty="0" smtClean="0"/>
              <a:t> and </a:t>
            </a:r>
            <a:r>
              <a:rPr lang="en-US" u="sng" dirty="0" smtClean="0"/>
              <a:t>students</a:t>
            </a:r>
            <a:r>
              <a:rPr lang="en-US" dirty="0" smtClean="0"/>
              <a:t>. Additionally, this database will contain all information about student </a:t>
            </a:r>
            <a:r>
              <a:rPr lang="en-US" u="sng" dirty="0" smtClean="0"/>
              <a:t>registration</a:t>
            </a:r>
            <a:r>
              <a:rPr lang="en-US" dirty="0" smtClean="0"/>
              <a:t>, class </a:t>
            </a:r>
            <a:r>
              <a:rPr lang="en-US" u="sng" dirty="0" smtClean="0"/>
              <a:t>information</a:t>
            </a:r>
            <a:r>
              <a:rPr lang="en-US" dirty="0" smtClean="0"/>
              <a:t> and teacher </a:t>
            </a:r>
            <a:r>
              <a:rPr lang="en-US" u="sng" dirty="0" smtClean="0"/>
              <a:t>assignments</a:t>
            </a:r>
            <a:r>
              <a:rPr lang="en-US" dirty="0" smtClean="0"/>
              <a:t> for each </a:t>
            </a:r>
            <a:r>
              <a:rPr lang="en-US" u="sng" dirty="0" smtClean="0"/>
              <a:t>semester</a:t>
            </a:r>
            <a:r>
              <a:rPr lang="en-US" dirty="0" smtClean="0"/>
              <a:t>. </a:t>
            </a:r>
            <a:endParaRPr lang="en-US" dirty="0"/>
          </a:p>
        </p:txBody>
      </p:sp>
    </p:spTree>
    <p:extLst>
      <p:ext uri="{BB962C8B-B14F-4D97-AF65-F5344CB8AC3E}">
        <p14:creationId xmlns:p14="http://schemas.microsoft.com/office/powerpoint/2010/main" val="155951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a:xfrm>
            <a:off x="457200" y="1600200"/>
            <a:ext cx="8229600" cy="762000"/>
          </a:xfrm>
        </p:spPr>
        <p:txBody>
          <a:bodyPr/>
          <a:lstStyle/>
          <a:p>
            <a:r>
              <a:rPr lang="en-US" dirty="0" smtClean="0"/>
              <a:t>Relationship:</a:t>
            </a:r>
            <a:endParaRPr lang="en-US" dirty="0"/>
          </a:p>
        </p:txBody>
      </p:sp>
      <p:sp>
        <p:nvSpPr>
          <p:cNvPr id="4" name="Rectangle 3"/>
          <p:cNvSpPr/>
          <p:nvPr/>
        </p:nvSpPr>
        <p:spPr>
          <a:xfrm>
            <a:off x="914400" y="2743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2971800"/>
            <a:ext cx="990600" cy="369332"/>
          </a:xfrm>
          <a:prstGeom prst="rect">
            <a:avLst/>
          </a:prstGeom>
          <a:noFill/>
        </p:spPr>
        <p:txBody>
          <a:bodyPr wrap="square" rtlCol="0">
            <a:spAutoFit/>
          </a:bodyPr>
          <a:lstStyle/>
          <a:p>
            <a:pPr algn="ctr"/>
            <a:r>
              <a:rPr lang="en-US" dirty="0" smtClean="0"/>
              <a:t>Class</a:t>
            </a:r>
            <a:endParaRPr lang="en-US" dirty="0"/>
          </a:p>
        </p:txBody>
      </p:sp>
      <p:sp>
        <p:nvSpPr>
          <p:cNvPr id="6" name="Rectangle 5"/>
          <p:cNvSpPr/>
          <p:nvPr/>
        </p:nvSpPr>
        <p:spPr>
          <a:xfrm>
            <a:off x="3657600" y="2743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91000" y="2971800"/>
            <a:ext cx="990600" cy="369332"/>
          </a:xfrm>
          <a:prstGeom prst="rect">
            <a:avLst/>
          </a:prstGeom>
          <a:noFill/>
        </p:spPr>
        <p:txBody>
          <a:bodyPr wrap="square" rtlCol="0">
            <a:spAutoFit/>
          </a:bodyPr>
          <a:lstStyle/>
          <a:p>
            <a:pPr algn="ctr"/>
            <a:r>
              <a:rPr lang="en-US" dirty="0" smtClean="0"/>
              <a:t>Teacher</a:t>
            </a:r>
            <a:endParaRPr lang="en-US" dirty="0"/>
          </a:p>
        </p:txBody>
      </p:sp>
      <p:sp>
        <p:nvSpPr>
          <p:cNvPr id="8" name="Rectangle 7"/>
          <p:cNvSpPr/>
          <p:nvPr/>
        </p:nvSpPr>
        <p:spPr>
          <a:xfrm>
            <a:off x="3657600" y="3810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10000" y="4038600"/>
            <a:ext cx="1676400" cy="369332"/>
          </a:xfrm>
          <a:prstGeom prst="rect">
            <a:avLst/>
          </a:prstGeom>
          <a:noFill/>
        </p:spPr>
        <p:txBody>
          <a:bodyPr wrap="square" rtlCol="0">
            <a:spAutoFit/>
          </a:bodyPr>
          <a:lstStyle/>
          <a:p>
            <a:pPr algn="ctr"/>
            <a:r>
              <a:rPr lang="en-US" dirty="0" smtClean="0"/>
              <a:t>Information</a:t>
            </a:r>
            <a:endParaRPr lang="en-US" dirty="0"/>
          </a:p>
        </p:txBody>
      </p:sp>
      <p:sp>
        <p:nvSpPr>
          <p:cNvPr id="10" name="Rectangle 9"/>
          <p:cNvSpPr/>
          <p:nvPr/>
        </p:nvSpPr>
        <p:spPr>
          <a:xfrm>
            <a:off x="914400" y="3810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43000" y="4038600"/>
            <a:ext cx="1524000" cy="369332"/>
          </a:xfrm>
          <a:prstGeom prst="rect">
            <a:avLst/>
          </a:prstGeom>
          <a:noFill/>
        </p:spPr>
        <p:txBody>
          <a:bodyPr wrap="square" rtlCol="0">
            <a:spAutoFit/>
          </a:bodyPr>
          <a:lstStyle/>
          <a:p>
            <a:pPr algn="ctr"/>
            <a:r>
              <a:rPr lang="en-US" dirty="0" smtClean="0"/>
              <a:t>Registration</a:t>
            </a:r>
            <a:endParaRPr lang="en-US" dirty="0"/>
          </a:p>
        </p:txBody>
      </p:sp>
      <p:sp>
        <p:nvSpPr>
          <p:cNvPr id="12" name="Rectangle 11"/>
          <p:cNvSpPr/>
          <p:nvPr/>
        </p:nvSpPr>
        <p:spPr>
          <a:xfrm>
            <a:off x="6400800" y="2743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34200" y="2971800"/>
            <a:ext cx="990600" cy="369332"/>
          </a:xfrm>
          <a:prstGeom prst="rect">
            <a:avLst/>
          </a:prstGeom>
          <a:noFill/>
        </p:spPr>
        <p:txBody>
          <a:bodyPr wrap="square" rtlCol="0">
            <a:spAutoFit/>
          </a:bodyPr>
          <a:lstStyle/>
          <a:p>
            <a:pPr algn="ctr"/>
            <a:r>
              <a:rPr lang="en-US" dirty="0" smtClean="0"/>
              <a:t>Student</a:t>
            </a:r>
            <a:endParaRPr lang="en-US" dirty="0"/>
          </a:p>
        </p:txBody>
      </p:sp>
      <p:sp>
        <p:nvSpPr>
          <p:cNvPr id="14" name="Rectangle 13"/>
          <p:cNvSpPr/>
          <p:nvPr/>
        </p:nvSpPr>
        <p:spPr>
          <a:xfrm>
            <a:off x="6400800" y="3810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53200" y="4038600"/>
            <a:ext cx="1676400" cy="369332"/>
          </a:xfrm>
          <a:prstGeom prst="rect">
            <a:avLst/>
          </a:prstGeom>
          <a:noFill/>
        </p:spPr>
        <p:txBody>
          <a:bodyPr wrap="square" rtlCol="0">
            <a:spAutoFit/>
          </a:bodyPr>
          <a:lstStyle/>
          <a:p>
            <a:pPr algn="ctr"/>
            <a:r>
              <a:rPr lang="en-US" dirty="0" smtClean="0"/>
              <a:t>Assignment</a:t>
            </a:r>
            <a:endParaRPr lang="en-US" dirty="0"/>
          </a:p>
        </p:txBody>
      </p:sp>
      <p:cxnSp>
        <p:nvCxnSpPr>
          <p:cNvPr id="17" name="Straight Connector 16"/>
          <p:cNvCxnSpPr>
            <a:stCxn id="4" idx="3"/>
            <a:endCxn id="6" idx="1"/>
          </p:cNvCxnSpPr>
          <p:nvPr/>
        </p:nvCxnSpPr>
        <p:spPr>
          <a:xfrm>
            <a:off x="2895600" y="316230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6" idx="3"/>
            <a:endCxn id="12" idx="1"/>
          </p:cNvCxnSpPr>
          <p:nvPr/>
        </p:nvCxnSpPr>
        <p:spPr>
          <a:xfrm>
            <a:off x="5638800" y="316230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a:stCxn id="10" idx="3"/>
            <a:endCxn id="8" idx="1"/>
          </p:cNvCxnSpPr>
          <p:nvPr/>
        </p:nvCxnSpPr>
        <p:spPr>
          <a:xfrm>
            <a:off x="2895600" y="422910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a:stCxn id="8" idx="3"/>
            <a:endCxn id="14" idx="1"/>
          </p:cNvCxnSpPr>
          <p:nvPr/>
        </p:nvCxnSpPr>
        <p:spPr>
          <a:xfrm>
            <a:off x="5638800" y="422910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4" idx="2"/>
            <a:endCxn id="10" idx="0"/>
          </p:cNvCxnSpPr>
          <p:nvPr/>
        </p:nvCxnSpPr>
        <p:spPr>
          <a:xfrm rot="5400000">
            <a:off x="1790700" y="3695700"/>
            <a:ext cx="2286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a:stCxn id="6" idx="2"/>
            <a:endCxn id="8" idx="0"/>
          </p:cNvCxnSpPr>
          <p:nvPr/>
        </p:nvCxnSpPr>
        <p:spPr>
          <a:xfrm rot="5400000">
            <a:off x="4533900" y="3695700"/>
            <a:ext cx="2286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12" idx="2"/>
            <a:endCxn id="14" idx="0"/>
          </p:cNvCxnSpPr>
          <p:nvPr/>
        </p:nvCxnSpPr>
        <p:spPr>
          <a:xfrm rot="5400000">
            <a:off x="7277100" y="3695700"/>
            <a:ext cx="228600" cy="0"/>
          </a:xfrm>
          <a:prstGeom prst="line">
            <a:avLst/>
          </a:prstGeom>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5715000" y="2743200"/>
            <a:ext cx="685800" cy="646331"/>
          </a:xfrm>
          <a:prstGeom prst="rect">
            <a:avLst/>
          </a:prstGeom>
          <a:noFill/>
        </p:spPr>
        <p:txBody>
          <a:bodyPr wrap="square" rtlCol="0">
            <a:spAutoFit/>
          </a:bodyPr>
          <a:lstStyle/>
          <a:p>
            <a:pPr marL="0" lvl="1"/>
            <a:r>
              <a:rPr lang="en-US" dirty="0" smtClean="0"/>
              <a:t>M:M</a:t>
            </a:r>
          </a:p>
          <a:p>
            <a:endParaRPr lang="en-US" dirty="0"/>
          </a:p>
        </p:txBody>
      </p:sp>
      <p:sp>
        <p:nvSpPr>
          <p:cNvPr id="41" name="TextBox 40"/>
          <p:cNvSpPr txBox="1"/>
          <p:nvPr/>
        </p:nvSpPr>
        <p:spPr>
          <a:xfrm>
            <a:off x="2895600" y="2743200"/>
            <a:ext cx="685800" cy="646331"/>
          </a:xfrm>
          <a:prstGeom prst="rect">
            <a:avLst/>
          </a:prstGeom>
          <a:noFill/>
        </p:spPr>
        <p:txBody>
          <a:bodyPr wrap="square" rtlCol="0">
            <a:spAutoFit/>
          </a:bodyPr>
          <a:lstStyle/>
          <a:p>
            <a:pPr marL="0" lvl="1"/>
            <a:r>
              <a:rPr lang="en-US" dirty="0" smtClean="0"/>
              <a:t>M:M</a:t>
            </a:r>
          </a:p>
          <a:p>
            <a:endParaRPr lang="en-US" dirty="0"/>
          </a:p>
        </p:txBody>
      </p:sp>
      <p:sp>
        <p:nvSpPr>
          <p:cNvPr id="42" name="TextBox 41"/>
          <p:cNvSpPr txBox="1"/>
          <p:nvPr/>
        </p:nvSpPr>
        <p:spPr>
          <a:xfrm>
            <a:off x="2895600" y="3733800"/>
            <a:ext cx="685800" cy="646331"/>
          </a:xfrm>
          <a:prstGeom prst="rect">
            <a:avLst/>
          </a:prstGeom>
          <a:noFill/>
        </p:spPr>
        <p:txBody>
          <a:bodyPr wrap="square" rtlCol="0">
            <a:spAutoFit/>
          </a:bodyPr>
          <a:lstStyle/>
          <a:p>
            <a:pPr marL="0" lvl="1"/>
            <a:r>
              <a:rPr lang="en-US" dirty="0" smtClean="0"/>
              <a:t>M:M</a:t>
            </a:r>
          </a:p>
          <a:p>
            <a:endParaRPr lang="en-US" dirty="0"/>
          </a:p>
        </p:txBody>
      </p:sp>
      <p:sp>
        <p:nvSpPr>
          <p:cNvPr id="45" name="TextBox 44"/>
          <p:cNvSpPr txBox="1"/>
          <p:nvPr/>
        </p:nvSpPr>
        <p:spPr>
          <a:xfrm>
            <a:off x="5715000" y="3657600"/>
            <a:ext cx="685800" cy="646331"/>
          </a:xfrm>
          <a:prstGeom prst="rect">
            <a:avLst/>
          </a:prstGeom>
          <a:noFill/>
        </p:spPr>
        <p:txBody>
          <a:bodyPr wrap="square" rtlCol="0">
            <a:spAutoFit/>
          </a:bodyPr>
          <a:lstStyle/>
          <a:p>
            <a:pPr marL="0" lvl="1"/>
            <a:r>
              <a:rPr lang="en-US" dirty="0" smtClean="0"/>
              <a:t>M:M</a:t>
            </a:r>
          </a:p>
          <a:p>
            <a:endParaRPr lang="en-US" dirty="0"/>
          </a:p>
        </p:txBody>
      </p:sp>
    </p:spTree>
    <p:extLst>
      <p:ext uri="{BB962C8B-B14F-4D97-AF65-F5344CB8AC3E}">
        <p14:creationId xmlns:p14="http://schemas.microsoft.com/office/powerpoint/2010/main" val="198577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Normalization</a:t>
            </a:r>
            <a:endParaRPr lang="en-US" dirty="0"/>
          </a:p>
        </p:txBody>
      </p:sp>
      <p:sp>
        <p:nvSpPr>
          <p:cNvPr id="3" name="Content Placeholder 2"/>
          <p:cNvSpPr>
            <a:spLocks noGrp="1"/>
          </p:cNvSpPr>
          <p:nvPr>
            <p:ph idx="1"/>
          </p:nvPr>
        </p:nvSpPr>
        <p:spPr>
          <a:xfrm>
            <a:off x="3048000" y="1600200"/>
            <a:ext cx="3048000" cy="4709160"/>
          </a:xfrm>
        </p:spPr>
        <p:txBody>
          <a:bodyPr/>
          <a:lstStyle/>
          <a:p>
            <a:r>
              <a:rPr lang="en-US" dirty="0" smtClean="0"/>
              <a:t>Relationship:</a:t>
            </a:r>
          </a:p>
          <a:p>
            <a:pPr lvl="1"/>
            <a:r>
              <a:rPr lang="en-US" dirty="0" smtClean="0"/>
              <a:t>1:1</a:t>
            </a:r>
          </a:p>
          <a:p>
            <a:pPr lvl="1"/>
            <a:r>
              <a:rPr lang="en-US" dirty="0" smtClean="0"/>
              <a:t>1:M</a:t>
            </a:r>
          </a:p>
          <a:p>
            <a:pPr lvl="1"/>
            <a:r>
              <a:rPr lang="en-US" dirty="0" smtClean="0"/>
              <a:t>M:M</a:t>
            </a:r>
            <a:endParaRPr lang="en-US" dirty="0"/>
          </a:p>
        </p:txBody>
      </p:sp>
    </p:spTree>
    <p:extLst>
      <p:ext uri="{BB962C8B-B14F-4D97-AF65-F5344CB8AC3E}">
        <p14:creationId xmlns:p14="http://schemas.microsoft.com/office/powerpoint/2010/main" val="34209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iamond 48"/>
          <p:cNvSpPr/>
          <p:nvPr/>
        </p:nvSpPr>
        <p:spPr>
          <a:xfrm>
            <a:off x="3352800" y="2895600"/>
            <a:ext cx="2438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81400" y="12954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14800" y="1371600"/>
            <a:ext cx="990600" cy="646331"/>
          </a:xfrm>
          <a:prstGeom prst="rect">
            <a:avLst/>
          </a:prstGeom>
          <a:noFill/>
        </p:spPr>
        <p:txBody>
          <a:bodyPr wrap="square" rtlCol="0">
            <a:spAutoFit/>
          </a:bodyPr>
          <a:lstStyle/>
          <a:p>
            <a:pPr algn="ctr"/>
            <a:r>
              <a:rPr lang="en-US" dirty="0" smtClean="0"/>
              <a:t>Class</a:t>
            </a:r>
          </a:p>
          <a:p>
            <a:pPr algn="ctr"/>
            <a:r>
              <a:rPr lang="en-US" dirty="0" smtClean="0"/>
              <a:t>Info</a:t>
            </a:r>
            <a:endParaRPr lang="en-US" dirty="0"/>
          </a:p>
        </p:txBody>
      </p:sp>
      <p:sp>
        <p:nvSpPr>
          <p:cNvPr id="6" name="Rectangle 5"/>
          <p:cNvSpPr/>
          <p:nvPr/>
        </p:nvSpPr>
        <p:spPr>
          <a:xfrm>
            <a:off x="6553200" y="2514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86600" y="2590800"/>
            <a:ext cx="990600" cy="646331"/>
          </a:xfrm>
          <a:prstGeom prst="rect">
            <a:avLst/>
          </a:prstGeom>
          <a:noFill/>
        </p:spPr>
        <p:txBody>
          <a:bodyPr wrap="square" rtlCol="0">
            <a:spAutoFit/>
          </a:bodyPr>
          <a:lstStyle/>
          <a:p>
            <a:pPr algn="ctr"/>
            <a:r>
              <a:rPr lang="en-US" dirty="0" smtClean="0"/>
              <a:t>Teacher</a:t>
            </a:r>
          </a:p>
          <a:p>
            <a:pPr algn="ctr"/>
            <a:r>
              <a:rPr lang="en-US" dirty="0" smtClean="0"/>
              <a:t>Info</a:t>
            </a:r>
            <a:endParaRPr lang="en-US" dirty="0"/>
          </a:p>
        </p:txBody>
      </p:sp>
      <p:sp>
        <p:nvSpPr>
          <p:cNvPr id="11" name="TextBox 10"/>
          <p:cNvSpPr txBox="1"/>
          <p:nvPr/>
        </p:nvSpPr>
        <p:spPr>
          <a:xfrm>
            <a:off x="3810000" y="3276600"/>
            <a:ext cx="1524000" cy="369332"/>
          </a:xfrm>
          <a:prstGeom prst="rect">
            <a:avLst/>
          </a:prstGeom>
          <a:noFill/>
        </p:spPr>
        <p:txBody>
          <a:bodyPr wrap="square" rtlCol="0">
            <a:spAutoFit/>
          </a:bodyPr>
          <a:lstStyle/>
          <a:p>
            <a:pPr algn="ctr"/>
            <a:r>
              <a:rPr lang="en-US" dirty="0" smtClean="0"/>
              <a:t>Registration</a:t>
            </a:r>
            <a:endParaRPr lang="en-US" dirty="0"/>
          </a:p>
        </p:txBody>
      </p:sp>
      <p:sp>
        <p:nvSpPr>
          <p:cNvPr id="12" name="Rectangle 11"/>
          <p:cNvSpPr/>
          <p:nvPr/>
        </p:nvSpPr>
        <p:spPr>
          <a:xfrm>
            <a:off x="533400" y="2514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66800" y="2590800"/>
            <a:ext cx="990600" cy="646331"/>
          </a:xfrm>
          <a:prstGeom prst="rect">
            <a:avLst/>
          </a:prstGeom>
          <a:noFill/>
        </p:spPr>
        <p:txBody>
          <a:bodyPr wrap="square" rtlCol="0">
            <a:spAutoFit/>
          </a:bodyPr>
          <a:lstStyle/>
          <a:p>
            <a:pPr algn="ctr"/>
            <a:r>
              <a:rPr lang="en-US" dirty="0" smtClean="0"/>
              <a:t>Student</a:t>
            </a:r>
          </a:p>
          <a:p>
            <a:pPr algn="ctr"/>
            <a:r>
              <a:rPr lang="en-US" dirty="0" smtClean="0"/>
              <a:t>Info</a:t>
            </a:r>
            <a:endParaRPr lang="en-US" dirty="0"/>
          </a:p>
        </p:txBody>
      </p:sp>
      <p:cxnSp>
        <p:nvCxnSpPr>
          <p:cNvPr id="58" name="Straight Connector 57"/>
          <p:cNvCxnSpPr>
            <a:stCxn id="12" idx="3"/>
            <a:endCxn id="49" idx="1"/>
          </p:cNvCxnSpPr>
          <p:nvPr/>
        </p:nvCxnSpPr>
        <p:spPr>
          <a:xfrm>
            <a:off x="2514600" y="2933700"/>
            <a:ext cx="838200" cy="5715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Straight Connector 58"/>
          <p:cNvCxnSpPr>
            <a:stCxn id="4" idx="2"/>
            <a:endCxn id="49" idx="0"/>
          </p:cNvCxnSpPr>
          <p:nvPr/>
        </p:nvCxnSpPr>
        <p:spPr>
          <a:xfrm rot="5400000">
            <a:off x="4191000" y="251460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a:stCxn id="6" idx="1"/>
            <a:endCxn id="49" idx="3"/>
          </p:cNvCxnSpPr>
          <p:nvPr/>
        </p:nvCxnSpPr>
        <p:spPr>
          <a:xfrm rot="10800000" flipV="1">
            <a:off x="5791200" y="2933700"/>
            <a:ext cx="762000" cy="571500"/>
          </a:xfrm>
          <a:prstGeom prst="line">
            <a:avLst/>
          </a:prstGeom>
        </p:spPr>
        <p:style>
          <a:lnRef idx="3">
            <a:schemeClr val="accent1"/>
          </a:lnRef>
          <a:fillRef idx="0">
            <a:schemeClr val="accent1"/>
          </a:fillRef>
          <a:effectRef idx="2">
            <a:schemeClr val="accent1"/>
          </a:effectRef>
          <a:fontRef idx="minor">
            <a:schemeClr val="tx1"/>
          </a:fontRef>
        </p:style>
      </p:cxnSp>
      <p:sp>
        <p:nvSpPr>
          <p:cNvPr id="77" name="TextBox 76"/>
          <p:cNvSpPr txBox="1"/>
          <p:nvPr/>
        </p:nvSpPr>
        <p:spPr>
          <a:xfrm>
            <a:off x="5410200" y="2667000"/>
            <a:ext cx="685800" cy="646331"/>
          </a:xfrm>
          <a:prstGeom prst="rect">
            <a:avLst/>
          </a:prstGeom>
          <a:noFill/>
        </p:spPr>
        <p:txBody>
          <a:bodyPr wrap="square" rtlCol="0">
            <a:spAutoFit/>
          </a:bodyPr>
          <a:lstStyle/>
          <a:p>
            <a:pPr marL="0" lvl="1"/>
            <a:r>
              <a:rPr lang="en-US" dirty="0" smtClean="0"/>
              <a:t>M:1</a:t>
            </a:r>
          </a:p>
          <a:p>
            <a:endParaRPr lang="en-US" dirty="0"/>
          </a:p>
        </p:txBody>
      </p:sp>
      <p:sp>
        <p:nvSpPr>
          <p:cNvPr id="78" name="TextBox 77"/>
          <p:cNvSpPr txBox="1"/>
          <p:nvPr/>
        </p:nvSpPr>
        <p:spPr>
          <a:xfrm>
            <a:off x="4724400" y="2286000"/>
            <a:ext cx="685800" cy="646331"/>
          </a:xfrm>
          <a:prstGeom prst="rect">
            <a:avLst/>
          </a:prstGeom>
          <a:noFill/>
        </p:spPr>
        <p:txBody>
          <a:bodyPr wrap="square" rtlCol="0">
            <a:spAutoFit/>
          </a:bodyPr>
          <a:lstStyle/>
          <a:p>
            <a:pPr marL="0" lvl="1"/>
            <a:r>
              <a:rPr lang="en-US" dirty="0" smtClean="0"/>
              <a:t>1:M</a:t>
            </a:r>
          </a:p>
          <a:p>
            <a:endParaRPr lang="en-US" dirty="0"/>
          </a:p>
        </p:txBody>
      </p:sp>
      <p:sp>
        <p:nvSpPr>
          <p:cNvPr id="79" name="TextBox 78"/>
          <p:cNvSpPr txBox="1"/>
          <p:nvPr/>
        </p:nvSpPr>
        <p:spPr>
          <a:xfrm>
            <a:off x="2971800" y="2743200"/>
            <a:ext cx="685800" cy="646331"/>
          </a:xfrm>
          <a:prstGeom prst="rect">
            <a:avLst/>
          </a:prstGeom>
          <a:noFill/>
        </p:spPr>
        <p:txBody>
          <a:bodyPr wrap="square" rtlCol="0">
            <a:spAutoFit/>
          </a:bodyPr>
          <a:lstStyle/>
          <a:p>
            <a:pPr marL="0" lvl="1"/>
            <a:r>
              <a:rPr lang="en-US" dirty="0" smtClean="0"/>
              <a:t>1:M</a:t>
            </a:r>
          </a:p>
          <a:p>
            <a:endParaRPr lang="en-US" dirty="0"/>
          </a:p>
        </p:txBody>
      </p:sp>
    </p:spTree>
    <p:extLst>
      <p:ext uri="{BB962C8B-B14F-4D97-AF65-F5344CB8AC3E}">
        <p14:creationId xmlns:p14="http://schemas.microsoft.com/office/powerpoint/2010/main" val="124785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301</TotalTime>
  <Words>1119</Words>
  <Application>Microsoft Office PowerPoint</Application>
  <PresentationFormat>On-screen Show (4:3)</PresentationFormat>
  <Paragraphs>403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Apex</vt:lpstr>
      <vt:lpstr>Session 2</vt:lpstr>
      <vt:lpstr>Data Normalization</vt:lpstr>
      <vt:lpstr>Data Normalization</vt:lpstr>
      <vt:lpstr>Data Normalization</vt:lpstr>
      <vt:lpstr>Data Normalization</vt:lpstr>
      <vt:lpstr>Data Normalization</vt:lpstr>
      <vt:lpstr>Data Normalization</vt:lpstr>
      <vt:lpstr>Data Normalization</vt:lpstr>
      <vt:lpstr>PowerPoint Presentation</vt:lpstr>
      <vt:lpstr>PowerPoint Presentation</vt:lpstr>
      <vt:lpstr>Entity and Attributes</vt:lpstr>
      <vt:lpstr>PowerPoint Presentation</vt:lpstr>
      <vt:lpstr>6 Normal Forms</vt:lpstr>
      <vt:lpstr>ERD</vt:lpstr>
      <vt:lpstr>NFs</vt:lpstr>
      <vt:lpstr>6 NF</vt:lpstr>
      <vt:lpstr>6 NF</vt:lpstr>
      <vt:lpstr>NFs</vt:lpstr>
      <vt:lpstr>NFs</vt:lpstr>
      <vt:lpstr>NFs</vt:lpstr>
      <vt:lpstr>PowerPoint Presentation</vt:lpstr>
      <vt:lpstr>Example</vt:lpstr>
      <vt:lpstr>PowerPoint Presentation</vt:lpstr>
      <vt:lpstr>Example</vt:lpstr>
      <vt:lpstr>Example</vt:lpstr>
      <vt:lpstr>Importance of Normalization</vt:lpstr>
      <vt:lpstr>Importance of Normalization</vt:lpstr>
      <vt:lpstr>Exercise</vt:lpstr>
      <vt:lpstr>Exercise</vt:lpstr>
      <vt:lpstr>PowerPoint Presentation</vt:lpstr>
      <vt:lpstr>PowerPoint Presentation</vt:lpstr>
      <vt:lpstr>PowerPoint Presentation</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bohdan</dc:creator>
  <cp:lastModifiedBy>computerlab</cp:lastModifiedBy>
  <cp:revision>9</cp:revision>
  <dcterms:created xsi:type="dcterms:W3CDTF">2012-09-16T19:51:38Z</dcterms:created>
  <dcterms:modified xsi:type="dcterms:W3CDTF">2012-10-02T01:29:43Z</dcterms:modified>
</cp:coreProperties>
</file>