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4" r:id="rId7"/>
    <p:sldId id="265" r:id="rId8"/>
    <p:sldId id="266" r:id="rId9"/>
    <p:sldId id="268" r:id="rId10"/>
    <p:sldId id="267" r:id="rId11"/>
    <p:sldId id="272" r:id="rId12"/>
    <p:sldId id="270" r:id="rId13"/>
    <p:sldId id="269" r:id="rId14"/>
    <p:sldId id="273" r:id="rId15"/>
    <p:sldId id="274" r:id="rId16"/>
    <p:sldId id="276" r:id="rId17"/>
    <p:sldId id="275" r:id="rId18"/>
    <p:sldId id="277" r:id="rId19"/>
    <p:sldId id="278" r:id="rId20"/>
    <p:sldId id="280" r:id="rId21"/>
    <p:sldId id="281" r:id="rId22"/>
    <p:sldId id="282" r:id="rId23"/>
    <p:sldId id="283" r:id="rId24"/>
    <p:sldId id="287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5" r:id="rId44"/>
    <p:sldId id="306" r:id="rId45"/>
    <p:sldId id="304" r:id="rId46"/>
    <p:sldId id="30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DF54AB1-FFD2-45CC-9137-A02C0CBFEDBE}" type="datetimeFigureOut">
              <a:rPr lang="en-US" smtClean="0"/>
              <a:pPr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25CBD4E-26FA-4BAC-83BB-A5D73B440E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Constraints:</a:t>
            </a:r>
          </a:p>
          <a:p>
            <a:r>
              <a:rPr lang="en-US" dirty="0" smtClean="0"/>
              <a:t>NULL and NOT NULL</a:t>
            </a:r>
          </a:p>
          <a:p>
            <a:pPr lvl="1"/>
            <a:r>
              <a:rPr lang="en-US" dirty="0" smtClean="0"/>
              <a:t>Name </a:t>
            </a:r>
            <a:r>
              <a:rPr lang="en-US" dirty="0" err="1" smtClean="0"/>
              <a:t>varchar</a:t>
            </a:r>
            <a:r>
              <a:rPr lang="en-US" dirty="0" smtClean="0"/>
              <a:t>(10) NOT NULL</a:t>
            </a:r>
          </a:p>
          <a:p>
            <a:r>
              <a:rPr lang="en-US" dirty="0" smtClean="0"/>
              <a:t>PRIMARY KEY </a:t>
            </a:r>
            <a:r>
              <a:rPr lang="en-US" b="1" dirty="0" smtClean="0"/>
              <a:t>(IMPORTANT)</a:t>
            </a:r>
          </a:p>
          <a:p>
            <a:pPr lvl="1"/>
            <a:r>
              <a:rPr lang="en-US" dirty="0" smtClean="0"/>
              <a:t>Will mark a column as a primary key column</a:t>
            </a:r>
          </a:p>
          <a:p>
            <a:pPr lvl="1"/>
            <a:r>
              <a:rPr lang="en-US" dirty="0" smtClean="0"/>
              <a:t>By default, all values are unique</a:t>
            </a:r>
          </a:p>
          <a:p>
            <a:pPr lvl="1"/>
            <a:r>
              <a:rPr lang="en-US" dirty="0" smtClean="0"/>
              <a:t>Unique index is created by default</a:t>
            </a:r>
          </a:p>
          <a:p>
            <a:pPr lvl="1"/>
            <a:r>
              <a:rPr lang="en-US" dirty="0" smtClean="0"/>
              <a:t>Constraint NOT NULL is added</a:t>
            </a:r>
          </a:p>
          <a:p>
            <a:pPr lvl="1"/>
            <a:r>
              <a:rPr lang="en-US" dirty="0" smtClean="0"/>
              <a:t>ID INT PRIMARY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Constraints: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Create primary key index on one column</a:t>
            </a:r>
          </a:p>
          <a:p>
            <a:r>
              <a:rPr lang="en-US" dirty="0" smtClean="0"/>
              <a:t>Create primary key index on multiple columns</a:t>
            </a:r>
          </a:p>
          <a:p>
            <a:r>
              <a:rPr lang="en-US" dirty="0" smtClean="0"/>
              <a:t>If more then one column is selected then each of selected columns will be unique and not null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Constraints:</a:t>
            </a:r>
          </a:p>
          <a:p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Creates Foreign Key</a:t>
            </a:r>
          </a:p>
          <a:p>
            <a:pPr lvl="1"/>
            <a:r>
              <a:rPr lang="en-US" dirty="0" smtClean="0"/>
              <a:t>MUST have matching value in another table as a primary key</a:t>
            </a:r>
          </a:p>
          <a:p>
            <a:pPr lvl="1"/>
            <a:r>
              <a:rPr lang="en-US" dirty="0" smtClean="0"/>
              <a:t>If value does not exist in the other table then insert will fail</a:t>
            </a:r>
          </a:p>
          <a:p>
            <a:pPr lvl="1"/>
            <a:r>
              <a:rPr lang="en-US" dirty="0" smtClean="0"/>
              <a:t>This is the key power of third normal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Constraints:</a:t>
            </a:r>
          </a:p>
          <a:p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All values in the column are unique. </a:t>
            </a:r>
          </a:p>
          <a:p>
            <a:pPr lvl="1"/>
            <a:r>
              <a:rPr lang="en-US" dirty="0" err="1" smtClean="0"/>
              <a:t>Prim_ID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IDENTITY(1,1)</a:t>
            </a:r>
          </a:p>
          <a:p>
            <a:pPr lvl="1"/>
            <a:r>
              <a:rPr lang="en-US" dirty="0" smtClean="0"/>
              <a:t>If NOT NULL is specified null values will not be allowed</a:t>
            </a:r>
          </a:p>
          <a:p>
            <a:pPr lvl="1"/>
            <a:r>
              <a:rPr lang="en-US" dirty="0" smtClean="0"/>
              <a:t>SELECT @@IDENTITY – get last identity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CREATE TABLE tbl1</a:t>
            </a:r>
          </a:p>
          <a:p>
            <a:pPr lvl="1"/>
            <a:r>
              <a:rPr lang="en-US" dirty="0" smtClean="0"/>
              <a:t>(</a:t>
            </a:r>
          </a:p>
          <a:p>
            <a:pPr lvl="1"/>
            <a:r>
              <a:rPr lang="en-US" dirty="0" smtClean="0"/>
              <a:t>id1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pPr lvl="1"/>
            <a:r>
              <a:rPr lang="en-US" dirty="0" err="1" smtClean="0"/>
              <a:t>Descr</a:t>
            </a:r>
            <a:r>
              <a:rPr lang="en-US" dirty="0" smtClean="0"/>
              <a:t> VARCHAR(10)</a:t>
            </a:r>
          </a:p>
          <a:p>
            <a:pPr lvl="1"/>
            <a:r>
              <a:rPr lang="en-US" dirty="0" smtClean="0"/>
              <a:t>)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TABLEtbl2</a:t>
            </a:r>
            <a:endParaRPr lang="en-US" dirty="0"/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 smtClean="0"/>
              <a:t>id2 </a:t>
            </a:r>
            <a:r>
              <a:rPr lang="en-US" dirty="0" err="1"/>
              <a:t>int</a:t>
            </a:r>
            <a:r>
              <a:rPr lang="en-US" dirty="0"/>
              <a:t> PRIMARY </a:t>
            </a:r>
            <a:r>
              <a:rPr lang="en-US" dirty="0" smtClean="0"/>
              <a:t>KEY IDENTITY(1,1)</a:t>
            </a:r>
          </a:p>
          <a:p>
            <a:pPr lvl="1"/>
            <a:r>
              <a:rPr lang="en-US" dirty="0" smtClean="0"/>
              <a:t>Id1 </a:t>
            </a:r>
            <a:r>
              <a:rPr lang="en-US" dirty="0" err="1" smtClean="0"/>
              <a:t>int</a:t>
            </a:r>
            <a:r>
              <a:rPr lang="en-US" dirty="0" smtClean="0"/>
              <a:t> FOREIGN KEY REFERENCES tbl1(id1),</a:t>
            </a:r>
            <a:endParaRPr lang="en-US" dirty="0"/>
          </a:p>
          <a:p>
            <a:pPr lvl="1"/>
            <a:r>
              <a:rPr lang="en-US" dirty="0" err="1"/>
              <a:t>Descr</a:t>
            </a:r>
            <a:r>
              <a:rPr lang="en-US" dirty="0"/>
              <a:t> VARCHAR(10)</a:t>
            </a:r>
          </a:p>
          <a:p>
            <a:pPr lvl="1"/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 INTO tbl1 (id1, </a:t>
            </a:r>
            <a:r>
              <a:rPr lang="en-US" dirty="0" err="1" smtClean="0"/>
              <a:t>descr</a:t>
            </a:r>
            <a:r>
              <a:rPr lang="en-US" dirty="0" smtClean="0"/>
              <a:t>) VALUES(0,’test 1’)</a:t>
            </a:r>
          </a:p>
          <a:p>
            <a:pPr lvl="1"/>
            <a:r>
              <a:rPr lang="en-US" dirty="0" smtClean="0"/>
              <a:t>INSERT INTO tbl2 VALUES(0,’test 2’)</a:t>
            </a:r>
            <a:endParaRPr lang="en-US" dirty="0"/>
          </a:p>
          <a:p>
            <a:pPr lvl="1"/>
            <a:r>
              <a:rPr lang="en-US" dirty="0" smtClean="0"/>
              <a:t>SELECT @@IDENTITY</a:t>
            </a:r>
          </a:p>
          <a:p>
            <a:pPr lvl="1"/>
            <a:r>
              <a:rPr lang="en-US" dirty="0" smtClean="0"/>
              <a:t>SELECT * FROM tbl2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Constraints:</a:t>
            </a:r>
          </a:p>
          <a:p>
            <a:r>
              <a:rPr lang="en-US" dirty="0" smtClean="0"/>
              <a:t>Creates foreign key constraint</a:t>
            </a:r>
          </a:p>
          <a:p>
            <a:r>
              <a:rPr lang="en-US" dirty="0" smtClean="0"/>
              <a:t>Must have corresponding primary key value</a:t>
            </a:r>
          </a:p>
          <a:p>
            <a:r>
              <a:rPr lang="en-US" dirty="0" smtClean="0"/>
              <a:t>Referential integrity, an insert will fail if primary key does not exist in appropriate table</a:t>
            </a:r>
          </a:p>
          <a:p>
            <a:pPr lvl="1"/>
            <a:r>
              <a:rPr lang="en-US" b="1" dirty="0"/>
              <a:t>id2 </a:t>
            </a:r>
            <a:r>
              <a:rPr lang="en-US" b="1" dirty="0" err="1"/>
              <a:t>int</a:t>
            </a:r>
            <a:r>
              <a:rPr lang="en-US" b="1" dirty="0"/>
              <a:t> PRIMARY KEY IDENTITY(1,1)</a:t>
            </a:r>
          </a:p>
          <a:p>
            <a:pPr lvl="1"/>
            <a:r>
              <a:rPr lang="en-US" b="1" dirty="0"/>
              <a:t>Id1 </a:t>
            </a:r>
            <a:r>
              <a:rPr lang="en-US" b="1" dirty="0" err="1"/>
              <a:t>int</a:t>
            </a:r>
            <a:r>
              <a:rPr lang="en-US" b="1" dirty="0"/>
              <a:t> FOREIGN KEY tbl1(id1),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/>
              <a:t>A clustered index is a special type of index that reorders the way records in the table are physically stored. Therefore table can have only one clustered index.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non clustered</a:t>
            </a:r>
            <a:r>
              <a:rPr lang="en-US" dirty="0" smtClean="0"/>
              <a:t> </a:t>
            </a:r>
            <a:r>
              <a:rPr lang="en-US" b="1" dirty="0" smtClean="0"/>
              <a:t>index</a:t>
            </a:r>
            <a:r>
              <a:rPr lang="en-US" dirty="0" smtClean="0"/>
              <a:t> is a special type of </a:t>
            </a:r>
            <a:r>
              <a:rPr lang="en-US" b="1" dirty="0" smtClean="0"/>
              <a:t>index</a:t>
            </a:r>
            <a:r>
              <a:rPr lang="en-US" dirty="0" smtClean="0"/>
              <a:t> in which the logical order of the </a:t>
            </a:r>
            <a:r>
              <a:rPr lang="en-US" b="1" dirty="0" smtClean="0"/>
              <a:t>index</a:t>
            </a:r>
            <a:r>
              <a:rPr lang="en-US" dirty="0" smtClean="0"/>
              <a:t> does not match the physical stored order of the rows on disk. Non </a:t>
            </a:r>
            <a:r>
              <a:rPr lang="en-US" b="1" dirty="0" smtClean="0"/>
              <a:t>clustered</a:t>
            </a:r>
            <a:r>
              <a:rPr lang="en-US" dirty="0" smtClean="0"/>
              <a:t> </a:t>
            </a:r>
            <a:r>
              <a:rPr lang="en-US" b="1" dirty="0" smtClean="0"/>
              <a:t>index</a:t>
            </a:r>
            <a:r>
              <a:rPr lang="en-US" dirty="0" smtClean="0"/>
              <a:t> will be created automatically when u create unique key on a column. A table can have multiple  unique keys, so we can create multiple non </a:t>
            </a:r>
            <a:r>
              <a:rPr lang="en-US" b="1" dirty="0" smtClean="0"/>
              <a:t>clustered</a:t>
            </a:r>
            <a:r>
              <a:rPr lang="en-US" dirty="0" smtClean="0"/>
              <a:t> indexes </a:t>
            </a:r>
            <a:br>
              <a:rPr lang="en-US" dirty="0" smtClean="0"/>
            </a:br>
            <a:r>
              <a:rPr lang="en-US" dirty="0" smtClean="0"/>
              <a:t>per table. </a:t>
            </a:r>
          </a:p>
          <a:p>
            <a:r>
              <a:rPr lang="en-US" dirty="0" smtClean="0"/>
              <a:t>This will have  a negative impact on writes</a:t>
            </a:r>
          </a:p>
          <a:p>
            <a:r>
              <a:rPr lang="en-US" dirty="0" smtClean="0"/>
              <a:t>This will have positive impact on reads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Constraints:</a:t>
            </a:r>
          </a:p>
          <a:p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Clustered</a:t>
            </a:r>
          </a:p>
          <a:p>
            <a:pPr lvl="1"/>
            <a:r>
              <a:rPr lang="en-US" dirty="0" smtClean="0"/>
              <a:t>NON Clustered</a:t>
            </a:r>
          </a:p>
          <a:p>
            <a:pPr lvl="1"/>
            <a:r>
              <a:rPr lang="en-US" dirty="0" smtClean="0"/>
              <a:t>CREATE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  <a:r>
              <a:rPr lang="en-US" dirty="0" err="1" smtClean="0"/>
              <a:t>col_name</a:t>
            </a:r>
            <a:r>
              <a:rPr lang="en-US" dirty="0" smtClean="0"/>
              <a:t>) duplicates are allowed</a:t>
            </a:r>
          </a:p>
          <a:p>
            <a:pPr lvl="1"/>
            <a:r>
              <a:rPr lang="en-US" dirty="0" smtClean="0"/>
              <a:t>CREATE UNIQUE INDEX </a:t>
            </a:r>
            <a:r>
              <a:rPr lang="en-US" dirty="0" err="1" smtClean="0"/>
              <a:t>index_name</a:t>
            </a:r>
            <a:r>
              <a:rPr lang="en-US" dirty="0" smtClean="0"/>
              <a:t> ON </a:t>
            </a:r>
            <a:r>
              <a:rPr lang="en-US" dirty="0" err="1" smtClean="0"/>
              <a:t>table_name</a:t>
            </a:r>
            <a:r>
              <a:rPr lang="en-US" dirty="0" smtClean="0"/>
              <a:t> (</a:t>
            </a:r>
            <a:r>
              <a:rPr lang="en-US" dirty="0" err="1" smtClean="0"/>
              <a:t>column_name</a:t>
            </a:r>
            <a:r>
              <a:rPr lang="en-US" dirty="0" smtClean="0"/>
              <a:t>) no duplicates</a:t>
            </a:r>
          </a:p>
          <a:p>
            <a:pPr lvl="1"/>
            <a:r>
              <a:rPr lang="en-US" dirty="0" smtClean="0"/>
              <a:t>Adds speed of lookups</a:t>
            </a:r>
          </a:p>
          <a:p>
            <a:pPr lvl="1"/>
            <a:r>
              <a:rPr lang="en-US" dirty="0" smtClean="0"/>
              <a:t>Storage overhead</a:t>
            </a:r>
          </a:p>
          <a:p>
            <a:pPr lvl="1"/>
            <a:r>
              <a:rPr lang="en-US" dirty="0" smtClean="0"/>
              <a:t>Slows writes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TABLE client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client_id</a:t>
            </a:r>
            <a:r>
              <a:rPr lang="en-US" dirty="0" smtClean="0"/>
              <a:t> 	INT NOT NULL 	PRIMARY KEY </a:t>
            </a:r>
            <a:r>
              <a:rPr lang="en-US" b="1" dirty="0" smtClean="0"/>
              <a:t>IDENTITY(1,1)</a:t>
            </a:r>
            <a:r>
              <a:rPr lang="en-US" dirty="0" smtClean="0"/>
              <a:t>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firsName</a:t>
            </a:r>
            <a:r>
              <a:rPr lang="en-US" dirty="0" smtClean="0"/>
              <a:t>	VARCHAR(20)	NOT NULL,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lastName</a:t>
            </a:r>
            <a:r>
              <a:rPr lang="en-US" dirty="0" smtClean="0"/>
              <a:t>	VARCHAR(20)	NOT NULL,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clientAddress</a:t>
            </a:r>
            <a:r>
              <a:rPr lang="en-US" dirty="0" smtClean="0"/>
              <a:t> VARCHAR(40)	NOT NULL, 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clientCity</a:t>
            </a:r>
            <a:r>
              <a:rPr lang="en-US" dirty="0" smtClean="0"/>
              <a:t>	VARCHAR(20)	NOT NULL, 	</a:t>
            </a:r>
          </a:p>
          <a:p>
            <a:r>
              <a:rPr lang="en-US" dirty="0" smtClean="0"/>
              <a:t>     </a:t>
            </a:r>
            <a:r>
              <a:rPr lang="en-US" dirty="0" err="1" smtClean="0"/>
              <a:t>clientState</a:t>
            </a:r>
            <a:r>
              <a:rPr lang="en-US" dirty="0" smtClean="0"/>
              <a:t>	CHAR(2)		NOT NULL,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clientZip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			NOT NULL,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TABLE order</a:t>
            </a:r>
          </a:p>
          <a:p>
            <a:r>
              <a:rPr lang="en-US" dirty="0" smtClean="0"/>
              <a:t>(</a:t>
            </a:r>
          </a:p>
          <a:p>
            <a:r>
              <a:rPr lang="en-US" dirty="0" err="1" smtClean="0"/>
              <a:t>order_id</a:t>
            </a:r>
            <a:r>
              <a:rPr lang="en-US" dirty="0" smtClean="0"/>
              <a:t> 		INT UNSIGNED	NOT NULL,</a:t>
            </a:r>
          </a:p>
          <a:p>
            <a:r>
              <a:rPr lang="en-US" dirty="0" err="1" smtClean="0"/>
              <a:t>client_id</a:t>
            </a:r>
            <a:r>
              <a:rPr lang="en-US" dirty="0" smtClean="0"/>
              <a:t> 		INT			NOT NULL,</a:t>
            </a:r>
          </a:p>
          <a:p>
            <a:r>
              <a:rPr lang="en-US" dirty="0" err="1" smtClean="0"/>
              <a:t>product_id</a:t>
            </a:r>
            <a:r>
              <a:rPr lang="en-US" dirty="0" smtClean="0"/>
              <a:t>	INT			NOT NULL,</a:t>
            </a:r>
          </a:p>
          <a:p>
            <a:r>
              <a:rPr lang="en-US" dirty="0" err="1" smtClean="0"/>
              <a:t>orderQuant</a:t>
            </a:r>
            <a:r>
              <a:rPr lang="en-US" dirty="0" smtClean="0"/>
              <a:t>  	INT			NOT NULL,</a:t>
            </a:r>
          </a:p>
          <a:p>
            <a:r>
              <a:rPr lang="en-US" dirty="0" err="1" smtClean="0"/>
              <a:t>orderDiscount</a:t>
            </a:r>
            <a:r>
              <a:rPr lang="en-US" dirty="0" smtClean="0"/>
              <a:t>	CHAR(11)		NOT NULL,</a:t>
            </a:r>
          </a:p>
          <a:p>
            <a:r>
              <a:rPr lang="en-US" dirty="0" smtClean="0"/>
              <a:t>CONSTRAINT </a:t>
            </a:r>
            <a:r>
              <a:rPr lang="en-US" dirty="0" err="1" smtClean="0"/>
              <a:t>PK_order_id</a:t>
            </a:r>
            <a:r>
              <a:rPr lang="en-US" dirty="0" smtClean="0"/>
              <a:t> PRIMARY KEY (</a:t>
            </a:r>
            <a:r>
              <a:rPr lang="en-US" dirty="0" err="1" smtClean="0"/>
              <a:t>order_id,client_id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– Structured Query Language</a:t>
            </a:r>
          </a:p>
          <a:p>
            <a:r>
              <a:rPr lang="en-US" b="1" dirty="0" smtClean="0"/>
              <a:t>Data Definition Language</a:t>
            </a:r>
            <a:r>
              <a:rPr lang="en-US" dirty="0" smtClean="0"/>
              <a:t> (DDL)</a:t>
            </a:r>
          </a:p>
          <a:p>
            <a:r>
              <a:rPr lang="en-US" b="1" dirty="0" smtClean="0"/>
              <a:t>Data Manipulation Language</a:t>
            </a:r>
            <a:r>
              <a:rPr lang="en-US" dirty="0" smtClean="0"/>
              <a:t> (DML)</a:t>
            </a:r>
          </a:p>
          <a:p>
            <a:r>
              <a:rPr lang="en-US" b="1" dirty="0" smtClean="0"/>
              <a:t>Data Control Language</a:t>
            </a:r>
            <a:r>
              <a:rPr lang="en-US" dirty="0" smtClean="0"/>
              <a:t> (DCL)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ALTERING TABLES:</a:t>
            </a:r>
          </a:p>
          <a:p>
            <a:r>
              <a:rPr lang="en-US" dirty="0" smtClean="0"/>
              <a:t>ALTER TABLE order DROP COLUMN </a:t>
            </a:r>
            <a:r>
              <a:rPr lang="en-US" dirty="0" err="1" smtClean="0"/>
              <a:t>orderDiscount</a:t>
            </a:r>
            <a:endParaRPr lang="en-US" dirty="0" smtClean="0"/>
          </a:p>
          <a:p>
            <a:r>
              <a:rPr lang="en-US" dirty="0" smtClean="0"/>
              <a:t>ALTER TABLE order DROP COLUMN </a:t>
            </a:r>
            <a:r>
              <a:rPr lang="en-US" dirty="0" err="1" smtClean="0"/>
              <a:t>order_id</a:t>
            </a:r>
            <a:endParaRPr lang="en-US" dirty="0"/>
          </a:p>
          <a:p>
            <a:r>
              <a:rPr lang="en-US" dirty="0" smtClean="0"/>
              <a:t>ALTER TABLE order ADD city </a:t>
            </a:r>
            <a:r>
              <a:rPr lang="en-US" dirty="0" err="1" smtClean="0"/>
              <a:t>varchar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ALTER TABLE order ALTER COLUMN city VARCHAR(30)</a:t>
            </a:r>
          </a:p>
          <a:p>
            <a:r>
              <a:rPr lang="en-US" dirty="0" smtClean="0"/>
              <a:t>ATER TABLE order DROP </a:t>
            </a:r>
            <a:r>
              <a:rPr lang="en-US" dirty="0"/>
              <a:t>CONSTRAINT </a:t>
            </a:r>
            <a:r>
              <a:rPr lang="en-US" dirty="0" err="1"/>
              <a:t>PK_order_id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 TABLE  order;</a:t>
            </a:r>
          </a:p>
          <a:p>
            <a:pPr lvl="1"/>
            <a:r>
              <a:rPr lang="en-US" dirty="0" smtClean="0"/>
              <a:t>Permanently removes the table</a:t>
            </a:r>
          </a:p>
          <a:p>
            <a:r>
              <a:rPr lang="en-US" dirty="0" smtClean="0"/>
              <a:t>TRUNCATE TABLE order;</a:t>
            </a:r>
          </a:p>
          <a:p>
            <a:pPr lvl="1"/>
            <a:r>
              <a:rPr lang="en-US" dirty="0" smtClean="0"/>
              <a:t>Empties a table completely</a:t>
            </a:r>
          </a:p>
          <a:p>
            <a:pPr lvl="1"/>
            <a:r>
              <a:rPr lang="en-US" dirty="0" smtClean="0"/>
              <a:t>Does not log deletions</a:t>
            </a:r>
          </a:p>
          <a:p>
            <a:r>
              <a:rPr lang="en-US" dirty="0" smtClean="0"/>
              <a:t>DROP DATABASE </a:t>
            </a:r>
            <a:r>
              <a:rPr lang="en-US" dirty="0" err="1" smtClean="0"/>
              <a:t>db_name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</a:t>
            </a:r>
            <a:r>
              <a:rPr lang="en-US" dirty="0" err="1" smtClean="0"/>
              <a:t>tblname</a:t>
            </a:r>
            <a:r>
              <a:rPr lang="en-US" dirty="0" smtClean="0"/>
              <a:t>() VALUES();</a:t>
            </a:r>
          </a:p>
          <a:p>
            <a:r>
              <a:rPr lang="en-US" dirty="0" smtClean="0"/>
              <a:t>INSERT INTO </a:t>
            </a:r>
            <a:r>
              <a:rPr lang="en-US" dirty="0" err="1" smtClean="0"/>
              <a:t>tblname</a:t>
            </a:r>
            <a:r>
              <a:rPr lang="en-US" dirty="0" smtClean="0"/>
              <a:t>(col1,col2) VALUES(15,col1*2);</a:t>
            </a:r>
          </a:p>
          <a:p>
            <a:r>
              <a:rPr lang="en-US" dirty="0" smtClean="0"/>
              <a:t>LEGAL: INSERT INTO </a:t>
            </a:r>
            <a:r>
              <a:rPr lang="en-US" dirty="0" err="1" smtClean="0"/>
              <a:t>tblname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 VALUES(1,2,3),(4,5,6),(7,8,9);</a:t>
            </a:r>
          </a:p>
          <a:p>
            <a:r>
              <a:rPr lang="en-US" dirty="0" smtClean="0"/>
              <a:t>ILLEGAL: INSERT INTO </a:t>
            </a:r>
            <a:r>
              <a:rPr lang="en-US" dirty="0" err="1" smtClean="0"/>
              <a:t>tblname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 VALUES(1,2,3,4,5,6,7,8,9);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tblname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 err="1" smtClean="0"/>
              <a:t>colname</a:t>
            </a:r>
            <a:r>
              <a:rPr lang="en-US" dirty="0" smtClean="0"/>
              <a:t>=‘value' 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colname</a:t>
            </a:r>
            <a:r>
              <a:rPr lang="en-US" dirty="0" smtClean="0"/>
              <a:t> =value;</a:t>
            </a:r>
          </a:p>
          <a:p>
            <a:endParaRPr lang="en-US" dirty="0" smtClean="0"/>
          </a:p>
          <a:p>
            <a:r>
              <a:rPr lang="en-US" dirty="0" smtClean="0"/>
              <a:t>UPDATE order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orderQuant</a:t>
            </a:r>
            <a:r>
              <a:rPr lang="en-US" dirty="0" smtClean="0"/>
              <a:t>  = 10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order_id</a:t>
            </a:r>
            <a:r>
              <a:rPr lang="en-US" dirty="0" smtClean="0"/>
              <a:t>  = 1;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SELECT (MUST HAVE)</a:t>
            </a:r>
          </a:p>
          <a:p>
            <a:pPr lvl="1"/>
            <a:r>
              <a:rPr lang="en-US" dirty="0" smtClean="0"/>
              <a:t>What columns are selected</a:t>
            </a:r>
          </a:p>
          <a:p>
            <a:r>
              <a:rPr lang="en-US" dirty="0" smtClean="0"/>
              <a:t>FROM (MUST HAVE)</a:t>
            </a:r>
          </a:p>
          <a:p>
            <a:pPr lvl="1"/>
            <a:r>
              <a:rPr lang="en-US" dirty="0" smtClean="0"/>
              <a:t>From what tables</a:t>
            </a:r>
          </a:p>
          <a:p>
            <a:r>
              <a:rPr lang="en-US" dirty="0" smtClean="0"/>
              <a:t>WHERE (OPTIONAL)</a:t>
            </a:r>
          </a:p>
          <a:p>
            <a:pPr lvl="1"/>
            <a:r>
              <a:rPr lang="en-US" dirty="0" smtClean="0"/>
              <a:t>Any special conditions (restrict records and is also used by the query optimizer to determine which indexes and tables to use)</a:t>
            </a:r>
          </a:p>
          <a:p>
            <a:r>
              <a:rPr lang="en-US" dirty="0" smtClean="0"/>
              <a:t>GROUP BY (OPTIONAL)</a:t>
            </a:r>
          </a:p>
          <a:p>
            <a:pPr lvl="1"/>
            <a:r>
              <a:rPr lang="en-US" dirty="0" smtClean="0"/>
              <a:t>How to group values</a:t>
            </a:r>
          </a:p>
          <a:p>
            <a:r>
              <a:rPr lang="en-US" dirty="0" smtClean="0"/>
              <a:t>ORDER BY (OPTIONAL)</a:t>
            </a:r>
          </a:p>
          <a:p>
            <a:pPr lvl="1"/>
            <a:r>
              <a:rPr lang="en-US" dirty="0" smtClean="0"/>
              <a:t>Specific order to display</a:t>
            </a:r>
          </a:p>
          <a:p>
            <a:r>
              <a:rPr lang="en-US" dirty="0" smtClean="0"/>
              <a:t>HAVING (OPTIONAL)</a:t>
            </a:r>
          </a:p>
          <a:p>
            <a:pPr lvl="1"/>
            <a:r>
              <a:rPr lang="en-US" dirty="0" smtClean="0"/>
              <a:t>HAVING is a "filter" on the final </a:t>
            </a:r>
            <a:r>
              <a:rPr lang="en-US" smtClean="0"/>
              <a:t>result set, </a:t>
            </a:r>
            <a:r>
              <a:rPr lang="en-US" dirty="0" smtClean="0"/>
              <a:t>and is applied after ORDER BY and GROUP BY</a:t>
            </a:r>
          </a:p>
          <a:p>
            <a:r>
              <a:rPr lang="en-US" dirty="0" smtClean="0"/>
              <a:t>ORDER IS IMPORTANT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	</a:t>
            </a:r>
          </a:p>
          <a:p>
            <a:r>
              <a:rPr lang="en-US" dirty="0" smtClean="0"/>
              <a:t>INNER returns only matching rows</a:t>
            </a:r>
          </a:p>
          <a:p>
            <a:r>
              <a:rPr lang="en-US" dirty="0" smtClean="0"/>
              <a:t>CROSS Cartesian product</a:t>
            </a:r>
          </a:p>
          <a:p>
            <a:r>
              <a:rPr lang="en-US" dirty="0" smtClean="0"/>
              <a:t>LEFT returns matching rows and if no matching row found then returns null</a:t>
            </a:r>
          </a:p>
          <a:p>
            <a:r>
              <a:rPr lang="en-US" dirty="0" smtClean="0"/>
              <a:t>RIGHT returns matching rows and if no matching row found then returns null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14800" y="1905000"/>
            <a:ext cx="4038600" cy="327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95400" y="1905000"/>
            <a:ext cx="4038600" cy="3276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6" name="Chord 5"/>
          <p:cNvSpPr/>
          <p:nvPr/>
        </p:nvSpPr>
        <p:spPr>
          <a:xfrm>
            <a:off x="4114800" y="2362200"/>
            <a:ext cx="1219200" cy="2362200"/>
          </a:xfrm>
          <a:prstGeom prst="chord">
            <a:avLst>
              <a:gd name="adj1" fmla="val 5385153"/>
              <a:gd name="adj2" fmla="val 16173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200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INNER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3200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RIGHT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32004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LEFT</a:t>
            </a:r>
            <a:endParaRPr 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basic join syntax</a:t>
            </a:r>
          </a:p>
          <a:p>
            <a:r>
              <a:rPr lang="en-US" dirty="0" smtClean="0"/>
              <a:t>SELECT COL1, COL2</a:t>
            </a:r>
          </a:p>
          <a:p>
            <a:r>
              <a:rPr lang="en-US" dirty="0" smtClean="0"/>
              <a:t>FROM TABLE1 INNER JOIN TABLE2 on TABLE1.COL1 = TABLE2.COL1</a:t>
            </a:r>
          </a:p>
          <a:p>
            <a:r>
              <a:rPr lang="en-US" dirty="0" smtClean="0"/>
              <a:t>Old way of join</a:t>
            </a:r>
          </a:p>
          <a:p>
            <a:r>
              <a:rPr lang="en-US" dirty="0" smtClean="0"/>
              <a:t>SELECT COL1, COL2</a:t>
            </a:r>
          </a:p>
          <a:p>
            <a:r>
              <a:rPr lang="en-US" dirty="0" smtClean="0"/>
              <a:t>FROM TABLE1, TABLE2</a:t>
            </a:r>
          </a:p>
          <a:p>
            <a:r>
              <a:rPr lang="en-US" dirty="0" smtClean="0"/>
              <a:t>WHERE TABLE1.COL1 = TABLE2.COL1</a:t>
            </a:r>
          </a:p>
          <a:p>
            <a:r>
              <a:rPr lang="en-US" dirty="0" smtClean="0"/>
              <a:t>Both statements are identical but only one is optimized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1</a:t>
            </a:r>
          </a:p>
          <a:p>
            <a:pPr lvl="1"/>
            <a:r>
              <a:rPr lang="en-US" dirty="0" smtClean="0"/>
              <a:t>SELECT  COL1, COL2</a:t>
            </a:r>
          </a:p>
          <a:p>
            <a:pPr lvl="1"/>
            <a:r>
              <a:rPr lang="en-US" dirty="0" smtClean="0"/>
              <a:t>FROM  TABLE1, TABLE2</a:t>
            </a:r>
          </a:p>
          <a:p>
            <a:r>
              <a:rPr lang="en-US" dirty="0"/>
              <a:t> </a:t>
            </a:r>
            <a:r>
              <a:rPr lang="en-US" dirty="0" smtClean="0"/>
              <a:t>Case 2</a:t>
            </a:r>
          </a:p>
          <a:p>
            <a:pPr lvl="1"/>
            <a:r>
              <a:rPr lang="en-US" dirty="0"/>
              <a:t>SELECT  COL1, COL2</a:t>
            </a:r>
          </a:p>
          <a:p>
            <a:pPr lvl="1"/>
            <a:r>
              <a:rPr lang="en-US" dirty="0"/>
              <a:t>FROM  </a:t>
            </a:r>
            <a:r>
              <a:rPr lang="en-US" dirty="0" smtClean="0"/>
              <a:t>TABLE1 CROSS JOIN </a:t>
            </a:r>
            <a:r>
              <a:rPr lang="en-US" dirty="0"/>
              <a:t>TABLE2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purpose of this class we will use the following syntax:</a:t>
            </a:r>
          </a:p>
          <a:p>
            <a:r>
              <a:rPr lang="en-US" dirty="0" smtClean="0"/>
              <a:t>SELECT …</a:t>
            </a:r>
          </a:p>
          <a:p>
            <a:r>
              <a:rPr lang="en-US" dirty="0" smtClean="0"/>
              <a:t>FROM TABLE1 INNER (LEFT,RIGHT) JOIN TABLE 2 ON TABLE1.ID = TABLE2.ID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Definition Language</a:t>
            </a:r>
            <a:r>
              <a:rPr lang="en-US" dirty="0" smtClean="0"/>
              <a:t> (DDL) statements are used to define the database structure or schema. Some examples: CREATE - to create objects in the database</a:t>
            </a:r>
          </a:p>
          <a:p>
            <a:r>
              <a:rPr lang="en-US" dirty="0" smtClean="0"/>
              <a:t>ALTER - alters the structure of the database</a:t>
            </a:r>
          </a:p>
          <a:p>
            <a:r>
              <a:rPr lang="en-US" dirty="0" smtClean="0"/>
              <a:t>DROP - delete objects from the database</a:t>
            </a:r>
          </a:p>
          <a:p>
            <a:r>
              <a:rPr lang="en-US" dirty="0" smtClean="0"/>
              <a:t>TRUNCATE - remove all records from a table, including all spaces allocated for the records are removed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more then one table</a:t>
            </a:r>
          </a:p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table1 t1 INNER JOIN table2 t2</a:t>
            </a:r>
          </a:p>
          <a:p>
            <a:r>
              <a:rPr lang="en-US" dirty="0" smtClean="0"/>
              <a:t>ON t1.ID = t2.id</a:t>
            </a:r>
          </a:p>
          <a:p>
            <a:r>
              <a:rPr lang="en-US" dirty="0" smtClean="0"/>
              <a:t>INNER JOIN table3 t3 ON t1.id=t3.id</a:t>
            </a:r>
          </a:p>
          <a:p>
            <a:r>
              <a:rPr lang="en-US" dirty="0" smtClean="0"/>
              <a:t>INNER JOIN table4 t4 ON t2.id = t4.id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Joining more then one table</a:t>
            </a:r>
          </a:p>
          <a:p>
            <a:r>
              <a:rPr lang="en-US" dirty="0" smtClean="0"/>
              <a:t>SELECT *</a:t>
            </a:r>
          </a:p>
          <a:p>
            <a:r>
              <a:rPr lang="en-US" dirty="0" smtClean="0"/>
              <a:t>FROM table1 t1 LEFT JOIN table2 t2</a:t>
            </a:r>
          </a:p>
          <a:p>
            <a:r>
              <a:rPr lang="en-US" dirty="0" smtClean="0"/>
              <a:t>ON t1.ID = t2.id</a:t>
            </a:r>
          </a:p>
          <a:p>
            <a:r>
              <a:rPr lang="en-US" dirty="0" smtClean="0"/>
              <a:t>LEFT JOIN table3 t3 ON t1.id=t3.id</a:t>
            </a:r>
          </a:p>
          <a:p>
            <a:r>
              <a:rPr lang="en-US" dirty="0" smtClean="0"/>
              <a:t>LEFT JOIN table4 t4 ON t2.id = t4.id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table table1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Id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primarykey</a:t>
            </a:r>
            <a:r>
              <a:rPr lang="en-US" dirty="0" smtClean="0"/>
              <a:t>,</a:t>
            </a:r>
          </a:p>
          <a:p>
            <a:r>
              <a:rPr lang="en-US" dirty="0" smtClean="0"/>
              <a:t>Descr1  </a:t>
            </a:r>
            <a:r>
              <a:rPr lang="en-US" dirty="0" err="1" smtClean="0"/>
              <a:t>varchar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Create table table2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Id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r>
              <a:rPr lang="en-US" dirty="0" smtClean="0"/>
              <a:t>Descr2 </a:t>
            </a:r>
            <a:r>
              <a:rPr lang="en-US" dirty="0" err="1" smtClean="0"/>
              <a:t>varchar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into table1 values (1,’val1’),(2,’val2),(3,’val3’),(4,’val4’),(5,’val5’);</a:t>
            </a:r>
          </a:p>
          <a:p>
            <a:pPr lvl="1"/>
            <a:r>
              <a:rPr lang="en-US" dirty="0" smtClean="0"/>
              <a:t>Inserts values into the table</a:t>
            </a:r>
          </a:p>
          <a:p>
            <a:r>
              <a:rPr lang="en-US" dirty="0" smtClean="0"/>
              <a:t>Select * from table1</a:t>
            </a:r>
          </a:p>
          <a:p>
            <a:pPr lvl="1"/>
            <a:r>
              <a:rPr lang="en-US" dirty="0" smtClean="0"/>
              <a:t>Select * means select all records, this is a wildcard</a:t>
            </a:r>
          </a:p>
          <a:p>
            <a:r>
              <a:rPr lang="en-US" dirty="0" smtClean="0"/>
              <a:t>Insert into table2 values (1,’val1’),(2,’val2),(3,’val3’),(6,’val6’),(7,’val7’);</a:t>
            </a:r>
          </a:p>
          <a:p>
            <a:pPr lvl="1"/>
            <a:r>
              <a:rPr lang="en-US" dirty="0" smtClean="0"/>
              <a:t>Insert values into second table</a:t>
            </a:r>
          </a:p>
          <a:p>
            <a:r>
              <a:rPr lang="en-US" dirty="0" smtClean="0"/>
              <a:t>Select * from table2</a:t>
            </a:r>
          </a:p>
          <a:p>
            <a:pPr lvl="1"/>
            <a:r>
              <a:rPr lang="en-US" dirty="0" smtClean="0"/>
              <a:t>Select all values from second table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table1 t1 inner join table2 t2</a:t>
            </a:r>
          </a:p>
          <a:p>
            <a:pPr lvl="1"/>
            <a:r>
              <a:rPr lang="en-US" dirty="0" smtClean="0"/>
              <a:t>This is </a:t>
            </a:r>
            <a:r>
              <a:rPr lang="en-US" dirty="0" err="1" smtClean="0"/>
              <a:t>cartesian</a:t>
            </a:r>
            <a:r>
              <a:rPr lang="en-US" dirty="0" smtClean="0"/>
              <a:t> product</a:t>
            </a:r>
          </a:p>
          <a:p>
            <a:r>
              <a:rPr lang="en-US" dirty="0" smtClean="0"/>
              <a:t>Select * from table1 t1 inner join table2 t2</a:t>
            </a:r>
          </a:p>
          <a:p>
            <a:r>
              <a:rPr lang="en-US" dirty="0" smtClean="0"/>
              <a:t>On t1.id=t2.id</a:t>
            </a:r>
          </a:p>
          <a:p>
            <a:pPr lvl="1"/>
            <a:r>
              <a:rPr lang="en-US" dirty="0" smtClean="0"/>
              <a:t>This is your first select statement</a:t>
            </a:r>
          </a:p>
          <a:p>
            <a:pPr lvl="1"/>
            <a:r>
              <a:rPr lang="en-US" dirty="0" smtClean="0"/>
              <a:t>This statement selects all values that have same primary id (same in table one and same in table 2)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table1 t1 left (right) join table2 t2</a:t>
            </a:r>
          </a:p>
          <a:p>
            <a:r>
              <a:rPr lang="en-US" dirty="0" smtClean="0"/>
              <a:t>On t1.id=t2.id</a:t>
            </a:r>
          </a:p>
          <a:p>
            <a:r>
              <a:rPr lang="en-US" dirty="0" smtClean="0"/>
              <a:t>Left join selects all from table1, all that match table one from table2 and what does not have the match is replaced with null</a:t>
            </a:r>
          </a:p>
          <a:p>
            <a:r>
              <a:rPr lang="en-US" dirty="0" smtClean="0"/>
              <a:t>Right join selects all from table2, corresponding values that match from table one and rows from table 2 and rows that do not have corresponding rows in table1 are filled with nulls.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USAGE of JOINS</a:t>
            </a:r>
          </a:p>
          <a:p>
            <a:pPr lvl="1"/>
            <a:r>
              <a:rPr lang="en-US" dirty="0" smtClean="0"/>
              <a:t>INNER JOIN returns only those rows that match the value. Example would be all people who ordered from the firm in last year</a:t>
            </a:r>
          </a:p>
          <a:p>
            <a:pPr lvl="1"/>
            <a:r>
              <a:rPr lang="en-US" dirty="0" smtClean="0"/>
              <a:t>LEFT and RIGHT JOINs are used to see all customers and specify those who made an order. Those that did not order will remain nulls.</a:t>
            </a:r>
          </a:p>
          <a:p>
            <a:pPr lvl="1"/>
            <a:r>
              <a:rPr lang="en-US" dirty="0" smtClean="0"/>
              <a:t>LEFT and RIGHT JOIN can be used to see those that did not order.</a:t>
            </a:r>
          </a:p>
          <a:p>
            <a:r>
              <a:rPr lang="en-US" dirty="0" smtClean="0"/>
              <a:t>Select * from table1 t1 inner join table2 t2</a:t>
            </a:r>
          </a:p>
          <a:p>
            <a:r>
              <a:rPr lang="en-US" dirty="0" smtClean="0"/>
              <a:t>On t1.id=t2.id where t2.id is null</a:t>
            </a:r>
          </a:p>
          <a:p>
            <a:r>
              <a:rPr lang="en-US" dirty="0" smtClean="0"/>
              <a:t>NOTE: t2.id = null will not return the value. Keyword is null is the right way to query the database.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Specifies conditions that should be used when accessing rows in the database.</a:t>
            </a:r>
          </a:p>
          <a:p>
            <a:pPr lvl="1"/>
            <a:r>
              <a:rPr lang="en-US" dirty="0" smtClean="0"/>
              <a:t>At this point, it is know what columns should be selected </a:t>
            </a:r>
          </a:p>
          <a:p>
            <a:pPr lvl="1"/>
            <a:r>
              <a:rPr lang="en-US" dirty="0" smtClean="0"/>
              <a:t>At this point, it is known what tables are selected</a:t>
            </a:r>
          </a:p>
          <a:p>
            <a:r>
              <a:rPr lang="en-US" dirty="0" smtClean="0"/>
              <a:t>% is a wild card that signals unlimited number of characters</a:t>
            </a:r>
          </a:p>
          <a:p>
            <a:r>
              <a:rPr lang="en-US" dirty="0" smtClean="0"/>
              <a:t>_ mean one character		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WHERE ti1.ID=1</a:t>
            </a:r>
          </a:p>
          <a:p>
            <a:pPr lvl="1"/>
            <a:r>
              <a:rPr lang="en-US" dirty="0" smtClean="0"/>
              <a:t>WHERE t1.descr1 = ‘val1’</a:t>
            </a:r>
          </a:p>
          <a:p>
            <a:pPr lvl="1"/>
            <a:r>
              <a:rPr lang="en-US" dirty="0" smtClean="0"/>
              <a:t>WHERE t1.descr1 like ‘val1’</a:t>
            </a:r>
          </a:p>
          <a:p>
            <a:pPr lvl="1"/>
            <a:r>
              <a:rPr lang="en-US" dirty="0" smtClean="0"/>
              <a:t>WHERE t1.descr1 like ‘</a:t>
            </a:r>
            <a:r>
              <a:rPr lang="en-US" dirty="0" err="1" smtClean="0"/>
              <a:t>val</a:t>
            </a:r>
            <a:r>
              <a:rPr lang="en-US" dirty="0" smtClean="0"/>
              <a:t>%’</a:t>
            </a:r>
          </a:p>
          <a:p>
            <a:pPr lvl="1"/>
            <a:r>
              <a:rPr lang="en-US" dirty="0" smtClean="0"/>
              <a:t>WHERE t1.descr1 like ‘%al%’</a:t>
            </a:r>
          </a:p>
          <a:p>
            <a:pPr lvl="1"/>
            <a:r>
              <a:rPr lang="en-US" dirty="0" smtClean="0"/>
              <a:t>WHERE t1.descr1 like ‘_al%’</a:t>
            </a:r>
          </a:p>
          <a:p>
            <a:pPr lvl="1"/>
            <a:r>
              <a:rPr lang="en-US" dirty="0" smtClean="0"/>
              <a:t>WHERE t1.descr1 like ‘_al_’</a:t>
            </a:r>
          </a:p>
          <a:p>
            <a:pPr lvl="1"/>
            <a:r>
              <a:rPr lang="en-US" dirty="0" smtClean="0"/>
              <a:t>WHERE t1.descr1 like ‘__l’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table table3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 primary key,</a:t>
            </a:r>
          </a:p>
          <a:p>
            <a:r>
              <a:rPr lang="en-US" dirty="0" err="1" smtClean="0"/>
              <a:t>Parentid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null,</a:t>
            </a:r>
          </a:p>
          <a:p>
            <a:r>
              <a:rPr lang="en-US" dirty="0" err="1" smtClean="0"/>
              <a:t>Descr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Insert into table3 values (0,null,’parent0),(1,null,’parent1’),(2,null,’parent2’);</a:t>
            </a:r>
          </a:p>
          <a:p>
            <a:r>
              <a:rPr lang="en-US" dirty="0" smtClean="0"/>
              <a:t>Insert into table3 values (3,0,’child0’),(4,0,’child0’),(5,1,’child1’);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Manipulation Language</a:t>
            </a:r>
            <a:r>
              <a:rPr lang="en-US" dirty="0" smtClean="0"/>
              <a:t> (DML) statements are used for managing data within schema objects. Some examples: SELECT - retrieve data from the a database</a:t>
            </a:r>
          </a:p>
          <a:p>
            <a:r>
              <a:rPr lang="en-US" dirty="0" smtClean="0"/>
              <a:t>INSERT - insert data into a table</a:t>
            </a:r>
          </a:p>
          <a:p>
            <a:r>
              <a:rPr lang="en-US" dirty="0" smtClean="0"/>
              <a:t>UPDATE - updates existing data within a table</a:t>
            </a:r>
          </a:p>
          <a:p>
            <a:r>
              <a:rPr lang="en-US" dirty="0" smtClean="0"/>
              <a:t>DELETE - deletes all records from a table, the space for the records remain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table3 parent inner join table3 child on parent.id = </a:t>
            </a:r>
            <a:r>
              <a:rPr lang="en-US" dirty="0" err="1" smtClean="0"/>
              <a:t>child.parentid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parent.descr</a:t>
            </a:r>
            <a:r>
              <a:rPr lang="en-US" dirty="0" smtClean="0"/>
              <a:t>, child.id, </a:t>
            </a:r>
            <a:r>
              <a:rPr lang="en-US" dirty="0" err="1" smtClean="0"/>
              <a:t>child.descr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table3 parent inner join table3 child on parent.id = </a:t>
            </a:r>
            <a:r>
              <a:rPr lang="en-US" dirty="0" err="1" smtClean="0"/>
              <a:t>child.parentid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Select count(id)</a:t>
            </a:r>
          </a:p>
          <a:p>
            <a:r>
              <a:rPr lang="en-US" dirty="0" smtClean="0"/>
              <a:t>From table3;</a:t>
            </a:r>
          </a:p>
          <a:p>
            <a:r>
              <a:rPr lang="en-US" dirty="0" smtClean="0"/>
              <a:t>Select max(id)</a:t>
            </a:r>
          </a:p>
          <a:p>
            <a:r>
              <a:rPr lang="en-US" dirty="0" smtClean="0"/>
              <a:t>From table3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AVG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TRIM, LTRIM, RTRIM removes blanks</a:t>
            </a:r>
          </a:p>
          <a:p>
            <a:pPr lvl="2"/>
            <a:r>
              <a:rPr lang="en-US" dirty="0" smtClean="0"/>
              <a:t> select trim(‘ test trim’);</a:t>
            </a:r>
          </a:p>
          <a:p>
            <a:pPr lvl="1"/>
            <a:r>
              <a:rPr lang="en-US" dirty="0" smtClean="0"/>
              <a:t>ROUND(money,2) trims money to have 2 decimals</a:t>
            </a:r>
          </a:p>
          <a:p>
            <a:pPr lvl="2"/>
            <a:r>
              <a:rPr lang="en-US" dirty="0" smtClean="0"/>
              <a:t>Select round (2234.123,2);</a:t>
            </a:r>
          </a:p>
          <a:p>
            <a:pPr lvl="1"/>
            <a:r>
              <a:rPr lang="en-US" dirty="0" smtClean="0"/>
              <a:t>NOW() gets current date and time</a:t>
            </a:r>
          </a:p>
          <a:p>
            <a:pPr lvl="2"/>
            <a:r>
              <a:rPr lang="en-US" dirty="0" smtClean="0"/>
              <a:t>SELECT GETDATE ()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 BY </a:t>
            </a:r>
          </a:p>
          <a:p>
            <a:pPr lvl="1"/>
            <a:r>
              <a:rPr lang="en-US" dirty="0" smtClean="0"/>
              <a:t>ORDERS ASC or DESC on any column</a:t>
            </a:r>
          </a:p>
          <a:p>
            <a:pPr lvl="1"/>
            <a:r>
              <a:rPr lang="en-US" dirty="0" smtClean="0"/>
              <a:t>ORDER BY col1 </a:t>
            </a:r>
            <a:r>
              <a:rPr lang="en-US" dirty="0" err="1" smtClean="0"/>
              <a:t>asc</a:t>
            </a:r>
            <a:r>
              <a:rPr lang="en-US" dirty="0" smtClean="0"/>
              <a:t>, col2 </a:t>
            </a:r>
            <a:r>
              <a:rPr lang="en-US" dirty="0" err="1" smtClean="0"/>
              <a:t>desc</a:t>
            </a:r>
            <a:endParaRPr lang="en-US" dirty="0" smtClean="0"/>
          </a:p>
          <a:p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Needed when functions such as COUNT, MIN, MAX, AVG, SUM are used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descr</a:t>
            </a:r>
            <a:r>
              <a:rPr lang="en-US" dirty="0" smtClean="0"/>
              <a:t>, count(id)</a:t>
            </a:r>
          </a:p>
          <a:p>
            <a:pPr lvl="1"/>
            <a:r>
              <a:rPr lang="en-US" dirty="0" smtClean="0"/>
              <a:t>From table3</a:t>
            </a:r>
          </a:p>
          <a:p>
            <a:pPr lvl="1"/>
            <a:r>
              <a:rPr lang="en-US" dirty="0" smtClean="0"/>
              <a:t>Group by </a:t>
            </a:r>
            <a:r>
              <a:rPr lang="en-US" dirty="0" err="1" smtClean="0"/>
              <a:t>descr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</a:t>
            </a:r>
          </a:p>
          <a:p>
            <a:pPr lvl="1"/>
            <a:r>
              <a:rPr lang="en-US" dirty="0" smtClean="0"/>
              <a:t>Modifies result set </a:t>
            </a:r>
          </a:p>
          <a:p>
            <a:pPr lvl="1"/>
            <a:r>
              <a:rPr lang="en-US" dirty="0" smtClean="0"/>
              <a:t>Allows fine-tuning the result to include only specific criteria.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descr</a:t>
            </a:r>
            <a:r>
              <a:rPr lang="en-US" dirty="0" smtClean="0"/>
              <a:t>, count(id)</a:t>
            </a:r>
          </a:p>
          <a:p>
            <a:pPr lvl="1"/>
            <a:r>
              <a:rPr lang="en-US" dirty="0" smtClean="0"/>
              <a:t>From table3</a:t>
            </a:r>
          </a:p>
          <a:p>
            <a:pPr lvl="1"/>
            <a:r>
              <a:rPr lang="en-US" dirty="0" smtClean="0"/>
              <a:t>Group by </a:t>
            </a:r>
            <a:r>
              <a:rPr lang="en-US" dirty="0" err="1" smtClean="0"/>
              <a:t>descr</a:t>
            </a:r>
            <a:endParaRPr lang="en-US" dirty="0" smtClean="0"/>
          </a:p>
          <a:p>
            <a:pPr lvl="1"/>
            <a:r>
              <a:rPr lang="en-US" dirty="0" smtClean="0"/>
              <a:t>HAVING count(id)&gt;1;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Concatenation</a:t>
            </a:r>
            <a:endParaRPr lang="en-US" dirty="0"/>
          </a:p>
          <a:p>
            <a:pPr lvl="1"/>
            <a:r>
              <a:rPr lang="en-US" dirty="0" smtClean="0"/>
              <a:t>SELECT ‘test’ + ‘ ‘ + ‘test’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add columns on the fly</a:t>
            </a:r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descr</a:t>
            </a:r>
            <a:endParaRPr lang="en-US" dirty="0" smtClean="0"/>
          </a:p>
          <a:p>
            <a:pPr lvl="1"/>
            <a:r>
              <a:rPr lang="en-US" dirty="0" smtClean="0"/>
              <a:t>,count(id)</a:t>
            </a:r>
          </a:p>
          <a:p>
            <a:pPr lvl="1"/>
            <a:r>
              <a:rPr lang="en-US" dirty="0" smtClean="0"/>
              <a:t>,’test’ as </a:t>
            </a:r>
            <a:r>
              <a:rPr lang="en-US" dirty="0" err="1" smtClean="0"/>
              <a:t>testcol</a:t>
            </a:r>
            <a:r>
              <a:rPr lang="en-US" dirty="0" smtClean="0"/>
              <a:t>         &lt;= this is </a:t>
            </a:r>
            <a:r>
              <a:rPr lang="en-US" smtClean="0"/>
              <a:t>dynamic column</a:t>
            </a:r>
            <a:endParaRPr lang="en-US" dirty="0" smtClean="0"/>
          </a:p>
          <a:p>
            <a:pPr lvl="1"/>
            <a:r>
              <a:rPr lang="en-US" dirty="0" smtClean="0"/>
              <a:t>From table3</a:t>
            </a:r>
          </a:p>
          <a:p>
            <a:pPr lvl="1"/>
            <a:r>
              <a:rPr lang="en-US" dirty="0" smtClean="0"/>
              <a:t>Group by </a:t>
            </a:r>
            <a:r>
              <a:rPr lang="en-US" dirty="0" err="1" smtClean="0"/>
              <a:t>descr</a:t>
            </a:r>
            <a:endParaRPr lang="en-US" dirty="0" smtClean="0"/>
          </a:p>
          <a:p>
            <a:pPr lvl="1"/>
            <a:r>
              <a:rPr lang="en-US" dirty="0" smtClean="0"/>
              <a:t>Having count(id)&gt;1;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Control Language</a:t>
            </a:r>
            <a:r>
              <a:rPr lang="en-US" dirty="0" smtClean="0"/>
              <a:t> (DCL) statements. Some examples: GRANT - gives user's access privileges to database</a:t>
            </a:r>
          </a:p>
          <a:p>
            <a:r>
              <a:rPr lang="en-US" dirty="0" smtClean="0"/>
              <a:t>REVOKE - withdraw access privileges given with the GRANT command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present during table creation</a:t>
            </a:r>
          </a:p>
          <a:p>
            <a:pPr lvl="1"/>
            <a:r>
              <a:rPr lang="en-US" dirty="0" smtClean="0"/>
              <a:t>Create Table </a:t>
            </a:r>
          </a:p>
          <a:p>
            <a:pPr lvl="1"/>
            <a:r>
              <a:rPr lang="en-US" dirty="0" smtClean="0"/>
              <a:t>Table name</a:t>
            </a:r>
          </a:p>
          <a:p>
            <a:pPr lvl="1"/>
            <a:r>
              <a:rPr lang="en-US" dirty="0" smtClean="0"/>
              <a:t>Column name</a:t>
            </a:r>
          </a:p>
          <a:p>
            <a:pPr lvl="1"/>
            <a:r>
              <a:rPr lang="en-US" dirty="0" smtClean="0"/>
              <a:t>Column type</a:t>
            </a:r>
          </a:p>
          <a:p>
            <a:pPr lvl="1"/>
            <a:r>
              <a:rPr lang="en-US" dirty="0" smtClean="0"/>
              <a:t>Default value</a:t>
            </a:r>
          </a:p>
          <a:p>
            <a:pPr lvl="1"/>
            <a:r>
              <a:rPr lang="en-US" dirty="0" smtClean="0"/>
              <a:t>Column  constraints</a:t>
            </a:r>
          </a:p>
          <a:p>
            <a:pPr lvl="1"/>
            <a:r>
              <a:rPr lang="en-US" dirty="0" smtClean="0"/>
              <a:t>Table constraints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Types:</a:t>
            </a:r>
          </a:p>
          <a:p>
            <a:r>
              <a:rPr lang="en-US" dirty="0" smtClean="0"/>
              <a:t>CHAR(size) Alphanumeric data between 1 and 255 characters long.</a:t>
            </a:r>
          </a:p>
          <a:p>
            <a:r>
              <a:rPr lang="en-US" dirty="0" smtClean="0"/>
              <a:t>VARCHAR(size) Alphanumeric data between 1 and 255 characters long.</a:t>
            </a:r>
          </a:p>
          <a:p>
            <a:r>
              <a:rPr lang="en-US" dirty="0" smtClean="0"/>
              <a:t>INT A numeric field that allows for integer values only. </a:t>
            </a:r>
          </a:p>
          <a:p>
            <a:r>
              <a:rPr lang="en-US" dirty="0" smtClean="0"/>
              <a:t>DECIMAL(</a:t>
            </a:r>
            <a:r>
              <a:rPr lang="en-US" dirty="0" err="1" smtClean="0"/>
              <a:t>size,dec</a:t>
            </a:r>
            <a:r>
              <a:rPr lang="en-US" dirty="0" smtClean="0"/>
              <a:t>) A numeric field that allows a decimal point number.</a:t>
            </a:r>
          </a:p>
          <a:p>
            <a:r>
              <a:rPr lang="en-US" dirty="0" smtClean="0"/>
              <a:t>DATE A field that represents a date only - format: YYYY-MM-DD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Types:</a:t>
            </a:r>
          </a:p>
          <a:p>
            <a:r>
              <a:rPr lang="en-US" dirty="0" smtClean="0"/>
              <a:t>TIME A field that represents the time only - format: HH:MM:SS </a:t>
            </a:r>
          </a:p>
          <a:p>
            <a:r>
              <a:rPr lang="en-US" dirty="0" smtClean="0"/>
              <a:t>DATETIME A field that is both date &amp; time - format: YYYY-MM-DD HH:MM:SS</a:t>
            </a:r>
          </a:p>
          <a:p>
            <a:r>
              <a:rPr lang="en-US" dirty="0" smtClean="0"/>
              <a:t>TIMESTAMP Automatically updated with </a:t>
            </a:r>
            <a:r>
              <a:rPr lang="en-US" b="1" dirty="0" smtClean="0"/>
              <a:t>current date</a:t>
            </a:r>
            <a:r>
              <a:rPr lang="en-US" dirty="0" smtClean="0"/>
              <a:t> when NULL is inserted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Value:</a:t>
            </a:r>
          </a:p>
          <a:p>
            <a:pPr lvl="1"/>
            <a:r>
              <a:rPr lang="en-US" dirty="0" smtClean="0"/>
              <a:t>Value that will be assigned to the column when insert statement will not provide one</a:t>
            </a:r>
          </a:p>
          <a:p>
            <a:pPr lvl="1"/>
            <a:r>
              <a:rPr lang="en-US" dirty="0" smtClean="0"/>
              <a:t>Count </a:t>
            </a:r>
            <a:r>
              <a:rPr lang="en-US" dirty="0" err="1" smtClean="0"/>
              <a:t>Int</a:t>
            </a:r>
            <a:r>
              <a:rPr lang="en-US" dirty="0" smtClean="0"/>
              <a:t>	DEFAULT  0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992</TotalTime>
  <Words>1811</Words>
  <Application>Microsoft Office PowerPoint</Application>
  <PresentationFormat>On-screen Show (4:3)</PresentationFormat>
  <Paragraphs>336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Book Antiqua</vt:lpstr>
      <vt:lpstr>Lucida Sans</vt:lpstr>
      <vt:lpstr>Wingdings</vt:lpstr>
      <vt:lpstr>Wingdings 2</vt:lpstr>
      <vt:lpstr>Wingdings 3</vt:lpstr>
      <vt:lpstr>Apex</vt:lpstr>
      <vt:lpstr>SQL</vt:lpstr>
      <vt:lpstr>SQL</vt:lpstr>
      <vt:lpstr>SQL</vt:lpstr>
      <vt:lpstr>SQL</vt:lpstr>
      <vt:lpstr>SQL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DDL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  <vt:lpstr>DML</vt:lpstr>
    </vt:vector>
  </TitlesOfParts>
  <Company>Door3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bohdan</dc:creator>
  <cp:lastModifiedBy>Bohdan Hawryluk</cp:lastModifiedBy>
  <cp:revision>101</cp:revision>
  <dcterms:created xsi:type="dcterms:W3CDTF">2011-10-21T01:19:19Z</dcterms:created>
  <dcterms:modified xsi:type="dcterms:W3CDTF">2015-10-07T21:40:49Z</dcterms:modified>
</cp:coreProperties>
</file>