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Lst>
  <p:notesMasterIdLst>
    <p:notesMasterId r:id="rId45"/>
  </p:notesMasterIdLst>
  <p:sldIdLst>
    <p:sldId id="2147376981" r:id="rId2"/>
    <p:sldId id="2147376864" r:id="rId3"/>
    <p:sldId id="338" r:id="rId4"/>
    <p:sldId id="364" r:id="rId5"/>
    <p:sldId id="354" r:id="rId6"/>
    <p:sldId id="355" r:id="rId7"/>
    <p:sldId id="356" r:id="rId8"/>
    <p:sldId id="357" r:id="rId9"/>
    <p:sldId id="358" r:id="rId10"/>
    <p:sldId id="360" r:id="rId11"/>
    <p:sldId id="361" r:id="rId12"/>
    <p:sldId id="362" r:id="rId13"/>
    <p:sldId id="2147376999" r:id="rId14"/>
    <p:sldId id="365" r:id="rId15"/>
    <p:sldId id="368" r:id="rId16"/>
    <p:sldId id="369" r:id="rId17"/>
    <p:sldId id="370" r:id="rId18"/>
    <p:sldId id="371" r:id="rId19"/>
    <p:sldId id="372" r:id="rId20"/>
    <p:sldId id="373" r:id="rId21"/>
    <p:sldId id="374" r:id="rId22"/>
    <p:sldId id="375" r:id="rId23"/>
    <p:sldId id="2147377000" r:id="rId24"/>
    <p:sldId id="2147377010" r:id="rId25"/>
    <p:sldId id="2147377009" r:id="rId26"/>
    <p:sldId id="2147376985" r:id="rId27"/>
    <p:sldId id="2147377001" r:id="rId28"/>
    <p:sldId id="2147377011" r:id="rId29"/>
    <p:sldId id="2147377002" r:id="rId30"/>
    <p:sldId id="2147377012" r:id="rId31"/>
    <p:sldId id="2147377003" r:id="rId32"/>
    <p:sldId id="2147376988" r:id="rId33"/>
    <p:sldId id="2147377006" r:id="rId34"/>
    <p:sldId id="2147377013" r:id="rId35"/>
    <p:sldId id="2147377014" r:id="rId36"/>
    <p:sldId id="2147377015" r:id="rId37"/>
    <p:sldId id="2147377007" r:id="rId38"/>
    <p:sldId id="2147376989" r:id="rId39"/>
    <p:sldId id="2147377008" r:id="rId40"/>
    <p:sldId id="2147377016" r:id="rId41"/>
    <p:sldId id="2147377017" r:id="rId42"/>
    <p:sldId id="2147376992" r:id="rId43"/>
    <p:sldId id="269" r:id="rId44"/>
  </p:sldIdLst>
  <p:sldSz cx="9144000" cy="5143500" type="screen16x9"/>
  <p:notesSz cx="6858000" cy="9144000"/>
  <p:embeddedFontLst>
    <p:embeddedFont>
      <p:font typeface="Helvetica Neue" panose="020B0604020202020204" charset="0"/>
      <p:regular r:id="rId46"/>
      <p:bold r:id="rId47"/>
      <p:italic r:id="rId48"/>
      <p:boldItalic r:id="rId49"/>
    </p:embeddedFont>
    <p:embeddedFont>
      <p:font typeface="Helvetica Neue Light" panose="020B0604020202020204" charset="0"/>
      <p:regular r:id="rId50"/>
      <p:bold r:id="rId51"/>
      <p:italic r:id="rId52"/>
      <p:boldItalic r:id="rId53"/>
    </p:embeddedFont>
    <p:embeddedFont>
      <p:font typeface="Montserrat" panose="00000500000000000000" pitchFamily="2" charset="0"/>
      <p:regular r:id="rId54"/>
      <p:bold r:id="rId55"/>
      <p:italic r:id="rId56"/>
      <p:boldItalic r:id="rId57"/>
    </p:embeddedFont>
    <p:embeddedFont>
      <p:font typeface="Montserrat Medium" panose="00000600000000000000" pitchFamily="2" charset="0"/>
      <p:regular r:id="rId58"/>
      <p:bold r:id="rId59"/>
      <p:italic r:id="rId60"/>
      <p:boldItalic r:id="rId61"/>
    </p:embeddedFont>
    <p:embeddedFont>
      <p:font typeface="Segoe UI" panose="020B0502040204020203"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160" autoAdjust="0"/>
  </p:normalViewPr>
  <p:slideViewPr>
    <p:cSldViewPr snapToGrid="0">
      <p:cViewPr varScale="1">
        <p:scale>
          <a:sx n="105" d="100"/>
          <a:sy n="105" d="100"/>
        </p:scale>
        <p:origin x="179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5.fntdata"/><Relationship Id="rId55"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2A77D8-DAAF-4D7C-95FB-CBB44F38DACD}" type="doc">
      <dgm:prSet loTypeId="urn:microsoft.com/office/officeart/2005/8/layout/cycle1" loCatId="cycle" qsTypeId="urn:microsoft.com/office/officeart/2005/8/quickstyle/3d7" qsCatId="3D" csTypeId="urn:microsoft.com/office/officeart/2005/8/colors/accent2_2" csCatId="accent2" phldr="1"/>
      <dgm:spPr/>
      <dgm:t>
        <a:bodyPr/>
        <a:lstStyle/>
        <a:p>
          <a:endParaRPr lang="en-US"/>
        </a:p>
      </dgm:t>
    </dgm:pt>
    <dgm:pt modelId="{C1CE50B2-DBD0-41C8-8224-5FCD2072E57B}">
      <dgm:prSet phldrT="[Text]"/>
      <dgm:spPr/>
      <dgm:t>
        <a:bodyPr/>
        <a:lstStyle/>
        <a:p>
          <a:r>
            <a:rPr lang="en-US" dirty="0"/>
            <a:t>Ingestion</a:t>
          </a:r>
        </a:p>
      </dgm:t>
    </dgm:pt>
    <dgm:pt modelId="{87BDD829-D129-4275-B74E-06DB4FF4AB20}" type="parTrans" cxnId="{B57422BE-9612-41C0-B6A7-FB671A15D8FD}">
      <dgm:prSet/>
      <dgm:spPr/>
      <dgm:t>
        <a:bodyPr/>
        <a:lstStyle/>
        <a:p>
          <a:endParaRPr lang="en-US"/>
        </a:p>
      </dgm:t>
    </dgm:pt>
    <dgm:pt modelId="{8B78A70A-D62D-44F6-8907-F695D035B995}" type="sibTrans" cxnId="{B57422BE-9612-41C0-B6A7-FB671A15D8FD}">
      <dgm:prSet/>
      <dgm:spPr>
        <a:solidFill>
          <a:schemeClr val="accent1"/>
        </a:solidFill>
      </dgm:spPr>
      <dgm:t>
        <a:bodyPr/>
        <a:lstStyle/>
        <a:p>
          <a:endParaRPr lang="en-US"/>
        </a:p>
      </dgm:t>
    </dgm:pt>
    <dgm:pt modelId="{7141DF3E-ADAB-4706-AC52-4F76144E4D3A}">
      <dgm:prSet phldrT="[Text]"/>
      <dgm:spPr/>
      <dgm:t>
        <a:bodyPr/>
        <a:lstStyle/>
        <a:p>
          <a:r>
            <a:rPr lang="en-US" dirty="0"/>
            <a:t>Scrubbing &amp; Normalization</a:t>
          </a:r>
        </a:p>
      </dgm:t>
    </dgm:pt>
    <dgm:pt modelId="{F71B2864-EC53-41B4-8A23-C41934E56CD0}" type="parTrans" cxnId="{B10E914D-5FFF-4E13-BDF1-FA3AEC5B897C}">
      <dgm:prSet/>
      <dgm:spPr/>
      <dgm:t>
        <a:bodyPr/>
        <a:lstStyle/>
        <a:p>
          <a:endParaRPr lang="en-US"/>
        </a:p>
      </dgm:t>
    </dgm:pt>
    <dgm:pt modelId="{5846EC59-AA07-4329-B65F-CC137CA46487}" type="sibTrans" cxnId="{B10E914D-5FFF-4E13-BDF1-FA3AEC5B897C}">
      <dgm:prSet/>
      <dgm:spPr>
        <a:solidFill>
          <a:schemeClr val="accent1"/>
        </a:solidFill>
      </dgm:spPr>
      <dgm:t>
        <a:bodyPr/>
        <a:lstStyle/>
        <a:p>
          <a:endParaRPr lang="en-US"/>
        </a:p>
      </dgm:t>
    </dgm:pt>
    <dgm:pt modelId="{BBD48FBC-0C0D-4177-BCEB-66CA4D38B7B7}">
      <dgm:prSet phldrT="[Text]"/>
      <dgm:spPr/>
      <dgm:t>
        <a:bodyPr/>
        <a:lstStyle/>
        <a:p>
          <a:r>
            <a:rPr lang="en-US" dirty="0"/>
            <a:t>Aggregation</a:t>
          </a:r>
        </a:p>
      </dgm:t>
    </dgm:pt>
    <dgm:pt modelId="{D2C5EF8D-DCDD-44BF-8DFC-54E52CB9553E}" type="parTrans" cxnId="{493FE3DA-DAD0-45AD-9C33-10FCA0A494E5}">
      <dgm:prSet/>
      <dgm:spPr/>
      <dgm:t>
        <a:bodyPr/>
        <a:lstStyle/>
        <a:p>
          <a:endParaRPr lang="en-US"/>
        </a:p>
      </dgm:t>
    </dgm:pt>
    <dgm:pt modelId="{6AE49D2D-7EB6-4BB1-8851-F246BFC85DE1}" type="sibTrans" cxnId="{493FE3DA-DAD0-45AD-9C33-10FCA0A494E5}">
      <dgm:prSet/>
      <dgm:spPr>
        <a:solidFill>
          <a:schemeClr val="accent1"/>
        </a:solidFill>
      </dgm:spPr>
      <dgm:t>
        <a:bodyPr/>
        <a:lstStyle/>
        <a:p>
          <a:endParaRPr lang="en-US"/>
        </a:p>
      </dgm:t>
    </dgm:pt>
    <dgm:pt modelId="{09DD4089-1BD5-4CD9-A949-161FBA321543}">
      <dgm:prSet phldrT="[Text]"/>
      <dgm:spPr/>
      <dgm:t>
        <a:bodyPr/>
        <a:lstStyle/>
        <a:p>
          <a:r>
            <a:rPr lang="en-US" dirty="0"/>
            <a:t>Analysis &amp; Intelligence Gathering</a:t>
          </a:r>
        </a:p>
      </dgm:t>
    </dgm:pt>
    <dgm:pt modelId="{305145D3-FA88-40FE-9C86-2CAD5678200B}" type="parTrans" cxnId="{8B983F36-3ADE-4020-8518-7D6B73CA542A}">
      <dgm:prSet/>
      <dgm:spPr/>
      <dgm:t>
        <a:bodyPr/>
        <a:lstStyle/>
        <a:p>
          <a:endParaRPr lang="en-US"/>
        </a:p>
      </dgm:t>
    </dgm:pt>
    <dgm:pt modelId="{33C93DBA-5495-4354-8AAE-7E775F72ACB8}" type="sibTrans" cxnId="{8B983F36-3ADE-4020-8518-7D6B73CA542A}">
      <dgm:prSet/>
      <dgm:spPr>
        <a:solidFill>
          <a:schemeClr val="accent1"/>
        </a:solidFill>
      </dgm:spPr>
      <dgm:t>
        <a:bodyPr/>
        <a:lstStyle/>
        <a:p>
          <a:endParaRPr lang="en-US"/>
        </a:p>
      </dgm:t>
    </dgm:pt>
    <dgm:pt modelId="{CF5FD331-0DCC-4487-A256-7E5438E41A98}" type="pres">
      <dgm:prSet presAssocID="{802A77D8-DAAF-4D7C-95FB-CBB44F38DACD}" presName="cycle" presStyleCnt="0">
        <dgm:presLayoutVars>
          <dgm:dir/>
          <dgm:resizeHandles val="exact"/>
        </dgm:presLayoutVars>
      </dgm:prSet>
      <dgm:spPr/>
    </dgm:pt>
    <dgm:pt modelId="{76863A3C-063E-40A1-B08F-70A0206B3CB5}" type="pres">
      <dgm:prSet presAssocID="{C1CE50B2-DBD0-41C8-8224-5FCD2072E57B}" presName="dummy" presStyleCnt="0"/>
      <dgm:spPr/>
    </dgm:pt>
    <dgm:pt modelId="{F483F64B-9BEA-469C-9C18-7EB63801F844}" type="pres">
      <dgm:prSet presAssocID="{C1CE50B2-DBD0-41C8-8224-5FCD2072E57B}" presName="node" presStyleLbl="revTx" presStyleIdx="0" presStyleCnt="4">
        <dgm:presLayoutVars>
          <dgm:bulletEnabled val="1"/>
        </dgm:presLayoutVars>
      </dgm:prSet>
      <dgm:spPr/>
    </dgm:pt>
    <dgm:pt modelId="{DF28BF72-595E-4188-8F28-5F9A8C37A66A}" type="pres">
      <dgm:prSet presAssocID="{8B78A70A-D62D-44F6-8907-F695D035B995}" presName="sibTrans" presStyleLbl="node1" presStyleIdx="0" presStyleCnt="4"/>
      <dgm:spPr/>
    </dgm:pt>
    <dgm:pt modelId="{59BA2F1A-E58E-4347-93FE-18A5CA66383D}" type="pres">
      <dgm:prSet presAssocID="{7141DF3E-ADAB-4706-AC52-4F76144E4D3A}" presName="dummy" presStyleCnt="0"/>
      <dgm:spPr/>
    </dgm:pt>
    <dgm:pt modelId="{BF29647D-1452-4A29-AE43-CBF28B1C5A4D}" type="pres">
      <dgm:prSet presAssocID="{7141DF3E-ADAB-4706-AC52-4F76144E4D3A}" presName="node" presStyleLbl="revTx" presStyleIdx="1" presStyleCnt="4">
        <dgm:presLayoutVars>
          <dgm:bulletEnabled val="1"/>
        </dgm:presLayoutVars>
      </dgm:prSet>
      <dgm:spPr/>
    </dgm:pt>
    <dgm:pt modelId="{B3BC46B8-53BD-4B3E-883B-222A3541728C}" type="pres">
      <dgm:prSet presAssocID="{5846EC59-AA07-4329-B65F-CC137CA46487}" presName="sibTrans" presStyleLbl="node1" presStyleIdx="1" presStyleCnt="4"/>
      <dgm:spPr/>
    </dgm:pt>
    <dgm:pt modelId="{74E37C5A-7CFC-4DD6-834F-9C095D8CB55C}" type="pres">
      <dgm:prSet presAssocID="{BBD48FBC-0C0D-4177-BCEB-66CA4D38B7B7}" presName="dummy" presStyleCnt="0"/>
      <dgm:spPr/>
    </dgm:pt>
    <dgm:pt modelId="{134B359B-33EA-40CF-8A31-B3067C9DA0ED}" type="pres">
      <dgm:prSet presAssocID="{BBD48FBC-0C0D-4177-BCEB-66CA4D38B7B7}" presName="node" presStyleLbl="revTx" presStyleIdx="2" presStyleCnt="4">
        <dgm:presLayoutVars>
          <dgm:bulletEnabled val="1"/>
        </dgm:presLayoutVars>
      </dgm:prSet>
      <dgm:spPr/>
    </dgm:pt>
    <dgm:pt modelId="{6300AB20-A385-42CC-A07C-2B4C4BFF29EC}" type="pres">
      <dgm:prSet presAssocID="{6AE49D2D-7EB6-4BB1-8851-F246BFC85DE1}" presName="sibTrans" presStyleLbl="node1" presStyleIdx="2" presStyleCnt="4"/>
      <dgm:spPr/>
    </dgm:pt>
    <dgm:pt modelId="{1147EE3F-E5AB-49D7-A406-5F86146A6D9B}" type="pres">
      <dgm:prSet presAssocID="{09DD4089-1BD5-4CD9-A949-161FBA321543}" presName="dummy" presStyleCnt="0"/>
      <dgm:spPr/>
    </dgm:pt>
    <dgm:pt modelId="{DEB3D04B-2690-473F-994E-7BF642088A89}" type="pres">
      <dgm:prSet presAssocID="{09DD4089-1BD5-4CD9-A949-161FBA321543}" presName="node" presStyleLbl="revTx" presStyleIdx="3" presStyleCnt="4">
        <dgm:presLayoutVars>
          <dgm:bulletEnabled val="1"/>
        </dgm:presLayoutVars>
      </dgm:prSet>
      <dgm:spPr/>
    </dgm:pt>
    <dgm:pt modelId="{23A328E4-D57F-4E8A-9819-2BDBDADB06FC}" type="pres">
      <dgm:prSet presAssocID="{33C93DBA-5495-4354-8AAE-7E775F72ACB8}" presName="sibTrans" presStyleLbl="node1" presStyleIdx="3" presStyleCnt="4"/>
      <dgm:spPr/>
    </dgm:pt>
  </dgm:ptLst>
  <dgm:cxnLst>
    <dgm:cxn modelId="{9F038825-AC5C-4158-A59D-0D078BC8F822}" type="presOf" srcId="{802A77D8-DAAF-4D7C-95FB-CBB44F38DACD}" destId="{CF5FD331-0DCC-4487-A256-7E5438E41A98}" srcOrd="0" destOrd="0" presId="urn:microsoft.com/office/officeart/2005/8/layout/cycle1"/>
    <dgm:cxn modelId="{CBD1C22A-18A2-4606-A292-501B6B448EC8}" type="presOf" srcId="{BBD48FBC-0C0D-4177-BCEB-66CA4D38B7B7}" destId="{134B359B-33EA-40CF-8A31-B3067C9DA0ED}" srcOrd="0" destOrd="0" presId="urn:microsoft.com/office/officeart/2005/8/layout/cycle1"/>
    <dgm:cxn modelId="{8B983F36-3ADE-4020-8518-7D6B73CA542A}" srcId="{802A77D8-DAAF-4D7C-95FB-CBB44F38DACD}" destId="{09DD4089-1BD5-4CD9-A949-161FBA321543}" srcOrd="3" destOrd="0" parTransId="{305145D3-FA88-40FE-9C86-2CAD5678200B}" sibTransId="{33C93DBA-5495-4354-8AAE-7E775F72ACB8}"/>
    <dgm:cxn modelId="{7F7EF769-B619-45A5-8235-5050FDCEB2B6}" type="presOf" srcId="{6AE49D2D-7EB6-4BB1-8851-F246BFC85DE1}" destId="{6300AB20-A385-42CC-A07C-2B4C4BFF29EC}" srcOrd="0" destOrd="0" presId="urn:microsoft.com/office/officeart/2005/8/layout/cycle1"/>
    <dgm:cxn modelId="{B10E914D-5FFF-4E13-BDF1-FA3AEC5B897C}" srcId="{802A77D8-DAAF-4D7C-95FB-CBB44F38DACD}" destId="{7141DF3E-ADAB-4706-AC52-4F76144E4D3A}" srcOrd="1" destOrd="0" parTransId="{F71B2864-EC53-41B4-8A23-C41934E56CD0}" sibTransId="{5846EC59-AA07-4329-B65F-CC137CA46487}"/>
    <dgm:cxn modelId="{901E8C74-08CC-4F0D-B45D-E82F396A2F00}" type="presOf" srcId="{7141DF3E-ADAB-4706-AC52-4F76144E4D3A}" destId="{BF29647D-1452-4A29-AE43-CBF28B1C5A4D}" srcOrd="0" destOrd="0" presId="urn:microsoft.com/office/officeart/2005/8/layout/cycle1"/>
    <dgm:cxn modelId="{3D0A8075-EE42-4BF0-BA56-B9643F1387CB}" type="presOf" srcId="{5846EC59-AA07-4329-B65F-CC137CA46487}" destId="{B3BC46B8-53BD-4B3E-883B-222A3541728C}" srcOrd="0" destOrd="0" presId="urn:microsoft.com/office/officeart/2005/8/layout/cycle1"/>
    <dgm:cxn modelId="{A50180AF-756A-4200-9069-19CD321E05DB}" type="presOf" srcId="{09DD4089-1BD5-4CD9-A949-161FBA321543}" destId="{DEB3D04B-2690-473F-994E-7BF642088A89}" srcOrd="0" destOrd="0" presId="urn:microsoft.com/office/officeart/2005/8/layout/cycle1"/>
    <dgm:cxn modelId="{B57422BE-9612-41C0-B6A7-FB671A15D8FD}" srcId="{802A77D8-DAAF-4D7C-95FB-CBB44F38DACD}" destId="{C1CE50B2-DBD0-41C8-8224-5FCD2072E57B}" srcOrd="0" destOrd="0" parTransId="{87BDD829-D129-4275-B74E-06DB4FF4AB20}" sibTransId="{8B78A70A-D62D-44F6-8907-F695D035B995}"/>
    <dgm:cxn modelId="{F82A65D9-A77C-45D4-9CCA-D546DF3F6ADA}" type="presOf" srcId="{33C93DBA-5495-4354-8AAE-7E775F72ACB8}" destId="{23A328E4-D57F-4E8A-9819-2BDBDADB06FC}" srcOrd="0" destOrd="0" presId="urn:microsoft.com/office/officeart/2005/8/layout/cycle1"/>
    <dgm:cxn modelId="{493FE3DA-DAD0-45AD-9C33-10FCA0A494E5}" srcId="{802A77D8-DAAF-4D7C-95FB-CBB44F38DACD}" destId="{BBD48FBC-0C0D-4177-BCEB-66CA4D38B7B7}" srcOrd="2" destOrd="0" parTransId="{D2C5EF8D-DCDD-44BF-8DFC-54E52CB9553E}" sibTransId="{6AE49D2D-7EB6-4BB1-8851-F246BFC85DE1}"/>
    <dgm:cxn modelId="{62081DED-1775-40D9-A520-94E738120C30}" type="presOf" srcId="{C1CE50B2-DBD0-41C8-8224-5FCD2072E57B}" destId="{F483F64B-9BEA-469C-9C18-7EB63801F844}" srcOrd="0" destOrd="0" presId="urn:microsoft.com/office/officeart/2005/8/layout/cycle1"/>
    <dgm:cxn modelId="{22FE4EF0-FCB2-42D0-AC2C-83296FE6A51F}" type="presOf" srcId="{8B78A70A-D62D-44F6-8907-F695D035B995}" destId="{DF28BF72-595E-4188-8F28-5F9A8C37A66A}" srcOrd="0" destOrd="0" presId="urn:microsoft.com/office/officeart/2005/8/layout/cycle1"/>
    <dgm:cxn modelId="{57FAE328-9B06-4BDE-A702-6F02085FD95E}" type="presParOf" srcId="{CF5FD331-0DCC-4487-A256-7E5438E41A98}" destId="{76863A3C-063E-40A1-B08F-70A0206B3CB5}" srcOrd="0" destOrd="0" presId="urn:microsoft.com/office/officeart/2005/8/layout/cycle1"/>
    <dgm:cxn modelId="{BBF16475-89BE-490F-A803-BEFCCFC035CA}" type="presParOf" srcId="{CF5FD331-0DCC-4487-A256-7E5438E41A98}" destId="{F483F64B-9BEA-469C-9C18-7EB63801F844}" srcOrd="1" destOrd="0" presId="urn:microsoft.com/office/officeart/2005/8/layout/cycle1"/>
    <dgm:cxn modelId="{C9BD8456-09AA-454C-903D-A84281B7BA1E}" type="presParOf" srcId="{CF5FD331-0DCC-4487-A256-7E5438E41A98}" destId="{DF28BF72-595E-4188-8F28-5F9A8C37A66A}" srcOrd="2" destOrd="0" presId="urn:microsoft.com/office/officeart/2005/8/layout/cycle1"/>
    <dgm:cxn modelId="{6520A6C4-47AA-403B-BD66-7EBE636E3F62}" type="presParOf" srcId="{CF5FD331-0DCC-4487-A256-7E5438E41A98}" destId="{59BA2F1A-E58E-4347-93FE-18A5CA66383D}" srcOrd="3" destOrd="0" presId="urn:microsoft.com/office/officeart/2005/8/layout/cycle1"/>
    <dgm:cxn modelId="{C5E451C0-7C6A-45C3-A36F-87E73A90790D}" type="presParOf" srcId="{CF5FD331-0DCC-4487-A256-7E5438E41A98}" destId="{BF29647D-1452-4A29-AE43-CBF28B1C5A4D}" srcOrd="4" destOrd="0" presId="urn:microsoft.com/office/officeart/2005/8/layout/cycle1"/>
    <dgm:cxn modelId="{B933BF4A-53CA-488A-AFA1-B9171A1B51CE}" type="presParOf" srcId="{CF5FD331-0DCC-4487-A256-7E5438E41A98}" destId="{B3BC46B8-53BD-4B3E-883B-222A3541728C}" srcOrd="5" destOrd="0" presId="urn:microsoft.com/office/officeart/2005/8/layout/cycle1"/>
    <dgm:cxn modelId="{AD165159-B0AC-412F-B20E-886C32B2E1F3}" type="presParOf" srcId="{CF5FD331-0DCC-4487-A256-7E5438E41A98}" destId="{74E37C5A-7CFC-4DD6-834F-9C095D8CB55C}" srcOrd="6" destOrd="0" presId="urn:microsoft.com/office/officeart/2005/8/layout/cycle1"/>
    <dgm:cxn modelId="{C59E91F8-BF8C-4280-AB38-EF5D6C0A11DC}" type="presParOf" srcId="{CF5FD331-0DCC-4487-A256-7E5438E41A98}" destId="{134B359B-33EA-40CF-8A31-B3067C9DA0ED}" srcOrd="7" destOrd="0" presId="urn:microsoft.com/office/officeart/2005/8/layout/cycle1"/>
    <dgm:cxn modelId="{7FA3CE89-3F41-48A7-86AF-59759953E8CE}" type="presParOf" srcId="{CF5FD331-0DCC-4487-A256-7E5438E41A98}" destId="{6300AB20-A385-42CC-A07C-2B4C4BFF29EC}" srcOrd="8" destOrd="0" presId="urn:microsoft.com/office/officeart/2005/8/layout/cycle1"/>
    <dgm:cxn modelId="{F83D3A11-6A2E-4A3E-BE1E-A5BE2F523174}" type="presParOf" srcId="{CF5FD331-0DCC-4487-A256-7E5438E41A98}" destId="{1147EE3F-E5AB-49D7-A406-5F86146A6D9B}" srcOrd="9" destOrd="0" presId="urn:microsoft.com/office/officeart/2005/8/layout/cycle1"/>
    <dgm:cxn modelId="{C5A833A3-6DC3-4796-9DF2-105FFE86C110}" type="presParOf" srcId="{CF5FD331-0DCC-4487-A256-7E5438E41A98}" destId="{DEB3D04B-2690-473F-994E-7BF642088A89}" srcOrd="10" destOrd="0" presId="urn:microsoft.com/office/officeart/2005/8/layout/cycle1"/>
    <dgm:cxn modelId="{AE018BB1-5BC2-4C7E-AB2A-34BAF8D52E1D}" type="presParOf" srcId="{CF5FD331-0DCC-4487-A256-7E5438E41A98}" destId="{23A328E4-D57F-4E8A-9819-2BDBDADB06FC}"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3094181" y="73155"/>
          <a:ext cx="1178968" cy="117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Ingestion</a:t>
          </a:r>
        </a:p>
      </dsp:txBody>
      <dsp:txXfrm>
        <a:off x="3094181" y="73155"/>
        <a:ext cx="1178968" cy="1178968"/>
      </dsp:txXfrm>
    </dsp:sp>
    <dsp:sp modelId="{DF28BF72-595E-4188-8F28-5F9A8C37A66A}">
      <dsp:nvSpPr>
        <dsp:cNvPr id="0" name=""/>
        <dsp:cNvSpPr/>
      </dsp:nvSpPr>
      <dsp:spPr>
        <a:xfrm>
          <a:off x="1018323" y="-986"/>
          <a:ext cx="3328967" cy="3328967"/>
        </a:xfrm>
        <a:prstGeom prst="circularArrow">
          <a:avLst>
            <a:gd name="adj1" fmla="val 6906"/>
            <a:gd name="adj2" fmla="val 465665"/>
            <a:gd name="adj3" fmla="val 548096"/>
            <a:gd name="adj4" fmla="val 20586238"/>
            <a:gd name="adj5" fmla="val 8057"/>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3094181" y="2074871"/>
          <a:ext cx="1178968" cy="117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Scrubbing &amp; Normalization</a:t>
          </a:r>
        </a:p>
      </dsp:txBody>
      <dsp:txXfrm>
        <a:off x="3094181" y="2074871"/>
        <a:ext cx="1178968" cy="1178968"/>
      </dsp:txXfrm>
    </dsp:sp>
    <dsp:sp modelId="{B3BC46B8-53BD-4B3E-883B-222A3541728C}">
      <dsp:nvSpPr>
        <dsp:cNvPr id="0" name=""/>
        <dsp:cNvSpPr/>
      </dsp:nvSpPr>
      <dsp:spPr>
        <a:xfrm>
          <a:off x="1018323" y="-986"/>
          <a:ext cx="3328967" cy="3328967"/>
        </a:xfrm>
        <a:prstGeom prst="circularArrow">
          <a:avLst>
            <a:gd name="adj1" fmla="val 6906"/>
            <a:gd name="adj2" fmla="val 465665"/>
            <a:gd name="adj3" fmla="val 5948096"/>
            <a:gd name="adj4" fmla="val 4386238"/>
            <a:gd name="adj5" fmla="val 8057"/>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1092465" y="2074871"/>
          <a:ext cx="1178968" cy="117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Aggregation</a:t>
          </a:r>
        </a:p>
      </dsp:txBody>
      <dsp:txXfrm>
        <a:off x="1092465" y="2074871"/>
        <a:ext cx="1178968" cy="1178968"/>
      </dsp:txXfrm>
    </dsp:sp>
    <dsp:sp modelId="{6300AB20-A385-42CC-A07C-2B4C4BFF29EC}">
      <dsp:nvSpPr>
        <dsp:cNvPr id="0" name=""/>
        <dsp:cNvSpPr/>
      </dsp:nvSpPr>
      <dsp:spPr>
        <a:xfrm>
          <a:off x="1018323" y="-986"/>
          <a:ext cx="3328967" cy="3328967"/>
        </a:xfrm>
        <a:prstGeom prst="circularArrow">
          <a:avLst>
            <a:gd name="adj1" fmla="val 6906"/>
            <a:gd name="adj2" fmla="val 465665"/>
            <a:gd name="adj3" fmla="val 11348096"/>
            <a:gd name="adj4" fmla="val 9786238"/>
            <a:gd name="adj5" fmla="val 8057"/>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1092465" y="73155"/>
          <a:ext cx="1178968" cy="117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Analysis &amp; Intelligence Gathering</a:t>
          </a:r>
        </a:p>
      </dsp:txBody>
      <dsp:txXfrm>
        <a:off x="1092465" y="73155"/>
        <a:ext cx="1178968" cy="1178968"/>
      </dsp:txXfrm>
    </dsp:sp>
    <dsp:sp modelId="{23A328E4-D57F-4E8A-9819-2BDBDADB06FC}">
      <dsp:nvSpPr>
        <dsp:cNvPr id="0" name=""/>
        <dsp:cNvSpPr/>
      </dsp:nvSpPr>
      <dsp:spPr>
        <a:xfrm>
          <a:off x="1018323" y="-986"/>
          <a:ext cx="3328967" cy="3328967"/>
        </a:xfrm>
        <a:prstGeom prst="circularArrow">
          <a:avLst>
            <a:gd name="adj1" fmla="val 6906"/>
            <a:gd name="adj2" fmla="val 465665"/>
            <a:gd name="adj3" fmla="val 16748096"/>
            <a:gd name="adj4" fmla="val 15186238"/>
            <a:gd name="adj5" fmla="val 8057"/>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3F64B-9BEA-469C-9C18-7EB63801F844}">
      <dsp:nvSpPr>
        <dsp:cNvPr id="0" name=""/>
        <dsp:cNvSpPr/>
      </dsp:nvSpPr>
      <dsp:spPr>
        <a:xfrm>
          <a:off x="1056466"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Ingestion</a:t>
          </a:r>
        </a:p>
      </dsp:txBody>
      <dsp:txXfrm>
        <a:off x="1056466" y="28743"/>
        <a:ext cx="452030" cy="452030"/>
      </dsp:txXfrm>
    </dsp:sp>
    <dsp:sp modelId="{DF28BF72-595E-4188-8F28-5F9A8C37A66A}">
      <dsp:nvSpPr>
        <dsp:cNvPr id="0" name=""/>
        <dsp:cNvSpPr/>
      </dsp:nvSpPr>
      <dsp:spPr>
        <a:xfrm>
          <a:off x="260689" y="339"/>
          <a:ext cx="1276211" cy="1276211"/>
        </a:xfrm>
        <a:prstGeom prst="circularArrow">
          <a:avLst>
            <a:gd name="adj1" fmla="val 6907"/>
            <a:gd name="adj2" fmla="val 465732"/>
            <a:gd name="adj3" fmla="val 547817"/>
            <a:gd name="adj4" fmla="val 205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BF29647D-1452-4A29-AE43-CBF28B1C5A4D}">
      <dsp:nvSpPr>
        <dsp:cNvPr id="0" name=""/>
        <dsp:cNvSpPr/>
      </dsp:nvSpPr>
      <dsp:spPr>
        <a:xfrm>
          <a:off x="1056466"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Scrubbing &amp; Normalization</a:t>
          </a:r>
        </a:p>
      </dsp:txBody>
      <dsp:txXfrm>
        <a:off x="1056466" y="796116"/>
        <a:ext cx="452030" cy="452030"/>
      </dsp:txXfrm>
    </dsp:sp>
    <dsp:sp modelId="{B3BC46B8-53BD-4B3E-883B-222A3541728C}">
      <dsp:nvSpPr>
        <dsp:cNvPr id="0" name=""/>
        <dsp:cNvSpPr/>
      </dsp:nvSpPr>
      <dsp:spPr>
        <a:xfrm>
          <a:off x="260689" y="339"/>
          <a:ext cx="1276211" cy="1276211"/>
        </a:xfrm>
        <a:prstGeom prst="circularArrow">
          <a:avLst>
            <a:gd name="adj1" fmla="val 6907"/>
            <a:gd name="adj2" fmla="val 465732"/>
            <a:gd name="adj3" fmla="val 5947817"/>
            <a:gd name="adj4" fmla="val 43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34B359B-33EA-40CF-8A31-B3067C9DA0ED}">
      <dsp:nvSpPr>
        <dsp:cNvPr id="0" name=""/>
        <dsp:cNvSpPr/>
      </dsp:nvSpPr>
      <dsp:spPr>
        <a:xfrm>
          <a:off x="289093" y="796116"/>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Aggregation</a:t>
          </a:r>
        </a:p>
      </dsp:txBody>
      <dsp:txXfrm>
        <a:off x="289093" y="796116"/>
        <a:ext cx="452030" cy="452030"/>
      </dsp:txXfrm>
    </dsp:sp>
    <dsp:sp modelId="{6300AB20-A385-42CC-A07C-2B4C4BFF29EC}">
      <dsp:nvSpPr>
        <dsp:cNvPr id="0" name=""/>
        <dsp:cNvSpPr/>
      </dsp:nvSpPr>
      <dsp:spPr>
        <a:xfrm>
          <a:off x="260689" y="339"/>
          <a:ext cx="1276211" cy="1276211"/>
        </a:xfrm>
        <a:prstGeom prst="circularArrow">
          <a:avLst>
            <a:gd name="adj1" fmla="val 6907"/>
            <a:gd name="adj2" fmla="val 465732"/>
            <a:gd name="adj3" fmla="val 11347817"/>
            <a:gd name="adj4" fmla="val 97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B3D04B-2690-473F-994E-7BF642088A89}">
      <dsp:nvSpPr>
        <dsp:cNvPr id="0" name=""/>
        <dsp:cNvSpPr/>
      </dsp:nvSpPr>
      <dsp:spPr>
        <a:xfrm>
          <a:off x="289093" y="28743"/>
          <a:ext cx="452030" cy="45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Analysis &amp; Intelligence Gathering</a:t>
          </a:r>
        </a:p>
      </dsp:txBody>
      <dsp:txXfrm>
        <a:off x="289093" y="28743"/>
        <a:ext cx="452030" cy="452030"/>
      </dsp:txXfrm>
    </dsp:sp>
    <dsp:sp modelId="{23A328E4-D57F-4E8A-9819-2BDBDADB06FC}">
      <dsp:nvSpPr>
        <dsp:cNvPr id="0" name=""/>
        <dsp:cNvSpPr/>
      </dsp:nvSpPr>
      <dsp:spPr>
        <a:xfrm>
          <a:off x="260689" y="339"/>
          <a:ext cx="1276211" cy="1276211"/>
        </a:xfrm>
        <a:prstGeom prst="circularArrow">
          <a:avLst>
            <a:gd name="adj1" fmla="val 6907"/>
            <a:gd name="adj2" fmla="val 465732"/>
            <a:gd name="adj3" fmla="val 16747817"/>
            <a:gd name="adj4" fmla="val 15186452"/>
            <a:gd name="adj5" fmla="val 8058"/>
          </a:avLst>
        </a:prstGeom>
        <a:solidFill>
          <a:schemeClr val="accent1"/>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lucid.app/lucidchart/b80babcc-d166-417c-884a-bd0ec9e41f84/edit?invitationId=inv_057b9bc5-8310-4146-8a79-7ac1987652e6&amp;page=0_0"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azure/event-hubs/event-hubs-features"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docs.microsoft.com/en-us/azure/event-hubs/event-hubs-dedicated-overview" TargetMode="External"/><Relationship Id="rId5" Type="http://schemas.openxmlformats.org/officeDocument/2006/relationships/hyperlink" Target="https://docs.microsoft.com/en-us/azure/event-hubs/event-hubs-scalability#processing-units" TargetMode="External"/><Relationship Id="rId4" Type="http://schemas.openxmlformats.org/officeDocument/2006/relationships/hyperlink" Target="https://docs.microsoft.com/en-us/azure/event-hubs/event-hubs-scalability#throughput-units"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0f3892661_1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0f3892661_1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6125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2641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Temperature/humidity is temp/humidity – regardless of the device and how the device communicates it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Taking two different formats of partner information and normalizing it to a common schema</a:t>
            </a: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303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115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2534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7817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5824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What kinds of things do you think could be learned from this data? What are some ideas for how it might be used proactively? Can it be coupled with other information (enriched) to increase its value?</a:t>
            </a: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9224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200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8558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f7681885d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endParaRPr dirty="0"/>
          </a:p>
        </p:txBody>
      </p:sp>
      <p:sp>
        <p:nvSpPr>
          <p:cNvPr id="155" name="Google Shape;155;g7f7681885d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8084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Refresher</a:t>
            </a: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997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Refresher</a:t>
            </a: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9508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Refresher</a:t>
            </a: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53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521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1706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b="0" i="0" dirty="0">
                <a:solidFill>
                  <a:srgbClr val="E6E6E6"/>
                </a:solidFill>
                <a:effectLst/>
                <a:latin typeface="Segoe UI" panose="020B0502040204020203" pitchFamily="34" charset="0"/>
              </a:rPr>
              <a:t>Pipelines – Logical grouping of activities performing a unit of work</a:t>
            </a:r>
          </a:p>
          <a:p>
            <a:pPr algn="l">
              <a:buFont typeface="Arial" panose="020B0604020202020204" pitchFamily="34" charset="0"/>
              <a:buChar char="•"/>
            </a:pPr>
            <a:r>
              <a:rPr lang="en-US" b="0" i="0" dirty="0">
                <a:solidFill>
                  <a:srgbClr val="E6E6E6"/>
                </a:solidFill>
                <a:effectLst/>
                <a:latin typeface="Segoe UI" panose="020B0502040204020203" pitchFamily="34" charset="0"/>
              </a:rPr>
              <a:t>Activities – Processing step in a pipeline</a:t>
            </a:r>
          </a:p>
          <a:p>
            <a:pPr algn="l">
              <a:buFont typeface="Arial" panose="020B0604020202020204" pitchFamily="34" charset="0"/>
              <a:buChar char="•"/>
            </a:pPr>
            <a:r>
              <a:rPr lang="en-US" b="0" i="0" dirty="0">
                <a:solidFill>
                  <a:srgbClr val="E6E6E6"/>
                </a:solidFill>
                <a:effectLst/>
                <a:latin typeface="Segoe UI" panose="020B0502040204020203" pitchFamily="34" charset="0"/>
              </a:rPr>
              <a:t>Datasets – Data structures within the data stores</a:t>
            </a:r>
          </a:p>
          <a:p>
            <a:pPr algn="l">
              <a:buFont typeface="Arial" panose="020B0604020202020204" pitchFamily="34" charset="0"/>
              <a:buChar char="•"/>
            </a:pPr>
            <a:r>
              <a:rPr lang="en-US" b="0" i="0" dirty="0">
                <a:solidFill>
                  <a:srgbClr val="E6E6E6"/>
                </a:solidFill>
                <a:effectLst/>
                <a:latin typeface="Segoe UI" panose="020B0502040204020203" pitchFamily="34" charset="0"/>
              </a:rPr>
              <a:t>Linked services – Similar to connection string; defines connectivity to the data source (e.g., SQL Server DB, Storage Account, etc.). Can include data sources and compute resources (for execution transformations)</a:t>
            </a:r>
          </a:p>
          <a:p>
            <a:pPr algn="l">
              <a:buFont typeface="Arial" panose="020B0604020202020204" pitchFamily="34" charset="0"/>
              <a:buChar char="•"/>
            </a:pPr>
            <a:r>
              <a:rPr lang="en-US" b="0" i="0" dirty="0">
                <a:solidFill>
                  <a:srgbClr val="E6E6E6"/>
                </a:solidFill>
                <a:effectLst/>
                <a:latin typeface="Segoe UI" panose="020B0502040204020203" pitchFamily="34" charset="0"/>
              </a:rPr>
              <a:t>Integration Runtimes – Provides bridge between activity and linked services; provides compute environment for execution of activity minimizing latency and accounting for security</a:t>
            </a:r>
          </a:p>
          <a:p>
            <a:pPr algn="l">
              <a:buFont typeface="Arial" panose="020B0604020202020204" pitchFamily="34" charset="0"/>
              <a:buChar char="•"/>
            </a:pPr>
            <a:r>
              <a:rPr lang="en-US" b="0" i="0" dirty="0">
                <a:solidFill>
                  <a:srgbClr val="E6E6E6"/>
                </a:solidFill>
                <a:effectLst/>
                <a:latin typeface="Segoe UI" panose="020B0502040204020203" pitchFamily="34" charset="0"/>
              </a:rPr>
              <a:t>Triggers – Processing unit that determines when the pipeline should execute</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marL="158750" indent="0" algn="l">
              <a:buFont typeface="Arial" panose="020B0604020202020204" pitchFamily="34" charset="0"/>
              <a:buNone/>
            </a:pPr>
            <a:r>
              <a:rPr lang="en-US" b="0" i="0" dirty="0">
                <a:solidFill>
                  <a:srgbClr val="E6E6E6"/>
                </a:solidFill>
                <a:effectLst/>
                <a:latin typeface="Segoe UI" panose="020B0502040204020203" pitchFamily="34" charset="0"/>
              </a:rPr>
              <a:t>Pipeline runs support things like parameters, control flow, and variables</a:t>
            </a:r>
          </a:p>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2967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8c201d84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8c201d84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https://docs.microsoft.com/en-us/azure/data-factory/tutorial-hybrid-copy-data-tool</a:t>
            </a:r>
          </a:p>
          <a:p>
            <a:pPr marL="0" lvl="0" indent="0" algn="l" rtl="0">
              <a:spcBef>
                <a:spcPts val="0"/>
              </a:spcBef>
              <a:spcAft>
                <a:spcPts val="0"/>
              </a:spcAft>
              <a:buNone/>
            </a:pPr>
            <a:endParaRPr lang="en-US" b="1" i="0" dirty="0">
              <a:solidFill>
                <a:srgbClr val="E6E6E6"/>
              </a:solidFill>
              <a:effectLst/>
              <a:latin typeface="Segoe UI" panose="020B0502040204020203" pitchFamily="34" charset="0"/>
            </a:endParaRPr>
          </a:p>
          <a:p>
            <a:pPr marL="0" lvl="0" indent="0" algn="l" rtl="0">
              <a:spcBef>
                <a:spcPts val="0"/>
              </a:spcBef>
              <a:spcAft>
                <a:spcPts val="0"/>
              </a:spcAft>
              <a:buNone/>
            </a:pPr>
            <a:r>
              <a:rPr lang="en-US" b="1" i="0" dirty="0">
                <a:solidFill>
                  <a:srgbClr val="E6E6E6"/>
                </a:solidFill>
                <a:effectLst/>
                <a:latin typeface="Segoe UI" panose="020B0502040204020203" pitchFamily="34" charset="0"/>
              </a:rPr>
              <a:t>Copy data from a SQL Server database to Azure Blob storage by using the Copy Data tool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58415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429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922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8c201d84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8c201d84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https://docs.microsoft.com/en-us/azure/synapse-analytics/get-started – Execute steps 1, 2, 3, 4, 6, 7</a:t>
            </a:r>
          </a:p>
          <a:p>
            <a:pPr marL="0" lvl="0" indent="0" algn="l" rtl="0">
              <a:spcBef>
                <a:spcPts val="0"/>
              </a:spcBef>
              <a:spcAft>
                <a:spcPts val="0"/>
              </a:spcAft>
              <a:buNone/>
            </a:pPr>
            <a:endParaRPr lang="en-US" b="1"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solidFill>
                  <a:srgbClr val="E6E6E6"/>
                </a:solidFill>
                <a:effectLst/>
                <a:latin typeface="Segoe UI" panose="020B0502040204020203" pitchFamily="34" charset="0"/>
              </a:rPr>
              <a:t>Get Started with Azure Synapse Analytics</a:t>
            </a:r>
          </a:p>
          <a:p>
            <a:pPr marL="0" lvl="0" indent="0" algn="l" rtl="0">
              <a:spcBef>
                <a:spcPts val="0"/>
              </a:spcBef>
              <a:spcAft>
                <a:spcPts val="0"/>
              </a:spcAft>
              <a:buNone/>
            </a:pPr>
            <a:endParaRPr lang="en-US" b="1" i="0" dirty="0">
              <a:solidFill>
                <a:srgbClr val="E6E6E6"/>
              </a:solidFill>
              <a:effectLst/>
              <a:latin typeface="Segoe UI" panose="020B0502040204020203"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70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f7681885d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endParaRPr dirty="0"/>
          </a:p>
        </p:txBody>
      </p:sp>
      <p:sp>
        <p:nvSpPr>
          <p:cNvPr id="155" name="Google Shape;155;g7f7681885d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00777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Databricks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Databricks SQL – supports SQL queries against data lake; can be used to create visualizations and dashboards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Databricks Data Science &amp; Engineering – provides interactive workspace where data engineers, data scientists, and ML engineers can collaborate; source data can be ingested via Azure Data Factory or streamed near real-time using technologies like Azure Event Hub (which will talk about in a little bit)</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Databricks Machine Learning – integrated, E2E ML environment that provides managed services for model training, feature management, and feature/model serving</a:t>
            </a:r>
          </a:p>
          <a:p>
            <a:pPr marL="171450" lvl="0" indent="-171450" algn="l" rtl="0">
              <a:lnSpc>
                <a:spcPct val="100000"/>
              </a:lnSpc>
              <a:spcBef>
                <a:spcPts val="0"/>
              </a:spcBef>
              <a:spcAft>
                <a:spcPts val="0"/>
              </a:spcAft>
              <a:buSzPts val="1400"/>
              <a:buFont typeface="Arial" panose="020B0604020202020204" pitchFamily="34" charset="0"/>
              <a:buChar char="•"/>
            </a:pPr>
            <a:endParaRPr lang="en-US" dirty="0"/>
          </a:p>
          <a:p>
            <a:pPr marL="0" lvl="0" indent="0" algn="l" rtl="0">
              <a:lnSpc>
                <a:spcPct val="100000"/>
              </a:lnSpc>
              <a:spcBef>
                <a:spcPts val="0"/>
              </a:spcBef>
              <a:spcAft>
                <a:spcPts val="0"/>
              </a:spcAft>
              <a:buSzPts val="1400"/>
              <a:buFont typeface="Arial" panose="020B0604020202020204" pitchFamily="34" charset="0"/>
              <a:buNone/>
            </a:pPr>
            <a:r>
              <a:rPr lang="en-US" dirty="0"/>
              <a:t>HDInsight – multiple types of clusters: Apache Hadoop, Apache Spark, Apache Kafka, etc.</a:t>
            </a:r>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6224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Operates using concept of Tumbling Windows for timing – allows reading of data in fixed increments to enable analysis of “blocks” of incoming data in a specific window of time; concept is built into the Stream Analytics query language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Review </a:t>
            </a:r>
            <a:r>
              <a:rPr lang="en-US" dirty="0">
                <a:hlinkClick r:id="rId3"/>
              </a:rPr>
              <a:t>Connected &amp; Cloud-Based Architecture: </a:t>
            </a:r>
            <a:r>
              <a:rPr lang="en-US" dirty="0" err="1">
                <a:hlinkClick r:id="rId3"/>
              </a:rPr>
              <a:t>Lucidchart</a:t>
            </a:r>
            <a:r>
              <a:rPr lang="en-US" dirty="0"/>
              <a:t> for example of a ref arch</a:t>
            </a: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1950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f7681885d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endParaRPr dirty="0"/>
          </a:p>
        </p:txBody>
      </p:sp>
      <p:sp>
        <p:nvSpPr>
          <p:cNvPr id="155" name="Google Shape;155;g7f7681885d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622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Events are things of interest that happened (past tense) – e.g., customer updated, account updated, order changed</a:t>
            </a:r>
          </a:p>
          <a:p>
            <a:pPr marL="0" lvl="0" indent="0" algn="l" rtl="0">
              <a:lnSpc>
                <a:spcPct val="100000"/>
              </a:lnSpc>
              <a:spcBef>
                <a:spcPts val="0"/>
              </a:spcBef>
              <a:spcAft>
                <a:spcPts val="0"/>
              </a:spcAft>
              <a:buSzPts val="1400"/>
              <a:buNone/>
            </a:pPr>
            <a:endParaRPr lang="en-US"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5989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5516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441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b="0" i="0" dirty="0">
                <a:solidFill>
                  <a:srgbClr val="E6E6E6"/>
                </a:solidFill>
                <a:effectLst/>
                <a:latin typeface="Segoe UI" panose="020B0502040204020203" pitchFamily="34" charset="0"/>
              </a:rPr>
              <a:t>Event Hubs contains the following </a:t>
            </a:r>
            <a:r>
              <a:rPr lang="en-US" b="0" i="0" u="none" strike="noStrike" dirty="0">
                <a:solidFill>
                  <a:srgbClr val="E6E6E6"/>
                </a:solidFill>
                <a:effectLst/>
                <a:latin typeface="Segoe UI" panose="020B0502040204020203" pitchFamily="34" charset="0"/>
                <a:hlinkClick r:id="rId3"/>
              </a:rPr>
              <a:t>key components</a:t>
            </a:r>
            <a:r>
              <a:rPr lang="en-US" b="0" i="0" dirty="0">
                <a:solidFill>
                  <a:srgbClr val="E6E6E6"/>
                </a:solidFill>
                <a:effectLst/>
                <a:latin typeface="Segoe UI" panose="020B0502040204020203" pitchFamily="34" charset="0"/>
              </a:rPr>
              <a:t>:</a:t>
            </a:r>
          </a:p>
          <a:p>
            <a:pPr lvl="1" algn="l">
              <a:buFont typeface="Arial" panose="020B0604020202020204" pitchFamily="34" charset="0"/>
              <a:buChar char="•"/>
            </a:pPr>
            <a:r>
              <a:rPr lang="en-US" b="1" i="0" dirty="0">
                <a:solidFill>
                  <a:srgbClr val="E6E6E6"/>
                </a:solidFill>
                <a:effectLst/>
                <a:latin typeface="Segoe UI" panose="020B0502040204020203" pitchFamily="34" charset="0"/>
              </a:rPr>
              <a:t>Event producers</a:t>
            </a:r>
            <a:r>
              <a:rPr lang="en-US" b="0" i="0" dirty="0">
                <a:solidFill>
                  <a:srgbClr val="E6E6E6"/>
                </a:solidFill>
                <a:effectLst/>
                <a:latin typeface="Segoe UI" panose="020B0502040204020203" pitchFamily="34" charset="0"/>
              </a:rPr>
              <a:t>: Any entity that sends data to an event hub. Event publishers can publish events using HTTPS or AMQP 1.0 or Apache Kafka (1.0 and above)</a:t>
            </a:r>
          </a:p>
          <a:p>
            <a:pPr lvl="1" algn="l">
              <a:buFont typeface="Arial" panose="020B0604020202020204" pitchFamily="34" charset="0"/>
              <a:buChar char="•"/>
            </a:pPr>
            <a:r>
              <a:rPr lang="en-US" b="1" i="0" dirty="0">
                <a:solidFill>
                  <a:srgbClr val="E6E6E6"/>
                </a:solidFill>
                <a:effectLst/>
                <a:latin typeface="Segoe UI" panose="020B0502040204020203" pitchFamily="34" charset="0"/>
              </a:rPr>
              <a:t>Partitions</a:t>
            </a:r>
            <a:r>
              <a:rPr lang="en-US" b="0" i="0" dirty="0">
                <a:solidFill>
                  <a:srgbClr val="E6E6E6"/>
                </a:solidFill>
                <a:effectLst/>
                <a:latin typeface="Segoe UI" panose="020B0502040204020203" pitchFamily="34" charset="0"/>
              </a:rPr>
              <a:t>: Each consumer only reads a specific subset, or partition, of the message stream.</a:t>
            </a:r>
          </a:p>
          <a:p>
            <a:pPr lvl="1" algn="l">
              <a:buFont typeface="Arial" panose="020B0604020202020204" pitchFamily="34" charset="0"/>
              <a:buChar char="•"/>
            </a:pPr>
            <a:r>
              <a:rPr lang="en-US" b="1" i="0" dirty="0">
                <a:solidFill>
                  <a:srgbClr val="E6E6E6"/>
                </a:solidFill>
                <a:effectLst/>
                <a:latin typeface="Segoe UI" panose="020B0502040204020203" pitchFamily="34" charset="0"/>
              </a:rPr>
              <a:t>Consumer groups</a:t>
            </a:r>
            <a:r>
              <a:rPr lang="en-US" b="0" i="0" dirty="0">
                <a:solidFill>
                  <a:srgbClr val="E6E6E6"/>
                </a:solidFill>
                <a:effectLst/>
                <a:latin typeface="Segoe UI" panose="020B0502040204020203" pitchFamily="34" charset="0"/>
              </a:rPr>
              <a:t>: A view (state, position, or offset) of an entire event hub. Consumer groups enable consuming applications to each have a separate view of the event stream. They read the stream independently at their own pace and with their own offsets.</a:t>
            </a:r>
          </a:p>
          <a:p>
            <a:pPr lvl="1" algn="l">
              <a:buFont typeface="Arial" panose="020B0604020202020204" pitchFamily="34" charset="0"/>
              <a:buChar char="•"/>
            </a:pPr>
            <a:r>
              <a:rPr lang="en-US" b="0" i="0" u="none" strike="noStrike" dirty="0">
                <a:solidFill>
                  <a:srgbClr val="E6E6E6"/>
                </a:solidFill>
                <a:effectLst/>
                <a:latin typeface="Segoe UI" panose="020B0502040204020203" pitchFamily="34" charset="0"/>
                <a:hlinkClick r:id="rId4"/>
              </a:rPr>
              <a:t>Throughput units (standard tier)</a:t>
            </a:r>
            <a:r>
              <a:rPr lang="en-US" b="0" i="0" dirty="0">
                <a:solidFill>
                  <a:srgbClr val="E6E6E6"/>
                </a:solidFill>
                <a:effectLst/>
                <a:latin typeface="Segoe UI" panose="020B0502040204020203" pitchFamily="34" charset="0"/>
              </a:rPr>
              <a:t> or </a:t>
            </a:r>
            <a:r>
              <a:rPr lang="en-US" b="0" i="0" u="none" strike="noStrike" dirty="0">
                <a:solidFill>
                  <a:srgbClr val="E6E6E6"/>
                </a:solidFill>
                <a:effectLst/>
                <a:latin typeface="Segoe UI" panose="020B0502040204020203" pitchFamily="34" charset="0"/>
                <a:hlinkClick r:id="rId5"/>
              </a:rPr>
              <a:t>processing units (premium tier)</a:t>
            </a:r>
            <a:r>
              <a:rPr lang="en-US" b="0" i="0" dirty="0">
                <a:solidFill>
                  <a:srgbClr val="E6E6E6"/>
                </a:solidFill>
                <a:effectLst/>
                <a:latin typeface="Segoe UI" panose="020B0502040204020203" pitchFamily="34" charset="0"/>
              </a:rPr>
              <a:t> or </a:t>
            </a:r>
            <a:r>
              <a:rPr lang="en-US" b="0" i="0" u="none" strike="noStrike" dirty="0">
                <a:solidFill>
                  <a:srgbClr val="E6E6E6"/>
                </a:solidFill>
                <a:effectLst/>
                <a:latin typeface="Segoe UI" panose="020B0502040204020203" pitchFamily="34" charset="0"/>
                <a:hlinkClick r:id="rId6"/>
              </a:rPr>
              <a:t>capacity units (dedicated)</a:t>
            </a:r>
            <a:r>
              <a:rPr lang="en-US" b="0" i="0" dirty="0">
                <a:solidFill>
                  <a:srgbClr val="E6E6E6"/>
                </a:solidFill>
                <a:effectLst/>
                <a:latin typeface="Segoe UI" panose="020B0502040204020203" pitchFamily="34" charset="0"/>
              </a:rPr>
              <a:t> : Pre-purchased units of capacity that control the throughput capacity of Event Hubs.</a:t>
            </a:r>
          </a:p>
          <a:p>
            <a:pPr lvl="1" algn="l">
              <a:buFont typeface="Arial" panose="020B0604020202020204" pitchFamily="34" charset="0"/>
              <a:buChar char="•"/>
            </a:pPr>
            <a:r>
              <a:rPr lang="en-US" b="1" i="0" dirty="0">
                <a:solidFill>
                  <a:srgbClr val="E6E6E6"/>
                </a:solidFill>
                <a:effectLst/>
                <a:latin typeface="Segoe UI" panose="020B0502040204020203" pitchFamily="34" charset="0"/>
              </a:rPr>
              <a:t>Event receivers</a:t>
            </a:r>
            <a:r>
              <a:rPr lang="en-US" b="0" i="0" dirty="0">
                <a:solidFill>
                  <a:srgbClr val="E6E6E6"/>
                </a:solidFill>
                <a:effectLst/>
                <a:latin typeface="Segoe UI" panose="020B0502040204020203" pitchFamily="34" charset="0"/>
              </a:rPr>
              <a:t>: Any entity that reads event data from an event hub. All Event Hubs consumers connect via the AMQP 1.0 session. The Event Hubs service delivers events through a session as they become available. All Kafka consumers connect via the Kafka protocol 1.0 and later.</a:t>
            </a:r>
          </a:p>
          <a:p>
            <a:pPr marL="0" lvl="0" indent="0" algn="l" rtl="0">
              <a:lnSpc>
                <a:spcPct val="100000"/>
              </a:lnSpc>
              <a:spcBef>
                <a:spcPts val="0"/>
              </a:spcBef>
              <a:spcAft>
                <a:spcPts val="0"/>
              </a:spcAft>
              <a:buSzPts val="1400"/>
              <a:buNone/>
            </a:pPr>
            <a:endParaRPr lang="en-US"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8247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8c201d84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8c201d84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6E6E6"/>
                </a:solidFill>
                <a:effectLst/>
                <a:latin typeface="Segoe UI" panose="020B0502040204020203" pitchFamily="34" charset="0"/>
              </a:rPr>
              <a:t>https://docs.microsoft.com/en-us/azure/event-hubs/event-hubs-dotnet-standard-getstarted-send</a:t>
            </a:r>
          </a:p>
          <a:p>
            <a:pPr marL="0" lvl="0" indent="0" algn="l" rtl="0">
              <a:spcBef>
                <a:spcPts val="0"/>
              </a:spcBef>
              <a:spcAft>
                <a:spcPts val="0"/>
              </a:spcAft>
              <a:buNone/>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solidFill>
                  <a:srgbClr val="E6E6E6"/>
                </a:solidFill>
                <a:effectLst/>
                <a:latin typeface="Segoe UI" panose="020B0502040204020203" pitchFamily="34" charset="0"/>
              </a:rPr>
              <a:t>Send events to and receive events from Azure Event Hubs - .NET (</a:t>
            </a:r>
            <a:r>
              <a:rPr lang="en-US" b="1" i="0" dirty="0" err="1">
                <a:solidFill>
                  <a:srgbClr val="E6E6E6"/>
                </a:solidFill>
                <a:effectLst/>
                <a:latin typeface="Segoe UI" panose="020B0502040204020203" pitchFamily="34" charset="0"/>
              </a:rPr>
              <a:t>Azure.Messaging.EventHubs</a:t>
            </a:r>
            <a:r>
              <a:rPr lang="en-US" b="1" i="0" dirty="0">
                <a:solidFill>
                  <a:srgbClr val="E6E6E6"/>
                </a:solidFill>
                <a:effectLst/>
                <a:latin typeface="Segoe UI" panose="020B0502040204020203" pitchFamily="34" charset="0"/>
              </a:rPr>
              <a:t>)</a:t>
            </a:r>
          </a:p>
          <a:p>
            <a:pPr marL="0" lvl="0" indent="0" algn="l" rtl="0">
              <a:spcBef>
                <a:spcPts val="0"/>
              </a:spcBef>
              <a:spcAft>
                <a:spcPts val="0"/>
              </a:spcAft>
              <a:buNone/>
            </a:pPr>
            <a:endParaRPr lang="en-US" b="0" i="0" dirty="0">
              <a:solidFill>
                <a:srgbClr val="E6E6E6"/>
              </a:solidFill>
              <a:effectLst/>
              <a:latin typeface="Segoe UI" panose="020B0502040204020203" pitchFamily="34" charset="0"/>
            </a:endParaRPr>
          </a:p>
          <a:p>
            <a:pPr marL="0" lvl="0" indent="0" algn="l" rtl="0">
              <a:spcBef>
                <a:spcPts val="0"/>
              </a:spcBef>
              <a:spcAft>
                <a:spcPts val="0"/>
              </a:spcAft>
              <a:buNone/>
            </a:pPr>
            <a:r>
              <a:rPr lang="en-US" b="0" i="0" dirty="0">
                <a:solidFill>
                  <a:srgbClr val="E6E6E6"/>
                </a:solidFill>
                <a:effectLst/>
                <a:latin typeface="Segoe UI" panose="020B0502040204020203" pitchFamily="34" charset="0"/>
              </a:rPr>
              <a:t>https://docs.microsoft.com/en-us/azure/event-hubs/event-hubs-java-get-started-send</a:t>
            </a:r>
          </a:p>
          <a:p>
            <a:pPr marL="0" lvl="0" indent="0" algn="l" rtl="0">
              <a:spcBef>
                <a:spcPts val="0"/>
              </a:spcBef>
              <a:spcAft>
                <a:spcPts val="0"/>
              </a:spcAft>
              <a:buNone/>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solidFill>
                  <a:srgbClr val="E6E6E6"/>
                </a:solidFill>
                <a:effectLst/>
                <a:latin typeface="Segoe UI" panose="020B0502040204020203" pitchFamily="34" charset="0"/>
              </a:rPr>
              <a:t>Use Java to send events to or receive events from Azure Event Hubs (azure-messaging-</a:t>
            </a:r>
            <a:r>
              <a:rPr lang="en-US" b="1" i="0" dirty="0" err="1">
                <a:solidFill>
                  <a:srgbClr val="E6E6E6"/>
                </a:solidFill>
                <a:effectLst/>
                <a:latin typeface="Segoe UI" panose="020B0502040204020203" pitchFamily="34" charset="0"/>
              </a:rPr>
              <a:t>eventhubs</a:t>
            </a:r>
            <a:r>
              <a:rPr lang="en-US" b="1" i="0" dirty="0">
                <a:solidFill>
                  <a:srgbClr val="E6E6E6"/>
                </a:solidFill>
                <a:effectLst/>
                <a:latin typeface="Segoe UI" panose="020B0502040204020203" pitchFamily="34" charset="0"/>
              </a:rPr>
              <a:t>)</a:t>
            </a:r>
          </a:p>
          <a:p>
            <a:pPr marL="0" lvl="0" indent="0" algn="l" rtl="0">
              <a:spcBef>
                <a:spcPts val="0"/>
              </a:spcBef>
              <a:spcAft>
                <a:spcPts val="0"/>
              </a:spcAft>
              <a:buNone/>
            </a:pPr>
            <a:endParaRPr lang="en-US" b="0" i="0" dirty="0">
              <a:solidFill>
                <a:srgbClr val="E6E6E6"/>
              </a:solidFill>
              <a:effectLst/>
              <a:latin typeface="Segoe UI" panose="020B0502040204020203" pitchFamily="34" charset="0"/>
            </a:endParaRPr>
          </a:p>
          <a:p>
            <a:pPr marL="0" lvl="0" indent="0" algn="l" rtl="0">
              <a:spcBef>
                <a:spcPts val="0"/>
              </a:spcBef>
              <a:spcAft>
                <a:spcPts val="0"/>
              </a:spcAft>
              <a:buNone/>
            </a:pPr>
            <a:r>
              <a:rPr lang="en-US" b="0" i="0" dirty="0">
                <a:solidFill>
                  <a:srgbClr val="E6E6E6"/>
                </a:solidFill>
                <a:effectLst/>
                <a:latin typeface="Segoe UI" panose="020B0502040204020203" pitchFamily="34" charset="0"/>
              </a:rPr>
              <a:t>https://docs.microsoft.com/en-us/azure/event-hubs/event-hubs-python-get-started-send</a:t>
            </a:r>
          </a:p>
          <a:p>
            <a:pPr marL="0" lvl="0" indent="0" algn="l" rtl="0">
              <a:spcBef>
                <a:spcPts val="0"/>
              </a:spcBef>
              <a:spcAft>
                <a:spcPts val="0"/>
              </a:spcAft>
              <a:buNone/>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solidFill>
                  <a:srgbClr val="E6E6E6"/>
                </a:solidFill>
                <a:effectLst/>
                <a:latin typeface="Segoe UI" panose="020B0502040204020203" pitchFamily="34" charset="0"/>
              </a:rPr>
              <a:t>Send events to or receive events from event hubs by using Python (azure-</a:t>
            </a:r>
            <a:r>
              <a:rPr lang="en-US" b="1" i="0" dirty="0" err="1">
                <a:solidFill>
                  <a:srgbClr val="E6E6E6"/>
                </a:solidFill>
                <a:effectLst/>
                <a:latin typeface="Segoe UI" panose="020B0502040204020203" pitchFamily="34" charset="0"/>
              </a:rPr>
              <a:t>eventhub</a:t>
            </a:r>
            <a:r>
              <a:rPr lang="en-US" b="1" i="0" dirty="0">
                <a:solidFill>
                  <a:srgbClr val="E6E6E6"/>
                </a:solidFill>
                <a:effectLst/>
                <a:latin typeface="Segoe UI" panose="020B0502040204020203" pitchFamily="34" charset="0"/>
              </a:rPr>
              <a:t>)</a:t>
            </a:r>
          </a:p>
          <a:p>
            <a:pPr marL="0" lvl="0" indent="0" algn="l" rtl="0">
              <a:spcBef>
                <a:spcPts val="0"/>
              </a:spcBef>
              <a:spcAft>
                <a:spcPts val="0"/>
              </a:spcAft>
              <a:buNone/>
            </a:pPr>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3502181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f7681885d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endParaRPr dirty="0"/>
          </a:p>
        </p:txBody>
      </p:sp>
      <p:sp>
        <p:nvSpPr>
          <p:cNvPr id="155" name="Google Shape;155;g7f7681885d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30198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tx1"/>
                </a:solidFill>
              </a:rPr>
              <a:t>Provides secure management for sensitive data needed to configure and define our application workflows</a:t>
            </a:r>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654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f7681885d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endParaRPr dirty="0"/>
          </a:p>
        </p:txBody>
      </p:sp>
      <p:sp>
        <p:nvSpPr>
          <p:cNvPr id="155" name="Google Shape;155;g7f7681885d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93439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For CI/CD integration, often there will be a predefined “function” in the CI/CD platform that facilitates this integration; if not there, still have access to API-based integration</a:t>
            </a:r>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8960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Able to control the various types of operations that an identity can perform against each type of sensitive detail (list, read, change, delete, etc.)</a:t>
            </a:r>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25307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8c201d84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8c201d84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6E6E6"/>
                </a:solidFill>
                <a:effectLst/>
                <a:latin typeface="Segoe UI" panose="020B0502040204020203" pitchFamily="34" charset="0"/>
              </a:rPr>
              <a:t>https://docs.microsoft.com/en-us/azure/key-vault/general/tutorial-net-create-vault-azure-web-app</a:t>
            </a:r>
          </a:p>
          <a:p>
            <a:pPr marL="0" lvl="0" indent="0" algn="l" rtl="0">
              <a:spcBef>
                <a:spcPts val="0"/>
              </a:spcBef>
              <a:spcAft>
                <a:spcPts val="0"/>
              </a:spcAft>
              <a:buNone/>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solidFill>
                  <a:srgbClr val="E6E6E6"/>
                </a:solidFill>
                <a:effectLst/>
                <a:latin typeface="Segoe UI" panose="020B0502040204020203" pitchFamily="34" charset="0"/>
              </a:rPr>
              <a:t>Tutorial: Use a managed identity to connect Key Vault to an Azure web app in .NET</a:t>
            </a:r>
          </a:p>
          <a:p>
            <a:pPr marL="0" lvl="0" indent="0" algn="l" rtl="0">
              <a:spcBef>
                <a:spcPts val="0"/>
              </a:spcBef>
              <a:spcAft>
                <a:spcPts val="0"/>
              </a:spcAft>
              <a:buNone/>
            </a:pPr>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32490107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06ad13e4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06ad13e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56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5222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8389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Medical info, autonomous vehicles, streaming data may be less tolerant of latency issues</a:t>
            </a: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077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f7681885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8" name="Google Shape;148;g7f7681885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121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kills Gradient" type="tx">
  <p:cSld name="TITLE_AND_BODY">
    <p:bg>
      <p:bgPr>
        <a:gradFill>
          <a:gsLst>
            <a:gs pos="0">
              <a:schemeClr val="accent1"/>
            </a:gs>
            <a:gs pos="100000">
              <a:schemeClr val="accent2"/>
            </a:gs>
          </a:gsLst>
          <a:lin ang="0" scaled="0"/>
        </a:gra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1 1">
  <p:cSld name="TITLE_2_1_1_2_1_1">
    <p:bg>
      <p:bgPr>
        <a:solidFill>
          <a:srgbClr val="000000"/>
        </a:solidFill>
        <a:effectLst/>
      </p:bgPr>
    </p:bg>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22" name="Google Shape;122;p25"/>
          <p:cNvSpPr/>
          <p:nvPr/>
        </p:nvSpPr>
        <p:spPr>
          <a:xfrm flipH="1">
            <a:off x="387577" y="447740"/>
            <a:ext cx="2219100" cy="876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5"/>
          <p:cNvSpPr/>
          <p:nvPr/>
        </p:nvSpPr>
        <p:spPr>
          <a:xfrm rot="5400000">
            <a:off x="94753" y="740237"/>
            <a:ext cx="672000" cy="87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5"/>
          <p:cNvSpPr/>
          <p:nvPr/>
        </p:nvSpPr>
        <p:spPr>
          <a:xfrm rot="5400000">
            <a:off x="2295575" y="224100"/>
            <a:ext cx="535200" cy="8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6" name="Google Shape;126;p25"/>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7" name="Google Shape;12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low content slide 2">
  <p:cSld name="TITLE_2_1_1_1">
    <p:bg>
      <p:bgPr>
        <a:solidFill>
          <a:srgbClr val="000000"/>
        </a:solidFill>
        <a:effectLst/>
      </p:bgPr>
    </p:bg>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30" name="Google Shape;130;p26"/>
          <p:cNvSpPr/>
          <p:nvPr/>
        </p:nvSpPr>
        <p:spPr>
          <a:xfrm flipH="1">
            <a:off x="387577" y="447740"/>
            <a:ext cx="2219100" cy="876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rot="5400000">
            <a:off x="125050" y="709926"/>
            <a:ext cx="611400" cy="87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33" name="Google Shape;13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uter right">
  <p:cSld name="TITLE_1">
    <p:bg>
      <p:bgPr>
        <a:solidFill>
          <a:srgbClr val="000000"/>
        </a:solid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pic>
        <p:nvPicPr>
          <p:cNvPr id="136" name="Google Shape;136;p27"/>
          <p:cNvPicPr preferRelativeResize="0"/>
          <p:nvPr/>
        </p:nvPicPr>
        <p:blipFill>
          <a:blip r:embed="rId2">
            <a:alphaModFix/>
          </a:blip>
          <a:stretch>
            <a:fillRect/>
          </a:stretch>
        </p:blipFill>
        <p:spPr>
          <a:xfrm>
            <a:off x="2975050" y="456025"/>
            <a:ext cx="8270745" cy="5240901"/>
          </a:xfrm>
          <a:prstGeom prst="rect">
            <a:avLst/>
          </a:prstGeom>
          <a:noFill/>
          <a:ln>
            <a:noFill/>
          </a:ln>
        </p:spPr>
      </p:pic>
      <p:sp>
        <p:nvSpPr>
          <p:cNvPr id="137" name="Google Shape;137;p27"/>
          <p:cNvSpPr txBox="1">
            <a:spLocks noGrp="1"/>
          </p:cNvSpPr>
          <p:nvPr>
            <p:ph type="title"/>
          </p:nvPr>
        </p:nvSpPr>
        <p:spPr>
          <a:xfrm>
            <a:off x="231925" y="431025"/>
            <a:ext cx="35058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38" name="Google Shape;138;p27"/>
          <p:cNvSpPr txBox="1">
            <a:spLocks noGrp="1"/>
          </p:cNvSpPr>
          <p:nvPr>
            <p:ph type="subTitle" idx="1"/>
          </p:nvPr>
        </p:nvSpPr>
        <p:spPr>
          <a:xfrm>
            <a:off x="231925" y="1493100"/>
            <a:ext cx="35058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uter right 1">
  <p:cSld name="TITLE_1_2">
    <p:bg>
      <p:bgPr>
        <a:solidFill>
          <a:srgbClr val="000000"/>
        </a:soli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1" name="Google Shape;141;p28"/>
          <p:cNvSpPr txBox="1">
            <a:spLocks noGrp="1"/>
          </p:cNvSpPr>
          <p:nvPr>
            <p:ph type="title"/>
          </p:nvPr>
        </p:nvSpPr>
        <p:spPr>
          <a:xfrm>
            <a:off x="231925" y="314025"/>
            <a:ext cx="8702700" cy="683400"/>
          </a:xfrm>
          <a:prstGeom prst="rect">
            <a:avLst/>
          </a:prstGeom>
          <a:noFill/>
          <a:ln>
            <a:noFill/>
          </a:ln>
        </p:spPr>
        <p:txBody>
          <a:bodyPr spcFirstLastPara="1" wrap="square" lIns="45700" tIns="45700" rIns="45700" bIns="45700" anchor="b" anchorCtr="0">
            <a:noAutofit/>
          </a:bodyPr>
          <a:lstStyle>
            <a:lvl1pPr lvl="0" rtl="0">
              <a:lnSpc>
                <a:spcPct val="90000"/>
              </a:lnSpc>
              <a:spcBef>
                <a:spcPts val="0"/>
              </a:spcBef>
              <a:spcAft>
                <a:spcPts val="0"/>
              </a:spcAft>
              <a:buClr>
                <a:schemeClr val="lt1"/>
              </a:buClr>
              <a:buSzPts val="2000"/>
              <a:buNone/>
              <a:defRPr sz="2000">
                <a:solidFill>
                  <a:schemeClr val="lt1"/>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pic>
        <p:nvPicPr>
          <p:cNvPr id="142" name="Google Shape;142;p28"/>
          <p:cNvPicPr preferRelativeResize="0"/>
          <p:nvPr/>
        </p:nvPicPr>
        <p:blipFill>
          <a:blip r:embed="rId2">
            <a:alphaModFix/>
          </a:blip>
          <a:stretch>
            <a:fillRect/>
          </a:stretch>
        </p:blipFill>
        <p:spPr>
          <a:xfrm>
            <a:off x="948098" y="937700"/>
            <a:ext cx="7247804" cy="459267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mart phone right 1">
  <p:cSld name="TITLE_1_1">
    <p:bg>
      <p:bgPr>
        <a:solidFill>
          <a:srgbClr val="000000"/>
        </a:solidFill>
        <a:effectLst/>
      </p:bgPr>
    </p:bg>
    <p:spTree>
      <p:nvGrpSpPr>
        <p:cNvPr id="1" name="Shape 143"/>
        <p:cNvGrpSpPr/>
        <p:nvPr/>
      </p:nvGrpSpPr>
      <p:grpSpPr>
        <a:xfrm>
          <a:off x="0" y="0"/>
          <a:ext cx="0" cy="0"/>
          <a:chOff x="0" y="0"/>
          <a:chExt cx="0" cy="0"/>
        </a:xfrm>
      </p:grpSpPr>
      <p:sp>
        <p:nvSpPr>
          <p:cNvPr id="144" name="Google Shape;144;p29"/>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5" name="Google Shape;145;p29"/>
          <p:cNvSpPr txBox="1"/>
          <p:nvPr/>
        </p:nvSpPr>
        <p:spPr>
          <a:xfrm>
            <a:off x="398700" y="403700"/>
            <a:ext cx="3156600" cy="60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Montserrat"/>
                <a:ea typeface="Montserrat"/>
                <a:cs typeface="Montserrat"/>
                <a:sym typeface="Montserrat"/>
              </a:rPr>
              <a:t>Headline content</a:t>
            </a:r>
            <a:endParaRPr sz="1800" b="1">
              <a:solidFill>
                <a:srgbClr val="FFFFFF"/>
              </a:solidFill>
              <a:latin typeface="Montserrat"/>
              <a:ea typeface="Montserrat"/>
              <a:cs typeface="Montserrat"/>
              <a:sym typeface="Montserrat"/>
            </a:endParaRPr>
          </a:p>
        </p:txBody>
      </p:sp>
      <p:sp>
        <p:nvSpPr>
          <p:cNvPr id="146" name="Google Shape;146;p29"/>
          <p:cNvSpPr txBox="1">
            <a:spLocks noGrp="1"/>
          </p:cNvSpPr>
          <p:nvPr>
            <p:ph type="title"/>
          </p:nvPr>
        </p:nvSpPr>
        <p:spPr>
          <a:xfrm>
            <a:off x="231925" y="431025"/>
            <a:ext cx="42447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47" name="Google Shape;147;p29"/>
          <p:cNvSpPr txBox="1">
            <a:spLocks noGrp="1"/>
          </p:cNvSpPr>
          <p:nvPr>
            <p:ph type="subTitle" idx="1"/>
          </p:nvPr>
        </p:nvSpPr>
        <p:spPr>
          <a:xfrm>
            <a:off x="231925" y="1493100"/>
            <a:ext cx="42447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48" name="Google Shape;148;p29"/>
          <p:cNvSpPr/>
          <p:nvPr/>
        </p:nvSpPr>
        <p:spPr>
          <a:xfrm>
            <a:off x="4934325" y="763200"/>
            <a:ext cx="3409800" cy="7104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9"/>
          <p:cNvPicPr preferRelativeResize="0"/>
          <p:nvPr/>
        </p:nvPicPr>
        <p:blipFill>
          <a:blip r:embed="rId2">
            <a:alphaModFix/>
          </a:blip>
          <a:stretch>
            <a:fillRect/>
          </a:stretch>
        </p:blipFill>
        <p:spPr>
          <a:xfrm>
            <a:off x="4800975" y="549550"/>
            <a:ext cx="3676650" cy="74503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1">
  <p:cSld name="TITLE_AND_BODY_1">
    <p:bg>
      <p:bgPr>
        <a:gradFill>
          <a:gsLst>
            <a:gs pos="0">
              <a:schemeClr val="accent1"/>
            </a:gs>
            <a:gs pos="100000">
              <a:schemeClr val="accent2"/>
            </a:gs>
          </a:gsLst>
          <a:lin ang="0" scaled="0"/>
        </a:gradFill>
        <a:effectLst/>
      </p:bgPr>
    </p:bg>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52" name="Google Shape;152;p30"/>
          <p:cNvGrpSpPr/>
          <p:nvPr/>
        </p:nvGrpSpPr>
        <p:grpSpPr>
          <a:xfrm>
            <a:off x="3500202" y="-104619"/>
            <a:ext cx="5769350" cy="5951747"/>
            <a:chOff x="3458352" y="512656"/>
            <a:chExt cx="5769350" cy="5951747"/>
          </a:xfrm>
        </p:grpSpPr>
        <p:pic>
          <p:nvPicPr>
            <p:cNvPr id="153" name="Google Shape;153;p30"/>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54" name="Google Shape;154;p30"/>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55" name="Google Shape;155;p30"/>
          <p:cNvSpPr/>
          <p:nvPr/>
        </p:nvSpPr>
        <p:spPr>
          <a:xfrm flipH="1">
            <a:off x="504050" y="1576800"/>
            <a:ext cx="72126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p:nvPr/>
        </p:nvSpPr>
        <p:spPr>
          <a:xfrm rot="5400000">
            <a:off x="122857" y="1957800"/>
            <a:ext cx="8751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0"/>
          <p:cNvSpPr/>
          <p:nvPr/>
        </p:nvSpPr>
        <p:spPr>
          <a:xfrm rot="5400000">
            <a:off x="6811700" y="785700"/>
            <a:ext cx="16968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30"/>
          <p:cNvPicPr preferRelativeResize="0"/>
          <p:nvPr/>
        </p:nvPicPr>
        <p:blipFill>
          <a:blip r:embed="rId3">
            <a:alphaModFix/>
          </a:blip>
          <a:stretch>
            <a:fillRect/>
          </a:stretch>
        </p:blipFill>
        <p:spPr>
          <a:xfrm>
            <a:off x="9305354" y="4458500"/>
            <a:ext cx="1338247" cy="2909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2">
  <p:cSld name="TITLE_AND_BODY_1_1">
    <p:bg>
      <p:bgPr>
        <a:gradFill>
          <a:gsLst>
            <a:gs pos="0">
              <a:srgbClr val="25A8E1"/>
            </a:gs>
            <a:gs pos="100000">
              <a:srgbClr val="29378F"/>
            </a:gs>
          </a:gsLst>
          <a:lin ang="2698631" scaled="0"/>
        </a:gradFill>
        <a:effectLst/>
      </p:bgPr>
    </p:bg>
    <p:spTree>
      <p:nvGrpSpPr>
        <p:cNvPr id="1" name="Shape 159"/>
        <p:cNvGrpSpPr/>
        <p:nvPr/>
      </p:nvGrpSpPr>
      <p:grpSpPr>
        <a:xfrm>
          <a:off x="0" y="0"/>
          <a:ext cx="0" cy="0"/>
          <a:chOff x="0" y="0"/>
          <a:chExt cx="0" cy="0"/>
        </a:xfrm>
      </p:grpSpPr>
      <p:grpSp>
        <p:nvGrpSpPr>
          <p:cNvPr id="160" name="Google Shape;160;p31"/>
          <p:cNvGrpSpPr/>
          <p:nvPr/>
        </p:nvGrpSpPr>
        <p:grpSpPr>
          <a:xfrm>
            <a:off x="3500202" y="-104619"/>
            <a:ext cx="5769350" cy="5951747"/>
            <a:chOff x="3458352" y="512656"/>
            <a:chExt cx="5769350" cy="5951747"/>
          </a:xfrm>
        </p:grpSpPr>
        <p:pic>
          <p:nvPicPr>
            <p:cNvPr id="161" name="Google Shape;161;p31"/>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62" name="Google Shape;162;p31"/>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63" name="Google Shape;163;p31"/>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sp>
        <p:nvSpPr>
          <p:cNvPr id="164" name="Google Shape;164;p31"/>
          <p:cNvSpPr/>
          <p:nvPr/>
        </p:nvSpPr>
        <p:spPr>
          <a:xfrm flipH="1">
            <a:off x="504050" y="1576800"/>
            <a:ext cx="7212600" cy="1140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p:nvPr/>
        </p:nvSpPr>
        <p:spPr>
          <a:xfrm rot="5400000">
            <a:off x="122857" y="1957800"/>
            <a:ext cx="8751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p:nvPr/>
        </p:nvSpPr>
        <p:spPr>
          <a:xfrm rot="5400000">
            <a:off x="6811700" y="785700"/>
            <a:ext cx="16968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31"/>
          <p:cNvPicPr preferRelativeResize="0"/>
          <p:nvPr/>
        </p:nvPicPr>
        <p:blipFill>
          <a:blip r:embed="rId3">
            <a:alphaModFix/>
          </a:blip>
          <a:stretch>
            <a:fillRect/>
          </a:stretch>
        </p:blipFill>
        <p:spPr>
          <a:xfrm>
            <a:off x="9305354" y="4458500"/>
            <a:ext cx="1338247" cy="290925"/>
          </a:xfrm>
          <a:prstGeom prst="rect">
            <a:avLst/>
          </a:prstGeom>
          <a:noFill/>
          <a:ln>
            <a:noFill/>
          </a:ln>
        </p:spPr>
      </p:pic>
      <p:sp>
        <p:nvSpPr>
          <p:cNvPr id="168" name="Google Shape;168;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1 1">
  <p:cSld name="TITLE_AND_BODY_1_2">
    <p:bg>
      <p:bgPr>
        <a:solidFill>
          <a:srgbClr val="000000"/>
        </a:solidFill>
        <a:effectLst/>
      </p:bgPr>
    </p:bg>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71" name="Google Shape;171;p32"/>
          <p:cNvGrpSpPr/>
          <p:nvPr/>
        </p:nvGrpSpPr>
        <p:grpSpPr>
          <a:xfrm>
            <a:off x="4870456" y="830752"/>
            <a:ext cx="4589518" cy="4887574"/>
            <a:chOff x="3458352" y="512656"/>
            <a:chExt cx="5769350" cy="5951747"/>
          </a:xfrm>
        </p:grpSpPr>
        <p:pic>
          <p:nvPicPr>
            <p:cNvPr id="172" name="Google Shape;172;p32"/>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73" name="Google Shape;173;p32"/>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74" name="Google Shape;174;p32"/>
          <p:cNvSpPr/>
          <p:nvPr/>
        </p:nvSpPr>
        <p:spPr>
          <a:xfrm flipH="1">
            <a:off x="504050" y="1576800"/>
            <a:ext cx="72126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rot="5400000">
            <a:off x="122857" y="1957800"/>
            <a:ext cx="875100" cy="113100"/>
          </a:xfrm>
          <a:prstGeom prst="rect">
            <a:avLst/>
          </a:prstGeom>
          <a:solidFill>
            <a:srgbClr val="EA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rot="5400000">
            <a:off x="6811700" y="785700"/>
            <a:ext cx="1696800" cy="11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32"/>
          <p:cNvPicPr preferRelativeResize="0"/>
          <p:nvPr/>
        </p:nvPicPr>
        <p:blipFill>
          <a:blip r:embed="rId3">
            <a:alphaModFix/>
          </a:blip>
          <a:stretch>
            <a:fillRect/>
          </a:stretch>
        </p:blipFill>
        <p:spPr>
          <a:xfrm>
            <a:off x="9533954" y="4458500"/>
            <a:ext cx="1338247" cy="2909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1 1 1">
  <p:cSld name="TITLE_AND_BODY_1_2_1">
    <p:bg>
      <p:bgPr>
        <a:solidFill>
          <a:srgbClr val="000000"/>
        </a:solid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80" name="Google Shape;180;p33"/>
          <p:cNvGrpSpPr/>
          <p:nvPr/>
        </p:nvGrpSpPr>
        <p:grpSpPr>
          <a:xfrm>
            <a:off x="4870456" y="830752"/>
            <a:ext cx="4589518" cy="4887574"/>
            <a:chOff x="3458352" y="512656"/>
            <a:chExt cx="5769350" cy="5951747"/>
          </a:xfrm>
        </p:grpSpPr>
        <p:pic>
          <p:nvPicPr>
            <p:cNvPr id="181" name="Google Shape;181;p33"/>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82" name="Google Shape;182;p33"/>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83" name="Google Shape;183;p33"/>
          <p:cNvSpPr/>
          <p:nvPr/>
        </p:nvSpPr>
        <p:spPr>
          <a:xfrm flipH="1">
            <a:off x="504050" y="1576800"/>
            <a:ext cx="7212600" cy="1140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rot="5400000">
            <a:off x="122857" y="1957800"/>
            <a:ext cx="875100" cy="113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rot="5400000">
            <a:off x="6811700" y="785700"/>
            <a:ext cx="1696800" cy="11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33"/>
          <p:cNvPicPr preferRelativeResize="0"/>
          <p:nvPr/>
        </p:nvPicPr>
        <p:blipFill>
          <a:blip r:embed="rId3">
            <a:alphaModFix/>
          </a:blip>
          <a:stretch>
            <a:fillRect/>
          </a:stretch>
        </p:blipFill>
        <p:spPr>
          <a:xfrm>
            <a:off x="7400354" y="4458500"/>
            <a:ext cx="1338247" cy="290925"/>
          </a:xfrm>
          <a:prstGeom prst="rect">
            <a:avLst/>
          </a:prstGeom>
          <a:noFill/>
          <a:ln>
            <a:noFill/>
          </a:ln>
        </p:spPr>
      </p:pic>
      <p:sp>
        <p:nvSpPr>
          <p:cNvPr id="187" name="Google Shape;187;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de_Callout_Pink">
  <p:cSld name="Side_Callout_Pink">
    <p:spTree>
      <p:nvGrpSpPr>
        <p:cNvPr id="1" name="Shape 188"/>
        <p:cNvGrpSpPr/>
        <p:nvPr/>
      </p:nvGrpSpPr>
      <p:grpSpPr>
        <a:xfrm>
          <a:off x="0" y="0"/>
          <a:ext cx="0" cy="0"/>
          <a:chOff x="0" y="0"/>
          <a:chExt cx="0" cy="0"/>
        </a:xfrm>
      </p:grpSpPr>
      <p:sp>
        <p:nvSpPr>
          <p:cNvPr id="189" name="Google Shape;189;p34"/>
          <p:cNvSpPr/>
          <p:nvPr/>
        </p:nvSpPr>
        <p:spPr>
          <a:xfrm>
            <a:off x="0" y="0"/>
            <a:ext cx="33129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4"/>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91" name="Google Shape;191;p34"/>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192" name="Google Shape;192;p34"/>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93" name="Google Shape;193;p34"/>
          <p:cNvSpPr/>
          <p:nvPr/>
        </p:nvSpPr>
        <p:spPr>
          <a:xfrm rot="5400000">
            <a:off x="32925" y="223650"/>
            <a:ext cx="560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4"/>
          <p:cNvSpPr/>
          <p:nvPr/>
        </p:nvSpPr>
        <p:spPr>
          <a:xfrm rot="5400000">
            <a:off x="8385700" y="630050"/>
            <a:ext cx="455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a:off x="256515" y="458742"/>
            <a:ext cx="841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8620499" y="801350"/>
            <a:ext cx="52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low Gradient">
  <p:cSld name="TITLE_AND_BODY_5">
    <p:bg>
      <p:bgPr>
        <a:gradFill>
          <a:gsLst>
            <a:gs pos="0">
              <a:srgbClr val="25A8E1"/>
            </a:gs>
            <a:gs pos="100000">
              <a:srgbClr val="29378F"/>
            </a:gs>
          </a:gsLst>
          <a:lin ang="2698631" scaled="0"/>
        </a:grad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ide_Callout_Pink 1">
  <p:cSld name="Side_Callout_Pink_1">
    <p:spTree>
      <p:nvGrpSpPr>
        <p:cNvPr id="1" name="Shape 198"/>
        <p:cNvGrpSpPr/>
        <p:nvPr/>
      </p:nvGrpSpPr>
      <p:grpSpPr>
        <a:xfrm>
          <a:off x="0" y="0"/>
          <a:ext cx="0" cy="0"/>
          <a:chOff x="0" y="0"/>
          <a:chExt cx="0" cy="0"/>
        </a:xfrm>
      </p:grpSpPr>
      <p:sp>
        <p:nvSpPr>
          <p:cNvPr id="199" name="Google Shape;199;p35"/>
          <p:cNvSpPr/>
          <p:nvPr/>
        </p:nvSpPr>
        <p:spPr>
          <a:xfrm>
            <a:off x="0" y="0"/>
            <a:ext cx="3312900" cy="51435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01" name="Google Shape;201;p35"/>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202" name="Google Shape;202;p35"/>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3" name="Google Shape;203;p35"/>
          <p:cNvSpPr/>
          <p:nvPr/>
        </p:nvSpPr>
        <p:spPr>
          <a:xfrm rot="5400000">
            <a:off x="32925" y="223650"/>
            <a:ext cx="5604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rot="5400000">
            <a:off x="8385700" y="630050"/>
            <a:ext cx="4557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256515" y="458742"/>
            <a:ext cx="841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8620499" y="801350"/>
            <a:ext cx="52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208"/>
        <p:cNvGrpSpPr/>
        <p:nvPr/>
      </p:nvGrpSpPr>
      <p:grpSpPr>
        <a:xfrm>
          <a:off x="0" y="0"/>
          <a:ext cx="0" cy="0"/>
          <a:chOff x="0" y="0"/>
          <a:chExt cx="0" cy="0"/>
        </a:xfrm>
      </p:grpSpPr>
      <p:pic>
        <p:nvPicPr>
          <p:cNvPr id="209" name="Google Shape;209;p36"/>
          <p:cNvPicPr preferRelativeResize="0"/>
          <p:nvPr/>
        </p:nvPicPr>
        <p:blipFill>
          <a:blip r:embed="rId2">
            <a:alphaModFix/>
          </a:blip>
          <a:stretch>
            <a:fillRect/>
          </a:stretch>
        </p:blipFill>
        <p:spPr>
          <a:xfrm>
            <a:off x="0" y="-500"/>
            <a:ext cx="9143995" cy="5144492"/>
          </a:xfrm>
          <a:prstGeom prst="rect">
            <a:avLst/>
          </a:prstGeom>
          <a:noFill/>
          <a:ln>
            <a:noFill/>
          </a:ln>
        </p:spPr>
      </p:pic>
      <p:pic>
        <p:nvPicPr>
          <p:cNvPr id="210" name="Google Shape;210;p36"/>
          <p:cNvPicPr preferRelativeResize="0"/>
          <p:nvPr/>
        </p:nvPicPr>
        <p:blipFill>
          <a:blip r:embed="rId3">
            <a:alphaModFix amt="64000"/>
          </a:blip>
          <a:stretch>
            <a:fillRect/>
          </a:stretch>
        </p:blipFill>
        <p:spPr>
          <a:xfrm>
            <a:off x="2887524" y="1440500"/>
            <a:ext cx="7480522" cy="3703001"/>
          </a:xfrm>
          <a:prstGeom prst="rect">
            <a:avLst/>
          </a:prstGeom>
          <a:noFill/>
          <a:ln>
            <a:noFill/>
          </a:ln>
        </p:spPr>
      </p:pic>
      <p:pic>
        <p:nvPicPr>
          <p:cNvPr id="211" name="Google Shape;211;p36"/>
          <p:cNvPicPr preferRelativeResize="0"/>
          <p:nvPr/>
        </p:nvPicPr>
        <p:blipFill>
          <a:blip r:embed="rId4">
            <a:alphaModFix amt="29000"/>
          </a:blip>
          <a:stretch>
            <a:fillRect/>
          </a:stretch>
        </p:blipFill>
        <p:spPr>
          <a:xfrm>
            <a:off x="590499" y="915528"/>
            <a:ext cx="690676" cy="524975"/>
          </a:xfrm>
          <a:prstGeom prst="rect">
            <a:avLst/>
          </a:prstGeom>
          <a:noFill/>
          <a:ln>
            <a:noFill/>
          </a:ln>
        </p:spPr>
      </p:pic>
      <p:sp>
        <p:nvSpPr>
          <p:cNvPr id="212" name="Google Shape;212;p36"/>
          <p:cNvSpPr/>
          <p:nvPr/>
        </p:nvSpPr>
        <p:spPr>
          <a:xfrm flipH="1">
            <a:off x="368300" y="658850"/>
            <a:ext cx="4053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p:nvPr/>
        </p:nvSpPr>
        <p:spPr>
          <a:xfrm rot="5400000">
            <a:off x="-51675" y="1064275"/>
            <a:ext cx="923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p:nvPr/>
        </p:nvSpPr>
        <p:spPr>
          <a:xfrm rot="5400000">
            <a:off x="3973100" y="324650"/>
            <a:ext cx="7833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6"/>
          <p:cNvSpPr txBox="1">
            <a:spLocks noGrp="1"/>
          </p:cNvSpPr>
          <p:nvPr>
            <p:ph type="title"/>
          </p:nvPr>
        </p:nvSpPr>
        <p:spPr>
          <a:xfrm>
            <a:off x="724525" y="1134375"/>
            <a:ext cx="7378800" cy="3299100"/>
          </a:xfrm>
          <a:prstGeom prst="rect">
            <a:avLst/>
          </a:prstGeom>
          <a:noFill/>
          <a:ln>
            <a:noFill/>
          </a:ln>
        </p:spPr>
        <p:txBody>
          <a:bodyPr spcFirstLastPara="1" wrap="square" lIns="45700" tIns="45700" rIns="45700" bIns="45700" anchor="t" anchorCtr="0">
            <a:noAutofit/>
          </a:bodyPr>
          <a:lstStyle>
            <a:lvl1pPr lvl="0" algn="l" rtl="0">
              <a:lnSpc>
                <a:spcPct val="90000"/>
              </a:lnSpc>
              <a:spcBef>
                <a:spcPts val="0"/>
              </a:spcBef>
              <a:spcAft>
                <a:spcPts val="0"/>
              </a:spcAft>
              <a:buClr>
                <a:schemeClr val="lt1"/>
              </a:buClr>
              <a:buSzPts val="3000"/>
              <a:buNone/>
              <a:defRPr sz="3000">
                <a:solidFill>
                  <a:schemeClr val="lt1"/>
                </a:solidFill>
              </a:defRPr>
            </a:lvl1pPr>
            <a:lvl2pPr lvl="1" algn="l" rtl="0">
              <a:spcBef>
                <a:spcPts val="0"/>
              </a:spcBef>
              <a:spcAft>
                <a:spcPts val="0"/>
              </a:spcAft>
              <a:buSzPts val="3400"/>
              <a:buNone/>
              <a:defRPr sz="3400"/>
            </a:lvl2pPr>
            <a:lvl3pPr lvl="2" algn="l" rtl="0">
              <a:spcBef>
                <a:spcPts val="0"/>
              </a:spcBef>
              <a:spcAft>
                <a:spcPts val="0"/>
              </a:spcAft>
              <a:buSzPts val="3400"/>
              <a:buNone/>
              <a:defRPr sz="3400"/>
            </a:lvl3pPr>
            <a:lvl4pPr lvl="3" algn="l" rtl="0">
              <a:spcBef>
                <a:spcPts val="0"/>
              </a:spcBef>
              <a:spcAft>
                <a:spcPts val="0"/>
              </a:spcAft>
              <a:buSzPts val="3400"/>
              <a:buNone/>
              <a:defRPr sz="3400"/>
            </a:lvl4pPr>
            <a:lvl5pPr lvl="4" algn="l" rtl="0">
              <a:spcBef>
                <a:spcPts val="0"/>
              </a:spcBef>
              <a:spcAft>
                <a:spcPts val="0"/>
              </a:spcAft>
              <a:buSzPts val="3400"/>
              <a:buNone/>
              <a:defRPr sz="3400"/>
            </a:lvl5pPr>
            <a:lvl6pPr lvl="5" algn="l" rtl="0">
              <a:spcBef>
                <a:spcPts val="0"/>
              </a:spcBef>
              <a:spcAft>
                <a:spcPts val="0"/>
              </a:spcAft>
              <a:buSzPts val="3400"/>
              <a:buNone/>
              <a:defRPr sz="3400"/>
            </a:lvl6pPr>
            <a:lvl7pPr lvl="6" algn="l" rtl="0">
              <a:spcBef>
                <a:spcPts val="0"/>
              </a:spcBef>
              <a:spcAft>
                <a:spcPts val="0"/>
              </a:spcAft>
              <a:buSzPts val="3400"/>
              <a:buNone/>
              <a:defRPr sz="3400"/>
            </a:lvl7pPr>
            <a:lvl8pPr lvl="7" algn="l" rtl="0">
              <a:spcBef>
                <a:spcPts val="0"/>
              </a:spcBef>
              <a:spcAft>
                <a:spcPts val="0"/>
              </a:spcAft>
              <a:buSzPts val="3400"/>
              <a:buNone/>
              <a:defRPr sz="3400"/>
            </a:lvl8pPr>
            <a:lvl9pPr lvl="8" algn="l" rtl="0">
              <a:spcBef>
                <a:spcPts val="0"/>
              </a:spcBef>
              <a:spcAft>
                <a:spcPts val="0"/>
              </a:spcAft>
              <a:buSzPts val="3400"/>
              <a:buNone/>
              <a:defRPr sz="3400"/>
            </a:lvl9pPr>
          </a:lstStyle>
          <a:p>
            <a:endParaRPr/>
          </a:p>
        </p:txBody>
      </p:sp>
      <p:sp>
        <p:nvSpPr>
          <p:cNvPr id="216" name="Google Shape;21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_AND_BODY_4">
  <p:cSld name="TITLE_AND_BODY_4">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445025"/>
            <a:ext cx="8520600" cy="572700"/>
          </a:xfrm>
          <a:prstGeom prst="rect">
            <a:avLst/>
          </a:prstGeom>
        </p:spPr>
        <p:txBody>
          <a:bodyPr spcFirstLastPara="1" wrap="square" lIns="91400" tIns="91400" rIns="91400" bIns="91400" anchor="b" anchorCtr="0">
            <a:noAutofit/>
          </a:bodyPr>
          <a:lstStyle>
            <a:lvl1pPr lvl="0" rtl="0">
              <a:spcBef>
                <a:spcPts val="0"/>
              </a:spcBef>
              <a:spcAft>
                <a:spcPts val="0"/>
              </a:spcAft>
              <a:buSzPts val="3000"/>
              <a:buNone/>
              <a:defRPr sz="3000"/>
            </a:lvl1pPr>
            <a:lvl2pPr lvl="1" rtl="0">
              <a:spcBef>
                <a:spcPts val="0"/>
              </a:spcBef>
              <a:spcAft>
                <a:spcPts val="0"/>
              </a:spcAft>
              <a:buSzPts val="5100"/>
              <a:buNone/>
              <a:defRPr/>
            </a:lvl2pPr>
            <a:lvl3pPr lvl="2" rtl="0">
              <a:spcBef>
                <a:spcPts val="0"/>
              </a:spcBef>
              <a:spcAft>
                <a:spcPts val="0"/>
              </a:spcAft>
              <a:buSzPts val="5100"/>
              <a:buNone/>
              <a:defRPr/>
            </a:lvl3pPr>
            <a:lvl4pPr lvl="3" rtl="0">
              <a:spcBef>
                <a:spcPts val="0"/>
              </a:spcBef>
              <a:spcAft>
                <a:spcPts val="0"/>
              </a:spcAft>
              <a:buSzPts val="5100"/>
              <a:buNone/>
              <a:defRPr/>
            </a:lvl4pPr>
            <a:lvl5pPr lvl="4" rtl="0">
              <a:spcBef>
                <a:spcPts val="0"/>
              </a:spcBef>
              <a:spcAft>
                <a:spcPts val="0"/>
              </a:spcAft>
              <a:buSzPts val="5100"/>
              <a:buNone/>
              <a:defRPr/>
            </a:lvl5pPr>
            <a:lvl6pPr lvl="5" rtl="0">
              <a:spcBef>
                <a:spcPts val="0"/>
              </a:spcBef>
              <a:spcAft>
                <a:spcPts val="0"/>
              </a:spcAft>
              <a:buSzPts val="5100"/>
              <a:buNone/>
              <a:defRPr/>
            </a:lvl6pPr>
            <a:lvl7pPr lvl="6" rtl="0">
              <a:spcBef>
                <a:spcPts val="0"/>
              </a:spcBef>
              <a:spcAft>
                <a:spcPts val="0"/>
              </a:spcAft>
              <a:buSzPts val="5100"/>
              <a:buNone/>
              <a:defRPr/>
            </a:lvl7pPr>
            <a:lvl8pPr lvl="7" rtl="0">
              <a:spcBef>
                <a:spcPts val="0"/>
              </a:spcBef>
              <a:spcAft>
                <a:spcPts val="0"/>
              </a:spcAft>
              <a:buSzPts val="5100"/>
              <a:buNone/>
              <a:defRPr/>
            </a:lvl8pPr>
            <a:lvl9pPr lvl="8" rtl="0">
              <a:spcBef>
                <a:spcPts val="0"/>
              </a:spcBef>
              <a:spcAft>
                <a:spcPts val="0"/>
              </a:spcAft>
              <a:buSzPts val="5100"/>
              <a:buNone/>
              <a:defRPr/>
            </a:lvl9pPr>
          </a:lstStyle>
          <a:p>
            <a:endParaRPr/>
          </a:p>
        </p:txBody>
      </p:sp>
      <p:sp>
        <p:nvSpPr>
          <p:cNvPr id="219" name="Google Shape;219;p37"/>
          <p:cNvSpPr txBox="1">
            <a:spLocks noGrp="1"/>
          </p:cNvSpPr>
          <p:nvPr>
            <p:ph type="body" idx="1"/>
          </p:nvPr>
        </p:nvSpPr>
        <p:spPr>
          <a:xfrm>
            <a:off x="311700" y="1152475"/>
            <a:ext cx="8520600" cy="3416400"/>
          </a:xfrm>
          <a:prstGeom prst="rect">
            <a:avLst/>
          </a:prstGeom>
        </p:spPr>
        <p:txBody>
          <a:bodyPr spcFirstLastPara="1" wrap="square" lIns="91400" tIns="91400" rIns="91400" bIns="91400" anchor="t" anchorCtr="0">
            <a:noAutofit/>
          </a:bodyPr>
          <a:lstStyle>
            <a:lvl1pPr marL="457200" lvl="0" indent="-228600" rtl="0">
              <a:spcBef>
                <a:spcPts val="0"/>
              </a:spcBef>
              <a:spcAft>
                <a:spcPts val="0"/>
              </a:spcAft>
              <a:buSzPts val="1500"/>
              <a:buNone/>
              <a:defRPr sz="1500"/>
            </a:lvl1pPr>
            <a:lvl2pPr marL="914400" lvl="1" indent="-228600" rtl="0">
              <a:spcBef>
                <a:spcPts val="0"/>
              </a:spcBef>
              <a:spcAft>
                <a:spcPts val="0"/>
              </a:spcAft>
              <a:buSzPts val="1500"/>
              <a:buNone/>
              <a:defRPr sz="1500"/>
            </a:lvl2pPr>
            <a:lvl3pPr marL="1371600" lvl="2" indent="-228600" rtl="0">
              <a:spcBef>
                <a:spcPts val="0"/>
              </a:spcBef>
              <a:spcAft>
                <a:spcPts val="0"/>
              </a:spcAft>
              <a:buSzPts val="1500"/>
              <a:buNone/>
              <a:defRPr sz="1500"/>
            </a:lvl3pPr>
            <a:lvl4pPr marL="1828800" lvl="3" indent="-228600" rtl="0">
              <a:spcBef>
                <a:spcPts val="0"/>
              </a:spcBef>
              <a:spcAft>
                <a:spcPts val="0"/>
              </a:spcAft>
              <a:buSzPts val="1500"/>
              <a:buNone/>
              <a:defRPr sz="1500"/>
            </a:lvl4pPr>
            <a:lvl5pPr marL="2286000" lvl="4" indent="-228600" rtl="0">
              <a:spcBef>
                <a:spcPts val="0"/>
              </a:spcBef>
              <a:spcAft>
                <a:spcPts val="0"/>
              </a:spcAft>
              <a:buSzPts val="1500"/>
              <a:buNone/>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20" name="Google Shape;22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_White">
  <p:cSld name="Blank_White">
    <p:spTree>
      <p:nvGrpSpPr>
        <p:cNvPr id="1" name="Shape 221"/>
        <p:cNvGrpSpPr/>
        <p:nvPr/>
      </p:nvGrpSpPr>
      <p:grpSpPr>
        <a:xfrm>
          <a:off x="0" y="0"/>
          <a:ext cx="0" cy="0"/>
          <a:chOff x="0" y="0"/>
          <a:chExt cx="0" cy="0"/>
        </a:xfrm>
      </p:grpSpPr>
      <p:sp>
        <p:nvSpPr>
          <p:cNvPr id="222" name="Google Shape;222;p38"/>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_Black">
  <p:cSld name="Blank_Black">
    <p:spTree>
      <p:nvGrpSpPr>
        <p:cNvPr id="1" name="Shape 223"/>
        <p:cNvGrpSpPr/>
        <p:nvPr/>
      </p:nvGrpSpPr>
      <p:grpSpPr>
        <a:xfrm>
          <a:off x="0" y="0"/>
          <a:ext cx="0" cy="0"/>
          <a:chOff x="0" y="0"/>
          <a:chExt cx="0" cy="0"/>
        </a:xfrm>
      </p:grpSpPr>
      <p:sp>
        <p:nvSpPr>
          <p:cNvPr id="224" name="Google Shape;224;p39"/>
          <p:cNvSpPr/>
          <p:nvPr/>
        </p:nvSpPr>
        <p:spPr>
          <a:xfrm>
            <a:off x="-10913" y="-35844"/>
            <a:ext cx="9165900" cy="5215200"/>
          </a:xfrm>
          <a:prstGeom prst="rect">
            <a:avLst/>
          </a:prstGeom>
          <a:solidFill>
            <a:schemeClr val="dk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5" name="Google Shape;225;p39"/>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14653" y="243000"/>
            <a:ext cx="8424000" cy="680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3200"/>
              <a:buFont typeface="Helvetica Neue Light"/>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621000" y="1146230"/>
            <a:ext cx="7884000" cy="3510000"/>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888888"/>
              </a:buClr>
              <a:buSzPts val="1800"/>
              <a:buFont typeface="Helvetica Neue Light"/>
              <a:buNone/>
              <a:defRPr sz="1350">
                <a:solidFill>
                  <a:srgbClr val="888888"/>
                </a:solidFill>
              </a:defRPr>
            </a:lvl1pPr>
            <a:lvl2pPr marL="685800" lvl="1" indent="-171450" algn="l">
              <a:lnSpc>
                <a:spcPct val="90000"/>
              </a:lnSpc>
              <a:spcBef>
                <a:spcPts val="375"/>
              </a:spcBef>
              <a:spcAft>
                <a:spcPts val="0"/>
              </a:spcAft>
              <a:buClr>
                <a:srgbClr val="888888"/>
              </a:buClr>
              <a:buSzPts val="2000"/>
              <a:buFont typeface="Helvetica Neue Light"/>
              <a:buNone/>
              <a:defRPr sz="1500">
                <a:solidFill>
                  <a:srgbClr val="888888"/>
                </a:solidFill>
              </a:defRPr>
            </a:lvl2pPr>
            <a:lvl3pPr marL="1028700" lvl="2" indent="-171450" algn="l">
              <a:lnSpc>
                <a:spcPct val="90000"/>
              </a:lnSpc>
              <a:spcBef>
                <a:spcPts val="375"/>
              </a:spcBef>
              <a:spcAft>
                <a:spcPts val="0"/>
              </a:spcAft>
              <a:buClr>
                <a:srgbClr val="888888"/>
              </a:buClr>
              <a:buSzPts val="1800"/>
              <a:buFont typeface="Helvetica Neue Light"/>
              <a:buNone/>
              <a:defRPr sz="1350">
                <a:solidFill>
                  <a:srgbClr val="888888"/>
                </a:solidFill>
              </a:defRPr>
            </a:lvl3pPr>
            <a:lvl4pPr marL="1371600" lvl="3" indent="-171450" algn="l">
              <a:lnSpc>
                <a:spcPct val="90000"/>
              </a:lnSpc>
              <a:spcBef>
                <a:spcPts val="375"/>
              </a:spcBef>
              <a:spcAft>
                <a:spcPts val="0"/>
              </a:spcAft>
              <a:buClr>
                <a:srgbClr val="888888"/>
              </a:buClr>
              <a:buSzPts val="1600"/>
              <a:buFont typeface="Helvetica Neue Light"/>
              <a:buNone/>
              <a:defRPr sz="1200">
                <a:solidFill>
                  <a:srgbClr val="888888"/>
                </a:solidFill>
              </a:defRPr>
            </a:lvl4pPr>
            <a:lvl5pPr marL="1714500" lvl="4" indent="-171450" algn="l">
              <a:lnSpc>
                <a:spcPct val="90000"/>
              </a:lnSpc>
              <a:spcBef>
                <a:spcPts val="375"/>
              </a:spcBef>
              <a:spcAft>
                <a:spcPts val="0"/>
              </a:spcAft>
              <a:buClr>
                <a:srgbClr val="888888"/>
              </a:buClr>
              <a:buSzPts val="1600"/>
              <a:buFont typeface="Helvetica Neue Light"/>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6"/>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060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21906" y="289234"/>
            <a:ext cx="6598259"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479948" y="3567113"/>
            <a:ext cx="3092053" cy="1002506"/>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3F3F3F"/>
              </a:buClr>
              <a:buSzPts val="2400"/>
              <a:buFont typeface="Helvetica Neue Light"/>
              <a:buNone/>
              <a:defRPr/>
            </a:lvl1pPr>
            <a:lvl2pPr marL="685800" lvl="1" indent="-257175" algn="l">
              <a:lnSpc>
                <a:spcPct val="90000"/>
              </a:lnSpc>
              <a:spcBef>
                <a:spcPts val="375"/>
              </a:spcBef>
              <a:spcAft>
                <a:spcPts val="0"/>
              </a:spcAft>
              <a:buClr>
                <a:srgbClr val="3F3F3F"/>
              </a:buClr>
              <a:buSzPts val="1800"/>
              <a:buChar char="•"/>
              <a:defRPr/>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2537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013694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79507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p:nvSpPr>
        <p:spPr bwMode="white">
          <a:xfrm>
            <a:off x="1" y="0"/>
            <a:ext cx="4070190" cy="51435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355445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ck" type="title">
  <p:cSld name="TITLE">
    <p:bg>
      <p:bgPr>
        <a:solidFill>
          <a:srgbClr val="000000"/>
        </a:solid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3903559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p:nvSpPr>
        <p:spPr bwMode="white">
          <a:xfrm>
            <a:off x="0" y="0"/>
            <a:ext cx="4772660" cy="51435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472500" y="467100"/>
            <a:ext cx="3505235"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3" name="TextBox 1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12102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4373" y="243000"/>
            <a:ext cx="8424000"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621000" y="1134000"/>
            <a:ext cx="7884000" cy="3510000"/>
          </a:xfrm>
          <a:prstGeom prst="rect">
            <a:avLst/>
          </a:prstGeom>
          <a:noFill/>
          <a:ln>
            <a:noFill/>
          </a:ln>
        </p:spPr>
        <p:txBody>
          <a:bodyPr spcFirstLastPara="1" wrap="square" lIns="90000" tIns="46800" rIns="91425" bIns="45700" anchor="t" anchorCtr="0">
            <a:noAutofit/>
          </a:bodyPr>
          <a:lstStyle>
            <a:lvl1pPr marL="342900" lvl="0" indent="-285750" algn="l">
              <a:lnSpc>
                <a:spcPct val="90000"/>
              </a:lnSpc>
              <a:spcBef>
                <a:spcPts val="750"/>
              </a:spcBef>
              <a:spcAft>
                <a:spcPts val="0"/>
              </a:spcAft>
              <a:buClr>
                <a:srgbClr val="3F3F3F"/>
              </a:buClr>
              <a:buSzPts val="2400"/>
              <a:buFont typeface="Helvetica Neue Light"/>
              <a:buChar char="•"/>
              <a:defRPr sz="1800"/>
            </a:lvl1pPr>
            <a:lvl2pPr marL="685800" lvl="1" indent="-276225" algn="l">
              <a:lnSpc>
                <a:spcPct val="90000"/>
              </a:lnSpc>
              <a:spcBef>
                <a:spcPts val="375"/>
              </a:spcBef>
              <a:spcAft>
                <a:spcPts val="0"/>
              </a:spcAft>
              <a:buClr>
                <a:srgbClr val="3F3F3F"/>
              </a:buClr>
              <a:buSzPts val="2200"/>
              <a:buFont typeface="Helvetica Neue Light"/>
              <a:buChar char="•"/>
              <a:defRPr sz="1650"/>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3" name="Google Shape;23;p4"/>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4228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low content slide">
  <p:cSld name="TITLE_2">
    <p:bg>
      <p:bgPr>
        <a:gradFill>
          <a:gsLst>
            <a:gs pos="0">
              <a:srgbClr val="25A8E1"/>
            </a:gs>
            <a:gs pos="100000">
              <a:srgbClr val="29378F"/>
            </a:gs>
          </a:gsLst>
          <a:lin ang="2698631" scaled="0"/>
        </a:gradFill>
        <a:effectLst/>
      </p:bgPr>
    </p:bg>
    <p:spTree>
      <p:nvGrpSpPr>
        <p:cNvPr id="1" name="Shape 59"/>
        <p:cNvGrpSpPr/>
        <p:nvPr/>
      </p:nvGrpSpPr>
      <p:grpSpPr>
        <a:xfrm>
          <a:off x="0" y="0"/>
          <a:ext cx="0" cy="0"/>
          <a:chOff x="0" y="0"/>
          <a:chExt cx="0" cy="0"/>
        </a:xfrm>
      </p:grpSpPr>
      <p:sp>
        <p:nvSpPr>
          <p:cNvPr id="60" name="Google Shape;60;p17"/>
          <p:cNvSpPr/>
          <p:nvPr/>
        </p:nvSpPr>
        <p:spPr>
          <a:xfrm flipH="1">
            <a:off x="382825" y="457550"/>
            <a:ext cx="78006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p:nvPr/>
        </p:nvSpPr>
        <p:spPr>
          <a:xfrm rot="5400000">
            <a:off x="166850" y="673550"/>
            <a:ext cx="5460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63" name="Google Shape;63;p17"/>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64" name="Google Shape;64;p17"/>
          <p:cNvSpPr/>
          <p:nvPr/>
        </p:nvSpPr>
        <p:spPr>
          <a:xfrm rot="5400000">
            <a:off x="7840675" y="228750"/>
            <a:ext cx="5715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kills content slide">
  <p:cSld name="TITLE_2_1">
    <p:bg>
      <p:bgPr>
        <a:gradFill>
          <a:gsLst>
            <a:gs pos="0">
              <a:schemeClr val="accent1"/>
            </a:gs>
            <a:gs pos="100000">
              <a:schemeClr val="accent2"/>
            </a:gs>
          </a:gsLst>
          <a:lin ang="0" scaled="0"/>
        </a:gradFill>
        <a:effectLst/>
      </p:bgPr>
    </p:bg>
    <p:spTree>
      <p:nvGrpSpPr>
        <p:cNvPr id="1" name="Shape 66"/>
        <p:cNvGrpSpPr/>
        <p:nvPr/>
      </p:nvGrpSpPr>
      <p:grpSpPr>
        <a:xfrm>
          <a:off x="0" y="0"/>
          <a:ext cx="0" cy="0"/>
          <a:chOff x="0" y="0"/>
          <a:chExt cx="0" cy="0"/>
        </a:xfrm>
      </p:grpSpPr>
      <p:sp>
        <p:nvSpPr>
          <p:cNvPr id="67" name="Google Shape;67;p18"/>
          <p:cNvSpPr/>
          <p:nvPr/>
        </p:nvSpPr>
        <p:spPr>
          <a:xfrm flipH="1">
            <a:off x="382875" y="457550"/>
            <a:ext cx="88758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8"/>
          <p:cNvSpPr/>
          <p:nvPr/>
        </p:nvSpPr>
        <p:spPr>
          <a:xfrm rot="5400000">
            <a:off x="166850" y="673550"/>
            <a:ext cx="546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70" name="Google Shape;70;p18"/>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71" name="Google Shape;7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kills content slide 1 1">
  <p:cSld name="TITLE_2_1_1_3">
    <p:bg>
      <p:bgPr>
        <a:solidFill>
          <a:schemeClr val="lt1"/>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dk1"/>
              </a:buClr>
              <a:buSzPts val="2000"/>
              <a:buNone/>
              <a:defRPr sz="2000">
                <a:solidFill>
                  <a:schemeClr val="dk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1" name="Google Shape;81;p20"/>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p:nvPr/>
        </p:nvSpPr>
        <p:spPr>
          <a:xfrm rot="5400000">
            <a:off x="94753" y="740237"/>
            <a:ext cx="6720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chemeClr val="dk1"/>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85" name="Google Shape;8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000000"/>
        </a:solidFill>
        <a:effectLst/>
      </p:bgPr>
    </p:bg>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8" name="Google Shape;88;p21"/>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89" name="Google Shape;89;p21"/>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0" name="Google Shape;90;p21"/>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1" name="Google Shape;91;p21"/>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 1">
  <p:cSld name="TITLE_2_1_1_2_1">
    <p:bg>
      <p:bgPr>
        <a:solidFill>
          <a:srgbClr val="000000"/>
        </a:solidFill>
        <a:effectLst/>
      </p:bgPr>
    </p:bg>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97" name="Google Shape;97;p22"/>
          <p:cNvSpPr/>
          <p:nvPr/>
        </p:nvSpPr>
        <p:spPr>
          <a:xfrm flipH="1">
            <a:off x="306600" y="381350"/>
            <a:ext cx="8837400" cy="1140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39350" y="648650"/>
            <a:ext cx="6486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a:off x="-152400" y="915950"/>
            <a:ext cx="5730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1" name="Google Shape;101;p22"/>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2" name="Google Shape;102;p22"/>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3" name="Google Shape;10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 2">
  <p:cSld name="TITLE_2_1_1_2_2">
    <p:bg>
      <p:bgPr>
        <a:solidFill>
          <a:srgbClr val="000000"/>
        </a:solid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06" name="Google Shape;106;p23"/>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0" name="Google Shape;110;p23"/>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1" name="Google Shape;11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7" y="744574"/>
            <a:ext cx="8520600" cy="2052600"/>
          </a:xfrm>
          <a:prstGeom prst="rect">
            <a:avLst/>
          </a:prstGeom>
          <a:noFill/>
          <a:ln>
            <a:noFill/>
          </a:ln>
        </p:spPr>
        <p:txBody>
          <a:bodyPr spcFirstLastPara="1" wrap="square" lIns="91400" tIns="91400" rIns="91400" bIns="91400" anchor="b" anchorCtr="0">
            <a:noAutofit/>
          </a:bodyPr>
          <a:lstStyle>
            <a:lvl1pPr marR="0" lvl="0" algn="ctr" rtl="0">
              <a:lnSpc>
                <a:spcPct val="100000"/>
              </a:lnSpc>
              <a:spcBef>
                <a:spcPts val="0"/>
              </a:spcBef>
              <a:spcAft>
                <a:spcPts val="0"/>
              </a:spcAft>
              <a:buClr>
                <a:srgbClr val="FFFFFF"/>
              </a:buClr>
              <a:buSzPts val="5100"/>
              <a:buNone/>
              <a:defRPr sz="5100" b="1" i="0" u="none" strike="noStrike" cap="none">
                <a:solidFill>
                  <a:srgbClr val="FFFFFF"/>
                </a:solidFill>
              </a:defRPr>
            </a:lvl1pPr>
            <a:lvl2pPr marR="0" lvl="1" algn="ctr" rtl="0">
              <a:lnSpc>
                <a:spcPct val="100000"/>
              </a:lnSpc>
              <a:spcBef>
                <a:spcPts val="0"/>
              </a:spcBef>
              <a:spcAft>
                <a:spcPts val="0"/>
              </a:spcAft>
              <a:buClr>
                <a:srgbClr val="FFFFFF"/>
              </a:buClr>
              <a:buSzPts val="5100"/>
              <a:buNone/>
              <a:defRPr sz="5100" i="0" u="none" strike="noStrike" cap="none">
                <a:solidFill>
                  <a:srgbClr val="FFFFFF"/>
                </a:solidFill>
              </a:defRPr>
            </a:lvl2pPr>
            <a:lvl3pPr marR="0" lvl="2" algn="ctr" rtl="0">
              <a:lnSpc>
                <a:spcPct val="100000"/>
              </a:lnSpc>
              <a:spcBef>
                <a:spcPts val="0"/>
              </a:spcBef>
              <a:spcAft>
                <a:spcPts val="0"/>
              </a:spcAft>
              <a:buClr>
                <a:srgbClr val="FFFFFF"/>
              </a:buClr>
              <a:buSzPts val="5100"/>
              <a:buNone/>
              <a:defRPr sz="5100" i="0" u="none" strike="noStrike" cap="none">
                <a:solidFill>
                  <a:srgbClr val="FFFFFF"/>
                </a:solidFill>
              </a:defRPr>
            </a:lvl3pPr>
            <a:lvl4pPr marR="0" lvl="3" algn="ctr" rtl="0">
              <a:lnSpc>
                <a:spcPct val="100000"/>
              </a:lnSpc>
              <a:spcBef>
                <a:spcPts val="0"/>
              </a:spcBef>
              <a:spcAft>
                <a:spcPts val="0"/>
              </a:spcAft>
              <a:buClr>
                <a:srgbClr val="FFFFFF"/>
              </a:buClr>
              <a:buSzPts val="5100"/>
              <a:buNone/>
              <a:defRPr sz="5100" i="0" u="none" strike="noStrike" cap="none">
                <a:solidFill>
                  <a:srgbClr val="FFFFFF"/>
                </a:solidFill>
              </a:defRPr>
            </a:lvl4pPr>
            <a:lvl5pPr marR="0" lvl="4" algn="ctr" rtl="0">
              <a:lnSpc>
                <a:spcPct val="100000"/>
              </a:lnSpc>
              <a:spcBef>
                <a:spcPts val="0"/>
              </a:spcBef>
              <a:spcAft>
                <a:spcPts val="0"/>
              </a:spcAft>
              <a:buClr>
                <a:srgbClr val="FFFFFF"/>
              </a:buClr>
              <a:buSzPts val="5100"/>
              <a:buNone/>
              <a:defRPr sz="5100" i="0" u="none" strike="noStrike" cap="none">
                <a:solidFill>
                  <a:srgbClr val="FFFFFF"/>
                </a:solidFill>
              </a:defRPr>
            </a:lvl5pPr>
            <a:lvl6pPr marR="0" lvl="5" algn="ctr" rtl="0">
              <a:lnSpc>
                <a:spcPct val="100000"/>
              </a:lnSpc>
              <a:spcBef>
                <a:spcPts val="0"/>
              </a:spcBef>
              <a:spcAft>
                <a:spcPts val="0"/>
              </a:spcAft>
              <a:buClr>
                <a:srgbClr val="FFFFFF"/>
              </a:buClr>
              <a:buSzPts val="5100"/>
              <a:buNone/>
              <a:defRPr sz="5100" i="0" u="none" strike="noStrike" cap="none">
                <a:solidFill>
                  <a:srgbClr val="FFFFFF"/>
                </a:solidFill>
              </a:defRPr>
            </a:lvl6pPr>
            <a:lvl7pPr marR="0" lvl="6" algn="ctr" rtl="0">
              <a:lnSpc>
                <a:spcPct val="100000"/>
              </a:lnSpc>
              <a:spcBef>
                <a:spcPts val="0"/>
              </a:spcBef>
              <a:spcAft>
                <a:spcPts val="0"/>
              </a:spcAft>
              <a:buClr>
                <a:srgbClr val="FFFFFF"/>
              </a:buClr>
              <a:buSzPts val="5100"/>
              <a:buNone/>
              <a:defRPr sz="5100" i="0" u="none" strike="noStrike" cap="none">
                <a:solidFill>
                  <a:srgbClr val="FFFFFF"/>
                </a:solidFill>
              </a:defRPr>
            </a:lvl7pPr>
            <a:lvl8pPr marR="0" lvl="7" algn="ctr" rtl="0">
              <a:lnSpc>
                <a:spcPct val="100000"/>
              </a:lnSpc>
              <a:spcBef>
                <a:spcPts val="0"/>
              </a:spcBef>
              <a:spcAft>
                <a:spcPts val="0"/>
              </a:spcAft>
              <a:buClr>
                <a:srgbClr val="FFFFFF"/>
              </a:buClr>
              <a:buSzPts val="5100"/>
              <a:buNone/>
              <a:defRPr sz="5100" i="0" u="none" strike="noStrike" cap="none">
                <a:solidFill>
                  <a:srgbClr val="FFFFFF"/>
                </a:solidFill>
              </a:defRPr>
            </a:lvl8pPr>
            <a:lvl9pPr marR="0" lvl="8" algn="ctr" rtl="0">
              <a:lnSpc>
                <a:spcPct val="100000"/>
              </a:lnSpc>
              <a:spcBef>
                <a:spcPts val="0"/>
              </a:spcBef>
              <a:spcAft>
                <a:spcPts val="0"/>
              </a:spcAft>
              <a:buClr>
                <a:srgbClr val="FFFFFF"/>
              </a:buClr>
              <a:buSzPts val="5100"/>
              <a:buNone/>
              <a:defRPr sz="5100" i="0" u="none" strike="noStrike" cap="none">
                <a:solidFill>
                  <a:srgbClr val="FFFFFF"/>
                </a:solidFill>
              </a:defRPr>
            </a:lvl9pPr>
          </a:lstStyle>
          <a:p>
            <a:endParaRPr/>
          </a:p>
        </p:txBody>
      </p:sp>
      <p:sp>
        <p:nvSpPr>
          <p:cNvPr id="52" name="Google Shape;52;p13"/>
          <p:cNvSpPr txBox="1">
            <a:spLocks noGrp="1"/>
          </p:cNvSpPr>
          <p:nvPr>
            <p:ph type="body" idx="1"/>
          </p:nvPr>
        </p:nvSpPr>
        <p:spPr>
          <a:xfrm>
            <a:off x="311699" y="2834124"/>
            <a:ext cx="8520600" cy="792600"/>
          </a:xfrm>
          <a:prstGeom prst="rect">
            <a:avLst/>
          </a:prstGeom>
          <a:noFill/>
          <a:ln>
            <a:noFill/>
          </a:ln>
        </p:spPr>
        <p:txBody>
          <a:bodyPr spcFirstLastPara="1" wrap="square" lIns="91400" tIns="91400" rIns="91400" bIns="91400" anchor="t" anchorCtr="0">
            <a:noAutofit/>
          </a:bodyPr>
          <a:lstStyle>
            <a:lvl1pPr marL="457200" marR="0" lvl="0" indent="-228600" algn="ctr" rtl="0">
              <a:lnSpc>
                <a:spcPct val="100000"/>
              </a:lnSpc>
              <a:spcBef>
                <a:spcPts val="0"/>
              </a:spcBef>
              <a:spcAft>
                <a:spcPts val="0"/>
              </a:spcAft>
              <a:buClr>
                <a:srgbClr val="FFFFFF"/>
              </a:buClr>
              <a:buSzPts val="2700"/>
              <a:buNone/>
              <a:defRPr sz="2700" i="0" u="none" strike="noStrike" cap="none">
                <a:solidFill>
                  <a:srgbClr val="FFFFFF"/>
                </a:solidFill>
              </a:defRPr>
            </a:lvl1pPr>
            <a:lvl2pPr marL="914400" marR="0" lvl="1" indent="-228600" algn="ctr" rtl="0">
              <a:lnSpc>
                <a:spcPct val="100000"/>
              </a:lnSpc>
              <a:spcBef>
                <a:spcPts val="0"/>
              </a:spcBef>
              <a:spcAft>
                <a:spcPts val="0"/>
              </a:spcAft>
              <a:buClr>
                <a:srgbClr val="FFFFFF"/>
              </a:buClr>
              <a:buSzPts val="2700"/>
              <a:buNone/>
              <a:defRPr sz="2700" i="0" u="none" strike="noStrike" cap="none">
                <a:solidFill>
                  <a:srgbClr val="FFFFFF"/>
                </a:solidFill>
              </a:defRPr>
            </a:lvl2pPr>
            <a:lvl3pPr marL="1371600" marR="0" lvl="2" indent="-228600" algn="ctr" rtl="0">
              <a:lnSpc>
                <a:spcPct val="100000"/>
              </a:lnSpc>
              <a:spcBef>
                <a:spcPts val="0"/>
              </a:spcBef>
              <a:spcAft>
                <a:spcPts val="0"/>
              </a:spcAft>
              <a:buClr>
                <a:srgbClr val="FFFFFF"/>
              </a:buClr>
              <a:buSzPts val="2700"/>
              <a:buNone/>
              <a:defRPr sz="2700" i="0" u="none" strike="noStrike" cap="none">
                <a:solidFill>
                  <a:srgbClr val="FFFFFF"/>
                </a:solidFill>
              </a:defRPr>
            </a:lvl3pPr>
            <a:lvl4pPr marL="1828800" marR="0" lvl="3" indent="-228600" algn="ctr" rtl="0">
              <a:lnSpc>
                <a:spcPct val="100000"/>
              </a:lnSpc>
              <a:spcBef>
                <a:spcPts val="0"/>
              </a:spcBef>
              <a:spcAft>
                <a:spcPts val="0"/>
              </a:spcAft>
              <a:buClr>
                <a:srgbClr val="FFFFFF"/>
              </a:buClr>
              <a:buSzPts val="2700"/>
              <a:buNone/>
              <a:defRPr sz="2700" i="0" u="none" strike="noStrike" cap="none">
                <a:solidFill>
                  <a:srgbClr val="FFFFFF"/>
                </a:solidFill>
              </a:defRPr>
            </a:lvl4pPr>
            <a:lvl5pPr marL="2286000" marR="0" lvl="4" indent="-228600" algn="ctr" rtl="0">
              <a:lnSpc>
                <a:spcPct val="100000"/>
              </a:lnSpc>
              <a:spcBef>
                <a:spcPts val="0"/>
              </a:spcBef>
              <a:spcAft>
                <a:spcPts val="0"/>
              </a:spcAft>
              <a:buClr>
                <a:srgbClr val="FFFFFF"/>
              </a:buClr>
              <a:buSzPts val="2700"/>
              <a:buNone/>
              <a:defRPr sz="2700" i="0" u="none" strike="noStrike" cap="none">
                <a:solidFill>
                  <a:srgbClr val="FFFFFF"/>
                </a:solidFill>
              </a:defRPr>
            </a:lvl5pPr>
            <a:lvl6pPr marL="2743200" marR="0" lvl="5" indent="-349250" algn="ctr" rtl="0">
              <a:lnSpc>
                <a:spcPct val="100000"/>
              </a:lnSpc>
              <a:spcBef>
                <a:spcPts val="0"/>
              </a:spcBef>
              <a:spcAft>
                <a:spcPts val="0"/>
              </a:spcAft>
              <a:buClr>
                <a:srgbClr val="FFFFFF"/>
              </a:buClr>
              <a:buSzPts val="1900"/>
              <a:buChar char="•"/>
              <a:defRPr sz="2700" i="0" u="none" strike="noStrike" cap="none">
                <a:solidFill>
                  <a:srgbClr val="FFFFFF"/>
                </a:solidFill>
              </a:defRPr>
            </a:lvl6pPr>
            <a:lvl7pPr marL="3200400" marR="0" lvl="6"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7pPr>
            <a:lvl8pPr marL="3657600" marR="0" lvl="7"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8pPr>
            <a:lvl9pPr marL="4114800" marR="0" lvl="8"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FFFFFF"/>
                </a:solidFill>
              </a:defRPr>
            </a:lvl1pPr>
            <a:lvl2pPr lvl="1" algn="r">
              <a:buNone/>
              <a:defRPr sz="1300">
                <a:solidFill>
                  <a:srgbClr val="FFFFFF"/>
                </a:solidFill>
              </a:defRPr>
            </a:lvl2pPr>
            <a:lvl3pPr lvl="2" algn="r">
              <a:buNone/>
              <a:defRPr sz="1300">
                <a:solidFill>
                  <a:srgbClr val="FFFFFF"/>
                </a:solidFill>
              </a:defRPr>
            </a:lvl3pPr>
            <a:lvl4pPr lvl="3" algn="r">
              <a:buNone/>
              <a:defRPr sz="1300">
                <a:solidFill>
                  <a:srgbClr val="FFFFFF"/>
                </a:solidFill>
              </a:defRPr>
            </a:lvl4pPr>
            <a:lvl5pPr lvl="4" algn="r">
              <a:buNone/>
              <a:defRPr sz="1300">
                <a:solidFill>
                  <a:srgbClr val="FFFFFF"/>
                </a:solidFill>
              </a:defRPr>
            </a:lvl5pPr>
            <a:lvl6pPr lvl="5" algn="r">
              <a:buNone/>
              <a:defRPr sz="1300">
                <a:solidFill>
                  <a:srgbClr val="FFFFFF"/>
                </a:solidFill>
              </a:defRPr>
            </a:lvl6pPr>
            <a:lvl7pPr lvl="6" algn="r">
              <a:buNone/>
              <a:defRPr sz="1300">
                <a:solidFill>
                  <a:srgbClr val="FFFFFF"/>
                </a:solidFill>
              </a:defRPr>
            </a:lvl7pPr>
            <a:lvl8pPr lvl="7" algn="r">
              <a:buNone/>
              <a:defRPr sz="1300">
                <a:solidFill>
                  <a:srgbClr val="FFFFFF"/>
                </a:solidFill>
              </a:defRPr>
            </a:lvl8pPr>
            <a:lvl9pPr lvl="8" algn="r">
              <a:buNone/>
              <a:defRPr sz="13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8" r:id="rId25"/>
    <p:sldLayoutId id="2147483690" r:id="rId26"/>
    <p:sldLayoutId id="2147483691" r:id="rId27"/>
    <p:sldLayoutId id="2147483692" r:id="rId28"/>
    <p:sldLayoutId id="2147483695" r:id="rId29"/>
    <p:sldLayoutId id="2147483696" r:id="rId30"/>
    <p:sldLayoutId id="2147483697" r:id="rId31"/>
    <p:sldLayoutId id="2147483698"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data-factory/introduction"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hyperlink" Target="https://docs.microsoft.com/en-us/azure/data-factory/introductio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https://docs.microsoft.com/en-us/azure/synapse-analytics/overview-what-i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hyperlink" Target="https://docs.microsoft.com/en-us/azure/stream-analytics/stream-analytics-introductio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docs.microsoft.com/en-us/azure/event-hubs/event-hubs-about"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721933" y="1875365"/>
            <a:ext cx="8520600" cy="1692523"/>
          </a:xfrm>
          <a:prstGeom prst="rect">
            <a:avLst/>
          </a:prstGeom>
        </p:spPr>
        <p:txBody>
          <a:bodyPr spcFirstLastPara="1" wrap="square" lIns="91400" tIns="91400" rIns="91400" bIns="91400" anchor="b" anchorCtr="0">
            <a:noAutofit/>
          </a:bodyPr>
          <a:lstStyle/>
          <a:p>
            <a:pPr marL="0" lvl="0" indent="0" algn="l" rtl="0">
              <a:spcBef>
                <a:spcPts val="0"/>
              </a:spcBef>
              <a:spcAft>
                <a:spcPts val="0"/>
              </a:spcAft>
              <a:buNone/>
            </a:pPr>
            <a:endParaRPr sz="3200" dirty="0"/>
          </a:p>
          <a:p>
            <a:pPr marL="0" lvl="0" indent="0" algn="l" rtl="0">
              <a:spcBef>
                <a:spcPts val="0"/>
              </a:spcBef>
              <a:spcAft>
                <a:spcPts val="0"/>
              </a:spcAft>
              <a:buNone/>
            </a:pPr>
            <a:r>
              <a:rPr lang="en-US" sz="2400" dirty="0"/>
              <a:t>Azure Developer – Virtual Mentored Program</a:t>
            </a:r>
            <a:endParaRPr sz="2400" dirty="0"/>
          </a:p>
          <a:p>
            <a:pPr marL="0" lvl="0" indent="0" algn="l" rtl="0">
              <a:spcBef>
                <a:spcPts val="0"/>
              </a:spcBef>
              <a:spcAft>
                <a:spcPts val="0"/>
              </a:spcAft>
              <a:buNone/>
            </a:pPr>
            <a:r>
              <a:rPr lang="en" sz="3600" dirty="0"/>
              <a:t>Azure Data Fundamentals, Azure Event Hub, &amp; Azure Key Vault</a:t>
            </a:r>
            <a:endParaRPr sz="3600" dirty="0"/>
          </a:p>
        </p:txBody>
      </p:sp>
      <p:pic>
        <p:nvPicPr>
          <p:cNvPr id="269" name="Google Shape;269;p43"/>
          <p:cNvPicPr preferRelativeResize="0"/>
          <p:nvPr/>
        </p:nvPicPr>
        <p:blipFill>
          <a:blip r:embed="rId3">
            <a:alphaModFix/>
          </a:blip>
          <a:stretch>
            <a:fillRect/>
          </a:stretch>
        </p:blipFill>
        <p:spPr>
          <a:xfrm>
            <a:off x="5873950" y="3823950"/>
            <a:ext cx="3069123" cy="1392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Scrubbing &amp; Normalization</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t>Depending on payload, some portions of the data may not be needed</a:t>
            </a:r>
          </a:p>
          <a:p>
            <a:pPr marL="285750" indent="-285750">
              <a:spcBef>
                <a:spcPts val="0"/>
              </a:spcBef>
              <a:buClrTx/>
              <a:buSzPct val="100000"/>
              <a:buFont typeface="Arial" panose="020B0604020202020204" pitchFamily="34" charset="0"/>
              <a:buChar char="●"/>
            </a:pPr>
            <a:r>
              <a:rPr lang="en-US" sz="1650" dirty="0"/>
              <a:t>Or some portions might contain sensitive detail</a:t>
            </a:r>
          </a:p>
          <a:p>
            <a:pPr marL="285750" indent="-285750">
              <a:spcBef>
                <a:spcPts val="0"/>
              </a:spcBef>
              <a:buClrTx/>
              <a:buSzPct val="100000"/>
              <a:buFont typeface="Arial" panose="020B0604020202020204" pitchFamily="34" charset="0"/>
              <a:buChar char="●"/>
            </a:pPr>
            <a:r>
              <a:rPr lang="en-US" sz="1650" dirty="0"/>
              <a:t>Those parts not needed or sensitive can be “scrubbed” to exclude</a:t>
            </a:r>
          </a:p>
          <a:p>
            <a:pPr marL="285750" indent="-285750">
              <a:spcBef>
                <a:spcPts val="0"/>
              </a:spcBef>
              <a:buClrTx/>
              <a:buSzPct val="100000"/>
              <a:buFont typeface="Arial" panose="020B0604020202020204" pitchFamily="34" charset="0"/>
              <a:buChar char="●"/>
            </a:pPr>
            <a:endParaRPr lang="en-US" sz="1650" dirty="0"/>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10</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2637096943"/>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09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Scrubbing &amp; Normalization</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t>Represents another potential optimization that can preserve storage</a:t>
            </a:r>
          </a:p>
          <a:p>
            <a:pPr marL="285750" indent="-285750">
              <a:spcBef>
                <a:spcPts val="0"/>
              </a:spcBef>
              <a:buClrTx/>
              <a:buSzPct val="100000"/>
              <a:buFont typeface="Arial" panose="020B0604020202020204" pitchFamily="34" charset="0"/>
              <a:buChar char="●"/>
            </a:pPr>
            <a:r>
              <a:rPr lang="en-US" sz="1650" dirty="0"/>
              <a:t>In other cases, similar data may be coming in multiple, disparate formats</a:t>
            </a:r>
          </a:p>
          <a:p>
            <a:pPr marL="285750" indent="-285750">
              <a:spcBef>
                <a:spcPts val="0"/>
              </a:spcBef>
              <a:buClrTx/>
              <a:buSzPct val="100000"/>
              <a:buFont typeface="Arial" panose="020B0604020202020204" pitchFamily="34" charset="0"/>
              <a:buChar char="●"/>
            </a:pPr>
            <a:r>
              <a:rPr lang="en-US" sz="1650" dirty="0"/>
              <a:t>For example, 2 different temperature sensors both providing temp/humidity detail</a:t>
            </a:r>
          </a:p>
          <a:p>
            <a:pPr marL="285750" indent="-285750">
              <a:spcBef>
                <a:spcPts val="0"/>
              </a:spcBef>
              <a:buClrTx/>
              <a:buSzPct val="100000"/>
              <a:buFont typeface="Arial" panose="020B0604020202020204" pitchFamily="34" charset="0"/>
              <a:buChar char="●"/>
            </a:pPr>
            <a:r>
              <a:rPr lang="en-US" sz="1650" dirty="0"/>
              <a:t>Or similar detail may be received from two different partners in different formats</a:t>
            </a:r>
          </a:p>
          <a:p>
            <a:pPr marL="285750" indent="-285750">
              <a:spcBef>
                <a:spcPts val="0"/>
              </a:spcBef>
              <a:buClrTx/>
              <a:buSzPct val="100000"/>
              <a:buFont typeface="Arial" panose="020B0604020202020204" pitchFamily="34" charset="0"/>
              <a:buChar char="●"/>
            </a:pPr>
            <a:endParaRPr lang="en-US" sz="1650" dirty="0"/>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11</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1520321247"/>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716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Scrubbing &amp; Normalization</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t>Normalization can bring consistency to the disparate content</a:t>
            </a:r>
          </a:p>
          <a:p>
            <a:pPr marL="285750" indent="-285750">
              <a:spcBef>
                <a:spcPts val="0"/>
              </a:spcBef>
              <a:buClrTx/>
              <a:buSzPct val="100000"/>
              <a:buFont typeface="Arial" panose="020B0604020202020204" pitchFamily="34" charset="0"/>
              <a:buChar char="●"/>
            </a:pPr>
            <a:r>
              <a:rPr lang="en-US" sz="1650" dirty="0"/>
              <a:t>By normalizing, becomes a single dataset for comprehensive analysis</a:t>
            </a:r>
          </a:p>
          <a:p>
            <a:pPr marL="285750" indent="-285750">
              <a:spcBef>
                <a:spcPts val="0"/>
              </a:spcBef>
              <a:buClrTx/>
              <a:buSzPct val="100000"/>
              <a:buFont typeface="Arial" panose="020B0604020202020204" pitchFamily="34" charset="0"/>
              <a:buChar char="●"/>
            </a:pPr>
            <a:r>
              <a:rPr lang="en-US" sz="1650" dirty="0"/>
              <a:t>Normalization may happen as part of ingestion or as part of a separate step</a:t>
            </a:r>
          </a:p>
          <a:p>
            <a:pPr marL="285750" indent="-285750">
              <a:spcBef>
                <a:spcPts val="0"/>
              </a:spcBef>
              <a:buClrTx/>
              <a:buSzPct val="100000"/>
              <a:buFont typeface="Arial" panose="020B0604020202020204" pitchFamily="34" charset="0"/>
              <a:buChar char="●"/>
            </a:pPr>
            <a:endParaRPr lang="en-US" sz="1650" dirty="0"/>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12</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321079019"/>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782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Aggregation</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t>Helps provide full picture of data from multiple streams</a:t>
            </a:r>
          </a:p>
          <a:p>
            <a:pPr marL="285750" indent="-285750">
              <a:spcBef>
                <a:spcPts val="0"/>
              </a:spcBef>
              <a:buClrTx/>
              <a:buSzPct val="100000"/>
              <a:buFont typeface="Arial" panose="020B0604020202020204" pitchFamily="34" charset="0"/>
              <a:buChar char="●"/>
            </a:pPr>
            <a:r>
              <a:rPr lang="en-US" sz="1650" dirty="0"/>
              <a:t>May also be used to enrich with info from other data sources</a:t>
            </a:r>
          </a:p>
          <a:p>
            <a:pPr marL="285750" indent="-285750">
              <a:spcBef>
                <a:spcPts val="0"/>
              </a:spcBef>
              <a:buClrTx/>
              <a:buSzPct val="100000"/>
              <a:buFont typeface="Arial" panose="020B0604020202020204" pitchFamily="34" charset="0"/>
              <a:buChar char="●"/>
            </a:pPr>
            <a:r>
              <a:rPr lang="en-US" sz="1650" dirty="0"/>
              <a:t>Data will be stored in persistent storage for downstream analysis &amp; reporting</a:t>
            </a:r>
          </a:p>
          <a:p>
            <a:pPr marL="285750" indent="-285750">
              <a:spcBef>
                <a:spcPts val="0"/>
              </a:spcBef>
              <a:buClrTx/>
              <a:buSzPct val="100000"/>
              <a:buFont typeface="Arial" panose="020B0604020202020204" pitchFamily="34" charset="0"/>
              <a:buChar char="●"/>
            </a:pPr>
            <a:endParaRPr lang="en-US" sz="1650" dirty="0"/>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13</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1368244757"/>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92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Aggregation</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In statistical analysis, the larger the sample size, the more accurate the inference</a:t>
            </a:r>
          </a:p>
          <a:p>
            <a:pPr marL="285750" indent="-285750">
              <a:spcBef>
                <a:spcPts val="0"/>
              </a:spcBef>
              <a:buClrTx/>
              <a:buSzPct val="100000"/>
              <a:buFont typeface="Arial" panose="020B0604020202020204" pitchFamily="34" charset="0"/>
              <a:buChar char="●"/>
            </a:pPr>
            <a:r>
              <a:rPr lang="en-US" sz="1650" dirty="0">
                <a:solidFill>
                  <a:schemeClr val="tx1"/>
                </a:solidFill>
              </a:rPr>
              <a:t>To manage costs, large sets of data may leverage different types of storage:</a:t>
            </a:r>
          </a:p>
          <a:p>
            <a:pPr marL="628650" lvl="1" indent="-285750">
              <a:spcBef>
                <a:spcPts val="0"/>
              </a:spcBef>
              <a:buClrTx/>
              <a:buSzPct val="100000"/>
              <a:buFont typeface="Courier New" panose="02070309020205020404" pitchFamily="49" charset="0"/>
              <a:buChar char="o"/>
            </a:pPr>
            <a:r>
              <a:rPr lang="en-US" sz="1500" dirty="0">
                <a:solidFill>
                  <a:schemeClr val="tx1"/>
                </a:solidFill>
              </a:rPr>
              <a:t>Hot storage – most recent data and most relevant for current analysis</a:t>
            </a:r>
          </a:p>
          <a:p>
            <a:pPr marL="628650" lvl="1" indent="-285750">
              <a:spcBef>
                <a:spcPts val="0"/>
              </a:spcBef>
              <a:buClrTx/>
              <a:buSzPct val="100000"/>
              <a:buFont typeface="Courier New" panose="02070309020205020404" pitchFamily="49" charset="0"/>
              <a:buChar char="o"/>
            </a:pPr>
            <a:r>
              <a:rPr lang="en-US" sz="1500" dirty="0">
                <a:solidFill>
                  <a:schemeClr val="tx1"/>
                </a:solidFill>
              </a:rPr>
              <a:t>Cool storage – data not actively used but potentially relevant (short-term trends)</a:t>
            </a:r>
          </a:p>
          <a:p>
            <a:pPr marL="628650" lvl="1" indent="-285750">
              <a:spcBef>
                <a:spcPts val="0"/>
              </a:spcBef>
              <a:buClrTx/>
              <a:buSzPct val="100000"/>
              <a:buFont typeface="Courier New" panose="02070309020205020404" pitchFamily="49" charset="0"/>
              <a:buChar char="o"/>
            </a:pPr>
            <a:r>
              <a:rPr lang="en-US" sz="1500" dirty="0">
                <a:solidFill>
                  <a:schemeClr val="tx1"/>
                </a:solidFill>
              </a:rPr>
              <a:t>Cold or archive storage – data kept for historical purposes and long-term trending</a:t>
            </a:r>
          </a:p>
          <a:p>
            <a:pPr marL="285750" indent="-285750">
              <a:spcBef>
                <a:spcPts val="0"/>
              </a:spcBef>
              <a:buClrTx/>
              <a:buSzPct val="100000"/>
              <a:buFont typeface="Arial" panose="020B0604020202020204" pitchFamily="34" charset="0"/>
              <a:buChar char="●"/>
            </a:pPr>
            <a:r>
              <a:rPr lang="en-US" sz="1650" dirty="0">
                <a:solidFill>
                  <a:schemeClr val="tx1"/>
                </a:solidFill>
              </a:rPr>
              <a:t>Security of the stored data and encryption at rest become critical</a:t>
            </a:r>
          </a:p>
          <a:p>
            <a:pPr marL="285750" indent="-285750">
              <a:spcBef>
                <a:spcPts val="0"/>
              </a:spcBef>
              <a:buClrTx/>
              <a:buSzPct val="100000"/>
              <a:buFont typeface="Arial" panose="020B0604020202020204" pitchFamily="34" charset="0"/>
              <a:buChar char="●"/>
            </a:pPr>
            <a:endParaRPr lang="en-US" sz="1650" dirty="0">
              <a:solidFill>
                <a:schemeClr val="tx1"/>
              </a:solidFill>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14</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1024073920"/>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025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Analysis &amp; Intelligence Gathering</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In the digital age, data is the competitive edge</a:t>
            </a:r>
          </a:p>
          <a:p>
            <a:pPr marL="285750" indent="-285750">
              <a:spcBef>
                <a:spcPts val="0"/>
              </a:spcBef>
              <a:buClrTx/>
              <a:buSzPct val="100000"/>
              <a:buFont typeface="Arial" panose="020B0604020202020204" pitchFamily="34" charset="0"/>
              <a:buChar char="●"/>
            </a:pPr>
            <a:r>
              <a:rPr lang="en-US" sz="1650" dirty="0">
                <a:solidFill>
                  <a:schemeClr val="tx1"/>
                </a:solidFill>
              </a:rPr>
              <a:t>Companies that manage their data as a critical asset succeed</a:t>
            </a:r>
          </a:p>
          <a:p>
            <a:pPr marL="285750" indent="-285750">
              <a:spcBef>
                <a:spcPts val="0"/>
              </a:spcBef>
              <a:buClrTx/>
              <a:buSzPct val="100000"/>
              <a:buFont typeface="Arial" panose="020B0604020202020204" pitchFamily="34" charset="0"/>
              <a:buChar char="●"/>
            </a:pPr>
            <a:r>
              <a:rPr lang="en-US" sz="1650" dirty="0">
                <a:solidFill>
                  <a:schemeClr val="tx1"/>
                </a:solidFill>
              </a:rPr>
              <a:t>Keys:</a:t>
            </a:r>
          </a:p>
          <a:p>
            <a:pPr marL="628650" lvl="1" indent="-285750">
              <a:spcBef>
                <a:spcPts val="0"/>
              </a:spcBef>
              <a:buClrTx/>
              <a:buSzPct val="100000"/>
              <a:buFont typeface="Courier New" panose="02070309020205020404" pitchFamily="49" charset="0"/>
              <a:buChar char="o"/>
            </a:pPr>
            <a:r>
              <a:rPr lang="en-US" sz="1500" dirty="0">
                <a:solidFill>
                  <a:schemeClr val="tx1"/>
                </a:solidFill>
              </a:rPr>
              <a:t>Aggregating efficiently</a:t>
            </a:r>
          </a:p>
          <a:p>
            <a:pPr marL="628650" lvl="1" indent="-285750">
              <a:spcBef>
                <a:spcPts val="0"/>
              </a:spcBef>
              <a:buClrTx/>
              <a:buSzPct val="100000"/>
              <a:buFont typeface="Courier New" panose="02070309020205020404" pitchFamily="49" charset="0"/>
              <a:buChar char="o"/>
            </a:pPr>
            <a:r>
              <a:rPr lang="en-US" sz="1500" dirty="0">
                <a:solidFill>
                  <a:schemeClr val="tx1"/>
                </a:solidFill>
              </a:rPr>
              <a:t>Analyzing effectively</a:t>
            </a:r>
          </a:p>
          <a:p>
            <a:pPr marL="285750" indent="-285750">
              <a:spcBef>
                <a:spcPts val="0"/>
              </a:spcBef>
              <a:buClrTx/>
              <a:buSzPct val="100000"/>
              <a:buFont typeface="Arial" panose="020B0604020202020204" pitchFamily="34" charset="0"/>
              <a:buChar char="●"/>
            </a:pPr>
            <a:endParaRPr lang="en-US" sz="1650" dirty="0">
              <a:solidFill>
                <a:schemeClr val="tx1"/>
              </a:solidFill>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15</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2301752419"/>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3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Analysis &amp; Intelligence Gathering</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Goal is to identify and leverage the most important data points</a:t>
            </a:r>
          </a:p>
          <a:p>
            <a:pPr marL="285750" indent="-285750">
              <a:spcBef>
                <a:spcPts val="0"/>
              </a:spcBef>
              <a:buClrTx/>
              <a:buSzPct val="100000"/>
              <a:buFont typeface="Arial" panose="020B0604020202020204" pitchFamily="34" charset="0"/>
              <a:buChar char="●"/>
            </a:pPr>
            <a:r>
              <a:rPr lang="en-US" sz="1650" dirty="0">
                <a:solidFill>
                  <a:schemeClr val="tx1"/>
                </a:solidFill>
              </a:rPr>
              <a:t>Importance is measured by business value-driven decision-making</a:t>
            </a:r>
          </a:p>
          <a:p>
            <a:pPr marL="285750" indent="-285750">
              <a:spcBef>
                <a:spcPts val="0"/>
              </a:spcBef>
              <a:buClrTx/>
              <a:buSzPct val="100000"/>
              <a:buFont typeface="Arial" panose="020B0604020202020204" pitchFamily="34" charset="0"/>
              <a:buChar char="●"/>
            </a:pPr>
            <a:r>
              <a:rPr lang="en-US" sz="1650" dirty="0">
                <a:solidFill>
                  <a:schemeClr val="tx1"/>
                </a:solidFill>
              </a:rPr>
              <a:t>What can I learn about today’s customers, scenarios, or business cases?</a:t>
            </a:r>
          </a:p>
          <a:p>
            <a:pPr marL="285750" indent="-285750">
              <a:spcBef>
                <a:spcPts val="0"/>
              </a:spcBef>
              <a:buClrTx/>
              <a:buSzPct val="100000"/>
              <a:buFont typeface="Arial" panose="020B0604020202020204" pitchFamily="34" charset="0"/>
              <a:buChar char="●"/>
            </a:pPr>
            <a:r>
              <a:rPr lang="en-US" sz="1650" dirty="0">
                <a:solidFill>
                  <a:schemeClr val="tx1"/>
                </a:solidFill>
              </a:rPr>
              <a:t>What can I effectively predict about tomorrows?</a:t>
            </a:r>
          </a:p>
          <a:p>
            <a:pPr marL="285750" indent="-285750">
              <a:spcBef>
                <a:spcPts val="0"/>
              </a:spcBef>
              <a:buClrTx/>
              <a:buSzPct val="100000"/>
              <a:buFont typeface="Arial" panose="020B0604020202020204" pitchFamily="34" charset="0"/>
              <a:buChar char="●"/>
            </a:pPr>
            <a:endParaRPr lang="en-US" sz="1650" dirty="0">
              <a:solidFill>
                <a:schemeClr val="tx1"/>
              </a:solidFill>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16</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512055781"/>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417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Analysis &amp; Intelligence Gathering</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39000" y="1256125"/>
            <a:ext cx="7625100" cy="3173100"/>
          </a:xfrm>
          <a:prstGeom prst="rect">
            <a:avLst/>
          </a:prstGeom>
          <a:noFill/>
          <a:ln>
            <a:noFill/>
          </a:ln>
        </p:spPr>
        <p:txBody>
          <a:bodyPr spcFirstLastPara="1" wrap="square" lIns="67500" tIns="35100" rIns="68569" bIns="34275" anchor="t" anchorCtr="0">
            <a:noAutofit/>
          </a:bodyPr>
          <a:lstStyle/>
          <a:p>
            <a:pPr marL="0" indent="0">
              <a:spcBef>
                <a:spcPts val="0"/>
              </a:spcBef>
              <a:buNone/>
            </a:pPr>
            <a:r>
              <a:rPr lang="en-US" sz="1650" dirty="0"/>
              <a:t>Scenario: Temperature sensors have been steadily recording and aggregating readings from a high-profile data center for a major bank. Initially, the intent was to support being reactive – enabling staff to adjust when an alert was received about an excessively high or low reading (since it can lead to equipment damage or malfunction). Going forward, leadership would like to investigate coupling historical data with current data to understand what kind of proactive intelligence can be gained.</a:t>
            </a: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17</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2671449742"/>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D3125A1-C93F-45AE-98DB-ED96A8C705A2}"/>
              </a:ext>
            </a:extLst>
          </p:cNvPr>
          <p:cNvSpPr txBox="1"/>
          <p:nvPr/>
        </p:nvSpPr>
        <p:spPr>
          <a:xfrm>
            <a:off x="2573560" y="3354866"/>
            <a:ext cx="5931440" cy="830997"/>
          </a:xfrm>
          <a:prstGeom prst="rect">
            <a:avLst/>
          </a:prstGeom>
          <a:noFill/>
        </p:spPr>
        <p:txBody>
          <a:bodyPr wrap="square" rtlCol="0">
            <a:spAutoFit/>
          </a:bodyPr>
          <a:lstStyle/>
          <a:p>
            <a:pPr marL="214313" indent="-214313">
              <a:buFont typeface="Wingdings" panose="05000000000000000000" pitchFamily="2" charset="2"/>
              <a:buChar char="ü"/>
            </a:pPr>
            <a:r>
              <a:rPr lang="en-US" sz="1200" dirty="0"/>
              <a:t>What kinds of intelligence do think could be gleaned from this data?</a:t>
            </a:r>
          </a:p>
          <a:p>
            <a:pPr marL="214313" indent="-214313">
              <a:buFont typeface="Wingdings" panose="05000000000000000000" pitchFamily="2" charset="2"/>
              <a:buChar char="ü"/>
            </a:pPr>
            <a:r>
              <a:rPr lang="en-US" sz="1200" dirty="0"/>
              <a:t>How might the company leverage the information in a more proactive manner?</a:t>
            </a:r>
          </a:p>
          <a:p>
            <a:pPr marL="214313" indent="-214313">
              <a:buFont typeface="Wingdings" panose="05000000000000000000" pitchFamily="2" charset="2"/>
              <a:buChar char="ü"/>
            </a:pPr>
            <a:r>
              <a:rPr lang="en-US" sz="1200" dirty="0"/>
              <a:t>What other kinds of information could the data be enriched with to provide more comprehensive value and decisioning?</a:t>
            </a:r>
          </a:p>
        </p:txBody>
      </p:sp>
    </p:spTree>
    <p:extLst>
      <p:ext uri="{BB962C8B-B14F-4D97-AF65-F5344CB8AC3E}">
        <p14:creationId xmlns:p14="http://schemas.microsoft.com/office/powerpoint/2010/main" val="131013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Analysis &amp; Intelligence Gathering</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1228"/>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Requires balancing of competing concerns:</a:t>
            </a:r>
          </a:p>
          <a:p>
            <a:pPr marL="628650" lvl="1" indent="-285750">
              <a:spcBef>
                <a:spcPts val="0"/>
              </a:spcBef>
              <a:buClrTx/>
              <a:buSzPct val="100000"/>
              <a:buFont typeface="Courier New" panose="02070309020205020404" pitchFamily="49" charset="0"/>
              <a:buChar char="o"/>
            </a:pPr>
            <a:r>
              <a:rPr lang="en-US" sz="1500" dirty="0">
                <a:solidFill>
                  <a:schemeClr val="tx1"/>
                </a:solidFill>
              </a:rPr>
              <a:t>To increase quality of intelligence, more data is required (sometimes MUCH more)</a:t>
            </a:r>
          </a:p>
          <a:p>
            <a:pPr marL="628650" lvl="1" indent="-285750">
              <a:spcBef>
                <a:spcPts val="0"/>
              </a:spcBef>
              <a:buClrTx/>
              <a:buSzPct val="100000"/>
              <a:buFont typeface="Courier New" panose="02070309020205020404" pitchFamily="49" charset="0"/>
              <a:buChar char="o"/>
            </a:pPr>
            <a:r>
              <a:rPr lang="en-US" sz="1500" dirty="0">
                <a:solidFill>
                  <a:schemeClr val="tx1"/>
                </a:solidFill>
              </a:rPr>
              <a:t>But massive datasets can be complex to manage and process</a:t>
            </a:r>
          </a:p>
          <a:p>
            <a:pPr marL="285750" indent="-285750">
              <a:spcBef>
                <a:spcPts val="0"/>
              </a:spcBef>
              <a:buClrTx/>
              <a:buSzPct val="100000"/>
              <a:buFont typeface="Arial" panose="020B0604020202020204" pitchFamily="34" charset="0"/>
              <a:buChar char="●"/>
            </a:pPr>
            <a:endParaRPr lang="en-US" sz="1650" dirty="0">
              <a:solidFill>
                <a:schemeClr val="tx1"/>
              </a:solidFill>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18</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525906467"/>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71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Analysis &amp; Intelligence Gathering</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Enter ML / AI:</a:t>
            </a:r>
          </a:p>
          <a:p>
            <a:pPr marL="628650" lvl="1" indent="-285750">
              <a:spcBef>
                <a:spcPts val="0"/>
              </a:spcBef>
              <a:buClrTx/>
              <a:buSzPct val="100000"/>
              <a:buFont typeface="Courier New" panose="02070309020205020404" pitchFamily="49" charset="0"/>
              <a:buChar char="o"/>
            </a:pPr>
            <a:r>
              <a:rPr lang="en-US" sz="1500" dirty="0">
                <a:solidFill>
                  <a:schemeClr val="tx1"/>
                </a:solidFill>
              </a:rPr>
              <a:t>Algorithms are used to build mathematical models from existing data</a:t>
            </a:r>
          </a:p>
          <a:p>
            <a:pPr marL="628650" lvl="1" indent="-285750">
              <a:spcBef>
                <a:spcPts val="0"/>
              </a:spcBef>
              <a:buClrTx/>
              <a:buSzPct val="100000"/>
              <a:buFont typeface="Courier New" panose="02070309020205020404" pitchFamily="49" charset="0"/>
              <a:buChar char="o"/>
            </a:pPr>
            <a:r>
              <a:rPr lang="en-US" sz="1500" dirty="0">
                <a:solidFill>
                  <a:schemeClr val="tx1"/>
                </a:solidFill>
              </a:rPr>
              <a:t>Results in a mathematical “trajectory” (and confidence level)</a:t>
            </a:r>
          </a:p>
          <a:p>
            <a:pPr marL="628650" lvl="1" indent="-285750">
              <a:spcBef>
                <a:spcPts val="0"/>
              </a:spcBef>
              <a:buClrTx/>
              <a:buSzPct val="100000"/>
              <a:buFont typeface="Courier New" panose="02070309020205020404" pitchFamily="49" charset="0"/>
              <a:buChar char="o"/>
            </a:pPr>
            <a:r>
              <a:rPr lang="en-US" sz="1500" dirty="0">
                <a:solidFill>
                  <a:schemeClr val="tx1"/>
                </a:solidFill>
              </a:rPr>
              <a:t>Algorithms can be configured to learn and improve over time</a:t>
            </a:r>
          </a:p>
          <a:p>
            <a:pPr marL="285750" indent="-285750">
              <a:spcBef>
                <a:spcPts val="0"/>
              </a:spcBef>
              <a:buClrTx/>
              <a:buSzPct val="100000"/>
              <a:buFont typeface="Arial" panose="020B0604020202020204" pitchFamily="34" charset="0"/>
              <a:buChar char="●"/>
            </a:pPr>
            <a:r>
              <a:rPr lang="en-US" sz="1650" dirty="0">
                <a:solidFill>
                  <a:schemeClr val="tx1"/>
                </a:solidFill>
              </a:rPr>
              <a:t>Hyperscale available in the Cloud brings near-limitless power to bear</a:t>
            </a:r>
          </a:p>
          <a:p>
            <a:pPr marL="285750" indent="-285750">
              <a:spcBef>
                <a:spcPts val="0"/>
              </a:spcBef>
              <a:buClrTx/>
              <a:buSzPct val="100000"/>
              <a:buFont typeface="Arial" panose="020B0604020202020204" pitchFamily="34" charset="0"/>
              <a:buChar char="●"/>
            </a:pPr>
            <a:endParaRPr lang="en-US" sz="1650" dirty="0">
              <a:solidFill>
                <a:schemeClr val="tx1"/>
              </a:solidFill>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19</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3320120392"/>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12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dirty="0">
                <a:latin typeface="Helvetica Neue"/>
                <a:ea typeface="Helvetica Neue"/>
                <a:cs typeface="Helvetica Neue"/>
                <a:sym typeface="Helvetica Neue"/>
              </a:rPr>
              <a:t>Week 4 Content</a:t>
            </a:r>
            <a:endParaRPr dirty="0">
              <a:latin typeface="Helvetica Neue"/>
              <a:ea typeface="Helvetica Neue"/>
              <a:cs typeface="Helvetica Neue"/>
              <a:sym typeface="Helvetica Neue"/>
            </a:endParaRPr>
          </a:p>
        </p:txBody>
      </p:sp>
      <p:sp>
        <p:nvSpPr>
          <p:cNvPr id="159" name="Google Shape;159;p26"/>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a:t>
            </a:fld>
            <a:endParaRPr/>
          </a:p>
        </p:txBody>
      </p:sp>
      <p:sp>
        <p:nvSpPr>
          <p:cNvPr id="5" name="Rectangle: Rounded Corners 4">
            <a:extLst>
              <a:ext uri="{FF2B5EF4-FFF2-40B4-BE49-F238E27FC236}">
                <a16:creationId xmlns:a16="http://schemas.microsoft.com/office/drawing/2014/main" id="{892AA808-5827-85A6-3D23-5E55B3FF2F34}"/>
              </a:ext>
            </a:extLst>
          </p:cNvPr>
          <p:cNvSpPr/>
          <p:nvPr/>
        </p:nvSpPr>
        <p:spPr>
          <a:xfrm>
            <a:off x="2876365" y="1740023"/>
            <a:ext cx="3338004"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Data Fundamentals</a:t>
            </a:r>
          </a:p>
        </p:txBody>
      </p:sp>
      <p:sp>
        <p:nvSpPr>
          <p:cNvPr id="9" name="Rectangle: Rounded Corners 8">
            <a:extLst>
              <a:ext uri="{FF2B5EF4-FFF2-40B4-BE49-F238E27FC236}">
                <a16:creationId xmlns:a16="http://schemas.microsoft.com/office/drawing/2014/main" id="{19676563-52B7-54F6-51DA-AE7CD45CE73F}"/>
              </a:ext>
            </a:extLst>
          </p:cNvPr>
          <p:cNvSpPr/>
          <p:nvPr/>
        </p:nvSpPr>
        <p:spPr>
          <a:xfrm>
            <a:off x="2902998" y="2487227"/>
            <a:ext cx="3338004"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Event Hub</a:t>
            </a:r>
          </a:p>
        </p:txBody>
      </p:sp>
      <p:sp>
        <p:nvSpPr>
          <p:cNvPr id="6" name="Rectangle: Rounded Corners 5">
            <a:extLst>
              <a:ext uri="{FF2B5EF4-FFF2-40B4-BE49-F238E27FC236}">
                <a16:creationId xmlns:a16="http://schemas.microsoft.com/office/drawing/2014/main" id="{3AB4D5AB-8FDD-0239-4C4A-C69145DB0776}"/>
              </a:ext>
            </a:extLst>
          </p:cNvPr>
          <p:cNvSpPr/>
          <p:nvPr/>
        </p:nvSpPr>
        <p:spPr>
          <a:xfrm>
            <a:off x="2902998" y="3229192"/>
            <a:ext cx="3338004"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Key Vault</a:t>
            </a:r>
          </a:p>
        </p:txBody>
      </p:sp>
    </p:spTree>
    <p:extLst>
      <p:ext uri="{BB962C8B-B14F-4D97-AF65-F5344CB8AC3E}">
        <p14:creationId xmlns:p14="http://schemas.microsoft.com/office/powerpoint/2010/main" val="259983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Supervised Learning</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20</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757543483"/>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FAA686E5-498B-4BA7-8D69-E1D3AC7EB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6029" y="1074906"/>
            <a:ext cx="5860687" cy="343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Unsupervised Learning</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21</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4291439407"/>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462AC878-7017-4E66-BBF4-1FDB2AD2060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5678" y="1076706"/>
            <a:ext cx="5863590" cy="344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10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Reinforcement Learning</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22</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3575783810"/>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91DFC3F4-13BB-412C-BBF2-6A9F8FBD881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5678" y="1076706"/>
            <a:ext cx="5863590" cy="344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78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Data Factory</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23</a:t>
            </a:fld>
            <a:endParaRPr/>
          </a:p>
        </p:txBody>
      </p:sp>
      <p:sp>
        <p:nvSpPr>
          <p:cNvPr id="2" name="Google Shape;151;p25">
            <a:extLst>
              <a:ext uri="{FF2B5EF4-FFF2-40B4-BE49-F238E27FC236}">
                <a16:creationId xmlns:a16="http://schemas.microsoft.com/office/drawing/2014/main" id="{6640B91F-7929-B002-EC71-1154322725E3}"/>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Facilitates management and usage of “big data” (large amounts of data, potentially coming from multiple locations in multiple formats)</a:t>
            </a:r>
          </a:p>
          <a:p>
            <a:pPr marL="285750" indent="-285750">
              <a:spcBef>
                <a:spcPts val="0"/>
              </a:spcBef>
              <a:buClrTx/>
              <a:buSzPct val="100000"/>
              <a:buFont typeface="Arial" panose="020B0604020202020204" pitchFamily="34" charset="0"/>
              <a:buChar char="●"/>
            </a:pPr>
            <a:r>
              <a:rPr lang="en-US" sz="1650" dirty="0">
                <a:solidFill>
                  <a:schemeClr val="tx1"/>
                </a:solidFill>
              </a:rPr>
              <a:t>Goal is to move from “raw” data to data intelligence</a:t>
            </a:r>
          </a:p>
          <a:p>
            <a:pPr marL="285750" indent="-285750">
              <a:spcBef>
                <a:spcPts val="0"/>
              </a:spcBef>
              <a:buClrTx/>
              <a:buSzPct val="100000"/>
              <a:buFont typeface="Arial" panose="020B0604020202020204" pitchFamily="34" charset="0"/>
              <a:buChar char="●"/>
            </a:pPr>
            <a:r>
              <a:rPr lang="en-US" sz="1650" dirty="0">
                <a:solidFill>
                  <a:schemeClr val="tx1"/>
                </a:solidFill>
              </a:rPr>
              <a:t>Azure Data Factory provides a managed service supporting:</a:t>
            </a:r>
          </a:p>
          <a:p>
            <a:pPr lvl="1" indent="-457200">
              <a:buClrTx/>
              <a:buSzPct val="100000"/>
              <a:buFont typeface="Courier New" panose="02070309020205020404" pitchFamily="49" charset="0"/>
              <a:buChar char="o"/>
            </a:pPr>
            <a:r>
              <a:rPr lang="en-US" sz="1500" dirty="0">
                <a:solidFill>
                  <a:schemeClr val="tx1"/>
                </a:solidFill>
              </a:rPr>
              <a:t>Complex hybrid ETL (extract-transform-load)</a:t>
            </a:r>
          </a:p>
          <a:p>
            <a:pPr lvl="1" indent="-457200">
              <a:buClrTx/>
              <a:buSzPct val="100000"/>
              <a:buFont typeface="Courier New" panose="02070309020205020404" pitchFamily="49" charset="0"/>
              <a:buChar char="o"/>
            </a:pPr>
            <a:r>
              <a:rPr lang="en-US" sz="1500" dirty="0">
                <a:solidFill>
                  <a:schemeClr val="tx1"/>
                </a:solidFill>
              </a:rPr>
              <a:t>ELT (extract-load-transform)</a:t>
            </a:r>
          </a:p>
          <a:p>
            <a:pPr lvl="1" indent="-457200">
              <a:buClrTx/>
              <a:buSzPct val="100000"/>
              <a:buFont typeface="Courier New" panose="02070309020205020404" pitchFamily="49" charset="0"/>
              <a:buChar char="o"/>
            </a:pPr>
            <a:r>
              <a:rPr lang="en-US" sz="1500" dirty="0">
                <a:solidFill>
                  <a:schemeClr val="tx1"/>
                </a:solidFill>
              </a:rPr>
              <a:t>General data integration</a:t>
            </a:r>
          </a:p>
          <a:p>
            <a:pPr indent="-457200">
              <a:buClrTx/>
              <a:buSzPct val="100000"/>
              <a:buFont typeface="Arial" panose="020B0604020202020204" pitchFamily="34" charset="0"/>
              <a:buChar char="●"/>
            </a:pPr>
            <a:r>
              <a:rPr lang="en-US" sz="1650" dirty="0">
                <a:solidFill>
                  <a:schemeClr val="tx1"/>
                </a:solidFill>
              </a:rPr>
              <a:t>Often combined with several other Azure data tools to create pipelines for data movement</a:t>
            </a:r>
          </a:p>
          <a:p>
            <a:pPr lvl="1" indent="-457200">
              <a:buClrTx/>
              <a:buSzPct val="100000"/>
              <a:buFont typeface="Courier New" panose="02070309020205020404" pitchFamily="49" charset="0"/>
              <a:buChar char="o"/>
            </a:pPr>
            <a:endParaRPr lang="en-US" sz="1500" dirty="0">
              <a:solidFill>
                <a:schemeClr val="tx1"/>
              </a:solidFill>
            </a:endParaRPr>
          </a:p>
          <a:p>
            <a:pPr marL="285750" indent="-285750">
              <a:spcBef>
                <a:spcPts val="0"/>
              </a:spcBef>
              <a:buClrTx/>
              <a:buSzPct val="100000"/>
              <a:buFont typeface="Arial" panose="020B0604020202020204" pitchFamily="34" charset="0"/>
              <a:buChar char="●"/>
            </a:pPr>
            <a:endParaRPr lang="en-US" sz="1650" dirty="0">
              <a:solidFill>
                <a:schemeClr val="tx1"/>
              </a:solidFill>
            </a:endParaRPr>
          </a:p>
        </p:txBody>
      </p:sp>
    </p:spTree>
    <p:extLst>
      <p:ext uri="{BB962C8B-B14F-4D97-AF65-F5344CB8AC3E}">
        <p14:creationId xmlns:p14="http://schemas.microsoft.com/office/powerpoint/2010/main" val="387419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Data Factory</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24</a:t>
            </a:fld>
            <a:endParaRPr/>
          </a:p>
        </p:txBody>
      </p:sp>
      <p:sp>
        <p:nvSpPr>
          <p:cNvPr id="5" name="Rectangle: Rounded Corners 4">
            <a:extLst>
              <a:ext uri="{FF2B5EF4-FFF2-40B4-BE49-F238E27FC236}">
                <a16:creationId xmlns:a16="http://schemas.microsoft.com/office/drawing/2014/main" id="{971481C3-164A-0754-ED6A-FD3C5DD8A63E}"/>
              </a:ext>
            </a:extLst>
          </p:cNvPr>
          <p:cNvSpPr/>
          <p:nvPr/>
        </p:nvSpPr>
        <p:spPr>
          <a:xfrm>
            <a:off x="3310942" y="1184773"/>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 &amp; Collect</a:t>
            </a:r>
          </a:p>
        </p:txBody>
      </p:sp>
      <p:sp>
        <p:nvSpPr>
          <p:cNvPr id="7" name="Rectangle: Rounded Corners 6">
            <a:extLst>
              <a:ext uri="{FF2B5EF4-FFF2-40B4-BE49-F238E27FC236}">
                <a16:creationId xmlns:a16="http://schemas.microsoft.com/office/drawing/2014/main" id="{0E8708F3-09CF-D8C2-8C28-8365729D22D6}"/>
              </a:ext>
            </a:extLst>
          </p:cNvPr>
          <p:cNvSpPr/>
          <p:nvPr/>
        </p:nvSpPr>
        <p:spPr>
          <a:xfrm>
            <a:off x="3310942" y="2076638"/>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 &amp; Enrich</a:t>
            </a:r>
          </a:p>
        </p:txBody>
      </p:sp>
      <p:sp>
        <p:nvSpPr>
          <p:cNvPr id="9" name="Rectangle: Rounded Corners 8">
            <a:extLst>
              <a:ext uri="{FF2B5EF4-FFF2-40B4-BE49-F238E27FC236}">
                <a16:creationId xmlns:a16="http://schemas.microsoft.com/office/drawing/2014/main" id="{410A6CB1-B723-CBBD-A3D6-8040361C793F}"/>
              </a:ext>
            </a:extLst>
          </p:cNvPr>
          <p:cNvSpPr/>
          <p:nvPr/>
        </p:nvSpPr>
        <p:spPr>
          <a:xfrm>
            <a:off x="3323844" y="2968503"/>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CI/CD &amp; Publish</a:t>
            </a:r>
          </a:p>
        </p:txBody>
      </p:sp>
      <p:sp>
        <p:nvSpPr>
          <p:cNvPr id="11" name="Rectangle: Rounded Corners 10">
            <a:extLst>
              <a:ext uri="{FF2B5EF4-FFF2-40B4-BE49-F238E27FC236}">
                <a16:creationId xmlns:a16="http://schemas.microsoft.com/office/drawing/2014/main" id="{BF5C1692-23E6-022D-8DE4-1F3B93EEC5F6}"/>
              </a:ext>
            </a:extLst>
          </p:cNvPr>
          <p:cNvSpPr/>
          <p:nvPr/>
        </p:nvSpPr>
        <p:spPr>
          <a:xfrm>
            <a:off x="3323844" y="3861018"/>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a:t>
            </a:r>
          </a:p>
        </p:txBody>
      </p:sp>
      <p:sp>
        <p:nvSpPr>
          <p:cNvPr id="12" name="Google Shape;151;p25">
            <a:extLst>
              <a:ext uri="{FF2B5EF4-FFF2-40B4-BE49-F238E27FC236}">
                <a16:creationId xmlns:a16="http://schemas.microsoft.com/office/drawing/2014/main" id="{22513F96-1863-0E6F-DA4D-E56E5ED9BE13}"/>
              </a:ext>
            </a:extLst>
          </p:cNvPr>
          <p:cNvSpPr txBox="1">
            <a:spLocks noGrp="1"/>
          </p:cNvSpPr>
          <p:nvPr>
            <p:ph type="subTitle" idx="1"/>
          </p:nvPr>
        </p:nvSpPr>
        <p:spPr>
          <a:xfrm>
            <a:off x="6235260" y="871325"/>
            <a:ext cx="2321524" cy="1386977"/>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350" dirty="0">
                <a:solidFill>
                  <a:schemeClr val="tx1"/>
                </a:solidFill>
              </a:rPr>
              <a:t>Bring together data from multiple, disparate sources (both on-prem &amp; Cloud)</a:t>
            </a:r>
          </a:p>
          <a:p>
            <a:pPr marL="285750" indent="-285750">
              <a:spcBef>
                <a:spcPts val="0"/>
              </a:spcBef>
              <a:buClrTx/>
              <a:buSzPct val="100000"/>
              <a:buFont typeface="Arial" panose="020B0604020202020204" pitchFamily="34" charset="0"/>
              <a:buChar char="●"/>
            </a:pPr>
            <a:r>
              <a:rPr lang="en-US" sz="1350" dirty="0">
                <a:solidFill>
                  <a:schemeClr val="tx1"/>
                </a:solidFill>
              </a:rPr>
              <a:t>Multiple connectors available to facilitate</a:t>
            </a:r>
          </a:p>
          <a:p>
            <a:pPr marL="0" indent="0">
              <a:spcBef>
                <a:spcPts val="0"/>
              </a:spcBef>
              <a:buClrTx/>
              <a:buSzPct val="100000"/>
            </a:pPr>
            <a:endParaRPr lang="en-US" sz="1350" dirty="0">
              <a:solidFill>
                <a:schemeClr val="tx1"/>
              </a:solidFill>
            </a:endParaRPr>
          </a:p>
        </p:txBody>
      </p:sp>
      <p:cxnSp>
        <p:nvCxnSpPr>
          <p:cNvPr id="14" name="Straight Connector 13">
            <a:extLst>
              <a:ext uri="{FF2B5EF4-FFF2-40B4-BE49-F238E27FC236}">
                <a16:creationId xmlns:a16="http://schemas.microsoft.com/office/drawing/2014/main" id="{8683DB06-4648-9671-B4AB-9AD630045C2A}"/>
              </a:ext>
            </a:extLst>
          </p:cNvPr>
          <p:cNvCxnSpPr>
            <a:stCxn id="12" idx="1"/>
          </p:cNvCxnSpPr>
          <p:nvPr/>
        </p:nvCxnSpPr>
        <p:spPr>
          <a:xfrm flipH="1" flipV="1">
            <a:off x="5550408" y="1564249"/>
            <a:ext cx="684852" cy="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Google Shape;151;p25">
            <a:extLst>
              <a:ext uri="{FF2B5EF4-FFF2-40B4-BE49-F238E27FC236}">
                <a16:creationId xmlns:a16="http://schemas.microsoft.com/office/drawing/2014/main" id="{8EBDF8E2-FB42-C0D7-01E2-B0DAF07AEF39}"/>
              </a:ext>
            </a:extLst>
          </p:cNvPr>
          <p:cNvSpPr txBox="1">
            <a:spLocks/>
          </p:cNvSpPr>
          <p:nvPr/>
        </p:nvSpPr>
        <p:spPr>
          <a:xfrm>
            <a:off x="445891" y="1727813"/>
            <a:ext cx="2321524" cy="1386977"/>
          </a:xfrm>
          <a:prstGeom prst="rect">
            <a:avLst/>
          </a:prstGeom>
          <a:noFill/>
          <a:ln>
            <a:noFill/>
          </a:ln>
        </p:spPr>
        <p:txBody>
          <a:bodyPr spcFirstLastPara="1" wrap="square" lIns="67500" tIns="35100" rIns="68569" bIns="3427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FFFFFF"/>
              </a:buClr>
              <a:buSzPts val="27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2pPr>
            <a:lvl3pPr marL="1371600" marR="0" lvl="2"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3pPr>
            <a:lvl4pPr marL="1828800" marR="0" lvl="3"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4pPr>
            <a:lvl5pPr marL="2286000" marR="0" lvl="4"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5pPr>
            <a:lvl6pPr marL="2743200" marR="0" lvl="5" indent="-349250" algn="l" rtl="0">
              <a:lnSpc>
                <a:spcPct val="100000"/>
              </a:lnSpc>
              <a:spcBef>
                <a:spcPts val="0"/>
              </a:spcBef>
              <a:spcAft>
                <a:spcPts val="0"/>
              </a:spcAft>
              <a:buClr>
                <a:srgbClr val="FFFFFF"/>
              </a:buClr>
              <a:buSzPts val="1900"/>
              <a:buFont typeface="Arial"/>
              <a:buNone/>
              <a:defRPr sz="2700" b="0" i="0" u="none" strike="noStrike" cap="none">
                <a:solidFill>
                  <a:srgbClr val="FFFFFF"/>
                </a:solidFill>
                <a:latin typeface="Arial"/>
                <a:ea typeface="Arial"/>
                <a:cs typeface="Arial"/>
                <a:sym typeface="Arial"/>
              </a:defRPr>
            </a:lvl6pPr>
            <a:lvl7pPr marL="3200400" marR="0" lvl="6"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7pPr>
            <a:lvl8pPr marL="3657600" marR="0" lvl="7"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8pPr>
            <a:lvl9pPr marL="4114800" marR="0" lvl="8"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9pPr>
          </a:lstStyle>
          <a:p>
            <a:pPr marL="285750" indent="-285750">
              <a:buClrTx/>
              <a:buSzPct val="100000"/>
              <a:buFont typeface="Arial" panose="020B0604020202020204" pitchFamily="34" charset="0"/>
              <a:buChar char="●"/>
            </a:pPr>
            <a:r>
              <a:rPr lang="en-US" sz="1350" dirty="0">
                <a:solidFill>
                  <a:schemeClr val="tx1"/>
                </a:solidFill>
              </a:rPr>
              <a:t>Mapping data flows provide access to Spark-enabled data transformation graphs</a:t>
            </a:r>
          </a:p>
          <a:p>
            <a:pPr marL="285750" indent="-285750">
              <a:buClrTx/>
              <a:buSzPct val="100000"/>
              <a:buFont typeface="Arial" panose="020B0604020202020204" pitchFamily="34" charset="0"/>
              <a:buChar char="●"/>
            </a:pPr>
            <a:r>
              <a:rPr lang="en-US" sz="1350" dirty="0">
                <a:solidFill>
                  <a:schemeClr val="tx1"/>
                </a:solidFill>
              </a:rPr>
              <a:t>Can include aggregation with other logic/data</a:t>
            </a:r>
          </a:p>
          <a:p>
            <a:pPr marL="0" indent="0">
              <a:buClrTx/>
              <a:buSzPct val="100000"/>
            </a:pPr>
            <a:endParaRPr lang="en-US" sz="1350" dirty="0">
              <a:solidFill>
                <a:schemeClr val="tx1"/>
              </a:solidFill>
            </a:endParaRPr>
          </a:p>
        </p:txBody>
      </p:sp>
      <p:cxnSp>
        <p:nvCxnSpPr>
          <p:cNvPr id="16" name="Straight Connector 15">
            <a:extLst>
              <a:ext uri="{FF2B5EF4-FFF2-40B4-BE49-F238E27FC236}">
                <a16:creationId xmlns:a16="http://schemas.microsoft.com/office/drawing/2014/main" id="{B3AA8FA7-4C1F-C0AE-56D2-5C4ABC5A36BF}"/>
              </a:ext>
            </a:extLst>
          </p:cNvPr>
          <p:cNvCxnSpPr>
            <a:cxnSpLocks/>
            <a:stCxn id="15" idx="3"/>
          </p:cNvCxnSpPr>
          <p:nvPr/>
        </p:nvCxnSpPr>
        <p:spPr>
          <a:xfrm>
            <a:off x="2767415" y="2421302"/>
            <a:ext cx="7438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Google Shape;151;p25">
            <a:extLst>
              <a:ext uri="{FF2B5EF4-FFF2-40B4-BE49-F238E27FC236}">
                <a16:creationId xmlns:a16="http://schemas.microsoft.com/office/drawing/2014/main" id="{A72B4BAE-9D31-DE69-0CF8-09984927B3F5}"/>
              </a:ext>
            </a:extLst>
          </p:cNvPr>
          <p:cNvSpPr txBox="1">
            <a:spLocks/>
          </p:cNvSpPr>
          <p:nvPr/>
        </p:nvSpPr>
        <p:spPr>
          <a:xfrm>
            <a:off x="6235260" y="2670722"/>
            <a:ext cx="2321524" cy="1386977"/>
          </a:xfrm>
          <a:prstGeom prst="rect">
            <a:avLst/>
          </a:prstGeom>
          <a:noFill/>
          <a:ln>
            <a:noFill/>
          </a:ln>
        </p:spPr>
        <p:txBody>
          <a:bodyPr spcFirstLastPara="1" wrap="square" lIns="67500" tIns="35100" rIns="68569" bIns="3427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FFFFFF"/>
              </a:buClr>
              <a:buSzPts val="27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2pPr>
            <a:lvl3pPr marL="1371600" marR="0" lvl="2"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3pPr>
            <a:lvl4pPr marL="1828800" marR="0" lvl="3"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4pPr>
            <a:lvl5pPr marL="2286000" marR="0" lvl="4"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5pPr>
            <a:lvl6pPr marL="2743200" marR="0" lvl="5" indent="-349250" algn="l" rtl="0">
              <a:lnSpc>
                <a:spcPct val="100000"/>
              </a:lnSpc>
              <a:spcBef>
                <a:spcPts val="0"/>
              </a:spcBef>
              <a:spcAft>
                <a:spcPts val="0"/>
              </a:spcAft>
              <a:buClr>
                <a:srgbClr val="FFFFFF"/>
              </a:buClr>
              <a:buSzPts val="1900"/>
              <a:buFont typeface="Arial"/>
              <a:buNone/>
              <a:defRPr sz="2700" b="0" i="0" u="none" strike="noStrike" cap="none">
                <a:solidFill>
                  <a:srgbClr val="FFFFFF"/>
                </a:solidFill>
                <a:latin typeface="Arial"/>
                <a:ea typeface="Arial"/>
                <a:cs typeface="Arial"/>
                <a:sym typeface="Arial"/>
              </a:defRPr>
            </a:lvl6pPr>
            <a:lvl7pPr marL="3200400" marR="0" lvl="6"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7pPr>
            <a:lvl8pPr marL="3657600" marR="0" lvl="7"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8pPr>
            <a:lvl9pPr marL="4114800" marR="0" lvl="8"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9pPr>
          </a:lstStyle>
          <a:p>
            <a:pPr marL="285750" indent="-285750">
              <a:buClrTx/>
              <a:buSzPct val="100000"/>
              <a:buFont typeface="Arial" panose="020B0604020202020204" pitchFamily="34" charset="0"/>
              <a:buChar char="●"/>
            </a:pPr>
            <a:r>
              <a:rPr lang="en-US" sz="1350" dirty="0">
                <a:solidFill>
                  <a:schemeClr val="tx1"/>
                </a:solidFill>
              </a:rPr>
              <a:t>CI/CD support for automating deployment of pipelines</a:t>
            </a:r>
          </a:p>
          <a:p>
            <a:pPr marL="285750" indent="-285750">
              <a:buClrTx/>
              <a:buSzPct val="100000"/>
              <a:buFont typeface="Arial" panose="020B0604020202020204" pitchFamily="34" charset="0"/>
              <a:buChar char="●"/>
            </a:pPr>
            <a:r>
              <a:rPr lang="en-US" sz="1350" dirty="0">
                <a:solidFill>
                  <a:schemeClr val="tx1"/>
                </a:solidFill>
              </a:rPr>
              <a:t>Supports incremental publish (while developing)</a:t>
            </a:r>
          </a:p>
          <a:p>
            <a:pPr marL="0" indent="0">
              <a:buClrTx/>
              <a:buSzPct val="100000"/>
            </a:pPr>
            <a:endParaRPr lang="en-US" sz="1350" dirty="0">
              <a:solidFill>
                <a:schemeClr val="tx1"/>
              </a:solidFill>
            </a:endParaRPr>
          </a:p>
        </p:txBody>
      </p:sp>
      <p:cxnSp>
        <p:nvCxnSpPr>
          <p:cNvPr id="20" name="Straight Connector 19">
            <a:extLst>
              <a:ext uri="{FF2B5EF4-FFF2-40B4-BE49-F238E27FC236}">
                <a16:creationId xmlns:a16="http://schemas.microsoft.com/office/drawing/2014/main" id="{6BFD75AC-1424-592E-C47E-D13B7391A1D8}"/>
              </a:ext>
            </a:extLst>
          </p:cNvPr>
          <p:cNvCxnSpPr>
            <a:stCxn id="19" idx="1"/>
          </p:cNvCxnSpPr>
          <p:nvPr/>
        </p:nvCxnSpPr>
        <p:spPr>
          <a:xfrm flipH="1" flipV="1">
            <a:off x="5550408" y="3363646"/>
            <a:ext cx="684852" cy="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Google Shape;151;p25">
            <a:extLst>
              <a:ext uri="{FF2B5EF4-FFF2-40B4-BE49-F238E27FC236}">
                <a16:creationId xmlns:a16="http://schemas.microsoft.com/office/drawing/2014/main" id="{507C8BC4-5CB1-4221-17D1-B3B0A250A9A0}"/>
              </a:ext>
            </a:extLst>
          </p:cNvPr>
          <p:cNvSpPr txBox="1">
            <a:spLocks/>
          </p:cNvSpPr>
          <p:nvPr/>
        </p:nvSpPr>
        <p:spPr>
          <a:xfrm>
            <a:off x="445891" y="3553565"/>
            <a:ext cx="2321524" cy="1386977"/>
          </a:xfrm>
          <a:prstGeom prst="rect">
            <a:avLst/>
          </a:prstGeom>
          <a:noFill/>
          <a:ln>
            <a:noFill/>
          </a:ln>
        </p:spPr>
        <p:txBody>
          <a:bodyPr spcFirstLastPara="1" wrap="square" lIns="67500" tIns="35100" rIns="68569" bIns="3427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FFFFFF"/>
              </a:buClr>
              <a:buSzPts val="27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2pPr>
            <a:lvl3pPr marL="1371600" marR="0" lvl="2"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3pPr>
            <a:lvl4pPr marL="1828800" marR="0" lvl="3"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4pPr>
            <a:lvl5pPr marL="2286000" marR="0" lvl="4"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5pPr>
            <a:lvl6pPr marL="2743200" marR="0" lvl="5" indent="-349250" algn="l" rtl="0">
              <a:lnSpc>
                <a:spcPct val="100000"/>
              </a:lnSpc>
              <a:spcBef>
                <a:spcPts val="0"/>
              </a:spcBef>
              <a:spcAft>
                <a:spcPts val="0"/>
              </a:spcAft>
              <a:buClr>
                <a:srgbClr val="FFFFFF"/>
              </a:buClr>
              <a:buSzPts val="1900"/>
              <a:buFont typeface="Arial"/>
              <a:buNone/>
              <a:defRPr sz="2700" b="0" i="0" u="none" strike="noStrike" cap="none">
                <a:solidFill>
                  <a:srgbClr val="FFFFFF"/>
                </a:solidFill>
                <a:latin typeface="Arial"/>
                <a:ea typeface="Arial"/>
                <a:cs typeface="Arial"/>
                <a:sym typeface="Arial"/>
              </a:defRPr>
            </a:lvl6pPr>
            <a:lvl7pPr marL="3200400" marR="0" lvl="6"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7pPr>
            <a:lvl8pPr marL="3657600" marR="0" lvl="7"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8pPr>
            <a:lvl9pPr marL="4114800" marR="0" lvl="8"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9pPr>
          </a:lstStyle>
          <a:p>
            <a:pPr marL="285750" indent="-285750">
              <a:buClrTx/>
              <a:buSzPct val="100000"/>
              <a:buFont typeface="Arial" panose="020B0604020202020204" pitchFamily="34" charset="0"/>
              <a:buChar char="●"/>
            </a:pPr>
            <a:r>
              <a:rPr lang="en-US" sz="1350" dirty="0">
                <a:solidFill>
                  <a:schemeClr val="tx1"/>
                </a:solidFill>
              </a:rPr>
              <a:t>Observability required to ensure pipelines remain healthy</a:t>
            </a:r>
          </a:p>
          <a:p>
            <a:pPr marL="285750" indent="-285750">
              <a:buClrTx/>
              <a:buSzPct val="100000"/>
              <a:buFont typeface="Arial" panose="020B0604020202020204" pitchFamily="34" charset="0"/>
              <a:buChar char="●"/>
            </a:pPr>
            <a:r>
              <a:rPr lang="en-US" sz="1350" dirty="0">
                <a:solidFill>
                  <a:schemeClr val="tx1"/>
                </a:solidFill>
              </a:rPr>
              <a:t>Integrates with Azure Monitor and supports automated access for dashboarding</a:t>
            </a:r>
          </a:p>
          <a:p>
            <a:pPr marL="0" indent="0">
              <a:buClrTx/>
              <a:buSzPct val="100000"/>
            </a:pPr>
            <a:endParaRPr lang="en-US" sz="1350" dirty="0">
              <a:solidFill>
                <a:schemeClr val="tx1"/>
              </a:solidFill>
            </a:endParaRPr>
          </a:p>
        </p:txBody>
      </p:sp>
      <p:cxnSp>
        <p:nvCxnSpPr>
          <p:cNvPr id="22" name="Straight Connector 21">
            <a:extLst>
              <a:ext uri="{FF2B5EF4-FFF2-40B4-BE49-F238E27FC236}">
                <a16:creationId xmlns:a16="http://schemas.microsoft.com/office/drawing/2014/main" id="{E1709338-EF53-CC45-1C7F-103C0F4ADC66}"/>
              </a:ext>
            </a:extLst>
          </p:cNvPr>
          <p:cNvCxnSpPr>
            <a:cxnSpLocks/>
            <a:stCxn id="21" idx="3"/>
          </p:cNvCxnSpPr>
          <p:nvPr/>
        </p:nvCxnSpPr>
        <p:spPr>
          <a:xfrm>
            <a:off x="2767415" y="4247054"/>
            <a:ext cx="7438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B700CB-7A9E-F188-0992-62F795E9BF96}"/>
              </a:ext>
            </a:extLst>
          </p:cNvPr>
          <p:cNvSpPr txBox="1"/>
          <p:nvPr/>
        </p:nvSpPr>
        <p:spPr>
          <a:xfrm>
            <a:off x="2767415" y="4749851"/>
            <a:ext cx="5789369" cy="261610"/>
          </a:xfrm>
          <a:prstGeom prst="rect">
            <a:avLst/>
          </a:prstGeom>
          <a:noFill/>
        </p:spPr>
        <p:txBody>
          <a:bodyPr wrap="square" rtlCol="0">
            <a:spAutoFit/>
          </a:bodyPr>
          <a:lstStyle/>
          <a:p>
            <a:pPr algn="ctr"/>
            <a:r>
              <a:rPr lang="en-US" sz="1100" dirty="0"/>
              <a:t>Source: </a:t>
            </a:r>
            <a:r>
              <a:rPr lang="en-US" sz="1100" dirty="0">
                <a:hlinkClick r:id="rId3"/>
              </a:rPr>
              <a:t>https://docs.microsoft.com/en-us/azure/data-factory/introduction</a:t>
            </a:r>
            <a:endParaRPr lang="en-US" sz="1100" dirty="0"/>
          </a:p>
        </p:txBody>
      </p:sp>
    </p:spTree>
    <p:extLst>
      <p:ext uri="{BB962C8B-B14F-4D97-AF65-F5344CB8AC3E}">
        <p14:creationId xmlns:p14="http://schemas.microsoft.com/office/powerpoint/2010/main" val="314435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Data Factory</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25</a:t>
            </a:fld>
            <a:endParaRPr/>
          </a:p>
        </p:txBody>
      </p:sp>
      <p:pic>
        <p:nvPicPr>
          <p:cNvPr id="6" name="Picture 5">
            <a:extLst>
              <a:ext uri="{FF2B5EF4-FFF2-40B4-BE49-F238E27FC236}">
                <a16:creationId xmlns:a16="http://schemas.microsoft.com/office/drawing/2014/main" id="{B771FDD0-8068-9637-85C7-E0564451C40B}"/>
              </a:ext>
            </a:extLst>
          </p:cNvPr>
          <p:cNvPicPr>
            <a:picLocks noChangeAspect="1"/>
          </p:cNvPicPr>
          <p:nvPr/>
        </p:nvPicPr>
        <p:blipFill>
          <a:blip r:embed="rId3"/>
          <a:stretch>
            <a:fillRect/>
          </a:stretch>
        </p:blipFill>
        <p:spPr>
          <a:xfrm>
            <a:off x="836676" y="1244750"/>
            <a:ext cx="7470648" cy="3288725"/>
          </a:xfrm>
          <a:prstGeom prst="rect">
            <a:avLst/>
          </a:prstGeom>
        </p:spPr>
      </p:pic>
      <p:sp>
        <p:nvSpPr>
          <p:cNvPr id="10" name="TextBox 9">
            <a:extLst>
              <a:ext uri="{FF2B5EF4-FFF2-40B4-BE49-F238E27FC236}">
                <a16:creationId xmlns:a16="http://schemas.microsoft.com/office/drawing/2014/main" id="{D8E33991-33CB-7BAC-4F85-7DDF0E6A60E4}"/>
              </a:ext>
            </a:extLst>
          </p:cNvPr>
          <p:cNvSpPr txBox="1"/>
          <p:nvPr/>
        </p:nvSpPr>
        <p:spPr>
          <a:xfrm>
            <a:off x="1845665" y="4619045"/>
            <a:ext cx="5789369" cy="261610"/>
          </a:xfrm>
          <a:prstGeom prst="rect">
            <a:avLst/>
          </a:prstGeom>
          <a:noFill/>
        </p:spPr>
        <p:txBody>
          <a:bodyPr wrap="square" rtlCol="0">
            <a:spAutoFit/>
          </a:bodyPr>
          <a:lstStyle/>
          <a:p>
            <a:pPr algn="ctr"/>
            <a:r>
              <a:rPr lang="en-US" sz="1100" dirty="0"/>
              <a:t>Source: </a:t>
            </a:r>
            <a:r>
              <a:rPr lang="en-US" sz="1100" dirty="0">
                <a:hlinkClick r:id="rId4"/>
              </a:rPr>
              <a:t>https://docs.microsoft.com/en-us/azure/data-factory/introduction</a:t>
            </a:r>
            <a:endParaRPr lang="en-US" sz="1100" dirty="0"/>
          </a:p>
        </p:txBody>
      </p:sp>
    </p:spTree>
    <p:extLst>
      <p:ext uri="{BB962C8B-B14F-4D97-AF65-F5344CB8AC3E}">
        <p14:creationId xmlns:p14="http://schemas.microsoft.com/office/powerpoint/2010/main" val="3346212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6" name="Google Shape;157;p26">
            <a:extLst>
              <a:ext uri="{FF2B5EF4-FFF2-40B4-BE49-F238E27FC236}">
                <a16:creationId xmlns:a16="http://schemas.microsoft.com/office/drawing/2014/main" id="{BF06FE0D-AFE5-4638-BB6C-629A9AAFD6CB}"/>
              </a:ext>
            </a:extLst>
          </p:cNvPr>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lgn="l">
              <a:buClr>
                <a:srgbClr val="233445"/>
              </a:buClr>
              <a:buSzPts val="3200"/>
            </a:pPr>
            <a:r>
              <a:rPr lang="en-US" dirty="0">
                <a:latin typeface="Helvetica Neue"/>
                <a:ea typeface="Helvetica Neue"/>
                <a:cs typeface="Helvetica Neue"/>
                <a:sym typeface="Helvetica Neue"/>
              </a:rPr>
              <a:t>Azure Data Factory</a:t>
            </a:r>
            <a:endParaRPr dirty="0">
              <a:latin typeface="Helvetica Neue"/>
              <a:ea typeface="Helvetica Neue"/>
              <a:cs typeface="Helvetica Neue"/>
              <a:sym typeface="Helvetica Neue"/>
            </a:endParaRPr>
          </a:p>
        </p:txBody>
      </p:sp>
      <p:sp>
        <p:nvSpPr>
          <p:cNvPr id="4" name="Slide Number Placeholder 3">
            <a:extLst>
              <a:ext uri="{FF2B5EF4-FFF2-40B4-BE49-F238E27FC236}">
                <a16:creationId xmlns:a16="http://schemas.microsoft.com/office/drawing/2014/main" id="{36CEE7F8-8739-4432-94B7-9824E6AEBBAD}"/>
              </a:ext>
            </a:extLst>
          </p:cNvPr>
          <p:cNvSpPr>
            <a:spLocks noGrp="1"/>
          </p:cNvSpPr>
          <p:nvPr>
            <p:ph type="sldNum" idx="12"/>
          </p:nvPr>
        </p:nvSpPr>
        <p:spPr/>
        <p:txBody>
          <a:bodyPr/>
          <a:lstStyle/>
          <a:p>
            <a:pPr algn="ctr"/>
            <a:fld id="{00000000-1234-1234-1234-123412341234}" type="slidenum">
              <a:rPr lang="en-US" smtClean="0"/>
              <a:pPr algn="ctr"/>
              <a:t>26</a:t>
            </a:fld>
            <a:endParaRPr lang="en-US" dirty="0"/>
          </a:p>
        </p:txBody>
      </p:sp>
      <p:sp>
        <p:nvSpPr>
          <p:cNvPr id="5" name="Flowchart: Alternate Process 4">
            <a:extLst>
              <a:ext uri="{FF2B5EF4-FFF2-40B4-BE49-F238E27FC236}">
                <a16:creationId xmlns:a16="http://schemas.microsoft.com/office/drawing/2014/main" id="{AA7CF926-0795-BDFF-A9F3-161FCC174363}"/>
              </a:ext>
            </a:extLst>
          </p:cNvPr>
          <p:cNvSpPr/>
          <p:nvPr/>
        </p:nvSpPr>
        <p:spPr>
          <a:xfrm>
            <a:off x="1956486" y="2176333"/>
            <a:ext cx="5231027" cy="7908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p>
        </p:txBody>
      </p:sp>
    </p:spTree>
    <p:extLst>
      <p:ext uri="{BB962C8B-B14F-4D97-AF65-F5344CB8AC3E}">
        <p14:creationId xmlns:p14="http://schemas.microsoft.com/office/powerpoint/2010/main" val="234851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Synapse Analytics</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27</a:t>
            </a:fld>
            <a:endParaRPr/>
          </a:p>
        </p:txBody>
      </p:sp>
      <p:sp>
        <p:nvSpPr>
          <p:cNvPr id="2" name="Google Shape;151;p25">
            <a:extLst>
              <a:ext uri="{FF2B5EF4-FFF2-40B4-BE49-F238E27FC236}">
                <a16:creationId xmlns:a16="http://schemas.microsoft.com/office/drawing/2014/main" id="{1469DF6E-1874-7A1D-38B3-B0EC012F008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Provides data warehousing in the Cloud</a:t>
            </a:r>
          </a:p>
          <a:p>
            <a:pPr marL="285750" indent="-285750">
              <a:spcBef>
                <a:spcPts val="0"/>
              </a:spcBef>
              <a:buClrTx/>
              <a:buSzPct val="100000"/>
              <a:buFont typeface="Arial" panose="020B0604020202020204" pitchFamily="34" charset="0"/>
              <a:buChar char="●"/>
            </a:pPr>
            <a:r>
              <a:rPr lang="en-US" sz="1650" dirty="0">
                <a:solidFill>
                  <a:schemeClr val="tx1"/>
                </a:solidFill>
              </a:rPr>
              <a:t>Robustly supports capabilities that bring together powerful data retrieval with powerful analytics for gaining intelligence from the data</a:t>
            </a:r>
          </a:p>
          <a:p>
            <a:pPr marL="285750" indent="-285750">
              <a:spcBef>
                <a:spcPts val="0"/>
              </a:spcBef>
              <a:buClrTx/>
              <a:buSzPct val="100000"/>
              <a:buFont typeface="Arial" panose="020B0604020202020204" pitchFamily="34" charset="0"/>
              <a:buChar char="●"/>
            </a:pPr>
            <a:r>
              <a:rPr lang="en-US" sz="1650" dirty="0">
                <a:solidFill>
                  <a:schemeClr val="tx1"/>
                </a:solidFill>
              </a:rPr>
              <a:t>Built for integration with Machine Learning and data visualization </a:t>
            </a:r>
          </a:p>
          <a:p>
            <a:pPr marL="285750" indent="-285750">
              <a:spcBef>
                <a:spcPts val="0"/>
              </a:spcBef>
              <a:buClrTx/>
              <a:buSzPct val="100000"/>
              <a:buFont typeface="Arial" panose="020B0604020202020204" pitchFamily="34" charset="0"/>
              <a:buChar char="●"/>
            </a:pPr>
            <a:endParaRPr lang="en-US" sz="1650" dirty="0">
              <a:solidFill>
                <a:schemeClr val="tx1"/>
              </a:solidFill>
            </a:endParaRPr>
          </a:p>
        </p:txBody>
      </p:sp>
    </p:spTree>
    <p:extLst>
      <p:ext uri="{BB962C8B-B14F-4D97-AF65-F5344CB8AC3E}">
        <p14:creationId xmlns:p14="http://schemas.microsoft.com/office/powerpoint/2010/main" val="253027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Synapse Analytics</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28</a:t>
            </a:fld>
            <a:endParaRPr/>
          </a:p>
        </p:txBody>
      </p:sp>
      <p:pic>
        <p:nvPicPr>
          <p:cNvPr id="5" name="Picture 4">
            <a:extLst>
              <a:ext uri="{FF2B5EF4-FFF2-40B4-BE49-F238E27FC236}">
                <a16:creationId xmlns:a16="http://schemas.microsoft.com/office/drawing/2014/main" id="{975201B7-67EA-AB9A-68DB-0E0ED0B07223}"/>
              </a:ext>
            </a:extLst>
          </p:cNvPr>
          <p:cNvPicPr>
            <a:picLocks noChangeAspect="1"/>
          </p:cNvPicPr>
          <p:nvPr/>
        </p:nvPicPr>
        <p:blipFill>
          <a:blip r:embed="rId3"/>
          <a:stretch>
            <a:fillRect/>
          </a:stretch>
        </p:blipFill>
        <p:spPr>
          <a:xfrm>
            <a:off x="975265" y="1368718"/>
            <a:ext cx="7193470" cy="2406063"/>
          </a:xfrm>
          <a:prstGeom prst="rect">
            <a:avLst/>
          </a:prstGeom>
        </p:spPr>
      </p:pic>
      <p:sp>
        <p:nvSpPr>
          <p:cNvPr id="6" name="TextBox 5">
            <a:extLst>
              <a:ext uri="{FF2B5EF4-FFF2-40B4-BE49-F238E27FC236}">
                <a16:creationId xmlns:a16="http://schemas.microsoft.com/office/drawing/2014/main" id="{D2EC135E-D1E4-4DCF-BE88-D96621BA1905}"/>
              </a:ext>
            </a:extLst>
          </p:cNvPr>
          <p:cNvSpPr txBox="1"/>
          <p:nvPr/>
        </p:nvSpPr>
        <p:spPr>
          <a:xfrm>
            <a:off x="1348740" y="4160520"/>
            <a:ext cx="6446520" cy="261610"/>
          </a:xfrm>
          <a:prstGeom prst="rect">
            <a:avLst/>
          </a:prstGeom>
          <a:noFill/>
        </p:spPr>
        <p:txBody>
          <a:bodyPr wrap="square" rtlCol="0">
            <a:spAutoFit/>
          </a:bodyPr>
          <a:lstStyle/>
          <a:p>
            <a:pPr algn="ctr"/>
            <a:r>
              <a:rPr lang="en-US" sz="1100" dirty="0"/>
              <a:t>Source: </a:t>
            </a:r>
            <a:r>
              <a:rPr lang="en-US" sz="1100" dirty="0">
                <a:hlinkClick r:id="rId4"/>
              </a:rPr>
              <a:t>https://docs.microsoft.com/en-us/azure/synapse-analytics/overview-what-is</a:t>
            </a:r>
            <a:endParaRPr lang="en-US" sz="1100" dirty="0"/>
          </a:p>
        </p:txBody>
      </p:sp>
    </p:spTree>
    <p:extLst>
      <p:ext uri="{BB962C8B-B14F-4D97-AF65-F5344CB8AC3E}">
        <p14:creationId xmlns:p14="http://schemas.microsoft.com/office/powerpoint/2010/main" val="728245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6" name="Google Shape;157;p26">
            <a:extLst>
              <a:ext uri="{FF2B5EF4-FFF2-40B4-BE49-F238E27FC236}">
                <a16:creationId xmlns:a16="http://schemas.microsoft.com/office/drawing/2014/main" id="{BF06FE0D-AFE5-4638-BB6C-629A9AAFD6CB}"/>
              </a:ext>
            </a:extLst>
          </p:cNvPr>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lgn="l">
              <a:buClr>
                <a:srgbClr val="233445"/>
              </a:buClr>
              <a:buSzPts val="3200"/>
            </a:pPr>
            <a:r>
              <a:rPr lang="en-US" dirty="0">
                <a:latin typeface="Helvetica Neue"/>
                <a:ea typeface="Helvetica Neue"/>
                <a:cs typeface="Helvetica Neue"/>
                <a:sym typeface="Helvetica Neue"/>
              </a:rPr>
              <a:t>Azure Synapse Analytics</a:t>
            </a:r>
            <a:endParaRPr dirty="0">
              <a:latin typeface="Helvetica Neue"/>
              <a:ea typeface="Helvetica Neue"/>
              <a:cs typeface="Helvetica Neue"/>
              <a:sym typeface="Helvetica Neue"/>
            </a:endParaRPr>
          </a:p>
        </p:txBody>
      </p:sp>
      <p:sp>
        <p:nvSpPr>
          <p:cNvPr id="4" name="Slide Number Placeholder 3">
            <a:extLst>
              <a:ext uri="{FF2B5EF4-FFF2-40B4-BE49-F238E27FC236}">
                <a16:creationId xmlns:a16="http://schemas.microsoft.com/office/drawing/2014/main" id="{36CEE7F8-8739-4432-94B7-9824E6AEBBAD}"/>
              </a:ext>
            </a:extLst>
          </p:cNvPr>
          <p:cNvSpPr>
            <a:spLocks noGrp="1"/>
          </p:cNvSpPr>
          <p:nvPr>
            <p:ph type="sldNum" idx="12"/>
          </p:nvPr>
        </p:nvSpPr>
        <p:spPr/>
        <p:txBody>
          <a:bodyPr/>
          <a:lstStyle/>
          <a:p>
            <a:pPr algn="ctr"/>
            <a:fld id="{00000000-1234-1234-1234-123412341234}" type="slidenum">
              <a:rPr lang="en-US" smtClean="0"/>
              <a:pPr algn="ctr"/>
              <a:t>29</a:t>
            </a:fld>
            <a:endParaRPr lang="en-US" dirty="0"/>
          </a:p>
        </p:txBody>
      </p:sp>
      <p:sp>
        <p:nvSpPr>
          <p:cNvPr id="5" name="Flowchart: Alternate Process 4">
            <a:extLst>
              <a:ext uri="{FF2B5EF4-FFF2-40B4-BE49-F238E27FC236}">
                <a16:creationId xmlns:a16="http://schemas.microsoft.com/office/drawing/2014/main" id="{AA7CF926-0795-BDFF-A9F3-161FCC174363}"/>
              </a:ext>
            </a:extLst>
          </p:cNvPr>
          <p:cNvSpPr/>
          <p:nvPr/>
        </p:nvSpPr>
        <p:spPr>
          <a:xfrm>
            <a:off x="1956486" y="2176333"/>
            <a:ext cx="5231027" cy="7908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p>
        </p:txBody>
      </p:sp>
    </p:spTree>
    <p:extLst>
      <p:ext uri="{BB962C8B-B14F-4D97-AF65-F5344CB8AC3E}">
        <p14:creationId xmlns:p14="http://schemas.microsoft.com/office/powerpoint/2010/main" val="57820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705000" y="1916700"/>
            <a:ext cx="8520600" cy="572700"/>
          </a:xfrm>
        </p:spPr>
        <p:txBody>
          <a:bodyPr spcFirstLastPara="1" wrap="square" lIns="68569" tIns="34275" rIns="68569" bIns="34275" anchor="b" anchorCtr="0">
            <a:normAutofit/>
          </a:bodyPr>
          <a:lstStyle/>
          <a:p>
            <a:pPr>
              <a:lnSpc>
                <a:spcPct val="90000"/>
              </a:lnSpc>
              <a:buSzPts val="3200"/>
            </a:pPr>
            <a:r>
              <a:rPr lang="en-US" dirty="0"/>
              <a:t>Azure Data Fundamentals</a:t>
            </a:r>
          </a:p>
        </p:txBody>
      </p:sp>
      <p:sp>
        <p:nvSpPr>
          <p:cNvPr id="159" name="Google Shape;159;p26" hidden="1"/>
          <p:cNvSpPr txBox="1">
            <a:spLocks noGrp="1"/>
          </p:cNvSpPr>
          <p:nvPr>
            <p:ph type="sldNum" idx="4294967295"/>
          </p:nvPr>
        </p:nvSpPr>
        <p:spPr>
          <a:xfrm>
            <a:off x="8594725" y="4749800"/>
            <a:ext cx="549275" cy="393700"/>
          </a:xfrm>
          <a:prstGeom prst="rect">
            <a:avLst/>
          </a:prstGeom>
          <a:noFill/>
          <a:ln>
            <a:noFill/>
          </a:ln>
        </p:spPr>
        <p:txBody>
          <a:bodyPr spcFirstLastPara="1" wrap="square" lIns="68569" tIns="34275" rIns="68569" bIns="34275" anchor="ctr" anchorCtr="0">
            <a:noAutofit/>
          </a:bodyPr>
          <a:lstStyle/>
          <a:p>
            <a:pPr>
              <a:spcAft>
                <a:spcPts val="600"/>
              </a:spcAft>
            </a:pPr>
            <a:fld id="{00000000-1234-1234-1234-123412341234}" type="slidenum">
              <a:rPr lang="en-US"/>
              <a:pPr>
                <a:spcAft>
                  <a:spcPts val="600"/>
                </a:spcAft>
              </a:pPr>
              <a:t>3</a:t>
            </a:fld>
            <a:endParaRPr lang="en-US"/>
          </a:p>
        </p:txBody>
      </p:sp>
    </p:spTree>
    <p:extLst>
      <p:ext uri="{BB962C8B-B14F-4D97-AF65-F5344CB8AC3E}">
        <p14:creationId xmlns:p14="http://schemas.microsoft.com/office/powerpoint/2010/main" val="4111531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(Some) Other Available Services</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30</a:t>
            </a:fld>
            <a:endParaRPr/>
          </a:p>
        </p:txBody>
      </p:sp>
      <p:sp>
        <p:nvSpPr>
          <p:cNvPr id="5" name="Rectangle: Rounded Corners 4">
            <a:extLst>
              <a:ext uri="{FF2B5EF4-FFF2-40B4-BE49-F238E27FC236}">
                <a16:creationId xmlns:a16="http://schemas.microsoft.com/office/drawing/2014/main" id="{971481C3-164A-0754-ED6A-FD3C5DD8A63E}"/>
              </a:ext>
            </a:extLst>
          </p:cNvPr>
          <p:cNvSpPr/>
          <p:nvPr/>
        </p:nvSpPr>
        <p:spPr>
          <a:xfrm>
            <a:off x="3310942" y="1550533"/>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Databricks</a:t>
            </a:r>
          </a:p>
        </p:txBody>
      </p:sp>
      <p:sp>
        <p:nvSpPr>
          <p:cNvPr id="7" name="Rectangle: Rounded Corners 6">
            <a:extLst>
              <a:ext uri="{FF2B5EF4-FFF2-40B4-BE49-F238E27FC236}">
                <a16:creationId xmlns:a16="http://schemas.microsoft.com/office/drawing/2014/main" id="{0E8708F3-09CF-D8C2-8C28-8365729D22D6}"/>
              </a:ext>
            </a:extLst>
          </p:cNvPr>
          <p:cNvSpPr/>
          <p:nvPr/>
        </p:nvSpPr>
        <p:spPr>
          <a:xfrm>
            <a:off x="3310942" y="2442398"/>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HDInsight</a:t>
            </a:r>
          </a:p>
        </p:txBody>
      </p:sp>
      <p:sp>
        <p:nvSpPr>
          <p:cNvPr id="9" name="Rectangle: Rounded Corners 8">
            <a:extLst>
              <a:ext uri="{FF2B5EF4-FFF2-40B4-BE49-F238E27FC236}">
                <a16:creationId xmlns:a16="http://schemas.microsoft.com/office/drawing/2014/main" id="{410A6CB1-B723-CBBD-A3D6-8040361C793F}"/>
              </a:ext>
            </a:extLst>
          </p:cNvPr>
          <p:cNvSpPr/>
          <p:nvPr/>
        </p:nvSpPr>
        <p:spPr>
          <a:xfrm>
            <a:off x="3323844" y="3334263"/>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Stream Analytics</a:t>
            </a:r>
          </a:p>
        </p:txBody>
      </p:sp>
      <p:sp>
        <p:nvSpPr>
          <p:cNvPr id="12" name="Google Shape;151;p25">
            <a:extLst>
              <a:ext uri="{FF2B5EF4-FFF2-40B4-BE49-F238E27FC236}">
                <a16:creationId xmlns:a16="http://schemas.microsoft.com/office/drawing/2014/main" id="{22513F96-1863-0E6F-DA4D-E56E5ED9BE13}"/>
              </a:ext>
            </a:extLst>
          </p:cNvPr>
          <p:cNvSpPr txBox="1">
            <a:spLocks noGrp="1"/>
          </p:cNvSpPr>
          <p:nvPr>
            <p:ph type="subTitle" idx="1"/>
          </p:nvPr>
        </p:nvSpPr>
        <p:spPr>
          <a:xfrm>
            <a:off x="6235260" y="1237085"/>
            <a:ext cx="2321524" cy="1386977"/>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350" dirty="0">
                <a:solidFill>
                  <a:schemeClr val="tx1"/>
                </a:solidFill>
              </a:rPr>
              <a:t>Provides powerful data analytics platform in the Cloud</a:t>
            </a:r>
          </a:p>
          <a:p>
            <a:pPr marL="285750" indent="-285750">
              <a:spcBef>
                <a:spcPts val="0"/>
              </a:spcBef>
              <a:buClrTx/>
              <a:buSzPct val="100000"/>
              <a:buFont typeface="Arial" panose="020B0604020202020204" pitchFamily="34" charset="0"/>
              <a:buChar char="●"/>
            </a:pPr>
            <a:r>
              <a:rPr lang="en-US" sz="1350" dirty="0">
                <a:solidFill>
                  <a:schemeClr val="tx1"/>
                </a:solidFill>
              </a:rPr>
              <a:t>Offers 3 environments: SQL, Data Science &amp; Engineering, and ML</a:t>
            </a:r>
          </a:p>
          <a:p>
            <a:pPr marL="0" indent="0">
              <a:spcBef>
                <a:spcPts val="0"/>
              </a:spcBef>
              <a:buClrTx/>
              <a:buSzPct val="100000"/>
            </a:pPr>
            <a:endParaRPr lang="en-US" sz="1350" dirty="0">
              <a:solidFill>
                <a:schemeClr val="tx1"/>
              </a:solidFill>
            </a:endParaRPr>
          </a:p>
        </p:txBody>
      </p:sp>
      <p:cxnSp>
        <p:nvCxnSpPr>
          <p:cNvPr id="14" name="Straight Connector 13">
            <a:extLst>
              <a:ext uri="{FF2B5EF4-FFF2-40B4-BE49-F238E27FC236}">
                <a16:creationId xmlns:a16="http://schemas.microsoft.com/office/drawing/2014/main" id="{8683DB06-4648-9671-B4AB-9AD630045C2A}"/>
              </a:ext>
            </a:extLst>
          </p:cNvPr>
          <p:cNvCxnSpPr>
            <a:stCxn id="12" idx="1"/>
          </p:cNvCxnSpPr>
          <p:nvPr/>
        </p:nvCxnSpPr>
        <p:spPr>
          <a:xfrm flipH="1" flipV="1">
            <a:off x="5550408" y="1930009"/>
            <a:ext cx="684852" cy="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Google Shape;151;p25">
            <a:extLst>
              <a:ext uri="{FF2B5EF4-FFF2-40B4-BE49-F238E27FC236}">
                <a16:creationId xmlns:a16="http://schemas.microsoft.com/office/drawing/2014/main" id="{8EBDF8E2-FB42-C0D7-01E2-B0DAF07AEF39}"/>
              </a:ext>
            </a:extLst>
          </p:cNvPr>
          <p:cNvSpPr txBox="1">
            <a:spLocks/>
          </p:cNvSpPr>
          <p:nvPr/>
        </p:nvSpPr>
        <p:spPr>
          <a:xfrm>
            <a:off x="445891" y="2093573"/>
            <a:ext cx="2321524" cy="1386977"/>
          </a:xfrm>
          <a:prstGeom prst="rect">
            <a:avLst/>
          </a:prstGeom>
          <a:noFill/>
          <a:ln>
            <a:noFill/>
          </a:ln>
        </p:spPr>
        <p:txBody>
          <a:bodyPr spcFirstLastPara="1" wrap="square" lIns="67500" tIns="35100" rIns="68569" bIns="3427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FFFFFF"/>
              </a:buClr>
              <a:buSzPts val="27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2pPr>
            <a:lvl3pPr marL="1371600" marR="0" lvl="2"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3pPr>
            <a:lvl4pPr marL="1828800" marR="0" lvl="3"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4pPr>
            <a:lvl5pPr marL="2286000" marR="0" lvl="4"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5pPr>
            <a:lvl6pPr marL="2743200" marR="0" lvl="5" indent="-349250" algn="l" rtl="0">
              <a:lnSpc>
                <a:spcPct val="100000"/>
              </a:lnSpc>
              <a:spcBef>
                <a:spcPts val="0"/>
              </a:spcBef>
              <a:spcAft>
                <a:spcPts val="0"/>
              </a:spcAft>
              <a:buClr>
                <a:srgbClr val="FFFFFF"/>
              </a:buClr>
              <a:buSzPts val="1900"/>
              <a:buFont typeface="Arial"/>
              <a:buNone/>
              <a:defRPr sz="2700" b="0" i="0" u="none" strike="noStrike" cap="none">
                <a:solidFill>
                  <a:srgbClr val="FFFFFF"/>
                </a:solidFill>
                <a:latin typeface="Arial"/>
                <a:ea typeface="Arial"/>
                <a:cs typeface="Arial"/>
                <a:sym typeface="Arial"/>
              </a:defRPr>
            </a:lvl6pPr>
            <a:lvl7pPr marL="3200400" marR="0" lvl="6"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7pPr>
            <a:lvl8pPr marL="3657600" marR="0" lvl="7"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8pPr>
            <a:lvl9pPr marL="4114800" marR="0" lvl="8"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9pPr>
          </a:lstStyle>
          <a:p>
            <a:pPr marL="285750" indent="-285750">
              <a:buClrTx/>
              <a:buSzPct val="100000"/>
              <a:buFont typeface="Arial" panose="020B0604020202020204" pitchFamily="34" charset="0"/>
              <a:buChar char="●"/>
            </a:pPr>
            <a:r>
              <a:rPr lang="en-US" sz="1350" dirty="0">
                <a:solidFill>
                  <a:schemeClr val="tx1"/>
                </a:solidFill>
              </a:rPr>
              <a:t>Managed access to several open-source frameworks used for data analytics</a:t>
            </a:r>
          </a:p>
          <a:p>
            <a:pPr marL="285750" indent="-285750">
              <a:buClrTx/>
              <a:buSzPct val="100000"/>
              <a:buFont typeface="Arial" panose="020B0604020202020204" pitchFamily="34" charset="0"/>
              <a:buChar char="●"/>
            </a:pPr>
            <a:r>
              <a:rPr lang="en-US" sz="1350" dirty="0">
                <a:solidFill>
                  <a:schemeClr val="tx1"/>
                </a:solidFill>
              </a:rPr>
              <a:t>Supports multiple types of clusters</a:t>
            </a:r>
          </a:p>
          <a:p>
            <a:pPr marL="0" indent="0">
              <a:buClrTx/>
              <a:buSzPct val="100000"/>
            </a:pPr>
            <a:endParaRPr lang="en-US" sz="1350" dirty="0">
              <a:solidFill>
                <a:schemeClr val="tx1"/>
              </a:solidFill>
            </a:endParaRPr>
          </a:p>
        </p:txBody>
      </p:sp>
      <p:cxnSp>
        <p:nvCxnSpPr>
          <p:cNvPr id="16" name="Straight Connector 15">
            <a:extLst>
              <a:ext uri="{FF2B5EF4-FFF2-40B4-BE49-F238E27FC236}">
                <a16:creationId xmlns:a16="http://schemas.microsoft.com/office/drawing/2014/main" id="{B3AA8FA7-4C1F-C0AE-56D2-5C4ABC5A36BF}"/>
              </a:ext>
            </a:extLst>
          </p:cNvPr>
          <p:cNvCxnSpPr>
            <a:cxnSpLocks/>
            <a:stCxn id="15" idx="3"/>
          </p:cNvCxnSpPr>
          <p:nvPr/>
        </p:nvCxnSpPr>
        <p:spPr>
          <a:xfrm>
            <a:off x="2767415" y="2787062"/>
            <a:ext cx="7438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Google Shape;151;p25">
            <a:extLst>
              <a:ext uri="{FF2B5EF4-FFF2-40B4-BE49-F238E27FC236}">
                <a16:creationId xmlns:a16="http://schemas.microsoft.com/office/drawing/2014/main" id="{A72B4BAE-9D31-DE69-0CF8-09984927B3F5}"/>
              </a:ext>
            </a:extLst>
          </p:cNvPr>
          <p:cNvSpPr txBox="1">
            <a:spLocks/>
          </p:cNvSpPr>
          <p:nvPr/>
        </p:nvSpPr>
        <p:spPr>
          <a:xfrm>
            <a:off x="6235260" y="3036482"/>
            <a:ext cx="2321524" cy="1386977"/>
          </a:xfrm>
          <a:prstGeom prst="rect">
            <a:avLst/>
          </a:prstGeom>
          <a:noFill/>
          <a:ln>
            <a:noFill/>
          </a:ln>
        </p:spPr>
        <p:txBody>
          <a:bodyPr spcFirstLastPara="1" wrap="square" lIns="67500" tIns="35100" rIns="68569" bIns="3427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FFFFFF"/>
              </a:buClr>
              <a:buSzPts val="27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2pPr>
            <a:lvl3pPr marL="1371600" marR="0" lvl="2"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3pPr>
            <a:lvl4pPr marL="1828800" marR="0" lvl="3"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4pPr>
            <a:lvl5pPr marL="2286000" marR="0" lvl="4"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5pPr>
            <a:lvl6pPr marL="2743200" marR="0" lvl="5" indent="-349250" algn="l" rtl="0">
              <a:lnSpc>
                <a:spcPct val="100000"/>
              </a:lnSpc>
              <a:spcBef>
                <a:spcPts val="0"/>
              </a:spcBef>
              <a:spcAft>
                <a:spcPts val="0"/>
              </a:spcAft>
              <a:buClr>
                <a:srgbClr val="FFFFFF"/>
              </a:buClr>
              <a:buSzPts val="1900"/>
              <a:buFont typeface="Arial"/>
              <a:buNone/>
              <a:defRPr sz="2700" b="0" i="0" u="none" strike="noStrike" cap="none">
                <a:solidFill>
                  <a:srgbClr val="FFFFFF"/>
                </a:solidFill>
                <a:latin typeface="Arial"/>
                <a:ea typeface="Arial"/>
                <a:cs typeface="Arial"/>
                <a:sym typeface="Arial"/>
              </a:defRPr>
            </a:lvl6pPr>
            <a:lvl7pPr marL="3200400" marR="0" lvl="6"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7pPr>
            <a:lvl8pPr marL="3657600" marR="0" lvl="7"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8pPr>
            <a:lvl9pPr marL="4114800" marR="0" lvl="8"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9pPr>
          </a:lstStyle>
          <a:p>
            <a:pPr marL="285750" indent="-285750">
              <a:buClrTx/>
              <a:buSzPct val="100000"/>
              <a:buFont typeface="Arial" panose="020B0604020202020204" pitchFamily="34" charset="0"/>
              <a:buChar char="●"/>
            </a:pPr>
            <a:r>
              <a:rPr lang="en-US" sz="1350" dirty="0">
                <a:solidFill>
                  <a:schemeClr val="tx1"/>
                </a:solidFill>
              </a:rPr>
              <a:t>Fully managed stream processing engine</a:t>
            </a:r>
          </a:p>
          <a:p>
            <a:pPr marL="285750" indent="-285750">
              <a:buClrTx/>
              <a:buSzPct val="100000"/>
              <a:buFont typeface="Arial" panose="020B0604020202020204" pitchFamily="34" charset="0"/>
              <a:buChar char="●"/>
            </a:pPr>
            <a:r>
              <a:rPr lang="en-US" sz="1350" dirty="0">
                <a:solidFill>
                  <a:schemeClr val="tx1"/>
                </a:solidFill>
              </a:rPr>
              <a:t>Built to performantly process very large amounts of streaming data</a:t>
            </a:r>
          </a:p>
          <a:p>
            <a:pPr marL="285750" indent="-285750">
              <a:buClrTx/>
              <a:buSzPct val="100000"/>
              <a:buFont typeface="Arial" panose="020B0604020202020204" pitchFamily="34" charset="0"/>
              <a:buChar char="●"/>
            </a:pPr>
            <a:r>
              <a:rPr lang="en-US" sz="1350" dirty="0">
                <a:solidFill>
                  <a:schemeClr val="tx1"/>
                </a:solidFill>
              </a:rPr>
              <a:t>Used with IoT (Internet of Things) solutions</a:t>
            </a:r>
          </a:p>
          <a:p>
            <a:pPr marL="0" indent="0">
              <a:buClrTx/>
              <a:buSzPct val="100000"/>
            </a:pPr>
            <a:endParaRPr lang="en-US" sz="1350" dirty="0">
              <a:solidFill>
                <a:schemeClr val="tx1"/>
              </a:solidFill>
            </a:endParaRPr>
          </a:p>
        </p:txBody>
      </p:sp>
      <p:cxnSp>
        <p:nvCxnSpPr>
          <p:cNvPr id="20" name="Straight Connector 19">
            <a:extLst>
              <a:ext uri="{FF2B5EF4-FFF2-40B4-BE49-F238E27FC236}">
                <a16:creationId xmlns:a16="http://schemas.microsoft.com/office/drawing/2014/main" id="{6BFD75AC-1424-592E-C47E-D13B7391A1D8}"/>
              </a:ext>
            </a:extLst>
          </p:cNvPr>
          <p:cNvCxnSpPr>
            <a:stCxn id="19" idx="1"/>
          </p:cNvCxnSpPr>
          <p:nvPr/>
        </p:nvCxnSpPr>
        <p:spPr>
          <a:xfrm flipH="1" flipV="1">
            <a:off x="5550408" y="3729406"/>
            <a:ext cx="684852" cy="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94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Stream Analytics</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31</a:t>
            </a:fld>
            <a:endParaRPr/>
          </a:p>
        </p:txBody>
      </p:sp>
      <p:pic>
        <p:nvPicPr>
          <p:cNvPr id="5" name="Picture 4">
            <a:extLst>
              <a:ext uri="{FF2B5EF4-FFF2-40B4-BE49-F238E27FC236}">
                <a16:creationId xmlns:a16="http://schemas.microsoft.com/office/drawing/2014/main" id="{A6DE4B74-28B3-9650-5A8D-5A190D23496C}"/>
              </a:ext>
            </a:extLst>
          </p:cNvPr>
          <p:cNvPicPr>
            <a:picLocks noChangeAspect="1"/>
          </p:cNvPicPr>
          <p:nvPr/>
        </p:nvPicPr>
        <p:blipFill>
          <a:blip r:embed="rId3"/>
          <a:stretch>
            <a:fillRect/>
          </a:stretch>
        </p:blipFill>
        <p:spPr>
          <a:xfrm>
            <a:off x="1132556" y="1344167"/>
            <a:ext cx="6878887" cy="2897057"/>
          </a:xfrm>
          <a:prstGeom prst="rect">
            <a:avLst/>
          </a:prstGeom>
        </p:spPr>
      </p:pic>
      <p:sp>
        <p:nvSpPr>
          <p:cNvPr id="6" name="TextBox 5">
            <a:extLst>
              <a:ext uri="{FF2B5EF4-FFF2-40B4-BE49-F238E27FC236}">
                <a16:creationId xmlns:a16="http://schemas.microsoft.com/office/drawing/2014/main" id="{7757F3BA-43E9-7867-2AF8-DF0B6118B2F7}"/>
              </a:ext>
            </a:extLst>
          </p:cNvPr>
          <p:cNvSpPr txBox="1"/>
          <p:nvPr/>
        </p:nvSpPr>
        <p:spPr>
          <a:xfrm>
            <a:off x="1576526" y="4403842"/>
            <a:ext cx="6327648" cy="261610"/>
          </a:xfrm>
          <a:prstGeom prst="rect">
            <a:avLst/>
          </a:prstGeom>
          <a:noFill/>
        </p:spPr>
        <p:txBody>
          <a:bodyPr wrap="square" rtlCol="0">
            <a:spAutoFit/>
          </a:bodyPr>
          <a:lstStyle/>
          <a:p>
            <a:r>
              <a:rPr lang="en-US" sz="1100" dirty="0"/>
              <a:t>Source: </a:t>
            </a:r>
            <a:r>
              <a:rPr lang="en-US" sz="1100" dirty="0">
                <a:hlinkClick r:id="rId4"/>
              </a:rPr>
              <a:t>https://docs.microsoft.com/en-us/azure/stream-analytics/stream-analytics-introduction</a:t>
            </a:r>
            <a:endParaRPr lang="en-US" sz="1100" dirty="0"/>
          </a:p>
        </p:txBody>
      </p:sp>
    </p:spTree>
    <p:extLst>
      <p:ext uri="{BB962C8B-B14F-4D97-AF65-F5344CB8AC3E}">
        <p14:creationId xmlns:p14="http://schemas.microsoft.com/office/powerpoint/2010/main" val="3307285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705000" y="1916700"/>
            <a:ext cx="8520600" cy="572700"/>
          </a:xfrm>
        </p:spPr>
        <p:txBody>
          <a:bodyPr spcFirstLastPara="1" wrap="square" lIns="68569" tIns="34275" rIns="68569" bIns="34275" anchor="b" anchorCtr="0">
            <a:normAutofit/>
          </a:bodyPr>
          <a:lstStyle/>
          <a:p>
            <a:pPr>
              <a:lnSpc>
                <a:spcPct val="90000"/>
              </a:lnSpc>
              <a:buSzPts val="3200"/>
            </a:pPr>
            <a:r>
              <a:rPr lang="en-US" dirty="0"/>
              <a:t>Azure Event Hub</a:t>
            </a:r>
          </a:p>
        </p:txBody>
      </p:sp>
      <p:sp>
        <p:nvSpPr>
          <p:cNvPr id="159" name="Google Shape;159;p26" hidden="1"/>
          <p:cNvSpPr txBox="1">
            <a:spLocks noGrp="1"/>
          </p:cNvSpPr>
          <p:nvPr>
            <p:ph type="sldNum" idx="4294967295"/>
          </p:nvPr>
        </p:nvSpPr>
        <p:spPr>
          <a:xfrm>
            <a:off x="8594725" y="4749800"/>
            <a:ext cx="549275" cy="393700"/>
          </a:xfrm>
          <a:prstGeom prst="rect">
            <a:avLst/>
          </a:prstGeom>
          <a:noFill/>
          <a:ln>
            <a:noFill/>
          </a:ln>
        </p:spPr>
        <p:txBody>
          <a:bodyPr spcFirstLastPara="1" wrap="square" lIns="68569" tIns="34275" rIns="68569" bIns="34275" anchor="ctr" anchorCtr="0">
            <a:noAutofit/>
          </a:bodyPr>
          <a:lstStyle/>
          <a:p>
            <a:pPr>
              <a:spcAft>
                <a:spcPts val="600"/>
              </a:spcAft>
            </a:pPr>
            <a:fld id="{00000000-1234-1234-1234-123412341234}" type="slidenum">
              <a:rPr lang="en-US"/>
              <a:pPr>
                <a:spcAft>
                  <a:spcPts val="600"/>
                </a:spcAft>
              </a:pPr>
              <a:t>32</a:t>
            </a:fld>
            <a:endParaRPr lang="en-US"/>
          </a:p>
        </p:txBody>
      </p:sp>
    </p:spTree>
    <p:extLst>
      <p:ext uri="{BB962C8B-B14F-4D97-AF65-F5344CB8AC3E}">
        <p14:creationId xmlns:p14="http://schemas.microsoft.com/office/powerpoint/2010/main" val="1861057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Event Hub</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33</a:t>
            </a:fld>
            <a:endParaRPr/>
          </a:p>
        </p:txBody>
      </p:sp>
      <p:sp>
        <p:nvSpPr>
          <p:cNvPr id="2" name="Google Shape;151;p25">
            <a:extLst>
              <a:ext uri="{FF2B5EF4-FFF2-40B4-BE49-F238E27FC236}">
                <a16:creationId xmlns:a16="http://schemas.microsoft.com/office/drawing/2014/main" id="{AFF45495-C6F1-0CF9-1B12-DC8F44CD9E7F}"/>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Fully managed service supporting data streaming and event ingestion</a:t>
            </a:r>
          </a:p>
          <a:p>
            <a:pPr marL="285750" indent="-285750">
              <a:spcBef>
                <a:spcPts val="0"/>
              </a:spcBef>
              <a:buClrTx/>
              <a:buSzPct val="100000"/>
              <a:buFont typeface="Arial" panose="020B0604020202020204" pitchFamily="34" charset="0"/>
              <a:buChar char="●"/>
            </a:pPr>
            <a:r>
              <a:rPr lang="en-US" sz="1650" dirty="0">
                <a:solidFill>
                  <a:schemeClr val="tx1"/>
                </a:solidFill>
              </a:rPr>
              <a:t>Built to process millions of events per second</a:t>
            </a:r>
          </a:p>
          <a:p>
            <a:pPr marL="285750" indent="-285750">
              <a:spcBef>
                <a:spcPts val="0"/>
              </a:spcBef>
              <a:buClrTx/>
              <a:buSzPct val="100000"/>
              <a:buFont typeface="Arial" panose="020B0604020202020204" pitchFamily="34" charset="0"/>
              <a:buChar char="●"/>
            </a:pPr>
            <a:r>
              <a:rPr lang="en-US" sz="1650" dirty="0">
                <a:solidFill>
                  <a:schemeClr val="tx1"/>
                </a:solidFill>
              </a:rPr>
              <a:t>Event-based architectures can provide a couple of different advantages:</a:t>
            </a:r>
          </a:p>
          <a:p>
            <a:pPr marL="742950" lvl="1" indent="-285750">
              <a:buClrTx/>
              <a:buSzPct val="100000"/>
              <a:buFont typeface="Courier New" panose="02070309020205020404" pitchFamily="49" charset="0"/>
              <a:buChar char="o"/>
            </a:pPr>
            <a:r>
              <a:rPr lang="en-US" sz="1500" dirty="0">
                <a:solidFill>
                  <a:schemeClr val="tx1"/>
                </a:solidFill>
              </a:rPr>
              <a:t>Loose coupling between systems</a:t>
            </a:r>
          </a:p>
          <a:p>
            <a:pPr marL="742950" lvl="1" indent="-285750">
              <a:buClrTx/>
              <a:buSzPct val="100000"/>
              <a:buFont typeface="Courier New" panose="02070309020205020404" pitchFamily="49" charset="0"/>
              <a:buChar char="o"/>
            </a:pPr>
            <a:r>
              <a:rPr lang="en-US" sz="1500" dirty="0">
                <a:solidFill>
                  <a:schemeClr val="tx1"/>
                </a:solidFill>
              </a:rPr>
              <a:t>“Freeing” the data</a:t>
            </a:r>
          </a:p>
          <a:p>
            <a:pPr marL="285750" indent="-285750">
              <a:spcBef>
                <a:spcPts val="0"/>
              </a:spcBef>
              <a:buClrTx/>
              <a:buSzPct val="100000"/>
              <a:buFont typeface="Arial" panose="020B0604020202020204" pitchFamily="34" charset="0"/>
              <a:buChar char="●"/>
            </a:pPr>
            <a:r>
              <a:rPr lang="en-US" sz="1650" dirty="0">
                <a:solidFill>
                  <a:schemeClr val="tx1"/>
                </a:solidFill>
              </a:rPr>
              <a:t>Supports real-time (or near real-time) and batch processing</a:t>
            </a:r>
          </a:p>
        </p:txBody>
      </p:sp>
    </p:spTree>
    <p:extLst>
      <p:ext uri="{BB962C8B-B14F-4D97-AF65-F5344CB8AC3E}">
        <p14:creationId xmlns:p14="http://schemas.microsoft.com/office/powerpoint/2010/main" val="111303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Event Hub</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34</a:t>
            </a:fld>
            <a:endParaRPr/>
          </a:p>
        </p:txBody>
      </p:sp>
      <p:sp>
        <p:nvSpPr>
          <p:cNvPr id="2" name="Google Shape;151;p25">
            <a:extLst>
              <a:ext uri="{FF2B5EF4-FFF2-40B4-BE49-F238E27FC236}">
                <a16:creationId xmlns:a16="http://schemas.microsoft.com/office/drawing/2014/main" id="{AFF45495-C6F1-0CF9-1B12-DC8F44CD9E7F}"/>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Sits between event </a:t>
            </a:r>
            <a:r>
              <a:rPr lang="en-US" sz="1650" i="1" dirty="0">
                <a:solidFill>
                  <a:schemeClr val="tx1"/>
                </a:solidFill>
              </a:rPr>
              <a:t>producers</a:t>
            </a:r>
            <a:r>
              <a:rPr lang="en-US" sz="1650" dirty="0">
                <a:solidFill>
                  <a:schemeClr val="tx1"/>
                </a:solidFill>
              </a:rPr>
              <a:t> and event </a:t>
            </a:r>
            <a:r>
              <a:rPr lang="en-US" sz="1650" i="1" dirty="0">
                <a:solidFill>
                  <a:schemeClr val="tx1"/>
                </a:solidFill>
              </a:rPr>
              <a:t>consumers</a:t>
            </a:r>
            <a:r>
              <a:rPr lang="en-US" sz="1650" dirty="0">
                <a:solidFill>
                  <a:schemeClr val="tx1"/>
                </a:solidFill>
              </a:rPr>
              <a:t> (aka event ingestion)</a:t>
            </a:r>
          </a:p>
          <a:p>
            <a:pPr marL="285750" indent="-285750">
              <a:spcBef>
                <a:spcPts val="0"/>
              </a:spcBef>
              <a:buClrTx/>
              <a:buSzPct val="100000"/>
              <a:buFont typeface="Arial" panose="020B0604020202020204" pitchFamily="34" charset="0"/>
              <a:buChar char="●"/>
            </a:pPr>
            <a:r>
              <a:rPr lang="en-US" sz="1650" dirty="0">
                <a:solidFill>
                  <a:schemeClr val="tx1"/>
                </a:solidFill>
              </a:rPr>
              <a:t>Producers “push” (or produce) events to a topic on the Event Hub</a:t>
            </a:r>
          </a:p>
          <a:p>
            <a:pPr marL="285750" indent="-285750">
              <a:spcBef>
                <a:spcPts val="0"/>
              </a:spcBef>
              <a:buClrTx/>
              <a:buSzPct val="100000"/>
              <a:buFont typeface="Arial" panose="020B0604020202020204" pitchFamily="34" charset="0"/>
              <a:buChar char="●"/>
            </a:pPr>
            <a:r>
              <a:rPr lang="en-US" sz="1650" dirty="0">
                <a:solidFill>
                  <a:schemeClr val="tx1"/>
                </a:solidFill>
              </a:rPr>
              <a:t>One </a:t>
            </a:r>
            <a:r>
              <a:rPr lang="en-US" sz="1650" u="sng" dirty="0">
                <a:solidFill>
                  <a:schemeClr val="tx1"/>
                </a:solidFill>
              </a:rPr>
              <a:t>or more</a:t>
            </a:r>
            <a:r>
              <a:rPr lang="en-US" sz="1650" dirty="0">
                <a:solidFill>
                  <a:schemeClr val="tx1"/>
                </a:solidFill>
              </a:rPr>
              <a:t> consumers can subscribe to that topic to be notified when a new message hits</a:t>
            </a:r>
          </a:p>
          <a:p>
            <a:pPr marL="285750" indent="-285750">
              <a:spcBef>
                <a:spcPts val="0"/>
              </a:spcBef>
              <a:buClrTx/>
              <a:buSzPct val="100000"/>
              <a:buFont typeface="Arial" panose="020B0604020202020204" pitchFamily="34" charset="0"/>
              <a:buChar char="●"/>
            </a:pPr>
            <a:r>
              <a:rPr lang="en-US" sz="1650" dirty="0">
                <a:solidFill>
                  <a:schemeClr val="tx1"/>
                </a:solidFill>
              </a:rPr>
              <a:t>Data included in the message can be used by the consumer to decide what to do with the information (based on where it fits into the consumer’s workflow)</a:t>
            </a:r>
          </a:p>
        </p:txBody>
      </p:sp>
    </p:spTree>
    <p:extLst>
      <p:ext uri="{BB962C8B-B14F-4D97-AF65-F5344CB8AC3E}">
        <p14:creationId xmlns:p14="http://schemas.microsoft.com/office/powerpoint/2010/main" val="339424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Event Hub</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35</a:t>
            </a:fld>
            <a:endParaRPr/>
          </a:p>
        </p:txBody>
      </p:sp>
      <p:sp>
        <p:nvSpPr>
          <p:cNvPr id="2" name="Google Shape;151;p25">
            <a:extLst>
              <a:ext uri="{FF2B5EF4-FFF2-40B4-BE49-F238E27FC236}">
                <a16:creationId xmlns:a16="http://schemas.microsoft.com/office/drawing/2014/main" id="{AFF45495-C6F1-0CF9-1B12-DC8F44CD9E7F}"/>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Common use cases include:</a:t>
            </a:r>
          </a:p>
          <a:p>
            <a:pPr marL="742950" lvl="1" indent="-285750">
              <a:buClrTx/>
              <a:buSzPct val="100000"/>
              <a:buFont typeface="Courier New" panose="02070309020205020404" pitchFamily="49" charset="0"/>
              <a:buChar char="o"/>
            </a:pPr>
            <a:r>
              <a:rPr lang="en-US" sz="1500" dirty="0">
                <a:solidFill>
                  <a:schemeClr val="tx1"/>
                </a:solidFill>
              </a:rPr>
              <a:t>Transaction processing</a:t>
            </a:r>
          </a:p>
          <a:p>
            <a:pPr marL="742950" lvl="1" indent="-285750">
              <a:buClrTx/>
              <a:buSzPct val="100000"/>
              <a:buFont typeface="Courier New" panose="02070309020205020404" pitchFamily="49" charset="0"/>
              <a:buChar char="o"/>
            </a:pPr>
            <a:r>
              <a:rPr lang="en-US" sz="1500" dirty="0">
                <a:solidFill>
                  <a:schemeClr val="tx1"/>
                </a:solidFill>
              </a:rPr>
              <a:t>User/device telemetry (data about activity)</a:t>
            </a:r>
          </a:p>
          <a:p>
            <a:pPr marL="742950" lvl="1" indent="-285750">
              <a:buClrTx/>
              <a:buSzPct val="100000"/>
              <a:buFont typeface="Courier New" panose="02070309020205020404" pitchFamily="49" charset="0"/>
              <a:buChar char="o"/>
            </a:pPr>
            <a:r>
              <a:rPr lang="en-US" sz="1500" dirty="0">
                <a:solidFill>
                  <a:schemeClr val="tx1"/>
                </a:solidFill>
              </a:rPr>
              <a:t>Logging</a:t>
            </a:r>
          </a:p>
          <a:p>
            <a:pPr marL="742950" lvl="1" indent="-285750">
              <a:buClrTx/>
              <a:buSzPct val="100000"/>
              <a:buFont typeface="Courier New" panose="02070309020205020404" pitchFamily="49" charset="0"/>
              <a:buChar char="o"/>
            </a:pPr>
            <a:r>
              <a:rPr lang="en-US" sz="1500" dirty="0">
                <a:solidFill>
                  <a:schemeClr val="tx1"/>
                </a:solidFill>
              </a:rPr>
              <a:t>Analytics pipelines including clickstreams (for recording detail about user activities across the pages of a site)</a:t>
            </a:r>
          </a:p>
          <a:p>
            <a:pPr marL="285750" indent="-285750">
              <a:buClrTx/>
              <a:buSzPct val="100000"/>
              <a:buFont typeface="Arial" panose="020B0604020202020204" pitchFamily="34" charset="0"/>
              <a:buChar char="●"/>
            </a:pPr>
            <a:r>
              <a:rPr lang="en-US" sz="1650" dirty="0">
                <a:solidFill>
                  <a:schemeClr val="tx1"/>
                </a:solidFill>
              </a:rPr>
              <a:t>Provides storage and retention for event detail</a:t>
            </a:r>
          </a:p>
          <a:p>
            <a:pPr marL="285750" indent="-285750">
              <a:buClrTx/>
              <a:buSzPct val="100000"/>
              <a:buFont typeface="Arial" panose="020B0604020202020204" pitchFamily="34" charset="0"/>
              <a:buChar char="●"/>
            </a:pPr>
            <a:r>
              <a:rPr lang="en-US" sz="1650" dirty="0">
                <a:solidFill>
                  <a:schemeClr val="tx1"/>
                </a:solidFill>
              </a:rPr>
              <a:t>Supports retry/replay if needed – means producer and consumers don’t need to be online at the same time (benefit of looser coupling)</a:t>
            </a:r>
          </a:p>
          <a:p>
            <a:pPr marL="285750" indent="-285750">
              <a:buClrTx/>
              <a:buSzPct val="100000"/>
              <a:buFont typeface="Arial" panose="020B0604020202020204" pitchFamily="34" charset="0"/>
              <a:buChar char="●"/>
            </a:pPr>
            <a:r>
              <a:rPr lang="en-US" sz="1650" dirty="0">
                <a:solidFill>
                  <a:schemeClr val="tx1"/>
                </a:solidFill>
              </a:rPr>
              <a:t>Partitioning of topics helps organize incoming information and helps boost performance when retrieving event detail</a:t>
            </a:r>
          </a:p>
        </p:txBody>
      </p:sp>
    </p:spTree>
    <p:extLst>
      <p:ext uri="{BB962C8B-B14F-4D97-AF65-F5344CB8AC3E}">
        <p14:creationId xmlns:p14="http://schemas.microsoft.com/office/powerpoint/2010/main" val="308500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Event Hub</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36</a:t>
            </a:fld>
            <a:endParaRPr/>
          </a:p>
        </p:txBody>
      </p:sp>
      <p:pic>
        <p:nvPicPr>
          <p:cNvPr id="6" name="Picture 5">
            <a:extLst>
              <a:ext uri="{FF2B5EF4-FFF2-40B4-BE49-F238E27FC236}">
                <a16:creationId xmlns:a16="http://schemas.microsoft.com/office/drawing/2014/main" id="{E61B3D3A-341D-88CF-6D60-9293CEDF8EC7}"/>
              </a:ext>
            </a:extLst>
          </p:cNvPr>
          <p:cNvPicPr>
            <a:picLocks noChangeAspect="1"/>
          </p:cNvPicPr>
          <p:nvPr/>
        </p:nvPicPr>
        <p:blipFill>
          <a:blip r:embed="rId3"/>
          <a:stretch>
            <a:fillRect/>
          </a:stretch>
        </p:blipFill>
        <p:spPr>
          <a:xfrm>
            <a:off x="1423987" y="1185862"/>
            <a:ext cx="6296025" cy="2771775"/>
          </a:xfrm>
          <a:prstGeom prst="rect">
            <a:avLst/>
          </a:prstGeom>
        </p:spPr>
      </p:pic>
      <p:sp>
        <p:nvSpPr>
          <p:cNvPr id="7" name="TextBox 6">
            <a:extLst>
              <a:ext uri="{FF2B5EF4-FFF2-40B4-BE49-F238E27FC236}">
                <a16:creationId xmlns:a16="http://schemas.microsoft.com/office/drawing/2014/main" id="{871C4DCC-8424-0089-1E57-01D14EB43307}"/>
              </a:ext>
            </a:extLst>
          </p:cNvPr>
          <p:cNvSpPr txBox="1"/>
          <p:nvPr/>
        </p:nvSpPr>
        <p:spPr>
          <a:xfrm>
            <a:off x="1799316" y="4298420"/>
            <a:ext cx="5882068" cy="261610"/>
          </a:xfrm>
          <a:prstGeom prst="rect">
            <a:avLst/>
          </a:prstGeom>
          <a:noFill/>
        </p:spPr>
        <p:txBody>
          <a:bodyPr wrap="square" rtlCol="0">
            <a:spAutoFit/>
          </a:bodyPr>
          <a:lstStyle/>
          <a:p>
            <a:pPr algn="ctr"/>
            <a:r>
              <a:rPr lang="en-US" sz="1100" dirty="0"/>
              <a:t>Source: </a:t>
            </a:r>
            <a:r>
              <a:rPr lang="en-US" sz="1100" dirty="0">
                <a:hlinkClick r:id="rId4"/>
              </a:rPr>
              <a:t>https://docs.microsoft.com/en-us/azure/event-hubs/event-hubs-about</a:t>
            </a:r>
            <a:endParaRPr lang="en-US" sz="1100" dirty="0"/>
          </a:p>
        </p:txBody>
      </p:sp>
    </p:spTree>
    <p:extLst>
      <p:ext uri="{BB962C8B-B14F-4D97-AF65-F5344CB8AC3E}">
        <p14:creationId xmlns:p14="http://schemas.microsoft.com/office/powerpoint/2010/main" val="1104681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6" name="Google Shape;157;p26">
            <a:extLst>
              <a:ext uri="{FF2B5EF4-FFF2-40B4-BE49-F238E27FC236}">
                <a16:creationId xmlns:a16="http://schemas.microsoft.com/office/drawing/2014/main" id="{BF06FE0D-AFE5-4638-BB6C-629A9AAFD6CB}"/>
              </a:ext>
            </a:extLst>
          </p:cNvPr>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lgn="l">
              <a:buClr>
                <a:srgbClr val="233445"/>
              </a:buClr>
              <a:buSzPts val="3200"/>
            </a:pPr>
            <a:r>
              <a:rPr lang="en-US" dirty="0">
                <a:latin typeface="Helvetica Neue"/>
                <a:ea typeface="Helvetica Neue"/>
                <a:cs typeface="Helvetica Neue"/>
                <a:sym typeface="Helvetica Neue"/>
              </a:rPr>
              <a:t>Azure Event Hub</a:t>
            </a:r>
            <a:endParaRPr dirty="0">
              <a:latin typeface="Helvetica Neue"/>
              <a:ea typeface="Helvetica Neue"/>
              <a:cs typeface="Helvetica Neue"/>
              <a:sym typeface="Helvetica Neue"/>
            </a:endParaRPr>
          </a:p>
        </p:txBody>
      </p:sp>
      <p:sp>
        <p:nvSpPr>
          <p:cNvPr id="4" name="Slide Number Placeholder 3">
            <a:extLst>
              <a:ext uri="{FF2B5EF4-FFF2-40B4-BE49-F238E27FC236}">
                <a16:creationId xmlns:a16="http://schemas.microsoft.com/office/drawing/2014/main" id="{36CEE7F8-8739-4432-94B7-9824E6AEBBAD}"/>
              </a:ext>
            </a:extLst>
          </p:cNvPr>
          <p:cNvSpPr>
            <a:spLocks noGrp="1"/>
          </p:cNvSpPr>
          <p:nvPr>
            <p:ph type="sldNum" idx="12"/>
          </p:nvPr>
        </p:nvSpPr>
        <p:spPr/>
        <p:txBody>
          <a:bodyPr/>
          <a:lstStyle/>
          <a:p>
            <a:pPr algn="ctr"/>
            <a:fld id="{00000000-1234-1234-1234-123412341234}" type="slidenum">
              <a:rPr lang="en-US" smtClean="0"/>
              <a:pPr algn="ctr"/>
              <a:t>37</a:t>
            </a:fld>
            <a:endParaRPr lang="en-US" dirty="0"/>
          </a:p>
        </p:txBody>
      </p:sp>
      <p:sp>
        <p:nvSpPr>
          <p:cNvPr id="5" name="Flowchart: Alternate Process 4">
            <a:extLst>
              <a:ext uri="{FF2B5EF4-FFF2-40B4-BE49-F238E27FC236}">
                <a16:creationId xmlns:a16="http://schemas.microsoft.com/office/drawing/2014/main" id="{AA7CF926-0795-BDFF-A9F3-161FCC174363}"/>
              </a:ext>
            </a:extLst>
          </p:cNvPr>
          <p:cNvSpPr/>
          <p:nvPr/>
        </p:nvSpPr>
        <p:spPr>
          <a:xfrm>
            <a:off x="1956486" y="2176333"/>
            <a:ext cx="5231027" cy="7908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Tree>
    <p:extLst>
      <p:ext uri="{BB962C8B-B14F-4D97-AF65-F5344CB8AC3E}">
        <p14:creationId xmlns:p14="http://schemas.microsoft.com/office/powerpoint/2010/main" val="2447912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705000" y="1916700"/>
            <a:ext cx="8520600" cy="572700"/>
          </a:xfrm>
        </p:spPr>
        <p:txBody>
          <a:bodyPr spcFirstLastPara="1" wrap="square" lIns="68569" tIns="34275" rIns="68569" bIns="34275" anchor="b" anchorCtr="0">
            <a:normAutofit/>
          </a:bodyPr>
          <a:lstStyle/>
          <a:p>
            <a:pPr>
              <a:lnSpc>
                <a:spcPct val="90000"/>
              </a:lnSpc>
              <a:buSzPts val="3200"/>
            </a:pPr>
            <a:r>
              <a:rPr lang="en-US" dirty="0"/>
              <a:t>Azure Key Vault</a:t>
            </a:r>
          </a:p>
        </p:txBody>
      </p:sp>
      <p:sp>
        <p:nvSpPr>
          <p:cNvPr id="159" name="Google Shape;159;p26" hidden="1"/>
          <p:cNvSpPr txBox="1">
            <a:spLocks noGrp="1"/>
          </p:cNvSpPr>
          <p:nvPr>
            <p:ph type="sldNum" idx="4294967295"/>
          </p:nvPr>
        </p:nvSpPr>
        <p:spPr>
          <a:xfrm>
            <a:off x="8594725" y="4749800"/>
            <a:ext cx="549275" cy="393700"/>
          </a:xfrm>
          <a:prstGeom prst="rect">
            <a:avLst/>
          </a:prstGeom>
          <a:noFill/>
          <a:ln>
            <a:noFill/>
          </a:ln>
        </p:spPr>
        <p:txBody>
          <a:bodyPr spcFirstLastPara="1" wrap="square" lIns="68569" tIns="34275" rIns="68569" bIns="34275" anchor="ctr" anchorCtr="0">
            <a:noAutofit/>
          </a:bodyPr>
          <a:lstStyle/>
          <a:p>
            <a:pPr>
              <a:spcAft>
                <a:spcPts val="600"/>
              </a:spcAft>
            </a:pPr>
            <a:fld id="{00000000-1234-1234-1234-123412341234}" type="slidenum">
              <a:rPr lang="en-US"/>
              <a:pPr>
                <a:spcAft>
                  <a:spcPts val="600"/>
                </a:spcAft>
              </a:pPr>
              <a:t>38</a:t>
            </a:fld>
            <a:endParaRPr lang="en-US"/>
          </a:p>
        </p:txBody>
      </p:sp>
    </p:spTree>
    <p:extLst>
      <p:ext uri="{BB962C8B-B14F-4D97-AF65-F5344CB8AC3E}">
        <p14:creationId xmlns:p14="http://schemas.microsoft.com/office/powerpoint/2010/main" val="2556446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Key Vault</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39</a:t>
            </a:fld>
            <a:endParaRPr/>
          </a:p>
        </p:txBody>
      </p:sp>
      <p:sp>
        <p:nvSpPr>
          <p:cNvPr id="3" name="Rectangle: Rounded Corners 2">
            <a:extLst>
              <a:ext uri="{FF2B5EF4-FFF2-40B4-BE49-F238E27FC236}">
                <a16:creationId xmlns:a16="http://schemas.microsoft.com/office/drawing/2014/main" id="{F7279CB7-8F37-6947-76CA-EC0FC9E98862}"/>
              </a:ext>
            </a:extLst>
          </p:cNvPr>
          <p:cNvSpPr/>
          <p:nvPr/>
        </p:nvSpPr>
        <p:spPr>
          <a:xfrm>
            <a:off x="3310942" y="1550533"/>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Secrets Management</a:t>
            </a:r>
          </a:p>
        </p:txBody>
      </p:sp>
      <p:sp>
        <p:nvSpPr>
          <p:cNvPr id="4" name="Rectangle: Rounded Corners 3">
            <a:extLst>
              <a:ext uri="{FF2B5EF4-FFF2-40B4-BE49-F238E27FC236}">
                <a16:creationId xmlns:a16="http://schemas.microsoft.com/office/drawing/2014/main" id="{0004719A-55A7-23C9-A9D9-0F6683C3A189}"/>
              </a:ext>
            </a:extLst>
          </p:cNvPr>
          <p:cNvSpPr/>
          <p:nvPr/>
        </p:nvSpPr>
        <p:spPr>
          <a:xfrm>
            <a:off x="3310942" y="2442398"/>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Management</a:t>
            </a:r>
          </a:p>
        </p:txBody>
      </p:sp>
      <p:sp>
        <p:nvSpPr>
          <p:cNvPr id="5" name="Rectangle: Rounded Corners 4">
            <a:extLst>
              <a:ext uri="{FF2B5EF4-FFF2-40B4-BE49-F238E27FC236}">
                <a16:creationId xmlns:a16="http://schemas.microsoft.com/office/drawing/2014/main" id="{4D99B80D-E2DB-AC64-6564-95773D46289B}"/>
              </a:ext>
            </a:extLst>
          </p:cNvPr>
          <p:cNvSpPr/>
          <p:nvPr/>
        </p:nvSpPr>
        <p:spPr>
          <a:xfrm>
            <a:off x="3323844" y="3334263"/>
            <a:ext cx="2496312" cy="758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Certificate Management</a:t>
            </a:r>
          </a:p>
        </p:txBody>
      </p:sp>
      <p:sp>
        <p:nvSpPr>
          <p:cNvPr id="6" name="Google Shape;151;p25">
            <a:extLst>
              <a:ext uri="{FF2B5EF4-FFF2-40B4-BE49-F238E27FC236}">
                <a16:creationId xmlns:a16="http://schemas.microsoft.com/office/drawing/2014/main" id="{597EF7E5-724A-1C21-48A6-054D72FF86EA}"/>
              </a:ext>
            </a:extLst>
          </p:cNvPr>
          <p:cNvSpPr txBox="1">
            <a:spLocks/>
          </p:cNvSpPr>
          <p:nvPr/>
        </p:nvSpPr>
        <p:spPr>
          <a:xfrm>
            <a:off x="6235260" y="1237085"/>
            <a:ext cx="2321524" cy="1386977"/>
          </a:xfrm>
          <a:prstGeom prst="rect">
            <a:avLst/>
          </a:prstGeom>
          <a:noFill/>
          <a:ln>
            <a:noFill/>
          </a:ln>
        </p:spPr>
        <p:txBody>
          <a:bodyPr spcFirstLastPara="1" wrap="square" lIns="67500" tIns="35100" rIns="68569" bIns="3427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FFFFFF"/>
              </a:buClr>
              <a:buSzPts val="27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2pPr>
            <a:lvl3pPr marL="1371600" marR="0" lvl="2"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3pPr>
            <a:lvl4pPr marL="1828800" marR="0" lvl="3"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4pPr>
            <a:lvl5pPr marL="2286000" marR="0" lvl="4"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5pPr>
            <a:lvl6pPr marL="2743200" marR="0" lvl="5" indent="-349250" algn="l" rtl="0">
              <a:lnSpc>
                <a:spcPct val="100000"/>
              </a:lnSpc>
              <a:spcBef>
                <a:spcPts val="0"/>
              </a:spcBef>
              <a:spcAft>
                <a:spcPts val="0"/>
              </a:spcAft>
              <a:buClr>
                <a:srgbClr val="FFFFFF"/>
              </a:buClr>
              <a:buSzPts val="1900"/>
              <a:buFont typeface="Arial"/>
              <a:buNone/>
              <a:defRPr sz="2700" b="0" i="0" u="none" strike="noStrike" cap="none">
                <a:solidFill>
                  <a:srgbClr val="FFFFFF"/>
                </a:solidFill>
                <a:latin typeface="Arial"/>
                <a:ea typeface="Arial"/>
                <a:cs typeface="Arial"/>
                <a:sym typeface="Arial"/>
              </a:defRPr>
            </a:lvl6pPr>
            <a:lvl7pPr marL="3200400" marR="0" lvl="6"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7pPr>
            <a:lvl8pPr marL="3657600" marR="0" lvl="7"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8pPr>
            <a:lvl9pPr marL="4114800" marR="0" lvl="8"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9pPr>
          </a:lstStyle>
          <a:p>
            <a:pPr marL="285750" indent="-285750">
              <a:buClrTx/>
              <a:buSzPct val="100000"/>
              <a:buFont typeface="Arial" panose="020B0604020202020204" pitchFamily="34" charset="0"/>
              <a:buChar char="●"/>
            </a:pPr>
            <a:r>
              <a:rPr lang="en-US" sz="1350" dirty="0">
                <a:solidFill>
                  <a:schemeClr val="tx1"/>
                </a:solidFill>
              </a:rPr>
              <a:t>Securely store and tightly control tokens, passwords, API keys, etc.</a:t>
            </a:r>
          </a:p>
          <a:p>
            <a:pPr marL="285750" indent="-285750">
              <a:buClrTx/>
              <a:buSzPct val="100000"/>
              <a:buFont typeface="Arial" panose="020B0604020202020204" pitchFamily="34" charset="0"/>
              <a:buChar char="●"/>
            </a:pPr>
            <a:r>
              <a:rPr lang="en-US" sz="1350" dirty="0">
                <a:solidFill>
                  <a:schemeClr val="tx1"/>
                </a:solidFill>
              </a:rPr>
              <a:t>Can also be used to store/manage sensitive application config detail (like Connection Strings)</a:t>
            </a:r>
          </a:p>
          <a:p>
            <a:pPr marL="0" indent="0">
              <a:buClrTx/>
              <a:buSzPct val="100000"/>
            </a:pPr>
            <a:endParaRPr lang="en-US" sz="1350" dirty="0">
              <a:solidFill>
                <a:schemeClr val="tx1"/>
              </a:solidFill>
            </a:endParaRPr>
          </a:p>
        </p:txBody>
      </p:sp>
      <p:cxnSp>
        <p:nvCxnSpPr>
          <p:cNvPr id="7" name="Straight Connector 6">
            <a:extLst>
              <a:ext uri="{FF2B5EF4-FFF2-40B4-BE49-F238E27FC236}">
                <a16:creationId xmlns:a16="http://schemas.microsoft.com/office/drawing/2014/main" id="{AF5DDBCC-B927-B666-C146-8E41656E5008}"/>
              </a:ext>
            </a:extLst>
          </p:cNvPr>
          <p:cNvCxnSpPr>
            <a:stCxn id="6" idx="1"/>
          </p:cNvCxnSpPr>
          <p:nvPr/>
        </p:nvCxnSpPr>
        <p:spPr>
          <a:xfrm flipH="1" flipV="1">
            <a:off x="5550408" y="1930009"/>
            <a:ext cx="684852" cy="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Google Shape;151;p25">
            <a:extLst>
              <a:ext uri="{FF2B5EF4-FFF2-40B4-BE49-F238E27FC236}">
                <a16:creationId xmlns:a16="http://schemas.microsoft.com/office/drawing/2014/main" id="{421A2E49-C53F-DAE3-EA60-F554E5239925}"/>
              </a:ext>
            </a:extLst>
          </p:cNvPr>
          <p:cNvSpPr txBox="1">
            <a:spLocks/>
          </p:cNvSpPr>
          <p:nvPr/>
        </p:nvSpPr>
        <p:spPr>
          <a:xfrm>
            <a:off x="445891" y="2093573"/>
            <a:ext cx="2321524" cy="1386977"/>
          </a:xfrm>
          <a:prstGeom prst="rect">
            <a:avLst/>
          </a:prstGeom>
          <a:noFill/>
          <a:ln>
            <a:noFill/>
          </a:ln>
        </p:spPr>
        <p:txBody>
          <a:bodyPr spcFirstLastPara="1" wrap="square" lIns="67500" tIns="35100" rIns="68569" bIns="3427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FFFFFF"/>
              </a:buClr>
              <a:buSzPts val="27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2pPr>
            <a:lvl3pPr marL="1371600" marR="0" lvl="2"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3pPr>
            <a:lvl4pPr marL="1828800" marR="0" lvl="3"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4pPr>
            <a:lvl5pPr marL="2286000" marR="0" lvl="4"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5pPr>
            <a:lvl6pPr marL="2743200" marR="0" lvl="5" indent="-349250" algn="l" rtl="0">
              <a:lnSpc>
                <a:spcPct val="100000"/>
              </a:lnSpc>
              <a:spcBef>
                <a:spcPts val="0"/>
              </a:spcBef>
              <a:spcAft>
                <a:spcPts val="0"/>
              </a:spcAft>
              <a:buClr>
                <a:srgbClr val="FFFFFF"/>
              </a:buClr>
              <a:buSzPts val="1900"/>
              <a:buFont typeface="Arial"/>
              <a:buNone/>
              <a:defRPr sz="2700" b="0" i="0" u="none" strike="noStrike" cap="none">
                <a:solidFill>
                  <a:srgbClr val="FFFFFF"/>
                </a:solidFill>
                <a:latin typeface="Arial"/>
                <a:ea typeface="Arial"/>
                <a:cs typeface="Arial"/>
                <a:sym typeface="Arial"/>
              </a:defRPr>
            </a:lvl6pPr>
            <a:lvl7pPr marL="3200400" marR="0" lvl="6"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7pPr>
            <a:lvl8pPr marL="3657600" marR="0" lvl="7"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8pPr>
            <a:lvl9pPr marL="4114800" marR="0" lvl="8"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9pPr>
          </a:lstStyle>
          <a:p>
            <a:pPr marL="285750" indent="-285750">
              <a:buClrTx/>
              <a:buSzPct val="100000"/>
              <a:buFont typeface="Arial" panose="020B0604020202020204" pitchFamily="34" charset="0"/>
              <a:buChar char="●"/>
            </a:pPr>
            <a:r>
              <a:rPr lang="en-US" sz="1350" dirty="0">
                <a:solidFill>
                  <a:schemeClr val="tx1"/>
                </a:solidFill>
              </a:rPr>
              <a:t>Provides secure storage, management, and access for keys used to encrypt (and decrypt) data</a:t>
            </a:r>
          </a:p>
          <a:p>
            <a:pPr marL="285750" indent="-285750">
              <a:buClrTx/>
              <a:buSzPct val="100000"/>
              <a:buFont typeface="Arial" panose="020B0604020202020204" pitchFamily="34" charset="0"/>
              <a:buChar char="●"/>
            </a:pPr>
            <a:r>
              <a:rPr lang="en-US" sz="1350" dirty="0">
                <a:solidFill>
                  <a:schemeClr val="tx1"/>
                </a:solidFill>
              </a:rPr>
              <a:t>Key unlocks sensitive information so protection is critical</a:t>
            </a:r>
          </a:p>
          <a:p>
            <a:pPr marL="0" indent="0">
              <a:buClrTx/>
              <a:buSzPct val="100000"/>
            </a:pPr>
            <a:endParaRPr lang="en-US" sz="1350" dirty="0">
              <a:solidFill>
                <a:schemeClr val="tx1"/>
              </a:solidFill>
            </a:endParaRPr>
          </a:p>
        </p:txBody>
      </p:sp>
      <p:cxnSp>
        <p:nvCxnSpPr>
          <p:cNvPr id="9" name="Straight Connector 8">
            <a:extLst>
              <a:ext uri="{FF2B5EF4-FFF2-40B4-BE49-F238E27FC236}">
                <a16:creationId xmlns:a16="http://schemas.microsoft.com/office/drawing/2014/main" id="{111C059F-7F30-1664-99DF-96752501887B}"/>
              </a:ext>
            </a:extLst>
          </p:cNvPr>
          <p:cNvCxnSpPr>
            <a:cxnSpLocks/>
            <a:stCxn id="8" idx="3"/>
          </p:cNvCxnSpPr>
          <p:nvPr/>
        </p:nvCxnSpPr>
        <p:spPr>
          <a:xfrm>
            <a:off x="2767415" y="2787062"/>
            <a:ext cx="7438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Google Shape;151;p25">
            <a:extLst>
              <a:ext uri="{FF2B5EF4-FFF2-40B4-BE49-F238E27FC236}">
                <a16:creationId xmlns:a16="http://schemas.microsoft.com/office/drawing/2014/main" id="{AA424056-7633-0F2A-6715-7BB862D207FB}"/>
              </a:ext>
            </a:extLst>
          </p:cNvPr>
          <p:cNvSpPr txBox="1">
            <a:spLocks/>
          </p:cNvSpPr>
          <p:nvPr/>
        </p:nvSpPr>
        <p:spPr>
          <a:xfrm>
            <a:off x="6235260" y="3201075"/>
            <a:ext cx="2321524" cy="1160614"/>
          </a:xfrm>
          <a:prstGeom prst="rect">
            <a:avLst/>
          </a:prstGeom>
          <a:noFill/>
          <a:ln>
            <a:noFill/>
          </a:ln>
        </p:spPr>
        <p:txBody>
          <a:bodyPr spcFirstLastPara="1" wrap="square" lIns="67500" tIns="35100" rIns="68569" bIns="3427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FFFFFF"/>
              </a:buClr>
              <a:buSzPts val="2700"/>
              <a:buFont typeface="Arial"/>
              <a:buNone/>
              <a:defRPr sz="13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2pPr>
            <a:lvl3pPr marL="1371600" marR="0" lvl="2"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3pPr>
            <a:lvl4pPr marL="1828800" marR="0" lvl="3"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4pPr>
            <a:lvl5pPr marL="2286000" marR="0" lvl="4" indent="-22860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5pPr>
            <a:lvl6pPr marL="2743200" marR="0" lvl="5" indent="-349250" algn="l" rtl="0">
              <a:lnSpc>
                <a:spcPct val="100000"/>
              </a:lnSpc>
              <a:spcBef>
                <a:spcPts val="0"/>
              </a:spcBef>
              <a:spcAft>
                <a:spcPts val="0"/>
              </a:spcAft>
              <a:buClr>
                <a:srgbClr val="FFFFFF"/>
              </a:buClr>
              <a:buSzPts val="1900"/>
              <a:buFont typeface="Arial"/>
              <a:buNone/>
              <a:defRPr sz="2700" b="0" i="0" u="none" strike="noStrike" cap="none">
                <a:solidFill>
                  <a:srgbClr val="FFFFFF"/>
                </a:solidFill>
                <a:latin typeface="Arial"/>
                <a:ea typeface="Arial"/>
                <a:cs typeface="Arial"/>
                <a:sym typeface="Arial"/>
              </a:defRPr>
            </a:lvl6pPr>
            <a:lvl7pPr marL="3200400" marR="0" lvl="6"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7pPr>
            <a:lvl8pPr marL="3657600" marR="0" lvl="7"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8pPr>
            <a:lvl9pPr marL="4114800" marR="0" lvl="8" indent="-400050" algn="l" rtl="0">
              <a:lnSpc>
                <a:spcPct val="100000"/>
              </a:lnSpc>
              <a:spcBef>
                <a:spcPts val="0"/>
              </a:spcBef>
              <a:spcAft>
                <a:spcPts val="0"/>
              </a:spcAft>
              <a:buClr>
                <a:srgbClr val="FFFFFF"/>
              </a:buClr>
              <a:buSzPts val="2700"/>
              <a:buFont typeface="Arial"/>
              <a:buNone/>
              <a:defRPr sz="2700" b="0" i="0" u="none" strike="noStrike" cap="none">
                <a:solidFill>
                  <a:srgbClr val="FFFFFF"/>
                </a:solidFill>
                <a:latin typeface="Arial"/>
                <a:ea typeface="Arial"/>
                <a:cs typeface="Arial"/>
                <a:sym typeface="Arial"/>
              </a:defRPr>
            </a:lvl9pPr>
          </a:lstStyle>
          <a:p>
            <a:pPr marL="285750" indent="-285750">
              <a:buClrTx/>
              <a:buSzPct val="100000"/>
              <a:buFont typeface="Arial" panose="020B0604020202020204" pitchFamily="34" charset="0"/>
              <a:buChar char="●"/>
            </a:pPr>
            <a:r>
              <a:rPr lang="en-US" sz="1350" dirty="0">
                <a:solidFill>
                  <a:schemeClr val="tx1"/>
                </a:solidFill>
              </a:rPr>
              <a:t>Supports provision, management, and deployment for public/private certs used to secure workloads</a:t>
            </a:r>
          </a:p>
          <a:p>
            <a:pPr marL="0" indent="0">
              <a:buClrTx/>
              <a:buSzPct val="100000"/>
            </a:pPr>
            <a:endParaRPr lang="en-US" sz="1350" dirty="0">
              <a:solidFill>
                <a:schemeClr val="tx1"/>
              </a:solidFill>
            </a:endParaRPr>
          </a:p>
        </p:txBody>
      </p:sp>
      <p:cxnSp>
        <p:nvCxnSpPr>
          <p:cNvPr id="11" name="Straight Connector 10">
            <a:extLst>
              <a:ext uri="{FF2B5EF4-FFF2-40B4-BE49-F238E27FC236}">
                <a16:creationId xmlns:a16="http://schemas.microsoft.com/office/drawing/2014/main" id="{631E381B-69BD-FE44-F7F9-E8F616462136}"/>
              </a:ext>
            </a:extLst>
          </p:cNvPr>
          <p:cNvCxnSpPr>
            <a:cxnSpLocks/>
            <a:stCxn id="10" idx="1"/>
          </p:cNvCxnSpPr>
          <p:nvPr/>
        </p:nvCxnSpPr>
        <p:spPr>
          <a:xfrm flipH="1" flipV="1">
            <a:off x="5623560" y="3778363"/>
            <a:ext cx="611700" cy="3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65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dirty="0">
                <a:latin typeface="Helvetica Neue"/>
                <a:ea typeface="Helvetica Neue"/>
                <a:cs typeface="Helvetica Neue"/>
                <a:sym typeface="Helvetica Neue"/>
              </a:rPr>
              <a:t>Data Services Available in Azure</a:t>
            </a:r>
            <a:endParaRPr dirty="0">
              <a:latin typeface="Helvetica Neue"/>
              <a:ea typeface="Helvetica Neue"/>
              <a:cs typeface="Helvetica Neue"/>
              <a:sym typeface="Helvetica Neue"/>
            </a:endParaRPr>
          </a:p>
        </p:txBody>
      </p:sp>
      <p:sp>
        <p:nvSpPr>
          <p:cNvPr id="158" name="Google Shape;158;p26"/>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514350" indent="-285750">
              <a:spcBef>
                <a:spcPts val="0"/>
              </a:spcBef>
              <a:buClrTx/>
              <a:buSzPct val="100000"/>
              <a:buFont typeface="Arial" panose="020B0604020202020204" pitchFamily="34" charset="0"/>
              <a:buChar char="●"/>
            </a:pPr>
            <a:r>
              <a:rPr lang="en-US" dirty="0">
                <a:solidFill>
                  <a:schemeClr val="tx1">
                    <a:lumMod val="50000"/>
                  </a:schemeClr>
                </a:solidFill>
              </a:rPr>
              <a:t>Multiple services available in Azure for persisting, managing, and accessing data</a:t>
            </a:r>
            <a:endParaRPr lang="en-US" sz="1300" dirty="0">
              <a:solidFill>
                <a:schemeClr val="tx1">
                  <a:lumMod val="50000"/>
                </a:schemeClr>
              </a:solidFill>
            </a:endParaRPr>
          </a:p>
          <a:p>
            <a:pPr marL="514350" indent="-285750">
              <a:spcBef>
                <a:spcPts val="0"/>
              </a:spcBef>
              <a:buClrTx/>
              <a:buSzPct val="100000"/>
              <a:buFont typeface="Arial" panose="020B0604020202020204" pitchFamily="34" charset="0"/>
              <a:buChar char="●"/>
            </a:pPr>
            <a:endParaRPr lang="en-US" dirty="0">
              <a:solidFill>
                <a:schemeClr val="tx1">
                  <a:lumMod val="50000"/>
                </a:schemeClr>
              </a:solidFill>
            </a:endParaRPr>
          </a:p>
          <a:p>
            <a:pPr marL="514350" indent="-285750">
              <a:spcBef>
                <a:spcPts val="0"/>
              </a:spcBef>
              <a:buClrTx/>
              <a:buSzPct val="100000"/>
              <a:buFont typeface="Arial" panose="020B0604020202020204" pitchFamily="34" charset="0"/>
              <a:buChar char="●"/>
            </a:pPr>
            <a:r>
              <a:rPr lang="en-US" dirty="0">
                <a:solidFill>
                  <a:schemeClr val="tx1">
                    <a:lumMod val="50000"/>
                  </a:schemeClr>
                </a:solidFill>
              </a:rPr>
              <a:t>Have already looked at a few, including Azure SQL, Azure Cosmos DB, Azure PostgreSQL, and Azure Storage</a:t>
            </a:r>
          </a:p>
          <a:p>
            <a:pPr marL="514350" indent="-285750">
              <a:spcBef>
                <a:spcPts val="0"/>
              </a:spcBef>
              <a:buClrTx/>
              <a:buSzPct val="100000"/>
              <a:buFont typeface="Arial" panose="020B0604020202020204" pitchFamily="34" charset="0"/>
              <a:buChar char="●"/>
            </a:pPr>
            <a:endParaRPr lang="en-US" dirty="0">
              <a:solidFill>
                <a:schemeClr val="tx1">
                  <a:lumMod val="50000"/>
                </a:schemeClr>
              </a:solidFill>
            </a:endParaRPr>
          </a:p>
          <a:p>
            <a:pPr marL="514350" indent="-285750">
              <a:spcBef>
                <a:spcPts val="0"/>
              </a:spcBef>
              <a:buClrTx/>
              <a:buSzPct val="100000"/>
              <a:buFont typeface="Arial" panose="020B0604020202020204" pitchFamily="34" charset="0"/>
              <a:buChar char="●"/>
            </a:pPr>
            <a:r>
              <a:rPr lang="en-US" dirty="0">
                <a:solidFill>
                  <a:schemeClr val="tx1">
                    <a:lumMod val="50000"/>
                  </a:schemeClr>
                </a:solidFill>
              </a:rPr>
              <a:t>The previous services reviewed are often used for OLTP (online transactional processing) – e.g., operations for creating a customer, submitting a new online order, etc.</a:t>
            </a:r>
          </a:p>
          <a:p>
            <a:pPr marL="514350" indent="-285750">
              <a:spcBef>
                <a:spcPts val="0"/>
              </a:spcBef>
              <a:buClrTx/>
              <a:buSzPct val="100000"/>
              <a:buFont typeface="Arial" panose="020B0604020202020204" pitchFamily="34" charset="0"/>
              <a:buChar char="●"/>
            </a:pPr>
            <a:endParaRPr lang="en-US" dirty="0">
              <a:solidFill>
                <a:schemeClr val="tx1">
                  <a:lumMod val="50000"/>
                </a:schemeClr>
              </a:solidFill>
            </a:endParaRPr>
          </a:p>
          <a:p>
            <a:pPr marL="514350" indent="-285750">
              <a:spcBef>
                <a:spcPts val="0"/>
              </a:spcBef>
              <a:buClrTx/>
              <a:buSzPct val="100000"/>
              <a:buFont typeface="Arial" panose="020B0604020202020204" pitchFamily="34" charset="0"/>
              <a:buChar char="●"/>
            </a:pPr>
            <a:r>
              <a:rPr lang="en-US" dirty="0">
                <a:solidFill>
                  <a:schemeClr val="tx1">
                    <a:lumMod val="50000"/>
                  </a:schemeClr>
                </a:solidFill>
              </a:rPr>
              <a:t>Other services provide OLAP (online analytical processing) capabilities for big data management and intelligence gathering from the data</a:t>
            </a:r>
          </a:p>
        </p:txBody>
      </p:sp>
      <p:sp>
        <p:nvSpPr>
          <p:cNvPr id="159" name="Google Shape;159;p26"/>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4</a:t>
            </a:fld>
            <a:endParaRPr/>
          </a:p>
        </p:txBody>
      </p:sp>
    </p:spTree>
    <p:extLst>
      <p:ext uri="{BB962C8B-B14F-4D97-AF65-F5344CB8AC3E}">
        <p14:creationId xmlns:p14="http://schemas.microsoft.com/office/powerpoint/2010/main" val="57799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Key Vault</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40</a:t>
            </a:fld>
            <a:endParaRPr/>
          </a:p>
        </p:txBody>
      </p:sp>
      <p:sp>
        <p:nvSpPr>
          <p:cNvPr id="2" name="Google Shape;151;p25">
            <a:extLst>
              <a:ext uri="{FF2B5EF4-FFF2-40B4-BE49-F238E27FC236}">
                <a16:creationId xmlns:a16="http://schemas.microsoft.com/office/drawing/2014/main" id="{AFF45495-C6F1-0CF9-1B12-DC8F44CD9E7F}"/>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Comes in two “flavors”</a:t>
            </a:r>
          </a:p>
          <a:p>
            <a:pPr marL="742950" lvl="1" indent="-285750">
              <a:buClrTx/>
              <a:buSzPct val="100000"/>
              <a:buFont typeface="Courier New" panose="02070309020205020404" pitchFamily="49" charset="0"/>
              <a:buChar char="o"/>
            </a:pPr>
            <a:r>
              <a:rPr lang="en-US" sz="1500" dirty="0">
                <a:solidFill>
                  <a:schemeClr val="tx1"/>
                </a:solidFill>
              </a:rPr>
              <a:t>Standard – encrypts with a software key</a:t>
            </a:r>
          </a:p>
          <a:p>
            <a:pPr marL="742950" lvl="1" indent="-285750">
              <a:buClrTx/>
              <a:buSzPct val="100000"/>
              <a:buFont typeface="Courier New" panose="02070309020205020404" pitchFamily="49" charset="0"/>
              <a:buChar char="o"/>
            </a:pPr>
            <a:r>
              <a:rPr lang="en-US" sz="1500" dirty="0">
                <a:solidFill>
                  <a:schemeClr val="tx1"/>
                </a:solidFill>
              </a:rPr>
              <a:t>Premium – secures data using Hardware Security Module (HSM)-protected keys; more secure but also costlier</a:t>
            </a:r>
          </a:p>
          <a:p>
            <a:pPr marL="285750" indent="-285750">
              <a:buClrTx/>
              <a:buSzPct val="100000"/>
              <a:buFont typeface="Arial" panose="020B0604020202020204" pitchFamily="34" charset="0"/>
              <a:buChar char="●"/>
            </a:pPr>
            <a:r>
              <a:rPr lang="en-US" sz="1600" dirty="0">
                <a:solidFill>
                  <a:schemeClr val="tx1"/>
                </a:solidFill>
              </a:rPr>
              <a:t>Supports API integration for pulling a secret into a runtime workflow</a:t>
            </a:r>
          </a:p>
          <a:p>
            <a:pPr marL="285750" indent="-285750">
              <a:buClrTx/>
              <a:buSzPct val="100000"/>
              <a:buFont typeface="Arial" panose="020B0604020202020204" pitchFamily="34" charset="0"/>
              <a:buChar char="●"/>
            </a:pPr>
            <a:r>
              <a:rPr lang="en-US" sz="1600" dirty="0">
                <a:solidFill>
                  <a:schemeClr val="tx1"/>
                </a:solidFill>
              </a:rPr>
              <a:t>Also, multiple other Azure services have direct integration with Key Vault built in so that you can easily apply as part of service execution/operation</a:t>
            </a:r>
          </a:p>
          <a:p>
            <a:pPr marL="285750" indent="-285750">
              <a:buClrTx/>
              <a:buSzPct val="100000"/>
              <a:buFont typeface="Arial" panose="020B0604020202020204" pitchFamily="34" charset="0"/>
              <a:buChar char="●"/>
            </a:pPr>
            <a:r>
              <a:rPr lang="en-US" sz="1600" dirty="0">
                <a:solidFill>
                  <a:schemeClr val="tx1"/>
                </a:solidFill>
              </a:rPr>
              <a:t>Also, can be easily integrated with CI/CD pipelines in Jenkins, GitHub Actions, and Azure DevOps</a:t>
            </a:r>
          </a:p>
        </p:txBody>
      </p:sp>
    </p:spTree>
    <p:extLst>
      <p:ext uri="{BB962C8B-B14F-4D97-AF65-F5344CB8AC3E}">
        <p14:creationId xmlns:p14="http://schemas.microsoft.com/office/powerpoint/2010/main" val="59399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Azure Key Vault</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41</a:t>
            </a:fld>
            <a:endParaRPr/>
          </a:p>
        </p:txBody>
      </p:sp>
      <p:sp>
        <p:nvSpPr>
          <p:cNvPr id="2" name="Google Shape;151;p25">
            <a:extLst>
              <a:ext uri="{FF2B5EF4-FFF2-40B4-BE49-F238E27FC236}">
                <a16:creationId xmlns:a16="http://schemas.microsoft.com/office/drawing/2014/main" id="{AFF45495-C6F1-0CF9-1B12-DC8F44CD9E7F}"/>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solidFill>
                  <a:schemeClr val="tx1"/>
                </a:solidFill>
              </a:rPr>
              <a:t>Some of the high-level benefits include:</a:t>
            </a:r>
          </a:p>
          <a:p>
            <a:pPr marL="742950" lvl="1" indent="-285750">
              <a:buClrTx/>
              <a:buSzPct val="100000"/>
              <a:buFont typeface="Courier New" panose="02070309020205020404" pitchFamily="49" charset="0"/>
              <a:buChar char="o"/>
            </a:pPr>
            <a:r>
              <a:rPr lang="en-US" sz="1500" dirty="0">
                <a:solidFill>
                  <a:schemeClr val="tx1"/>
                </a:solidFill>
              </a:rPr>
              <a:t>Centralization of sensitive detail needed to configure and operate your workloads</a:t>
            </a:r>
          </a:p>
          <a:p>
            <a:pPr marL="742950" lvl="1" indent="-285750">
              <a:buClrTx/>
              <a:buSzPct val="100000"/>
              <a:buFont typeface="Courier New" panose="02070309020205020404" pitchFamily="49" charset="0"/>
              <a:buChar char="o"/>
            </a:pPr>
            <a:r>
              <a:rPr lang="en-US" sz="1500" dirty="0">
                <a:solidFill>
                  <a:schemeClr val="tx1"/>
                </a:solidFill>
              </a:rPr>
              <a:t>Granular security, allowing admin to control access through Azure Active Directory and Role-Based Access Control (RBAC)</a:t>
            </a:r>
          </a:p>
          <a:p>
            <a:pPr marL="742950" lvl="1" indent="-285750">
              <a:buClrTx/>
              <a:buSzPct val="100000"/>
              <a:buFont typeface="Courier New" panose="02070309020205020404" pitchFamily="49" charset="0"/>
              <a:buChar char="o"/>
            </a:pPr>
            <a:r>
              <a:rPr lang="en-US" sz="1500" dirty="0">
                <a:solidFill>
                  <a:schemeClr val="tx1"/>
                </a:solidFill>
              </a:rPr>
              <a:t>Provides robust monitoring capabilities so an organization can see and know who is accessing and how</a:t>
            </a:r>
          </a:p>
          <a:p>
            <a:pPr marL="742950" lvl="1" indent="-285750">
              <a:buClrTx/>
              <a:buSzPct val="100000"/>
              <a:buFont typeface="Courier New" panose="02070309020205020404" pitchFamily="49" charset="0"/>
              <a:buChar char="o"/>
            </a:pPr>
            <a:r>
              <a:rPr lang="en-US" sz="1500" dirty="0">
                <a:solidFill>
                  <a:schemeClr val="tx1"/>
                </a:solidFill>
              </a:rPr>
              <a:t>As previously mentioned, integrates seamlessly with other Azure services (e.g., encryption for Azure Disks, sophisticated encryption support in Azure SQL, and secure configuration for Azure App Service)</a:t>
            </a:r>
          </a:p>
        </p:txBody>
      </p:sp>
    </p:spTree>
    <p:extLst>
      <p:ext uri="{BB962C8B-B14F-4D97-AF65-F5344CB8AC3E}">
        <p14:creationId xmlns:p14="http://schemas.microsoft.com/office/powerpoint/2010/main" val="331711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6" name="Google Shape;157;p26">
            <a:extLst>
              <a:ext uri="{FF2B5EF4-FFF2-40B4-BE49-F238E27FC236}">
                <a16:creationId xmlns:a16="http://schemas.microsoft.com/office/drawing/2014/main" id="{BF06FE0D-AFE5-4638-BB6C-629A9AAFD6CB}"/>
              </a:ext>
            </a:extLst>
          </p:cNvPr>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lgn="l">
              <a:buClr>
                <a:srgbClr val="233445"/>
              </a:buClr>
              <a:buSzPts val="3200"/>
            </a:pPr>
            <a:r>
              <a:rPr lang="en-US" dirty="0">
                <a:latin typeface="Helvetica Neue"/>
                <a:ea typeface="Helvetica Neue"/>
                <a:cs typeface="Helvetica Neue"/>
                <a:sym typeface="Helvetica Neue"/>
              </a:rPr>
              <a:t>Azure Key Vault</a:t>
            </a:r>
            <a:endParaRPr dirty="0">
              <a:latin typeface="Helvetica Neue"/>
              <a:ea typeface="Helvetica Neue"/>
              <a:cs typeface="Helvetica Neue"/>
              <a:sym typeface="Helvetica Neue"/>
            </a:endParaRPr>
          </a:p>
        </p:txBody>
      </p:sp>
      <p:sp>
        <p:nvSpPr>
          <p:cNvPr id="4" name="Slide Number Placeholder 3">
            <a:extLst>
              <a:ext uri="{FF2B5EF4-FFF2-40B4-BE49-F238E27FC236}">
                <a16:creationId xmlns:a16="http://schemas.microsoft.com/office/drawing/2014/main" id="{36CEE7F8-8739-4432-94B7-9824E6AEBBAD}"/>
              </a:ext>
            </a:extLst>
          </p:cNvPr>
          <p:cNvSpPr>
            <a:spLocks noGrp="1"/>
          </p:cNvSpPr>
          <p:nvPr>
            <p:ph type="sldNum" idx="12"/>
          </p:nvPr>
        </p:nvSpPr>
        <p:spPr/>
        <p:txBody>
          <a:bodyPr/>
          <a:lstStyle/>
          <a:p>
            <a:pPr algn="ctr"/>
            <a:fld id="{00000000-1234-1234-1234-123412341234}" type="slidenum">
              <a:rPr lang="en-US" smtClean="0"/>
              <a:pPr algn="ctr"/>
              <a:t>42</a:t>
            </a:fld>
            <a:endParaRPr lang="en-US" dirty="0"/>
          </a:p>
        </p:txBody>
      </p:sp>
      <p:sp>
        <p:nvSpPr>
          <p:cNvPr id="5" name="Flowchart: Alternate Process 4">
            <a:extLst>
              <a:ext uri="{FF2B5EF4-FFF2-40B4-BE49-F238E27FC236}">
                <a16:creationId xmlns:a16="http://schemas.microsoft.com/office/drawing/2014/main" id="{AA7CF926-0795-BDFF-A9F3-161FCC174363}"/>
              </a:ext>
            </a:extLst>
          </p:cNvPr>
          <p:cNvSpPr/>
          <p:nvPr/>
        </p:nvSpPr>
        <p:spPr>
          <a:xfrm>
            <a:off x="1956486" y="2176333"/>
            <a:ext cx="5231027" cy="7908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p>
        </p:txBody>
      </p:sp>
    </p:spTree>
    <p:extLst>
      <p:ext uri="{BB962C8B-B14F-4D97-AF65-F5344CB8AC3E}">
        <p14:creationId xmlns:p14="http://schemas.microsoft.com/office/powerpoint/2010/main" val="2475182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53"/>
          <p:cNvPicPr preferRelativeResize="0"/>
          <p:nvPr/>
        </p:nvPicPr>
        <p:blipFill>
          <a:blip r:embed="rId3">
            <a:alphaModFix amt="37000"/>
          </a:blip>
          <a:stretch>
            <a:fillRect/>
          </a:stretch>
        </p:blipFill>
        <p:spPr>
          <a:xfrm>
            <a:off x="1369354" y="158875"/>
            <a:ext cx="5070393" cy="5143501"/>
          </a:xfrm>
          <a:prstGeom prst="rect">
            <a:avLst/>
          </a:prstGeom>
          <a:noFill/>
          <a:ln>
            <a:noFill/>
          </a:ln>
        </p:spPr>
      </p:pic>
      <p:sp>
        <p:nvSpPr>
          <p:cNvPr id="391" name="Google Shape;391;p53"/>
          <p:cNvSpPr/>
          <p:nvPr/>
        </p:nvSpPr>
        <p:spPr>
          <a:xfrm flipH="1">
            <a:off x="770425" y="2009875"/>
            <a:ext cx="22263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53"/>
          <p:cNvGrpSpPr/>
          <p:nvPr/>
        </p:nvGrpSpPr>
        <p:grpSpPr>
          <a:xfrm>
            <a:off x="4491032" y="1168875"/>
            <a:ext cx="4689327" cy="4991730"/>
            <a:chOff x="3458352" y="512656"/>
            <a:chExt cx="5769350" cy="5951747"/>
          </a:xfrm>
        </p:grpSpPr>
        <p:pic>
          <p:nvPicPr>
            <p:cNvPr id="393" name="Google Shape;393;p53"/>
            <p:cNvPicPr preferRelativeResize="0"/>
            <p:nvPr/>
          </p:nvPicPr>
          <p:blipFill>
            <a:blip r:embed="rId4">
              <a:alphaModFix amt="64000"/>
            </a:blip>
            <a:stretch>
              <a:fillRect/>
            </a:stretch>
          </p:blipFill>
          <p:spPr>
            <a:xfrm rot="-5400000">
              <a:off x="4778715" y="2015416"/>
              <a:ext cx="5951747" cy="2946227"/>
            </a:xfrm>
            <a:prstGeom prst="rect">
              <a:avLst/>
            </a:prstGeom>
            <a:noFill/>
            <a:ln>
              <a:noFill/>
            </a:ln>
          </p:spPr>
        </p:pic>
        <p:pic>
          <p:nvPicPr>
            <p:cNvPr id="394" name="Google Shape;394;p53"/>
            <p:cNvPicPr preferRelativeResize="0"/>
            <p:nvPr/>
          </p:nvPicPr>
          <p:blipFill>
            <a:blip r:embed="rId4">
              <a:alphaModFix amt="64000"/>
            </a:blip>
            <a:stretch>
              <a:fillRect/>
            </a:stretch>
          </p:blipFill>
          <p:spPr>
            <a:xfrm rot="-5400000">
              <a:off x="1955593" y="2015416"/>
              <a:ext cx="5951747" cy="2946227"/>
            </a:xfrm>
            <a:prstGeom prst="rect">
              <a:avLst/>
            </a:prstGeom>
            <a:noFill/>
            <a:ln>
              <a:noFill/>
            </a:ln>
          </p:spPr>
        </p:pic>
      </p:grpSp>
      <p:sp>
        <p:nvSpPr>
          <p:cNvPr id="395" name="Google Shape;395;p53"/>
          <p:cNvSpPr/>
          <p:nvPr/>
        </p:nvSpPr>
        <p:spPr>
          <a:xfrm rot="5400000">
            <a:off x="347275" y="2418450"/>
            <a:ext cx="929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3"/>
          <p:cNvSpPr/>
          <p:nvPr/>
        </p:nvSpPr>
        <p:spPr>
          <a:xfrm rot="5400000">
            <a:off x="1932200" y="1005450"/>
            <a:ext cx="21240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3"/>
          <p:cNvSpPr txBox="1">
            <a:spLocks noGrp="1"/>
          </p:cNvSpPr>
          <p:nvPr>
            <p:ph type="title" idx="4294967295"/>
          </p:nvPr>
        </p:nvSpPr>
        <p:spPr>
          <a:xfrm>
            <a:off x="1038750" y="2333550"/>
            <a:ext cx="7164000" cy="2555400"/>
          </a:xfrm>
          <a:prstGeom prst="rect">
            <a:avLst/>
          </a:prstGeom>
        </p:spPr>
        <p:txBody>
          <a:bodyPr spcFirstLastPara="1" wrap="square" lIns="91400" tIns="91400" rIns="91400" bIns="91400" anchor="t" anchorCtr="0">
            <a:noAutofit/>
          </a:bodyPr>
          <a:lstStyle/>
          <a:p>
            <a:pPr marL="0" lvl="0" indent="0" algn="l" rtl="0">
              <a:lnSpc>
                <a:spcPct val="83000"/>
              </a:lnSpc>
              <a:spcBef>
                <a:spcPts val="0"/>
              </a:spcBef>
              <a:spcAft>
                <a:spcPts val="0"/>
              </a:spcAft>
              <a:buNone/>
            </a:pPr>
            <a:r>
              <a:rPr lang="en-US" sz="4500" dirty="0"/>
              <a:t>Best of luck as you forge ahead on your Cloud journey!</a:t>
            </a:r>
            <a:endParaRPr lang="en-US" sz="1900" dirty="0"/>
          </a:p>
        </p:txBody>
      </p:sp>
      <p:pic>
        <p:nvPicPr>
          <p:cNvPr id="398" name="Google Shape;398;p53" descr="Google Shape;299;p42"/>
          <p:cNvPicPr preferRelativeResize="0"/>
          <p:nvPr/>
        </p:nvPicPr>
        <p:blipFill rotWithShape="1">
          <a:blip r:embed="rId5">
            <a:alphaModFix amt="38000"/>
          </a:blip>
          <a:srcRect/>
          <a:stretch/>
        </p:blipFill>
        <p:spPr>
          <a:xfrm>
            <a:off x="5053325" y="2333550"/>
            <a:ext cx="1179012" cy="866975"/>
          </a:xfrm>
          <a:prstGeom prst="rect">
            <a:avLst/>
          </a:prstGeom>
          <a:noFill/>
          <a:ln>
            <a:noFill/>
          </a:ln>
        </p:spPr>
      </p:pic>
      <p:pic>
        <p:nvPicPr>
          <p:cNvPr id="399" name="Google Shape;399;p53"/>
          <p:cNvPicPr preferRelativeResize="0"/>
          <p:nvPr/>
        </p:nvPicPr>
        <p:blipFill>
          <a:blip r:embed="rId6">
            <a:alphaModFix/>
          </a:blip>
          <a:stretch>
            <a:fillRect/>
          </a:stretch>
        </p:blipFill>
        <p:spPr>
          <a:xfrm>
            <a:off x="9306200" y="4594175"/>
            <a:ext cx="1355525" cy="294675"/>
          </a:xfrm>
          <a:prstGeom prst="rect">
            <a:avLst/>
          </a:prstGeom>
          <a:noFill/>
          <a:ln>
            <a:noFill/>
          </a:ln>
        </p:spPr>
      </p:pic>
      <p:pic>
        <p:nvPicPr>
          <p:cNvPr id="400" name="Google Shape;400;p53"/>
          <p:cNvPicPr preferRelativeResize="0"/>
          <p:nvPr/>
        </p:nvPicPr>
        <p:blipFill>
          <a:blip r:embed="rId7">
            <a:alphaModFix/>
          </a:blip>
          <a:stretch>
            <a:fillRect/>
          </a:stretch>
        </p:blipFill>
        <p:spPr>
          <a:xfrm>
            <a:off x="6848213" y="4187750"/>
            <a:ext cx="2049536" cy="929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Management</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5</a:t>
            </a:fld>
            <a:endParaRPr/>
          </a:p>
        </p:txBody>
      </p:sp>
    </p:spTree>
    <p:extLst>
      <p:ext uri="{BB962C8B-B14F-4D97-AF65-F5344CB8AC3E}">
        <p14:creationId xmlns:p14="http://schemas.microsoft.com/office/powerpoint/2010/main" val="283894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Management – Stages</a:t>
            </a:r>
            <a:endParaRPr b="1" dirty="0">
              <a:latin typeface="Helvetica Neue"/>
              <a:ea typeface="Helvetica Neue"/>
              <a:cs typeface="Helvetica Neue"/>
              <a:sym typeface="Helvetica Neue"/>
            </a:endParaRPr>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6</a:t>
            </a:fld>
            <a:endParaRPr/>
          </a:p>
        </p:txBody>
      </p:sp>
      <p:graphicFrame>
        <p:nvGraphicFramePr>
          <p:cNvPr id="2" name="Diagram 1">
            <a:extLst>
              <a:ext uri="{FF2B5EF4-FFF2-40B4-BE49-F238E27FC236}">
                <a16:creationId xmlns:a16="http://schemas.microsoft.com/office/drawing/2014/main" id="{9481FE34-1052-4B1B-99FB-499F90A3C2AE}"/>
              </a:ext>
            </a:extLst>
          </p:cNvPr>
          <p:cNvGraphicFramePr/>
          <p:nvPr>
            <p:extLst>
              <p:ext uri="{D42A27DB-BD31-4B8C-83A1-F6EECF244321}">
                <p14:modId xmlns:p14="http://schemas.microsoft.com/office/powerpoint/2010/main" val="1023111147"/>
              </p:ext>
            </p:extLst>
          </p:nvPr>
        </p:nvGraphicFramePr>
        <p:xfrm>
          <a:off x="1889193" y="1269459"/>
          <a:ext cx="5365615" cy="3326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33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Ingestion</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t>Could be via message exchange or streaming</a:t>
            </a:r>
          </a:p>
          <a:p>
            <a:pPr marL="285750" indent="-285750">
              <a:spcBef>
                <a:spcPts val="0"/>
              </a:spcBef>
              <a:buClrTx/>
              <a:buSzPct val="100000"/>
              <a:buFont typeface="Arial" panose="020B0604020202020204" pitchFamily="34" charset="0"/>
              <a:buChar char="●"/>
            </a:pPr>
            <a:r>
              <a:rPr lang="en-US" sz="1650" dirty="0"/>
              <a:t>Depending on size/scope, may translate to LARGE amounts of incoming data</a:t>
            </a:r>
          </a:p>
          <a:p>
            <a:pPr marL="285750" indent="-285750">
              <a:spcBef>
                <a:spcPts val="0"/>
              </a:spcBef>
              <a:buClrTx/>
              <a:buSzPct val="100000"/>
              <a:buFont typeface="Arial" panose="020B0604020202020204" pitchFamily="34" charset="0"/>
              <a:buChar char="●"/>
            </a:pPr>
            <a:endParaRPr lang="en-US" sz="1650" dirty="0"/>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7</a:t>
            </a:fld>
            <a:endParaRPr/>
          </a:p>
        </p:txBody>
      </p:sp>
      <p:graphicFrame>
        <p:nvGraphicFramePr>
          <p:cNvPr id="6" name="Diagram 5">
            <a:extLst>
              <a:ext uri="{FF2B5EF4-FFF2-40B4-BE49-F238E27FC236}">
                <a16:creationId xmlns:a16="http://schemas.microsoft.com/office/drawing/2014/main" id="{D6172133-4E9A-41EE-8396-E953765002A3}"/>
              </a:ext>
            </a:extLst>
          </p:cNvPr>
          <p:cNvGraphicFramePr/>
          <p:nvPr>
            <p:extLst>
              <p:ext uri="{D42A27DB-BD31-4B8C-83A1-F6EECF244321}">
                <p14:modId xmlns:p14="http://schemas.microsoft.com/office/powerpoint/2010/main" val="3898007502"/>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044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Ingestion</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t>Because of potential scale, bandwidth may be a concern</a:t>
            </a:r>
          </a:p>
          <a:p>
            <a:pPr marL="285750" indent="-285750">
              <a:spcBef>
                <a:spcPts val="0"/>
              </a:spcBef>
              <a:buClrTx/>
              <a:buSzPct val="100000"/>
              <a:buFont typeface="Arial" panose="020B0604020202020204" pitchFamily="34" charset="0"/>
              <a:buChar char="●"/>
            </a:pPr>
            <a:r>
              <a:rPr lang="en-US" sz="1650" dirty="0"/>
              <a:t>Depending on application, latency may also be a concern</a:t>
            </a:r>
          </a:p>
          <a:p>
            <a:pPr marL="285750" indent="-285750">
              <a:spcBef>
                <a:spcPts val="0"/>
              </a:spcBef>
              <a:buClrTx/>
              <a:buSzPct val="100000"/>
              <a:buFont typeface="Arial" panose="020B0604020202020204" pitchFamily="34" charset="0"/>
              <a:buChar char="●"/>
            </a:pPr>
            <a:r>
              <a:rPr lang="en-US" sz="1650" dirty="0"/>
              <a:t>Data may require translation (e.g., from low-level bytes to object or JSON, from one schema to another)</a:t>
            </a:r>
          </a:p>
          <a:p>
            <a:pPr marL="285750" indent="-285750">
              <a:spcBef>
                <a:spcPts val="0"/>
              </a:spcBef>
              <a:buClrTx/>
              <a:buSzPct val="100000"/>
              <a:buFont typeface="Arial" panose="020B0604020202020204" pitchFamily="34" charset="0"/>
              <a:buChar char="●"/>
            </a:pPr>
            <a:endParaRPr lang="en-US" sz="1650" dirty="0"/>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8</a:t>
            </a:fld>
            <a:endParaRPr/>
          </a:p>
        </p:txBody>
      </p:sp>
      <p:graphicFrame>
        <p:nvGraphicFramePr>
          <p:cNvPr id="6" name="Diagram 5">
            <a:extLst>
              <a:ext uri="{FF2B5EF4-FFF2-40B4-BE49-F238E27FC236}">
                <a16:creationId xmlns:a16="http://schemas.microsoft.com/office/drawing/2014/main" id="{F9A2CE6D-6FC9-4407-88BA-2E2B9DDB89FD}"/>
              </a:ext>
            </a:extLst>
          </p:cNvPr>
          <p:cNvGraphicFramePr/>
          <p:nvPr>
            <p:extLst>
              <p:ext uri="{D42A27DB-BD31-4B8C-83A1-F6EECF244321}">
                <p14:modId xmlns:p14="http://schemas.microsoft.com/office/powerpoint/2010/main" val="1631050873"/>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33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a:noFill/>
          <a:ln>
            <a:noFill/>
          </a:ln>
        </p:spPr>
        <p:txBody>
          <a:bodyPr spcFirstLastPara="1" wrap="square" lIns="68569" tIns="34275" rIns="68569" bIns="34275" anchor="ctr" anchorCtr="0">
            <a:noAutofit/>
          </a:bodyPr>
          <a:lstStyle/>
          <a:p>
            <a:pPr>
              <a:buSzPts val="3200"/>
            </a:pPr>
            <a:r>
              <a:rPr lang="en-US" b="1" dirty="0">
                <a:latin typeface="Helvetica Neue"/>
                <a:ea typeface="Helvetica Neue"/>
                <a:cs typeface="Helvetica Neue"/>
                <a:sym typeface="Helvetica Neue"/>
              </a:rPr>
              <a:t>Data Ingestion</a:t>
            </a:r>
            <a:endParaRPr b="1" dirty="0">
              <a:latin typeface="Helvetica Neue"/>
              <a:ea typeface="Helvetica Neue"/>
              <a:cs typeface="Helvetica Neue"/>
              <a:sym typeface="Helvetica Neue"/>
            </a:endParaRPr>
          </a:p>
        </p:txBody>
      </p:sp>
      <p:sp>
        <p:nvSpPr>
          <p:cNvPr id="5" name="Google Shape;151;p25">
            <a:extLst>
              <a:ext uri="{FF2B5EF4-FFF2-40B4-BE49-F238E27FC236}">
                <a16:creationId xmlns:a16="http://schemas.microsoft.com/office/drawing/2014/main" id="{ABA98D3D-2436-4601-B096-1ED661E21039}"/>
              </a:ext>
            </a:extLst>
          </p:cNvPr>
          <p:cNvSpPr txBox="1">
            <a:spLocks noGrp="1"/>
          </p:cNvSpPr>
          <p:nvPr>
            <p:ph type="subTitle" idx="1"/>
          </p:nvPr>
        </p:nvSpPr>
        <p:spPr>
          <a:xfrm>
            <a:off x="613700" y="1256125"/>
            <a:ext cx="7625100" cy="3173100"/>
          </a:xfrm>
          <a:prstGeom prst="rect">
            <a:avLst/>
          </a:prstGeom>
          <a:noFill/>
          <a:ln>
            <a:noFill/>
          </a:ln>
        </p:spPr>
        <p:txBody>
          <a:bodyPr spcFirstLastPara="1" wrap="square" lIns="67500" tIns="35100" rIns="68569" bIns="34275" anchor="t" anchorCtr="0">
            <a:noAutofit/>
          </a:bodyPr>
          <a:lstStyle/>
          <a:p>
            <a:pPr marL="285750" indent="-285750">
              <a:spcBef>
                <a:spcPts val="0"/>
              </a:spcBef>
              <a:buClrTx/>
              <a:buSzPct val="100000"/>
              <a:buFont typeface="Arial" panose="020B0604020202020204" pitchFamily="34" charset="0"/>
              <a:buChar char="●"/>
            </a:pPr>
            <a:r>
              <a:rPr lang="en-US" sz="1650" dirty="0"/>
              <a:t>Event hubs or streaming analytics platforms support ingestion at scale</a:t>
            </a:r>
          </a:p>
          <a:p>
            <a:pPr marL="285750" indent="-285750">
              <a:spcBef>
                <a:spcPts val="0"/>
              </a:spcBef>
              <a:buClrTx/>
              <a:buSzPct val="100000"/>
              <a:buFont typeface="Arial" panose="020B0604020202020204" pitchFamily="34" charset="0"/>
              <a:buChar char="●"/>
            </a:pPr>
            <a:r>
              <a:rPr lang="en-US" sz="1650" dirty="0"/>
              <a:t>Provide time and context-aware processing for correct sequencing</a:t>
            </a:r>
          </a:p>
          <a:p>
            <a:pPr marL="285750" indent="-285750">
              <a:spcBef>
                <a:spcPts val="0"/>
              </a:spcBef>
              <a:buClrTx/>
              <a:buSzPct val="100000"/>
              <a:buFont typeface="Arial" panose="020B0604020202020204" pitchFamily="34" charset="0"/>
              <a:buChar char="●"/>
            </a:pPr>
            <a:r>
              <a:rPr lang="en-US" sz="1650" dirty="0"/>
              <a:t>Data may flow through intermediate storage on way to final processing</a:t>
            </a:r>
          </a:p>
          <a:p>
            <a:pPr marL="285750" indent="-285750">
              <a:spcBef>
                <a:spcPts val="0"/>
              </a:spcBef>
              <a:buClrTx/>
              <a:buSzPct val="100000"/>
              <a:buFont typeface="Arial" panose="020B0604020202020204" pitchFamily="34" charset="0"/>
              <a:buChar char="●"/>
            </a:pPr>
            <a:r>
              <a:rPr lang="en-US" sz="1650" dirty="0"/>
              <a:t>Depending on sensitivity of data, could require robust security at each stop</a:t>
            </a:r>
          </a:p>
          <a:p>
            <a:pPr marL="285750" indent="-285750">
              <a:spcBef>
                <a:spcPts val="0"/>
              </a:spcBef>
              <a:buClrTx/>
              <a:buSzPct val="100000"/>
              <a:buFont typeface="Arial" panose="020B0604020202020204" pitchFamily="34" charset="0"/>
              <a:buChar char="●"/>
            </a:pPr>
            <a:endParaRPr lang="en-US" sz="1650" dirty="0"/>
          </a:p>
        </p:txBody>
      </p:sp>
      <p:sp>
        <p:nvSpPr>
          <p:cNvPr id="152" name="Google Shape;152;p25"/>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pPr/>
              <a:t>9</a:t>
            </a:fld>
            <a:endParaRPr/>
          </a:p>
        </p:txBody>
      </p:sp>
      <p:graphicFrame>
        <p:nvGraphicFramePr>
          <p:cNvPr id="6" name="Diagram 5">
            <a:extLst>
              <a:ext uri="{FF2B5EF4-FFF2-40B4-BE49-F238E27FC236}">
                <a16:creationId xmlns:a16="http://schemas.microsoft.com/office/drawing/2014/main" id="{0F18D6A7-135A-4DDC-9E27-CC09118793D8}"/>
              </a:ext>
            </a:extLst>
          </p:cNvPr>
          <p:cNvGraphicFramePr/>
          <p:nvPr>
            <p:extLst>
              <p:ext uri="{D42A27DB-BD31-4B8C-83A1-F6EECF244321}">
                <p14:modId xmlns:p14="http://schemas.microsoft.com/office/powerpoint/2010/main" val="12697636"/>
              </p:ext>
            </p:extLst>
          </p:nvPr>
        </p:nvGraphicFramePr>
        <p:xfrm>
          <a:off x="138619" y="3496607"/>
          <a:ext cx="1797590" cy="1276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639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Pluralsight default theme">
  <a:themeElements>
    <a:clrScheme name="Pluralsight default theme">
      <a:dk1>
        <a:srgbClr val="40404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10268</TotalTime>
  <Words>2726</Words>
  <Application>Microsoft Office PowerPoint</Application>
  <PresentationFormat>On-screen Show (16:9)</PresentationFormat>
  <Paragraphs>346</Paragraphs>
  <Slides>43</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Segoe UI</vt:lpstr>
      <vt:lpstr>Montserrat</vt:lpstr>
      <vt:lpstr>Helvetica Neue Light</vt:lpstr>
      <vt:lpstr>Arial</vt:lpstr>
      <vt:lpstr>Helvetica Neue</vt:lpstr>
      <vt:lpstr>Montserrat Medium</vt:lpstr>
      <vt:lpstr>Courier New</vt:lpstr>
      <vt:lpstr>Wingdings</vt:lpstr>
      <vt:lpstr>Pluralsight default theme</vt:lpstr>
      <vt:lpstr> Azure Developer – Virtual Mentored Program Azure Data Fundamentals, Azure Event Hub, &amp; Azure Key Vault</vt:lpstr>
      <vt:lpstr>Week 4 Content</vt:lpstr>
      <vt:lpstr>Azure Data Fundamentals</vt:lpstr>
      <vt:lpstr>Data Services Available in Azure</vt:lpstr>
      <vt:lpstr>Data Management</vt:lpstr>
      <vt:lpstr>Data Management – Stages</vt:lpstr>
      <vt:lpstr>Data Ingestion</vt:lpstr>
      <vt:lpstr>Data Ingestion</vt:lpstr>
      <vt:lpstr>Data Ingestion</vt:lpstr>
      <vt:lpstr>Data Scrubbing &amp; Normalization</vt:lpstr>
      <vt:lpstr>Data Scrubbing &amp; Normalization</vt:lpstr>
      <vt:lpstr>Data Scrubbing &amp; Normalization</vt:lpstr>
      <vt:lpstr>Data Aggregation</vt:lpstr>
      <vt:lpstr>Data Aggregation</vt:lpstr>
      <vt:lpstr>Data Analysis &amp; Intelligence Gathering</vt:lpstr>
      <vt:lpstr>Data Analysis &amp; Intelligence Gathering</vt:lpstr>
      <vt:lpstr>Data Analysis &amp; Intelligence Gathering</vt:lpstr>
      <vt:lpstr>Data Analysis &amp; Intelligence Gathering</vt:lpstr>
      <vt:lpstr>Data Analysis &amp; Intelligence Gathering</vt:lpstr>
      <vt:lpstr>Supervised Learning</vt:lpstr>
      <vt:lpstr>Unsupervised Learning</vt:lpstr>
      <vt:lpstr>Reinforcement Learning</vt:lpstr>
      <vt:lpstr>Azure Data Factory</vt:lpstr>
      <vt:lpstr>Azure Data Factory</vt:lpstr>
      <vt:lpstr>Azure Data Factory</vt:lpstr>
      <vt:lpstr>Azure Data Factory</vt:lpstr>
      <vt:lpstr>Azure Synapse Analytics</vt:lpstr>
      <vt:lpstr>Azure Synapse Analytics</vt:lpstr>
      <vt:lpstr>Azure Synapse Analytics</vt:lpstr>
      <vt:lpstr>(Some) Other Available Services</vt:lpstr>
      <vt:lpstr>Azure Stream Analytics</vt:lpstr>
      <vt:lpstr>Azure Event Hub</vt:lpstr>
      <vt:lpstr>Azure Event Hub</vt:lpstr>
      <vt:lpstr>Azure Event Hub</vt:lpstr>
      <vt:lpstr>Azure Event Hub</vt:lpstr>
      <vt:lpstr>Azure Event Hub</vt:lpstr>
      <vt:lpstr>Azure Event Hub</vt:lpstr>
      <vt:lpstr>Azure Key Vault</vt:lpstr>
      <vt:lpstr>Azure Key Vault</vt:lpstr>
      <vt:lpstr>Azure Key Vault</vt:lpstr>
      <vt:lpstr>Azure Key Vault</vt:lpstr>
      <vt:lpstr>Azure Key Vault</vt:lpstr>
      <vt:lpstr>Best of luck as you forge ahead on your Cloud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Sanders</dc:creator>
  <cp:lastModifiedBy>Allen Sanders</cp:lastModifiedBy>
  <cp:revision>301</cp:revision>
  <dcterms:modified xsi:type="dcterms:W3CDTF">2022-09-14T11:38:15Z</dcterms:modified>
</cp:coreProperties>
</file>