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53"/>
  </p:notesMasterIdLst>
  <p:sldIdLst>
    <p:sldId id="259" r:id="rId2"/>
    <p:sldId id="755" r:id="rId3"/>
    <p:sldId id="604" r:id="rId4"/>
    <p:sldId id="753" r:id="rId5"/>
    <p:sldId id="764" r:id="rId6"/>
    <p:sldId id="605" r:id="rId7"/>
    <p:sldId id="754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5" r:id="rId17"/>
    <p:sldId id="357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81" r:id="rId26"/>
    <p:sldId id="787" r:id="rId27"/>
    <p:sldId id="773" r:id="rId28"/>
    <p:sldId id="782" r:id="rId29"/>
    <p:sldId id="783" r:id="rId30"/>
    <p:sldId id="784" r:id="rId31"/>
    <p:sldId id="785" r:id="rId32"/>
    <p:sldId id="786" r:id="rId33"/>
    <p:sldId id="788" r:id="rId34"/>
    <p:sldId id="774" r:id="rId35"/>
    <p:sldId id="775" r:id="rId36"/>
    <p:sldId id="790" r:id="rId37"/>
    <p:sldId id="776" r:id="rId38"/>
    <p:sldId id="789" r:id="rId39"/>
    <p:sldId id="791" r:id="rId40"/>
    <p:sldId id="777" r:id="rId41"/>
    <p:sldId id="778" r:id="rId42"/>
    <p:sldId id="792" r:id="rId43"/>
    <p:sldId id="794" r:id="rId44"/>
    <p:sldId id="779" r:id="rId45"/>
    <p:sldId id="795" r:id="rId46"/>
    <p:sldId id="796" r:id="rId47"/>
    <p:sldId id="780" r:id="rId48"/>
    <p:sldId id="797" r:id="rId49"/>
    <p:sldId id="798" r:id="rId50"/>
    <p:sldId id="799" r:id="rId51"/>
    <p:sldId id="269" r:id="rId5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Helvetica Neue" panose="020B0604020202020204" charset="0"/>
      <p:regular r:id="rId58"/>
      <p:bold r:id="rId59"/>
      <p:italic r:id="rId60"/>
      <p:boldItalic r:id="rId61"/>
    </p:embeddedFont>
    <p:embeddedFont>
      <p:font typeface="Helvetica Neue Light" panose="020B0604020202020204" charset="0"/>
      <p:regular r:id="rId62"/>
      <p:bold r:id="rId63"/>
      <p:italic r:id="rId64"/>
      <p:boldItalic r:id="rId65"/>
    </p:embeddedFont>
    <p:embeddedFont>
      <p:font typeface="Montserrat" panose="00000500000000000000" pitchFamily="2" charset="0"/>
      <p:regular r:id="rId66"/>
      <p:bold r:id="rId67"/>
      <p:italic r:id="rId68"/>
      <p:boldItalic r:id="rId69"/>
    </p:embeddedFont>
    <p:embeddedFont>
      <p:font typeface="Montserrat Medium" panose="00000600000000000000" pitchFamily="2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76" autoAdjust="0"/>
  </p:normalViewPr>
  <p:slideViewPr>
    <p:cSldViewPr snapToGrid="0">
      <p:cViewPr varScale="1">
        <p:scale>
          <a:sx n="82" d="100"/>
          <a:sy n="82" d="100"/>
        </p:scale>
        <p:origin x="147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150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80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28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standalone and then associated with App Services or can be created at time of App Service creation.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Can be created using Portal, Azure CLI, </a:t>
            </a:r>
            <a:r>
              <a:rPr lang="en-US" dirty="0" err="1"/>
              <a:t>Powershell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Portal and demonstrate various features/properties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Create via CLI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 plan create --name </a:t>
            </a:r>
            <a:r>
              <a:rPr lang="en-US" dirty="0" err="1">
                <a:sym typeface="Wingdings" panose="05000000000000000000" pitchFamily="2" charset="2"/>
              </a:rPr>
              <a:t>appservice</a:t>
            </a:r>
            <a:r>
              <a:rPr lang="en-US" dirty="0">
                <a:sym typeface="Wingdings" panose="05000000000000000000" pitchFamily="2" charset="2"/>
              </a:rPr>
              <a:t>-plan-cli --resource-group </a:t>
            </a:r>
            <a:r>
              <a:rPr lang="en-US" dirty="0" err="1">
                <a:sym typeface="Wingdings" panose="05000000000000000000" pitchFamily="2" charset="2"/>
              </a:rPr>
              <a:t>appsvc</a:t>
            </a:r>
            <a:r>
              <a:rPr lang="en-US" dirty="0">
                <a:sym typeface="Wingdings" panose="05000000000000000000" pitchFamily="2" charset="2"/>
              </a:rPr>
              <a:t>-demo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72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94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9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38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761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Java, .NET, Ruby,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57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We’ll see later that the Web App can also be hosted as a static site or as a container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3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OS: Patches, security updates,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Web Hosting FW: So application can be reached over the Internet/network from external clients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Runtime: like Java, .NET, .NET Core, etc.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37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Execute quick start at https://docs.microsoft.com/en-us/azure/app-service/quickstart-dotnetcore?tabs=net60&amp;pivots=development-environment-vscode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Run through: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Create new app in GitHub folder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locally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Push to Azure App Service (F1) </a:t>
            </a:r>
            <a:r>
              <a:rPr lang="en-US" dirty="0">
                <a:sym typeface="Wingdings" panose="05000000000000000000" pitchFamily="2" charset="2"/>
              </a:rPr>
              <a:t> azure-web-apps (RG) and </a:t>
            </a:r>
            <a:r>
              <a:rPr lang="en-US" dirty="0" err="1">
                <a:sym typeface="Wingdings" panose="05000000000000000000" pitchFamily="2" charset="2"/>
              </a:rPr>
              <a:t>azureaspnetcorewebapp</a:t>
            </a:r>
            <a:r>
              <a:rPr lang="en-US" dirty="0">
                <a:sym typeface="Wingdings" panose="05000000000000000000" pitchFamily="2" charset="2"/>
              </a:rPr>
              <a:t> (App Service name)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Update page and redeploy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Test update on Azure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dirty="0"/>
              <a:t>Go into portal and look at various tabs (push to Standard)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Explore Deployment Center, Configuration, AuthN/</a:t>
            </a:r>
            <a:r>
              <a:rPr lang="en-US" dirty="0" err="1"/>
              <a:t>AuthZ</a:t>
            </a:r>
            <a:r>
              <a:rPr lang="en-US" dirty="0"/>
              <a:t>, Custom Domains, Scaling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08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33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https://docs.microsoft.com/en-us/azure/app-service/deploy-github-actions?tabs=applevel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connectivity to GitHub Actions, show secret, etc. Demonstrate check-in and automatic execution. Build on simple web app.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5531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327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382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22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498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407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https://docs.microsoft.com/en-us/azure/app-service/deploy-staging-slots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map slot to a new branch and demo auto push / split traffic in different ways </a:t>
            </a:r>
            <a:r>
              <a:rPr lang="en-US" dirty="0">
                <a:sym typeface="Wingdings" panose="05000000000000000000" pitchFamily="2" charset="2"/>
              </a:rPr>
              <a:t> then show swap. Build on simple web app.</a:t>
            </a: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5595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0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This would apply whether on-premises or being hosted in the Cloud on VM’s and using VMSS (in Azure) – this is IaaS. More granular control but also more operational responsibility.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</a:pPr>
            <a:r>
              <a:rPr lang="en-US" dirty="0"/>
              <a:t>For some use cases, this is the approach to take.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94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https://docs.microsoft.com/en-us/azure/app-service/tutorial-java-spring-cosmosdb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configuration settings/connection strings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752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137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https://docs.microsoft.com/en-us/azure/app-service/tutorial-auth-aad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authentication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1166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992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https://docs.microsoft.com/en-us/azure/app-service/configure-ssl-bindings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cert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6372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587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https://docs.microsoft.com/en-us/azure/app-service/tutorial-networking-isolate-vnet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isolation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2325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https://docs.microsoft.com/en-us/azure/app-service/quickstart-html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static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4522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https://docs.microsoft.com/en-us/azure/app-service/tutorial-custom-container?pivots=container-linux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Walk through above – demo container deployment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1951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Supports different approaches (including IntelliJ)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86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PaaS offering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57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06ad13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06ad13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238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113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Limited in capability but cheaper – always a tradeoff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8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Talk about diffs between scale up &amp; scale out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05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Most powerful/feature-rich but, as a result, most expensive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237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TITLE_2_1_1_1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AND_BODY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AND_BODY_1_1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AND_BODY_1_2_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TITLE_AND_BODY_5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TITLE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TITLE_2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TITLE_2_1_1_2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TITLE_2_1_1_2_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TITLE_2_1_1_2_1_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app-service/window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deploy-staging-slo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app-service/deploy-staging-slot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quickstart-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App Service</a:t>
            </a:r>
            <a:endParaRPr sz="44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Dedicated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Basic, Standard, Premium, PremiumV2, and PremiumV3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Features app execution on dedicated Azure VMs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Only apps in same App Service Plan share compute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 you move higher through tiers, provides access to more VM instances for scale-out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1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Isolated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Isolated and IsolatedV2 tiers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dedicated Azure VMs on dedicated Azure Virtual Networks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both network as well as compute isolation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provides maximum scale-out capabilities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8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App Service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higher the tier, the more features are available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https://azure.microsoft.com/en-us/pricing/details/app-service/windows/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for a breakdown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Infrastructure managed for you (PaaS)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Depending on tier, multiple nodes and high availability supported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Automatic &amp; manual scaling (again depending on tier)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+ Plan – Key Features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IDEs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Direct integration with multiple CI/CD pipeline types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integration with other Azure Services (e.g., integration with an Azure SQL database)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7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90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</p:spTree>
    <p:extLst>
      <p:ext uri="{BB962C8B-B14F-4D97-AF65-F5344CB8AC3E}">
        <p14:creationId xmlns:p14="http://schemas.microsoft.com/office/powerpoint/2010/main" val="234741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Architecture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D87A73-2A3F-460E-B4A1-0A5343CE2D01}"/>
              </a:ext>
            </a:extLst>
          </p:cNvPr>
          <p:cNvSpPr/>
          <p:nvPr/>
        </p:nvSpPr>
        <p:spPr>
          <a:xfrm>
            <a:off x="3950494" y="1690968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Management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B86F-498B-4866-8408-8EEB52FC2CA6}"/>
              </a:ext>
            </a:extLst>
          </p:cNvPr>
          <p:cNvSpPr/>
          <p:nvPr/>
        </p:nvSpPr>
        <p:spPr>
          <a:xfrm>
            <a:off x="3950494" y="2441062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Subscription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11CF3-36A3-401E-BEDE-CEDFA5883F13}"/>
              </a:ext>
            </a:extLst>
          </p:cNvPr>
          <p:cNvSpPr/>
          <p:nvPr/>
        </p:nvSpPr>
        <p:spPr>
          <a:xfrm>
            <a:off x="3950494" y="3191156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71835-4B0D-4DFB-88A3-BD9752BDC913}"/>
              </a:ext>
            </a:extLst>
          </p:cNvPr>
          <p:cNvSpPr/>
          <p:nvPr/>
        </p:nvSpPr>
        <p:spPr>
          <a:xfrm>
            <a:off x="3950494" y="3941250"/>
            <a:ext cx="1243013" cy="46434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Resource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F81AFA7-A672-413E-A118-7637F24B8383}"/>
              </a:ext>
            </a:extLst>
          </p:cNvPr>
          <p:cNvCxnSpPr>
            <a:stCxn id="2" idx="1"/>
            <a:endCxn id="6" idx="1"/>
          </p:cNvCxnSpPr>
          <p:nvPr/>
        </p:nvCxnSpPr>
        <p:spPr>
          <a:xfrm rot="10800000" flipV="1">
            <a:off x="3950494" y="1923140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F2DC9E-656A-408F-9C4E-1EE6F8BB9410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93506" y="2673234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EE74C-AEDC-4B85-BF87-7BC9D632EE4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3950494" y="3423327"/>
            <a:ext cx="9525" cy="750094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05978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resources in Azure reside within a Resource Group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/>
          <p:nvPr/>
        </p:nvCxnSpPr>
        <p:spPr>
          <a:xfrm flipH="1">
            <a:off x="5948127" y="1028375"/>
            <a:ext cx="796705" cy="78231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526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1993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 Plan provides the compute for your Web App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56356" y="1028375"/>
            <a:ext cx="588476" cy="128082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329986"/>
            <a:ext cx="2362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runtimes/languages are supported for hosting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6165410" y="1028375"/>
            <a:ext cx="579422" cy="1814413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Web Apps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BC0AB-5EE5-AD1D-DFB5-757AE461124A}"/>
              </a:ext>
            </a:extLst>
          </p:cNvPr>
          <p:cNvSpPr/>
          <p:nvPr/>
        </p:nvSpPr>
        <p:spPr>
          <a:xfrm>
            <a:off x="1747319" y="1602463"/>
            <a:ext cx="5450186" cy="282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311913-22AB-794F-8C80-63D5172F5B35}"/>
              </a:ext>
            </a:extLst>
          </p:cNvPr>
          <p:cNvSpPr/>
          <p:nvPr/>
        </p:nvSpPr>
        <p:spPr>
          <a:xfrm>
            <a:off x="2199992" y="2082297"/>
            <a:ext cx="4544840" cy="1946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34E839-25D4-13D1-CE71-2CDF8016B65C}"/>
              </a:ext>
            </a:extLst>
          </p:cNvPr>
          <p:cNvSpPr/>
          <p:nvPr/>
        </p:nvSpPr>
        <p:spPr>
          <a:xfrm>
            <a:off x="2616451" y="2571750"/>
            <a:ext cx="3739082" cy="1194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4E82F-0F86-263B-8279-CD87295F173F}"/>
              </a:ext>
            </a:extLst>
          </p:cNvPr>
          <p:cNvSpPr/>
          <p:nvPr/>
        </p:nvSpPr>
        <p:spPr>
          <a:xfrm>
            <a:off x="3060071" y="2978590"/>
            <a:ext cx="2888056" cy="4979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8901F-1800-85CB-7409-E079FCD6AB0C}"/>
              </a:ext>
            </a:extLst>
          </p:cNvPr>
          <p:cNvSpPr txBox="1"/>
          <p:nvPr/>
        </p:nvSpPr>
        <p:spPr>
          <a:xfrm>
            <a:off x="6092982" y="502920"/>
            <a:ext cx="236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Represents your application’s source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1C1C44-9D9D-CE66-D9B4-6F3377810234}"/>
              </a:ext>
            </a:extLst>
          </p:cNvPr>
          <p:cNvCxnSpPr>
            <a:cxnSpLocks/>
          </p:cNvCxnSpPr>
          <p:nvPr/>
        </p:nvCxnSpPr>
        <p:spPr>
          <a:xfrm flipH="1">
            <a:off x="5486400" y="1028375"/>
            <a:ext cx="1258432" cy="216749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0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Create Simple Web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41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9BDB3-18B5-893C-A533-F4CBFC76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99" y="1167897"/>
            <a:ext cx="6983239" cy="3581954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193B28A-0194-9D72-8061-3507354DF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59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manual deployment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More interesting use case is deployment as part of an automated CI/CD flow (e.g., GitHub Actions)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secure FTP for deploy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Logs provide information on deployment status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9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Center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0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9ED0-389A-329B-394E-1623460C0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AB12-DC37-B09C-5C07-5D1DA677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0" y="1394454"/>
            <a:ext cx="8078159" cy="2354592"/>
          </a:xfrm>
          <a:prstGeom prst="rect">
            <a:avLst/>
          </a:prstGeom>
        </p:spPr>
      </p:pic>
      <p:sp>
        <p:nvSpPr>
          <p:cNvPr id="9" name="Google Shape;157;p26">
            <a:extLst>
              <a:ext uri="{FF2B5EF4-FFF2-40B4-BE49-F238E27FC236}">
                <a16:creationId xmlns:a16="http://schemas.microsoft.com/office/drawing/2014/main" id="{7663D9CA-2631-1B53-F11E-09C9DCC71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925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 live versions of the app with a unique host name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content &amp; configuration can be swapped between two slots – e.g., testing in staging and then swapping to production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Requires that app be running in Standard, Premium, or Isolated tiers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Benefits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validation of application changes in a non-production environment before enabling for production access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Deploying an app to a slot and then swapping into production “warms up” the app instances (performance)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swap back to get to last known good version or can split traffic by % to do A/B testing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New slot has its own management page and can be deployed from a different repo or branch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Deploying Web Apps – the “Hard(er)” Way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8A597-89B1-2C92-E6C7-56B588E9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495525"/>
            <a:ext cx="33718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management of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web hosting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a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installation &amp; configuration of the app itself</a:t>
            </a:r>
          </a:p>
        </p:txBody>
      </p:sp>
    </p:spTree>
    <p:extLst>
      <p:ext uri="{BB962C8B-B14F-4D97-AF65-F5344CB8AC3E}">
        <p14:creationId xmlns:p14="http://schemas.microsoft.com/office/powerpoint/2010/main" val="187646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6466-2AD6-BB9B-0882-57CD972A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72" y="1333813"/>
            <a:ext cx="4837155" cy="311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569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ED0F-B555-D4F2-8F2E-84494EFFE526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https://docs.microsoft.com/en-us/azure/app-service/deploy-staging-slots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C96A-6A49-149A-F4A3-0243F69648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2576" y="1335024"/>
            <a:ext cx="483717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Deployment Slots – On Swap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settings or connection strings can be configured to be “sticky” to a specific slot (not swapped)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the setting definition for a slot, you can mark the setting as a deployment slot setting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5680A-80AD-77DB-6B7D-6C4201D8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06" y="2760754"/>
            <a:ext cx="2727988" cy="1812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50341-DA8A-C5FC-42E1-A66CCEA34221}"/>
              </a:ext>
            </a:extLst>
          </p:cNvPr>
          <p:cNvSpPr txBox="1"/>
          <p:nvPr/>
        </p:nvSpPr>
        <p:spPr>
          <a:xfrm>
            <a:off x="923453" y="4749851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https://docs.microsoft.com/en-us/azure/app-service/deploy-staging-slots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39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Deployment Slots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39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6FA1-0EA2-A1E5-EB7F-5E8B747B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Application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E8ED-04D2-10D8-B3DE-C7CDB271F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5C4E-E3BC-B9C9-4F5E-7970D2B6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0" y="1240023"/>
            <a:ext cx="8253300" cy="35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45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C8C3-8B15-74F4-322B-4132F38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General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72B0-2D9D-A7F7-FC49-E848F8DF3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96323-0F61-272D-22ED-6A2EC159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23" y="1193795"/>
            <a:ext cx="6269754" cy="3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46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Configuration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233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BC84-A97A-AEB5-4DA9-DD120F0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F567-8131-6938-CF9C-166315706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6679F-80BB-BDD1-5280-9A2BA606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86" y="1176760"/>
            <a:ext cx="4773427" cy="35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9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Azure App Service has built in support for user AuthN &amp;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AuthZ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integration with multiple identity providers (Azure AD, social media, etc.)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robust access tokens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service-to-service security using token authentication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38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315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Authentication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76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If We Need More Instances?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3BE20-92BC-AFFE-3B9F-4E7A6CB0BB75}"/>
              </a:ext>
            </a:extLst>
          </p:cNvPr>
          <p:cNvSpPr txBox="1"/>
          <p:nvPr/>
        </p:nvSpPr>
        <p:spPr>
          <a:xfrm>
            <a:off x="6047715" y="1756372"/>
            <a:ext cx="2625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Now our responsibilities (and associated effort) gets multiplied by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Also, need new components (like a load balancer)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Need custom domain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Likely need an SSL/TLS framework to support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Increases 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533C0B-8BD9-0C6A-B0D4-F9F16C76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55" y="1089100"/>
            <a:ext cx="2471690" cy="38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FC38F-7F94-28B6-4786-C4A6CD969E0B}"/>
              </a:ext>
            </a:extLst>
          </p:cNvPr>
          <p:cNvSpPr txBox="1"/>
          <p:nvPr/>
        </p:nvSpPr>
        <p:spPr>
          <a:xfrm>
            <a:off x="896293" y="4611673"/>
            <a:ext cx="257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there’s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5688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268-BBFF-01CD-2367-223F8808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27E-01C8-0EBE-6340-9A5571C79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F49C4-2584-E9C8-C358-2B958D69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42" y="1103309"/>
            <a:ext cx="5911915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5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8FB-80B8-9494-F54D-D8D80D93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TLS/SSL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661D-1D3F-2E1C-6469-E0ADF334C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C2927-3FEC-E5E9-B22D-6D6F33C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2" y="1271844"/>
            <a:ext cx="7188615" cy="32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8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can associate (bind) a certificate to the App Service for managing TLS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 use SNI (Server Name Indication) SSL – allows multiple certs to secure multiple domains on the same IP (broad browser support)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 can use IP SSL – only one cert can be used to secure a dedicated (and static) public IP address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Via settings, able to enforce HTTPS and TLS version (1.2 recommended)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42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TLS/SSL Settings</a:t>
            </a:r>
          </a:p>
        </p:txBody>
      </p:sp>
    </p:spTree>
    <p:extLst>
      <p:ext uri="{BB962C8B-B14F-4D97-AF65-F5344CB8AC3E}">
        <p14:creationId xmlns:p14="http://schemas.microsoft.com/office/powerpoint/2010/main" val="22503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TLS/SSL Settings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68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D90-A35F-5A8E-3EEF-F2325AA0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70A68-8B6C-66FF-170D-CF38D7FCF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09C1-D7D8-37CA-8820-C2D9E56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36" y="1028375"/>
            <a:ext cx="5602727" cy="38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Network traffic can be isolated via Virtual Network integration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is different from the previous discussion on Isolated Pricing tier 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a virtual network and private endpoints, traffic between an App Service and back-end support services can be secured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Prevents public access to back-end services; only App Service will be configured for access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45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569B-0ECD-4645-FB5F-4167DD4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0081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Networking Isolation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4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F008-4978-CCAE-C3FC-62C5F8A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BE82-3074-6004-A08F-695886FD64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2B0B7-1029-D421-5AB9-C9AE4CE3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73" y="1110015"/>
            <a:ext cx="5284454" cy="39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5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Static Site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065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Container App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60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11831-A5F3-DA35-B3DE-D5AA101F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+ Plan</a:t>
            </a:r>
          </a:p>
        </p:txBody>
      </p:sp>
    </p:spTree>
    <p:extLst>
      <p:ext uri="{BB962C8B-B14F-4D97-AF65-F5344CB8AC3E}">
        <p14:creationId xmlns:p14="http://schemas.microsoft.com/office/powerpoint/2010/main" val="970062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 – Java Deployment to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1B191-0CD4-16F5-2284-A0B703E6889B}"/>
              </a:ext>
            </a:extLst>
          </p:cNvPr>
          <p:cNvSpPr txBox="1"/>
          <p:nvPr/>
        </p:nvSpPr>
        <p:spPr>
          <a:xfrm>
            <a:off x="1482505" y="2417861"/>
            <a:ext cx="6178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https://docs.microsoft.com/en-us/azure/app-service/quickstart-java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1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53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393" name="Google Shape;393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3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53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Thank you!</a:t>
            </a:r>
            <a:endParaRPr sz="4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If you have additional questions, </a:t>
            </a:r>
            <a:br>
              <a:rPr lang="en" sz="1900" dirty="0"/>
            </a:br>
            <a:r>
              <a:rPr lang="en" sz="1900" dirty="0"/>
              <a:t>please reach out to me at: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(asanders@gamuttechnologysvcs.com)</a:t>
            </a:r>
            <a:endParaRPr sz="1900" dirty="0"/>
          </a:p>
        </p:txBody>
      </p:sp>
      <p:pic>
        <p:nvPicPr>
          <p:cNvPr id="398" name="Google Shape;398;p53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Provides an HTTP-based managed service for hosting web apps and APIs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Supports multiple development languages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Relieves operational burden when hosting &amp; exposing a web-enabled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Configuration managed via App Service Plan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3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 Service always runs in App Service Plan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Defines the compute resources used to host and service your web app or API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Dictates level of isolation for your workload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Also, used to expose key capabilities like scaling, deployment, encryption, etc.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0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Pricing Tiers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D20EA-515B-D461-BA4C-133CA9DC250F}"/>
              </a:ext>
            </a:extLst>
          </p:cNvPr>
          <p:cNvSpPr/>
          <p:nvPr/>
        </p:nvSpPr>
        <p:spPr>
          <a:xfrm>
            <a:off x="2408222" y="1964602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Compute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4DF9B-1A01-30DC-4642-7AA80B27EE68}"/>
              </a:ext>
            </a:extLst>
          </p:cNvPr>
          <p:cNvSpPr/>
          <p:nvPr/>
        </p:nvSpPr>
        <p:spPr>
          <a:xfrm>
            <a:off x="2408222" y="2724150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Dedicated Compute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91F424-9A88-FD50-7359-399666C2A960}"/>
              </a:ext>
            </a:extLst>
          </p:cNvPr>
          <p:cNvSpPr/>
          <p:nvPr/>
        </p:nvSpPr>
        <p:spPr>
          <a:xfrm>
            <a:off x="2408221" y="3483698"/>
            <a:ext cx="3947311" cy="60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26184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App Service Plan – Shared Compute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id="{9C36755D-80AD-40BE-ACFD-F9D74DB8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310006"/>
            <a:ext cx="7625100" cy="3173100"/>
          </a:xfrm>
          <a:prstGeom prst="rect">
            <a:avLst/>
          </a:prstGeom>
        </p:spPr>
        <p:txBody>
          <a:bodyPr/>
          <a:lstStyle/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Enables access to 2 base tiers (Free &amp; Shared)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Runs app on same underlying Azure VM used to host apps from other customers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Enforces CPU quotas</a:t>
            </a: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971550" lvl="1" indent="-285750">
              <a:buClrTx/>
              <a:buSzPct val="100000"/>
              <a:buFont typeface="Arial" panose="020B0604020202020204" pitchFamily="34" charset="0"/>
              <a:buChar char="●"/>
              <a:defRPr sz="18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Resources cannot scale out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1694</Words>
  <Application>Microsoft Office PowerPoint</Application>
  <PresentationFormat>On-screen Show (16:9)</PresentationFormat>
  <Paragraphs>295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Montserrat</vt:lpstr>
      <vt:lpstr>Calibri</vt:lpstr>
      <vt:lpstr>Montserrat Medium</vt:lpstr>
      <vt:lpstr>Helvetica Neue</vt:lpstr>
      <vt:lpstr>Helvetica Neue Light</vt:lpstr>
      <vt:lpstr>Pluralsight default theme</vt:lpstr>
      <vt:lpstr> Azure Developer – Virtual Mentored Program Azure App Service</vt:lpstr>
      <vt:lpstr>The Value Proposition</vt:lpstr>
      <vt:lpstr>Deploying Web Apps – the “Hard(er)” Way</vt:lpstr>
      <vt:lpstr>What If We Need More Instances?</vt:lpstr>
      <vt:lpstr>Azure App Service + Plan</vt:lpstr>
      <vt:lpstr>Azure App Service</vt:lpstr>
      <vt:lpstr>Azure App Service Plan</vt:lpstr>
      <vt:lpstr>Azure App Service Plan – Pricing Tiers</vt:lpstr>
      <vt:lpstr>Azure App Service Plan – Shared Compute</vt:lpstr>
      <vt:lpstr>Azure App Service Plan – Dedicated Compute</vt:lpstr>
      <vt:lpstr>Azure App Service Plan – Isolated</vt:lpstr>
      <vt:lpstr>Azure App Service Plan – App Service Features</vt:lpstr>
      <vt:lpstr>Azure App Service + Plan – Key Features</vt:lpstr>
      <vt:lpstr>Azure App Service + Plan – Key Features</vt:lpstr>
      <vt:lpstr>Demo – Create App Service Plan</vt:lpstr>
      <vt:lpstr>Azure Web Apps</vt:lpstr>
      <vt:lpstr>Azure Architecture</vt:lpstr>
      <vt:lpstr>Azure Web Apps</vt:lpstr>
      <vt:lpstr>Azure Web Apps</vt:lpstr>
      <vt:lpstr>Azure Web Apps</vt:lpstr>
      <vt:lpstr>Azure Web Apps</vt:lpstr>
      <vt:lpstr>Azure Web Apps</vt:lpstr>
      <vt:lpstr>Demo – Create Simple Web App</vt:lpstr>
      <vt:lpstr>Deployment Center</vt:lpstr>
      <vt:lpstr>Deployment Center</vt:lpstr>
      <vt:lpstr>Demo – Deployment Center</vt:lpstr>
      <vt:lpstr>Deployment Slots</vt:lpstr>
      <vt:lpstr>Deployment Slots</vt:lpstr>
      <vt:lpstr>Deployment Slots – Benefits</vt:lpstr>
      <vt:lpstr>Deployment Slots – On Swap</vt:lpstr>
      <vt:lpstr>Deployment Slots – On Swap</vt:lpstr>
      <vt:lpstr>Deployment Slots – On Swap</vt:lpstr>
      <vt:lpstr>Demo – Deployment Slots</vt:lpstr>
      <vt:lpstr>Configuration – Application Settings</vt:lpstr>
      <vt:lpstr>Configuration – General Settings</vt:lpstr>
      <vt:lpstr>Demo – Configuration</vt:lpstr>
      <vt:lpstr>Authentication</vt:lpstr>
      <vt:lpstr>Authentication</vt:lpstr>
      <vt:lpstr>Demo – Authentication</vt:lpstr>
      <vt:lpstr>Custom Domains</vt:lpstr>
      <vt:lpstr>TLS/SSL Settings</vt:lpstr>
      <vt:lpstr>TLS/SSL Settings</vt:lpstr>
      <vt:lpstr>Demo – TLS/SSL Settings</vt:lpstr>
      <vt:lpstr>Networking</vt:lpstr>
      <vt:lpstr>Networking</vt:lpstr>
      <vt:lpstr>Demo – Networking Isolation</vt:lpstr>
      <vt:lpstr>Scaling Out</vt:lpstr>
      <vt:lpstr>Demo – Static Site</vt:lpstr>
      <vt:lpstr>Demo – Container App</vt:lpstr>
      <vt:lpstr>Demo – Java Deployment to App Service</vt:lpstr>
      <vt:lpstr>Thank you!  If you have additional questions,  please reach out to me at: (asanders@gamuttechnologysvcs.com)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217</cp:revision>
  <dcterms:modified xsi:type="dcterms:W3CDTF">2022-08-22T07:30:51Z</dcterms:modified>
</cp:coreProperties>
</file>