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  <p:sldMasterId id="2147483673" r:id="rId2"/>
  </p:sldMasterIdLst>
  <p:notesMasterIdLst>
    <p:notesMasterId r:id="rId108"/>
  </p:notesMasterIdLst>
  <p:sldIdLst>
    <p:sldId id="2147376981" r:id="rId3"/>
    <p:sldId id="2147376864" r:id="rId4"/>
    <p:sldId id="2147376984" r:id="rId5"/>
    <p:sldId id="267" r:id="rId6"/>
    <p:sldId id="336" r:id="rId7"/>
    <p:sldId id="394" r:id="rId8"/>
    <p:sldId id="396" r:id="rId9"/>
    <p:sldId id="303" r:id="rId10"/>
    <p:sldId id="555" r:id="rId11"/>
    <p:sldId id="556" r:id="rId12"/>
    <p:sldId id="273" r:id="rId13"/>
    <p:sldId id="369" r:id="rId14"/>
    <p:sldId id="370" r:id="rId15"/>
    <p:sldId id="371" r:id="rId16"/>
    <p:sldId id="482" r:id="rId17"/>
    <p:sldId id="483" r:id="rId18"/>
    <p:sldId id="407" r:id="rId19"/>
    <p:sldId id="408" r:id="rId20"/>
    <p:sldId id="372" r:id="rId21"/>
    <p:sldId id="2147376985" r:id="rId22"/>
    <p:sldId id="312" r:id="rId23"/>
    <p:sldId id="314" r:id="rId24"/>
    <p:sldId id="316" r:id="rId25"/>
    <p:sldId id="317" r:id="rId26"/>
    <p:sldId id="318" r:id="rId27"/>
    <p:sldId id="494" r:id="rId28"/>
    <p:sldId id="322" r:id="rId29"/>
    <p:sldId id="496" r:id="rId30"/>
    <p:sldId id="497" r:id="rId31"/>
    <p:sldId id="498" r:id="rId32"/>
    <p:sldId id="499" r:id="rId33"/>
    <p:sldId id="623" r:id="rId34"/>
    <p:sldId id="624" r:id="rId35"/>
    <p:sldId id="625" r:id="rId36"/>
    <p:sldId id="626" r:id="rId37"/>
    <p:sldId id="376" r:id="rId38"/>
    <p:sldId id="528" r:id="rId39"/>
    <p:sldId id="324" r:id="rId40"/>
    <p:sldId id="325" r:id="rId41"/>
    <p:sldId id="391" r:id="rId42"/>
    <p:sldId id="392" r:id="rId43"/>
    <p:sldId id="393" r:id="rId44"/>
    <p:sldId id="2147376988" r:id="rId45"/>
    <p:sldId id="2147376986" r:id="rId46"/>
    <p:sldId id="2147376983" r:id="rId47"/>
    <p:sldId id="2147376991" r:id="rId48"/>
    <p:sldId id="2147376992" r:id="rId49"/>
    <p:sldId id="2147376989" r:id="rId50"/>
    <p:sldId id="2147376990" r:id="rId51"/>
    <p:sldId id="2147376987" r:id="rId52"/>
    <p:sldId id="575" r:id="rId53"/>
    <p:sldId id="576" r:id="rId54"/>
    <p:sldId id="577" r:id="rId55"/>
    <p:sldId id="578" r:id="rId56"/>
    <p:sldId id="579" r:id="rId57"/>
    <p:sldId id="327" r:id="rId58"/>
    <p:sldId id="526" r:id="rId59"/>
    <p:sldId id="527" r:id="rId60"/>
    <p:sldId id="529" r:id="rId61"/>
    <p:sldId id="532" r:id="rId62"/>
    <p:sldId id="328" r:id="rId63"/>
    <p:sldId id="330" r:id="rId64"/>
    <p:sldId id="331" r:id="rId65"/>
    <p:sldId id="332" r:id="rId66"/>
    <p:sldId id="536" r:id="rId67"/>
    <p:sldId id="537" r:id="rId68"/>
    <p:sldId id="538" r:id="rId69"/>
    <p:sldId id="539" r:id="rId70"/>
    <p:sldId id="540" r:id="rId71"/>
    <p:sldId id="541" r:id="rId72"/>
    <p:sldId id="542" r:id="rId73"/>
    <p:sldId id="546" r:id="rId74"/>
    <p:sldId id="548" r:id="rId75"/>
    <p:sldId id="549" r:id="rId76"/>
    <p:sldId id="550" r:id="rId77"/>
    <p:sldId id="551" r:id="rId78"/>
    <p:sldId id="599" r:id="rId79"/>
    <p:sldId id="560" r:id="rId80"/>
    <p:sldId id="561" r:id="rId81"/>
    <p:sldId id="562" r:id="rId82"/>
    <p:sldId id="563" r:id="rId83"/>
    <p:sldId id="564" r:id="rId84"/>
    <p:sldId id="565" r:id="rId85"/>
    <p:sldId id="566" r:id="rId86"/>
    <p:sldId id="570" r:id="rId87"/>
    <p:sldId id="571" r:id="rId88"/>
    <p:sldId id="572" r:id="rId89"/>
    <p:sldId id="573" r:id="rId90"/>
    <p:sldId id="574" r:id="rId91"/>
    <p:sldId id="580" r:id="rId92"/>
    <p:sldId id="583" r:id="rId93"/>
    <p:sldId id="581" r:id="rId94"/>
    <p:sldId id="582" r:id="rId95"/>
    <p:sldId id="584" r:id="rId96"/>
    <p:sldId id="585" r:id="rId97"/>
    <p:sldId id="333" r:id="rId98"/>
    <p:sldId id="601" r:id="rId99"/>
    <p:sldId id="602" r:id="rId100"/>
    <p:sldId id="335" r:id="rId101"/>
    <p:sldId id="339" r:id="rId102"/>
    <p:sldId id="338" r:id="rId103"/>
    <p:sldId id="340" r:id="rId104"/>
    <p:sldId id="586" r:id="rId105"/>
    <p:sldId id="587" r:id="rId106"/>
    <p:sldId id="270" r:id="rId10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9"/>
      <p:bold r:id="rId110"/>
      <p:italic r:id="rId111"/>
      <p:boldItalic r:id="rId112"/>
    </p:embeddedFont>
    <p:embeddedFont>
      <p:font typeface="Helvetica Neue" panose="020B0604020202020204" charset="0"/>
      <p:regular r:id="rId113"/>
      <p:bold r:id="rId114"/>
      <p:italic r:id="rId115"/>
      <p:boldItalic r:id="rId116"/>
    </p:embeddedFont>
    <p:embeddedFont>
      <p:font typeface="Helvetica Neue Light" panose="020B0604020202020204" charset="0"/>
      <p:regular r:id="rId117"/>
      <p:bold r:id="rId118"/>
      <p:italic r:id="rId119"/>
      <p:boldItalic r:id="rId120"/>
    </p:embeddedFont>
    <p:embeddedFont>
      <p:font typeface="Montserrat" panose="00000500000000000000" pitchFamily="2" charset="0"/>
      <p:regular r:id="rId121"/>
      <p:bold r:id="rId122"/>
      <p:italic r:id="rId123"/>
      <p:boldItalic r:id="rId124"/>
    </p:embeddedFont>
    <p:embeddedFont>
      <p:font typeface="Montserrat Medium" panose="00000600000000000000" pitchFamily="2" charset="0"/>
      <p:regular r:id="rId125"/>
      <p:italic r:id="rId126"/>
    </p:embeddedFont>
    <p:embeddedFont>
      <p:font typeface="Roboto" panose="02000000000000000000" pitchFamily="2" charset="0"/>
      <p:regular r:id="rId127"/>
      <p:bold r:id="rId128"/>
      <p:italic r:id="rId129"/>
      <p:boldItalic r:id="rId130"/>
    </p:embeddedFont>
    <p:embeddedFont>
      <p:font typeface="Segoe UI" panose="020B0502040204020203" pitchFamily="34" charset="0"/>
      <p:regular r:id="rId131"/>
      <p:bold r:id="rId132"/>
      <p:italic r:id="rId133"/>
      <p:boldItalic r:id="rId1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730" autoAdjust="0"/>
  </p:normalViewPr>
  <p:slideViewPr>
    <p:cSldViewPr snapToGrid="0">
      <p:cViewPr varScale="1">
        <p:scale>
          <a:sx n="117" d="100"/>
          <a:sy n="117" d="100"/>
        </p:scale>
        <p:origin x="143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font" Target="fonts/font9.fntdata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tableStyles" Target="tableStyles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font" Target="fonts/font15.fntdata"/><Relationship Id="rId128" Type="http://schemas.openxmlformats.org/officeDocument/2006/relationships/font" Target="fonts/font20.fntdata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font" Target="fonts/font5.fntdata"/><Relationship Id="rId118" Type="http://schemas.openxmlformats.org/officeDocument/2006/relationships/font" Target="fonts/font10.fntdata"/><Relationship Id="rId134" Type="http://schemas.openxmlformats.org/officeDocument/2006/relationships/font" Target="fonts/font26.fntdata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notesMaster" Target="notesMasters/notesMaster1.xml"/><Relationship Id="rId124" Type="http://schemas.openxmlformats.org/officeDocument/2006/relationships/font" Target="fonts/font16.fntdata"/><Relationship Id="rId129" Type="http://schemas.openxmlformats.org/officeDocument/2006/relationships/font" Target="fonts/font21.fntdata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font" Target="fonts/font6.fntdata"/><Relationship Id="rId119" Type="http://schemas.openxmlformats.org/officeDocument/2006/relationships/font" Target="fonts/font11.fntdata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font" Target="fonts/font22.fntdata"/><Relationship Id="rId135" Type="http://schemas.openxmlformats.org/officeDocument/2006/relationships/presProps" Target="presProps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font" Target="fonts/font1.fntdata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font" Target="fonts/font12.fntdata"/><Relationship Id="rId125" Type="http://schemas.openxmlformats.org/officeDocument/2006/relationships/font" Target="fonts/font17.fntdata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font" Target="fonts/font2.fntdata"/><Relationship Id="rId115" Type="http://schemas.openxmlformats.org/officeDocument/2006/relationships/font" Target="fonts/font7.fntdata"/><Relationship Id="rId131" Type="http://schemas.openxmlformats.org/officeDocument/2006/relationships/font" Target="fonts/font23.fntdata"/><Relationship Id="rId136" Type="http://schemas.openxmlformats.org/officeDocument/2006/relationships/viewProps" Target="view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font" Target="fonts/font18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font" Target="fonts/font13.fntdata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font" Target="fonts/font8.fntdata"/><Relationship Id="rId13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font" Target="fonts/font3.fntdata"/><Relationship Id="rId132" Type="http://schemas.openxmlformats.org/officeDocument/2006/relationships/font" Target="fonts/font24.fntdata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font" Target="fonts/font19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font" Target="fonts/font1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font" Target="fonts/font4.fntdata"/><Relationship Id="rId133" Type="http://schemas.openxmlformats.org/officeDocument/2006/relationships/font" Target="fonts/font2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a0f3892661_1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a0f3892661_1_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Mention Conway’s Law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Talk about new customer operation with initial deposit – those operations need to happen </a:t>
            </a:r>
            <a:r>
              <a:rPr lang="en-US" dirty="0" err="1"/>
              <a:t>transactionally</a:t>
            </a:r>
            <a:endParaRPr lang="en-US"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34012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33798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072459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664199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8c201d847e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8c201d847e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8c201d847e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8c201d847e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8c201d847e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8c201d847e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8c201d847e_0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8c201d847e_0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8c201d847e_0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8c201d847e_0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48980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8c201d847e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8c201d847e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https://learn.microsoft.com/en-us/azure/aks/learn/quick-kubernetes-deploy-cli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i="0" dirty="0">
              <a:solidFill>
                <a:srgbClr val="E6E6E6"/>
              </a:solidFill>
              <a:effectLst/>
              <a:latin typeface="Segoe UI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Deploy an Azure Kubernetes Service cluster using the Azure CLI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8415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480841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969229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Review Azure Pricing Calculator costs for an AKS cluster</a:t>
            </a:r>
          </a:p>
        </p:txBody>
      </p:sp>
    </p:spTree>
    <p:extLst>
      <p:ext uri="{BB962C8B-B14F-4D97-AF65-F5344CB8AC3E}">
        <p14:creationId xmlns:p14="http://schemas.microsoft.com/office/powerpoint/2010/main" val="26438639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This managed identity allows control/management of access to other resources based on user, role, and group membership</a:t>
            </a:r>
          </a:p>
        </p:txBody>
      </p:sp>
    </p:spTree>
    <p:extLst>
      <p:ext uri="{BB962C8B-B14F-4D97-AF65-F5344CB8AC3E}">
        <p14:creationId xmlns:p14="http://schemas.microsoft.com/office/powerpoint/2010/main" val="5805820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This enables pods to integrate with other pods in the cluster or other nodes in the virtual network</a:t>
            </a:r>
          </a:p>
        </p:txBody>
      </p:sp>
    </p:spTree>
    <p:extLst>
      <p:ext uri="{BB962C8B-B14F-4D97-AF65-F5344CB8AC3E}">
        <p14:creationId xmlns:p14="http://schemas.microsoft.com/office/powerpoint/2010/main" val="864076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8c201d847e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8c201d847e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https://learn.microsoft.com/en-us/azure/aks/azure-ad-rbac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dirty="0">
              <a:solidFill>
                <a:srgbClr val="E6E6E6"/>
              </a:solidFill>
              <a:effectLst/>
              <a:latin typeface="Segoe UI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Control access to cluster resources using Kubernetes role-based access control and Azure Active Directory identities in Azure Kubernetes Service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92186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8c201d847e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8c201d847e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https://github.com/KernelGamut32/working-with-k8s-public/tree/main/labs/lab03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dirty="0">
              <a:solidFill>
                <a:srgbClr val="E6E6E6"/>
              </a:solidFill>
              <a:effectLst/>
              <a:latin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b="1" i="0" dirty="0">
                <a:solidFill>
                  <a:srgbClr val="C9D1D9"/>
                </a:solidFill>
                <a:effectLst/>
                <a:latin typeface="Arial" panose="020B0604020202020204" pitchFamily="34" charset="0"/>
              </a:rPr>
              <a:t>Deploying WordPress and MySQL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i="0" dirty="0">
              <a:solidFill>
                <a:srgbClr val="E6E6E6"/>
              </a:solidFill>
              <a:effectLst/>
              <a:latin typeface="Segoe UI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30285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694157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Could be used to separate by environment, by dev, by test area, or whatever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82519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94650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5791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300777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18371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Leaves in place but won’t run again until reactivated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97953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86361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53587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04220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99139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414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06846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every network plugin will support – be aware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87902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0729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2707817a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b="1"/>
              <a:t>[Mandatory slide]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ACTION</a:t>
            </a:r>
            <a:r>
              <a:rPr lang="en-US"/>
              <a:t>: Adjust as per your course.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“Why?” and the “What’s in it for me?” are key to setting the stage for the course and getting students primed to learn. It is a good practice to use a “Why?” slide before each new topic or module that is going to be taught. </a:t>
            </a:r>
            <a:endParaRPr/>
          </a:p>
        </p:txBody>
      </p:sp>
      <p:sp>
        <p:nvSpPr>
          <p:cNvPr id="185" name="Google Shape;185;g72707817a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0f3892661_1_8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a0f3892661_1_8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Mandatory -- Need bookend -- first and last thing they should see is DevelopIntelligence 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Use this for the final slide of your class materials. Include contact information so participants can reach you if they have questions after the course.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Reminder – covered in Working with Cloud</a:t>
            </a:r>
            <a:endParaRPr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42708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Reminder – covered in Working with Cloud</a:t>
            </a:r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30077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What are virtual machines? Virtual (vs. physical) computers built using images that support independent execution of and interaction with an instance built from the image and running against a “slice” of the physical host’s resources. Multiple VM instances can be run on the same physical host at the same time and are managed by a program called a hypervisor.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tabLst/>
              <a:defRPr/>
            </a:pPr>
            <a:r>
              <a:rPr lang="en-US" b="0" dirty="0"/>
              <a:t>Containers are isolated from one another at the OS process layer (vs VM’s which are isolated at the hardware abstraction layer)</a:t>
            </a:r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52782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b="0"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0225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41740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ills Gradient" type="tx">
  <p:cSld name="TITLE_AND_BODY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ills Gradient" type="tx">
  <p:cSld name="Skills Gradient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6830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low Gradient">
  <p:cSld name="Flow Gradient">
    <p:bg>
      <p:bgPr>
        <a:gradFill>
          <a:gsLst>
            <a:gs pos="0">
              <a:srgbClr val="25A8E1"/>
            </a:gs>
            <a:gs pos="100000">
              <a:srgbClr val="29378F"/>
            </a:gs>
          </a:gsLst>
          <a:lin ang="2698631" scaled="0"/>
        </a:gra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4648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ck" type="title">
  <p:cSld name="Black">
    <p:bg>
      <p:bgPr>
        <a:solidFill>
          <a:srgbClr val="000000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4973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low content slide">
  <p:cSld name="Flow content slide">
    <p:bg>
      <p:bgPr>
        <a:gradFill>
          <a:gsLst>
            <a:gs pos="0">
              <a:srgbClr val="25A8E1"/>
            </a:gs>
            <a:gs pos="100000">
              <a:srgbClr val="29378F"/>
            </a:gs>
          </a:gsLst>
          <a:lin ang="2698631" scaled="0"/>
        </a:gra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/>
          <p:nvPr/>
        </p:nvSpPr>
        <p:spPr>
          <a:xfrm flipH="1">
            <a:off x="382825" y="457550"/>
            <a:ext cx="7800600" cy="11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7"/>
          <p:cNvSpPr/>
          <p:nvPr/>
        </p:nvSpPr>
        <p:spPr>
          <a:xfrm rot="5400000">
            <a:off x="166850" y="673550"/>
            <a:ext cx="546000" cy="11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subTitle" idx="1"/>
          </p:nvPr>
        </p:nvSpPr>
        <p:spPr>
          <a:xfrm>
            <a:off x="613700" y="1028375"/>
            <a:ext cx="7625100" cy="3173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/>
          <p:nvPr/>
        </p:nvSpPr>
        <p:spPr>
          <a:xfrm rot="5400000">
            <a:off x="7840675" y="228750"/>
            <a:ext cx="571500" cy="11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6170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ills content slide">
  <p:cSld name="Skills content slid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/>
          <p:nvPr/>
        </p:nvSpPr>
        <p:spPr>
          <a:xfrm flipH="1">
            <a:off x="382875" y="457550"/>
            <a:ext cx="8875800" cy="11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8"/>
          <p:cNvSpPr/>
          <p:nvPr/>
        </p:nvSpPr>
        <p:spPr>
          <a:xfrm rot="5400000">
            <a:off x="166850" y="673550"/>
            <a:ext cx="546000" cy="11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ubTitle" idx="1"/>
          </p:nvPr>
        </p:nvSpPr>
        <p:spPr>
          <a:xfrm>
            <a:off x="613700" y="1028375"/>
            <a:ext cx="7625100" cy="3173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67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ills content slide 1 1">
  <p:cSld name="Skills content slide 1 1">
    <p:bg>
      <p:bgPr>
        <a:solidFill>
          <a:schemeClr val="l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" name="Google Shape;81;p20"/>
          <p:cNvSpPr/>
          <p:nvPr/>
        </p:nvSpPr>
        <p:spPr>
          <a:xfrm flipH="1">
            <a:off x="387577" y="447740"/>
            <a:ext cx="2219100" cy="876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0"/>
          <p:cNvSpPr/>
          <p:nvPr/>
        </p:nvSpPr>
        <p:spPr>
          <a:xfrm rot="5400000">
            <a:off x="94753" y="740237"/>
            <a:ext cx="672000" cy="87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0"/>
          <p:cNvSpPr/>
          <p:nvPr/>
        </p:nvSpPr>
        <p:spPr>
          <a:xfrm rot="5400000">
            <a:off x="2295575" y="224100"/>
            <a:ext cx="535200" cy="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subTitle" idx="1"/>
          </p:nvPr>
        </p:nvSpPr>
        <p:spPr>
          <a:xfrm>
            <a:off x="613700" y="1028375"/>
            <a:ext cx="7625100" cy="3173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7304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bg>
      <p:bgPr>
        <a:solidFill>
          <a:srgbClr val="000000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body" idx="1"/>
          </p:nvPr>
        </p:nvSpPr>
        <p:spPr>
          <a:xfrm>
            <a:off x="652700" y="1152487"/>
            <a:ext cx="26628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body" idx="2"/>
          </p:nvPr>
        </p:nvSpPr>
        <p:spPr>
          <a:xfrm>
            <a:off x="3411859" y="1152487"/>
            <a:ext cx="26628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3"/>
          </p:nvPr>
        </p:nvSpPr>
        <p:spPr>
          <a:xfrm>
            <a:off x="6204335" y="1139150"/>
            <a:ext cx="26628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91" name="Google Shape;91;p21"/>
          <p:cNvSpPr/>
          <p:nvPr/>
        </p:nvSpPr>
        <p:spPr>
          <a:xfrm flipH="1">
            <a:off x="382800" y="381350"/>
            <a:ext cx="8837400" cy="114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1"/>
          <p:cNvSpPr/>
          <p:nvPr/>
        </p:nvSpPr>
        <p:spPr>
          <a:xfrm rot="5400000">
            <a:off x="115550" y="648650"/>
            <a:ext cx="648600" cy="114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1"/>
          <p:cNvSpPr/>
          <p:nvPr/>
        </p:nvSpPr>
        <p:spPr>
          <a:xfrm>
            <a:off x="-76200" y="915950"/>
            <a:ext cx="573000" cy="114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5601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 1">
  <p:cSld name="3 column 1">
    <p:bg>
      <p:bgPr>
        <a:solidFill>
          <a:srgbClr val="000000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22"/>
          <p:cNvSpPr/>
          <p:nvPr/>
        </p:nvSpPr>
        <p:spPr>
          <a:xfrm flipH="1">
            <a:off x="306600" y="381350"/>
            <a:ext cx="8837400" cy="114000"/>
          </a:xfrm>
          <a:prstGeom prst="rect">
            <a:avLst/>
          </a:prstGeom>
          <a:gradFill>
            <a:gsLst>
              <a:gs pos="0">
                <a:srgbClr val="27AAE1"/>
              </a:gs>
              <a:gs pos="100000">
                <a:srgbClr val="2B399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2"/>
          <p:cNvSpPr/>
          <p:nvPr/>
        </p:nvSpPr>
        <p:spPr>
          <a:xfrm rot="5400000">
            <a:off x="39350" y="648650"/>
            <a:ext cx="648600" cy="114000"/>
          </a:xfrm>
          <a:prstGeom prst="rect">
            <a:avLst/>
          </a:prstGeom>
          <a:solidFill>
            <a:srgbClr val="2937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2"/>
          <p:cNvSpPr/>
          <p:nvPr/>
        </p:nvSpPr>
        <p:spPr>
          <a:xfrm>
            <a:off x="-152400" y="915950"/>
            <a:ext cx="573000" cy="114000"/>
          </a:xfrm>
          <a:prstGeom prst="rect">
            <a:avLst/>
          </a:prstGeom>
          <a:solidFill>
            <a:srgbClr val="2937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2"/>
          <p:cNvSpPr txBox="1">
            <a:spLocks noGrp="1"/>
          </p:cNvSpPr>
          <p:nvPr>
            <p:ph type="body" idx="1"/>
          </p:nvPr>
        </p:nvSpPr>
        <p:spPr>
          <a:xfrm>
            <a:off x="652700" y="1152487"/>
            <a:ext cx="26628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body" idx="2"/>
          </p:nvPr>
        </p:nvSpPr>
        <p:spPr>
          <a:xfrm>
            <a:off x="3411859" y="1152487"/>
            <a:ext cx="26628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body" idx="3"/>
          </p:nvPr>
        </p:nvSpPr>
        <p:spPr>
          <a:xfrm>
            <a:off x="6204335" y="1139150"/>
            <a:ext cx="26628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04720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 2">
  <p:cSld name="3 column 2">
    <p:bg>
      <p:bgPr>
        <a:solidFill>
          <a:srgbClr val="000000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23"/>
          <p:cNvSpPr/>
          <p:nvPr/>
        </p:nvSpPr>
        <p:spPr>
          <a:xfrm flipH="1">
            <a:off x="387577" y="447740"/>
            <a:ext cx="2219100" cy="876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3"/>
          <p:cNvSpPr/>
          <p:nvPr/>
        </p:nvSpPr>
        <p:spPr>
          <a:xfrm rot="5400000">
            <a:off x="125050" y="709926"/>
            <a:ext cx="611400" cy="87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3"/>
          <p:cNvSpPr/>
          <p:nvPr/>
        </p:nvSpPr>
        <p:spPr>
          <a:xfrm rot="5400000">
            <a:off x="2295575" y="224100"/>
            <a:ext cx="535200" cy="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body" idx="1"/>
          </p:nvPr>
        </p:nvSpPr>
        <p:spPr>
          <a:xfrm>
            <a:off x="613700" y="1152475"/>
            <a:ext cx="37710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body" idx="2"/>
          </p:nvPr>
        </p:nvSpPr>
        <p:spPr>
          <a:xfrm>
            <a:off x="4935755" y="1139150"/>
            <a:ext cx="37710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67597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 1 1">
  <p:cSld name="3 column 1 1">
    <p:bg>
      <p:bgPr>
        <a:solidFill>
          <a:srgbClr val="000000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2" name="Google Shape;122;p25"/>
          <p:cNvSpPr/>
          <p:nvPr/>
        </p:nvSpPr>
        <p:spPr>
          <a:xfrm flipH="1">
            <a:off x="387577" y="447740"/>
            <a:ext cx="2219100" cy="87600"/>
          </a:xfrm>
          <a:prstGeom prst="rect">
            <a:avLst/>
          </a:prstGeom>
          <a:gradFill>
            <a:gsLst>
              <a:gs pos="0">
                <a:srgbClr val="25A8E1"/>
              </a:gs>
              <a:gs pos="100000">
                <a:srgbClr val="29378F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5"/>
          <p:cNvSpPr/>
          <p:nvPr/>
        </p:nvSpPr>
        <p:spPr>
          <a:xfrm rot="5400000">
            <a:off x="94753" y="740237"/>
            <a:ext cx="672000" cy="87000"/>
          </a:xfrm>
          <a:prstGeom prst="rect">
            <a:avLst/>
          </a:prstGeom>
          <a:solidFill>
            <a:srgbClr val="2937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5"/>
          <p:cNvSpPr/>
          <p:nvPr/>
        </p:nvSpPr>
        <p:spPr>
          <a:xfrm rot="5400000">
            <a:off x="2295575" y="224100"/>
            <a:ext cx="535200" cy="87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body" idx="1"/>
          </p:nvPr>
        </p:nvSpPr>
        <p:spPr>
          <a:xfrm>
            <a:off x="613700" y="1152475"/>
            <a:ext cx="37710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body" idx="2"/>
          </p:nvPr>
        </p:nvSpPr>
        <p:spPr>
          <a:xfrm>
            <a:off x="4935755" y="1139150"/>
            <a:ext cx="37710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8759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ills content slide 1 1">
  <p:cSld name="TITLE_2_1_1_3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15"/>
          <p:cNvSpPr/>
          <p:nvPr/>
        </p:nvSpPr>
        <p:spPr>
          <a:xfrm flipH="1">
            <a:off x="387577" y="447740"/>
            <a:ext cx="2219100" cy="876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5"/>
          <p:cNvSpPr/>
          <p:nvPr/>
        </p:nvSpPr>
        <p:spPr>
          <a:xfrm rot="5400000">
            <a:off x="94753" y="740237"/>
            <a:ext cx="672000" cy="87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5"/>
          <p:cNvSpPr/>
          <p:nvPr/>
        </p:nvSpPr>
        <p:spPr>
          <a:xfrm rot="5400000">
            <a:off x="2295575" y="224100"/>
            <a:ext cx="535200" cy="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ubTitle" idx="1"/>
          </p:nvPr>
        </p:nvSpPr>
        <p:spPr>
          <a:xfrm>
            <a:off x="613700" y="1028375"/>
            <a:ext cx="7625100" cy="3173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low content slide 2">
  <p:cSld name="Flow content slide 2">
    <p:bg>
      <p:bgPr>
        <a:solidFill>
          <a:srgbClr val="000000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0" name="Google Shape;130;p26"/>
          <p:cNvSpPr/>
          <p:nvPr/>
        </p:nvSpPr>
        <p:spPr>
          <a:xfrm flipH="1">
            <a:off x="387577" y="447740"/>
            <a:ext cx="2219100" cy="87600"/>
          </a:xfrm>
          <a:prstGeom prst="rect">
            <a:avLst/>
          </a:prstGeom>
          <a:gradFill>
            <a:gsLst>
              <a:gs pos="0">
                <a:srgbClr val="27AAE1"/>
              </a:gs>
              <a:gs pos="100000">
                <a:srgbClr val="2B399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6"/>
          <p:cNvSpPr/>
          <p:nvPr/>
        </p:nvSpPr>
        <p:spPr>
          <a:xfrm rot="5400000">
            <a:off x="125050" y="709926"/>
            <a:ext cx="611400" cy="8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subTitle" idx="1"/>
          </p:nvPr>
        </p:nvSpPr>
        <p:spPr>
          <a:xfrm>
            <a:off x="613700" y="1028375"/>
            <a:ext cx="7625100" cy="3173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22211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uter right">
  <p:cSld name="Computer right">
    <p:bg>
      <p:bgPr>
        <a:solidFill>
          <a:srgbClr val="000000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>
            <a:spLocks noGrp="1"/>
          </p:cNvSpPr>
          <p:nvPr>
            <p:ph type="sldNum" idx="12"/>
          </p:nvPr>
        </p:nvSpPr>
        <p:spPr>
          <a:xfrm>
            <a:off x="6351882" y="4666299"/>
            <a:ext cx="2013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136" name="Google Shape;136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75050" y="456025"/>
            <a:ext cx="8270745" cy="524090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7"/>
          <p:cNvSpPr txBox="1">
            <a:spLocks noGrp="1"/>
          </p:cNvSpPr>
          <p:nvPr>
            <p:ph type="title"/>
          </p:nvPr>
        </p:nvSpPr>
        <p:spPr>
          <a:xfrm>
            <a:off x="231925" y="431025"/>
            <a:ext cx="3505800" cy="10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8" name="Google Shape;138;p27"/>
          <p:cNvSpPr txBox="1">
            <a:spLocks noGrp="1"/>
          </p:cNvSpPr>
          <p:nvPr>
            <p:ph type="subTitle" idx="1"/>
          </p:nvPr>
        </p:nvSpPr>
        <p:spPr>
          <a:xfrm>
            <a:off x="231925" y="1493100"/>
            <a:ext cx="3505800" cy="3173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69442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uter right 1">
  <p:cSld name="Computer right 1">
    <p:bg>
      <p:bgPr>
        <a:solidFill>
          <a:srgbClr val="000000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>
            <a:spLocks noGrp="1"/>
          </p:cNvSpPr>
          <p:nvPr>
            <p:ph type="sldNum" idx="12"/>
          </p:nvPr>
        </p:nvSpPr>
        <p:spPr>
          <a:xfrm>
            <a:off x="6351882" y="4666299"/>
            <a:ext cx="2013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41" name="Google Shape;141;p28"/>
          <p:cNvSpPr txBox="1">
            <a:spLocks noGrp="1"/>
          </p:cNvSpPr>
          <p:nvPr>
            <p:ph type="title"/>
          </p:nvPr>
        </p:nvSpPr>
        <p:spPr>
          <a:xfrm>
            <a:off x="231925" y="314025"/>
            <a:ext cx="8702700" cy="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pic>
        <p:nvPicPr>
          <p:cNvPr id="142" name="Google Shape;142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8098" y="937700"/>
            <a:ext cx="7247804" cy="45926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40251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rt phone right 1">
  <p:cSld name="Smart phone right 1">
    <p:bg>
      <p:bgPr>
        <a:solidFill>
          <a:srgbClr val="000000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>
            <a:spLocks noGrp="1"/>
          </p:cNvSpPr>
          <p:nvPr>
            <p:ph type="sldNum" idx="12"/>
          </p:nvPr>
        </p:nvSpPr>
        <p:spPr>
          <a:xfrm>
            <a:off x="6351882" y="4666299"/>
            <a:ext cx="2013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45" name="Google Shape;145;p29"/>
          <p:cNvSpPr txBox="1"/>
          <p:nvPr/>
        </p:nvSpPr>
        <p:spPr>
          <a:xfrm>
            <a:off x="398700" y="403700"/>
            <a:ext cx="31566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Montserrat"/>
                <a:ea typeface="Montserrat"/>
                <a:cs typeface="Montserrat"/>
                <a:sym typeface="Montserrat"/>
              </a:rPr>
              <a:t>Headline content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9"/>
          <p:cNvSpPr txBox="1">
            <a:spLocks noGrp="1"/>
          </p:cNvSpPr>
          <p:nvPr>
            <p:ph type="title"/>
          </p:nvPr>
        </p:nvSpPr>
        <p:spPr>
          <a:xfrm>
            <a:off x="231925" y="431025"/>
            <a:ext cx="4244700" cy="10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7" name="Google Shape;147;p29"/>
          <p:cNvSpPr txBox="1">
            <a:spLocks noGrp="1"/>
          </p:cNvSpPr>
          <p:nvPr>
            <p:ph type="subTitle" idx="1"/>
          </p:nvPr>
        </p:nvSpPr>
        <p:spPr>
          <a:xfrm>
            <a:off x="231925" y="1493100"/>
            <a:ext cx="4244700" cy="3173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9"/>
          <p:cNvSpPr/>
          <p:nvPr/>
        </p:nvSpPr>
        <p:spPr>
          <a:xfrm>
            <a:off x="4934325" y="763200"/>
            <a:ext cx="3409800" cy="710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9" name="Google Shape;149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00975" y="549550"/>
            <a:ext cx="3676650" cy="74503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0510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">
  <p:cSld name="TITLE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>
            <a:spLocks noGrp="1"/>
          </p:cNvSpPr>
          <p:nvPr>
            <p:ph type="title"/>
          </p:nvPr>
        </p:nvSpPr>
        <p:spPr>
          <a:xfrm>
            <a:off x="705000" y="1916700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9pPr>
          </a:lstStyle>
          <a:p>
            <a:endParaRPr/>
          </a:p>
        </p:txBody>
      </p:sp>
      <p:grpSp>
        <p:nvGrpSpPr>
          <p:cNvPr id="152" name="Google Shape;152;p30"/>
          <p:cNvGrpSpPr/>
          <p:nvPr/>
        </p:nvGrpSpPr>
        <p:grpSpPr>
          <a:xfrm>
            <a:off x="3500202" y="-104619"/>
            <a:ext cx="5769350" cy="5951747"/>
            <a:chOff x="3458352" y="512656"/>
            <a:chExt cx="5769350" cy="5951747"/>
          </a:xfrm>
        </p:grpSpPr>
        <p:pic>
          <p:nvPicPr>
            <p:cNvPr id="153" name="Google Shape;153;p30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4778715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30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1955593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5" name="Google Shape;155;p30"/>
          <p:cNvSpPr/>
          <p:nvPr/>
        </p:nvSpPr>
        <p:spPr>
          <a:xfrm flipH="1">
            <a:off x="504050" y="1576800"/>
            <a:ext cx="7212600" cy="11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30"/>
          <p:cNvSpPr/>
          <p:nvPr/>
        </p:nvSpPr>
        <p:spPr>
          <a:xfrm rot="5400000">
            <a:off x="122857" y="1957800"/>
            <a:ext cx="8751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30"/>
          <p:cNvSpPr/>
          <p:nvPr/>
        </p:nvSpPr>
        <p:spPr>
          <a:xfrm rot="5400000">
            <a:off x="6811700" y="785700"/>
            <a:ext cx="16968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8" name="Google Shape;15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5354" y="4458500"/>
            <a:ext cx="1338247" cy="290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57991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bg>
      <p:bgPr>
        <a:gradFill>
          <a:gsLst>
            <a:gs pos="0">
              <a:srgbClr val="25A8E1"/>
            </a:gs>
            <a:gs pos="100000">
              <a:srgbClr val="29378F"/>
            </a:gs>
          </a:gsLst>
          <a:lin ang="2698631" scaled="0"/>
        </a:gra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31"/>
          <p:cNvGrpSpPr/>
          <p:nvPr/>
        </p:nvGrpSpPr>
        <p:grpSpPr>
          <a:xfrm>
            <a:off x="3500202" y="-104619"/>
            <a:ext cx="5769350" cy="5951747"/>
            <a:chOff x="3458352" y="512656"/>
            <a:chExt cx="5769350" cy="5951747"/>
          </a:xfrm>
        </p:grpSpPr>
        <p:pic>
          <p:nvPicPr>
            <p:cNvPr id="161" name="Google Shape;161;p31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4778715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31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1955593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3" name="Google Shape;163;p31"/>
          <p:cNvSpPr txBox="1">
            <a:spLocks noGrp="1"/>
          </p:cNvSpPr>
          <p:nvPr>
            <p:ph type="title"/>
          </p:nvPr>
        </p:nvSpPr>
        <p:spPr>
          <a:xfrm>
            <a:off x="705000" y="1916700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1"/>
          <p:cNvSpPr/>
          <p:nvPr/>
        </p:nvSpPr>
        <p:spPr>
          <a:xfrm flipH="1">
            <a:off x="504050" y="1576800"/>
            <a:ext cx="7212600" cy="114000"/>
          </a:xfrm>
          <a:prstGeom prst="rect">
            <a:avLst/>
          </a:prstGeom>
          <a:solidFill>
            <a:srgbClr val="4EE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31"/>
          <p:cNvSpPr/>
          <p:nvPr/>
        </p:nvSpPr>
        <p:spPr>
          <a:xfrm rot="5400000">
            <a:off x="122857" y="1957800"/>
            <a:ext cx="875100" cy="113100"/>
          </a:xfrm>
          <a:prstGeom prst="rect">
            <a:avLst/>
          </a:prstGeom>
          <a:solidFill>
            <a:srgbClr val="4EE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31"/>
          <p:cNvSpPr/>
          <p:nvPr/>
        </p:nvSpPr>
        <p:spPr>
          <a:xfrm rot="5400000">
            <a:off x="6811700" y="785700"/>
            <a:ext cx="1696800" cy="113100"/>
          </a:xfrm>
          <a:prstGeom prst="rect">
            <a:avLst/>
          </a:prstGeom>
          <a:solidFill>
            <a:srgbClr val="4EE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7" name="Google Shape;16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5354" y="4458500"/>
            <a:ext cx="1338247" cy="29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91052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 1">
  <p:cSld name="TITLE_1 1">
    <p:bg>
      <p:bgPr>
        <a:solidFill>
          <a:srgbClr val="000000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>
            <a:spLocks noGrp="1"/>
          </p:cNvSpPr>
          <p:nvPr>
            <p:ph type="title"/>
          </p:nvPr>
        </p:nvSpPr>
        <p:spPr>
          <a:xfrm>
            <a:off x="705000" y="1916700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9pPr>
          </a:lstStyle>
          <a:p>
            <a:endParaRPr/>
          </a:p>
        </p:txBody>
      </p:sp>
      <p:grpSp>
        <p:nvGrpSpPr>
          <p:cNvPr id="171" name="Google Shape;171;p32"/>
          <p:cNvGrpSpPr/>
          <p:nvPr/>
        </p:nvGrpSpPr>
        <p:grpSpPr>
          <a:xfrm>
            <a:off x="4870456" y="830752"/>
            <a:ext cx="4589518" cy="4887574"/>
            <a:chOff x="3458352" y="512656"/>
            <a:chExt cx="5769350" cy="5951747"/>
          </a:xfrm>
        </p:grpSpPr>
        <p:pic>
          <p:nvPicPr>
            <p:cNvPr id="172" name="Google Shape;172;p32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4778715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32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1955593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4" name="Google Shape;174;p32"/>
          <p:cNvSpPr/>
          <p:nvPr/>
        </p:nvSpPr>
        <p:spPr>
          <a:xfrm flipH="1">
            <a:off x="504050" y="1576800"/>
            <a:ext cx="7212600" cy="114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32"/>
          <p:cNvSpPr/>
          <p:nvPr/>
        </p:nvSpPr>
        <p:spPr>
          <a:xfrm rot="5400000">
            <a:off x="122857" y="1957800"/>
            <a:ext cx="875100" cy="113100"/>
          </a:xfrm>
          <a:prstGeom prst="rect">
            <a:avLst/>
          </a:prstGeom>
          <a:solidFill>
            <a:srgbClr val="EA00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32"/>
          <p:cNvSpPr/>
          <p:nvPr/>
        </p:nvSpPr>
        <p:spPr>
          <a:xfrm rot="5400000">
            <a:off x="6811700" y="785700"/>
            <a:ext cx="1696800" cy="11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7" name="Google Shape;17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3954" y="4458500"/>
            <a:ext cx="1338247" cy="290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98127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 1 1">
  <p:cSld name="TITLE_1 1 1">
    <p:bg>
      <p:bgPr>
        <a:solidFill>
          <a:srgbClr val="000000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>
            <a:spLocks noGrp="1"/>
          </p:cNvSpPr>
          <p:nvPr>
            <p:ph type="title"/>
          </p:nvPr>
        </p:nvSpPr>
        <p:spPr>
          <a:xfrm>
            <a:off x="705000" y="1916700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9pPr>
          </a:lstStyle>
          <a:p>
            <a:endParaRPr/>
          </a:p>
        </p:txBody>
      </p:sp>
      <p:grpSp>
        <p:nvGrpSpPr>
          <p:cNvPr id="180" name="Google Shape;180;p33"/>
          <p:cNvGrpSpPr/>
          <p:nvPr/>
        </p:nvGrpSpPr>
        <p:grpSpPr>
          <a:xfrm>
            <a:off x="4870456" y="830752"/>
            <a:ext cx="4589518" cy="4887574"/>
            <a:chOff x="3458352" y="512656"/>
            <a:chExt cx="5769350" cy="5951747"/>
          </a:xfrm>
        </p:grpSpPr>
        <p:pic>
          <p:nvPicPr>
            <p:cNvPr id="181" name="Google Shape;181;p33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4778715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p33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1955593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3" name="Google Shape;183;p33"/>
          <p:cNvSpPr/>
          <p:nvPr/>
        </p:nvSpPr>
        <p:spPr>
          <a:xfrm flipH="1">
            <a:off x="504050" y="1576800"/>
            <a:ext cx="7212600" cy="114000"/>
          </a:xfrm>
          <a:prstGeom prst="rect">
            <a:avLst/>
          </a:prstGeom>
          <a:gradFill>
            <a:gsLst>
              <a:gs pos="0">
                <a:srgbClr val="25A8E1"/>
              </a:gs>
              <a:gs pos="100000">
                <a:srgbClr val="29378F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3"/>
          <p:cNvSpPr/>
          <p:nvPr/>
        </p:nvSpPr>
        <p:spPr>
          <a:xfrm rot="5400000">
            <a:off x="122857" y="1957800"/>
            <a:ext cx="875100" cy="11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33"/>
          <p:cNvSpPr/>
          <p:nvPr/>
        </p:nvSpPr>
        <p:spPr>
          <a:xfrm rot="5400000">
            <a:off x="6811700" y="785700"/>
            <a:ext cx="1696800" cy="113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6" name="Google Shape;18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0354" y="4458500"/>
            <a:ext cx="1338247" cy="29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9646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de_Callout_Pink">
  <p:cSld name="Side_Callout_Pink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/>
          <p:nvPr/>
        </p:nvSpPr>
        <p:spPr>
          <a:xfrm>
            <a:off x="0" y="0"/>
            <a:ext cx="3312900" cy="5143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34"/>
          <p:cNvSpPr txBox="1">
            <a:spLocks noGrp="1"/>
          </p:cNvSpPr>
          <p:nvPr>
            <p:ph type="title"/>
          </p:nvPr>
        </p:nvSpPr>
        <p:spPr>
          <a:xfrm>
            <a:off x="256575" y="2094950"/>
            <a:ext cx="2382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>
            <a:endParaRPr/>
          </a:p>
        </p:txBody>
      </p:sp>
      <p:sp>
        <p:nvSpPr>
          <p:cNvPr id="191" name="Google Shape;191;p34"/>
          <p:cNvSpPr txBox="1">
            <a:spLocks noGrp="1"/>
          </p:cNvSpPr>
          <p:nvPr>
            <p:ph type="body" idx="1"/>
          </p:nvPr>
        </p:nvSpPr>
        <p:spPr>
          <a:xfrm>
            <a:off x="3339830" y="1154461"/>
            <a:ext cx="5161500" cy="29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marL="2743200" lvl="5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</a:defRPr>
            </a:lvl6pPr>
            <a:lvl7pPr marL="3200400" lvl="6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</a:defRPr>
            </a:lvl7pPr>
            <a:lvl8pPr marL="3657600" lvl="7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</a:defRPr>
            </a:lvl8pPr>
            <a:lvl9pPr marL="4114800" lvl="8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34"/>
          <p:cNvSpPr txBox="1">
            <a:spLocks noGrp="1"/>
          </p:cNvSpPr>
          <p:nvPr>
            <p:ph type="subTitle" idx="2"/>
          </p:nvPr>
        </p:nvSpPr>
        <p:spPr>
          <a:xfrm>
            <a:off x="348925" y="2607625"/>
            <a:ext cx="2289600" cy="5232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4"/>
          <p:cNvSpPr/>
          <p:nvPr/>
        </p:nvSpPr>
        <p:spPr>
          <a:xfrm rot="5400000">
            <a:off x="32925" y="223650"/>
            <a:ext cx="5604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34"/>
          <p:cNvSpPr/>
          <p:nvPr/>
        </p:nvSpPr>
        <p:spPr>
          <a:xfrm rot="5400000">
            <a:off x="8385700" y="630050"/>
            <a:ext cx="4557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34"/>
          <p:cNvSpPr/>
          <p:nvPr/>
        </p:nvSpPr>
        <p:spPr>
          <a:xfrm>
            <a:off x="256515" y="458742"/>
            <a:ext cx="84135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34"/>
          <p:cNvSpPr/>
          <p:nvPr/>
        </p:nvSpPr>
        <p:spPr>
          <a:xfrm>
            <a:off x="8620499" y="801350"/>
            <a:ext cx="5235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32070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de_Callout_Pink 1">
  <p:cSld name="Side_Callout_Pink 1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/>
          <p:nvPr/>
        </p:nvSpPr>
        <p:spPr>
          <a:xfrm>
            <a:off x="0" y="0"/>
            <a:ext cx="3312900" cy="5143500"/>
          </a:xfrm>
          <a:prstGeom prst="rect">
            <a:avLst/>
          </a:prstGeom>
          <a:gradFill>
            <a:gsLst>
              <a:gs pos="0">
                <a:srgbClr val="25A8E1"/>
              </a:gs>
              <a:gs pos="100000">
                <a:srgbClr val="29378F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5"/>
          <p:cNvSpPr txBox="1">
            <a:spLocks noGrp="1"/>
          </p:cNvSpPr>
          <p:nvPr>
            <p:ph type="title"/>
          </p:nvPr>
        </p:nvSpPr>
        <p:spPr>
          <a:xfrm>
            <a:off x="256575" y="2094950"/>
            <a:ext cx="2382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>
            <a:endParaRPr/>
          </a:p>
        </p:txBody>
      </p:sp>
      <p:sp>
        <p:nvSpPr>
          <p:cNvPr id="201" name="Google Shape;201;p35"/>
          <p:cNvSpPr txBox="1">
            <a:spLocks noGrp="1"/>
          </p:cNvSpPr>
          <p:nvPr>
            <p:ph type="body" idx="1"/>
          </p:nvPr>
        </p:nvSpPr>
        <p:spPr>
          <a:xfrm>
            <a:off x="3339830" y="1154461"/>
            <a:ext cx="5161500" cy="29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marL="2743200" lvl="5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</a:defRPr>
            </a:lvl6pPr>
            <a:lvl7pPr marL="3200400" lvl="6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</a:defRPr>
            </a:lvl7pPr>
            <a:lvl8pPr marL="3657600" lvl="7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</a:defRPr>
            </a:lvl8pPr>
            <a:lvl9pPr marL="4114800" lvl="8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35"/>
          <p:cNvSpPr txBox="1">
            <a:spLocks noGrp="1"/>
          </p:cNvSpPr>
          <p:nvPr>
            <p:ph type="subTitle" idx="2"/>
          </p:nvPr>
        </p:nvSpPr>
        <p:spPr>
          <a:xfrm>
            <a:off x="348925" y="2607625"/>
            <a:ext cx="2289600" cy="5232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35"/>
          <p:cNvSpPr/>
          <p:nvPr/>
        </p:nvSpPr>
        <p:spPr>
          <a:xfrm rot="5400000">
            <a:off x="32925" y="223650"/>
            <a:ext cx="560400" cy="113100"/>
          </a:xfrm>
          <a:prstGeom prst="rect">
            <a:avLst/>
          </a:prstGeom>
          <a:solidFill>
            <a:srgbClr val="4EE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5"/>
          <p:cNvSpPr/>
          <p:nvPr/>
        </p:nvSpPr>
        <p:spPr>
          <a:xfrm rot="5400000">
            <a:off x="8385700" y="630050"/>
            <a:ext cx="455700" cy="113100"/>
          </a:xfrm>
          <a:prstGeom prst="rect">
            <a:avLst/>
          </a:prstGeom>
          <a:solidFill>
            <a:srgbClr val="4EE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5"/>
          <p:cNvSpPr/>
          <p:nvPr/>
        </p:nvSpPr>
        <p:spPr>
          <a:xfrm>
            <a:off x="256515" y="458742"/>
            <a:ext cx="8413500" cy="113100"/>
          </a:xfrm>
          <a:prstGeom prst="rect">
            <a:avLst/>
          </a:prstGeom>
          <a:solidFill>
            <a:srgbClr val="4EE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35"/>
          <p:cNvSpPr/>
          <p:nvPr/>
        </p:nvSpPr>
        <p:spPr>
          <a:xfrm>
            <a:off x="8620499" y="801350"/>
            <a:ext cx="523500" cy="113100"/>
          </a:xfrm>
          <a:prstGeom prst="rect">
            <a:avLst/>
          </a:prstGeom>
          <a:solidFill>
            <a:srgbClr val="4EE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131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uter right">
  <p:cSld name="TITLE_1">
    <p:bg>
      <p:bgPr>
        <a:solidFill>
          <a:srgbClr val="000000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sldNum" idx="12"/>
          </p:nvPr>
        </p:nvSpPr>
        <p:spPr>
          <a:xfrm>
            <a:off x="6351882" y="4666299"/>
            <a:ext cx="2013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81" name="Google Shape;8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75050" y="456025"/>
            <a:ext cx="8270745" cy="524090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231925" y="431025"/>
            <a:ext cx="3505800" cy="10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ubTitle" idx="1"/>
          </p:nvPr>
        </p:nvSpPr>
        <p:spPr>
          <a:xfrm>
            <a:off x="231925" y="1493100"/>
            <a:ext cx="3505800" cy="3173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3">
  <p:cSld name="TITLE_AND_BODY_3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500"/>
            <a:ext cx="9143995" cy="5144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6"/>
          <p:cNvPicPr preferRelativeResize="0"/>
          <p:nvPr/>
        </p:nvPicPr>
        <p:blipFill>
          <a:blip r:embed="rId3">
            <a:alphaModFix amt="64000"/>
          </a:blip>
          <a:stretch>
            <a:fillRect/>
          </a:stretch>
        </p:blipFill>
        <p:spPr>
          <a:xfrm>
            <a:off x="2887524" y="1440500"/>
            <a:ext cx="7480522" cy="370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6"/>
          <p:cNvPicPr preferRelativeResize="0"/>
          <p:nvPr/>
        </p:nvPicPr>
        <p:blipFill>
          <a:blip r:embed="rId4">
            <a:alphaModFix amt="29000"/>
          </a:blip>
          <a:stretch>
            <a:fillRect/>
          </a:stretch>
        </p:blipFill>
        <p:spPr>
          <a:xfrm>
            <a:off x="590499" y="915528"/>
            <a:ext cx="690676" cy="52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6"/>
          <p:cNvSpPr/>
          <p:nvPr/>
        </p:nvSpPr>
        <p:spPr>
          <a:xfrm flipH="1">
            <a:off x="368300" y="658850"/>
            <a:ext cx="4053000" cy="11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6"/>
          <p:cNvSpPr/>
          <p:nvPr/>
        </p:nvSpPr>
        <p:spPr>
          <a:xfrm rot="5400000">
            <a:off x="-51675" y="1064275"/>
            <a:ext cx="9234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6"/>
          <p:cNvSpPr/>
          <p:nvPr/>
        </p:nvSpPr>
        <p:spPr>
          <a:xfrm rot="5400000">
            <a:off x="3973100" y="324650"/>
            <a:ext cx="7833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6"/>
          <p:cNvSpPr txBox="1">
            <a:spLocks noGrp="1"/>
          </p:cNvSpPr>
          <p:nvPr>
            <p:ph type="title"/>
          </p:nvPr>
        </p:nvSpPr>
        <p:spPr>
          <a:xfrm>
            <a:off x="724525" y="1134375"/>
            <a:ext cx="7378800" cy="3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216" name="Google Shape;216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11827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4">
  <p:cSld name="TITLE_AND_BODY_4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220" name="Google Shape;220;p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44934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_White">
  <p:cSld name="Blank_White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 txBox="1">
            <a:spLocks noGrp="1"/>
          </p:cNvSpPr>
          <p:nvPr>
            <p:ph type="sldNum" idx="12"/>
          </p:nvPr>
        </p:nvSpPr>
        <p:spPr>
          <a:xfrm>
            <a:off x="8199454" y="4767263"/>
            <a:ext cx="723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64888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_Black">
  <p:cSld name="Blank_Black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/>
          <p:nvPr/>
        </p:nvSpPr>
        <p:spPr>
          <a:xfrm>
            <a:off x="-10913" y="-35844"/>
            <a:ext cx="9165900" cy="521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9"/>
          <p:cNvSpPr txBox="1">
            <a:spLocks noGrp="1"/>
          </p:cNvSpPr>
          <p:nvPr>
            <p:ph type="sldNum" idx="12"/>
          </p:nvPr>
        </p:nvSpPr>
        <p:spPr>
          <a:xfrm>
            <a:off x="8199454" y="4767263"/>
            <a:ext cx="723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82802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14653" y="243000"/>
            <a:ext cx="8424000" cy="6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621000" y="1146230"/>
            <a:ext cx="7884000" cy="3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 Light"/>
              <a:buNone/>
              <a:defRPr sz="1350">
                <a:solidFill>
                  <a:srgbClr val="888888"/>
                </a:solidFill>
              </a:defRPr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Helvetica Neue Light"/>
              <a:buNone/>
              <a:defRPr sz="1500">
                <a:solidFill>
                  <a:srgbClr val="888888"/>
                </a:solidFill>
              </a:defRPr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 Light"/>
              <a:buNone/>
              <a:defRPr sz="1350">
                <a:solidFill>
                  <a:srgbClr val="888888"/>
                </a:solidFill>
              </a:defRPr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Helvetica Neue Light"/>
              <a:buNone/>
              <a:defRPr sz="1200">
                <a:solidFill>
                  <a:srgbClr val="888888"/>
                </a:solidFill>
              </a:defRPr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Helvetica Neue Light"/>
              <a:buNone/>
              <a:defRPr sz="1200">
                <a:solidFill>
                  <a:srgbClr val="888888"/>
                </a:solidFill>
              </a:defRPr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505000" y="4902994"/>
            <a:ext cx="625550" cy="223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792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w section">
  <p:cSld name="new sec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21906" y="289234"/>
            <a:ext cx="6598259" cy="68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1479948" y="3567113"/>
            <a:ext cx="3092053" cy="1002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None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168549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42892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0560956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Green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2753302" y="0"/>
            <a:ext cx="312713" cy="5143500"/>
          </a:xfrm>
          <a:prstGeom prst="rect">
            <a:avLst/>
          </a:prstGeom>
        </p:spPr>
      </p:pic>
      <p:sp>
        <p:nvSpPr>
          <p:cNvPr id="11" name="Title 4"/>
          <p:cNvSpPr>
            <a:spLocks noGrp="1"/>
          </p:cNvSpPr>
          <p:nvPr>
            <p:ph type="title" hasCustomPrompt="1"/>
          </p:nvPr>
        </p:nvSpPr>
        <p:spPr>
          <a:xfrm>
            <a:off x="472500" y="2010827"/>
            <a:ext cx="2345911" cy="1121846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400">
                <a:solidFill>
                  <a:schemeClr val="bg1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Rectangle 12"/>
          <p:cNvSpPr/>
          <p:nvPr/>
        </p:nvSpPr>
        <p:spPr bwMode="white">
          <a:xfrm>
            <a:off x="3060573" y="-982"/>
            <a:ext cx="6083428" cy="51444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9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6" name="Copyright"/>
          <p:cNvSpPr txBox="1"/>
          <p:nvPr/>
        </p:nvSpPr>
        <p:spPr>
          <a:xfrm rot="16200000">
            <a:off x="7115176" y="2941873"/>
            <a:ext cx="3850481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2021 by Boston Consulting Group. All rights reserved.</a:t>
            </a:r>
            <a:endParaRPr lang="en-US" sz="525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29"/>
          </p:nvPr>
        </p:nvSpPr>
        <p:spPr>
          <a:xfrm>
            <a:off x="7258051" y="4803777"/>
            <a:ext cx="1111538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375904" y="4803777"/>
            <a:ext cx="28575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75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75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06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Green arrow one third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entagon 3"/>
          <p:cNvSpPr/>
          <p:nvPr/>
        </p:nvSpPr>
        <p:spPr bwMode="white">
          <a:xfrm>
            <a:off x="1" y="0"/>
            <a:ext cx="4070190" cy="51435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 dirty="0">
              <a:solidFill>
                <a:prstClr val="white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72501" y="1339200"/>
            <a:ext cx="3046676" cy="24651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300" b="0">
                <a:solidFill>
                  <a:srgbClr val="FFFFFF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258051" y="4803777"/>
            <a:ext cx="1111538" cy="115416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75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375904" y="4803777"/>
            <a:ext cx="28575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75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75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7" name="Copyright"/>
          <p:cNvSpPr txBox="1"/>
          <p:nvPr/>
        </p:nvSpPr>
        <p:spPr>
          <a:xfrm rot="16200000">
            <a:off x="7115176" y="2941873"/>
            <a:ext cx="3850481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2021 by Boston Consulting Group. All rights reserved.</a:t>
            </a:r>
            <a:endParaRPr lang="en-US" sz="525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2" b="6867"/>
          <a:stretch/>
        </p:blipFill>
        <p:spPr>
          <a:xfrm>
            <a:off x="2683544" y="2562225"/>
            <a:ext cx="2021000" cy="2581275"/>
          </a:xfrm>
          <a:custGeom>
            <a:avLst/>
            <a:gdLst>
              <a:gd name="connsiteX0" fmla="*/ 2040063 w 2694666"/>
              <a:gd name="connsiteY0" fmla="*/ 0 h 3441700"/>
              <a:gd name="connsiteX1" fmla="*/ 2694666 w 2694666"/>
              <a:gd name="connsiteY1" fmla="*/ 0 h 3441700"/>
              <a:gd name="connsiteX2" fmla="*/ 2694666 w 2694666"/>
              <a:gd name="connsiteY2" fmla="*/ 3441700 h 3441700"/>
              <a:gd name="connsiteX3" fmla="*/ 1510783 w 2694666"/>
              <a:gd name="connsiteY3" fmla="*/ 3441700 h 3441700"/>
              <a:gd name="connsiteX4" fmla="*/ 1816742 w 2694666"/>
              <a:gd name="connsiteY4" fmla="*/ 365420 h 3441700"/>
              <a:gd name="connsiteX5" fmla="*/ 2022641 w 2694666"/>
              <a:gd name="connsiteY5" fmla="*/ 379413 h 3441700"/>
              <a:gd name="connsiteX6" fmla="*/ 0 w 2694666"/>
              <a:gd name="connsiteY6" fmla="*/ 0 h 3441700"/>
              <a:gd name="connsiteX7" fmla="*/ 1846270 w 2694666"/>
              <a:gd name="connsiteY7" fmla="*/ 0 h 3441700"/>
              <a:gd name="connsiteX8" fmla="*/ 1848810 w 2694666"/>
              <a:gd name="connsiteY8" fmla="*/ 12700 h 3441700"/>
              <a:gd name="connsiteX9" fmla="*/ 1777372 w 2694666"/>
              <a:gd name="connsiteY9" fmla="*/ 362744 h 3441700"/>
              <a:gd name="connsiteX10" fmla="*/ 1780172 w 2694666"/>
              <a:gd name="connsiteY10" fmla="*/ 362934 h 3441700"/>
              <a:gd name="connsiteX11" fmla="*/ 1144340 w 2694666"/>
              <a:gd name="connsiteY11" fmla="*/ 3441700 h 3441700"/>
              <a:gd name="connsiteX12" fmla="*/ 0 w 2694666"/>
              <a:gd name="connsiteY12" fmla="*/ 3441700 h 34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94666" h="3441700">
                <a:moveTo>
                  <a:pt x="2040063" y="0"/>
                </a:moveTo>
                <a:lnTo>
                  <a:pt x="2694666" y="0"/>
                </a:lnTo>
                <a:lnTo>
                  <a:pt x="2694666" y="3441700"/>
                </a:lnTo>
                <a:lnTo>
                  <a:pt x="1510783" y="3441700"/>
                </a:lnTo>
                <a:lnTo>
                  <a:pt x="1816742" y="365420"/>
                </a:lnTo>
                <a:lnTo>
                  <a:pt x="2022641" y="379413"/>
                </a:lnTo>
                <a:close/>
                <a:moveTo>
                  <a:pt x="0" y="0"/>
                </a:moveTo>
                <a:lnTo>
                  <a:pt x="1846270" y="0"/>
                </a:lnTo>
                <a:lnTo>
                  <a:pt x="1848810" y="12700"/>
                </a:lnTo>
                <a:lnTo>
                  <a:pt x="1777372" y="362744"/>
                </a:lnTo>
                <a:lnTo>
                  <a:pt x="1780172" y="362934"/>
                </a:lnTo>
                <a:lnTo>
                  <a:pt x="1144340" y="3441700"/>
                </a:lnTo>
                <a:lnTo>
                  <a:pt x="0" y="34417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9235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58051" y="4803777"/>
            <a:ext cx="1111538" cy="115416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Copyright"/>
          <p:cNvSpPr txBox="1"/>
          <p:nvPr/>
        </p:nvSpPr>
        <p:spPr>
          <a:xfrm rot="16200000">
            <a:off x="7115176" y="2941873"/>
            <a:ext cx="3850481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2021 by Boston Consulting Group. All rights reserved.</a:t>
            </a:r>
            <a:endParaRPr lang="en-US" sz="525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72500" y="467100"/>
            <a:ext cx="8199900" cy="353174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550" b="0" i="0" u="none" kern="1200" spc="0">
                <a:solidFill>
                  <a:schemeClr val="tx2">
                    <a:lumMod val="100000"/>
                  </a:schemeClr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18488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uter right 1">
  <p:cSld name="TITLE_1_2">
    <p:bg>
      <p:bgPr>
        <a:solidFill>
          <a:srgbClr val="000000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>
            <a:spLocks noGrp="1"/>
          </p:cNvSpPr>
          <p:nvPr>
            <p:ph type="sldNum" idx="12"/>
          </p:nvPr>
        </p:nvSpPr>
        <p:spPr>
          <a:xfrm>
            <a:off x="6351882" y="4666299"/>
            <a:ext cx="2013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231925" y="314025"/>
            <a:ext cx="8702700" cy="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pic>
        <p:nvPicPr>
          <p:cNvPr id="87" name="Google Shape;8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8098" y="937700"/>
            <a:ext cx="7247804" cy="4592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Green arrow half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entagon 8"/>
          <p:cNvSpPr/>
          <p:nvPr/>
        </p:nvSpPr>
        <p:spPr bwMode="white">
          <a:xfrm>
            <a:off x="0" y="0"/>
            <a:ext cx="4772660" cy="51435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 dirty="0">
              <a:solidFill>
                <a:prstClr val="white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6" name="Title 2"/>
          <p:cNvSpPr>
            <a:spLocks noGrp="1"/>
          </p:cNvSpPr>
          <p:nvPr>
            <p:ph type="title" hasCustomPrompt="1"/>
          </p:nvPr>
        </p:nvSpPr>
        <p:spPr>
          <a:xfrm>
            <a:off x="472500" y="467100"/>
            <a:ext cx="3505235" cy="353174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550" b="0" i="0" u="none" kern="1200" spc="0">
                <a:solidFill>
                  <a:srgbClr val="FFFFFF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258051" y="4803777"/>
            <a:ext cx="1111538" cy="115416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75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375904" y="4803777"/>
            <a:ext cx="28575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75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75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9" name="Copyright"/>
          <p:cNvSpPr txBox="1"/>
          <p:nvPr/>
        </p:nvSpPr>
        <p:spPr>
          <a:xfrm rot="16200000">
            <a:off x="7115176" y="2941873"/>
            <a:ext cx="3850481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2021 by Boston Consulting Group. All rights reserved.</a:t>
            </a:r>
            <a:endParaRPr lang="en-US" sz="525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3345129" y="2555853"/>
            <a:ext cx="2021000" cy="2592413"/>
          </a:xfrm>
          <a:custGeom>
            <a:avLst/>
            <a:gdLst>
              <a:gd name="connsiteX0" fmla="*/ 2136534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957033 w 2694666"/>
              <a:gd name="connsiteY3" fmla="*/ 3456551 h 3456551"/>
              <a:gd name="connsiteX4" fmla="*/ 1856842 w 2694666"/>
              <a:gd name="connsiteY4" fmla="*/ 432620 h 3456551"/>
              <a:gd name="connsiteX5" fmla="*/ 1914577 w 2694666"/>
              <a:gd name="connsiteY5" fmla="*/ 426057 h 3456551"/>
              <a:gd name="connsiteX6" fmla="*/ 0 w 2694666"/>
              <a:gd name="connsiteY6" fmla="*/ 0 h 3456551"/>
              <a:gd name="connsiteX7" fmla="*/ 1841687 w 2694666"/>
              <a:gd name="connsiteY7" fmla="*/ 0 h 3456551"/>
              <a:gd name="connsiteX8" fmla="*/ 1142595 w 2694666"/>
              <a:gd name="connsiteY8" fmla="*/ 3456551 h 3456551"/>
              <a:gd name="connsiteX9" fmla="*/ 0 w 2694666"/>
              <a:gd name="connsiteY9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4666" h="3456551">
                <a:moveTo>
                  <a:pt x="2136534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957033" y="3456551"/>
                </a:lnTo>
                <a:lnTo>
                  <a:pt x="1856842" y="432620"/>
                </a:lnTo>
                <a:lnTo>
                  <a:pt x="1914577" y="426057"/>
                </a:lnTo>
                <a:close/>
                <a:moveTo>
                  <a:pt x="0" y="0"/>
                </a:moveTo>
                <a:lnTo>
                  <a:pt x="1841687" y="0"/>
                </a:lnTo>
                <a:lnTo>
                  <a:pt x="1142595" y="3456551"/>
                </a:lnTo>
                <a:lnTo>
                  <a:pt x="0" y="34565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433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714373" y="243000"/>
            <a:ext cx="8424000" cy="68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621000" y="1134000"/>
            <a:ext cx="7884000" cy="3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>
            <a:lvl1pPr marL="342900" lvl="0" indent="-2857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Char char="•"/>
              <a:defRPr sz="1800"/>
            </a:lvl1pPr>
            <a:lvl2pPr marL="685800" lvl="1" indent="-2762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Helvetica Neue Light"/>
              <a:buChar char="•"/>
              <a:defRPr sz="1650"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05000" y="4902994"/>
            <a:ext cx="625550" cy="223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1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rt phone right 1">
  <p:cSld name="TITLE_1_1">
    <p:bg>
      <p:bgPr>
        <a:solidFill>
          <a:srgbClr val="000000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>
            <a:spLocks noGrp="1"/>
          </p:cNvSpPr>
          <p:nvPr>
            <p:ph type="sldNum" idx="12"/>
          </p:nvPr>
        </p:nvSpPr>
        <p:spPr>
          <a:xfrm>
            <a:off x="6351882" y="4666299"/>
            <a:ext cx="2013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90" name="Google Shape;90;p20"/>
          <p:cNvSpPr txBox="1"/>
          <p:nvPr/>
        </p:nvSpPr>
        <p:spPr>
          <a:xfrm>
            <a:off x="398700" y="403700"/>
            <a:ext cx="31566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Montserrat"/>
                <a:ea typeface="Montserrat"/>
                <a:cs typeface="Montserrat"/>
                <a:sym typeface="Montserrat"/>
              </a:rPr>
              <a:t>Headline content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20"/>
          <p:cNvSpPr txBox="1">
            <a:spLocks noGrp="1"/>
          </p:cNvSpPr>
          <p:nvPr>
            <p:ph type="title"/>
          </p:nvPr>
        </p:nvSpPr>
        <p:spPr>
          <a:xfrm>
            <a:off x="231925" y="431025"/>
            <a:ext cx="4244700" cy="10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subTitle" idx="1"/>
          </p:nvPr>
        </p:nvSpPr>
        <p:spPr>
          <a:xfrm>
            <a:off x="231925" y="1493100"/>
            <a:ext cx="4244700" cy="3173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0"/>
          <p:cNvSpPr/>
          <p:nvPr/>
        </p:nvSpPr>
        <p:spPr>
          <a:xfrm>
            <a:off x="4934325" y="763200"/>
            <a:ext cx="3409800" cy="710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4" name="Google Shape;94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00975" y="549550"/>
            <a:ext cx="3676650" cy="745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w section">
  <p:cSld name="new sec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21906" y="289234"/>
            <a:ext cx="6598259" cy="68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1479948" y="3567113"/>
            <a:ext cx="3092053" cy="1002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None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7666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714373" y="243000"/>
            <a:ext cx="8424000" cy="68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621000" y="1134000"/>
            <a:ext cx="7884000" cy="3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>
            <a:lvl1pPr marL="342900" lvl="0" indent="-2857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Char char="•"/>
              <a:defRPr sz="1800"/>
            </a:lvl1pPr>
            <a:lvl2pPr marL="685800" lvl="1" indent="-2762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Helvetica Neue Light"/>
              <a:buChar char="•"/>
              <a:defRPr sz="1650"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05000" y="4902994"/>
            <a:ext cx="625550" cy="223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88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14653" y="243000"/>
            <a:ext cx="8424000" cy="6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621000" y="1146230"/>
            <a:ext cx="7884000" cy="3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 Light"/>
              <a:buNone/>
              <a:defRPr sz="1350">
                <a:solidFill>
                  <a:srgbClr val="888888"/>
                </a:solidFill>
              </a:defRPr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Helvetica Neue Light"/>
              <a:buNone/>
              <a:defRPr sz="1500">
                <a:solidFill>
                  <a:srgbClr val="888888"/>
                </a:solidFill>
              </a:defRPr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 Light"/>
              <a:buNone/>
              <a:defRPr sz="1350">
                <a:solidFill>
                  <a:srgbClr val="888888"/>
                </a:solidFill>
              </a:defRPr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Helvetica Neue Light"/>
              <a:buNone/>
              <a:defRPr sz="1200">
                <a:solidFill>
                  <a:srgbClr val="888888"/>
                </a:solidFill>
              </a:defRPr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Helvetica Neue Light"/>
              <a:buNone/>
              <a:defRPr sz="1200">
                <a:solidFill>
                  <a:srgbClr val="888888"/>
                </a:solidFill>
              </a:defRPr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505000" y="4902994"/>
            <a:ext cx="625550" cy="223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86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">
  <p:cSld name="TITLE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>
            <a:spLocks noGrp="1"/>
          </p:cNvSpPr>
          <p:nvPr>
            <p:ph type="title"/>
          </p:nvPr>
        </p:nvSpPr>
        <p:spPr>
          <a:xfrm>
            <a:off x="705000" y="1916700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9pPr>
          </a:lstStyle>
          <a:p>
            <a:endParaRPr/>
          </a:p>
        </p:txBody>
      </p:sp>
      <p:grpSp>
        <p:nvGrpSpPr>
          <p:cNvPr id="152" name="Google Shape;152;p30"/>
          <p:cNvGrpSpPr/>
          <p:nvPr/>
        </p:nvGrpSpPr>
        <p:grpSpPr>
          <a:xfrm>
            <a:off x="3500202" y="-104619"/>
            <a:ext cx="5769350" cy="5951747"/>
            <a:chOff x="3458352" y="512656"/>
            <a:chExt cx="5769350" cy="5951747"/>
          </a:xfrm>
        </p:grpSpPr>
        <p:pic>
          <p:nvPicPr>
            <p:cNvPr id="153" name="Google Shape;153;p30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4778715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30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1955593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5" name="Google Shape;155;p30"/>
          <p:cNvSpPr/>
          <p:nvPr/>
        </p:nvSpPr>
        <p:spPr>
          <a:xfrm flipH="1">
            <a:off x="504050" y="1576800"/>
            <a:ext cx="7212600" cy="11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30"/>
          <p:cNvSpPr/>
          <p:nvPr/>
        </p:nvSpPr>
        <p:spPr>
          <a:xfrm rot="5400000">
            <a:off x="122857" y="1957800"/>
            <a:ext cx="8751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30"/>
          <p:cNvSpPr/>
          <p:nvPr/>
        </p:nvSpPr>
        <p:spPr>
          <a:xfrm rot="5400000">
            <a:off x="6811700" y="785700"/>
            <a:ext cx="16968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8" name="Google Shape;15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5354" y="4458500"/>
            <a:ext cx="1338247" cy="290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294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35.xml"/><Relationship Id="rId3" Type="http://schemas.openxmlformats.org/officeDocument/2006/relationships/slideLayout" Target="../slideLayouts/slideLayout12.xml"/><Relationship Id="rId21" Type="http://schemas.openxmlformats.org/officeDocument/2006/relationships/slideLayout" Target="../slideLayouts/slideLayout30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34.xml"/><Relationship Id="rId3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20" Type="http://schemas.openxmlformats.org/officeDocument/2006/relationships/slideLayout" Target="../slideLayouts/slideLayout29.xml"/><Relationship Id="rId29" Type="http://schemas.openxmlformats.org/officeDocument/2006/relationships/slideLayout" Target="../slideLayouts/slideLayout38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41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32.xml"/><Relationship Id="rId28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28.xml"/><Relationship Id="rId31" Type="http://schemas.openxmlformats.org/officeDocument/2006/relationships/slideLayout" Target="../slideLayouts/slideLayout40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31.xml"/><Relationship Id="rId27" Type="http://schemas.openxmlformats.org/officeDocument/2006/relationships/slideLayout" Target="../slideLayouts/slideLayout36.xml"/><Relationship Id="rId30" Type="http://schemas.openxmlformats.org/officeDocument/2006/relationships/slideLayout" Target="../slideLayouts/slideLayout39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7" y="744574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None/>
              <a:defRPr sz="5100" b="1" i="0" u="none" strike="noStrike" cap="none">
                <a:solidFill>
                  <a:schemeClr val="dk1"/>
                </a:solidFill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699" y="2834124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i="0" u="none" strike="noStrike" cap="none">
                <a:solidFill>
                  <a:schemeClr val="dk1"/>
                </a:solidFill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i="0" u="none" strike="noStrike" cap="none">
                <a:solidFill>
                  <a:schemeClr val="dk1"/>
                </a:solidFill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i="0" u="none" strike="noStrike" cap="none">
                <a:solidFill>
                  <a:schemeClr val="dk1"/>
                </a:solidFill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i="0" u="none" strike="noStrike" cap="none">
                <a:solidFill>
                  <a:schemeClr val="dk1"/>
                </a:solidFill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i="0" u="none" strike="noStrike" cap="none">
                <a:solidFill>
                  <a:schemeClr val="dk1"/>
                </a:solidFill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 i="0" u="none" strike="noStrike" cap="none">
                <a:solidFill>
                  <a:schemeClr val="dk1"/>
                </a:solidFill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 i="0" u="none" strike="noStrike" cap="none">
                <a:solidFill>
                  <a:schemeClr val="dk1"/>
                </a:solidFill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 i="0" u="none" strike="noStrike" cap="none">
                <a:solidFill>
                  <a:schemeClr val="dk1"/>
                </a:solidFill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FFFFFF"/>
                </a:solidFill>
              </a:defRPr>
            </a:lvl1pPr>
            <a:lvl2pPr lvl="1" algn="r">
              <a:buNone/>
              <a:defRPr sz="1300">
                <a:solidFill>
                  <a:srgbClr val="FFFFFF"/>
                </a:solidFill>
              </a:defRPr>
            </a:lvl2pPr>
            <a:lvl3pPr lvl="2" algn="r">
              <a:buNone/>
              <a:defRPr sz="1300">
                <a:solidFill>
                  <a:srgbClr val="FFFFFF"/>
                </a:solidFill>
              </a:defRPr>
            </a:lvl3pPr>
            <a:lvl4pPr lvl="3" algn="r">
              <a:buNone/>
              <a:defRPr sz="1300">
                <a:solidFill>
                  <a:srgbClr val="FFFFFF"/>
                </a:solidFill>
              </a:defRPr>
            </a:lvl4pPr>
            <a:lvl5pPr lvl="4" algn="r">
              <a:buNone/>
              <a:defRPr sz="1300">
                <a:solidFill>
                  <a:srgbClr val="FFFFFF"/>
                </a:solidFill>
              </a:defRPr>
            </a:lvl5pPr>
            <a:lvl6pPr lvl="5" algn="r">
              <a:buNone/>
              <a:defRPr sz="1300">
                <a:solidFill>
                  <a:srgbClr val="FFFFFF"/>
                </a:solidFill>
              </a:defRPr>
            </a:lvl6pPr>
            <a:lvl7pPr lvl="6" algn="r">
              <a:buNone/>
              <a:defRPr sz="1300">
                <a:solidFill>
                  <a:srgbClr val="FFFFFF"/>
                </a:solidFill>
              </a:defRPr>
            </a:lvl7pPr>
            <a:lvl8pPr lvl="7" algn="r">
              <a:buNone/>
              <a:defRPr sz="1300">
                <a:solidFill>
                  <a:srgbClr val="FFFFFF"/>
                </a:solidFill>
              </a:defRPr>
            </a:lvl8pPr>
            <a:lvl9pPr lvl="8" algn="r">
              <a:buNone/>
              <a:defRPr sz="13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3" r:id="rId3"/>
    <p:sldLayoutId id="2147483664" r:id="rId4"/>
    <p:sldLayoutId id="2147483665" r:id="rId5"/>
    <p:sldLayoutId id="2147483669" r:id="rId6"/>
    <p:sldLayoutId id="2147483670" r:id="rId7"/>
    <p:sldLayoutId id="2147483671" r:id="rId8"/>
    <p:sldLayoutId id="2147483706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7" y="744574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b="1" i="0" u="none" strike="noStrike" cap="none">
                <a:solidFill>
                  <a:srgbClr val="FFFFFF"/>
                </a:solidFill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699" y="2834124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 i="0" u="none" strike="noStrike" cap="none">
                <a:solidFill>
                  <a:srgbClr val="FFFFFF"/>
                </a:solidFill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 i="0" u="none" strike="noStrike" cap="none">
                <a:solidFill>
                  <a:srgbClr val="FFFFFF"/>
                </a:solidFill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 i="0" u="none" strike="noStrike" cap="none">
                <a:solidFill>
                  <a:srgbClr val="FFFFFF"/>
                </a:solidFill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 i="0" u="none" strike="noStrike" cap="none">
                <a:solidFill>
                  <a:srgbClr val="FFFFFF"/>
                </a:solidFill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 i="0" u="none" strike="noStrike" cap="none">
                <a:solidFill>
                  <a:srgbClr val="FFFFFF"/>
                </a:solidFill>
              </a:defRPr>
            </a:lvl5pPr>
            <a:lvl6pPr marL="2743200" marR="0" lvl="5" indent="-3492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•"/>
              <a:defRPr sz="2700" i="0" u="none" strike="noStrike" cap="none">
                <a:solidFill>
                  <a:srgbClr val="FFFFFF"/>
                </a:solidFill>
              </a:defRPr>
            </a:lvl6pPr>
            <a:lvl7pPr marL="3200400" marR="0" lvl="6" indent="-4000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Char char="•"/>
              <a:defRPr sz="2700" i="0" u="none" strike="noStrike" cap="none">
                <a:solidFill>
                  <a:srgbClr val="FFFFFF"/>
                </a:solidFill>
              </a:defRPr>
            </a:lvl7pPr>
            <a:lvl8pPr marL="3657600" marR="0" lvl="7" indent="-4000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Char char="•"/>
              <a:defRPr sz="2700" i="0" u="none" strike="noStrike" cap="none">
                <a:solidFill>
                  <a:srgbClr val="FFFFFF"/>
                </a:solidFill>
              </a:defRPr>
            </a:lvl8pPr>
            <a:lvl9pPr marL="4114800" marR="0" lvl="8" indent="-4000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Char char="•"/>
              <a:defRPr sz="2700" i="0" u="none" strike="noStrike" cap="none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FFFFFF"/>
                </a:solidFill>
              </a:defRPr>
            </a:lvl1pPr>
            <a:lvl2pPr lvl="1" algn="r">
              <a:buNone/>
              <a:defRPr sz="1300">
                <a:solidFill>
                  <a:srgbClr val="FFFFFF"/>
                </a:solidFill>
              </a:defRPr>
            </a:lvl2pPr>
            <a:lvl3pPr lvl="2" algn="r">
              <a:buNone/>
              <a:defRPr sz="1300">
                <a:solidFill>
                  <a:srgbClr val="FFFFFF"/>
                </a:solidFill>
              </a:defRPr>
            </a:lvl3pPr>
            <a:lvl4pPr lvl="3" algn="r">
              <a:buNone/>
              <a:defRPr sz="1300">
                <a:solidFill>
                  <a:srgbClr val="FFFFFF"/>
                </a:solidFill>
              </a:defRPr>
            </a:lvl4pPr>
            <a:lvl5pPr lvl="4" algn="r">
              <a:buNone/>
              <a:defRPr sz="1300">
                <a:solidFill>
                  <a:srgbClr val="FFFFFF"/>
                </a:solidFill>
              </a:defRPr>
            </a:lvl5pPr>
            <a:lvl6pPr lvl="5" algn="r">
              <a:buNone/>
              <a:defRPr sz="1300">
                <a:solidFill>
                  <a:srgbClr val="FFFFFF"/>
                </a:solidFill>
              </a:defRPr>
            </a:lvl6pPr>
            <a:lvl7pPr lvl="6" algn="r">
              <a:buNone/>
              <a:defRPr sz="1300">
                <a:solidFill>
                  <a:srgbClr val="FFFFFF"/>
                </a:solidFill>
              </a:defRPr>
            </a:lvl7pPr>
            <a:lvl8pPr lvl="7" algn="r">
              <a:buNone/>
              <a:defRPr sz="1300">
                <a:solidFill>
                  <a:srgbClr val="FFFFFF"/>
                </a:solidFill>
              </a:defRPr>
            </a:lvl8pPr>
            <a:lvl9pPr lvl="8" algn="r">
              <a:buNone/>
              <a:defRPr sz="13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878689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  <p:sldLayoutId id="2147483697" r:id="rId24"/>
    <p:sldLayoutId id="2147483698" r:id="rId25"/>
    <p:sldLayoutId id="2147483699" r:id="rId26"/>
    <p:sldLayoutId id="2147483700" r:id="rId27"/>
    <p:sldLayoutId id="2147483701" r:id="rId28"/>
    <p:sldLayoutId id="2147483702" r:id="rId29"/>
    <p:sldLayoutId id="2147483703" r:id="rId30"/>
    <p:sldLayoutId id="2147483704" r:id="rId31"/>
    <p:sldLayoutId id="2147483705" r:id="rId3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reference/access-authn-authz/authorization/" TargetMode="External"/><Relationship Id="rId2" Type="http://schemas.openxmlformats.org/officeDocument/2006/relationships/hyperlink" Target="https://kubernetes.io/docs/tasks/administer-cluster/encrypt-data/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concepts/services-networking/service/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concepts/services-networking/ingress-controllers/#additional-controller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3"/>
          <p:cNvSpPr txBox="1">
            <a:spLocks noGrp="1"/>
          </p:cNvSpPr>
          <p:nvPr>
            <p:ph type="title"/>
          </p:nvPr>
        </p:nvSpPr>
        <p:spPr>
          <a:xfrm>
            <a:off x="721933" y="1875365"/>
            <a:ext cx="8520600" cy="1692523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Azure Developer – Virtual Mentored Program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Microservices, Kubernetes, and Azure Kubernetes Service (AKS)</a:t>
            </a:r>
            <a:endParaRPr sz="3600" dirty="0"/>
          </a:p>
        </p:txBody>
      </p:sp>
      <p:pic>
        <p:nvPicPr>
          <p:cNvPr id="269" name="Google Shape;26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3950" y="3823950"/>
            <a:ext cx="3069123" cy="139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3DB4F-5300-5E40-982D-0BF7D49EF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Microservices?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2BF7B-6A39-234D-8CA6-5C8396A7C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256125"/>
            <a:ext cx="7625100" cy="3173100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An architectural style in which a distributed application is created as a collection of services that are:</a:t>
            </a:r>
          </a:p>
          <a:p>
            <a:pPr marL="9715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Highly maintainable and testable</a:t>
            </a:r>
          </a:p>
          <a:p>
            <a:pPr marL="9715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Loosely coupled</a:t>
            </a:r>
          </a:p>
          <a:p>
            <a:pPr marL="9715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Independently deployable (by extension, independently-scalable)</a:t>
            </a:r>
          </a:p>
          <a:p>
            <a:pPr marL="9715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Domain centric and organized around business capabilities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The Microservices architecture enables the continuous deployment and delivery of large, complex distributed applications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8C0DA2-A7F3-D544-8297-0E2159B67F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5927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F6720-4C48-7945-BE44-1E29EB1D2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Rolling Deployments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85B06-D705-0743-9AA1-D425C4F011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256125"/>
            <a:ext cx="7625100" cy="3173100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Code changes, so your pod (containers) change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We want a stable experience for users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k8s does this via rolling deployments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As updates nodes become available, traffic is load balanced to ensure uptime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68ED1-9DBD-AA4C-9620-D2CFD79BE2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8302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B9D60-E5EB-CC47-AB2D-3595378F5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Blue/Green Deployments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2CA9F-C3CB-3C47-910D-5A8F0E6B2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256125"/>
            <a:ext cx="7625100" cy="3173100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How they work: keep two identical environments, conventionally called blue and green, to do continuous, risk-free updates. This way, users access one while the other receives updates.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With bare metal servers, this is expensive – one of the environments isn’t used much when the other is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k8s makes this easy – we can make a second environment, switch traffic over, then kill the first with little impact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4BBBA7-4D18-E742-AF34-11C8C3A50B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3896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2376D-10D8-0242-BA27-E3060B83A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Canary Pods for Testing and Production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074AF-F96E-3A4B-AC71-0F87E8D67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256125"/>
            <a:ext cx="7625100" cy="3173100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 strategy to try out a new feature only for a small segment of users or traffic (A/B testing)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k8s makes this easy 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Use a tag to designate what pods will receive a small percentage of traffic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Also, allows smoke testing on small scale before “opening floodgates”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65E5F-6651-D24E-87B7-3289E0588A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06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2376D-10D8-0242-BA27-E3060B83A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NetworkPolicy</a:t>
            </a:r>
            <a:r>
              <a:rPr lang="en-US" dirty="0"/>
              <a:t> and </a:t>
            </a:r>
            <a:r>
              <a:rPr lang="en-US" dirty="0" err="1"/>
              <a:t>SecurityContext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074AF-F96E-3A4B-AC71-0F87E8D67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257805"/>
            <a:ext cx="7625100" cy="3173100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NetworkPolicy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can be used to manage access within a Cluster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Work like firewall rules and use label selectors for blocking traffic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Provides ingress rules and egress rules to manage flow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Rely on network implementation in Cluster for enforcement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65E5F-6651-D24E-87B7-3289E0588A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5967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2376D-10D8-0242-BA27-E3060B83A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NetworkPolicy</a:t>
            </a:r>
            <a:r>
              <a:rPr lang="en-US" dirty="0"/>
              <a:t> and </a:t>
            </a:r>
            <a:r>
              <a:rPr lang="en-US" dirty="0" err="1"/>
              <a:t>SecurityContext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074AF-F96E-3A4B-AC71-0F87E8D67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256125"/>
            <a:ext cx="7625100" cy="3173100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SecurityContext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provides an option for container security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Alternative to containers running as root or super user account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Offers more fine-grained control than at Pod level, enabling explicit addition and removal of Linux kernel options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Must remain aware of potential breaks in apps caused by security config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65E5F-6651-D24E-87B7-3289E0588A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0453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36"/>
          <p:cNvPicPr preferRelativeResize="0"/>
          <p:nvPr/>
        </p:nvPicPr>
        <p:blipFill>
          <a:blip r:embed="rId3">
            <a:alphaModFix amt="37000"/>
          </a:blip>
          <a:stretch>
            <a:fillRect/>
          </a:stretch>
        </p:blipFill>
        <p:spPr>
          <a:xfrm>
            <a:off x="1369354" y="158875"/>
            <a:ext cx="507039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6"/>
          <p:cNvSpPr/>
          <p:nvPr/>
        </p:nvSpPr>
        <p:spPr>
          <a:xfrm flipH="1">
            <a:off x="770425" y="2009875"/>
            <a:ext cx="2226300" cy="11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0" name="Google Shape;280;p36"/>
          <p:cNvGrpSpPr/>
          <p:nvPr/>
        </p:nvGrpSpPr>
        <p:grpSpPr>
          <a:xfrm>
            <a:off x="4491032" y="1168875"/>
            <a:ext cx="4689327" cy="4991730"/>
            <a:chOff x="3458352" y="512656"/>
            <a:chExt cx="5769350" cy="5951747"/>
          </a:xfrm>
        </p:grpSpPr>
        <p:pic>
          <p:nvPicPr>
            <p:cNvPr id="281" name="Google Shape;281;p36"/>
            <p:cNvPicPr preferRelativeResize="0"/>
            <p:nvPr/>
          </p:nvPicPr>
          <p:blipFill>
            <a:blip r:embed="rId4">
              <a:alphaModFix amt="64000"/>
            </a:blip>
            <a:stretch>
              <a:fillRect/>
            </a:stretch>
          </p:blipFill>
          <p:spPr>
            <a:xfrm rot="-5400000">
              <a:off x="4778715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2" name="Google Shape;282;p36"/>
            <p:cNvPicPr preferRelativeResize="0"/>
            <p:nvPr/>
          </p:nvPicPr>
          <p:blipFill>
            <a:blip r:embed="rId4">
              <a:alphaModFix amt="64000"/>
            </a:blip>
            <a:stretch>
              <a:fillRect/>
            </a:stretch>
          </p:blipFill>
          <p:spPr>
            <a:xfrm rot="-5400000">
              <a:off x="1955593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3" name="Google Shape;283;p36"/>
          <p:cNvSpPr/>
          <p:nvPr/>
        </p:nvSpPr>
        <p:spPr>
          <a:xfrm rot="5400000">
            <a:off x="347275" y="2418450"/>
            <a:ext cx="9297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6"/>
          <p:cNvSpPr/>
          <p:nvPr/>
        </p:nvSpPr>
        <p:spPr>
          <a:xfrm rot="5400000">
            <a:off x="1932200" y="1005450"/>
            <a:ext cx="21240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6"/>
          <p:cNvSpPr txBox="1">
            <a:spLocks noGrp="1"/>
          </p:cNvSpPr>
          <p:nvPr>
            <p:ph type="title" idx="4294967295"/>
          </p:nvPr>
        </p:nvSpPr>
        <p:spPr>
          <a:xfrm>
            <a:off x="1038750" y="2333550"/>
            <a:ext cx="7164000" cy="2555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>
                <a:solidFill>
                  <a:schemeClr val="lt1"/>
                </a:solidFill>
              </a:rPr>
              <a:t>Thank you!</a:t>
            </a:r>
            <a:endParaRPr sz="4500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lt1"/>
                </a:solidFill>
              </a:rPr>
              <a:t>If you have additional questions, </a:t>
            </a:r>
            <a:br>
              <a:rPr lang="en" sz="1900" dirty="0">
                <a:solidFill>
                  <a:schemeClr val="lt1"/>
                </a:solidFill>
              </a:rPr>
            </a:br>
            <a:r>
              <a:rPr lang="en" sz="1900" dirty="0">
                <a:solidFill>
                  <a:schemeClr val="lt1"/>
                </a:solidFill>
              </a:rPr>
              <a:t>please reach out to me at:</a:t>
            </a:r>
            <a:endParaRPr sz="1900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lt1"/>
                </a:solidFill>
              </a:rPr>
              <a:t>(email address)</a:t>
            </a:r>
            <a:endParaRPr sz="1900" dirty="0">
              <a:solidFill>
                <a:schemeClr val="lt1"/>
              </a:solidFill>
            </a:endParaRPr>
          </a:p>
        </p:txBody>
      </p:sp>
      <p:pic>
        <p:nvPicPr>
          <p:cNvPr id="286" name="Google Shape;286;p36" descr="Google Shape;299;p42"/>
          <p:cNvPicPr preferRelativeResize="0"/>
          <p:nvPr/>
        </p:nvPicPr>
        <p:blipFill rotWithShape="1">
          <a:blip r:embed="rId5">
            <a:alphaModFix amt="38000"/>
          </a:blip>
          <a:srcRect/>
          <a:stretch/>
        </p:blipFill>
        <p:spPr>
          <a:xfrm>
            <a:off x="5053325" y="2333550"/>
            <a:ext cx="1179012" cy="8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306200" y="4594175"/>
            <a:ext cx="1355525" cy="29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48213" y="4187750"/>
            <a:ext cx="2049536" cy="929699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105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FDB6D-5D86-B54A-B1EC-2E594528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Monolith?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7A259-099F-9C4D-8D8D-5072996DF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256125"/>
            <a:ext cx="7625100" cy="3173100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Typical enterprise application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Large codebases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Set technology stack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Highly coupled elements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Whole system affected by failures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Scaling requires the duplication of the entire app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Minor changes often require full rebuild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214E6-BBE7-B244-9318-AFD35E0F0E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67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6793C-8007-4D74-948B-2DF1BE536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Monolithic Architecture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38A84A-A4F8-418A-9523-380E29A2F7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B10E84-8812-4EBC-95DF-8331185C2B5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725" y="1257163"/>
            <a:ext cx="6178550" cy="3263900"/>
          </a:xfrm>
        </p:spPr>
      </p:pic>
    </p:spTree>
    <p:extLst>
      <p:ext uri="{BB962C8B-B14F-4D97-AF65-F5344CB8AC3E}">
        <p14:creationId xmlns:p14="http://schemas.microsoft.com/office/powerpoint/2010/main" val="4116116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02F8C-ED92-4FF8-9CA8-207CE273A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Moving to Microservices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9BE39-E60F-46A1-8E93-246CC7F247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256125"/>
            <a:ext cx="7625100" cy="3173100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We have moved towards a refinement of “what is a service?”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Even in SOA, we can create a service that does more than one thing – using it to solve an overall business problem, rather than one part of the actions needed to solve that problem</a:t>
            </a:r>
          </a:p>
          <a:p>
            <a:pPr marL="9715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This was moving us back towards monolithic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We arrive at a point where we want individual, purposeful services that do one thing and do it well – the microservice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74D20D-841E-461C-82AE-5AFFF717E6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6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9028C-2701-4337-96AE-0C72594A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Microservices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FAEAE-04C5-4733-8669-C3C58AAF63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68465A-2508-41F3-A919-51601D07C1F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12" y="1166913"/>
            <a:ext cx="4752975" cy="3262312"/>
          </a:xfrm>
        </p:spPr>
      </p:pic>
    </p:spTree>
    <p:extLst>
      <p:ext uri="{BB962C8B-B14F-4D97-AF65-F5344CB8AC3E}">
        <p14:creationId xmlns:p14="http://schemas.microsoft.com/office/powerpoint/2010/main" val="246939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Microservices – Benefits vs. Costs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15</a:t>
            </a:fld>
            <a:endParaRPr/>
          </a:p>
        </p:txBody>
      </p:sp>
      <p:sp>
        <p:nvSpPr>
          <p:cNvPr id="7" name="Shape 85">
            <a:extLst>
              <a:ext uri="{FF2B5EF4-FFF2-40B4-BE49-F238E27FC236}">
                <a16:creationId xmlns:a16="http://schemas.microsoft.com/office/drawing/2014/main" id="{588620BC-74CC-4B9B-B9E6-374047E51C0E}"/>
              </a:ext>
            </a:extLst>
          </p:cNvPr>
          <p:cNvSpPr txBox="1">
            <a:spLocks/>
          </p:cNvSpPr>
          <p:nvPr/>
        </p:nvSpPr>
        <p:spPr>
          <a:xfrm>
            <a:off x="1257063" y="1388825"/>
            <a:ext cx="6629873" cy="236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8569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Char char="•"/>
              <a:defRPr sz="24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68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Helvetica Neue Light"/>
              <a:buChar char="•"/>
              <a:defRPr sz="22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Char char="•"/>
              <a:defRPr sz="20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Char char="•"/>
              <a:defRPr sz="18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Char char="•"/>
              <a:defRPr sz="16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09575" lvl="1" indent="0">
              <a:buNone/>
              <a:defRPr sz="1800"/>
            </a:pPr>
            <a:r>
              <a:rPr lang="en-US" sz="1800" dirty="0"/>
              <a:t>Benefits:</a:t>
            </a:r>
          </a:p>
          <a:p>
            <a:pPr marL="409575" lvl="1" indent="0">
              <a:buNone/>
              <a:defRPr sz="1800"/>
            </a:pPr>
            <a:endParaRPr lang="en-US" sz="1800" dirty="0"/>
          </a:p>
          <a:p>
            <a:pPr lvl="2">
              <a:buFont typeface="Wingdings" panose="05000000000000000000" pitchFamily="2" charset="2"/>
              <a:buChar char="Ø"/>
              <a:defRPr sz="1800"/>
            </a:pPr>
            <a:r>
              <a:rPr lang="en-US" sz="1650" dirty="0"/>
              <a:t>Enables work in parallel</a:t>
            </a:r>
          </a:p>
          <a:p>
            <a:pPr lvl="2">
              <a:buFont typeface="Wingdings" panose="05000000000000000000" pitchFamily="2" charset="2"/>
              <a:buChar char="Ø"/>
              <a:defRPr sz="1800"/>
            </a:pPr>
            <a:r>
              <a:rPr lang="en-US" sz="1650" dirty="0"/>
              <a:t>Promotes organization according to business domain</a:t>
            </a:r>
          </a:p>
          <a:p>
            <a:pPr lvl="2">
              <a:buFont typeface="Wingdings" panose="05000000000000000000" pitchFamily="2" charset="2"/>
              <a:buChar char="Ø"/>
              <a:defRPr sz="1800"/>
            </a:pPr>
            <a:r>
              <a:rPr lang="en-US" sz="1650" dirty="0"/>
              <a:t>Advantages from isolation</a:t>
            </a:r>
          </a:p>
          <a:p>
            <a:pPr lvl="2">
              <a:buFont typeface="Wingdings" panose="05000000000000000000" pitchFamily="2" charset="2"/>
              <a:buChar char="Ø"/>
              <a:defRPr sz="1800"/>
            </a:pPr>
            <a:r>
              <a:rPr lang="en-US" sz="1650" dirty="0"/>
              <a:t>Flexible in terms of deployment and scale</a:t>
            </a:r>
          </a:p>
          <a:p>
            <a:pPr lvl="2">
              <a:buFont typeface="Wingdings" panose="05000000000000000000" pitchFamily="2" charset="2"/>
              <a:buChar char="Ø"/>
              <a:defRPr sz="1800"/>
            </a:pPr>
            <a:r>
              <a:rPr lang="en-US" sz="1650" dirty="0"/>
              <a:t>Flexible in terms of technology</a:t>
            </a:r>
          </a:p>
        </p:txBody>
      </p:sp>
    </p:spTree>
    <p:extLst>
      <p:ext uri="{BB962C8B-B14F-4D97-AF65-F5344CB8AC3E}">
        <p14:creationId xmlns:p14="http://schemas.microsoft.com/office/powerpoint/2010/main" val="1852921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Microservices – Benefits vs. Costs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16</a:t>
            </a:fld>
            <a:endParaRPr/>
          </a:p>
        </p:txBody>
      </p:sp>
      <p:sp>
        <p:nvSpPr>
          <p:cNvPr id="7" name="Shape 85">
            <a:extLst>
              <a:ext uri="{FF2B5EF4-FFF2-40B4-BE49-F238E27FC236}">
                <a16:creationId xmlns:a16="http://schemas.microsoft.com/office/drawing/2014/main" id="{588620BC-74CC-4B9B-B9E6-374047E51C0E}"/>
              </a:ext>
            </a:extLst>
          </p:cNvPr>
          <p:cNvSpPr txBox="1">
            <a:spLocks/>
          </p:cNvSpPr>
          <p:nvPr/>
        </p:nvSpPr>
        <p:spPr>
          <a:xfrm>
            <a:off x="1257063" y="1382988"/>
            <a:ext cx="6629873" cy="312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8569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Char char="•"/>
              <a:defRPr sz="24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68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Helvetica Neue Light"/>
              <a:buChar char="•"/>
              <a:defRPr sz="22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Char char="•"/>
              <a:defRPr sz="20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Char char="•"/>
              <a:defRPr sz="18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Char char="•"/>
              <a:defRPr sz="16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09575" lvl="1" indent="0">
              <a:buNone/>
              <a:defRPr sz="1800"/>
            </a:pPr>
            <a:r>
              <a:rPr lang="en-US" sz="1800" dirty="0"/>
              <a:t>Costs:</a:t>
            </a:r>
          </a:p>
          <a:p>
            <a:pPr marL="409575" lvl="1" indent="0">
              <a:buNone/>
              <a:defRPr sz="1800"/>
            </a:pPr>
            <a:endParaRPr lang="en-US" sz="1350" dirty="0"/>
          </a:p>
          <a:p>
            <a:pPr lvl="2">
              <a:buFont typeface="Wingdings" panose="05000000000000000000" pitchFamily="2" charset="2"/>
              <a:buChar char="Ø"/>
              <a:defRPr sz="1800"/>
            </a:pPr>
            <a:r>
              <a:rPr lang="en-US" sz="1650" dirty="0"/>
              <a:t>Requires a different way of thinking</a:t>
            </a:r>
          </a:p>
          <a:p>
            <a:pPr lvl="2">
              <a:buFont typeface="Wingdings" panose="05000000000000000000" pitchFamily="2" charset="2"/>
              <a:buChar char="Ø"/>
              <a:defRPr sz="1800"/>
            </a:pPr>
            <a:r>
              <a:rPr lang="en-US" sz="1650" dirty="0"/>
              <a:t>Complexity moves to the integration layer</a:t>
            </a:r>
          </a:p>
          <a:p>
            <a:pPr lvl="2">
              <a:buFont typeface="Wingdings" panose="05000000000000000000" pitchFamily="2" charset="2"/>
              <a:buChar char="Ø"/>
              <a:defRPr sz="1800"/>
            </a:pPr>
            <a:r>
              <a:rPr lang="en-US" sz="1650" dirty="0"/>
              <a:t>Organization needs to be able to support re-org according to business domain (instead of technology domain)</a:t>
            </a:r>
          </a:p>
          <a:p>
            <a:pPr lvl="2">
              <a:buFont typeface="Wingdings" panose="05000000000000000000" pitchFamily="2" charset="2"/>
              <a:buChar char="Ø"/>
              <a:defRPr sz="1800"/>
            </a:pPr>
            <a:r>
              <a:rPr lang="en-US" sz="1650" dirty="0"/>
              <a:t>With an increased reliance on the network, you may encounter latency and failures at the network layer</a:t>
            </a:r>
          </a:p>
          <a:p>
            <a:pPr lvl="2">
              <a:buFont typeface="Wingdings" panose="05000000000000000000" pitchFamily="2" charset="2"/>
              <a:buChar char="Ø"/>
              <a:defRPr sz="1800"/>
            </a:pPr>
            <a:r>
              <a:rPr lang="en-US" sz="1650" dirty="0"/>
              <a:t>Transactions must be handled differently (across service boundaries)</a:t>
            </a:r>
          </a:p>
        </p:txBody>
      </p:sp>
    </p:spTree>
    <p:extLst>
      <p:ext uri="{BB962C8B-B14F-4D97-AF65-F5344CB8AC3E}">
        <p14:creationId xmlns:p14="http://schemas.microsoft.com/office/powerpoint/2010/main" val="100814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Microservices &amp; Containers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Google Shape;158;p26">
            <a:extLst>
              <a:ext uri="{FF2B5EF4-FFF2-40B4-BE49-F238E27FC236}">
                <a16:creationId xmlns:a16="http://schemas.microsoft.com/office/drawing/2014/main" id="{9862A332-8EA6-4C0F-9285-6D98231725E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13700" y="1257805"/>
            <a:ext cx="7625100" cy="31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8569" bIns="34275" anchor="t" anchorCtr="0">
            <a:noAutofit/>
          </a:bodyPr>
          <a:lstStyle/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Microservices – with their smaller size, independently-deployable and independently-scalable profile, and encapsulated business domain boundary – are a great fit for containers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Using Kubernetes, sophisticated systems of integrated microservices can be built, tested and deployed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Leveraging the scheduling and scalability benefits of Kubernetes can help an organization target scaling across a complex workflow in very granular ways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This helps with cost management as you can toggle individual parts of the system for optimized performance</a:t>
            </a: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9522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Microservices &amp; the Cloud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Google Shape;158;p26">
            <a:extLst>
              <a:ext uri="{FF2B5EF4-FFF2-40B4-BE49-F238E27FC236}">
                <a16:creationId xmlns:a16="http://schemas.microsoft.com/office/drawing/2014/main" id="{9862A332-8EA6-4C0F-9285-6D98231725E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13700" y="1249784"/>
            <a:ext cx="7625100" cy="31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8569" bIns="34275" anchor="t" anchorCtr="0">
            <a:noAutofit/>
          </a:bodyPr>
          <a:lstStyle/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Microservices have broad support across multiple Cloud providers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One option includes standing up VM’s (IaaS) and installing / managing a Kubernetes cluster on those machines or 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Another option includes leveraging a managed service (PaaS) provided by the CSP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Microservices are a great option for the Cloud because the elastic scalability provided by the Cloud infrastructure can directly support the independent scalability needed with a microservices architecture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4714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5B092-B617-42C6-AADE-DEBC5A750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Microservices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EE544-F84F-4B8C-BDBF-97DF58A38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256125"/>
            <a:ext cx="7625100" cy="3173100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Applications that can</a:t>
            </a:r>
          </a:p>
          <a:p>
            <a:pPr marL="9715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Efficiently scale</a:t>
            </a:r>
          </a:p>
          <a:p>
            <a:pPr marL="9715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Are flexible</a:t>
            </a:r>
          </a:p>
          <a:p>
            <a:pPr marL="9715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Are high performance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These apps are powered by multiple services, working in concert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Each service is small and has a single focus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We use a lightweight communication mechanism to coordinate the overall system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This ends up giving us a technology agnostic API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FDEF6-016A-423F-9908-4B0B48A85A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32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Week 5 Content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2</a:t>
            </a:fld>
            <a:endParaRPr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92AA808-5827-85A6-3D23-5E55B3FF2F34}"/>
              </a:ext>
            </a:extLst>
          </p:cNvPr>
          <p:cNvSpPr/>
          <p:nvPr/>
        </p:nvSpPr>
        <p:spPr>
          <a:xfrm>
            <a:off x="2876365" y="1740023"/>
            <a:ext cx="3338004" cy="621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9676563-52B7-54F6-51DA-AE7CD45CE73F}"/>
              </a:ext>
            </a:extLst>
          </p:cNvPr>
          <p:cNvSpPr/>
          <p:nvPr/>
        </p:nvSpPr>
        <p:spPr>
          <a:xfrm>
            <a:off x="2902998" y="2487227"/>
            <a:ext cx="3338004" cy="621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Kubernetes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B4D5AB-8FDD-0239-4C4A-C69145DB0776}"/>
              </a:ext>
            </a:extLst>
          </p:cNvPr>
          <p:cNvSpPr/>
          <p:nvPr/>
        </p:nvSpPr>
        <p:spPr>
          <a:xfrm>
            <a:off x="2902998" y="3229192"/>
            <a:ext cx="3338004" cy="621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Kubernetes Service (AKS)</a:t>
            </a:r>
          </a:p>
        </p:txBody>
      </p:sp>
    </p:spTree>
    <p:extLst>
      <p:ext uri="{BB962C8B-B14F-4D97-AF65-F5344CB8AC3E}">
        <p14:creationId xmlns:p14="http://schemas.microsoft.com/office/powerpoint/2010/main" val="259983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705000" y="1916700"/>
            <a:ext cx="8520600" cy="524421"/>
          </a:xfrm>
        </p:spPr>
        <p:txBody>
          <a:bodyPr spcFirstLastPara="1" wrap="square" lIns="68569" tIns="34275" rIns="68569" bIns="34275" anchor="b" anchorCtr="0">
            <a:normAutofit fontScale="90000"/>
          </a:bodyPr>
          <a:lstStyle/>
          <a:p>
            <a:pPr>
              <a:lnSpc>
                <a:spcPct val="90000"/>
              </a:lnSpc>
              <a:buSzPts val="3200"/>
            </a:pPr>
            <a:r>
              <a:rPr lang="en-US" sz="3600" dirty="0">
                <a:solidFill>
                  <a:schemeClr val="bg1"/>
                </a:solidFill>
              </a:rPr>
              <a:t>Kubernetes and Container Orchestration</a:t>
            </a:r>
            <a:endParaRPr lang="en-US" dirty="0"/>
          </a:p>
        </p:txBody>
      </p:sp>
      <p:sp>
        <p:nvSpPr>
          <p:cNvPr id="159" name="Google Shape;159;p26" hidden="1"/>
          <p:cNvSpPr txBox="1">
            <a:spLocks noGrp="1"/>
          </p:cNvSpPr>
          <p:nvPr>
            <p:ph type="sldNum" idx="4294967295"/>
          </p:nvPr>
        </p:nvSpPr>
        <p:spPr>
          <a:xfrm>
            <a:off x="8594725" y="4749800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en-US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030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E44FC-00EA-5743-AF77-C197B0A03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Kubernetes (k8s)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8FF28-07FB-0145-AD02-26370B5BD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256125"/>
            <a:ext cx="7625100" cy="3173100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Kubernetes is a </a:t>
            </a:r>
            <a:r>
              <a:rPr lang="en-US" b="0" i="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</a:rPr>
              <a:t>portable, extensible, open-source platform for managing containerized workloads and services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F6826-7B8A-E444-B5E4-7089E9A627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8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DACF6-F782-C349-BDA8-72DD8C108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100" dirty="0"/>
              <a:t>What is an Orchestrator and Why Do We Need It?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3F6DA-3F4D-2749-B2DA-7169372506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256125"/>
            <a:ext cx="7625100" cy="3173100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What would it look like to manually control the containers needed for your application as your app scales or containers fail?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“Orchestration” is the execution of a defined workflow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We can use an orchestrator to start and stop containers automatically based on your set rules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What does this open up for you?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DD06F-9E34-7144-BD83-F827E0C0FF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44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D00E2BB7-7B96-4EC7-B1AC-C769CEBDB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6956" y="1028375"/>
            <a:ext cx="8586788" cy="40121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C11970-8FA2-494E-A3C8-0EDC31C0A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 of k8s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25727-5947-5A4C-9913-8B28BFE6A8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432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FE0EB-CBBE-A146-AAC1-68FCBB990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Core Components of k8s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71D91-AAD4-254F-A4E5-14ED9720EB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256125"/>
            <a:ext cx="7625100" cy="3173100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When you deploy Kubernetes, you get a cluster.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 Kubernetes cluster consists of a set of worker machines, called nodes, that run containerized applications. Every cluster has at least one worker node.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The worker node(s) host the Pods that are the components of the application workload.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The control plane manages the worker nodes and the Pods in the cluster. 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A90B67-32F1-EE4A-85F2-438263F1F4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17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BEA86-F2A1-A04F-B51B-1416F2301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k8s Resource/Manifest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753EE-F9E1-5F4B-B184-3AA1577FC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249784"/>
            <a:ext cx="7625100" cy="3173100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Kubernetes manifests are text files, usually written in YAML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They are used to create, modify and delete Kubernetes 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98FAE-CBAB-6F46-B870-91697AED51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79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7;p26">
            <a:extLst>
              <a:ext uri="{FF2B5EF4-FFF2-40B4-BE49-F238E27FC236}">
                <a16:creationId xmlns:a16="http://schemas.microsoft.com/office/drawing/2014/main" id="{BF06FE0D-AFE5-4638-BB6C-629A9AAFD6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l">
              <a:buClr>
                <a:srgbClr val="233445"/>
              </a:buClr>
              <a:buSzPts val="3200"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Declarative and Desired State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87" name="Google Shape;787;p115"/>
          <p:cNvSpPr txBox="1">
            <a:spLocks noGrp="1"/>
          </p:cNvSpPr>
          <p:nvPr>
            <p:ph type="subTitle" idx="1"/>
          </p:nvPr>
        </p:nvSpPr>
        <p:spPr>
          <a:xfrm>
            <a:off x="613700" y="1094147"/>
            <a:ext cx="7625100" cy="33350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30192">
              <a:buSzPts val="1600"/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tx1">
                    <a:lumMod val="50000"/>
                  </a:schemeClr>
                </a:solidFill>
              </a:rPr>
              <a:t>Kubernetes supports a declarative model – we can send the api a yaml file in a declarative form</a:t>
            </a:r>
            <a:endParaRPr dirty="0">
              <a:solidFill>
                <a:schemeClr val="tx1">
                  <a:lumMod val="50000"/>
                </a:schemeClr>
              </a:solidFill>
            </a:endParaRPr>
          </a:p>
          <a:p>
            <a:pPr indent="-330192">
              <a:buSzPts val="1600"/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tx1">
                    <a:lumMod val="50000"/>
                  </a:schemeClr>
                </a:solidFill>
              </a:rPr>
              <a:t>Desired state means that we specify in the yaml file our desired state and the cluster takes responsibility to make sure it will happen</a:t>
            </a:r>
            <a:endParaRPr dirty="0">
              <a:solidFill>
                <a:schemeClr val="tx1">
                  <a:lumMod val="50000"/>
                </a:schemeClr>
              </a:solidFill>
            </a:endParaRPr>
          </a:p>
          <a:p>
            <a:pPr indent="-330192">
              <a:buSzPts val="1600"/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tx1">
                    <a:lumMod val="50000"/>
                  </a:schemeClr>
                </a:solidFill>
              </a:rPr>
              <a:t>We describe the desired state using a yaml or json file that serves as a record of intent, but we do not specify how to get there (this is kubernetes responsibility to get us there)</a:t>
            </a:r>
            <a:endParaRPr dirty="0">
              <a:solidFill>
                <a:schemeClr val="tx1">
                  <a:lumMod val="50000"/>
                </a:schemeClr>
              </a:solidFill>
            </a:endParaRPr>
          </a:p>
          <a:p>
            <a:pPr indent="-330192">
              <a:buSzPts val="1600"/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tx1">
                    <a:lumMod val="50000"/>
                  </a:schemeClr>
                </a:solidFill>
              </a:rPr>
              <a:t>Things could change or go wrong over the lifetime of the cluster (node failing, etc…), Kubernetes is responsible to always make sure that the desired state is kept intact</a:t>
            </a:r>
            <a:endParaRPr dirty="0">
              <a:solidFill>
                <a:schemeClr val="tx1">
                  <a:lumMod val="50000"/>
                </a:schemeClr>
              </a:solidFill>
            </a:endParaRPr>
          </a:p>
          <a:p>
            <a:pPr indent="-330192">
              <a:buSzPts val="1600"/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tx1">
                    <a:lumMod val="50000"/>
                  </a:schemeClr>
                </a:solidFill>
              </a:rPr>
              <a:t>Kubernetes control plane controllers are always running in a loop and checking that the actual state of the cluster matches the desired state, so that if any error occurs they kick in and rectify the cluster  </a:t>
            </a:r>
            <a:endParaRPr dirty="0">
              <a:solidFill>
                <a:schemeClr val="tx1">
                  <a:lumMod val="50000"/>
                </a:schemeClr>
              </a:solidFill>
            </a:endParaRPr>
          </a:p>
          <a:p>
            <a:pPr marL="714364" indent="-257175">
              <a:lnSpc>
                <a:spcPct val="115000"/>
              </a:lnSpc>
              <a:buFont typeface="Wingdings" panose="05000000000000000000" pitchFamily="2" charset="2"/>
              <a:buChar char="Ø"/>
            </a:pPr>
            <a:endParaRPr dirty="0">
              <a:solidFill>
                <a:schemeClr val="tx1">
                  <a:lumMod val="50000"/>
                </a:schemeClr>
              </a:solidFill>
            </a:endParaRPr>
          </a:p>
          <a:p>
            <a:pPr marL="257175" indent="-257175">
              <a:buFont typeface="Wingdings" panose="05000000000000000000" pitchFamily="2" charset="2"/>
              <a:buChar char="Ø"/>
            </a:pPr>
            <a:endParaRPr dirty="0">
              <a:solidFill>
                <a:schemeClr val="tx1">
                  <a:lumMod val="50000"/>
                </a:schemeClr>
              </a:solidFill>
            </a:endParaRPr>
          </a:p>
          <a:p>
            <a:pPr marL="257175" indent="-257175">
              <a:buFont typeface="Wingdings" panose="05000000000000000000" pitchFamily="2" charset="2"/>
              <a:buChar char="Ø"/>
            </a:pPr>
            <a:endParaRPr dirty="0">
              <a:solidFill>
                <a:schemeClr val="tx1">
                  <a:lumMod val="50000"/>
                </a:schemeClr>
              </a:solidFill>
            </a:endParaRPr>
          </a:p>
          <a:p>
            <a:pPr marL="714364" indent="-257175">
              <a:buFont typeface="Wingdings" panose="05000000000000000000" pitchFamily="2" charset="2"/>
              <a:buChar char="Ø"/>
            </a:pPr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EE7F8-8739-4432-94B7-9824E6AEBB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-US" smtClean="0"/>
              <a:pPr algn="ctr"/>
              <a:t>26</a:t>
            </a:fld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59FAB-F72A-4746-9EA6-2BC8E0982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k8s Pods: The Basic Building Block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753CE-47EE-9346-B6E5-7172F5C9D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256125"/>
            <a:ext cx="7625100" cy="3173100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 pod represents a set of running containers in your cluster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Worker nodes host pods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The control plane manages the worker nodes and the pods inside them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71209-A617-5F49-BE3C-7EA9E6150D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263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7;p26">
            <a:extLst>
              <a:ext uri="{FF2B5EF4-FFF2-40B4-BE49-F238E27FC236}">
                <a16:creationId xmlns:a16="http://schemas.microsoft.com/office/drawing/2014/main" id="{5F176D57-7026-4CE3-8148-982E82F6B9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l">
              <a:buClr>
                <a:srgbClr val="233445"/>
              </a:buClr>
              <a:buSzPts val="3200"/>
            </a:pPr>
            <a:r>
              <a:rPr lang="en-US" dirty="0"/>
              <a:t>k8s Pods: The Basic Building Block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99" name="Google Shape;799;p117"/>
          <p:cNvSpPr txBox="1">
            <a:spLocks noGrp="1"/>
          </p:cNvSpPr>
          <p:nvPr>
            <p:ph type="subTitle" idx="1"/>
          </p:nvPr>
        </p:nvSpPr>
        <p:spPr>
          <a:xfrm>
            <a:off x="613700" y="1256125"/>
            <a:ext cx="7625100" cy="31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indent="-285750">
              <a:lnSpc>
                <a:spcPct val="100000"/>
              </a:lnSpc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Pod is the basic execution and scaling unit in Kubernetes </a:t>
            </a:r>
            <a:endParaRPr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pPr marL="514350" indent="-285750">
              <a:lnSpc>
                <a:spcPct val="100000"/>
              </a:lnSpc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Kubernetes runs containers but always inside pods</a:t>
            </a:r>
            <a:endParaRPr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pPr marL="514350" indent="-285750">
              <a:lnSpc>
                <a:spcPct val="100000"/>
              </a:lnSpc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It is like a sandbox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in which containers run (abstraction)</a:t>
            </a:r>
            <a:endParaRPr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pPr marL="107959" indent="0">
              <a:buSzPts val="1900"/>
            </a:pPr>
            <a:endParaRPr lang="en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pPr marL="107959" indent="0">
              <a:buSzPts val="1900"/>
            </a:pPr>
            <a:r>
              <a:rPr lang="en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A pod is a group of containers:</a:t>
            </a:r>
            <a:endParaRPr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pPr marL="850909" lvl="1" indent="-285750">
              <a:spcBef>
                <a:spcPts val="0"/>
              </a:spcBef>
              <a:buSzPts val="1900"/>
              <a:buFont typeface="Wingdings" panose="05000000000000000000" pitchFamily="2" charset="2"/>
              <a:buChar char="Ø"/>
            </a:pPr>
            <a:r>
              <a:rPr lang="en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Running together (on the same node)</a:t>
            </a:r>
            <a:endParaRPr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pPr marL="850909" lvl="1" indent="-285750">
              <a:spcBef>
                <a:spcPts val="0"/>
              </a:spcBef>
              <a:buSzPts val="1900"/>
              <a:buFont typeface="Wingdings" panose="05000000000000000000" pitchFamily="2" charset="2"/>
              <a:buChar char="Ø"/>
            </a:pPr>
            <a:r>
              <a:rPr lang="en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Sharing resources (RAM, CPU; but, also, network, volumes, etc…)</a:t>
            </a:r>
            <a:br>
              <a:rPr lang="en" dirty="0">
                <a:solidFill>
                  <a:schemeClr val="tx1">
                    <a:lumMod val="50000"/>
                  </a:schemeClr>
                </a:solidFill>
                <a:latin typeface="+mj-lt"/>
              </a:rPr>
            </a:br>
            <a:endParaRPr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pPr marL="514350" indent="-285750">
              <a:lnSpc>
                <a:spcPct val="100000"/>
              </a:lnSpc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A Pod models an application-specific “logical host”</a:t>
            </a:r>
            <a:endParaRPr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pPr marL="742950" indent="-285750">
              <a:buFont typeface="Arial" panose="020B0604020202020204" pitchFamily="34" charset="0"/>
              <a:buChar char="•"/>
            </a:pPr>
            <a:endParaRPr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pPr marL="742950" indent="-285750">
              <a:buFont typeface="Arial" panose="020B0604020202020204" pitchFamily="34" charset="0"/>
              <a:buChar char="•"/>
            </a:pPr>
            <a:endParaRPr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pPr marL="742950" indent="-285750">
              <a:buFont typeface="Arial" panose="020B0604020202020204" pitchFamily="34" charset="0"/>
              <a:buChar char="•"/>
            </a:pPr>
            <a:endParaRPr dirty="0">
              <a:solidFill>
                <a:schemeClr val="tx1">
                  <a:lumMod val="50000"/>
                </a:schemeClr>
              </a:solidFill>
              <a:highlight>
                <a:srgbClr val="FFFFFF"/>
              </a:highlight>
              <a:latin typeface="+mj-lt"/>
              <a:ea typeface="Roboto"/>
              <a:cs typeface="Roboto"/>
              <a:sym typeface="Roboto"/>
            </a:endParaRPr>
          </a:p>
          <a:p>
            <a:pPr marL="742950" indent="-285750">
              <a:buFont typeface="Arial" panose="020B0604020202020204" pitchFamily="34" charset="0"/>
              <a:buChar char="•"/>
            </a:pPr>
            <a:endParaRPr dirty="0">
              <a:solidFill>
                <a:schemeClr val="tx1">
                  <a:lumMod val="50000"/>
                </a:schemeClr>
              </a:solidFill>
              <a:highlight>
                <a:srgbClr val="FFFFFF"/>
              </a:highlight>
              <a:latin typeface="+mj-lt"/>
              <a:ea typeface="Roboto"/>
              <a:cs typeface="Roboto"/>
              <a:sym typeface="Roboto"/>
            </a:endParaRPr>
          </a:p>
          <a:p>
            <a:pPr marL="285750" indent="-285750">
              <a:buSzPts val="1100"/>
              <a:buFont typeface="Arial" panose="020B0604020202020204" pitchFamily="34" charset="0"/>
              <a:buChar char="•"/>
            </a:pPr>
            <a:endParaRPr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pPr marL="742950" indent="-285750">
              <a:buFont typeface="Arial" panose="020B0604020202020204" pitchFamily="34" charset="0"/>
              <a:buChar char="•"/>
            </a:pPr>
            <a:endParaRPr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094A4E-284E-4BF3-9244-ADA78531E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-US" smtClean="0"/>
              <a:pPr algn="ctr"/>
              <a:t>28</a:t>
            </a:fld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7;p26">
            <a:extLst>
              <a:ext uri="{FF2B5EF4-FFF2-40B4-BE49-F238E27FC236}">
                <a16:creationId xmlns:a16="http://schemas.microsoft.com/office/drawing/2014/main" id="{1C4F03F3-A238-4390-B5AA-8FE53BAF64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l">
              <a:buClr>
                <a:srgbClr val="233445"/>
              </a:buClr>
              <a:buSzPts val="3200"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Pod state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5" name="Google Shape;805;p118"/>
          <p:cNvSpPr txBox="1">
            <a:spLocks noGrp="1"/>
          </p:cNvSpPr>
          <p:nvPr>
            <p:ph type="subTitle" idx="1"/>
          </p:nvPr>
        </p:nvSpPr>
        <p:spPr>
          <a:xfrm>
            <a:off x="613700" y="1256125"/>
            <a:ext cx="7625100" cy="31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1"/>
                </a:solidFill>
              </a:rPr>
              <a:t>Pods are considered to be relatively ephemeral (rather than durable) entities</a:t>
            </a:r>
            <a:endParaRPr dirty="0">
              <a:solidFill>
                <a:schemeClr val="dk1"/>
              </a:solidFill>
            </a:endParaRPr>
          </a:p>
          <a:p>
            <a:pPr>
              <a:lnSpc>
                <a:spcPct val="100000"/>
              </a:lnSpc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1"/>
                </a:solidFill>
              </a:rPr>
              <a:t>Pods do not hold state, so if a pod crashes, Kubernetes will replace it with another</a:t>
            </a:r>
            <a:endParaRPr dirty="0">
              <a:solidFill>
                <a:schemeClr val="dk1"/>
              </a:solidFill>
            </a:endParaRPr>
          </a:p>
          <a:p>
            <a:pPr>
              <a:lnSpc>
                <a:spcPct val="100000"/>
              </a:lnSpc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1"/>
                </a:solidFill>
              </a:rPr>
              <a:t>Multiple instances of the same pod are called replicas</a:t>
            </a:r>
            <a:endParaRPr dirty="0">
              <a:solidFill>
                <a:schemeClr val="dk1"/>
              </a:solidFill>
            </a:endParaRPr>
          </a:p>
          <a:p>
            <a:pPr marL="714364" indent="-257175">
              <a:buFont typeface="Wingdings" panose="05000000000000000000" pitchFamily="2" charset="2"/>
              <a:buChar char="Ø"/>
            </a:pPr>
            <a:endParaRPr dirty="0">
              <a:solidFill>
                <a:schemeClr val="dk1"/>
              </a:solidFill>
            </a:endParaRPr>
          </a:p>
          <a:p>
            <a:pPr marL="714364" indent="-257175">
              <a:buFont typeface="Wingdings" panose="05000000000000000000" pitchFamily="2" charset="2"/>
              <a:buChar char="Ø"/>
            </a:pPr>
            <a:endParaRPr sz="1400" dirty="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714364" indent="-257175">
              <a:buFont typeface="Wingdings" panose="05000000000000000000" pitchFamily="2" charset="2"/>
              <a:buChar char="Ø"/>
            </a:pPr>
            <a:endParaRPr sz="1400" dirty="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214313" indent="-214313">
              <a:buFont typeface="Wingdings" panose="05000000000000000000" pitchFamily="2" charset="2"/>
              <a:buChar char="Ø"/>
            </a:pPr>
            <a:endParaRPr sz="1100" dirty="0"/>
          </a:p>
          <a:p>
            <a:pPr marL="257175" indent="-257175">
              <a:buFont typeface="Wingdings" panose="05000000000000000000" pitchFamily="2" charset="2"/>
              <a:buChar char="Ø"/>
            </a:pPr>
            <a:endParaRPr dirty="0">
              <a:solidFill>
                <a:schemeClr val="dk1"/>
              </a:solidFill>
            </a:endParaRPr>
          </a:p>
          <a:p>
            <a:pPr marL="714364" indent="-257175">
              <a:buFont typeface="Wingdings" panose="05000000000000000000" pitchFamily="2" charset="2"/>
              <a:buChar char="Ø"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C4AD3-5E02-46F9-BACC-7D22B51089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-US" smtClean="0"/>
              <a:pPr algn="ctr"/>
              <a:t>29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705000" y="1916700"/>
            <a:ext cx="8520600" cy="891814"/>
          </a:xfrm>
        </p:spPr>
        <p:txBody>
          <a:bodyPr spcFirstLastPara="1" wrap="square" lIns="68569" tIns="34275" rIns="68569" bIns="34275" anchor="b" anchorCtr="0">
            <a:normAutofit fontScale="90000"/>
          </a:bodyPr>
          <a:lstStyle/>
          <a:p>
            <a:pPr>
              <a:lnSpc>
                <a:spcPct val="90000"/>
              </a:lnSpc>
              <a:buSzPts val="3200"/>
            </a:pPr>
            <a:r>
              <a:rPr lang="en-US" sz="3600" dirty="0">
                <a:solidFill>
                  <a:schemeClr val="bg1"/>
                </a:solidFill>
              </a:rPr>
              <a:t>Microservices &amp; Containerization as a Deployment Strategy</a:t>
            </a:r>
            <a:endParaRPr lang="en-US" dirty="0"/>
          </a:p>
        </p:txBody>
      </p:sp>
      <p:sp>
        <p:nvSpPr>
          <p:cNvPr id="159" name="Google Shape;159;p26" hidden="1"/>
          <p:cNvSpPr txBox="1">
            <a:spLocks noGrp="1"/>
          </p:cNvSpPr>
          <p:nvPr>
            <p:ph type="sldNum" idx="4294967295"/>
          </p:nvPr>
        </p:nvSpPr>
        <p:spPr>
          <a:xfrm>
            <a:off x="8594725" y="4749800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en-US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313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7;p26">
            <a:extLst>
              <a:ext uri="{FF2B5EF4-FFF2-40B4-BE49-F238E27FC236}">
                <a16:creationId xmlns:a16="http://schemas.microsoft.com/office/drawing/2014/main" id="{6236AD86-908F-4A46-AF42-4D04144921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l">
              <a:buClr>
                <a:srgbClr val="233445"/>
              </a:buClr>
              <a:buSzPts val="3200"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Deployments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11" name="Google Shape;811;p119"/>
          <p:cNvSpPr txBox="1">
            <a:spLocks noGrp="1"/>
          </p:cNvSpPr>
          <p:nvPr>
            <p:ph type="subTitle" idx="1"/>
          </p:nvPr>
        </p:nvSpPr>
        <p:spPr>
          <a:xfrm>
            <a:off x="613700" y="1256125"/>
            <a:ext cx="7625100" cy="31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17492">
              <a:buSzPts val="1400"/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A </a:t>
            </a:r>
            <a:r>
              <a:rPr lang="en" i="1" dirty="0">
                <a:solidFill>
                  <a:schemeClr val="dk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Deployment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 controller provides declarative updates for Pods and ReplicaSets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+mj-lt"/>
              <a:ea typeface="Roboto"/>
              <a:cs typeface="Roboto"/>
              <a:sym typeface="Roboto"/>
            </a:endParaRPr>
          </a:p>
          <a:p>
            <a:pPr indent="-317492">
              <a:buClr>
                <a:srgbClr val="1F1F1F"/>
              </a:buClr>
              <a:buSzPts val="1400"/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1F1F1F"/>
                </a:solidFill>
                <a:latin typeface="+mj-lt"/>
              </a:rPr>
              <a:t>The Deployment Object gives us a better way of handling the scaling of </a:t>
            </a:r>
            <a:r>
              <a:rPr lang="en-US" dirty="0">
                <a:solidFill>
                  <a:srgbClr val="1F1F1F"/>
                </a:solidFill>
                <a:latin typeface="+mj-lt"/>
              </a:rPr>
              <a:t>pod</a:t>
            </a:r>
            <a:r>
              <a:rPr lang="en" dirty="0">
                <a:solidFill>
                  <a:srgbClr val="1F1F1F"/>
                </a:solidFill>
                <a:latin typeface="+mj-lt"/>
              </a:rPr>
              <a:t>s </a:t>
            </a:r>
            <a:endParaRPr dirty="0">
              <a:solidFill>
                <a:srgbClr val="1F1F1F"/>
              </a:solidFill>
              <a:latin typeface="+mj-lt"/>
            </a:endParaRPr>
          </a:p>
          <a:p>
            <a:pPr indent="-317492">
              <a:buClr>
                <a:srgbClr val="1F1F1F"/>
              </a:buClr>
              <a:buSzPts val="1400"/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1F1F1F"/>
                </a:solidFill>
                <a:latin typeface="+mj-lt"/>
              </a:rPr>
              <a:t>The advantage of using Deployment versus using a replicaset is having rolling updates support for the </a:t>
            </a:r>
            <a:r>
              <a:rPr lang="en-US" dirty="0">
                <a:solidFill>
                  <a:srgbClr val="1F1F1F"/>
                </a:solidFill>
                <a:latin typeface="+mj-lt"/>
              </a:rPr>
              <a:t>pod</a:t>
            </a:r>
            <a:r>
              <a:rPr lang="en" dirty="0">
                <a:solidFill>
                  <a:srgbClr val="1F1F1F"/>
                </a:solidFill>
                <a:latin typeface="+mj-lt"/>
              </a:rPr>
              <a:t> container versions out-of-the-box </a:t>
            </a:r>
            <a:endParaRPr dirty="0">
              <a:solidFill>
                <a:srgbClr val="1F1F1F"/>
              </a:solidFill>
              <a:latin typeface="+mj-lt"/>
            </a:endParaRPr>
          </a:p>
          <a:p>
            <a:pPr marL="714364" indent="-257175">
              <a:buFont typeface="Wingdings" panose="05000000000000000000" pitchFamily="2" charset="2"/>
              <a:buChar char="Ø"/>
            </a:pPr>
            <a:endParaRPr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E3ECF-2FF0-4E06-9A01-7AB8D237A6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-US" smtClean="0"/>
              <a:pPr algn="ctr"/>
              <a:t>30</a:t>
            </a:fld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7;p26">
            <a:extLst>
              <a:ext uri="{FF2B5EF4-FFF2-40B4-BE49-F238E27FC236}">
                <a16:creationId xmlns:a16="http://schemas.microsoft.com/office/drawing/2014/main" id="{6236AD86-908F-4A46-AF42-4D04144921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l">
              <a:buClr>
                <a:srgbClr val="233445"/>
              </a:buClr>
              <a:buSzPts val="3200"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Deployments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11" name="Google Shape;811;p119"/>
          <p:cNvSpPr txBox="1">
            <a:spLocks noGrp="1"/>
          </p:cNvSpPr>
          <p:nvPr>
            <p:ph type="subTitle" idx="1"/>
          </p:nvPr>
        </p:nvSpPr>
        <p:spPr>
          <a:xfrm>
            <a:off x="613700" y="1256125"/>
            <a:ext cx="7625100" cy="31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17492">
              <a:buClr>
                <a:srgbClr val="1F1F1F"/>
              </a:buClr>
              <a:buSzPts val="1400"/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1F1F1F"/>
                </a:solidFill>
              </a:rPr>
              <a:t>Every time the application code changes, a new version of the application container is built, and then there is a need to update the Deployment manifest with the new version and tell K8s to apply the changes</a:t>
            </a:r>
            <a:endParaRPr dirty="0">
              <a:solidFill>
                <a:srgbClr val="1F1F1F"/>
              </a:solidFill>
            </a:endParaRPr>
          </a:p>
          <a:p>
            <a:pPr indent="-317492">
              <a:buClr>
                <a:srgbClr val="1F1F1F"/>
              </a:buClr>
              <a:buSzPts val="1400"/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1F1F1F"/>
                </a:solidFill>
              </a:rPr>
              <a:t>K8s will then handle the rolling-out of this newer version, terminating </a:t>
            </a:r>
            <a:r>
              <a:rPr lang="en-US" dirty="0">
                <a:solidFill>
                  <a:srgbClr val="1F1F1F"/>
                </a:solidFill>
              </a:rPr>
              <a:t>pod</a:t>
            </a:r>
            <a:r>
              <a:rPr lang="en" dirty="0">
                <a:solidFill>
                  <a:srgbClr val="1F1F1F"/>
                </a:solidFill>
              </a:rPr>
              <a:t>s with the old version as it spins up the new </a:t>
            </a:r>
            <a:r>
              <a:rPr lang="en-US" dirty="0">
                <a:solidFill>
                  <a:srgbClr val="1F1F1F"/>
                </a:solidFill>
              </a:rPr>
              <a:t>pod</a:t>
            </a:r>
            <a:r>
              <a:rPr lang="en" dirty="0">
                <a:solidFill>
                  <a:srgbClr val="1F1F1F"/>
                </a:solidFill>
              </a:rPr>
              <a:t>s with the updated container </a:t>
            </a:r>
            <a:endParaRPr dirty="0">
              <a:solidFill>
                <a:srgbClr val="1F1F1F"/>
              </a:solidFill>
            </a:endParaRPr>
          </a:p>
          <a:p>
            <a:pPr indent="-317492">
              <a:buClr>
                <a:srgbClr val="1F1F1F"/>
              </a:buClr>
              <a:buSzPts val="1400"/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1F1F1F"/>
                </a:solidFill>
              </a:rPr>
              <a:t>This means that at some point we will have multiple versions of the same application running at the same time</a:t>
            </a:r>
            <a:endParaRPr dirty="0">
              <a:solidFill>
                <a:srgbClr val="1F1F1F"/>
              </a:solidFill>
            </a:endParaRPr>
          </a:p>
          <a:p>
            <a:pPr marL="714364" indent="-257175">
              <a:buFont typeface="Wingdings" panose="05000000000000000000" pitchFamily="2" charset="2"/>
              <a:buChar char="Ø"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4E99B-ED81-4D94-8DEF-D06E3C4683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-US" smtClean="0"/>
              <a:pPr algn="ctr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267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082A30-5009-4013-A103-910A120AE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Pods, Deployments, &amp; </a:t>
            </a:r>
            <a:r>
              <a:rPr lang="en-US" dirty="0" err="1"/>
              <a:t>ReplicaSets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B8489-01A2-4319-A37F-BF6E06E306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32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FBABA5-54DF-44A8-8AF1-D637DBAF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917" y="1134946"/>
            <a:ext cx="4808165" cy="381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0502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9E83B-99AD-4D85-9E88-B08537B9D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for the Group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904158-4352-480A-8048-3524AC8CD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256125"/>
            <a:ext cx="7625100" cy="3173100"/>
          </a:xfrm>
        </p:spPr>
        <p:txBody>
          <a:bodyPr/>
          <a:lstStyle/>
          <a:p>
            <a:r>
              <a:rPr lang="en-US" dirty="0"/>
              <a:t>This component is used in a Kubernetes cluster to store state about the cluster and the resources it is responsible for:</a:t>
            </a:r>
          </a:p>
          <a:p>
            <a:endParaRPr lang="en-US" dirty="0"/>
          </a:p>
          <a:p>
            <a:pPr marL="571500" indent="-342900">
              <a:buAutoNum type="arabicPeriod"/>
            </a:pPr>
            <a:r>
              <a:rPr lang="en-US" dirty="0"/>
              <a:t>API server</a:t>
            </a:r>
          </a:p>
          <a:p>
            <a:pPr marL="571500" indent="-342900">
              <a:buAutoNum type="arabicPeriod"/>
            </a:pPr>
            <a:r>
              <a:rPr lang="en-US" dirty="0"/>
              <a:t>Scheduler</a:t>
            </a:r>
          </a:p>
          <a:p>
            <a:pPr marL="571500" indent="-342900">
              <a:buAutoNum type="arabicPeriod"/>
            </a:pPr>
            <a:r>
              <a:rPr lang="en-US" dirty="0" err="1"/>
              <a:t>etcd</a:t>
            </a:r>
            <a:endParaRPr lang="en-US" dirty="0"/>
          </a:p>
          <a:p>
            <a:pPr marL="571500" indent="-342900">
              <a:buAutoNum type="arabicPeriod"/>
            </a:pPr>
            <a:r>
              <a:rPr lang="en-US" dirty="0"/>
              <a:t>Controllers</a:t>
            </a:r>
          </a:p>
          <a:p>
            <a:pPr marL="571500" indent="-342900">
              <a:buAutoNum type="arabicPeriod"/>
            </a:pPr>
            <a:endParaRPr lang="en-US" dirty="0"/>
          </a:p>
          <a:p>
            <a:pPr marL="228600" indent="0"/>
            <a:r>
              <a:rPr lang="en-US" dirty="0"/>
              <a:t>Type your choice in the chat…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64028-647E-435A-90ED-F2D7C98336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108514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9E83B-99AD-4D85-9E88-B08537B9D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for the Group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904158-4352-480A-8048-3524AC8CD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256125"/>
            <a:ext cx="7625100" cy="3173100"/>
          </a:xfrm>
        </p:spPr>
        <p:txBody>
          <a:bodyPr/>
          <a:lstStyle/>
          <a:p>
            <a:r>
              <a:rPr lang="en-US" dirty="0"/>
              <a:t>This component is used in a Kubernetes cluster to monitor current state against desired state, and notify the cluster when an update is required to resolve any gaps:</a:t>
            </a:r>
          </a:p>
          <a:p>
            <a:endParaRPr lang="en-US" dirty="0"/>
          </a:p>
          <a:p>
            <a:pPr marL="571500" indent="-342900">
              <a:buAutoNum type="arabicPeriod"/>
            </a:pPr>
            <a:r>
              <a:rPr lang="en-US" dirty="0"/>
              <a:t>API server</a:t>
            </a:r>
          </a:p>
          <a:p>
            <a:pPr marL="571500" indent="-342900">
              <a:buAutoNum type="arabicPeriod"/>
            </a:pPr>
            <a:r>
              <a:rPr lang="en-US" dirty="0"/>
              <a:t>Scheduler</a:t>
            </a:r>
          </a:p>
          <a:p>
            <a:pPr marL="571500" indent="-342900">
              <a:buAutoNum type="arabicPeriod"/>
            </a:pPr>
            <a:r>
              <a:rPr lang="en-US" dirty="0" err="1"/>
              <a:t>etcd</a:t>
            </a:r>
            <a:endParaRPr lang="en-US" dirty="0"/>
          </a:p>
          <a:p>
            <a:pPr marL="571500" indent="-342900">
              <a:buAutoNum type="arabicPeriod"/>
            </a:pPr>
            <a:r>
              <a:rPr lang="en-US" dirty="0"/>
              <a:t>Controllers</a:t>
            </a:r>
          </a:p>
          <a:p>
            <a:pPr marL="571500" indent="-342900">
              <a:buAutoNum type="arabicPeriod"/>
            </a:pPr>
            <a:endParaRPr lang="en-US" dirty="0"/>
          </a:p>
          <a:p>
            <a:pPr marL="228600" indent="0"/>
            <a:r>
              <a:rPr lang="en-US" dirty="0"/>
              <a:t>Type your choice in the chat…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64028-647E-435A-90ED-F2D7C98336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750884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9E83B-99AD-4D85-9E88-B08537B9D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for the Group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904158-4352-480A-8048-3524AC8CD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256125"/>
            <a:ext cx="7625100" cy="3173100"/>
          </a:xfrm>
        </p:spPr>
        <p:txBody>
          <a:bodyPr/>
          <a:lstStyle/>
          <a:p>
            <a:r>
              <a:rPr lang="en-US" dirty="0"/>
              <a:t>This component provides the programmatic interface to the Kubernetes cluster and is used by other components and users for retrieving data about the cluster and applying changes to the cluster:</a:t>
            </a:r>
          </a:p>
          <a:p>
            <a:endParaRPr lang="en-US" dirty="0"/>
          </a:p>
          <a:p>
            <a:pPr marL="571500" indent="-342900">
              <a:buAutoNum type="arabicPeriod"/>
            </a:pPr>
            <a:r>
              <a:rPr lang="en-US" dirty="0"/>
              <a:t>API server</a:t>
            </a:r>
          </a:p>
          <a:p>
            <a:pPr marL="571500" indent="-342900">
              <a:buAutoNum type="arabicPeriod"/>
            </a:pPr>
            <a:r>
              <a:rPr lang="en-US" dirty="0"/>
              <a:t>Scheduler</a:t>
            </a:r>
          </a:p>
          <a:p>
            <a:pPr marL="571500" indent="-342900">
              <a:buAutoNum type="arabicPeriod"/>
            </a:pPr>
            <a:r>
              <a:rPr lang="en-US" dirty="0" err="1"/>
              <a:t>etcd</a:t>
            </a:r>
            <a:endParaRPr lang="en-US" dirty="0"/>
          </a:p>
          <a:p>
            <a:pPr marL="571500" indent="-342900">
              <a:buAutoNum type="arabicPeriod"/>
            </a:pPr>
            <a:r>
              <a:rPr lang="en-US" dirty="0"/>
              <a:t>Controllers</a:t>
            </a:r>
          </a:p>
          <a:p>
            <a:pPr marL="571500" indent="-342900">
              <a:buAutoNum type="arabicPeriod"/>
            </a:pPr>
            <a:endParaRPr lang="en-US" dirty="0"/>
          </a:p>
          <a:p>
            <a:pPr marL="228600" indent="0"/>
            <a:r>
              <a:rPr lang="en-US" dirty="0"/>
              <a:t>Type your choice in the chat…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64028-647E-435A-90ED-F2D7C98336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347011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339BD-C8E7-4142-9AD1-46B534F6C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Plane: The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9FCB2-0722-4335-8526-F4BD46771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256125"/>
            <a:ext cx="7625100" cy="3173100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50000"/>
                  </a:schemeClr>
                </a:solidFill>
              </a:rPr>
              <a:t>The fundamental fabric of Kubernetes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50000"/>
                  </a:schemeClr>
                </a:solidFill>
              </a:rPr>
              <a:t>RESTful API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50000"/>
                  </a:schemeClr>
                </a:solidFill>
              </a:rPr>
              <a:t>Enables all communication between k8s components, and all operations they can do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50000"/>
                  </a:schemeClr>
                </a:solidFill>
              </a:rPr>
              <a:t>Enables external user commands into the cluster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0637C-4539-406F-B9A7-4C6D177CCF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541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E97E1-3119-8443-B48A-D04E697C3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kubectl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D0688-9943-9D42-BFFA-FB104C445E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256125"/>
            <a:ext cx="7625100" cy="3173100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kubectl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(“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kube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-cuttle”) is command-line tool used to interact with API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May require installation (automatic if using k8s via Docker Desktop)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Config file defines details of connection to cluster (e.g., ~/.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kube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/config)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Run `</a:t>
            </a:r>
            <a:r>
              <a:rPr lang="en-US" i="1" dirty="0" err="1">
                <a:solidFill>
                  <a:schemeClr val="tx1">
                    <a:lumMod val="50000"/>
                  </a:schemeClr>
                </a:solidFill>
              </a:rPr>
              <a:t>kubectl</a:t>
            </a:r>
            <a:r>
              <a:rPr lang="en-US" i="1" dirty="0">
                <a:solidFill>
                  <a:schemeClr val="tx1">
                    <a:lumMod val="50000"/>
                  </a:schemeClr>
                </a:solidFill>
              </a:rPr>
              <a:t> cluster-info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` to confirm connectivity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Run `</a:t>
            </a:r>
            <a:r>
              <a:rPr lang="en-US" i="1" dirty="0" err="1">
                <a:solidFill>
                  <a:schemeClr val="tx1">
                    <a:lumMod val="50000"/>
                  </a:schemeClr>
                </a:solidFill>
              </a:rPr>
              <a:t>kubectl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` from command-line (with arguments) to see options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NOTE: k8s in Docker Desktop should handle most of this for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BB77E-F06C-5C4E-9D66-B80C602DBE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859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85A5B-FE54-7141-B687-6F2EE311B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Pod Configuration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4CA53-270D-094F-909C-6C7E35D39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257805"/>
            <a:ext cx="7625100" cy="3173100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Two types of pod: single container and multiple container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Making a single container pod is simple – use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kubectl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run</a:t>
            </a:r>
          </a:p>
          <a:p>
            <a:pPr marL="57150" indent="0"/>
            <a:br>
              <a:rPr lang="en-US" sz="1500" dirty="0">
                <a:solidFill>
                  <a:schemeClr val="tx1">
                    <a:lumMod val="50000"/>
                  </a:schemeClr>
                </a:solidFill>
                <a:latin typeface="+mj-lt"/>
                <a:cs typeface="Latha" panose="020B0502040204020203" pitchFamily="34" charset="0"/>
              </a:rPr>
            </a:br>
            <a:r>
              <a:rPr lang="en-US" sz="1500" dirty="0">
                <a:solidFill>
                  <a:schemeClr val="tx1">
                    <a:lumMod val="50000"/>
                  </a:schemeClr>
                </a:solidFill>
                <a:latin typeface="+mj-lt"/>
                <a:cs typeface="Latha" panose="020B0502040204020203" pitchFamily="34" charset="0"/>
              </a:rPr>
              <a:t>$ </a:t>
            </a:r>
            <a:r>
              <a:rPr lang="en-US" sz="1500" dirty="0" err="1">
                <a:solidFill>
                  <a:schemeClr val="tx1">
                    <a:lumMod val="50000"/>
                  </a:schemeClr>
                </a:solidFill>
                <a:latin typeface="+mj-lt"/>
                <a:cs typeface="Latha" panose="020B0502040204020203" pitchFamily="34" charset="0"/>
              </a:rPr>
              <a:t>kubectl</a:t>
            </a:r>
            <a:r>
              <a:rPr lang="en-US" sz="1500" dirty="0">
                <a:solidFill>
                  <a:schemeClr val="tx1">
                    <a:lumMod val="50000"/>
                  </a:schemeClr>
                </a:solidFill>
                <a:latin typeface="+mj-lt"/>
                <a:cs typeface="Latha" panose="020B0502040204020203" pitchFamily="34" charset="0"/>
              </a:rPr>
              <a:t> run &lt;name of pod&gt; --image=&lt;name of the image from registry&gt;</a:t>
            </a:r>
          </a:p>
          <a:p>
            <a:pPr marL="34290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50000"/>
                </a:schemeClr>
              </a:solidFill>
              <a:latin typeface="+mj-lt"/>
              <a:cs typeface="Latha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8EF20-425F-1045-A91F-9A06C973E6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282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1ED8B-252D-4843-9ED6-372E20DB5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Pod Design 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6CB84-5AB9-3148-9E32-4BCD1302B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256125"/>
            <a:ext cx="7625100" cy="3173100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Usually, you will have one container per pod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There are cases when multi-container pods make sense: When both pods have the same lifecycle, or they MUST run on the same node.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An example: The primary container needs a helper process – it needs to be in the same node to be utilized.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There are three main patterns for multi-container pods: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Sidecar pattern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Adapter pattern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Ambassador pattern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17A3B-3EAA-B24F-8C4D-3A2BB98694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52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Why Containerization?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8" name="Google Shape;188;p28"/>
          <p:cNvSpPr txBox="1">
            <a:spLocks noGrp="1"/>
          </p:cNvSpPr>
          <p:nvPr>
            <p:ph type="subTitle" idx="1"/>
          </p:nvPr>
        </p:nvSpPr>
        <p:spPr>
          <a:xfrm>
            <a:off x="613700" y="1256125"/>
            <a:ext cx="7625100" cy="31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8569" bIns="34275" anchor="t" anchorCtr="0">
            <a:noAutofit/>
          </a:bodyPr>
          <a:lstStyle/>
          <a:p>
            <a:pPr marL="5143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Abstracts away the code implementation so you can deploy in a platform-agnostic manner, writing in the language of your choice</a:t>
            </a:r>
          </a:p>
          <a:p>
            <a:pPr marL="5143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Aligns strongly with the principles and practices of DevOps</a:t>
            </a:r>
          </a:p>
          <a:p>
            <a:pPr marL="5143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Helps leverage the power of the cloud</a:t>
            </a:r>
          </a:p>
          <a:p>
            <a:pPr marL="5143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Speeds up important non-coding activities (infrastructure spin-up, testing, CI/CD tasks,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DevSecOps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, code quality checks, etc.</a:t>
            </a:r>
          </a:p>
          <a:p>
            <a:pPr marL="5143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Helps breed consistency vs. “snowflake”</a:t>
            </a:r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89" name="Google Shape;189;p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BDF5D-C736-451F-80B7-1C5C43CE1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Multi-container Pod: Sidecar Pattern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142C9-2EEC-46CD-8186-3503ACAC2A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256125"/>
            <a:ext cx="7625100" cy="3173100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Main App plus a “helper” app that isn’t part of the main app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Example: Main app is a web app; helper is a logging utility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CBFBB8-C7DD-46AD-9E29-130FFAD9A2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939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191D3-E2D0-48D1-898F-1F9569B6B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Multi-container Pod: Adapter Pattern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67066-8903-4B78-AF6D-B47F9E9C1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257805"/>
            <a:ext cx="7625100" cy="3173100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Used when you need to standardize output form various apps in the cluster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Each app type may format output in a unique way, but the cluster’s monitoring needs to work with standardized formats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Adding an adapter container to the pod for each app lets you still use the normal app output format in other areas, but have the cluster-level data work use a standardized format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6456E-A2F4-4755-9D0F-496E633ABC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285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7C4F0-2506-4E0A-AABE-1DA751BCB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Multi-container Pod: Ambassador Pattern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88308-6800-4152-8375-70726CF5F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256125"/>
            <a:ext cx="7625100" cy="3173100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One more way to allow the pod’s containers to communicate with the outside world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Add an “ambassador” container to the pod that acts as a proxy for network traffic to and from the primary container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This lets you control traffic patterns based on the specific use case of the pod in question.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Example: database connection in dev/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qa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/prod environments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A6D8C6-4443-4288-800E-A1ABF38F85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409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7;p26">
            <a:extLst>
              <a:ext uri="{FF2B5EF4-FFF2-40B4-BE49-F238E27FC236}">
                <a16:creationId xmlns:a16="http://schemas.microsoft.com/office/drawing/2014/main" id="{BF06FE0D-AFE5-4638-BB6C-629A9AAFD6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l">
              <a:buClr>
                <a:srgbClr val="233445"/>
              </a:buClr>
              <a:buSzPts val="3200"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Azure Kubernetes Service (AKS)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EE7F8-8739-4432-94B7-9824E6AEBB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-US" smtClean="0"/>
              <a:pPr algn="ctr"/>
              <a:t>43</a:t>
            </a:fld>
            <a:endParaRPr lang="en-US"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AA7CF926-0795-BDFF-A9F3-161FCC174363}"/>
              </a:ext>
            </a:extLst>
          </p:cNvPr>
          <p:cNvSpPr/>
          <p:nvPr/>
        </p:nvSpPr>
        <p:spPr>
          <a:xfrm>
            <a:off x="1956486" y="2176333"/>
            <a:ext cx="5231027" cy="79083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485159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705000" y="1916700"/>
            <a:ext cx="8520600" cy="524421"/>
          </a:xfrm>
        </p:spPr>
        <p:txBody>
          <a:bodyPr spcFirstLastPara="1" wrap="square" lIns="68569" tIns="34275" rIns="68569" bIns="34275" anchor="b" anchorCtr="0">
            <a:normAutofit fontScale="90000"/>
          </a:bodyPr>
          <a:lstStyle/>
          <a:p>
            <a:pPr>
              <a:lnSpc>
                <a:spcPct val="90000"/>
              </a:lnSpc>
              <a:buSzPts val="3200"/>
            </a:pPr>
            <a:r>
              <a:rPr lang="en-US" sz="3600" dirty="0">
                <a:solidFill>
                  <a:schemeClr val="bg1"/>
                </a:solidFill>
              </a:rPr>
              <a:t>Azure Kubernetes Service (AKS)</a:t>
            </a:r>
            <a:endParaRPr lang="en-US" dirty="0"/>
          </a:p>
        </p:txBody>
      </p:sp>
      <p:sp>
        <p:nvSpPr>
          <p:cNvPr id="159" name="Google Shape;159;p26" hidden="1"/>
          <p:cNvSpPr txBox="1">
            <a:spLocks noGrp="1"/>
          </p:cNvSpPr>
          <p:nvPr>
            <p:ph type="sldNum" idx="4294967295"/>
          </p:nvPr>
        </p:nvSpPr>
        <p:spPr>
          <a:xfrm>
            <a:off x="8594725" y="4749800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en-US"/>
              <a:pPr>
                <a:spcAft>
                  <a:spcPts val="600"/>
                </a:spcAft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487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191D3-E2D0-48D1-898F-1F9569B6B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Kubernetes Service (AKS)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67066-8903-4B78-AF6D-B47F9E9C1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257805"/>
            <a:ext cx="7625100" cy="3173100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What you might call a “semi-managed” offering in Azure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Enables stand up and use of a Kubernetes cluster in the Cloud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Includes a control plane and 1 or more work nodes (like standard k8s config we’ve been discussing)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The control plane is managed fully by Azure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The worker nodes are managed by you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AKS (i.e., the control plane) is free – you only pay for the worker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6456E-A2F4-4755-9D0F-496E633ABC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135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191D3-E2D0-48D1-898F-1F9569B6B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Kubernetes Service (AKS)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67066-8903-4B78-AF6D-B47F9E9C1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257805"/>
            <a:ext cx="7625100" cy="3173100"/>
          </a:xfrm>
        </p:spPr>
        <p:txBody>
          <a:bodyPr/>
          <a:lstStyle/>
          <a:p>
            <a:pPr marL="228600" indent="0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Identity/Security Management</a:t>
            </a:r>
          </a:p>
          <a:p>
            <a:pPr marL="228600" indent="0"/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You can configure Kubernetes RBAC (Role-Based Access Control) to manage access and permissions for the k8s cluster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Supports direct integration with Azure Active Directory (AAD)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Existing users and groups (or new ones you create) can be granted access to the cluster for deploying workloads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For more advanced scenarios, a managed identity (service principal) can be assigned to your pods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6456E-A2F4-4755-9D0F-496E633ABC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116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191D3-E2D0-48D1-898F-1F9569B6B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Kubernetes Service (AKS)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67066-8903-4B78-AF6D-B47F9E9C1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257805"/>
            <a:ext cx="7625100" cy="3173100"/>
          </a:xfrm>
        </p:spPr>
        <p:txBody>
          <a:bodyPr/>
          <a:lstStyle/>
          <a:p>
            <a:pPr marL="228600" indent="0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Additional Options Offered</a:t>
            </a:r>
          </a:p>
          <a:p>
            <a:pPr marL="228600" indent="0"/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Integrated logging and monitoring for cluster and workloads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Worker nodes in the cluster and pods can be configured to auto scale in response to increase or spikes in demand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Supports a rich upgrade capability – when deciding to upgrade cluster/nodes to new version of k8s, Azure will manage “in progress” traffic to completion to prevent service disruption during upgrade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An AKS cluster can be deployed into a virtual network in Azure, including assignment of an IP address from the pool of available addresses to each pod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6456E-A2F4-4755-9D0F-496E633ABC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447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7;p26">
            <a:extLst>
              <a:ext uri="{FF2B5EF4-FFF2-40B4-BE49-F238E27FC236}">
                <a16:creationId xmlns:a16="http://schemas.microsoft.com/office/drawing/2014/main" id="{BF06FE0D-AFE5-4638-BB6C-629A9AAFD6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l">
              <a:buClr>
                <a:srgbClr val="233445"/>
              </a:buClr>
              <a:buSzPts val="3200"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Azure Kubernetes Service (AKS) – RBAC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EE7F8-8739-4432-94B7-9824E6AEBB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-US" smtClean="0"/>
              <a:pPr algn="ctr"/>
              <a:t>48</a:t>
            </a:fld>
            <a:endParaRPr lang="en-US"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AA7CF926-0795-BDFF-A9F3-161FCC174363}"/>
              </a:ext>
            </a:extLst>
          </p:cNvPr>
          <p:cNvSpPr/>
          <p:nvPr/>
        </p:nvSpPr>
        <p:spPr>
          <a:xfrm>
            <a:off x="1956486" y="2176333"/>
            <a:ext cx="5231027" cy="79083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892037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7;p26">
            <a:extLst>
              <a:ext uri="{FF2B5EF4-FFF2-40B4-BE49-F238E27FC236}">
                <a16:creationId xmlns:a16="http://schemas.microsoft.com/office/drawing/2014/main" id="{BF06FE0D-AFE5-4638-BB6C-629A9AAFD6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l">
              <a:buClr>
                <a:srgbClr val="233445"/>
              </a:buClr>
              <a:buSzPts val="3200"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Azure Kubernetes Service (AKS)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EE7F8-8739-4432-94B7-9824E6AEBB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-US" smtClean="0"/>
              <a:pPr algn="ctr"/>
              <a:t>49</a:t>
            </a:fld>
            <a:endParaRPr lang="en-US"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AA7CF926-0795-BDFF-A9F3-161FCC174363}"/>
              </a:ext>
            </a:extLst>
          </p:cNvPr>
          <p:cNvSpPr/>
          <p:nvPr/>
        </p:nvSpPr>
        <p:spPr>
          <a:xfrm>
            <a:off x="1956486" y="2176333"/>
            <a:ext cx="5231027" cy="79083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3460225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What Do We Mean by Application Hosting?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1"/>
          </p:nvPr>
        </p:nvSpPr>
        <p:spPr>
          <a:xfrm>
            <a:off x="613700" y="1256125"/>
            <a:ext cx="7625100" cy="31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8569" bIns="34275" anchor="t" anchorCtr="0">
            <a:noAutofit/>
          </a:bodyPr>
          <a:lstStyle/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The target infrastructure and runtime platform that will be employed for deployment and execution of an application or system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Can include compute (CPU and server resources), storage, network, data and operating system</a:t>
            </a:r>
          </a:p>
          <a:p>
            <a:pPr marL="57150" indent="0">
              <a:spcBef>
                <a:spcPts val="0"/>
              </a:spcBef>
              <a:buNone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84545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705000" y="1916700"/>
            <a:ext cx="8520600" cy="524421"/>
          </a:xfrm>
        </p:spPr>
        <p:txBody>
          <a:bodyPr spcFirstLastPara="1" wrap="square" lIns="68569" tIns="34275" rIns="68569" bIns="34275" anchor="b" anchorCtr="0">
            <a:normAutofit fontScale="90000"/>
          </a:bodyPr>
          <a:lstStyle/>
          <a:p>
            <a:pPr>
              <a:lnSpc>
                <a:spcPct val="90000"/>
              </a:lnSpc>
              <a:buSzPts val="3200"/>
            </a:pPr>
            <a:r>
              <a:rPr lang="en-US" sz="3600" dirty="0">
                <a:solidFill>
                  <a:schemeClr val="bg1"/>
                </a:solidFill>
              </a:rPr>
              <a:t>Diving Deeper into Kubernetes</a:t>
            </a:r>
            <a:endParaRPr lang="en-US" dirty="0"/>
          </a:p>
        </p:txBody>
      </p:sp>
      <p:sp>
        <p:nvSpPr>
          <p:cNvPr id="159" name="Google Shape;159;p26" hidden="1"/>
          <p:cNvSpPr txBox="1">
            <a:spLocks noGrp="1"/>
          </p:cNvSpPr>
          <p:nvPr>
            <p:ph type="sldNum" idx="4294967295"/>
          </p:nvPr>
        </p:nvSpPr>
        <p:spPr>
          <a:xfrm>
            <a:off x="8594725" y="4749800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en-US"/>
              <a:pPr>
                <a:spcAft>
                  <a:spcPts val="600"/>
                </a:spcAft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475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7ADC2-9753-8F41-B23B-48C002110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 in k8s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76791-5C21-064C-B9C3-9CC61BDAF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256125"/>
            <a:ext cx="7625100" cy="3173100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Provide a grouping mechanism in Kubernetes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Every k8s object belongs to a namespace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Every Cluster automatically includes a default namespace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8D51F-9BEF-4D48-A434-E363052815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600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7ADC2-9753-8F41-B23B-48C002110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 in k8s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76791-5C21-064C-B9C3-9CC61BDAF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256125"/>
            <a:ext cx="7625100" cy="3173100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Allow you create logical separation within a physical Cluster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Provide a boundary for security and resource control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Can explicitly create a namespace and deploy resources to it using namespace field in manifest or --namespace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arg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on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kubectl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8D51F-9BEF-4D48-A434-E363052815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474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7ADC2-9753-8F41-B23B-48C002110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 in k8s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76791-5C21-064C-B9C3-9CC61BDAF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256125"/>
            <a:ext cx="7625100" cy="3173100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Objects within a namespace are isolated from others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Enables creation of multiple instances of same apps with same names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Resources from one namespace can communicate with another namespace using Services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Controller only looks for matching resources in its namespace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8D51F-9BEF-4D48-A434-E363052815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7684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7ADC2-9753-8F41-B23B-48C002110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76791-5C21-064C-B9C3-9CC61BDAF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249784"/>
            <a:ext cx="7625100" cy="3173100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Can be used to define connection details for a k8s Cluster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Sets the default namespace to be used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Prevents need to specify namespace – will use context to automatically set if excluded (like with default in standard install)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Able to switch between contexts using use-context command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8D51F-9BEF-4D48-A434-E363052815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316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7ADC2-9753-8F41-B23B-48C002110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76791-5C21-064C-B9C3-9CC61BDAF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257805"/>
            <a:ext cx="7625100" cy="3173100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Can also be used to manage switching between different Clusters (local or remote)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For remote, API server will be secured with TLS and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kubectl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uses a client cert for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AuthN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8D51F-9BEF-4D48-A434-E363052815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1300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7ADC2-9753-8F41-B23B-48C002110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ConfigMaps</a:t>
            </a:r>
            <a:r>
              <a:rPr lang="en-US" dirty="0"/>
              <a:t> vs. Environment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76791-5C21-064C-B9C3-9CC61BDAF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249784"/>
            <a:ext cx="7625100" cy="3173100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ConfigMap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is an API object that lets you store configuration for other objects to use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These are key/value pairs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This lets you decouple environment-specific config data from your container images, making your apps more portable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CAUTION: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ConfigMaps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do not provide encryption or secrecy. Use a Kubernetes Secret for that.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8D51F-9BEF-4D48-A434-E363052815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16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7ADC2-9753-8F41-B23B-48C002110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ConfigMaps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76791-5C21-064C-B9C3-9CC61BDAF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256125"/>
            <a:ext cx="7625100" cy="3173100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Can be: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Set of key-value pairs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Blurb of text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Binary files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One pod can use many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ConfigMaps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and one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ConfigMap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can be used by many pods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Data is read-only – pod can’t alter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8D51F-9BEF-4D48-A434-E363052815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604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7ADC2-9753-8F41-B23B-48C002110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ConfigMaps</a:t>
            </a:r>
            <a:r>
              <a:rPr lang="en-US" dirty="0"/>
              <a:t> as Env Vars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76791-5C21-064C-B9C3-9CC61BDAF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256125"/>
            <a:ext cx="7625100" cy="3173100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Can be created from a literal:</a:t>
            </a:r>
          </a:p>
          <a:p>
            <a:pPr marL="57150" indent="0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	`</a:t>
            </a:r>
            <a:r>
              <a:rPr lang="en-US" i="1" dirty="0" err="1">
                <a:solidFill>
                  <a:schemeClr val="tx1">
                    <a:lumMod val="50000"/>
                  </a:schemeClr>
                </a:solidFill>
              </a:rPr>
              <a:t>kubectl</a:t>
            </a:r>
            <a:r>
              <a:rPr lang="en-US" i="1" dirty="0">
                <a:solidFill>
                  <a:schemeClr val="tx1">
                    <a:lumMod val="50000"/>
                  </a:schemeClr>
                </a:solidFill>
              </a:rPr>
              <a:t> create </a:t>
            </a:r>
            <a:r>
              <a:rPr lang="en-US" i="1" dirty="0" err="1">
                <a:solidFill>
                  <a:schemeClr val="tx1">
                    <a:lumMod val="50000"/>
                  </a:schemeClr>
                </a:solidFill>
              </a:rPr>
              <a:t>configmap</a:t>
            </a:r>
            <a:r>
              <a:rPr lang="en-US" i="1" dirty="0">
                <a:solidFill>
                  <a:schemeClr val="tx1">
                    <a:lumMod val="50000"/>
                  </a:schemeClr>
                </a:solidFill>
              </a:rPr>
              <a:t> &lt;name&gt; --from-literal=&lt;key&gt;=&lt;value&gt;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`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Can be created from a file (to group together multiple settings):</a:t>
            </a:r>
          </a:p>
          <a:p>
            <a:pPr marL="57150" indent="0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	`</a:t>
            </a:r>
            <a:r>
              <a:rPr lang="en-US" i="1" dirty="0" err="1">
                <a:solidFill>
                  <a:schemeClr val="tx1">
                    <a:lumMod val="50000"/>
                  </a:schemeClr>
                </a:solidFill>
              </a:rPr>
              <a:t>kubectl</a:t>
            </a:r>
            <a:r>
              <a:rPr lang="en-US" i="1" dirty="0">
                <a:solidFill>
                  <a:schemeClr val="tx1">
                    <a:lumMod val="50000"/>
                  </a:schemeClr>
                </a:solidFill>
              </a:rPr>
              <a:t> create </a:t>
            </a:r>
            <a:r>
              <a:rPr lang="en-US" i="1" dirty="0" err="1">
                <a:solidFill>
                  <a:schemeClr val="tx1">
                    <a:lumMod val="50000"/>
                  </a:schemeClr>
                </a:solidFill>
              </a:rPr>
              <a:t>configmap</a:t>
            </a:r>
            <a:r>
              <a:rPr lang="en-US" i="1" dirty="0">
                <a:solidFill>
                  <a:schemeClr val="tx1">
                    <a:lumMod val="50000"/>
                  </a:schemeClr>
                </a:solidFill>
              </a:rPr>
              <a:t> &lt;name&gt; --from-env-file=&lt;file-path&gt;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`</a:t>
            </a:r>
          </a:p>
          <a:p>
            <a:pPr marL="57150" indent="0"/>
            <a:br>
              <a:rPr lang="en-US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Where &lt;file-path&gt; contains .env file like:</a:t>
            </a:r>
            <a:endParaRPr lang="en-US" u="sng" dirty="0">
              <a:solidFill>
                <a:schemeClr val="tx1">
                  <a:lumMod val="50000"/>
                </a:schemeClr>
              </a:solidFill>
            </a:endParaRPr>
          </a:p>
          <a:p>
            <a:pPr marL="57150" indent="0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		key1=value1</a:t>
            </a:r>
          </a:p>
          <a:p>
            <a:pPr marL="57150" indent="0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		key2=value2</a:t>
            </a:r>
            <a:br>
              <a:rPr lang="en-US" dirty="0">
                <a:solidFill>
                  <a:schemeClr val="tx1">
                    <a:lumMod val="50000"/>
                  </a:schemeClr>
                </a:solidFill>
              </a:rPr>
            </a:b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Can be created from a .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yml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definition file (like all things k8s)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8D51F-9BEF-4D48-A434-E363052815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907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7ADC2-9753-8F41-B23B-48C002110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ConfigMaps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76791-5C21-064C-B9C3-9CC61BDAF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249784"/>
            <a:ext cx="7625100" cy="3173100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Can be presented as files inside directories in the container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Uses volumes – making contents of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ConfigMap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available to pod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Uses volume mounts – loads contents of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ConfigMap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volume into specific container path in pod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Can contain settings to override defaults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8D51F-9BEF-4D48-A434-E363052815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34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What Are the Hosting Options with Cloud?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1"/>
          </p:nvPr>
        </p:nvSpPr>
        <p:spPr>
          <a:xfrm>
            <a:off x="613700" y="1256125"/>
            <a:ext cx="7625100" cy="31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8569" bIns="34275" anchor="t" anchorCtr="0">
            <a:noAutofit/>
          </a:bodyPr>
          <a:lstStyle/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IaaS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PaaS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Serverless /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FaaS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SaaS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Containers</a:t>
            </a: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63823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7ADC2-9753-8F41-B23B-48C002110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ConfigMaps</a:t>
            </a:r>
            <a:r>
              <a:rPr lang="en-US" dirty="0"/>
              <a:t> - Precedence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76791-5C21-064C-B9C3-9CC61BDAF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256125"/>
            <a:ext cx="7625100" cy="3173100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If env vars defined in multiple places, definitions in `env` section in pod spec will trump others (localized)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Typical approach: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Default app settings “baked in” to container image (e.g., to support dev mode)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Specific settings for an environment stored in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ConfigMap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and surfaced to container filesystem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Merges with default settings (overwriting where applicable)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Final tweaks can be accomplished with env variables in pod spec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8D51F-9BEF-4D48-A434-E363052815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10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96715-F867-2147-80B9-B20DA0E63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Secrets in Pods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4ADFF-C3DA-6043-A7A3-9404729B05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256125"/>
            <a:ext cx="7625100" cy="3173100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Secrets let you store and manage sensitive information, such as passwords, OAuth tokens, and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ssh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keys.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 pod needs to reference a secret. There are three ways get to the secret: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As a file in a Volume that is mounted to a container;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As an environment variable for a container;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By the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kubelet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, when it pulls images for the pod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NOTE: The default config for a Secret does NOT have encryption – data is plain text. You need to configure “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Encryption at Rest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” for the Secret”, and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Role Based Access Control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in your cluster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7EC4C-1737-264D-A12F-8D4DB790CB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9850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6368A-9D99-224B-A71B-52027B83D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k8s Services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727BB-4609-2944-AFFF-D4B991702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256125"/>
            <a:ext cx="7625100" cy="3173100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Services are an abstraction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They define a set of pods, and an access policy for them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 pod has an IP address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Pods are ephemeral – what happens to IP traffic if they die?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Pods in a service can have fixed IP addresses that stay the same even if the actual pod dies and is spun up again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Services are k8s objects; they are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created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like any other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69B562-8B7E-8349-9D33-439791C5BE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504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716C4-1F93-1C40-B852-CC94FEBA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k8s Service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03974-077D-1740-8CF9-931DAF945F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256125"/>
            <a:ext cx="7625100" cy="3173100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ClusterIP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(default): IP is internal to the cluster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NodePort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: IP for the port is exposed with a static IP address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LoadBalancer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: IP traffic to nodes is managed by external load balancer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ExternalName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: IP traffic is routed by DNS Name (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foo.example.com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10150-E899-B84A-88D5-769D34B85D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165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61AA7-E66A-C441-A1D5-FED9843D5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Cluster Access – Internal vs. External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D06BE-8513-2142-8795-B86D7D156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256125"/>
            <a:ext cx="7625100" cy="3173100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You can access the cluster API using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kubectl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(“proxy”)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You can get libraries for popular languages that can access the cluster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k8s objects (pods) can also access the API internally 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This uses an internal DNS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“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kubernetes.default.svc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” maps to the API server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The pod usually uses a “sidecar” container to do this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8986D-AEBB-AE4D-B63C-2D6D9C5807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2418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5BB64-772F-6344-953F-BDD1023F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File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813D0-98B7-FA45-90D4-DEADB6DCB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257805"/>
            <a:ext cx="7625100" cy="3173100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Each container in a pod has its own filesystem built by k8s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Can be built from multiple sources, including: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Layers from the container image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Writable layer for the container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Can be expanded with other sources like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ConfigMaps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and Secrets – mounted to a specific path in a container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Volumes can provide another source of storage – volumes are defined and mounted to containers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FE7D4-9D68-444E-813B-F26E2933A9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787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5BB64-772F-6344-953F-BDD1023F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EmptyDir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813D0-98B7-FA45-90D4-DEADB6DCB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256125"/>
            <a:ext cx="7625100" cy="3173100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Empty directory stored at pod level vs. container level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Mounted as a volume into the container so visible there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Any data stored there from the container remains in pod between restarts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Replacement containers can access data from predecessors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FE7D4-9D68-444E-813B-F26E2933A9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541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5BB64-772F-6344-953F-BDD1023F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HostPath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813D0-98B7-FA45-90D4-DEADB6DCB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256125"/>
            <a:ext cx="7625100" cy="3173100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Data physically stored on node in cluster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Extends beyond lifecycle of pod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Available to replacement pods (but only if run on same node)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Mounted as a volume into the container like others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However, can have issues: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In cluster with multiple nodes, limits usefulness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If not careful, can expose large blocks of host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FE7D4-9D68-444E-813B-F26E2933A9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721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5BB64-772F-6344-953F-BDD1023F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PersistentVolume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813D0-98B7-FA45-90D4-DEADB6DCB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256125"/>
            <a:ext cx="7625100" cy="3173100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Like pods (abstraction over computer) and services (abstraction over network), persistent volumes provide abstraction over storage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k8s object that defines available section of storage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Can be “mapped” to shared storage (like NFS) or locally (for dev/test purposes)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FE7D4-9D68-444E-813B-F26E2933A9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651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5BB64-772F-6344-953F-BDD1023F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PersistentVolumeClaim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813D0-98B7-FA45-90D4-DEADB6DCB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256125"/>
            <a:ext cx="7625100" cy="3173100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Pods are not allowed to use persistent volumes directly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Instead, pods claim using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PersistentVolumeClaim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object type in k8s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Requests storage for a pod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k8s handles matching up a claim to a persistent volume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Provides virtual storage abstracted from actual storage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FE7D4-9D68-444E-813B-F26E2933A9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23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Containers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1"/>
          </p:nvPr>
        </p:nvSpPr>
        <p:spPr>
          <a:xfrm>
            <a:off x="613700" y="1256125"/>
            <a:ext cx="7625100" cy="31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8569" bIns="34275" anchor="t" anchorCtr="0">
            <a:noAutofit/>
          </a:bodyPr>
          <a:lstStyle/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Form of virtualization at the app packaging level (like virtual machines at the server level)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Isolated from one another at the OS process layer (vs VM’s which are isolated at the hardware abstraction layer)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Images represent the packaging up of an application and its dependencies as a complete, deployable unit of execution (code, runtime and configuration)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067353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5BB64-772F-6344-953F-BDD1023F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Provisioning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813D0-98B7-FA45-90D4-DEADB6DCB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256125"/>
            <a:ext cx="7625100" cy="3173100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Static provisioning accomplished by explicitly creating persistent volume and then claim (k8s binds claim to volume)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Dynamic provisioning supported as well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You create the persistent volume claim and let persistent volume be created on demand by cluster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Can leverage storage classes for defining and matching types of storage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FE7D4-9D68-444E-813B-F26E2933A9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3513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5BB64-772F-6344-953F-BDD1023F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Classes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813D0-98B7-FA45-90D4-DEADB6DCB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256125"/>
            <a:ext cx="7625100" cy="3173100"/>
          </a:xfrm>
        </p:spPr>
        <p:txBody>
          <a:bodyPr/>
          <a:lstStyle/>
          <a:p>
            <a:r>
              <a:rPr lang="en-US" dirty="0"/>
              <a:t>Defined by three properties: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provisioner – component that creates persistent volumes on demand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reclaimPolicy</a:t>
            </a:r>
            <a:r>
              <a:rPr lang="en-US" dirty="0"/>
              <a:t> – what to do with dynamically created volumes when claim is deleted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volumeBindingMode</a:t>
            </a:r>
            <a:r>
              <a:rPr lang="en-US" dirty="0"/>
              <a:t> – eager vs. lazy binding/creation (at same time as claim creation or only when pod using the claim get created)</a:t>
            </a:r>
          </a:p>
          <a:p>
            <a:pPr marL="228600" indent="0"/>
            <a:br>
              <a:rPr lang="en-US" dirty="0"/>
            </a:br>
            <a:r>
              <a:rPr lang="en-US" dirty="0"/>
              <a:t>Also, able to create custom storage classes defined by same properties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FE7D4-9D68-444E-813B-F26E2933A9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2554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5BB64-772F-6344-953F-BDD1023F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k8s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FE7D4-9D68-444E-813B-F26E2933A9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55002C0-A33A-473C-8BA0-B3ECC4E9FED3}"/>
              </a:ext>
            </a:extLst>
          </p:cNvPr>
          <p:cNvSpPr/>
          <p:nvPr/>
        </p:nvSpPr>
        <p:spPr>
          <a:xfrm>
            <a:off x="396397" y="2356528"/>
            <a:ext cx="1656134" cy="68103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Deployments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0D89125-F397-420D-9CA4-B1C085C8C051}"/>
              </a:ext>
            </a:extLst>
          </p:cNvPr>
          <p:cNvSpPr/>
          <p:nvPr/>
        </p:nvSpPr>
        <p:spPr>
          <a:xfrm>
            <a:off x="2639840" y="2356528"/>
            <a:ext cx="1656134" cy="68103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ReplicaSets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BA9718A-89E3-4B8A-AC85-E737A557BDA5}"/>
              </a:ext>
            </a:extLst>
          </p:cNvPr>
          <p:cNvSpPr/>
          <p:nvPr/>
        </p:nvSpPr>
        <p:spPr>
          <a:xfrm>
            <a:off x="4883284" y="2356528"/>
            <a:ext cx="1656134" cy="68103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Pods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A2E5A68-065B-41E2-ABF2-9B08450435F9}"/>
              </a:ext>
            </a:extLst>
          </p:cNvPr>
          <p:cNvSpPr/>
          <p:nvPr/>
        </p:nvSpPr>
        <p:spPr>
          <a:xfrm>
            <a:off x="7126729" y="2356528"/>
            <a:ext cx="1656134" cy="68103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Containers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D0388AE-B524-4B99-9642-1B18E57D1106}"/>
              </a:ext>
            </a:extLst>
          </p:cNvPr>
          <p:cNvCxnSpPr>
            <a:stCxn id="5" idx="0"/>
            <a:endCxn id="6" idx="0"/>
          </p:cNvCxnSpPr>
          <p:nvPr/>
        </p:nvCxnSpPr>
        <p:spPr>
          <a:xfrm rot="5400000" flipH="1" flipV="1">
            <a:off x="2346185" y="1234806"/>
            <a:ext cx="9525" cy="2243444"/>
          </a:xfrm>
          <a:prstGeom prst="bentConnector3">
            <a:avLst>
              <a:gd name="adj1" fmla="val 486382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18E9C9A-122F-463E-BEAA-850061DB5FC2}"/>
              </a:ext>
            </a:extLst>
          </p:cNvPr>
          <p:cNvCxnSpPr/>
          <p:nvPr/>
        </p:nvCxnSpPr>
        <p:spPr>
          <a:xfrm rot="5400000" flipH="1" flipV="1">
            <a:off x="6828311" y="1225281"/>
            <a:ext cx="9525" cy="2243444"/>
          </a:xfrm>
          <a:prstGeom prst="bentConnector3">
            <a:avLst>
              <a:gd name="adj1" fmla="val 486382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9E57955-684B-4C83-906D-C79EB6292342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4589629" y="1925368"/>
            <a:ext cx="9525" cy="2243444"/>
          </a:xfrm>
          <a:prstGeom prst="bentConnector3">
            <a:avLst>
              <a:gd name="adj1" fmla="val 4863827"/>
            </a:avLst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B5C5D46-0DA4-4C08-8C5D-CE1EF7AD8921}"/>
              </a:ext>
            </a:extLst>
          </p:cNvPr>
          <p:cNvSpPr txBox="1"/>
          <p:nvPr/>
        </p:nvSpPr>
        <p:spPr>
          <a:xfrm>
            <a:off x="1894963" y="1576395"/>
            <a:ext cx="9119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Manage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B0E8AC-BE34-4854-BEC6-8CCFD8581B27}"/>
              </a:ext>
            </a:extLst>
          </p:cNvPr>
          <p:cNvSpPr txBox="1"/>
          <p:nvPr/>
        </p:nvSpPr>
        <p:spPr>
          <a:xfrm>
            <a:off x="6377089" y="1576395"/>
            <a:ext cx="9119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Manage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4620D8-4288-4CDE-BB79-68F264979A5A}"/>
              </a:ext>
            </a:extLst>
          </p:cNvPr>
          <p:cNvSpPr txBox="1"/>
          <p:nvPr/>
        </p:nvSpPr>
        <p:spPr>
          <a:xfrm>
            <a:off x="4138407" y="3602180"/>
            <a:ext cx="9119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Manage</a:t>
            </a:r>
          </a:p>
        </p:txBody>
      </p:sp>
    </p:spTree>
    <p:extLst>
      <p:ext uri="{BB962C8B-B14F-4D97-AF65-F5344CB8AC3E}">
        <p14:creationId xmlns:p14="http://schemas.microsoft.com/office/powerpoint/2010/main" val="414037661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5BB64-772F-6344-953F-BDD1023F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Limits in Deployments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813D0-98B7-FA45-90D4-DEADB6DCB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249784"/>
            <a:ext cx="7625100" cy="3173100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When defining pod spec in deployment, can use limits to manage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`resources` attribute defines compute resource requirements for pod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`limits` can be used to apply limits (e.g., in amount of memory and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cpu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Usually better to optimize once running vs. prematurely optimizing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Target environment when running will help determine correct settings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FE7D4-9D68-444E-813B-F26E2933A9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6530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5BB64-772F-6344-953F-BDD1023F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DaemonSets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813D0-98B7-FA45-90D4-DEADB6DCB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256125"/>
            <a:ext cx="7625100" cy="3173100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daemon is usually a system process that runs constantly as single instance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In k8s,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DaemonSet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runs single replica of a specific pod on every node in cluster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Usually used for infrastructure-level concerns: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Logging/central data collection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High availability for a reverse proxy running in cluster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Looks similar to other controllers (e.g., Deployment) but no replica count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FE7D4-9D68-444E-813B-F26E2933A9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8393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5BB64-772F-6344-953F-BDD1023F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DaemonSets</a:t>
            </a:r>
            <a:r>
              <a:rPr lang="en-US" dirty="0"/>
              <a:t> in Deployments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813D0-98B7-FA45-90D4-DEADB6DCB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256125"/>
            <a:ext cx="7625100" cy="3173100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Control loop watches for nodes joining cluster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New pod instance for the daemon will be started on new node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Works to stop/remove daemon pod(s) if node(s) taken out of cluster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FE7D4-9D68-444E-813B-F26E2933A9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4871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5BB64-772F-6344-953F-BDD1023F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DaemonSets</a:t>
            </a:r>
            <a:r>
              <a:rPr lang="en-US" dirty="0"/>
              <a:t> in Deployments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813D0-98B7-FA45-90D4-DEADB6DCB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256125"/>
            <a:ext cx="7625100" cy="3173100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Can also target just a subset of nodes for daemon pod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As with most other things in k8s, use label matching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Watches for nodes join cluster and for metadata matching label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DaemonSet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control loop is different from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ReplicaSets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because has to monitor combo of node activity and pod count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FE7D4-9D68-444E-813B-F26E2933A9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0100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5BB64-772F-6344-953F-BDD1023F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StatefulSets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813D0-98B7-FA45-90D4-DEADB6DCB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256125"/>
            <a:ext cx="7625100" cy="3173100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Represents a Pod controller that enables running apps at scale in a predictable manner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Deployments/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ReplicaSets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create Pods with random names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Also, starts Pods in parallel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Some use cases (e.g., clustering) require a more deterministic approach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FE7D4-9D68-444E-813B-F26E2933A9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134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5BB64-772F-6344-953F-BDD1023F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StatefulSets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813D0-98B7-FA45-90D4-DEADB6DCB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256125"/>
            <a:ext cx="7625100" cy="3173100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For example, creating a cluster of PostgreSQL instances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With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StatefulSets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, can create Pods with predictable names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Can access the Pods individually over DNS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k8s will start the Pods in sequence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FE7D4-9D68-444E-813B-F26E2933A9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6397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5BB64-772F-6344-953F-BDD1023F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StatefulSets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813D0-98B7-FA45-90D4-DEADB6DCB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256125"/>
            <a:ext cx="7625100" cy="3173100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With a PostgreSQL cluster, able to earmark a Pod as primary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Other Pods will wait for the primary and can use primary for replication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Allows clustering of multiple database instances with read-replicas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Pod name will be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StatefulSet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name followed by an index (starts at 0)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FE7D4-9D68-444E-813B-F26E2933A9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86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Containers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1"/>
          </p:nvPr>
        </p:nvSpPr>
        <p:spPr>
          <a:xfrm>
            <a:off x="613700" y="1256125"/>
            <a:ext cx="7625100" cy="31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8569" bIns="34275" anchor="t" anchorCtr="0">
            <a:noAutofit/>
          </a:bodyPr>
          <a:lstStyle/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 platform (e.g., Docker) running on a system can be used to dynamically create containers (executable instances of the app) from the defined image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Typically, much, much smaller than a VM which makes them lightweight, quickly deployable and quick to “boot up”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An orchestration engine (e.g., Kubernetes) might be used to coordinate multiple instances of the same container (or a “pod” of containers) to enable the servicing of more concurrent requests (scalability) </a:t>
            </a: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024042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5BB64-772F-6344-953F-BDD1023F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StatefulSets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813D0-98B7-FA45-90D4-DEADB6DCB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256125"/>
            <a:ext cx="7625100" cy="3173100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Provides stability for the deployment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Replacement of missing Pods will respect this ordering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If Pod 0 goes down, a replacement Pod 0 will be created (with same config)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Other Pod indexes will stay in place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FE7D4-9D68-444E-813B-F26E2933A9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0712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5BB64-772F-6344-953F-BDD1023F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StatefulSets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813D0-98B7-FA45-90D4-DEADB6DCB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256125"/>
            <a:ext cx="7625100" cy="3173100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To get access to DNS names for individual Pods, create a “headless” service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Create the service with a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clusterIP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of None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Does not use fixed IP for the Service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DNS entry for the service returns an IP address for each Pod in the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StatefulSet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Each Pod gets its own DNS entry as well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FE7D4-9D68-444E-813B-F26E2933A9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4324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5BB64-772F-6344-953F-BDD1023F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StatefulSets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813D0-98B7-FA45-90D4-DEADB6DCB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256125"/>
            <a:ext cx="7625100" cy="3173100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Can require adjustment to data storage approach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With something like PostgreSQL, each database instance will write data in its own writable layer instead of a shared location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Cannot simply mount a standard PVC for data storage as every Pod would try to write to that volume shared across all Pods 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FE7D4-9D68-444E-813B-F26E2933A9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3991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5BB64-772F-6344-953F-BDD1023F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StatefulSets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813D0-98B7-FA45-90D4-DEADB6DCB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256125"/>
            <a:ext cx="7625100" cy="3173100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StatefulSet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specification provides a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volumeClaimTemplates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field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Can include storage class, capacity, and access mode definitions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Each Pod in the spec gets its own dynamically-created PVC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As previously discussed, creates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PersistentVolumes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for each using defined storage class (or default in not specified)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This link between Pod and PVC remains in place even across Pod replacement 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FE7D4-9D68-444E-813B-F26E2933A9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6190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5BB64-772F-6344-953F-BDD1023F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StatefulSets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813D0-98B7-FA45-90D4-DEADB6DCB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249784"/>
            <a:ext cx="7625100" cy="3173100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Keep in mind –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StatefulSets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are intended to provide a stable and predictable deployment environment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Less flexible than other controller types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Can make changes more impactful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Be sure app requirements fit model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FE7D4-9D68-444E-813B-F26E2933A9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7116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5BB64-772F-6344-953F-BDD1023F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813D0-98B7-FA45-90D4-DEADB6DCB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256125"/>
            <a:ext cx="7625100" cy="3173100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Provide options for running maintenance tasks in your k8s Cluster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For example, with PostgreSQL cluster from previous, can schedule tasks against the DB “out-of-band”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Tasks like backing up databases, data migration, data loads, etc.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Defined with a Pod spec and run to completion as a batch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FE7D4-9D68-444E-813B-F26E2933A9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5187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5BB64-772F-6344-953F-BDD1023F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813D0-98B7-FA45-90D4-DEADB6DCB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256125"/>
            <a:ext cx="7625100" cy="3173100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Can run Pods for any container image but should represent a process with a discrete end (intended to run to completion)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Jobs add labels to the underlying Pods created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Includes a completions property for specifying how many times the Job should run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FE7D4-9D68-444E-813B-F26E2933A9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3375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5BB64-772F-6344-953F-BDD1023F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813D0-98B7-FA45-90D4-DEADB6DCB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256125"/>
            <a:ext cx="7625100" cy="3173100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And a parallelism property for specifying how many Pods to run in parallel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Enables distribution of Job processing for multiple types/instances across the Cluster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Also, can assist with managing the speed of Job execution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FE7D4-9D68-444E-813B-F26E2933A9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4436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5BB64-772F-6344-953F-BDD1023F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CronJobs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813D0-98B7-FA45-90D4-DEADB6DCB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256125"/>
            <a:ext cx="7625100" cy="3173100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Specific type of Job for executing regularly and on a schedule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Allows definition of a Job spec for use by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CronJob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for Job creation on the defined schedule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Use the Linux Cron format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FE7D4-9D68-444E-813B-F26E2933A9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88</a:t>
            </a:fld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1BD603A-67E9-4D76-A5E7-B3C20EA1A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474" y="2179056"/>
            <a:ext cx="4724527" cy="218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64894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5BB64-772F-6344-953F-BDD1023F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CronJobs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813D0-98B7-FA45-90D4-DEADB6DCB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249784"/>
            <a:ext cx="7625100" cy="3173100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Can move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CronJobs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to suspended state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Logic needs to account for standard Pod lifecycle management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Could include restarts or parallel runs – logic needs to support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FE7D4-9D68-444E-813B-F26E2933A9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73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B7B66-C821-1048-AFC3-9B8A9AF26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Containers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684F0-47C6-714D-997B-D64DAB13CA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1B69AC3-C50E-4842-B238-F8C412B9E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382" y="1093896"/>
            <a:ext cx="4273235" cy="341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15548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5BB64-772F-6344-953F-BDD1023F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Startup Probes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813D0-98B7-FA45-90D4-DEADB6DCB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256125"/>
            <a:ext cx="7625100" cy="3173100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First probe executed on startup and determines if app is initialized and ready for traffic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Only runs on initialization – once complete, will not run again in the Pod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Can specify number of probe attempts (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failureThreshold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And number of seconds to wait between retries (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periodSeconds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If all defined attempts fail, k8s will kill the Pod and startup a replacement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FE7D4-9D68-444E-813B-F26E2933A9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667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5BB64-772F-6344-953F-BDD1023F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Readiness Probes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813D0-98B7-FA45-90D4-DEADB6DCB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256125"/>
            <a:ext cx="7625100" cy="3173100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k8s knows if Pod container is running but not if application inside is healthy (specific to the app)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Defined in the Pod spec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Execute health checks on a fixed schedule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FE7D4-9D68-444E-813B-F26E2933A9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5868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5BB64-772F-6344-953F-BDD1023F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Readiness Probes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813D0-98B7-FA45-90D4-DEADB6DCB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256125"/>
            <a:ext cx="7625100" cy="3173100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Act at the network level and manage routing for listening components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If deemed unhealthy, Pod will be taken out of ready state and removed from list of active Pods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k8s keeps running probe looking for Pods that have recovered for reassociation to the Service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Different types of probes are supported – e.g., HTTP GET for web apps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FE7D4-9D68-444E-813B-F26E2933A9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1011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5BB64-772F-6344-953F-BDD1023F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Liveness Probes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813D0-98B7-FA45-90D4-DEADB6DCB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256125"/>
            <a:ext cx="7625100" cy="3173100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Use same health checks as readiness probes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Action on failure is different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Act at compute level and restart unhealthy Pods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Different types of probes are supported – e.g., HTTP GET for web apps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FE7D4-9D68-444E-813B-F26E2933A9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5636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5BB64-772F-6344-953F-BDD1023F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Logs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813D0-98B7-FA45-90D4-DEADB6DCB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256125"/>
            <a:ext cx="7625100" cy="3173100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k8s collects logs from container runtime and stores as files on node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Goal is to get logs out of the container and potentially centralize for aggregated processing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Often uses a sidecar container for the aggregation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FE7D4-9D68-444E-813B-F26E2933A9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58334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5BB64-772F-6344-953F-BDD1023F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Logs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813D0-98B7-FA45-90D4-DEADB6DCB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256125"/>
            <a:ext cx="7625100" cy="3173100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Logs can benefit from normalization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Parsing can be applied as the information passes through the pipeline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Several 3</a:t>
            </a:r>
            <a:r>
              <a:rPr lang="en-US" baseline="30000" dirty="0">
                <a:solidFill>
                  <a:schemeClr val="tx1">
                    <a:lumMod val="50000"/>
                  </a:schemeClr>
                </a:solidFill>
              </a:rPr>
              <a:t>rd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party tools (e.g.,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Fluentd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for log collection, Elasticsearch for log storage, and Kibana for view)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FE7D4-9D68-444E-813B-F26E2933A9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89126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5BB64-772F-6344-953F-BDD1023F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Deploying and Scaling Clusters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813D0-98B7-FA45-90D4-DEADB6DCB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256125"/>
            <a:ext cx="7625100" cy="3173100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Clusters can scale as needed</a:t>
            </a:r>
          </a:p>
          <a:p>
            <a:pPr marL="9715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Increased load</a:t>
            </a:r>
          </a:p>
          <a:p>
            <a:pPr marL="9715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Rolling cluster updates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This is often managed by the cloud provider with cloud native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FE7D4-9D68-444E-813B-F26E2933A9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4861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5BB64-772F-6344-953F-BDD1023F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Cluster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813D0-98B7-FA45-90D4-DEADB6DCB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256125"/>
            <a:ext cx="7625100" cy="3173100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Container limits provide options for specifying limits at the container level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Allow specification of memory and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cpu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limits to prevent a container from exhausting cluster resources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Can be defined using “requests” and “limits” in container spec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“requests” define what is requested (like a minimum) – container can use more than what’s defined if node provides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“limits” are hard stops – if exceeded container will be replaced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FE7D4-9D68-444E-813B-F26E2933A9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7923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5BB64-772F-6344-953F-BDD1023F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ResourceQuota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813D0-98B7-FA45-90D4-DEADB6DCB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256125"/>
            <a:ext cx="7625100" cy="3173100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Also, able to apply resource limits at the namespace level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Pod specs need to include a resource section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Container limits are reactive;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ResourceQuotas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are proactive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Pods won’t be created if they would exceed limit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FE7D4-9D68-444E-813B-F26E2933A9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6415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AC0A9-B0F0-6148-8455-2DA292E7A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Ingress Controller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74E27-EF6D-804A-9FE4-69F439130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256125"/>
            <a:ext cx="7625100" cy="3173100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Specialized load balancer for k8s environments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Manages traffic to pods in your cluster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Like Nodes, Services etc., they are deployed using the cluster API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There are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hlinkClick r:id="rId2"/>
              </a:rPr>
              <a:t>several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available besides the k8s offering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1B044-BFE4-B34E-881B-17CD0DD461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36103"/>
      </p:ext>
    </p:extLst>
  </p:cSld>
  <p:clrMapOvr>
    <a:masterClrMapping/>
  </p:clrMapOvr>
</p:sld>
</file>

<file path=ppt/theme/theme1.xml><?xml version="1.0" encoding="utf-8"?>
<a:theme xmlns:a="http://schemas.openxmlformats.org/drawingml/2006/main" name="Pluralsight default theme">
  <a:themeElements>
    <a:clrScheme name="Pluralsight default theme">
      <a:dk1>
        <a:srgbClr val="404040"/>
      </a:dk1>
      <a:lt1>
        <a:srgbClr val="FFFFFF"/>
      </a:lt1>
      <a:dk2>
        <a:srgbClr val="A7A7A7"/>
      </a:dk2>
      <a:lt2>
        <a:srgbClr val="535353"/>
      </a:lt2>
      <a:accent1>
        <a:srgbClr val="F05A28"/>
      </a:accent1>
      <a:accent2>
        <a:srgbClr val="E80A89"/>
      </a:accent2>
      <a:accent3>
        <a:srgbClr val="27AAE1"/>
      </a:accent3>
      <a:accent4>
        <a:srgbClr val="2B3990"/>
      </a:accent4>
      <a:accent5>
        <a:srgbClr val="4DEFA5"/>
      </a:accent5>
      <a:accent6>
        <a:srgbClr val="FFD825"/>
      </a:accent6>
      <a:hlink>
        <a:srgbClr val="EA008A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luralsight default theme">
  <a:themeElements>
    <a:clrScheme name="Pluralsight default theme">
      <a:dk1>
        <a:srgbClr val="404040"/>
      </a:dk1>
      <a:lt1>
        <a:srgbClr val="FFFFFF"/>
      </a:lt1>
      <a:dk2>
        <a:srgbClr val="A7A7A7"/>
      </a:dk2>
      <a:lt2>
        <a:srgbClr val="535353"/>
      </a:lt2>
      <a:accent1>
        <a:srgbClr val="F05A28"/>
      </a:accent1>
      <a:accent2>
        <a:srgbClr val="E80A89"/>
      </a:accent2>
      <a:accent3>
        <a:srgbClr val="27AAE1"/>
      </a:accent3>
      <a:accent4>
        <a:srgbClr val="2B3990"/>
      </a:accent4>
      <a:accent5>
        <a:srgbClr val="4DEFA5"/>
      </a:accent5>
      <a:accent6>
        <a:srgbClr val="FFD825"/>
      </a:accent6>
      <a:hlink>
        <a:srgbClr val="EA008A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5542</Words>
  <Application>Microsoft Office PowerPoint</Application>
  <PresentationFormat>On-screen Show (16:9)</PresentationFormat>
  <Paragraphs>678</Paragraphs>
  <Slides>105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105</vt:i4>
      </vt:variant>
    </vt:vector>
  </HeadingPairs>
  <TitlesOfParts>
    <vt:vector size="116" baseType="lpstr">
      <vt:lpstr>Wingdings</vt:lpstr>
      <vt:lpstr>Montserrat</vt:lpstr>
      <vt:lpstr>Segoe UI</vt:lpstr>
      <vt:lpstr>Montserrat Medium</vt:lpstr>
      <vt:lpstr>Roboto</vt:lpstr>
      <vt:lpstr>Arial</vt:lpstr>
      <vt:lpstr>Calibri</vt:lpstr>
      <vt:lpstr>Helvetica Neue</vt:lpstr>
      <vt:lpstr>Helvetica Neue Light</vt:lpstr>
      <vt:lpstr>Pluralsight default theme</vt:lpstr>
      <vt:lpstr>1_Pluralsight default theme</vt:lpstr>
      <vt:lpstr> Azure Developer – Virtual Mentored Program Microservices, Kubernetes, and Azure Kubernetes Service (AKS)</vt:lpstr>
      <vt:lpstr>Week 5 Content</vt:lpstr>
      <vt:lpstr>Microservices &amp; Containerization as a Deployment Strategy</vt:lpstr>
      <vt:lpstr>Why Containerization?</vt:lpstr>
      <vt:lpstr>What Do We Mean by Application Hosting?</vt:lpstr>
      <vt:lpstr>What Are the Hosting Options with Cloud?</vt:lpstr>
      <vt:lpstr>Containers</vt:lpstr>
      <vt:lpstr>Containers</vt:lpstr>
      <vt:lpstr>Containers</vt:lpstr>
      <vt:lpstr>What are Microservices?</vt:lpstr>
      <vt:lpstr>What is a Monolith?</vt:lpstr>
      <vt:lpstr>Monolithic Architecture Example</vt:lpstr>
      <vt:lpstr>Moving to Microservices</vt:lpstr>
      <vt:lpstr>Example Microservices Architecture</vt:lpstr>
      <vt:lpstr>Microservices – Benefits vs. Costs</vt:lpstr>
      <vt:lpstr>Microservices – Benefits vs. Costs</vt:lpstr>
      <vt:lpstr>Microservices &amp; Containers</vt:lpstr>
      <vt:lpstr>Microservices &amp; the Cloud</vt:lpstr>
      <vt:lpstr>Microservices Summary</vt:lpstr>
      <vt:lpstr>Kubernetes and Container Orchestration</vt:lpstr>
      <vt:lpstr>Kubernetes (k8s) Overview</vt:lpstr>
      <vt:lpstr>What is an Orchestrator and Why Do We Need It?</vt:lpstr>
      <vt:lpstr>Architecture of k8s System</vt:lpstr>
      <vt:lpstr>Core Components of k8s</vt:lpstr>
      <vt:lpstr>k8s Resource/Manifest</vt:lpstr>
      <vt:lpstr>Declarative and Desired State</vt:lpstr>
      <vt:lpstr>k8s Pods: The Basic Building Block</vt:lpstr>
      <vt:lpstr>k8s Pods: The Basic Building Block</vt:lpstr>
      <vt:lpstr>Pod state</vt:lpstr>
      <vt:lpstr>Deployments</vt:lpstr>
      <vt:lpstr>Deployments</vt:lpstr>
      <vt:lpstr>Pods, Deployments, &amp; ReplicaSets</vt:lpstr>
      <vt:lpstr>Question for the Group</vt:lpstr>
      <vt:lpstr>Question for the Group</vt:lpstr>
      <vt:lpstr>Question for the Group</vt:lpstr>
      <vt:lpstr>Control Plane: The API</vt:lpstr>
      <vt:lpstr>kubectl</vt:lpstr>
      <vt:lpstr>Pod Configuration</vt:lpstr>
      <vt:lpstr>Pod Design Patterns</vt:lpstr>
      <vt:lpstr>Multi-container Pod: Sidecar Pattern</vt:lpstr>
      <vt:lpstr>Multi-container Pod: Adapter Pattern</vt:lpstr>
      <vt:lpstr>Multi-container Pod: Ambassador Pattern</vt:lpstr>
      <vt:lpstr>Azure Kubernetes Service (AKS)</vt:lpstr>
      <vt:lpstr>Azure Kubernetes Service (AKS)</vt:lpstr>
      <vt:lpstr>Azure Kubernetes Service (AKS)</vt:lpstr>
      <vt:lpstr>Azure Kubernetes Service (AKS)</vt:lpstr>
      <vt:lpstr>Azure Kubernetes Service (AKS)</vt:lpstr>
      <vt:lpstr>Azure Kubernetes Service (AKS) – RBAC</vt:lpstr>
      <vt:lpstr>Azure Kubernetes Service (AKS)</vt:lpstr>
      <vt:lpstr>Diving Deeper into Kubernetes</vt:lpstr>
      <vt:lpstr>Namespaces in k8s</vt:lpstr>
      <vt:lpstr>Namespaces in k8s</vt:lpstr>
      <vt:lpstr>Namespaces in k8s</vt:lpstr>
      <vt:lpstr>Contexts</vt:lpstr>
      <vt:lpstr>Contexts</vt:lpstr>
      <vt:lpstr>ConfigMaps vs. Environment Variables</vt:lpstr>
      <vt:lpstr>ConfigMaps</vt:lpstr>
      <vt:lpstr>ConfigMaps as Env Vars</vt:lpstr>
      <vt:lpstr>ConfigMaps</vt:lpstr>
      <vt:lpstr>ConfigMaps - Precedence</vt:lpstr>
      <vt:lpstr>Secrets in Pods</vt:lpstr>
      <vt:lpstr>k8s Services</vt:lpstr>
      <vt:lpstr>k8s Service Types</vt:lpstr>
      <vt:lpstr>Cluster Access – Internal vs. External</vt:lpstr>
      <vt:lpstr>Container File System</vt:lpstr>
      <vt:lpstr>EmptyDir</vt:lpstr>
      <vt:lpstr>HostPath</vt:lpstr>
      <vt:lpstr>PersistentVolume</vt:lpstr>
      <vt:lpstr>PersistentVolumeClaim</vt:lpstr>
      <vt:lpstr>Dynamic Provisioning</vt:lpstr>
      <vt:lpstr>Storage Classes</vt:lpstr>
      <vt:lpstr>Scaling k8s</vt:lpstr>
      <vt:lpstr>Setting Limits in Deployments</vt:lpstr>
      <vt:lpstr>DaemonSets</vt:lpstr>
      <vt:lpstr>Using DaemonSets in Deployments</vt:lpstr>
      <vt:lpstr>Using DaemonSets in Deployments</vt:lpstr>
      <vt:lpstr>StatefulSets</vt:lpstr>
      <vt:lpstr>StatefulSets</vt:lpstr>
      <vt:lpstr>StatefulSets</vt:lpstr>
      <vt:lpstr>StatefulSets</vt:lpstr>
      <vt:lpstr>StatefulSets</vt:lpstr>
      <vt:lpstr>StatefulSets</vt:lpstr>
      <vt:lpstr>StatefulSets</vt:lpstr>
      <vt:lpstr>StatefulSets</vt:lpstr>
      <vt:lpstr>Jobs</vt:lpstr>
      <vt:lpstr>Jobs</vt:lpstr>
      <vt:lpstr>Jobs</vt:lpstr>
      <vt:lpstr>CronJobs</vt:lpstr>
      <vt:lpstr>CronJobs</vt:lpstr>
      <vt:lpstr>Startup Probes</vt:lpstr>
      <vt:lpstr>Readiness Probes</vt:lpstr>
      <vt:lpstr>Readiness Probes</vt:lpstr>
      <vt:lpstr>Liveness Probes</vt:lpstr>
      <vt:lpstr>Managing Logs</vt:lpstr>
      <vt:lpstr>Managing Logs</vt:lpstr>
      <vt:lpstr>Deploying and Scaling Clusters</vt:lpstr>
      <vt:lpstr>Managing Cluster Resources</vt:lpstr>
      <vt:lpstr>ResourceQuota</vt:lpstr>
      <vt:lpstr>The Ingress Controller</vt:lpstr>
      <vt:lpstr>Rolling Deployments</vt:lpstr>
      <vt:lpstr>Blue/Green Deployments</vt:lpstr>
      <vt:lpstr>Canary Pods for Testing and Production</vt:lpstr>
      <vt:lpstr>NetworkPolicy and SecurityContext</vt:lpstr>
      <vt:lpstr>NetworkPolicy and SecurityContext</vt:lpstr>
      <vt:lpstr>Thank you!  If you have additional questions,  please reach out to me at: (email address)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Welcome Working with Kubernetes</dc:title>
  <cp:lastModifiedBy>Allen Sanders</cp:lastModifiedBy>
  <cp:revision>35</cp:revision>
  <dcterms:modified xsi:type="dcterms:W3CDTF">2022-09-18T16:33:24Z</dcterms:modified>
</cp:coreProperties>
</file>