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73" r:id="rId2"/>
  </p:sldMasterIdLst>
  <p:notesMasterIdLst>
    <p:notesMasterId r:id="rId27"/>
  </p:notesMasterIdLst>
  <p:sldIdLst>
    <p:sldId id="2147376981" r:id="rId3"/>
    <p:sldId id="2147376864" r:id="rId4"/>
    <p:sldId id="2147376984" r:id="rId5"/>
    <p:sldId id="2147376947" r:id="rId6"/>
    <p:sldId id="2147472492" r:id="rId7"/>
    <p:sldId id="2147472493" r:id="rId8"/>
    <p:sldId id="2147472494" r:id="rId9"/>
    <p:sldId id="2147472495" r:id="rId10"/>
    <p:sldId id="2147472496" r:id="rId11"/>
    <p:sldId id="2147472497" r:id="rId12"/>
    <p:sldId id="2147472498" r:id="rId13"/>
    <p:sldId id="2147472501" r:id="rId14"/>
    <p:sldId id="2147472502" r:id="rId15"/>
    <p:sldId id="2147472503" r:id="rId16"/>
    <p:sldId id="2147472504" r:id="rId17"/>
    <p:sldId id="2147472505" r:id="rId18"/>
    <p:sldId id="2147376985" r:id="rId19"/>
    <p:sldId id="2147472499" r:id="rId20"/>
    <p:sldId id="2147376986" r:id="rId21"/>
    <p:sldId id="2147472506" r:id="rId22"/>
    <p:sldId id="2147472507" r:id="rId23"/>
    <p:sldId id="2147472508" r:id="rId24"/>
    <p:sldId id="2147472509" r:id="rId25"/>
    <p:sldId id="270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Helvetica Neue Light" panose="020B0604020202020204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  <p:embeddedFont>
      <p:font typeface="Montserrat Medium" panose="00000600000000000000" pitchFamily="2" charset="0"/>
      <p:regular r:id="rId44"/>
      <p:italic r:id="rId45"/>
    </p:embeddedFont>
    <p:embeddedFont>
      <p:font typeface="Trebuchet MS" panose="020B0603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0" autoAdjust="0"/>
  </p:normalViewPr>
  <p:slideViewPr>
    <p:cSldViewPr snapToGrid="0">
      <p:cViewPr varScale="1">
        <p:scale>
          <a:sx n="117" d="100"/>
          <a:sy n="117" d="100"/>
        </p:scale>
        <p:origin x="7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f3892661_1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f3892661_1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932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Showing here for Azure DevOps but will be very similar in a Jenkins implementation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3891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3891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https://learn.microsoft.com/en-us/training/modules/run-quality-tests-build-pipeline/</a:t>
            </a:r>
          </a:p>
        </p:txBody>
      </p:sp>
    </p:spTree>
    <p:extLst>
      <p:ext uri="{BB962C8B-B14F-4D97-AF65-F5344CB8AC3E}">
        <p14:creationId xmlns:p14="http://schemas.microsoft.com/office/powerpoint/2010/main" val="314731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4821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https://learn.microsoft.com/en-us/azure/devops/pipelines/release/azure-key-vault?view=azure-devops&amp;tabs=yaml + https://learn.microsoft.com/en-us/azure/active-directory/develop/howto-create-service-principal-portal#register-an-application-with-azure-ad-and-create-a-service-principal</a:t>
            </a:r>
          </a:p>
        </p:txBody>
      </p:sp>
    </p:spTree>
    <p:extLst>
      <p:ext uri="{BB962C8B-B14F-4D97-AF65-F5344CB8AC3E}">
        <p14:creationId xmlns:p14="http://schemas.microsoft.com/office/powerpoint/2010/main" val="2819219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https://learn.microsoft.com/en-us/azure/devops/pipelines/apps/cd/deploy-docker-webapp?view=azure-devops&amp;tabs=python%2Cyaml</a:t>
            </a:r>
          </a:p>
        </p:txBody>
      </p:sp>
    </p:spTree>
    <p:extLst>
      <p:ext uri="{BB962C8B-B14F-4D97-AF65-F5344CB8AC3E}">
        <p14:creationId xmlns:p14="http://schemas.microsoft.com/office/powerpoint/2010/main" val="3882045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419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https://learn.microsoft.com/en-us/azure/developer/jenkins/configure-on-linux-vm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openjdk-11-jdk in custom-data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VM create statement add --size Standard_B2s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Try exercises at https://github.com/PacktPublishing/Continuous-Delivery-With-Docker-and-Jenkins-3rd-Edition/tree/main/Chapter04 if time left over</a:t>
            </a:r>
          </a:p>
        </p:txBody>
      </p:sp>
    </p:spTree>
    <p:extLst>
      <p:ext uri="{BB962C8B-B14F-4D97-AF65-F5344CB8AC3E}">
        <p14:creationId xmlns:p14="http://schemas.microsoft.com/office/powerpoint/2010/main" val="691997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692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084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3891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7580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102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c201d84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c201d84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38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0f3892661_1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0f3892661_1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-- Need bookend -- first and last thing they should see is DevelopIntelligence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this for the final slide of your class materials. Include contact information so participants can reach you if they have questions after the course.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007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Epics can be used to group sets of issues under a common heading (often used to describe entire features)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User stories – define the requirements often using a form of Given | When | Then syntax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Spikes – tasks wholly-devoted to research on a concept/topic, the results of which can be used to inform other work tasks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389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389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033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0" dirty="0"/>
              <a:t>TFVC – Microsoft-specific (supports migration from TFS)</a:t>
            </a:r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994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499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681885d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b="0" dirty="0"/>
          </a:p>
        </p:txBody>
      </p:sp>
      <p:sp>
        <p:nvSpPr>
          <p:cNvPr id="155" name="Google Shape;155;g7f7681885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29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Skills Gradi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8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Gradient">
  <p:cSld name="Flow Gradient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64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title">
  <p:cSld name="Black"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497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">
  <p:cSld name="Flow content slide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flipH="1">
            <a:off x="382825" y="457550"/>
            <a:ext cx="78006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 rot="5400000">
            <a:off x="166850" y="673550"/>
            <a:ext cx="5460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 rot="5400000">
            <a:off x="7840675" y="228750"/>
            <a:ext cx="571500" cy="11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6170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30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solidFill>
          <a:srgbClr val="0000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1" name="Google Shape;91;p21"/>
          <p:cNvSpPr/>
          <p:nvPr/>
        </p:nvSpPr>
        <p:spPr>
          <a:xfrm flipH="1">
            <a:off x="382800" y="381350"/>
            <a:ext cx="88374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15550" y="648650"/>
            <a:ext cx="6486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-76200" y="915950"/>
            <a:ext cx="573000" cy="114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601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3 column 1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 flipH="1">
            <a:off x="306600" y="381350"/>
            <a:ext cx="8837400" cy="1140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2"/>
          <p:cNvSpPr/>
          <p:nvPr/>
        </p:nvSpPr>
        <p:spPr>
          <a:xfrm rot="5400000">
            <a:off x="39350" y="648650"/>
            <a:ext cx="6486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-152400" y="915950"/>
            <a:ext cx="573000" cy="114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652700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411859" y="1152487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204335" y="1139150"/>
            <a:ext cx="26628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472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3 column 2">
    <p:bg>
      <p:bgPr>
        <a:solidFill>
          <a:srgbClr val="0000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759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 1">
  <p:cSld name="3 column 1 1"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2937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759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 content slide 2">
  <p:cSld name="Flow content slide 2"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rgbClr val="27AAE1"/>
              </a:gs>
              <a:gs pos="100000">
                <a:srgbClr val="2B399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2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Computer right">
    <p:bg>
      <p:bgPr>
        <a:solidFill>
          <a:srgbClr val="0000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6944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Computer right 1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025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Smart phone right 1">
    <p:bg>
      <p:bgPr>
        <a:solidFill>
          <a:srgbClr val="00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51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30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53" name="Google Shape;153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799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gradFill>
          <a:gsLst>
            <a:gs pos="0">
              <a:srgbClr val="25A8E1"/>
            </a:gs>
            <a:gs pos="100000">
              <a:srgbClr val="29378F"/>
            </a:gs>
          </a:gsLst>
          <a:lin ang="2698631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1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61" name="Google Shape;161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9105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1 1">
    <p:bg>
      <p:bgPr>
        <a:solidFill>
          <a:srgbClr val="000000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72" name="Google Shape;172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2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32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2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812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 1">
  <p:cSld name="TITLE_1 1 1"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33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181" name="Google Shape;181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3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3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64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_Callout_Pink 1">
  <p:cSld name="Side_Callout_Pink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0"/>
            <a:ext cx="3312900" cy="5143500"/>
          </a:xfrm>
          <a:prstGeom prst="rect">
            <a:avLst/>
          </a:prstGeom>
          <a:gradFill>
            <a:gsLst>
              <a:gs pos="0">
                <a:srgbClr val="25A8E1"/>
              </a:gs>
              <a:gs pos="100000">
                <a:srgbClr val="29378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256575" y="2094950"/>
            <a:ext cx="23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3339830" y="11544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2"/>
          </p:nvPr>
        </p:nvSpPr>
        <p:spPr>
          <a:xfrm>
            <a:off x="348925" y="2607625"/>
            <a:ext cx="2289600" cy="5232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/>
          <p:nvPr/>
        </p:nvSpPr>
        <p:spPr>
          <a:xfrm rot="5400000">
            <a:off x="32925" y="223650"/>
            <a:ext cx="5604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5"/>
          <p:cNvSpPr/>
          <p:nvPr/>
        </p:nvSpPr>
        <p:spPr>
          <a:xfrm rot="5400000">
            <a:off x="8385700" y="630050"/>
            <a:ext cx="4557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5"/>
          <p:cNvSpPr/>
          <p:nvPr/>
        </p:nvSpPr>
        <p:spPr>
          <a:xfrm>
            <a:off x="256515" y="458742"/>
            <a:ext cx="841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5"/>
          <p:cNvSpPr/>
          <p:nvPr/>
        </p:nvSpPr>
        <p:spPr>
          <a:xfrm>
            <a:off x="8620499" y="801350"/>
            <a:ext cx="523500" cy="113100"/>
          </a:xfrm>
          <a:prstGeom prst="rect">
            <a:avLst/>
          </a:prstGeom>
          <a:solidFill>
            <a:srgbClr val="4EE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31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00"/>
            <a:ext cx="9143995" cy="51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887524" y="1440500"/>
            <a:ext cx="7480522" cy="370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590499" y="915528"/>
            <a:ext cx="690676" cy="5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/>
        </p:nvSpPr>
        <p:spPr>
          <a:xfrm flipH="1">
            <a:off x="368300" y="658850"/>
            <a:ext cx="40530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"/>
          <p:cNvSpPr/>
          <p:nvPr/>
        </p:nvSpPr>
        <p:spPr>
          <a:xfrm rot="5400000">
            <a:off x="-51675" y="1064275"/>
            <a:ext cx="9234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6"/>
          <p:cNvSpPr/>
          <p:nvPr/>
        </p:nvSpPr>
        <p:spPr>
          <a:xfrm rot="5400000">
            <a:off x="3973100" y="324650"/>
            <a:ext cx="7833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4525" y="1134375"/>
            <a:ext cx="73788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11827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49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488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Black">
  <p:cSld name="Blank_Blac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-10913" y="-35844"/>
            <a:ext cx="9165900" cy="52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8199454" y="4767263"/>
            <a:ext cx="72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280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1000" y="114623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1906" y="289234"/>
            <a:ext cx="6598259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479948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685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5609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53302" y="0"/>
            <a:ext cx="312713" cy="51435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72500" y="2010827"/>
            <a:ext cx="2345911" cy="112184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/>
        </p:nvSpPr>
        <p:spPr bwMode="white">
          <a:xfrm>
            <a:off x="3060573" y="-982"/>
            <a:ext cx="6083428" cy="514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8"/>
          <p:cNvSpPr/>
          <p:nvPr/>
        </p:nvSpPr>
        <p:spPr bwMode="white">
          <a:xfrm>
            <a:off x="0" y="0"/>
            <a:ext cx="4772660" cy="51435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750"/>
              </a:spcAft>
            </a:pPr>
            <a:endParaRPr lang="en-US" sz="9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72500" y="467100"/>
            <a:ext cx="3505235" cy="353174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55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75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/>
          <p:cNvSpPr txBox="1"/>
          <p:nvPr/>
        </p:nvSpPr>
        <p:spPr>
          <a:xfrm rot="16200000">
            <a:off x="7115176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3345129" y="2555853"/>
            <a:ext cx="2021000" cy="2592413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3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73" y="243000"/>
            <a:ext cx="84240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1800"/>
            </a:lvl1pPr>
            <a:lvl2pPr marL="685800" lvl="1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16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59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557387" y="0"/>
            <a:ext cx="312713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gray">
          <a:xfrm>
            <a:off x="5864658" y="0"/>
            <a:ext cx="3279343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9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65019" y="0"/>
            <a:ext cx="3278981" cy="51435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2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7258051" y="4803777"/>
            <a:ext cx="1111538" cy="1154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Copyright"/>
          <p:cNvSpPr txBox="1"/>
          <p:nvPr/>
        </p:nvSpPr>
        <p:spPr>
          <a:xfrm rot="16200000">
            <a:off x="7115176" y="2937969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2021 by Boston Consulting Group. All rights reserved.</a:t>
            </a:r>
            <a:endParaRPr lang="en-US" sz="525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500" y="1353488"/>
            <a:ext cx="4685664" cy="24651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3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75904" y="4803777"/>
            <a:ext cx="285750" cy="11541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75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1 - Basic" type="tx">
  <p:cSld name="B1 - Basic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2c2b1796e_0_195"/>
          <p:cNvSpPr txBox="1">
            <a:spLocks noGrp="1"/>
          </p:cNvSpPr>
          <p:nvPr>
            <p:ph type="body" idx="1"/>
          </p:nvPr>
        </p:nvSpPr>
        <p:spPr>
          <a:xfrm>
            <a:off x="425637" y="822956"/>
            <a:ext cx="678735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76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1650">
                <a:solidFill>
                  <a:schemeClr val="dk1"/>
                </a:solidFill>
              </a:defRPr>
            </a:lvl1pPr>
            <a:lvl2pPr marL="685800" lvl="1" indent="-257175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800"/>
              <a:buChar char="○"/>
              <a:defRPr/>
            </a:lvl2pPr>
            <a:lvl3pPr marL="1028700" lvl="2" indent="-247650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600"/>
              <a:buChar char="■"/>
              <a:defRPr/>
            </a:lvl3pPr>
            <a:lvl4pPr marL="1371600" lvl="3" indent="-238125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66700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2000"/>
              <a:buChar char="○"/>
              <a:defRPr/>
            </a:lvl5pPr>
            <a:lvl6pPr marL="2057400" lvl="5" indent="-257175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800"/>
              <a:buChar char="■"/>
              <a:defRPr/>
            </a:lvl6pPr>
            <a:lvl7pPr marL="2400300" lvl="6" indent="-247650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600"/>
              <a:buChar char="●"/>
              <a:defRPr/>
            </a:lvl7pPr>
            <a:lvl8pPr marL="2743200" lvl="7" indent="-238125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28600" algn="l" rtl="0">
              <a:lnSpc>
                <a:spcPct val="100000"/>
              </a:lnSpc>
              <a:spcBef>
                <a:spcPts val="1575"/>
              </a:spcBef>
              <a:spcAft>
                <a:spcPts val="1575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c2c2b1796e_0_195"/>
          <p:cNvSpPr txBox="1">
            <a:spLocks noGrp="1"/>
          </p:cNvSpPr>
          <p:nvPr>
            <p:ph type="title"/>
          </p:nvPr>
        </p:nvSpPr>
        <p:spPr>
          <a:xfrm>
            <a:off x="425637" y="48000"/>
            <a:ext cx="6653925" cy="74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c2c2b1796e_0_195"/>
          <p:cNvSpPr txBox="1">
            <a:spLocks noGrp="1"/>
          </p:cNvSpPr>
          <p:nvPr>
            <p:ph type="body" idx="2"/>
          </p:nvPr>
        </p:nvSpPr>
        <p:spPr>
          <a:xfrm>
            <a:off x="425637" y="1312781"/>
            <a:ext cx="8293050" cy="33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685800" lvl="1" indent="-257175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800"/>
              <a:buChar char="○"/>
              <a:defRPr/>
            </a:lvl2pPr>
            <a:lvl3pPr marL="1028700" lvl="2" indent="-247650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600"/>
              <a:buChar char="■"/>
              <a:defRPr/>
            </a:lvl3pPr>
            <a:lvl4pPr marL="1371600" lvl="3" indent="-238125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66700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2000"/>
              <a:buChar char="○"/>
              <a:defRPr/>
            </a:lvl5pPr>
            <a:lvl6pPr marL="2057400" lvl="5" indent="-257175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800"/>
              <a:buChar char="■"/>
              <a:defRPr/>
            </a:lvl6pPr>
            <a:lvl7pPr marL="2400300" lvl="6" indent="-247650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600"/>
              <a:buChar char="●"/>
              <a:defRPr/>
            </a:lvl7pPr>
            <a:lvl8pPr marL="2743200" lvl="7" indent="-238125" algn="l" rtl="0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28600" algn="l" rtl="0">
              <a:lnSpc>
                <a:spcPct val="100000"/>
              </a:lnSpc>
              <a:spcBef>
                <a:spcPts val="1575"/>
              </a:spcBef>
              <a:spcAft>
                <a:spcPts val="1575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c2c2b1796e_0_195"/>
          <p:cNvSpPr txBox="1">
            <a:spLocks noGrp="1"/>
          </p:cNvSpPr>
          <p:nvPr>
            <p:ph type="sldNum" idx="12"/>
          </p:nvPr>
        </p:nvSpPr>
        <p:spPr>
          <a:xfrm>
            <a:off x="8039130" y="4852894"/>
            <a:ext cx="686475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Salesforc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Salesforce Sans"/>
                <a:ea typeface="Salesforce Sans"/>
                <a:cs typeface="Salesforce Sans"/>
                <a:sym typeface="Salesforce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9608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1906" y="289234"/>
            <a:ext cx="6598259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479948" y="3567113"/>
            <a:ext cx="3092053" cy="100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66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73" y="243000"/>
            <a:ext cx="84240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1000" y="113400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2857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1800"/>
            </a:lvl1pPr>
            <a:lvl2pPr marL="685800" lvl="1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16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4653" y="243000"/>
            <a:ext cx="8424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21000" y="1146230"/>
            <a:ext cx="7884000" cy="3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05000" y="4902994"/>
            <a:ext cx="625550" cy="22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152" name="Google Shape;152;p30"/>
          <p:cNvGrpSpPr/>
          <p:nvPr/>
        </p:nvGrpSpPr>
        <p:grpSpPr>
          <a:xfrm>
            <a:off x="3500202" y="-104619"/>
            <a:ext cx="5769350" cy="5951747"/>
            <a:chOff x="3458352" y="512656"/>
            <a:chExt cx="5769350" cy="5951747"/>
          </a:xfrm>
        </p:grpSpPr>
        <p:pic>
          <p:nvPicPr>
            <p:cNvPr id="153" name="Google Shape;153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30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94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4" r:id="rId4"/>
    <p:sldLayoutId id="2147483665" r:id="rId5"/>
    <p:sldLayoutId id="2147483669" r:id="rId6"/>
    <p:sldLayoutId id="2147483670" r:id="rId7"/>
    <p:sldLayoutId id="2147483671" r:id="rId8"/>
    <p:sldLayoutId id="214748370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b="1" i="0" u="none" strike="noStrike" cap="none">
                <a:solidFill>
                  <a:srgbClr val="FFFFFF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 i="0" u="none" strike="noStrike" cap="none">
                <a:solidFill>
                  <a:srgbClr val="FFFFFF"/>
                </a:solidFill>
              </a:defRPr>
            </a:lvl5pPr>
            <a:lvl6pPr marL="2743200" marR="0" lvl="5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  <a:defRPr sz="2700" i="0" u="none" strike="noStrike" cap="none">
                <a:solidFill>
                  <a:srgbClr val="FFFFFF"/>
                </a:solidFill>
              </a:defRPr>
            </a:lvl6pPr>
            <a:lvl7pPr marL="3200400" marR="0" lvl="6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7pPr>
            <a:lvl8pPr marL="3657600" marR="0" lvl="7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8pPr>
            <a:lvl9pPr marL="4114800" marR="0" lvl="8" indent="-400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•"/>
              <a:defRPr sz="27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</a:defRPr>
            </a:lvl1pPr>
            <a:lvl2pPr lvl="1" algn="r">
              <a:buNone/>
              <a:defRPr sz="1300">
                <a:solidFill>
                  <a:srgbClr val="FFFFFF"/>
                </a:solidFill>
              </a:defRPr>
            </a:lvl2pPr>
            <a:lvl3pPr lvl="2" algn="r">
              <a:buNone/>
              <a:defRPr sz="1300">
                <a:solidFill>
                  <a:srgbClr val="FFFFFF"/>
                </a:solidFill>
              </a:defRPr>
            </a:lvl3pPr>
            <a:lvl4pPr lvl="3" algn="r">
              <a:buNone/>
              <a:defRPr sz="1300">
                <a:solidFill>
                  <a:srgbClr val="FFFFFF"/>
                </a:solidFill>
              </a:defRPr>
            </a:lvl4pPr>
            <a:lvl5pPr lvl="4" algn="r">
              <a:buNone/>
              <a:defRPr sz="1300">
                <a:solidFill>
                  <a:srgbClr val="FFFFFF"/>
                </a:solidFill>
              </a:defRPr>
            </a:lvl5pPr>
            <a:lvl6pPr lvl="5" algn="r">
              <a:buNone/>
              <a:defRPr sz="1300">
                <a:solidFill>
                  <a:srgbClr val="FFFFFF"/>
                </a:solidFill>
              </a:defRPr>
            </a:lvl6pPr>
            <a:lvl7pPr lvl="6" algn="r">
              <a:buNone/>
              <a:defRPr sz="1300">
                <a:solidFill>
                  <a:srgbClr val="FFFFFF"/>
                </a:solidFill>
              </a:defRPr>
            </a:lvl7pPr>
            <a:lvl8pPr lvl="7" algn="r">
              <a:buNone/>
              <a:defRPr sz="1300">
                <a:solidFill>
                  <a:srgbClr val="FFFFFF"/>
                </a:solidFill>
              </a:defRPr>
            </a:lvl8pPr>
            <a:lvl9pPr lvl="8" algn="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7868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4" r:id="rId27"/>
    <p:sldLayoutId id="2147483705" r:id="rId28"/>
    <p:sldLayoutId id="2147483707" r:id="rId29"/>
    <p:sldLayoutId id="214748370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learn.microsoft.com/en-us/azure/devops/pipelines/get-started/key-pipelines-concepts?view=azure-devop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721933" y="1875365"/>
            <a:ext cx="8520600" cy="1692523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Azure Developer – Virtual Mentored Program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Azure DevOps, Jenkins, and Azure Active Directory</a:t>
            </a:r>
            <a:endParaRPr sz="3600" dirty="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Components of Azure DevOps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3D29-FE5F-C6A6-3C23-58FD9F7A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76" y="1576377"/>
            <a:ext cx="833316" cy="416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1392E-0389-F0CD-8CF6-10FC5307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510" y="1621552"/>
            <a:ext cx="891559" cy="371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C457-B483-A851-B55C-674EA4192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390" y="2358683"/>
            <a:ext cx="1007220" cy="426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A5923-E2AC-2968-D6E1-5152A29A3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224" y="3374353"/>
            <a:ext cx="1007220" cy="39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C74DE9-33AE-369A-FB60-E1460B8F4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1433" y="3356342"/>
            <a:ext cx="809712" cy="428214"/>
          </a:xfrm>
          <a:prstGeom prst="rect">
            <a:avLst/>
          </a:prstGeom>
        </p:spPr>
      </p:pic>
      <p:sp>
        <p:nvSpPr>
          <p:cNvPr id="2" name="Google Shape;158;p26">
            <a:extLst>
              <a:ext uri="{FF2B5EF4-FFF2-40B4-BE49-F238E27FC236}">
                <a16:creationId xmlns:a16="http://schemas.microsoft.com/office/drawing/2014/main" id="{D358228F-8DC8-E21E-7DF9-81E199F13BC6}"/>
              </a:ext>
            </a:extLst>
          </p:cNvPr>
          <p:cNvSpPr txBox="1">
            <a:spLocks/>
          </p:cNvSpPr>
          <p:nvPr/>
        </p:nvSpPr>
        <p:spPr>
          <a:xfrm>
            <a:off x="445350" y="4154655"/>
            <a:ext cx="8253300" cy="59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Provides tools for multiple types of testing on your projects</a:t>
            </a:r>
          </a:p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Includes support for manual as well as automated (continuous) testing</a:t>
            </a:r>
          </a:p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Can be used by project teams to manage test plans, test cases, test artifacts, and test results – all in a single location</a:t>
            </a:r>
          </a:p>
        </p:txBody>
      </p:sp>
    </p:spTree>
    <p:extLst>
      <p:ext uri="{BB962C8B-B14F-4D97-AF65-F5344CB8AC3E}">
        <p14:creationId xmlns:p14="http://schemas.microsoft.com/office/powerpoint/2010/main" val="56399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CI/CD in Azure DevOps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9CD95-43C5-C428-8293-2D718C67B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24" y="1624693"/>
            <a:ext cx="5790351" cy="2028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E2F12-3188-055B-F39D-A3357B5BA74A}"/>
              </a:ext>
            </a:extLst>
          </p:cNvPr>
          <p:cNvSpPr txBox="1"/>
          <p:nvPr/>
        </p:nvSpPr>
        <p:spPr>
          <a:xfrm>
            <a:off x="715064" y="3853543"/>
            <a:ext cx="771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https://learn.microsoft.com/en-us/azure/devops/pipelines/get-started/key-pipelines-concepts?view=azure-devops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815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Integrating Automated Tests 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Into Azure DevOps Pipeline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19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In Azure DevOps, you can add a task to your pipeline to automatically run tests as part of pipeline execution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Mechanism used will depend on the language your app is written in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Often test execution will be handled with a script command used to launch the defined set of automated tests  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Gates can be put in place to prevent move from build to release if tests fail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0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Google Shape;157;p26">
            <a:extLst>
              <a:ext uri="{FF2B5EF4-FFF2-40B4-BE49-F238E27FC236}">
                <a16:creationId xmlns:a16="http://schemas.microsoft.com/office/drawing/2014/main" id="{FEABA081-D79B-C046-EC70-38E6001E9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Integrating Automated Tests 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Into Azure DevOps Pipeline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619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Integrating Azure Key Vault Into 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DevOps Pipeline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213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Azure DevOps includes tasks for integrating with an Azure Key Vault instance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Can be used to dynamically apply sensitive configuration at build/release time (in pipeline) vs. checking in to source control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In Azure DevOps, there’s a UI to help guide configuration of the integration or you can edit the YAML directly  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You’ll need to grant the pipeline access to the secret in Key Vault – accomplished through use of a service principal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2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D154125A-D21E-2B4A-7E39-280B0AE95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Integrating Azure Key Vault Into 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Azure DevOps Pipeline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5045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D154125A-D21E-2B4A-7E39-280B0AE95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Add Deploy Stage &amp; Push to Azure Resources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9071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24421"/>
          </a:xfrm>
        </p:spPr>
        <p:txBody>
          <a:bodyPr spcFirstLastPara="1" wrap="square" lIns="68569" tIns="34275" rIns="68569" bIns="34275" anchor="b" anchorCtr="0">
            <a:normAutofit fontScale="90000"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sz="3600" dirty="0">
                <a:solidFill>
                  <a:schemeClr val="bg1"/>
                </a:solidFill>
              </a:rPr>
              <a:t>Jenkins</a:t>
            </a:r>
            <a:endParaRPr lang="en-US" dirty="0"/>
          </a:p>
        </p:txBody>
      </p:sp>
      <p:sp>
        <p:nvSpPr>
          <p:cNvPr id="159" name="Google Shape;159;p26" hidden="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26">
            <a:extLst>
              <a:ext uri="{FF2B5EF4-FFF2-40B4-BE49-F238E27FC236}">
                <a16:creationId xmlns:a16="http://schemas.microsoft.com/office/drawing/2014/main" id="{BF06FE0D-AFE5-4638-BB6C-629A9AAFD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l">
              <a:buClr>
                <a:srgbClr val="233445"/>
              </a:buCl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Deploy Jenkins to Azure VM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78015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24421"/>
          </a:xfrm>
        </p:spPr>
        <p:txBody>
          <a:bodyPr spcFirstLastPara="1" wrap="square" lIns="68569" tIns="34275" rIns="68569" bIns="34275" anchor="b" anchorCtr="0">
            <a:normAutofit fontScale="90000"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sz="3600" dirty="0">
                <a:solidFill>
                  <a:schemeClr val="bg1"/>
                </a:solidFill>
              </a:rPr>
              <a:t>Azure Active Directory</a:t>
            </a:r>
            <a:endParaRPr lang="en-US" dirty="0"/>
          </a:p>
        </p:txBody>
      </p:sp>
      <p:sp>
        <p:nvSpPr>
          <p:cNvPr id="159" name="Google Shape;159;p26" hidden="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Week 7 Content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2AA808-5827-85A6-3D23-5E55B3FF2F34}"/>
              </a:ext>
            </a:extLst>
          </p:cNvPr>
          <p:cNvSpPr/>
          <p:nvPr/>
        </p:nvSpPr>
        <p:spPr>
          <a:xfrm>
            <a:off x="2876365" y="1740023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DevOps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76563-52B7-54F6-51DA-AE7CD45CE73F}"/>
              </a:ext>
            </a:extLst>
          </p:cNvPr>
          <p:cNvSpPr/>
          <p:nvPr/>
        </p:nvSpPr>
        <p:spPr>
          <a:xfrm>
            <a:off x="2902998" y="2487227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B4D5AB-8FDD-0239-4C4A-C69145DB0776}"/>
              </a:ext>
            </a:extLst>
          </p:cNvPr>
          <p:cNvSpPr/>
          <p:nvPr/>
        </p:nvSpPr>
        <p:spPr>
          <a:xfrm>
            <a:off x="2902998" y="3229192"/>
            <a:ext cx="3338004" cy="621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5998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What is it?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1"/>
            <a:ext cx="7625100" cy="24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cloud-based IAM (Identity &amp; Access Management)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Enables integrated access to several Microsoft platforms (including Azure, Microsoft 365, etc.) as well as linking with multiple SaaS applications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Organized by tenant – represents an organization and helps with managing internal &amp; external user access to resources  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Supports several license types defining levels of access to more advanced capabilities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5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What is it?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269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Built around industry standards (like OAuth 2.0, OpenID Connect, and SAML v2.0)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Supports multiple identity types – work or school accounts, personal Microsoft accounts, and social accounts (Facebook, Google, Twitter, etc.)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open-source libraries to facilitate programmatic integration 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Portal for managing application registrations (more to come on that)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Provides APIs to support automatic registration of applications as part of CI/CD pipelines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5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What is it?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759450" y="1800062"/>
            <a:ext cx="7625100" cy="269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License types supported include Free, Office 365, Premium P1, and Premium P2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As expected, the Premium license versions offer more IAM capability but also cost more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dirty="0"/>
              <a:t>Finally, Azure AD provides B2B and B2C offerings to support access for internal/external users and SSO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60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E7F8-8739-4432-94B7-9824E6AEB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7CF926-0795-BDFF-A9F3-161FCC174363}"/>
              </a:ext>
            </a:extLst>
          </p:cNvPr>
          <p:cNvSpPr/>
          <p:nvPr/>
        </p:nvSpPr>
        <p:spPr>
          <a:xfrm>
            <a:off x="1956486" y="2176333"/>
            <a:ext cx="5231027" cy="79083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Google Shape;157;p26">
            <a:extLst>
              <a:ext uri="{FF2B5EF4-FFF2-40B4-BE49-F238E27FC236}">
                <a16:creationId xmlns:a16="http://schemas.microsoft.com/office/drawing/2014/main" id="{FEABA081-D79B-C046-EC70-38E6001E9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Managing Application Registrations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626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1" name="Google Shape;281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lt1"/>
                </a:solidFill>
              </a:rPr>
              <a:t>Thank you!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</a:rPr>
              <a:t>If you have additional questions, </a:t>
            </a:r>
            <a:br>
              <a:rPr lang="en" sz="1900" dirty="0">
                <a:solidFill>
                  <a:schemeClr val="lt1"/>
                </a:solidFill>
              </a:rPr>
            </a:br>
            <a:r>
              <a:rPr lang="en" sz="1900" dirty="0">
                <a:solidFill>
                  <a:schemeClr val="lt1"/>
                </a:solidFill>
              </a:rPr>
              <a:t>please reach out to me at:</a:t>
            </a:r>
            <a:endParaRPr sz="19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</a:rPr>
              <a:t>(email address)</a:t>
            </a: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6" name="Google Shape;286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891814"/>
          </a:xfrm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sz="3600" dirty="0">
                <a:solidFill>
                  <a:schemeClr val="bg1"/>
                </a:solidFill>
              </a:rPr>
              <a:t>Azure DevOps</a:t>
            </a:r>
            <a:endParaRPr lang="en-US" dirty="0"/>
          </a:p>
        </p:txBody>
      </p:sp>
      <p:sp>
        <p:nvSpPr>
          <p:cNvPr id="159" name="Google Shape;159;p26" hidden="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Azure DevOps (ADO)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1077686" y="1800061"/>
            <a:ext cx="7306864" cy="229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228600" indent="0">
              <a:spcBef>
                <a:spcPts val="0"/>
              </a:spcBef>
              <a:buClrTx/>
              <a:buSzPct val="100000"/>
            </a:pPr>
            <a:r>
              <a:rPr lang="en-US" dirty="0"/>
              <a:t>Platform provided by Microsoft to help development teams collaborate end-to-end</a:t>
            </a:r>
          </a:p>
          <a:p>
            <a:pPr marL="228600" indent="0">
              <a:spcBef>
                <a:spcPts val="0"/>
              </a:spcBef>
              <a:buClrTx/>
              <a:buSzPct val="100000"/>
            </a:pPr>
            <a:endParaRPr lang="en-US" dirty="0"/>
          </a:p>
          <a:p>
            <a:pPr marL="228600" indent="0">
              <a:spcBef>
                <a:spcPts val="0"/>
              </a:spcBef>
              <a:buClrTx/>
              <a:buSzPct val="100000"/>
            </a:pPr>
            <a:endParaRPr lang="en-US" dirty="0"/>
          </a:p>
          <a:p>
            <a:pPr marL="228600" indent="0">
              <a:spcBef>
                <a:spcPts val="0"/>
              </a:spcBef>
              <a:buClrTx/>
              <a:buSzPct val="100000"/>
            </a:pPr>
            <a:r>
              <a:rPr lang="en-US" dirty="0"/>
              <a:t>Supports concepts of organizations, projects, and issues</a:t>
            </a:r>
          </a:p>
          <a:p>
            <a:pPr marL="228600" indent="0">
              <a:spcBef>
                <a:spcPts val="0"/>
              </a:spcBef>
              <a:buClrTx/>
              <a:buSzPct val="100000"/>
            </a:pPr>
            <a:endParaRPr lang="en-US" dirty="0"/>
          </a:p>
          <a:p>
            <a:pPr marL="228600" indent="0">
              <a:spcBef>
                <a:spcPts val="0"/>
              </a:spcBef>
              <a:buClrTx/>
              <a:buSzPct val="100000"/>
            </a:pPr>
            <a:endParaRPr lang="en-US" dirty="0"/>
          </a:p>
          <a:p>
            <a:pPr marL="228600" indent="0">
              <a:spcBef>
                <a:spcPts val="0"/>
              </a:spcBef>
              <a:buClrTx/>
              <a:buSzPct val="100000"/>
            </a:pPr>
            <a:r>
              <a:rPr lang="en-US" dirty="0"/>
              <a:t>Issue types can include epics, user stories, bugs, spikes, etc.  </a:t>
            </a:r>
          </a:p>
          <a:p>
            <a:pPr marL="228600" indent="0">
              <a:spcBef>
                <a:spcPts val="0"/>
              </a:spcBef>
              <a:buClrTx/>
              <a:buSzPct val="100000"/>
            </a:pPr>
            <a:endParaRPr lang="en-US" dirty="0"/>
          </a:p>
          <a:p>
            <a:pPr marL="228600" indent="0">
              <a:spcBef>
                <a:spcPts val="0"/>
              </a:spcBef>
              <a:buClrTx/>
              <a:buSzPct val="100000"/>
            </a:pPr>
            <a:endParaRPr lang="en-US" dirty="0"/>
          </a:p>
          <a:p>
            <a:pPr marL="228600" indent="0">
              <a:spcBef>
                <a:spcPts val="0"/>
              </a:spcBef>
              <a:buClrTx/>
              <a:buSzPct val="100000"/>
            </a:pPr>
            <a:r>
              <a:rPr lang="en-US" dirty="0"/>
              <a:t>Supported in two main “flavors” – Azure DevOps Services (in the Cloud) and Azure DevOps Server (on-prem)</a:t>
            </a:r>
          </a:p>
          <a:p>
            <a:pPr marL="228600" indent="0">
              <a:spcBef>
                <a:spcPts val="0"/>
              </a:spcBef>
              <a:buClrTx/>
              <a:buSzPct val="100000"/>
            </a:pPr>
            <a:endParaRPr lang="en-US"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pic>
        <p:nvPicPr>
          <p:cNvPr id="3" name="Graphic 2" descr="Remote work with solid fill">
            <a:extLst>
              <a:ext uri="{FF2B5EF4-FFF2-40B4-BE49-F238E27FC236}">
                <a16:creationId xmlns:a16="http://schemas.microsoft.com/office/drawing/2014/main" id="{1B6E3308-2F0E-E92D-8E60-29B2E34D8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056" y="1738992"/>
            <a:ext cx="383721" cy="383721"/>
          </a:xfrm>
          <a:prstGeom prst="rect">
            <a:avLst/>
          </a:prstGeom>
        </p:spPr>
      </p:pic>
      <p:pic>
        <p:nvPicPr>
          <p:cNvPr id="5" name="Graphic 4" descr="Hierarchy with solid fill">
            <a:extLst>
              <a:ext uri="{FF2B5EF4-FFF2-40B4-BE49-F238E27FC236}">
                <a16:creationId xmlns:a16="http://schemas.microsoft.com/office/drawing/2014/main" id="{39651EC5-52CE-4D33-B335-8305B2EBF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29" y="2303959"/>
            <a:ext cx="384048" cy="384048"/>
          </a:xfrm>
          <a:prstGeom prst="rect">
            <a:avLst/>
          </a:prstGeom>
        </p:spPr>
      </p:pic>
      <p:pic>
        <p:nvPicPr>
          <p:cNvPr id="7" name="Graphic 6" descr="Newspaper with solid fill">
            <a:extLst>
              <a:ext uri="{FF2B5EF4-FFF2-40B4-BE49-F238E27FC236}">
                <a16:creationId xmlns:a16="http://schemas.microsoft.com/office/drawing/2014/main" id="{1FBF3747-CAC8-E21E-D782-EEB4186191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6729" y="2914485"/>
            <a:ext cx="384048" cy="384048"/>
          </a:xfrm>
          <a:prstGeom prst="rect">
            <a:avLst/>
          </a:prstGeom>
        </p:spPr>
      </p:pic>
      <p:pic>
        <p:nvPicPr>
          <p:cNvPr id="9" name="Graphic 8" descr="Menu with solid fill">
            <a:extLst>
              <a:ext uri="{FF2B5EF4-FFF2-40B4-BE49-F238E27FC236}">
                <a16:creationId xmlns:a16="http://schemas.microsoft.com/office/drawing/2014/main" id="{48902305-EFEE-32A2-EC43-21994CC97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6729" y="3525011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6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Components of Azure DevOps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3D29-FE5F-C6A6-3C23-58FD9F7A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76" y="1576377"/>
            <a:ext cx="833316" cy="416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1392E-0389-F0CD-8CF6-10FC5307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510" y="1621552"/>
            <a:ext cx="891559" cy="371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C457-B483-A851-B55C-674EA4192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390" y="2358683"/>
            <a:ext cx="1007220" cy="426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A5923-E2AC-2968-D6E1-5152A29A3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224" y="3374353"/>
            <a:ext cx="1007220" cy="39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C74DE9-33AE-369A-FB60-E1460B8F4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1433" y="3356342"/>
            <a:ext cx="809712" cy="4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1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Components of Azure DevOps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53C457-B483-A851-B55C-674EA419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90" y="2358683"/>
            <a:ext cx="1007220" cy="426133"/>
          </a:xfrm>
          <a:prstGeom prst="rect">
            <a:avLst/>
          </a:prstGeom>
        </p:spPr>
      </p:pic>
      <p:sp>
        <p:nvSpPr>
          <p:cNvPr id="2" name="Google Shape;158;p26">
            <a:extLst>
              <a:ext uri="{FF2B5EF4-FFF2-40B4-BE49-F238E27FC236}">
                <a16:creationId xmlns:a16="http://schemas.microsoft.com/office/drawing/2014/main" id="{6A86AC62-46DF-F8B8-9519-788EBCBB00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5350" y="4154655"/>
            <a:ext cx="8253300" cy="59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/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Provides planning and tracking support for project work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Can be used to manage both Kanban and Scrum efforts</a:t>
            </a:r>
          </a:p>
          <a:p>
            <a:pPr marL="514350" indent="-28575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●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585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Components of Azure DevOps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3D29-FE5F-C6A6-3C23-58FD9F7A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76" y="1576377"/>
            <a:ext cx="833316" cy="416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C457-B483-A851-B55C-674EA4192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390" y="2358683"/>
            <a:ext cx="1007220" cy="426133"/>
          </a:xfrm>
          <a:prstGeom prst="rect">
            <a:avLst/>
          </a:prstGeom>
        </p:spPr>
      </p:pic>
      <p:sp>
        <p:nvSpPr>
          <p:cNvPr id="6" name="Google Shape;158;p26">
            <a:extLst>
              <a:ext uri="{FF2B5EF4-FFF2-40B4-BE49-F238E27FC236}">
                <a16:creationId xmlns:a16="http://schemas.microsoft.com/office/drawing/2014/main" id="{ACACA4FE-3434-4513-A2B1-4D19E97C0BB1}"/>
              </a:ext>
            </a:extLst>
          </p:cNvPr>
          <p:cNvSpPr txBox="1">
            <a:spLocks/>
          </p:cNvSpPr>
          <p:nvPr/>
        </p:nvSpPr>
        <p:spPr>
          <a:xfrm>
            <a:off x="445350" y="4154655"/>
            <a:ext cx="8253300" cy="59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Provides rich source control support for code and code artifacts</a:t>
            </a:r>
          </a:p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Can be used to track both Git as well as Team Foundation Version Control (TFVC) repositories</a:t>
            </a:r>
          </a:p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824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Components of Azure DevOps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3D29-FE5F-C6A6-3C23-58FD9F7A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76" y="1576377"/>
            <a:ext cx="833316" cy="416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1392E-0389-F0CD-8CF6-10FC5307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510" y="1621552"/>
            <a:ext cx="891559" cy="371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C457-B483-A851-B55C-674EA4192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390" y="2358683"/>
            <a:ext cx="1007220" cy="426133"/>
          </a:xfrm>
          <a:prstGeom prst="rect">
            <a:avLst/>
          </a:prstGeom>
        </p:spPr>
      </p:pic>
      <p:sp>
        <p:nvSpPr>
          <p:cNvPr id="2" name="Google Shape;158;p26">
            <a:extLst>
              <a:ext uri="{FF2B5EF4-FFF2-40B4-BE49-F238E27FC236}">
                <a16:creationId xmlns:a16="http://schemas.microsoft.com/office/drawing/2014/main" id="{5D33F3E7-8271-2C39-A7CC-ACAD36F313AC}"/>
              </a:ext>
            </a:extLst>
          </p:cNvPr>
          <p:cNvSpPr txBox="1">
            <a:spLocks/>
          </p:cNvSpPr>
          <p:nvPr/>
        </p:nvSpPr>
        <p:spPr>
          <a:xfrm>
            <a:off x="445350" y="4154655"/>
            <a:ext cx="8253300" cy="59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Provides build and release services</a:t>
            </a:r>
          </a:p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Supports both Continuous Integration (CI) and Continuous Deployment (CD)</a:t>
            </a:r>
          </a:p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327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3200"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Components of Azure DevOps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73D29-FE5F-C6A6-3C23-58FD9F7A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76" y="1576377"/>
            <a:ext cx="833316" cy="416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1392E-0389-F0CD-8CF6-10FC5307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510" y="1621552"/>
            <a:ext cx="891559" cy="371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3C457-B483-A851-B55C-674EA4192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390" y="2358683"/>
            <a:ext cx="1007220" cy="426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C74DE9-33AE-369A-FB60-E1460B8F4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433" y="3356342"/>
            <a:ext cx="809712" cy="428214"/>
          </a:xfrm>
          <a:prstGeom prst="rect">
            <a:avLst/>
          </a:prstGeom>
        </p:spPr>
      </p:pic>
      <p:sp>
        <p:nvSpPr>
          <p:cNvPr id="2" name="Google Shape;158;p26">
            <a:extLst>
              <a:ext uri="{FF2B5EF4-FFF2-40B4-BE49-F238E27FC236}">
                <a16:creationId xmlns:a16="http://schemas.microsoft.com/office/drawing/2014/main" id="{BA58275D-708E-0803-F338-56231DCCB671}"/>
              </a:ext>
            </a:extLst>
          </p:cNvPr>
          <p:cNvSpPr txBox="1">
            <a:spLocks/>
          </p:cNvSpPr>
          <p:nvPr/>
        </p:nvSpPr>
        <p:spPr>
          <a:xfrm>
            <a:off x="445350" y="4154655"/>
            <a:ext cx="8253300" cy="59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5100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Allows hosting/sharing of source code packages</a:t>
            </a:r>
          </a:p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Supports both public and private sources</a:t>
            </a:r>
          </a:p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r>
              <a:rPr lang="en-US" sz="1050" dirty="0"/>
              <a:t>Includes storage for build artifacts from CI builds, NuGet, </a:t>
            </a:r>
            <a:r>
              <a:rPr lang="en-US" sz="1050" dirty="0" err="1"/>
              <a:t>npm</a:t>
            </a:r>
            <a:r>
              <a:rPr lang="en-US" sz="1050" dirty="0"/>
              <a:t>, Maven, </a:t>
            </a:r>
            <a:r>
              <a:rPr lang="en-US" sz="1050" dirty="0" err="1"/>
              <a:t>PyPI</a:t>
            </a:r>
            <a:r>
              <a:rPr lang="en-US" sz="1050" dirty="0"/>
              <a:t>, etc.</a:t>
            </a:r>
          </a:p>
          <a:p>
            <a:pPr marL="514350" indent="-285750">
              <a:buClrTx/>
              <a:buSzPct val="100000"/>
              <a:buFont typeface="Arial" panose="020B0604020202020204" pitchFamily="34" charset="0"/>
              <a:buChar char="●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3512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1010</Words>
  <Application>Microsoft Office PowerPoint</Application>
  <PresentationFormat>On-screen Show (16:9)</PresentationFormat>
  <Paragraphs>137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Montserrat Medium</vt:lpstr>
      <vt:lpstr>Salesforce Sans</vt:lpstr>
      <vt:lpstr>Helvetica Neue</vt:lpstr>
      <vt:lpstr>Calibri</vt:lpstr>
      <vt:lpstr>Arial</vt:lpstr>
      <vt:lpstr>Trebuchet MS</vt:lpstr>
      <vt:lpstr>Montserrat</vt:lpstr>
      <vt:lpstr>Helvetica Neue Light</vt:lpstr>
      <vt:lpstr>Pluralsight default theme</vt:lpstr>
      <vt:lpstr>1_Pluralsight default theme</vt:lpstr>
      <vt:lpstr> Azure Developer – Virtual Mentored Program Azure DevOps, Jenkins, and Azure Active Directory</vt:lpstr>
      <vt:lpstr>Week 7 Content</vt:lpstr>
      <vt:lpstr>Azure DevOps</vt:lpstr>
      <vt:lpstr>Azure DevOps (ADO)</vt:lpstr>
      <vt:lpstr>Components of Azure DevOps</vt:lpstr>
      <vt:lpstr>Components of Azure DevOps</vt:lpstr>
      <vt:lpstr>Components of Azure DevOps</vt:lpstr>
      <vt:lpstr>Components of Azure DevOps</vt:lpstr>
      <vt:lpstr>Components of Azure DevOps</vt:lpstr>
      <vt:lpstr>Components of Azure DevOps</vt:lpstr>
      <vt:lpstr>CI/CD in Azure DevOps</vt:lpstr>
      <vt:lpstr>Integrating Automated Tests Into Azure DevOps Pipeline</vt:lpstr>
      <vt:lpstr>Integrating Automated Tests Into Azure DevOps Pipeline</vt:lpstr>
      <vt:lpstr>Integrating Azure Key Vault Into Azure DevOps Pipeline</vt:lpstr>
      <vt:lpstr>Integrating Azure Key Vault Into Azure DevOps Pipeline</vt:lpstr>
      <vt:lpstr>Add Deploy Stage &amp; Push to Azure Resources</vt:lpstr>
      <vt:lpstr>Jenkins</vt:lpstr>
      <vt:lpstr>Deploy Jenkins to Azure VM</vt:lpstr>
      <vt:lpstr>Azure Active Directory</vt:lpstr>
      <vt:lpstr>What is it?</vt:lpstr>
      <vt:lpstr>What is it?</vt:lpstr>
      <vt:lpstr>What is it?</vt:lpstr>
      <vt:lpstr>Managing Application Registrations</vt:lpstr>
      <vt:lpstr>Thank you!  If you have additional questions,  please reach out to me at: (email address)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Welcome Working with Kubernetes</dc:title>
  <cp:lastModifiedBy>Allen Sanders</cp:lastModifiedBy>
  <cp:revision>80</cp:revision>
  <dcterms:modified xsi:type="dcterms:W3CDTF">2022-10-05T20:28:06Z</dcterms:modified>
</cp:coreProperties>
</file>