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tags/tag3.xml" ContentType="application/vnd.openxmlformats-officedocument.presentationml.tags+xml"/>
  <Override PartName="/ppt/notesSlides/notesSlide32.xml" ContentType="application/vnd.openxmlformats-officedocument.presentationml.notesSlide+xml"/>
  <Override PartName="/ppt/tags/tag4.xml" ContentType="application/vnd.openxmlformats-officedocument.presentationml.tags+xml"/>
  <Override PartName="/ppt/notesSlides/notesSlide33.xml" ContentType="application/vnd.openxmlformats-officedocument.presentationml.notesSlide+xml"/>
  <Override PartName="/ppt/tags/tag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46"/>
  </p:notesMasterIdLst>
  <p:sldIdLst>
    <p:sldId id="2147472568" r:id="rId2"/>
    <p:sldId id="257" r:id="rId3"/>
    <p:sldId id="2147472572" r:id="rId4"/>
    <p:sldId id="778" r:id="rId5"/>
    <p:sldId id="2147472633" r:id="rId6"/>
    <p:sldId id="2147472605" r:id="rId7"/>
    <p:sldId id="2147472606" r:id="rId8"/>
    <p:sldId id="2147472593" r:id="rId9"/>
    <p:sldId id="2147472650" r:id="rId10"/>
    <p:sldId id="270" r:id="rId11"/>
    <p:sldId id="271" r:id="rId12"/>
    <p:sldId id="291" r:id="rId13"/>
    <p:sldId id="292" r:id="rId14"/>
    <p:sldId id="293" r:id="rId15"/>
    <p:sldId id="294" r:id="rId16"/>
    <p:sldId id="297" r:id="rId17"/>
    <p:sldId id="298" r:id="rId18"/>
    <p:sldId id="299" r:id="rId19"/>
    <p:sldId id="300" r:id="rId20"/>
    <p:sldId id="301" r:id="rId21"/>
    <p:sldId id="2147472651" r:id="rId22"/>
    <p:sldId id="267" r:id="rId23"/>
    <p:sldId id="2147472652" r:id="rId24"/>
    <p:sldId id="2147472653" r:id="rId25"/>
    <p:sldId id="2147472654" r:id="rId26"/>
    <p:sldId id="272" r:id="rId27"/>
    <p:sldId id="273" r:id="rId28"/>
    <p:sldId id="274" r:id="rId29"/>
    <p:sldId id="275" r:id="rId30"/>
    <p:sldId id="2147472655" r:id="rId31"/>
    <p:sldId id="2147472656" r:id="rId32"/>
    <p:sldId id="2147472657" r:id="rId33"/>
    <p:sldId id="2147472658" r:id="rId34"/>
    <p:sldId id="2147472659" r:id="rId35"/>
    <p:sldId id="276" r:id="rId36"/>
    <p:sldId id="2147472631" r:id="rId37"/>
    <p:sldId id="2147472660" r:id="rId38"/>
    <p:sldId id="284" r:id="rId39"/>
    <p:sldId id="560" r:id="rId40"/>
    <p:sldId id="543" r:id="rId41"/>
    <p:sldId id="544" r:id="rId42"/>
    <p:sldId id="545" r:id="rId43"/>
    <p:sldId id="546" r:id="rId44"/>
    <p:sldId id="269" r:id="rId45"/>
  </p:sldIdLst>
  <p:sldSz cx="9144000" cy="5143500" type="screen16x9"/>
  <p:notesSz cx="6858000" cy="9144000"/>
  <p:embeddedFontLst>
    <p:embeddedFont>
      <p:font typeface="Helvetica Neue Light" panose="020B0604020202020204"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
      <p:font typeface="Montserrat Medium" panose="00000600000000000000" pitchFamily="2" charset="0"/>
      <p:regular r:id="rId55"/>
      <p:bold r:id="rId56"/>
      <p:italic r:id="rId57"/>
      <p:boldItalic r:id="rId58"/>
    </p:embeddedFont>
    <p:embeddedFont>
      <p:font typeface="Tahoma" panose="020B0604030504040204" pitchFamily="34" charset="0"/>
      <p:regular r:id="rId59"/>
      <p:bold r:id="rId60"/>
    </p:embeddedFont>
    <p:embeddedFont>
      <p:font typeface="Trebuchet MS" panose="020B0603020202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6" autoAdjust="0"/>
    <p:restoredTop sz="69888" autoAdjust="0"/>
  </p:normalViewPr>
  <p:slideViewPr>
    <p:cSldViewPr snapToGrid="0">
      <p:cViewPr varScale="1">
        <p:scale>
          <a:sx n="97" d="100"/>
          <a:sy n="97" d="100"/>
        </p:scale>
        <p:origin x="2148" y="30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91DD7-D598-4C7A-9920-44ECD71CC5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5BF0B4D-8BAD-4977-8042-B0239252D929}">
      <dgm:prSet phldrT="[Text]" custT="1"/>
      <dgm:spPr/>
      <dgm:t>
        <a:bodyPr/>
        <a:lstStyle/>
        <a:p>
          <a:r>
            <a:rPr lang="en-US" sz="1200" dirty="0"/>
            <a:t>Kanban</a:t>
          </a:r>
        </a:p>
      </dgm:t>
    </dgm:pt>
    <dgm:pt modelId="{987A6968-428F-4855-88BC-649FB517D6C6}" type="parTrans" cxnId="{531E685B-C5AF-42B5-852E-E553F700AB7D}">
      <dgm:prSet/>
      <dgm:spPr/>
      <dgm:t>
        <a:bodyPr/>
        <a:lstStyle/>
        <a:p>
          <a:endParaRPr lang="en-US" sz="1200"/>
        </a:p>
      </dgm:t>
    </dgm:pt>
    <dgm:pt modelId="{853F5E12-68C3-46A7-AD61-D41845190242}" type="sibTrans" cxnId="{531E685B-C5AF-42B5-852E-E553F700AB7D}">
      <dgm:prSet/>
      <dgm:spPr/>
      <dgm:t>
        <a:bodyPr/>
        <a:lstStyle/>
        <a:p>
          <a:endParaRPr lang="en-US" sz="1200"/>
        </a:p>
      </dgm:t>
    </dgm:pt>
    <dgm:pt modelId="{3DEB3D70-36A0-4DD5-B2B4-FEE109C6BEEF}">
      <dgm:prSet phldrT="[Text]" custT="1"/>
      <dgm:spPr/>
      <dgm:t>
        <a:bodyPr/>
        <a:lstStyle/>
        <a:p>
          <a:r>
            <a:rPr lang="en-US" sz="1200" dirty="0"/>
            <a:t>Uses visual boards to view &amp; organize tasks</a:t>
          </a:r>
        </a:p>
      </dgm:t>
    </dgm:pt>
    <dgm:pt modelId="{699FC01A-27EF-40BD-9323-CD3962103FC9}" type="parTrans" cxnId="{2F110922-C37E-4062-A27E-CA5C7835B5A8}">
      <dgm:prSet/>
      <dgm:spPr/>
      <dgm:t>
        <a:bodyPr/>
        <a:lstStyle/>
        <a:p>
          <a:endParaRPr lang="en-US" sz="1200"/>
        </a:p>
      </dgm:t>
    </dgm:pt>
    <dgm:pt modelId="{8B8AC99B-CE0D-4ECD-9784-5A9A3D2C164A}" type="sibTrans" cxnId="{2F110922-C37E-4062-A27E-CA5C7835B5A8}">
      <dgm:prSet/>
      <dgm:spPr/>
      <dgm:t>
        <a:bodyPr/>
        <a:lstStyle/>
        <a:p>
          <a:endParaRPr lang="en-US" sz="1200"/>
        </a:p>
      </dgm:t>
    </dgm:pt>
    <dgm:pt modelId="{AE913F4C-5C5A-4AA1-AB9E-3CEF2B706286}">
      <dgm:prSet phldrT="[Text]" custT="1"/>
      <dgm:spPr/>
      <dgm:t>
        <a:bodyPr/>
        <a:lstStyle/>
        <a:p>
          <a:r>
            <a:rPr lang="en-US" sz="1200" dirty="0"/>
            <a:t>Uses elements of “just in time” lean manufacturing strategies</a:t>
          </a:r>
        </a:p>
      </dgm:t>
    </dgm:pt>
    <dgm:pt modelId="{DAF0B9A7-06BD-4C9C-84C0-5367CCB22366}" type="parTrans" cxnId="{86616DEC-54CA-427D-96E2-81162A0E336D}">
      <dgm:prSet/>
      <dgm:spPr/>
      <dgm:t>
        <a:bodyPr/>
        <a:lstStyle/>
        <a:p>
          <a:endParaRPr lang="en-US" sz="1200"/>
        </a:p>
      </dgm:t>
    </dgm:pt>
    <dgm:pt modelId="{BE0522F8-A71A-482C-850E-A8F6795EB11D}" type="sibTrans" cxnId="{86616DEC-54CA-427D-96E2-81162A0E336D}">
      <dgm:prSet/>
      <dgm:spPr/>
      <dgm:t>
        <a:bodyPr/>
        <a:lstStyle/>
        <a:p>
          <a:endParaRPr lang="en-US" sz="1200"/>
        </a:p>
      </dgm:t>
    </dgm:pt>
    <dgm:pt modelId="{08F46ECF-E902-428C-B917-E0006E15F9C9}">
      <dgm:prSet phldrT="[Text]" custT="1"/>
      <dgm:spPr/>
      <dgm:t>
        <a:bodyPr/>
        <a:lstStyle/>
        <a:p>
          <a:r>
            <a:rPr lang="en-US" sz="1200" dirty="0"/>
            <a:t>Scrum</a:t>
          </a:r>
        </a:p>
      </dgm:t>
    </dgm:pt>
    <dgm:pt modelId="{DE6E1E81-323F-4EDA-9635-C2110ABF6939}" type="parTrans" cxnId="{CC785978-4BD9-41C6-82AE-97677CA93FAE}">
      <dgm:prSet/>
      <dgm:spPr/>
      <dgm:t>
        <a:bodyPr/>
        <a:lstStyle/>
        <a:p>
          <a:endParaRPr lang="en-US" sz="1200"/>
        </a:p>
      </dgm:t>
    </dgm:pt>
    <dgm:pt modelId="{68E8025E-5117-4E6A-AA8D-EFC11224F3B3}" type="sibTrans" cxnId="{CC785978-4BD9-41C6-82AE-97677CA93FAE}">
      <dgm:prSet/>
      <dgm:spPr/>
      <dgm:t>
        <a:bodyPr/>
        <a:lstStyle/>
        <a:p>
          <a:endParaRPr lang="en-US" sz="1200"/>
        </a:p>
      </dgm:t>
    </dgm:pt>
    <dgm:pt modelId="{ED3DAF4C-66E4-4A2A-9479-D3021C4F9F14}">
      <dgm:prSet phldrT="[Text]" custT="1"/>
      <dgm:spPr/>
      <dgm:t>
        <a:bodyPr/>
        <a:lstStyle/>
        <a:p>
          <a:r>
            <a:rPr lang="en-US" sz="1200" dirty="0"/>
            <a:t>Aligns closely with Agile values</a:t>
          </a:r>
        </a:p>
      </dgm:t>
    </dgm:pt>
    <dgm:pt modelId="{0CC9935C-3A56-476D-B6E5-6235F0B8CD79}" type="parTrans" cxnId="{EE27A771-2ADD-4FC6-98BF-4E1775577D08}">
      <dgm:prSet/>
      <dgm:spPr/>
      <dgm:t>
        <a:bodyPr/>
        <a:lstStyle/>
        <a:p>
          <a:endParaRPr lang="en-US" sz="1200"/>
        </a:p>
      </dgm:t>
    </dgm:pt>
    <dgm:pt modelId="{5928DCE8-94C1-4616-9B63-E3626B8B2577}" type="sibTrans" cxnId="{EE27A771-2ADD-4FC6-98BF-4E1775577D08}">
      <dgm:prSet/>
      <dgm:spPr/>
      <dgm:t>
        <a:bodyPr/>
        <a:lstStyle/>
        <a:p>
          <a:endParaRPr lang="en-US" sz="1200"/>
        </a:p>
      </dgm:t>
    </dgm:pt>
    <dgm:pt modelId="{B474907A-8FE3-495B-8C68-87DF60287AB3}">
      <dgm:prSet phldrT="[Text]" custT="1"/>
      <dgm:spPr/>
      <dgm:t>
        <a:bodyPr/>
        <a:lstStyle/>
        <a:p>
          <a:r>
            <a:rPr lang="en-US" sz="1200" dirty="0"/>
            <a:t>Breaks down product development into iterative sprints</a:t>
          </a:r>
        </a:p>
      </dgm:t>
    </dgm:pt>
    <dgm:pt modelId="{291CBFCF-1D0C-4CA3-9378-7D8FE6FCF586}" type="parTrans" cxnId="{55D961E7-B156-4FBD-B603-9F9DDAA73089}">
      <dgm:prSet/>
      <dgm:spPr/>
      <dgm:t>
        <a:bodyPr/>
        <a:lstStyle/>
        <a:p>
          <a:endParaRPr lang="en-US" sz="1200"/>
        </a:p>
      </dgm:t>
    </dgm:pt>
    <dgm:pt modelId="{1A8218B6-9434-4900-AA79-8E819C2BE8AB}" type="sibTrans" cxnId="{55D961E7-B156-4FBD-B603-9F9DDAA73089}">
      <dgm:prSet/>
      <dgm:spPr/>
      <dgm:t>
        <a:bodyPr/>
        <a:lstStyle/>
        <a:p>
          <a:endParaRPr lang="en-US" sz="1200"/>
        </a:p>
      </dgm:t>
    </dgm:pt>
    <dgm:pt modelId="{53588020-65EB-4576-94FA-2C5B86E8BC46}">
      <dgm:prSet phldrT="[Text]" custT="1"/>
      <dgm:spPr/>
      <dgm:t>
        <a:bodyPr/>
        <a:lstStyle/>
        <a:p>
          <a:r>
            <a:rPr lang="en-US" sz="1200" dirty="0"/>
            <a:t>Scaled Agile Framework (</a:t>
          </a:r>
          <a:r>
            <a:rPr lang="en-US" sz="1200" dirty="0" err="1"/>
            <a:t>SAFe</a:t>
          </a:r>
          <a:r>
            <a:rPr lang="en-US" sz="1200" dirty="0"/>
            <a:t>)</a:t>
          </a:r>
        </a:p>
      </dgm:t>
    </dgm:pt>
    <dgm:pt modelId="{87EC5CF3-A053-40C3-873D-01A30A3C346E}" type="parTrans" cxnId="{26EEFC11-BD95-4D38-B6E6-BB17F5FA442E}">
      <dgm:prSet/>
      <dgm:spPr/>
      <dgm:t>
        <a:bodyPr/>
        <a:lstStyle/>
        <a:p>
          <a:endParaRPr lang="en-US" sz="1200"/>
        </a:p>
      </dgm:t>
    </dgm:pt>
    <dgm:pt modelId="{96A076D5-D990-48DF-9847-5F1BA85D26F4}" type="sibTrans" cxnId="{26EEFC11-BD95-4D38-B6E6-BB17F5FA442E}">
      <dgm:prSet/>
      <dgm:spPr/>
      <dgm:t>
        <a:bodyPr/>
        <a:lstStyle/>
        <a:p>
          <a:endParaRPr lang="en-US" sz="1200"/>
        </a:p>
      </dgm:t>
    </dgm:pt>
    <dgm:pt modelId="{77C5B4AB-10DD-4C75-96CD-1CD363AA4C84}">
      <dgm:prSet phldrT="[Text]" custT="1"/>
      <dgm:spPr/>
      <dgm:t>
        <a:bodyPr/>
        <a:lstStyle/>
        <a:p>
          <a:r>
            <a:rPr lang="en-US" sz="1200" dirty="0"/>
            <a:t>Workflow and organizational patterns to help deploy Agile at scale</a:t>
          </a:r>
        </a:p>
      </dgm:t>
    </dgm:pt>
    <dgm:pt modelId="{79684128-789F-4548-A69A-5E724F9966FA}" type="parTrans" cxnId="{D88A72C2-67ED-4287-9E04-9B666FADC112}">
      <dgm:prSet/>
      <dgm:spPr/>
      <dgm:t>
        <a:bodyPr/>
        <a:lstStyle/>
        <a:p>
          <a:endParaRPr lang="en-US" sz="1200"/>
        </a:p>
      </dgm:t>
    </dgm:pt>
    <dgm:pt modelId="{5EEBF1CA-3503-4402-BAFB-CE997F4368D1}" type="sibTrans" cxnId="{D88A72C2-67ED-4287-9E04-9B666FADC112}">
      <dgm:prSet/>
      <dgm:spPr/>
      <dgm:t>
        <a:bodyPr/>
        <a:lstStyle/>
        <a:p>
          <a:endParaRPr lang="en-US" sz="1200"/>
        </a:p>
      </dgm:t>
    </dgm:pt>
    <dgm:pt modelId="{5A97292F-2A01-435E-AA30-3A0D580A9F65}">
      <dgm:prSet phldrT="[Text]" custT="1"/>
      <dgm:spPr/>
      <dgm:t>
        <a:bodyPr/>
        <a:lstStyle/>
        <a:p>
          <a:r>
            <a:rPr lang="en-US" sz="1200" dirty="0"/>
            <a:t>Can support large organizations</a:t>
          </a:r>
        </a:p>
      </dgm:t>
    </dgm:pt>
    <dgm:pt modelId="{B55BC2A0-F852-4A77-A501-2E0172B5ABBE}" type="parTrans" cxnId="{6F703EA5-3341-4471-A6E1-B3190F1E5039}">
      <dgm:prSet/>
      <dgm:spPr/>
      <dgm:t>
        <a:bodyPr/>
        <a:lstStyle/>
        <a:p>
          <a:endParaRPr lang="en-US" sz="1200"/>
        </a:p>
      </dgm:t>
    </dgm:pt>
    <dgm:pt modelId="{2D82AD5A-4B33-402C-A9A0-0293C55F3CE9}" type="sibTrans" cxnId="{6F703EA5-3341-4471-A6E1-B3190F1E5039}">
      <dgm:prSet/>
      <dgm:spPr/>
      <dgm:t>
        <a:bodyPr/>
        <a:lstStyle/>
        <a:p>
          <a:endParaRPr lang="en-US" sz="1200"/>
        </a:p>
      </dgm:t>
    </dgm:pt>
    <dgm:pt modelId="{2B6C8B17-E6E5-4BB3-B3ED-B7BF403FDBAB}">
      <dgm:prSet phldrT="[Text]" custT="1"/>
      <dgm:spPr/>
      <dgm:t>
        <a:bodyPr/>
        <a:lstStyle/>
        <a:p>
          <a:r>
            <a:rPr lang="en-US" sz="1200" dirty="0"/>
            <a:t>Emphasizes throughput</a:t>
          </a:r>
        </a:p>
      </dgm:t>
    </dgm:pt>
    <dgm:pt modelId="{E5A4B355-5847-4416-B325-B55F5B1C583B}" type="parTrans" cxnId="{A72C427A-3CA4-4E77-A28C-9C9BC91A6FB2}">
      <dgm:prSet/>
      <dgm:spPr/>
      <dgm:t>
        <a:bodyPr/>
        <a:lstStyle/>
        <a:p>
          <a:endParaRPr lang="en-US" sz="1200"/>
        </a:p>
      </dgm:t>
    </dgm:pt>
    <dgm:pt modelId="{CE3FD79C-9AF8-44CA-9B2B-C5A561F51D60}" type="sibTrans" cxnId="{A72C427A-3CA4-4E77-A28C-9C9BC91A6FB2}">
      <dgm:prSet/>
      <dgm:spPr/>
      <dgm:t>
        <a:bodyPr/>
        <a:lstStyle/>
        <a:p>
          <a:endParaRPr lang="en-US" sz="1200"/>
        </a:p>
      </dgm:t>
    </dgm:pt>
    <dgm:pt modelId="{2D7934BF-FA38-436D-AF15-48A65CAA2B39}">
      <dgm:prSet phldrT="[Text]" custT="1"/>
      <dgm:spPr/>
      <dgm:t>
        <a:bodyPr/>
        <a:lstStyle/>
        <a:p>
          <a:r>
            <a:rPr lang="en-US" sz="1200" dirty="0"/>
            <a:t>Makes use of exclusive roles (“Scrum Lead”, “Product Owner”)</a:t>
          </a:r>
        </a:p>
      </dgm:t>
    </dgm:pt>
    <dgm:pt modelId="{2B3AA808-2174-4B23-9301-7F43A2F468BC}" type="parTrans" cxnId="{8C74FCC7-F8C4-487C-AA19-F25B3C6D596F}">
      <dgm:prSet/>
      <dgm:spPr/>
      <dgm:t>
        <a:bodyPr/>
        <a:lstStyle/>
        <a:p>
          <a:endParaRPr lang="en-US" sz="1200"/>
        </a:p>
      </dgm:t>
    </dgm:pt>
    <dgm:pt modelId="{E89480EB-A617-44A2-B41E-72D2497D21B7}" type="sibTrans" cxnId="{8C74FCC7-F8C4-487C-AA19-F25B3C6D596F}">
      <dgm:prSet/>
      <dgm:spPr/>
      <dgm:t>
        <a:bodyPr/>
        <a:lstStyle/>
        <a:p>
          <a:endParaRPr lang="en-US" sz="1200"/>
        </a:p>
      </dgm:t>
    </dgm:pt>
    <dgm:pt modelId="{434FD60E-978B-4785-A68E-9D8C88C395E5}">
      <dgm:prSet phldrT="[Text]" custT="1"/>
      <dgm:spPr/>
      <dgm:t>
        <a:bodyPr/>
        <a:lstStyle/>
        <a:p>
          <a:r>
            <a:rPr lang="en-US" sz="1200" dirty="0"/>
            <a:t>Emphasizes constant communication</a:t>
          </a:r>
        </a:p>
      </dgm:t>
    </dgm:pt>
    <dgm:pt modelId="{D4D7A259-F332-4F1D-99B8-6846ECE86FE3}" type="parTrans" cxnId="{1F019A3D-333F-4759-9C98-29F374055CD5}">
      <dgm:prSet/>
      <dgm:spPr/>
      <dgm:t>
        <a:bodyPr/>
        <a:lstStyle/>
        <a:p>
          <a:endParaRPr lang="en-US" sz="1200"/>
        </a:p>
      </dgm:t>
    </dgm:pt>
    <dgm:pt modelId="{C325F96B-8A6F-4713-A92C-ADDAE9CDA724}" type="sibTrans" cxnId="{1F019A3D-333F-4759-9C98-29F374055CD5}">
      <dgm:prSet/>
      <dgm:spPr/>
      <dgm:t>
        <a:bodyPr/>
        <a:lstStyle/>
        <a:p>
          <a:endParaRPr lang="en-US" sz="1200"/>
        </a:p>
      </dgm:t>
    </dgm:pt>
    <dgm:pt modelId="{AE467730-8523-4352-B03A-1FE6E38AABD5}" type="pres">
      <dgm:prSet presAssocID="{AA191DD7-D598-4C7A-9920-44ECD71CC540}" presName="Name0" presStyleCnt="0">
        <dgm:presLayoutVars>
          <dgm:dir/>
          <dgm:animLvl val="lvl"/>
          <dgm:resizeHandles val="exact"/>
        </dgm:presLayoutVars>
      </dgm:prSet>
      <dgm:spPr/>
    </dgm:pt>
    <dgm:pt modelId="{F066DFDC-15E6-4737-8C4A-A2CE04F14468}" type="pres">
      <dgm:prSet presAssocID="{65BF0B4D-8BAD-4977-8042-B0239252D929}" presName="composite" presStyleCnt="0"/>
      <dgm:spPr/>
    </dgm:pt>
    <dgm:pt modelId="{14CDA8C8-F9BC-433A-966F-23477E10F030}" type="pres">
      <dgm:prSet presAssocID="{65BF0B4D-8BAD-4977-8042-B0239252D929}" presName="parTx" presStyleLbl="alignNode1" presStyleIdx="0" presStyleCnt="3">
        <dgm:presLayoutVars>
          <dgm:chMax val="0"/>
          <dgm:chPref val="0"/>
          <dgm:bulletEnabled val="1"/>
        </dgm:presLayoutVars>
      </dgm:prSet>
      <dgm:spPr/>
    </dgm:pt>
    <dgm:pt modelId="{BEA2A8A1-9156-426B-A46E-B0C78252E5DF}" type="pres">
      <dgm:prSet presAssocID="{65BF0B4D-8BAD-4977-8042-B0239252D929}" presName="desTx" presStyleLbl="alignAccFollowNode1" presStyleIdx="0" presStyleCnt="3">
        <dgm:presLayoutVars>
          <dgm:bulletEnabled val="1"/>
        </dgm:presLayoutVars>
      </dgm:prSet>
      <dgm:spPr/>
    </dgm:pt>
    <dgm:pt modelId="{17104468-B443-4685-9751-D72C5F6875B8}" type="pres">
      <dgm:prSet presAssocID="{853F5E12-68C3-46A7-AD61-D41845190242}" presName="space" presStyleCnt="0"/>
      <dgm:spPr/>
    </dgm:pt>
    <dgm:pt modelId="{779A66BC-C881-4067-9F7D-8C5205FC131C}" type="pres">
      <dgm:prSet presAssocID="{08F46ECF-E902-428C-B917-E0006E15F9C9}" presName="composite" presStyleCnt="0"/>
      <dgm:spPr/>
    </dgm:pt>
    <dgm:pt modelId="{07688B4B-D4AF-46F4-8D15-A964E0CEF5F9}" type="pres">
      <dgm:prSet presAssocID="{08F46ECF-E902-428C-B917-E0006E15F9C9}" presName="parTx" presStyleLbl="alignNode1" presStyleIdx="1" presStyleCnt="3">
        <dgm:presLayoutVars>
          <dgm:chMax val="0"/>
          <dgm:chPref val="0"/>
          <dgm:bulletEnabled val="1"/>
        </dgm:presLayoutVars>
      </dgm:prSet>
      <dgm:spPr/>
    </dgm:pt>
    <dgm:pt modelId="{EC709DB5-C4EC-420C-BF2A-6DFC58FACE14}" type="pres">
      <dgm:prSet presAssocID="{08F46ECF-E902-428C-B917-E0006E15F9C9}" presName="desTx" presStyleLbl="alignAccFollowNode1" presStyleIdx="1" presStyleCnt="3">
        <dgm:presLayoutVars>
          <dgm:bulletEnabled val="1"/>
        </dgm:presLayoutVars>
      </dgm:prSet>
      <dgm:spPr/>
    </dgm:pt>
    <dgm:pt modelId="{297A63D2-0E97-428A-88F4-CB5F43DF14DB}" type="pres">
      <dgm:prSet presAssocID="{68E8025E-5117-4E6A-AA8D-EFC11224F3B3}" presName="space" presStyleCnt="0"/>
      <dgm:spPr/>
    </dgm:pt>
    <dgm:pt modelId="{0ABDDF9C-3010-44CA-8902-5C87F45B12EB}" type="pres">
      <dgm:prSet presAssocID="{53588020-65EB-4576-94FA-2C5B86E8BC46}" presName="composite" presStyleCnt="0"/>
      <dgm:spPr/>
    </dgm:pt>
    <dgm:pt modelId="{EDE83CE2-7BE0-454F-A606-C92B7AAC426F}" type="pres">
      <dgm:prSet presAssocID="{53588020-65EB-4576-94FA-2C5B86E8BC46}" presName="parTx" presStyleLbl="alignNode1" presStyleIdx="2" presStyleCnt="3">
        <dgm:presLayoutVars>
          <dgm:chMax val="0"/>
          <dgm:chPref val="0"/>
          <dgm:bulletEnabled val="1"/>
        </dgm:presLayoutVars>
      </dgm:prSet>
      <dgm:spPr/>
    </dgm:pt>
    <dgm:pt modelId="{30B4261D-5A4A-406C-A941-441C21C03922}" type="pres">
      <dgm:prSet presAssocID="{53588020-65EB-4576-94FA-2C5B86E8BC46}" presName="desTx" presStyleLbl="alignAccFollowNode1" presStyleIdx="2" presStyleCnt="3">
        <dgm:presLayoutVars>
          <dgm:bulletEnabled val="1"/>
        </dgm:presLayoutVars>
      </dgm:prSet>
      <dgm:spPr/>
    </dgm:pt>
  </dgm:ptLst>
  <dgm:cxnLst>
    <dgm:cxn modelId="{B55C3805-B70E-4622-AEC9-74A597AE2AEF}" type="presOf" srcId="{434FD60E-978B-4785-A68E-9D8C88C395E5}" destId="{EC709DB5-C4EC-420C-BF2A-6DFC58FACE14}" srcOrd="0" destOrd="3" presId="urn:microsoft.com/office/officeart/2005/8/layout/hList1"/>
    <dgm:cxn modelId="{26EEFC11-BD95-4D38-B6E6-BB17F5FA442E}" srcId="{AA191DD7-D598-4C7A-9920-44ECD71CC540}" destId="{53588020-65EB-4576-94FA-2C5B86E8BC46}" srcOrd="2" destOrd="0" parTransId="{87EC5CF3-A053-40C3-873D-01A30A3C346E}" sibTransId="{96A076D5-D990-48DF-9847-5F1BA85D26F4}"/>
    <dgm:cxn modelId="{2F110922-C37E-4062-A27E-CA5C7835B5A8}" srcId="{65BF0B4D-8BAD-4977-8042-B0239252D929}" destId="{3DEB3D70-36A0-4DD5-B2B4-FEE109C6BEEF}" srcOrd="0" destOrd="0" parTransId="{699FC01A-27EF-40BD-9323-CD3962103FC9}" sibTransId="{8B8AC99B-CE0D-4ECD-9784-5A9A3D2C164A}"/>
    <dgm:cxn modelId="{E15D6525-31F3-4F10-AB4A-337C68BE1B4A}" type="presOf" srcId="{53588020-65EB-4576-94FA-2C5B86E8BC46}" destId="{EDE83CE2-7BE0-454F-A606-C92B7AAC426F}" srcOrd="0" destOrd="0" presId="urn:microsoft.com/office/officeart/2005/8/layout/hList1"/>
    <dgm:cxn modelId="{5BB3F92C-428C-421C-9E15-411D7C1ACEA2}" type="presOf" srcId="{77C5B4AB-10DD-4C75-96CD-1CD363AA4C84}" destId="{30B4261D-5A4A-406C-A941-441C21C03922}" srcOrd="0" destOrd="0" presId="urn:microsoft.com/office/officeart/2005/8/layout/hList1"/>
    <dgm:cxn modelId="{1FB1B52F-D086-4528-8796-D68E703D9D63}" type="presOf" srcId="{65BF0B4D-8BAD-4977-8042-B0239252D929}" destId="{14CDA8C8-F9BC-433A-966F-23477E10F030}" srcOrd="0" destOrd="0" presId="urn:microsoft.com/office/officeart/2005/8/layout/hList1"/>
    <dgm:cxn modelId="{C3945737-FC64-4421-8909-69308CC8F9BA}" type="presOf" srcId="{3DEB3D70-36A0-4DD5-B2B4-FEE109C6BEEF}" destId="{BEA2A8A1-9156-426B-A46E-B0C78252E5DF}" srcOrd="0" destOrd="0" presId="urn:microsoft.com/office/officeart/2005/8/layout/hList1"/>
    <dgm:cxn modelId="{1F019A3D-333F-4759-9C98-29F374055CD5}" srcId="{08F46ECF-E902-428C-B917-E0006E15F9C9}" destId="{434FD60E-978B-4785-A68E-9D8C88C395E5}" srcOrd="3" destOrd="0" parTransId="{D4D7A259-F332-4F1D-99B8-6846ECE86FE3}" sibTransId="{C325F96B-8A6F-4713-A92C-ADDAE9CDA724}"/>
    <dgm:cxn modelId="{531E685B-C5AF-42B5-852E-E553F700AB7D}" srcId="{AA191DD7-D598-4C7A-9920-44ECD71CC540}" destId="{65BF0B4D-8BAD-4977-8042-B0239252D929}" srcOrd="0" destOrd="0" parTransId="{987A6968-428F-4855-88BC-649FB517D6C6}" sibTransId="{853F5E12-68C3-46A7-AD61-D41845190242}"/>
    <dgm:cxn modelId="{EE27A771-2ADD-4FC6-98BF-4E1775577D08}" srcId="{08F46ECF-E902-428C-B917-E0006E15F9C9}" destId="{ED3DAF4C-66E4-4A2A-9479-D3021C4F9F14}" srcOrd="0" destOrd="0" parTransId="{0CC9935C-3A56-476D-B6E5-6235F0B8CD79}" sibTransId="{5928DCE8-94C1-4616-9B63-E3626B8B2577}"/>
    <dgm:cxn modelId="{CC785978-4BD9-41C6-82AE-97677CA93FAE}" srcId="{AA191DD7-D598-4C7A-9920-44ECD71CC540}" destId="{08F46ECF-E902-428C-B917-E0006E15F9C9}" srcOrd="1" destOrd="0" parTransId="{DE6E1E81-323F-4EDA-9635-C2110ABF6939}" sibTransId="{68E8025E-5117-4E6A-AA8D-EFC11224F3B3}"/>
    <dgm:cxn modelId="{A72C427A-3CA4-4E77-A28C-9C9BC91A6FB2}" srcId="{65BF0B4D-8BAD-4977-8042-B0239252D929}" destId="{2B6C8B17-E6E5-4BB3-B3ED-B7BF403FDBAB}" srcOrd="2" destOrd="0" parTransId="{E5A4B355-5847-4416-B325-B55F5B1C583B}" sibTransId="{CE3FD79C-9AF8-44CA-9B2B-C5A561F51D60}"/>
    <dgm:cxn modelId="{5E973A90-9266-465E-98DC-2100F31E51ED}" type="presOf" srcId="{B474907A-8FE3-495B-8C68-87DF60287AB3}" destId="{EC709DB5-C4EC-420C-BF2A-6DFC58FACE14}" srcOrd="0" destOrd="1" presId="urn:microsoft.com/office/officeart/2005/8/layout/hList1"/>
    <dgm:cxn modelId="{97E45FA4-8964-4343-B70D-5A5A668D8A1B}" type="presOf" srcId="{5A97292F-2A01-435E-AA30-3A0D580A9F65}" destId="{30B4261D-5A4A-406C-A941-441C21C03922}" srcOrd="0" destOrd="1" presId="urn:microsoft.com/office/officeart/2005/8/layout/hList1"/>
    <dgm:cxn modelId="{6F703EA5-3341-4471-A6E1-B3190F1E5039}" srcId="{53588020-65EB-4576-94FA-2C5B86E8BC46}" destId="{5A97292F-2A01-435E-AA30-3A0D580A9F65}" srcOrd="1" destOrd="0" parTransId="{B55BC2A0-F852-4A77-A501-2E0172B5ABBE}" sibTransId="{2D82AD5A-4B33-402C-A9A0-0293C55F3CE9}"/>
    <dgm:cxn modelId="{750ACDA5-0F0E-42DB-99C9-CD32760424B5}" type="presOf" srcId="{AE913F4C-5C5A-4AA1-AB9E-3CEF2B706286}" destId="{BEA2A8A1-9156-426B-A46E-B0C78252E5DF}" srcOrd="0" destOrd="1" presId="urn:microsoft.com/office/officeart/2005/8/layout/hList1"/>
    <dgm:cxn modelId="{4B6400B7-BDF2-4C6E-AE05-012DD4235DDA}" type="presOf" srcId="{ED3DAF4C-66E4-4A2A-9479-D3021C4F9F14}" destId="{EC709DB5-C4EC-420C-BF2A-6DFC58FACE14}" srcOrd="0" destOrd="0" presId="urn:microsoft.com/office/officeart/2005/8/layout/hList1"/>
    <dgm:cxn modelId="{B4FA7ABC-BA9E-4AE5-B104-BA716486E68D}" type="presOf" srcId="{2D7934BF-FA38-436D-AF15-48A65CAA2B39}" destId="{EC709DB5-C4EC-420C-BF2A-6DFC58FACE14}" srcOrd="0" destOrd="2" presId="urn:microsoft.com/office/officeart/2005/8/layout/hList1"/>
    <dgm:cxn modelId="{D88A72C2-67ED-4287-9E04-9B666FADC112}" srcId="{53588020-65EB-4576-94FA-2C5B86E8BC46}" destId="{77C5B4AB-10DD-4C75-96CD-1CD363AA4C84}" srcOrd="0" destOrd="0" parTransId="{79684128-789F-4548-A69A-5E724F9966FA}" sibTransId="{5EEBF1CA-3503-4402-BAFB-CE997F4368D1}"/>
    <dgm:cxn modelId="{8C74FCC7-F8C4-487C-AA19-F25B3C6D596F}" srcId="{08F46ECF-E902-428C-B917-E0006E15F9C9}" destId="{2D7934BF-FA38-436D-AF15-48A65CAA2B39}" srcOrd="2" destOrd="0" parTransId="{2B3AA808-2174-4B23-9301-7F43A2F468BC}" sibTransId="{E89480EB-A617-44A2-B41E-72D2497D21B7}"/>
    <dgm:cxn modelId="{3453F7DC-9DFD-4F16-BED4-099C82793931}" type="presOf" srcId="{08F46ECF-E902-428C-B917-E0006E15F9C9}" destId="{07688B4B-D4AF-46F4-8D15-A964E0CEF5F9}" srcOrd="0" destOrd="0" presId="urn:microsoft.com/office/officeart/2005/8/layout/hList1"/>
    <dgm:cxn modelId="{25501CE4-AA07-41BB-A3E4-774582F71519}" type="presOf" srcId="{AA191DD7-D598-4C7A-9920-44ECD71CC540}" destId="{AE467730-8523-4352-B03A-1FE6E38AABD5}" srcOrd="0" destOrd="0" presId="urn:microsoft.com/office/officeart/2005/8/layout/hList1"/>
    <dgm:cxn modelId="{E0A4E0E6-D307-4551-922D-BC6B92568214}" type="presOf" srcId="{2B6C8B17-E6E5-4BB3-B3ED-B7BF403FDBAB}" destId="{BEA2A8A1-9156-426B-A46E-B0C78252E5DF}" srcOrd="0" destOrd="2" presId="urn:microsoft.com/office/officeart/2005/8/layout/hList1"/>
    <dgm:cxn modelId="{55D961E7-B156-4FBD-B603-9F9DDAA73089}" srcId="{08F46ECF-E902-428C-B917-E0006E15F9C9}" destId="{B474907A-8FE3-495B-8C68-87DF60287AB3}" srcOrd="1" destOrd="0" parTransId="{291CBFCF-1D0C-4CA3-9378-7D8FE6FCF586}" sibTransId="{1A8218B6-9434-4900-AA79-8E819C2BE8AB}"/>
    <dgm:cxn modelId="{86616DEC-54CA-427D-96E2-81162A0E336D}" srcId="{65BF0B4D-8BAD-4977-8042-B0239252D929}" destId="{AE913F4C-5C5A-4AA1-AB9E-3CEF2B706286}" srcOrd="1" destOrd="0" parTransId="{DAF0B9A7-06BD-4C9C-84C0-5367CCB22366}" sibTransId="{BE0522F8-A71A-482C-850E-A8F6795EB11D}"/>
    <dgm:cxn modelId="{52D7CF0A-7E66-4BCF-975E-FFFFE3FD3B9F}" type="presParOf" srcId="{AE467730-8523-4352-B03A-1FE6E38AABD5}" destId="{F066DFDC-15E6-4737-8C4A-A2CE04F14468}" srcOrd="0" destOrd="0" presId="urn:microsoft.com/office/officeart/2005/8/layout/hList1"/>
    <dgm:cxn modelId="{A8123165-E68B-48BB-B7C8-CDAC68F0890C}" type="presParOf" srcId="{F066DFDC-15E6-4737-8C4A-A2CE04F14468}" destId="{14CDA8C8-F9BC-433A-966F-23477E10F030}" srcOrd="0" destOrd="0" presId="urn:microsoft.com/office/officeart/2005/8/layout/hList1"/>
    <dgm:cxn modelId="{8AE806A8-DD6A-4567-8F1F-D236B1C51F76}" type="presParOf" srcId="{F066DFDC-15E6-4737-8C4A-A2CE04F14468}" destId="{BEA2A8A1-9156-426B-A46E-B0C78252E5DF}" srcOrd="1" destOrd="0" presId="urn:microsoft.com/office/officeart/2005/8/layout/hList1"/>
    <dgm:cxn modelId="{874CC3E1-C03F-4E5A-88F6-C4798A7C5D02}" type="presParOf" srcId="{AE467730-8523-4352-B03A-1FE6E38AABD5}" destId="{17104468-B443-4685-9751-D72C5F6875B8}" srcOrd="1" destOrd="0" presId="urn:microsoft.com/office/officeart/2005/8/layout/hList1"/>
    <dgm:cxn modelId="{E3D1D178-BFC6-4531-9749-FE9CA775F1B3}" type="presParOf" srcId="{AE467730-8523-4352-B03A-1FE6E38AABD5}" destId="{779A66BC-C881-4067-9F7D-8C5205FC131C}" srcOrd="2" destOrd="0" presId="urn:microsoft.com/office/officeart/2005/8/layout/hList1"/>
    <dgm:cxn modelId="{911DDB95-C2F5-49C3-BE4C-70C067088D7C}" type="presParOf" srcId="{779A66BC-C881-4067-9F7D-8C5205FC131C}" destId="{07688B4B-D4AF-46F4-8D15-A964E0CEF5F9}" srcOrd="0" destOrd="0" presId="urn:microsoft.com/office/officeart/2005/8/layout/hList1"/>
    <dgm:cxn modelId="{A03F8CEC-DC2E-4E41-BDF9-689C1F685255}" type="presParOf" srcId="{779A66BC-C881-4067-9F7D-8C5205FC131C}" destId="{EC709DB5-C4EC-420C-BF2A-6DFC58FACE14}" srcOrd="1" destOrd="0" presId="urn:microsoft.com/office/officeart/2005/8/layout/hList1"/>
    <dgm:cxn modelId="{D673A3D3-F728-47CA-A859-6F4637EB5559}" type="presParOf" srcId="{AE467730-8523-4352-B03A-1FE6E38AABD5}" destId="{297A63D2-0E97-428A-88F4-CB5F43DF14DB}" srcOrd="3" destOrd="0" presId="urn:microsoft.com/office/officeart/2005/8/layout/hList1"/>
    <dgm:cxn modelId="{DB1E4589-3891-49C2-9CCA-0865F702718E}" type="presParOf" srcId="{AE467730-8523-4352-B03A-1FE6E38AABD5}" destId="{0ABDDF9C-3010-44CA-8902-5C87F45B12EB}" srcOrd="4" destOrd="0" presId="urn:microsoft.com/office/officeart/2005/8/layout/hList1"/>
    <dgm:cxn modelId="{65B01FDA-CCCE-4A4C-BCA9-4116A089A4CB}" type="presParOf" srcId="{0ABDDF9C-3010-44CA-8902-5C87F45B12EB}" destId="{EDE83CE2-7BE0-454F-A606-C92B7AAC426F}" srcOrd="0" destOrd="0" presId="urn:microsoft.com/office/officeart/2005/8/layout/hList1"/>
    <dgm:cxn modelId="{86F2DF49-3C25-4A77-83BA-D8448C596121}" type="presParOf" srcId="{0ABDDF9C-3010-44CA-8902-5C87F45B12EB}" destId="{30B4261D-5A4A-406C-A941-441C21C0392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DA8C8-F9BC-433A-966F-23477E10F030}">
      <dsp:nvSpPr>
        <dsp:cNvPr id="0" name=""/>
        <dsp:cNvSpPr/>
      </dsp:nvSpPr>
      <dsp:spPr>
        <a:xfrm>
          <a:off x="1598" y="14593"/>
          <a:ext cx="1558265"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Kanban</a:t>
          </a:r>
        </a:p>
      </dsp:txBody>
      <dsp:txXfrm>
        <a:off x="1598" y="14593"/>
        <a:ext cx="1558265" cy="489600"/>
      </dsp:txXfrm>
    </dsp:sp>
    <dsp:sp modelId="{BEA2A8A1-9156-426B-A46E-B0C78252E5DF}">
      <dsp:nvSpPr>
        <dsp:cNvPr id="0" name=""/>
        <dsp:cNvSpPr/>
      </dsp:nvSpPr>
      <dsp:spPr>
        <a:xfrm>
          <a:off x="1598" y="504193"/>
          <a:ext cx="1558265" cy="22967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Uses visual boards to view &amp; organize tasks</a:t>
          </a:r>
        </a:p>
        <a:p>
          <a:pPr marL="114300" lvl="1" indent="-114300" algn="l" defTabSz="533400">
            <a:lnSpc>
              <a:spcPct val="90000"/>
            </a:lnSpc>
            <a:spcBef>
              <a:spcPct val="0"/>
            </a:spcBef>
            <a:spcAft>
              <a:spcPct val="15000"/>
            </a:spcAft>
            <a:buChar char="•"/>
          </a:pPr>
          <a:r>
            <a:rPr lang="en-US" sz="1200" kern="1200" dirty="0"/>
            <a:t>Uses elements of “just in time” lean manufacturing strategies</a:t>
          </a:r>
        </a:p>
        <a:p>
          <a:pPr marL="114300" lvl="1" indent="-114300" algn="l" defTabSz="533400">
            <a:lnSpc>
              <a:spcPct val="90000"/>
            </a:lnSpc>
            <a:spcBef>
              <a:spcPct val="0"/>
            </a:spcBef>
            <a:spcAft>
              <a:spcPct val="15000"/>
            </a:spcAft>
            <a:buChar char="•"/>
          </a:pPr>
          <a:r>
            <a:rPr lang="en-US" sz="1200" kern="1200" dirty="0"/>
            <a:t>Emphasizes throughput</a:t>
          </a:r>
        </a:p>
      </dsp:txBody>
      <dsp:txXfrm>
        <a:off x="1598" y="504193"/>
        <a:ext cx="1558265" cy="2296792"/>
      </dsp:txXfrm>
    </dsp:sp>
    <dsp:sp modelId="{07688B4B-D4AF-46F4-8D15-A964E0CEF5F9}">
      <dsp:nvSpPr>
        <dsp:cNvPr id="0" name=""/>
        <dsp:cNvSpPr/>
      </dsp:nvSpPr>
      <dsp:spPr>
        <a:xfrm>
          <a:off x="1778020" y="14593"/>
          <a:ext cx="1558265"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Scrum</a:t>
          </a:r>
        </a:p>
      </dsp:txBody>
      <dsp:txXfrm>
        <a:off x="1778020" y="14593"/>
        <a:ext cx="1558265" cy="489600"/>
      </dsp:txXfrm>
    </dsp:sp>
    <dsp:sp modelId="{EC709DB5-C4EC-420C-BF2A-6DFC58FACE14}">
      <dsp:nvSpPr>
        <dsp:cNvPr id="0" name=""/>
        <dsp:cNvSpPr/>
      </dsp:nvSpPr>
      <dsp:spPr>
        <a:xfrm>
          <a:off x="1778020" y="504193"/>
          <a:ext cx="1558265" cy="22967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Aligns closely with Agile values</a:t>
          </a:r>
        </a:p>
        <a:p>
          <a:pPr marL="114300" lvl="1" indent="-114300" algn="l" defTabSz="533400">
            <a:lnSpc>
              <a:spcPct val="90000"/>
            </a:lnSpc>
            <a:spcBef>
              <a:spcPct val="0"/>
            </a:spcBef>
            <a:spcAft>
              <a:spcPct val="15000"/>
            </a:spcAft>
            <a:buChar char="•"/>
          </a:pPr>
          <a:r>
            <a:rPr lang="en-US" sz="1200" kern="1200" dirty="0"/>
            <a:t>Breaks down product development into iterative sprints</a:t>
          </a:r>
        </a:p>
        <a:p>
          <a:pPr marL="114300" lvl="1" indent="-114300" algn="l" defTabSz="533400">
            <a:lnSpc>
              <a:spcPct val="90000"/>
            </a:lnSpc>
            <a:spcBef>
              <a:spcPct val="0"/>
            </a:spcBef>
            <a:spcAft>
              <a:spcPct val="15000"/>
            </a:spcAft>
            <a:buChar char="•"/>
          </a:pPr>
          <a:r>
            <a:rPr lang="en-US" sz="1200" kern="1200" dirty="0"/>
            <a:t>Makes use of exclusive roles (“Scrum Lead”, “Product Owner”)</a:t>
          </a:r>
        </a:p>
        <a:p>
          <a:pPr marL="114300" lvl="1" indent="-114300" algn="l" defTabSz="533400">
            <a:lnSpc>
              <a:spcPct val="90000"/>
            </a:lnSpc>
            <a:spcBef>
              <a:spcPct val="0"/>
            </a:spcBef>
            <a:spcAft>
              <a:spcPct val="15000"/>
            </a:spcAft>
            <a:buChar char="•"/>
          </a:pPr>
          <a:r>
            <a:rPr lang="en-US" sz="1200" kern="1200" dirty="0"/>
            <a:t>Emphasizes constant communication</a:t>
          </a:r>
        </a:p>
      </dsp:txBody>
      <dsp:txXfrm>
        <a:off x="1778020" y="504193"/>
        <a:ext cx="1558265" cy="2296792"/>
      </dsp:txXfrm>
    </dsp:sp>
    <dsp:sp modelId="{EDE83CE2-7BE0-454F-A606-C92B7AAC426F}">
      <dsp:nvSpPr>
        <dsp:cNvPr id="0" name=""/>
        <dsp:cNvSpPr/>
      </dsp:nvSpPr>
      <dsp:spPr>
        <a:xfrm>
          <a:off x="3554442" y="14593"/>
          <a:ext cx="1558265"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Scaled Agile Framework (</a:t>
          </a:r>
          <a:r>
            <a:rPr lang="en-US" sz="1200" kern="1200" dirty="0" err="1"/>
            <a:t>SAFe</a:t>
          </a:r>
          <a:r>
            <a:rPr lang="en-US" sz="1200" kern="1200" dirty="0"/>
            <a:t>)</a:t>
          </a:r>
        </a:p>
      </dsp:txBody>
      <dsp:txXfrm>
        <a:off x="3554442" y="14593"/>
        <a:ext cx="1558265" cy="489600"/>
      </dsp:txXfrm>
    </dsp:sp>
    <dsp:sp modelId="{30B4261D-5A4A-406C-A941-441C21C03922}">
      <dsp:nvSpPr>
        <dsp:cNvPr id="0" name=""/>
        <dsp:cNvSpPr/>
      </dsp:nvSpPr>
      <dsp:spPr>
        <a:xfrm>
          <a:off x="3554442" y="504193"/>
          <a:ext cx="1558265" cy="22967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Workflow and organizational patterns to help deploy Agile at scale</a:t>
          </a:r>
        </a:p>
        <a:p>
          <a:pPr marL="114300" lvl="1" indent="-114300" algn="l" defTabSz="533400">
            <a:lnSpc>
              <a:spcPct val="90000"/>
            </a:lnSpc>
            <a:spcBef>
              <a:spcPct val="0"/>
            </a:spcBef>
            <a:spcAft>
              <a:spcPct val="15000"/>
            </a:spcAft>
            <a:buChar char="•"/>
          </a:pPr>
          <a:r>
            <a:rPr lang="en-US" sz="1200" kern="1200" dirty="0"/>
            <a:t>Can support large organizations</a:t>
          </a:r>
        </a:p>
      </dsp:txBody>
      <dsp:txXfrm>
        <a:off x="3554442" y="504193"/>
        <a:ext cx="1558265" cy="22967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9" name="Google Shape;60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rgbClr val="404040"/>
                </a:solidFill>
                <a:latin typeface="Calibri"/>
                <a:ea typeface="Calibri"/>
                <a:cs typeface="Calibri"/>
                <a:sym typeface="Calibri"/>
              </a:rPr>
              <a:t>After introducing self, have students introduce themselves:</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Name?</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How long with the company?</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What are you hoping to come away from this training having gained in terms of knowledge and/or information that you can take back with you to your teams and your day-to-day role?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7C2C4-5606-6BA1-9FB0-98801FEC0C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A1C01F-25AB-1E28-9D95-5EF57AB62A7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934D06D-35CB-7C11-CC93-A9DFFC70037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8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dirty="0"/>
              <a:t>Story mapping is a highly collaborative method/technique/process/pattern that uses visual thinking with an aim to establish common &amp; shared understanding in cross-functional product teams with the help of narratives.</a:t>
            </a:r>
            <a:endParaRPr dirty="0"/>
          </a:p>
          <a:p>
            <a:pPr marL="0" lvl="0" indent="0" algn="l" rtl="0">
              <a:lnSpc>
                <a:spcPct val="100000"/>
              </a:lnSpc>
              <a:spcBef>
                <a:spcPts val="0"/>
              </a:spcBef>
              <a:spcAft>
                <a:spcPts val="0"/>
              </a:spcAft>
              <a:buSzPts val="1400"/>
              <a:buNone/>
            </a:pPr>
            <a:endParaRPr dirty="0"/>
          </a:p>
        </p:txBody>
      </p:sp>
      <p:sp>
        <p:nvSpPr>
          <p:cNvPr id="363" name="Google Shape;3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2" name="Google Shape;3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dirty="0"/>
              <a:t>Story mapping is a highly collaborative method/technique/process/pattern that uses visual thinking with an aim to establish common &amp; shared understanding in cross-functional product teams with the help of narratives.</a:t>
            </a:r>
            <a:endParaRPr dirty="0"/>
          </a:p>
          <a:p>
            <a:pPr marL="0" lvl="0" indent="0" algn="l" rtl="0">
              <a:lnSpc>
                <a:spcPct val="100000"/>
              </a:lnSpc>
              <a:spcBef>
                <a:spcPts val="0"/>
              </a:spcBef>
              <a:spcAft>
                <a:spcPts val="0"/>
              </a:spcAft>
              <a:buSzPts val="1400"/>
              <a:buNone/>
            </a:pPr>
            <a:endParaRPr dirty="0"/>
          </a:p>
        </p:txBody>
      </p:sp>
      <p:sp>
        <p:nvSpPr>
          <p:cNvPr id="429" name="Google Shape;4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dirty="0"/>
              <a:t>Story mapping is a highly collaborative method/technique/process/pattern that uses visual thinking with an aim to establish common &amp; shared understanding in cross-functional product teams with the help of narratives.</a:t>
            </a:r>
            <a:endParaRPr dirty="0"/>
          </a:p>
          <a:p>
            <a:pPr marL="0" lvl="0" indent="0" algn="l" rtl="0">
              <a:lnSpc>
                <a:spcPct val="100000"/>
              </a:lnSpc>
              <a:spcBef>
                <a:spcPts val="0"/>
              </a:spcBef>
              <a:spcAft>
                <a:spcPts val="0"/>
              </a:spcAft>
              <a:buSzPts val="1400"/>
              <a:buNone/>
            </a:pPr>
            <a:endParaRPr dirty="0"/>
          </a:p>
        </p:txBody>
      </p:sp>
      <p:sp>
        <p:nvSpPr>
          <p:cNvPr id="476" name="Google Shape;4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15" name="Google Shape;5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60" name="Google Shape;56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01" name="Google Shape;6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44" name="Google Shape;64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b="1" dirty="0">
              <a:solidFill>
                <a:schemeClr val="dk1"/>
              </a:solidFill>
              <a:latin typeface="Calibri"/>
              <a:ea typeface="Calibri"/>
              <a:cs typeface="Calibri"/>
              <a:sym typeface="Calibri"/>
            </a:endParaRPr>
          </a:p>
        </p:txBody>
      </p:sp>
      <p:sp>
        <p:nvSpPr>
          <p:cNvPr id="334" name="Google Shape;3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2c2b1796e_0_0:notes"/>
          <p:cNvSpPr txBox="1">
            <a:spLocks noGrp="1"/>
          </p:cNvSpPr>
          <p:nvPr>
            <p:ph type="body" idx="1"/>
          </p:nvPr>
        </p:nvSpPr>
        <p:spPr>
          <a:xfrm>
            <a:off x="685800" y="4424079"/>
            <a:ext cx="5486400" cy="419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c2c2b1796e_0_0: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1648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C3BBB47-7BAC-F352-E4AC-168C8650B199}"/>
            </a:ext>
          </a:extLst>
        </p:cNvPr>
        <p:cNvGrpSpPr/>
        <p:nvPr/>
      </p:nvGrpSpPr>
      <p:grpSpPr>
        <a:xfrm>
          <a:off x="0" y="0"/>
          <a:ext cx="0" cy="0"/>
          <a:chOff x="0" y="0"/>
          <a:chExt cx="0" cy="0"/>
        </a:xfrm>
      </p:grpSpPr>
      <p:sp>
        <p:nvSpPr>
          <p:cNvPr id="108" name="Google Shape;108;gc2c2b1796e_0_0:notes">
            <a:extLst>
              <a:ext uri="{FF2B5EF4-FFF2-40B4-BE49-F238E27FC236}">
                <a16:creationId xmlns:a16="http://schemas.microsoft.com/office/drawing/2014/main" id="{121C7AE9-67F9-5D80-B1F0-50B535C1C79D}"/>
              </a:ext>
            </a:extLst>
          </p:cNvPr>
          <p:cNvSpPr txBox="1">
            <a:spLocks noGrp="1"/>
          </p:cNvSpPr>
          <p:nvPr>
            <p:ph type="body" idx="1"/>
          </p:nvPr>
        </p:nvSpPr>
        <p:spPr>
          <a:xfrm>
            <a:off x="685800" y="4424079"/>
            <a:ext cx="5486400" cy="419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c2c2b1796e_0_0:notes">
            <a:extLst>
              <a:ext uri="{FF2B5EF4-FFF2-40B4-BE49-F238E27FC236}">
                <a16:creationId xmlns:a16="http://schemas.microsoft.com/office/drawing/2014/main" id="{A695C0AC-E557-B86E-193D-0B6470BB97C4}"/>
              </a:ext>
            </a:extLst>
          </p:cNvPr>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652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7853077-7568-0ADB-9F79-8903A335B88E}"/>
            </a:ext>
          </a:extLst>
        </p:cNvPr>
        <p:cNvGrpSpPr/>
        <p:nvPr/>
      </p:nvGrpSpPr>
      <p:grpSpPr>
        <a:xfrm>
          <a:off x="0" y="0"/>
          <a:ext cx="0" cy="0"/>
          <a:chOff x="0" y="0"/>
          <a:chExt cx="0" cy="0"/>
        </a:xfrm>
      </p:grpSpPr>
      <p:sp>
        <p:nvSpPr>
          <p:cNvPr id="108" name="Google Shape;108;gc2c2b1796e_0_0:notes">
            <a:extLst>
              <a:ext uri="{FF2B5EF4-FFF2-40B4-BE49-F238E27FC236}">
                <a16:creationId xmlns:a16="http://schemas.microsoft.com/office/drawing/2014/main" id="{4E1A6016-5236-2A8F-E1C4-C749D44983F4}"/>
              </a:ext>
            </a:extLst>
          </p:cNvPr>
          <p:cNvSpPr txBox="1">
            <a:spLocks noGrp="1"/>
          </p:cNvSpPr>
          <p:nvPr>
            <p:ph type="body" idx="1"/>
          </p:nvPr>
        </p:nvSpPr>
        <p:spPr>
          <a:xfrm>
            <a:off x="685800" y="4424079"/>
            <a:ext cx="5486400" cy="419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c2c2b1796e_0_0:notes">
            <a:extLst>
              <a:ext uri="{FF2B5EF4-FFF2-40B4-BE49-F238E27FC236}">
                <a16:creationId xmlns:a16="http://schemas.microsoft.com/office/drawing/2014/main" id="{F4D02F9E-CEEB-6DB7-5783-0116CFDF2F04}"/>
              </a:ext>
            </a:extLst>
          </p:cNvPr>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0444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D9FE129-35B2-16CE-4655-982E482046DD}"/>
            </a:ext>
          </a:extLst>
        </p:cNvPr>
        <p:cNvGrpSpPr/>
        <p:nvPr/>
      </p:nvGrpSpPr>
      <p:grpSpPr>
        <a:xfrm>
          <a:off x="0" y="0"/>
          <a:ext cx="0" cy="0"/>
          <a:chOff x="0" y="0"/>
          <a:chExt cx="0" cy="0"/>
        </a:xfrm>
      </p:grpSpPr>
      <p:sp>
        <p:nvSpPr>
          <p:cNvPr id="108" name="Google Shape;108;gc2c2b1796e_0_0:notes">
            <a:extLst>
              <a:ext uri="{FF2B5EF4-FFF2-40B4-BE49-F238E27FC236}">
                <a16:creationId xmlns:a16="http://schemas.microsoft.com/office/drawing/2014/main" id="{EA588C1A-8976-10D3-B7F0-6E98968EDF23}"/>
              </a:ext>
            </a:extLst>
          </p:cNvPr>
          <p:cNvSpPr txBox="1">
            <a:spLocks noGrp="1"/>
          </p:cNvSpPr>
          <p:nvPr>
            <p:ph type="body" idx="1"/>
          </p:nvPr>
        </p:nvSpPr>
        <p:spPr>
          <a:xfrm>
            <a:off x="685800" y="4424079"/>
            <a:ext cx="5486400" cy="419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c2c2b1796e_0_0:notes">
            <a:extLst>
              <a:ext uri="{FF2B5EF4-FFF2-40B4-BE49-F238E27FC236}">
                <a16:creationId xmlns:a16="http://schemas.microsoft.com/office/drawing/2014/main" id="{57534EDE-BEE0-07EE-5AB2-A97D45CDCD72}"/>
              </a:ext>
            </a:extLst>
          </p:cNvPr>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4219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9057DCB-1126-2815-D1A2-91841DE5A17C}"/>
            </a:ext>
          </a:extLst>
        </p:cNvPr>
        <p:cNvGrpSpPr/>
        <p:nvPr/>
      </p:nvGrpSpPr>
      <p:grpSpPr>
        <a:xfrm>
          <a:off x="0" y="0"/>
          <a:ext cx="0" cy="0"/>
          <a:chOff x="0" y="0"/>
          <a:chExt cx="0" cy="0"/>
        </a:xfrm>
      </p:grpSpPr>
      <p:sp>
        <p:nvSpPr>
          <p:cNvPr id="108" name="Google Shape;108;gc2c2b1796e_0_0:notes">
            <a:extLst>
              <a:ext uri="{FF2B5EF4-FFF2-40B4-BE49-F238E27FC236}">
                <a16:creationId xmlns:a16="http://schemas.microsoft.com/office/drawing/2014/main" id="{15F26B9D-D602-310C-6214-1334783CD153}"/>
              </a:ext>
            </a:extLst>
          </p:cNvPr>
          <p:cNvSpPr txBox="1">
            <a:spLocks noGrp="1"/>
          </p:cNvSpPr>
          <p:nvPr>
            <p:ph type="body" idx="1"/>
          </p:nvPr>
        </p:nvSpPr>
        <p:spPr>
          <a:xfrm>
            <a:off x="685800" y="4424079"/>
            <a:ext cx="5486400" cy="419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c2c2b1796e_0_0:notes">
            <a:extLst>
              <a:ext uri="{FF2B5EF4-FFF2-40B4-BE49-F238E27FC236}">
                <a16:creationId xmlns:a16="http://schemas.microsoft.com/office/drawing/2014/main" id="{F9E936AA-C86B-14BE-707E-6CA178786ED5}"/>
              </a:ext>
            </a:extLst>
          </p:cNvPr>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9329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84" name="Google Shape;68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6E8C555C-2A51-0653-5A70-00D1542B6556}"/>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DB5F45CA-D119-3CDF-42B7-C53C45003C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8425ACF5-161E-C4A7-8C13-3002468956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12678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B9BCA-12D6-4FF8-4793-6ACD313AB2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C881AB-5DD8-4D8B-7FC7-024C54C8ED8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AFD954A-589F-6F95-0804-0B67293BDC6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6817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3" name="Google Shape;78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How do we integrate security here?</a:t>
            </a:r>
            <a:endParaRPr dirty="0"/>
          </a:p>
        </p:txBody>
      </p:sp>
      <p:sp>
        <p:nvSpPr>
          <p:cNvPr id="367" name="Google Shape;3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 do we integrate security here?</a:t>
            </a:r>
          </a:p>
        </p:txBody>
      </p:sp>
      <p:sp>
        <p:nvSpPr>
          <p:cNvPr id="394" name="Google Shape;3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 do we integrate security here?</a:t>
            </a:r>
          </a:p>
        </p:txBody>
      </p:sp>
      <p:sp>
        <p:nvSpPr>
          <p:cNvPr id="420" name="Google Shape;4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 do we integrate security here?</a:t>
            </a:r>
          </a:p>
        </p:txBody>
      </p:sp>
      <p:sp>
        <p:nvSpPr>
          <p:cNvPr id="447" name="Google Shape;44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06ad13e4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06ad13e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36C2-8025-60C6-D758-C7DDB3371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D7E35-B43F-D80C-C62F-EA32349419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90BCC2-D303-9EE8-5804-3CBC33E42D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20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C3237329-5045-36CA-95D3-1E7A1BFFD466}"/>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4F3242E6-31DA-D21A-D88D-00D8E7D00ACC}"/>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B02348B5-25A2-FB01-619C-37A1613F4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17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580D1B6D-FC92-3E37-65CE-8D6795367E20}"/>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39D3A251-6B83-529A-F91E-0F0D1143F0D1}"/>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GitLab: </a:t>
            </a:r>
            <a:r>
              <a:rPr lang="en-US" sz="1200" dirty="0">
                <a:solidFill>
                  <a:srgbClr val="404040"/>
                </a:solidFill>
              </a:rPr>
              <a:t>repository creation and branching, integration of automated testing into the pipeline, creating and processing merge requests to support Continuous Integration of changes across the development team, and integration with an artifact repository for storing build outputs</a:t>
            </a: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48BBF3E6-F5A3-6467-5CEE-968CDD131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502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B608-4AF4-4899-D04F-99029DF1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1365D-0E9C-AECF-CE11-C4A53EB28A0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6B3BE2-4DCB-B310-7E42-0E0F949B8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274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 about waterfall experience/failure</a:t>
            </a:r>
            <a:endParaRPr dirty="0"/>
          </a:p>
        </p:txBody>
      </p:sp>
      <p:sp>
        <p:nvSpPr>
          <p:cNvPr id="367" name="Google Shape;3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kills Gradient" type="tx">
  <p:cSld name="TITLE_AND_BODY">
    <p:bg>
      <p:bgPr>
        <a:gradFill>
          <a:gsLst>
            <a:gs pos="0">
              <a:schemeClr val="accent1"/>
            </a:gs>
            <a:gs pos="100000">
              <a:schemeClr val="accent2"/>
            </a:gs>
          </a:gsLst>
          <a:lin ang="0" scaled="0"/>
        </a:gra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1 1">
  <p:cSld name="TITLE_2_1_1_2_1_1">
    <p:bg>
      <p:bgPr>
        <a:solidFill>
          <a:srgbClr val="000000"/>
        </a:solid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22" name="Google Shape;122;p25"/>
          <p:cNvSpPr/>
          <p:nvPr/>
        </p:nvSpPr>
        <p:spPr>
          <a:xfrm flipH="1">
            <a:off x="387577" y="447740"/>
            <a:ext cx="2219100" cy="876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rot="5400000">
            <a:off x="94753" y="740237"/>
            <a:ext cx="672000" cy="87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rot="5400000">
            <a:off x="2295575" y="224100"/>
            <a:ext cx="535200" cy="8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6" name="Google Shape;126;p25"/>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7" name="Google Shape;12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low content slide 2">
  <p:cSld name="TITLE_2_1_1_1">
    <p:bg>
      <p:bgPr>
        <a:solidFill>
          <a:srgbClr val="000000"/>
        </a:solid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30" name="Google Shape;130;p26"/>
          <p:cNvSpPr/>
          <p:nvPr/>
        </p:nvSpPr>
        <p:spPr>
          <a:xfrm flipH="1">
            <a:off x="387577" y="447740"/>
            <a:ext cx="2219100" cy="876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rot="5400000">
            <a:off x="125050" y="709926"/>
            <a:ext cx="611400" cy="87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33" name="Google Shape;13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uter right">
  <p:cSld name="TITLE_1">
    <p:bg>
      <p:bgPr>
        <a:solidFill>
          <a:srgbClr val="000000"/>
        </a:solid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pic>
        <p:nvPicPr>
          <p:cNvPr id="136" name="Google Shape;136;p27"/>
          <p:cNvPicPr preferRelativeResize="0"/>
          <p:nvPr/>
        </p:nvPicPr>
        <p:blipFill>
          <a:blip r:embed="rId2">
            <a:alphaModFix/>
          </a:blip>
          <a:stretch>
            <a:fillRect/>
          </a:stretch>
        </p:blipFill>
        <p:spPr>
          <a:xfrm>
            <a:off x="2975050" y="456025"/>
            <a:ext cx="8270745" cy="5240901"/>
          </a:xfrm>
          <a:prstGeom prst="rect">
            <a:avLst/>
          </a:prstGeom>
          <a:noFill/>
          <a:ln>
            <a:noFill/>
          </a:ln>
        </p:spPr>
      </p:pic>
      <p:sp>
        <p:nvSpPr>
          <p:cNvPr id="137" name="Google Shape;137;p27"/>
          <p:cNvSpPr txBox="1">
            <a:spLocks noGrp="1"/>
          </p:cNvSpPr>
          <p:nvPr>
            <p:ph type="title"/>
          </p:nvPr>
        </p:nvSpPr>
        <p:spPr>
          <a:xfrm>
            <a:off x="231925" y="431025"/>
            <a:ext cx="35058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38" name="Google Shape;138;p27"/>
          <p:cNvSpPr txBox="1">
            <a:spLocks noGrp="1"/>
          </p:cNvSpPr>
          <p:nvPr>
            <p:ph type="subTitle" idx="1"/>
          </p:nvPr>
        </p:nvSpPr>
        <p:spPr>
          <a:xfrm>
            <a:off x="231925" y="1493100"/>
            <a:ext cx="35058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uter right 1">
  <p:cSld name="TITLE_1_2">
    <p:bg>
      <p:bgPr>
        <a:solidFill>
          <a:srgbClr val="000000"/>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1" name="Google Shape;141;p28"/>
          <p:cNvSpPr txBox="1">
            <a:spLocks noGrp="1"/>
          </p:cNvSpPr>
          <p:nvPr>
            <p:ph type="title"/>
          </p:nvPr>
        </p:nvSpPr>
        <p:spPr>
          <a:xfrm>
            <a:off x="231925" y="314025"/>
            <a:ext cx="8702700" cy="683400"/>
          </a:xfrm>
          <a:prstGeom prst="rect">
            <a:avLst/>
          </a:prstGeom>
          <a:noFill/>
          <a:ln>
            <a:noFill/>
          </a:ln>
        </p:spPr>
        <p:txBody>
          <a:bodyPr spcFirstLastPara="1" wrap="square" lIns="45700" tIns="45700" rIns="45700" bIns="45700" anchor="b" anchorCtr="0">
            <a:noAutofit/>
          </a:bodyPr>
          <a:lstStyle>
            <a:lvl1pPr lvl="0" rtl="0">
              <a:lnSpc>
                <a:spcPct val="90000"/>
              </a:lnSpc>
              <a:spcBef>
                <a:spcPts val="0"/>
              </a:spcBef>
              <a:spcAft>
                <a:spcPts val="0"/>
              </a:spcAft>
              <a:buClr>
                <a:schemeClr val="lt1"/>
              </a:buClr>
              <a:buSzPts val="2000"/>
              <a:buNone/>
              <a:defRPr sz="2000">
                <a:solidFill>
                  <a:schemeClr val="lt1"/>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pic>
        <p:nvPicPr>
          <p:cNvPr id="142" name="Google Shape;142;p28"/>
          <p:cNvPicPr preferRelativeResize="0"/>
          <p:nvPr/>
        </p:nvPicPr>
        <p:blipFill>
          <a:blip r:embed="rId2">
            <a:alphaModFix/>
          </a:blip>
          <a:stretch>
            <a:fillRect/>
          </a:stretch>
        </p:blipFill>
        <p:spPr>
          <a:xfrm>
            <a:off x="948098" y="937700"/>
            <a:ext cx="7247804" cy="459267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phone right 1">
  <p:cSld name="TITLE_1_1">
    <p:bg>
      <p:bgPr>
        <a:solidFill>
          <a:srgbClr val="000000"/>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5" name="Google Shape;145;p29"/>
          <p:cNvSpPr txBox="1"/>
          <p:nvPr/>
        </p:nvSpPr>
        <p:spPr>
          <a:xfrm>
            <a:off x="398700" y="403700"/>
            <a:ext cx="3156600" cy="6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Montserrat"/>
                <a:ea typeface="Montserrat"/>
                <a:cs typeface="Montserrat"/>
                <a:sym typeface="Montserrat"/>
              </a:rPr>
              <a:t>Headline content</a:t>
            </a:r>
            <a:endParaRPr sz="1800" b="1">
              <a:solidFill>
                <a:srgbClr val="FFFFFF"/>
              </a:solidFill>
              <a:latin typeface="Montserrat"/>
              <a:ea typeface="Montserrat"/>
              <a:cs typeface="Montserrat"/>
              <a:sym typeface="Montserrat"/>
            </a:endParaRPr>
          </a:p>
        </p:txBody>
      </p:sp>
      <p:sp>
        <p:nvSpPr>
          <p:cNvPr id="146" name="Google Shape;146;p29"/>
          <p:cNvSpPr txBox="1">
            <a:spLocks noGrp="1"/>
          </p:cNvSpPr>
          <p:nvPr>
            <p:ph type="title"/>
          </p:nvPr>
        </p:nvSpPr>
        <p:spPr>
          <a:xfrm>
            <a:off x="231925" y="431025"/>
            <a:ext cx="42447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47" name="Google Shape;147;p29"/>
          <p:cNvSpPr txBox="1">
            <a:spLocks noGrp="1"/>
          </p:cNvSpPr>
          <p:nvPr>
            <p:ph type="subTitle" idx="1"/>
          </p:nvPr>
        </p:nvSpPr>
        <p:spPr>
          <a:xfrm>
            <a:off x="231925" y="1493100"/>
            <a:ext cx="42447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48" name="Google Shape;148;p29"/>
          <p:cNvSpPr/>
          <p:nvPr/>
        </p:nvSpPr>
        <p:spPr>
          <a:xfrm>
            <a:off x="4934325" y="763200"/>
            <a:ext cx="3409800" cy="710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9"/>
          <p:cNvPicPr preferRelativeResize="0"/>
          <p:nvPr/>
        </p:nvPicPr>
        <p:blipFill>
          <a:blip r:embed="rId2">
            <a:alphaModFix/>
          </a:blip>
          <a:stretch>
            <a:fillRect/>
          </a:stretch>
        </p:blipFill>
        <p:spPr>
          <a:xfrm>
            <a:off x="4800975" y="549550"/>
            <a:ext cx="3676650" cy="74503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2">
  <p:cSld name="TITLE_AND_BODY_1_1">
    <p:bg>
      <p:bgPr>
        <a:gradFill>
          <a:gsLst>
            <a:gs pos="0">
              <a:srgbClr val="25A8E1"/>
            </a:gs>
            <a:gs pos="100000">
              <a:srgbClr val="29378F"/>
            </a:gs>
          </a:gsLst>
          <a:lin ang="2698631" scaled="0"/>
        </a:gradFill>
        <a:effectLst/>
      </p:bgPr>
    </p:bg>
    <p:spTree>
      <p:nvGrpSpPr>
        <p:cNvPr id="1" name="Shape 159"/>
        <p:cNvGrpSpPr/>
        <p:nvPr/>
      </p:nvGrpSpPr>
      <p:grpSpPr>
        <a:xfrm>
          <a:off x="0" y="0"/>
          <a:ext cx="0" cy="0"/>
          <a:chOff x="0" y="0"/>
          <a:chExt cx="0" cy="0"/>
        </a:xfrm>
      </p:grpSpPr>
      <p:grpSp>
        <p:nvGrpSpPr>
          <p:cNvPr id="160" name="Google Shape;160;p31"/>
          <p:cNvGrpSpPr/>
          <p:nvPr/>
        </p:nvGrpSpPr>
        <p:grpSpPr>
          <a:xfrm>
            <a:off x="3500202" y="-104619"/>
            <a:ext cx="5769350" cy="5951747"/>
            <a:chOff x="3458352" y="512656"/>
            <a:chExt cx="5769350" cy="5951747"/>
          </a:xfrm>
        </p:grpSpPr>
        <p:pic>
          <p:nvPicPr>
            <p:cNvPr id="161" name="Google Shape;161;p31"/>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62" name="Google Shape;162;p31"/>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63" name="Google Shape;163;p31"/>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sp>
        <p:nvSpPr>
          <p:cNvPr id="164" name="Google Shape;164;p31"/>
          <p:cNvSpPr/>
          <p:nvPr/>
        </p:nvSpPr>
        <p:spPr>
          <a:xfrm flipH="1">
            <a:off x="504050" y="1576800"/>
            <a:ext cx="7212600" cy="1140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rot="5400000">
            <a:off x="122857" y="1957800"/>
            <a:ext cx="8751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p:nvPr/>
        </p:nvSpPr>
        <p:spPr>
          <a:xfrm rot="5400000">
            <a:off x="6811700" y="785700"/>
            <a:ext cx="16968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31"/>
          <p:cNvPicPr preferRelativeResize="0"/>
          <p:nvPr/>
        </p:nvPicPr>
        <p:blipFill>
          <a:blip r:embed="rId3">
            <a:alphaModFix/>
          </a:blip>
          <a:stretch>
            <a:fillRect/>
          </a:stretch>
        </p:blipFill>
        <p:spPr>
          <a:xfrm>
            <a:off x="9305354" y="4458500"/>
            <a:ext cx="1338247" cy="290925"/>
          </a:xfrm>
          <a:prstGeom prst="rect">
            <a:avLst/>
          </a:prstGeom>
          <a:noFill/>
          <a:ln>
            <a:noFill/>
          </a:ln>
        </p:spPr>
      </p:pic>
      <p:sp>
        <p:nvSpPr>
          <p:cNvPr id="168" name="Google Shape;16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1 1">
  <p:cSld name="TITLE_AND_BODY_1_2">
    <p:bg>
      <p:bgPr>
        <a:solidFill>
          <a:srgbClr val="000000"/>
        </a:solid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71" name="Google Shape;171;p32"/>
          <p:cNvGrpSpPr/>
          <p:nvPr/>
        </p:nvGrpSpPr>
        <p:grpSpPr>
          <a:xfrm>
            <a:off x="4870456" y="830752"/>
            <a:ext cx="4589518" cy="4887574"/>
            <a:chOff x="3458352" y="512656"/>
            <a:chExt cx="5769350" cy="5951747"/>
          </a:xfrm>
        </p:grpSpPr>
        <p:pic>
          <p:nvPicPr>
            <p:cNvPr id="172" name="Google Shape;172;p32"/>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73" name="Google Shape;173;p32"/>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74" name="Google Shape;174;p32"/>
          <p:cNvSpPr/>
          <p:nvPr/>
        </p:nvSpPr>
        <p:spPr>
          <a:xfrm flipH="1">
            <a:off x="504050" y="1576800"/>
            <a:ext cx="72126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rot="5400000">
            <a:off x="122857" y="1957800"/>
            <a:ext cx="875100" cy="113100"/>
          </a:xfrm>
          <a:prstGeom prst="rect">
            <a:avLst/>
          </a:prstGeom>
          <a:solidFill>
            <a:srgbClr val="EA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rot="5400000">
            <a:off x="6811700" y="785700"/>
            <a:ext cx="1696800" cy="11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2"/>
          <p:cNvPicPr preferRelativeResize="0"/>
          <p:nvPr/>
        </p:nvPicPr>
        <p:blipFill>
          <a:blip r:embed="rId3">
            <a:alphaModFix/>
          </a:blip>
          <a:stretch>
            <a:fillRect/>
          </a:stretch>
        </p:blipFill>
        <p:spPr>
          <a:xfrm>
            <a:off x="9533954" y="4458500"/>
            <a:ext cx="1338247" cy="2909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1 1 1">
  <p:cSld name="TITLE_AND_BODY_1_2_1">
    <p:bg>
      <p:bgPr>
        <a:solidFill>
          <a:srgbClr val="000000"/>
        </a:solid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80" name="Google Shape;180;p33"/>
          <p:cNvGrpSpPr/>
          <p:nvPr/>
        </p:nvGrpSpPr>
        <p:grpSpPr>
          <a:xfrm>
            <a:off x="4870456" y="830752"/>
            <a:ext cx="4589518" cy="4887574"/>
            <a:chOff x="3458352" y="512656"/>
            <a:chExt cx="5769350" cy="5951747"/>
          </a:xfrm>
        </p:grpSpPr>
        <p:pic>
          <p:nvPicPr>
            <p:cNvPr id="181" name="Google Shape;181;p33"/>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82" name="Google Shape;182;p33"/>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83" name="Google Shape;183;p33"/>
          <p:cNvSpPr/>
          <p:nvPr/>
        </p:nvSpPr>
        <p:spPr>
          <a:xfrm flipH="1">
            <a:off x="504050" y="1576800"/>
            <a:ext cx="7212600" cy="1140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rot="5400000">
            <a:off x="122857" y="1957800"/>
            <a:ext cx="875100" cy="11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rot="5400000">
            <a:off x="6811700" y="785700"/>
            <a:ext cx="1696800" cy="11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33"/>
          <p:cNvPicPr preferRelativeResize="0"/>
          <p:nvPr/>
        </p:nvPicPr>
        <p:blipFill>
          <a:blip r:embed="rId3">
            <a:alphaModFix/>
          </a:blip>
          <a:stretch>
            <a:fillRect/>
          </a:stretch>
        </p:blipFill>
        <p:spPr>
          <a:xfrm>
            <a:off x="7400354" y="4458500"/>
            <a:ext cx="1338247" cy="290925"/>
          </a:xfrm>
          <a:prstGeom prst="rect">
            <a:avLst/>
          </a:prstGeom>
          <a:noFill/>
          <a:ln>
            <a:noFill/>
          </a:ln>
        </p:spPr>
      </p:pic>
      <p:sp>
        <p:nvSpPr>
          <p:cNvPr id="187" name="Google Shape;18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de_Callout_Pink">
  <p:cSld name="Side_Callout_Pink">
    <p:spTree>
      <p:nvGrpSpPr>
        <p:cNvPr id="1" name="Shape 188"/>
        <p:cNvGrpSpPr/>
        <p:nvPr/>
      </p:nvGrpSpPr>
      <p:grpSpPr>
        <a:xfrm>
          <a:off x="0" y="0"/>
          <a:ext cx="0" cy="0"/>
          <a:chOff x="0" y="0"/>
          <a:chExt cx="0" cy="0"/>
        </a:xfrm>
      </p:grpSpPr>
      <p:sp>
        <p:nvSpPr>
          <p:cNvPr id="189" name="Google Shape;189;p34"/>
          <p:cNvSpPr/>
          <p:nvPr/>
        </p:nvSpPr>
        <p:spPr>
          <a:xfrm>
            <a:off x="0" y="0"/>
            <a:ext cx="33129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1" name="Google Shape;191;p34"/>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192" name="Google Shape;192;p34"/>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93" name="Google Shape;193;p34"/>
          <p:cNvSpPr/>
          <p:nvPr/>
        </p:nvSpPr>
        <p:spPr>
          <a:xfrm rot="5400000">
            <a:off x="32925" y="223650"/>
            <a:ext cx="560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rot="5400000">
            <a:off x="8385700" y="630050"/>
            <a:ext cx="455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256515" y="458742"/>
            <a:ext cx="841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8620499" y="801350"/>
            <a:ext cx="52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_Callout_Pink 1">
  <p:cSld name="Side_Callout_Pink_1">
    <p:spTree>
      <p:nvGrpSpPr>
        <p:cNvPr id="1" name="Shape 198"/>
        <p:cNvGrpSpPr/>
        <p:nvPr/>
      </p:nvGrpSpPr>
      <p:grpSpPr>
        <a:xfrm>
          <a:off x="0" y="0"/>
          <a:ext cx="0" cy="0"/>
          <a:chOff x="0" y="0"/>
          <a:chExt cx="0" cy="0"/>
        </a:xfrm>
      </p:grpSpPr>
      <p:sp>
        <p:nvSpPr>
          <p:cNvPr id="199" name="Google Shape;199;p35"/>
          <p:cNvSpPr/>
          <p:nvPr/>
        </p:nvSpPr>
        <p:spPr>
          <a:xfrm>
            <a:off x="0" y="0"/>
            <a:ext cx="3312900" cy="51435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01" name="Google Shape;201;p35"/>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202" name="Google Shape;202;p35"/>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3" name="Google Shape;203;p35"/>
          <p:cNvSpPr/>
          <p:nvPr/>
        </p:nvSpPr>
        <p:spPr>
          <a:xfrm rot="5400000">
            <a:off x="32925" y="223650"/>
            <a:ext cx="5604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rot="5400000">
            <a:off x="8385700" y="630050"/>
            <a:ext cx="4557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256515" y="458742"/>
            <a:ext cx="841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8620499" y="801350"/>
            <a:ext cx="52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low Gradient">
  <p:cSld name="TITLE_AND_BODY_5">
    <p:bg>
      <p:bgPr>
        <a:gradFill>
          <a:gsLst>
            <a:gs pos="0">
              <a:srgbClr val="25A8E1"/>
            </a:gs>
            <a:gs pos="100000">
              <a:srgbClr val="29378F"/>
            </a:gs>
          </a:gsLst>
          <a:lin ang="2698631" scaled="0"/>
        </a:grad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208"/>
        <p:cNvGrpSpPr/>
        <p:nvPr/>
      </p:nvGrpSpPr>
      <p:grpSpPr>
        <a:xfrm>
          <a:off x="0" y="0"/>
          <a:ext cx="0" cy="0"/>
          <a:chOff x="0" y="0"/>
          <a:chExt cx="0" cy="0"/>
        </a:xfrm>
      </p:grpSpPr>
      <p:pic>
        <p:nvPicPr>
          <p:cNvPr id="209" name="Google Shape;209;p36"/>
          <p:cNvPicPr preferRelativeResize="0"/>
          <p:nvPr/>
        </p:nvPicPr>
        <p:blipFill>
          <a:blip r:embed="rId2">
            <a:alphaModFix/>
          </a:blip>
          <a:stretch>
            <a:fillRect/>
          </a:stretch>
        </p:blipFill>
        <p:spPr>
          <a:xfrm>
            <a:off x="0" y="-500"/>
            <a:ext cx="9143995" cy="5144492"/>
          </a:xfrm>
          <a:prstGeom prst="rect">
            <a:avLst/>
          </a:prstGeom>
          <a:noFill/>
          <a:ln>
            <a:noFill/>
          </a:ln>
        </p:spPr>
      </p:pic>
      <p:pic>
        <p:nvPicPr>
          <p:cNvPr id="210" name="Google Shape;210;p36"/>
          <p:cNvPicPr preferRelativeResize="0"/>
          <p:nvPr/>
        </p:nvPicPr>
        <p:blipFill>
          <a:blip r:embed="rId3">
            <a:alphaModFix amt="64000"/>
          </a:blip>
          <a:stretch>
            <a:fillRect/>
          </a:stretch>
        </p:blipFill>
        <p:spPr>
          <a:xfrm>
            <a:off x="2887524" y="1440500"/>
            <a:ext cx="7480522" cy="3703001"/>
          </a:xfrm>
          <a:prstGeom prst="rect">
            <a:avLst/>
          </a:prstGeom>
          <a:noFill/>
          <a:ln>
            <a:noFill/>
          </a:ln>
        </p:spPr>
      </p:pic>
      <p:pic>
        <p:nvPicPr>
          <p:cNvPr id="211" name="Google Shape;211;p36"/>
          <p:cNvPicPr preferRelativeResize="0"/>
          <p:nvPr/>
        </p:nvPicPr>
        <p:blipFill>
          <a:blip r:embed="rId4">
            <a:alphaModFix amt="29000"/>
          </a:blip>
          <a:stretch>
            <a:fillRect/>
          </a:stretch>
        </p:blipFill>
        <p:spPr>
          <a:xfrm>
            <a:off x="590499" y="915528"/>
            <a:ext cx="690676" cy="524975"/>
          </a:xfrm>
          <a:prstGeom prst="rect">
            <a:avLst/>
          </a:prstGeom>
          <a:noFill/>
          <a:ln>
            <a:noFill/>
          </a:ln>
        </p:spPr>
      </p:pic>
      <p:sp>
        <p:nvSpPr>
          <p:cNvPr id="212" name="Google Shape;212;p36"/>
          <p:cNvSpPr/>
          <p:nvPr/>
        </p:nvSpPr>
        <p:spPr>
          <a:xfrm flipH="1">
            <a:off x="368300" y="658850"/>
            <a:ext cx="4053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rot="5400000">
            <a:off x="-51675" y="1064275"/>
            <a:ext cx="923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rot="5400000">
            <a:off x="3973100" y="324650"/>
            <a:ext cx="7833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a:spLocks noGrp="1"/>
          </p:cNvSpPr>
          <p:nvPr>
            <p:ph type="title"/>
          </p:nvPr>
        </p:nvSpPr>
        <p:spPr>
          <a:xfrm>
            <a:off x="724525" y="1134375"/>
            <a:ext cx="7378800" cy="3299100"/>
          </a:xfrm>
          <a:prstGeom prst="rect">
            <a:avLst/>
          </a:prstGeom>
          <a:noFill/>
          <a:ln>
            <a:noFill/>
          </a:ln>
        </p:spPr>
        <p:txBody>
          <a:bodyPr spcFirstLastPara="1" wrap="square" lIns="45700" tIns="45700" rIns="45700" bIns="45700" anchor="t" anchorCtr="0">
            <a:noAutofit/>
          </a:bodyPr>
          <a:lstStyle>
            <a:lvl1pPr lvl="0" algn="l" rtl="0">
              <a:lnSpc>
                <a:spcPct val="90000"/>
              </a:lnSpc>
              <a:spcBef>
                <a:spcPts val="0"/>
              </a:spcBef>
              <a:spcAft>
                <a:spcPts val="0"/>
              </a:spcAft>
              <a:buClr>
                <a:schemeClr val="lt1"/>
              </a:buClr>
              <a:buSzPts val="3000"/>
              <a:buNone/>
              <a:defRPr sz="3000">
                <a:solidFill>
                  <a:schemeClr val="lt1"/>
                </a:solidFill>
              </a:defRPr>
            </a:lvl1pPr>
            <a:lvl2pPr lvl="1" algn="l" rtl="0">
              <a:spcBef>
                <a:spcPts val="0"/>
              </a:spcBef>
              <a:spcAft>
                <a:spcPts val="0"/>
              </a:spcAft>
              <a:buSzPts val="3400"/>
              <a:buNone/>
              <a:defRPr sz="3400"/>
            </a:lvl2pPr>
            <a:lvl3pPr lvl="2" algn="l" rtl="0">
              <a:spcBef>
                <a:spcPts val="0"/>
              </a:spcBef>
              <a:spcAft>
                <a:spcPts val="0"/>
              </a:spcAft>
              <a:buSzPts val="3400"/>
              <a:buNone/>
              <a:defRPr sz="3400"/>
            </a:lvl3pPr>
            <a:lvl4pPr lvl="3" algn="l" rtl="0">
              <a:spcBef>
                <a:spcPts val="0"/>
              </a:spcBef>
              <a:spcAft>
                <a:spcPts val="0"/>
              </a:spcAft>
              <a:buSzPts val="3400"/>
              <a:buNone/>
              <a:defRPr sz="3400"/>
            </a:lvl4pPr>
            <a:lvl5pPr lvl="4" algn="l" rtl="0">
              <a:spcBef>
                <a:spcPts val="0"/>
              </a:spcBef>
              <a:spcAft>
                <a:spcPts val="0"/>
              </a:spcAft>
              <a:buSzPts val="3400"/>
              <a:buNone/>
              <a:defRPr sz="3400"/>
            </a:lvl5pPr>
            <a:lvl6pPr lvl="5" algn="l" rtl="0">
              <a:spcBef>
                <a:spcPts val="0"/>
              </a:spcBef>
              <a:spcAft>
                <a:spcPts val="0"/>
              </a:spcAft>
              <a:buSzPts val="3400"/>
              <a:buNone/>
              <a:defRPr sz="3400"/>
            </a:lvl6pPr>
            <a:lvl7pPr lvl="6" algn="l" rtl="0">
              <a:spcBef>
                <a:spcPts val="0"/>
              </a:spcBef>
              <a:spcAft>
                <a:spcPts val="0"/>
              </a:spcAft>
              <a:buSzPts val="3400"/>
              <a:buNone/>
              <a:defRPr sz="3400"/>
            </a:lvl7pPr>
            <a:lvl8pPr lvl="7" algn="l" rtl="0">
              <a:spcBef>
                <a:spcPts val="0"/>
              </a:spcBef>
              <a:spcAft>
                <a:spcPts val="0"/>
              </a:spcAft>
              <a:buSzPts val="3400"/>
              <a:buNone/>
              <a:defRPr sz="3400"/>
            </a:lvl8pPr>
            <a:lvl9pPr lvl="8" algn="l" rtl="0">
              <a:spcBef>
                <a:spcPts val="0"/>
              </a:spcBef>
              <a:spcAft>
                <a:spcPts val="0"/>
              </a:spcAft>
              <a:buSzPts val="3400"/>
              <a:buNone/>
              <a:defRPr sz="3400"/>
            </a:lvl9pPr>
          </a:lstStyle>
          <a:p>
            <a:endParaRPr/>
          </a:p>
        </p:txBody>
      </p:sp>
      <p:sp>
        <p:nvSpPr>
          <p:cNvPr id="216" name="Google Shape;21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00" tIns="91400" rIns="91400" bIns="91400" anchor="b" anchorCtr="0">
            <a:noAutofit/>
          </a:bodyPr>
          <a:lstStyle>
            <a:lvl1pPr lvl="0" rtl="0">
              <a:spcBef>
                <a:spcPts val="0"/>
              </a:spcBef>
              <a:spcAft>
                <a:spcPts val="0"/>
              </a:spcAft>
              <a:buSzPts val="3000"/>
              <a:buNone/>
              <a:defRPr sz="3000"/>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00" tIns="91400" rIns="91400" bIns="91400" anchor="t" anchorCtr="0">
            <a:noAutofit/>
          </a:bodyPr>
          <a:lstStyle>
            <a:lvl1pPr marL="457200" lvl="0" indent="-228600" rtl="0">
              <a:spcBef>
                <a:spcPts val="0"/>
              </a:spcBef>
              <a:spcAft>
                <a:spcPts val="0"/>
              </a:spcAft>
              <a:buSzPts val="1500"/>
              <a:buNone/>
              <a:defRPr sz="1500"/>
            </a:lvl1pPr>
            <a:lvl2pPr marL="914400" lvl="1" indent="-228600" rtl="0">
              <a:spcBef>
                <a:spcPts val="0"/>
              </a:spcBef>
              <a:spcAft>
                <a:spcPts val="0"/>
              </a:spcAft>
              <a:buSzPts val="1500"/>
              <a:buNone/>
              <a:defRPr sz="1500"/>
            </a:lvl2pPr>
            <a:lvl3pPr marL="1371600" lvl="2" indent="-228600" rtl="0">
              <a:spcBef>
                <a:spcPts val="0"/>
              </a:spcBef>
              <a:spcAft>
                <a:spcPts val="0"/>
              </a:spcAft>
              <a:buSzPts val="1500"/>
              <a:buNone/>
              <a:defRPr sz="1500"/>
            </a:lvl3pPr>
            <a:lvl4pPr marL="1828800" lvl="3" indent="-228600" rtl="0">
              <a:spcBef>
                <a:spcPts val="0"/>
              </a:spcBef>
              <a:spcAft>
                <a:spcPts val="0"/>
              </a:spcAft>
              <a:buSzPts val="1500"/>
              <a:buNone/>
              <a:defRPr sz="1500"/>
            </a:lvl4pPr>
            <a:lvl5pPr marL="2286000" lvl="4" indent="-228600" rtl="0">
              <a:spcBef>
                <a:spcPts val="0"/>
              </a:spcBef>
              <a:spcAft>
                <a:spcPts val="0"/>
              </a:spcAft>
              <a:buSzPts val="1500"/>
              <a:buNone/>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0" name="Google Shape;22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_White">
  <p:cSld name="Blank_White">
    <p:spTree>
      <p:nvGrpSpPr>
        <p:cNvPr id="1" name="Shape 221"/>
        <p:cNvGrpSpPr/>
        <p:nvPr/>
      </p:nvGrpSpPr>
      <p:grpSpPr>
        <a:xfrm>
          <a:off x="0" y="0"/>
          <a:ext cx="0" cy="0"/>
          <a:chOff x="0" y="0"/>
          <a:chExt cx="0" cy="0"/>
        </a:xfrm>
      </p:grpSpPr>
      <p:sp>
        <p:nvSpPr>
          <p:cNvPr id="222" name="Google Shape;222;p38"/>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Black">
  <p:cSld name="Blank_Black">
    <p:spTree>
      <p:nvGrpSpPr>
        <p:cNvPr id="1" name="Shape 223"/>
        <p:cNvGrpSpPr/>
        <p:nvPr/>
      </p:nvGrpSpPr>
      <p:grpSpPr>
        <a:xfrm>
          <a:off x="0" y="0"/>
          <a:ext cx="0" cy="0"/>
          <a:chOff x="0" y="0"/>
          <a:chExt cx="0" cy="0"/>
        </a:xfrm>
      </p:grpSpPr>
      <p:sp>
        <p:nvSpPr>
          <p:cNvPr id="224" name="Google Shape;224;p39"/>
          <p:cNvSpPr/>
          <p:nvPr/>
        </p:nvSpPr>
        <p:spPr>
          <a:xfrm>
            <a:off x="-10913" y="-35844"/>
            <a:ext cx="9165900" cy="5215200"/>
          </a:xfrm>
          <a:prstGeom prst="rect">
            <a:avLst/>
          </a:prstGeom>
          <a:solidFill>
            <a:schemeClr val="dk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5" name="Google Shape;225;p39"/>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4373" y="243000"/>
            <a:ext cx="8424000"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621000" y="1134000"/>
            <a:ext cx="7884000" cy="3510000"/>
          </a:xfrm>
          <a:prstGeom prst="rect">
            <a:avLst/>
          </a:prstGeom>
          <a:noFill/>
          <a:ln>
            <a:noFill/>
          </a:ln>
        </p:spPr>
        <p:txBody>
          <a:bodyPr spcFirstLastPara="1" wrap="square" lIns="90000" tIns="46800" rIns="91425" bIns="45700" anchor="t" anchorCtr="0">
            <a:noAutofit/>
          </a:bodyPr>
          <a:lstStyle>
            <a:lvl1pPr marL="342900" lvl="0" indent="-285750" algn="l">
              <a:lnSpc>
                <a:spcPct val="90000"/>
              </a:lnSpc>
              <a:spcBef>
                <a:spcPts val="750"/>
              </a:spcBef>
              <a:spcAft>
                <a:spcPts val="0"/>
              </a:spcAft>
              <a:buClr>
                <a:srgbClr val="3F3F3F"/>
              </a:buClr>
              <a:buSzPts val="2400"/>
              <a:buFont typeface="Helvetica Neue Light"/>
              <a:buChar char="•"/>
              <a:defRPr sz="1800"/>
            </a:lvl1pPr>
            <a:lvl2pPr marL="685800" lvl="1" indent="-276225" algn="l">
              <a:lnSpc>
                <a:spcPct val="90000"/>
              </a:lnSpc>
              <a:spcBef>
                <a:spcPts val="375"/>
              </a:spcBef>
              <a:spcAft>
                <a:spcPts val="0"/>
              </a:spcAft>
              <a:buClr>
                <a:srgbClr val="3F3F3F"/>
              </a:buClr>
              <a:buSzPts val="2200"/>
              <a:buFont typeface="Helvetica Neue Light"/>
              <a:buChar char="•"/>
              <a:defRPr sz="1650"/>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47846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4653" y="243000"/>
            <a:ext cx="8424000" cy="680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1000" y="1146230"/>
            <a:ext cx="7884000" cy="3510000"/>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888888"/>
              </a:buClr>
              <a:buSzPts val="1800"/>
              <a:buFont typeface="Helvetica Neue Light"/>
              <a:buNone/>
              <a:defRPr sz="1350">
                <a:solidFill>
                  <a:srgbClr val="888888"/>
                </a:solidFill>
              </a:defRPr>
            </a:lvl1pPr>
            <a:lvl2pPr marL="685800" lvl="1" indent="-171450" algn="l">
              <a:lnSpc>
                <a:spcPct val="90000"/>
              </a:lnSpc>
              <a:spcBef>
                <a:spcPts val="375"/>
              </a:spcBef>
              <a:spcAft>
                <a:spcPts val="0"/>
              </a:spcAft>
              <a:buClr>
                <a:srgbClr val="888888"/>
              </a:buClr>
              <a:buSzPts val="2000"/>
              <a:buFont typeface="Helvetica Neue Light"/>
              <a:buNone/>
              <a:defRPr sz="1500">
                <a:solidFill>
                  <a:srgbClr val="888888"/>
                </a:solidFill>
              </a:defRPr>
            </a:lvl2pPr>
            <a:lvl3pPr marL="1028700" lvl="2" indent="-171450" algn="l">
              <a:lnSpc>
                <a:spcPct val="90000"/>
              </a:lnSpc>
              <a:spcBef>
                <a:spcPts val="375"/>
              </a:spcBef>
              <a:spcAft>
                <a:spcPts val="0"/>
              </a:spcAft>
              <a:buClr>
                <a:srgbClr val="888888"/>
              </a:buClr>
              <a:buSzPts val="1800"/>
              <a:buFont typeface="Helvetica Neue Light"/>
              <a:buNone/>
              <a:defRPr sz="1350">
                <a:solidFill>
                  <a:srgbClr val="888888"/>
                </a:solidFill>
              </a:defRPr>
            </a:lvl3pPr>
            <a:lvl4pPr marL="1371600" lvl="3" indent="-171450" algn="l">
              <a:lnSpc>
                <a:spcPct val="90000"/>
              </a:lnSpc>
              <a:spcBef>
                <a:spcPts val="375"/>
              </a:spcBef>
              <a:spcAft>
                <a:spcPts val="0"/>
              </a:spcAft>
              <a:buClr>
                <a:srgbClr val="888888"/>
              </a:buClr>
              <a:buSzPts val="1600"/>
              <a:buFont typeface="Helvetica Neue Light"/>
              <a:buNone/>
              <a:defRPr sz="1200">
                <a:solidFill>
                  <a:srgbClr val="888888"/>
                </a:solidFill>
              </a:defRPr>
            </a:lvl4pPr>
            <a:lvl5pPr marL="1714500" lvl="4" indent="-171450" algn="l">
              <a:lnSpc>
                <a:spcPct val="90000"/>
              </a:lnSpc>
              <a:spcBef>
                <a:spcPts val="375"/>
              </a:spcBef>
              <a:spcAft>
                <a:spcPts val="0"/>
              </a:spcAft>
              <a:buClr>
                <a:srgbClr val="888888"/>
              </a:buClr>
              <a:buSzPts val="1600"/>
              <a:buFont typeface="Helvetica Neue Light"/>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6"/>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6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1906" y="289234"/>
            <a:ext cx="6598259"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479948" y="3567113"/>
            <a:ext cx="3092053" cy="1002506"/>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3F3F3F"/>
              </a:buClr>
              <a:buSzPts val="2400"/>
              <a:buFont typeface="Helvetica Neue Light"/>
              <a:buNone/>
              <a:defRPr/>
            </a:lvl1pPr>
            <a:lvl2pPr marL="685800" lvl="1" indent="-257175" algn="l">
              <a:lnSpc>
                <a:spcPct val="90000"/>
              </a:lnSpc>
              <a:spcBef>
                <a:spcPts val="375"/>
              </a:spcBef>
              <a:spcAft>
                <a:spcPts val="0"/>
              </a:spcAft>
              <a:buClr>
                <a:srgbClr val="3F3F3F"/>
              </a:buClr>
              <a:buSzPts val="1800"/>
              <a:buChar char="•"/>
              <a:defRPr/>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253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13694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339985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 2 1">
  <p:cSld name="3 column 2 1">
    <p:bg>
      <p:bgPr>
        <a:solidFill>
          <a:schemeClr val="lt1"/>
        </a:solidFill>
        <a:effectLst/>
      </p:bgPr>
    </p:bg>
    <p:spTree>
      <p:nvGrpSpPr>
        <p:cNvPr id="1" name="Shape 18"/>
        <p:cNvGrpSpPr/>
        <p:nvPr/>
      </p:nvGrpSpPr>
      <p:grpSpPr>
        <a:xfrm>
          <a:off x="0" y="0"/>
          <a:ext cx="0" cy="0"/>
          <a:chOff x="0" y="0"/>
          <a:chExt cx="0" cy="0"/>
        </a:xfrm>
      </p:grpSpPr>
      <p:sp>
        <p:nvSpPr>
          <p:cNvPr id="19" name="Google Shape;19;p25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2000"/>
              <a:buNone/>
              <a:defRPr sz="2000">
                <a:solidFill>
                  <a:schemeClr val="dk1"/>
                </a:solidFill>
              </a:defRPr>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20" name="Google Shape;20;p257"/>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7"/>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7"/>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7"/>
          <p:cNvSpPr txBox="1">
            <a:spLocks noGrp="1"/>
          </p:cNvSpPr>
          <p:nvPr>
            <p:ph type="body" idx="1"/>
          </p:nvPr>
        </p:nvSpPr>
        <p:spPr>
          <a:xfrm>
            <a:off x="613700" y="1152475"/>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4" name="Google Shape;24;p257"/>
          <p:cNvSpPr txBox="1">
            <a:spLocks noGrp="1"/>
          </p:cNvSpPr>
          <p:nvPr>
            <p:ph type="body" idx="2"/>
          </p:nvPr>
        </p:nvSpPr>
        <p:spPr>
          <a:xfrm>
            <a:off x="4935755" y="1139150"/>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5" name="Google Shape;25;p2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5339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ck" type="title">
  <p:cSld name="TITLE">
    <p:bg>
      <p:bgPr>
        <a:solidFill>
          <a:srgbClr val="000000"/>
        </a:solid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72833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535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low content slide">
  <p:cSld name="TITLE_2">
    <p:bg>
      <p:bgPr>
        <a:gradFill>
          <a:gsLst>
            <a:gs pos="0">
              <a:srgbClr val="25A8E1"/>
            </a:gs>
            <a:gs pos="100000">
              <a:srgbClr val="29378F"/>
            </a:gs>
          </a:gsLst>
          <a:lin ang="2698631" scaled="0"/>
        </a:gradFill>
        <a:effectLst/>
      </p:bgPr>
    </p:bg>
    <p:spTree>
      <p:nvGrpSpPr>
        <p:cNvPr id="1" name="Shape 59"/>
        <p:cNvGrpSpPr/>
        <p:nvPr/>
      </p:nvGrpSpPr>
      <p:grpSpPr>
        <a:xfrm>
          <a:off x="0" y="0"/>
          <a:ext cx="0" cy="0"/>
          <a:chOff x="0" y="0"/>
          <a:chExt cx="0" cy="0"/>
        </a:xfrm>
      </p:grpSpPr>
      <p:sp>
        <p:nvSpPr>
          <p:cNvPr id="60" name="Google Shape;60;p17"/>
          <p:cNvSpPr/>
          <p:nvPr/>
        </p:nvSpPr>
        <p:spPr>
          <a:xfrm flipH="1">
            <a:off x="382825" y="457550"/>
            <a:ext cx="78006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rot="5400000">
            <a:off x="166850" y="673550"/>
            <a:ext cx="5460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63" name="Google Shape;63;p17"/>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64" name="Google Shape;64;p17"/>
          <p:cNvSpPr/>
          <p:nvPr/>
        </p:nvSpPr>
        <p:spPr>
          <a:xfrm rot="5400000">
            <a:off x="7840675" y="228750"/>
            <a:ext cx="5715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kills content slide">
  <p:cSld name="TITLE_2_1">
    <p:bg>
      <p:bgPr>
        <a:gradFill>
          <a:gsLst>
            <a:gs pos="0">
              <a:schemeClr val="accent1"/>
            </a:gs>
            <a:gs pos="100000">
              <a:schemeClr val="accent2"/>
            </a:gs>
          </a:gsLst>
          <a:lin ang="0" scaled="0"/>
        </a:gradFill>
        <a:effectLst/>
      </p:bgPr>
    </p:bg>
    <p:spTree>
      <p:nvGrpSpPr>
        <p:cNvPr id="1" name="Shape 66"/>
        <p:cNvGrpSpPr/>
        <p:nvPr/>
      </p:nvGrpSpPr>
      <p:grpSpPr>
        <a:xfrm>
          <a:off x="0" y="0"/>
          <a:ext cx="0" cy="0"/>
          <a:chOff x="0" y="0"/>
          <a:chExt cx="0" cy="0"/>
        </a:xfrm>
      </p:grpSpPr>
      <p:sp>
        <p:nvSpPr>
          <p:cNvPr id="67" name="Google Shape;67;p18"/>
          <p:cNvSpPr/>
          <p:nvPr/>
        </p:nvSpPr>
        <p:spPr>
          <a:xfrm flipH="1">
            <a:off x="382875" y="457550"/>
            <a:ext cx="88758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p:nvPr/>
        </p:nvSpPr>
        <p:spPr>
          <a:xfrm rot="5400000">
            <a:off x="166850" y="673550"/>
            <a:ext cx="546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70" name="Google Shape;70;p18"/>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71" name="Google Shape;7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kills content slide 1 1">
  <p:cSld name="TITLE_2_1_1_3">
    <p:bg>
      <p:bgPr>
        <a:solidFill>
          <a:schemeClr val="lt1"/>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dk1"/>
              </a:buClr>
              <a:buSzPts val="2000"/>
              <a:buNone/>
              <a:defRPr sz="2000">
                <a:solidFill>
                  <a:schemeClr val="dk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1" name="Google Shape;81;p20"/>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chemeClr val="dk1"/>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85" name="Google Shape;8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000000"/>
        </a:solidFill>
        <a:effectLst/>
      </p:bgPr>
    </p:bg>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8" name="Google Shape;88;p21"/>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89" name="Google Shape;89;p21"/>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0" name="Google Shape;90;p21"/>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1" name="Google Shape;91;p21"/>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 1">
  <p:cSld name="TITLE_2_1_1_2_1">
    <p:bg>
      <p:bgPr>
        <a:solidFill>
          <a:srgbClr val="000000"/>
        </a:soli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97" name="Google Shape;97;p22"/>
          <p:cNvSpPr/>
          <p:nvPr/>
        </p:nvSpPr>
        <p:spPr>
          <a:xfrm flipH="1">
            <a:off x="306600" y="381350"/>
            <a:ext cx="8837400" cy="1140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39350" y="648650"/>
            <a:ext cx="6486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152400" y="915950"/>
            <a:ext cx="5730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1" name="Google Shape;101;p22"/>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2" name="Google Shape;102;p22"/>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3" name="Google Shape;10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2">
  <p:cSld name="TITLE_2_1_1_2_2">
    <p:bg>
      <p:bgPr>
        <a:solidFill>
          <a:srgbClr val="000000"/>
        </a:solid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06" name="Google Shape;106;p23"/>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0" name="Google Shape;110;p23"/>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1" name="Google Shape;11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7" y="744574"/>
            <a:ext cx="8520600" cy="20526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FFFFFF"/>
              </a:buClr>
              <a:buSzPts val="5100"/>
              <a:buNone/>
              <a:defRPr sz="5100" b="1" i="0" u="none" strike="noStrike" cap="none">
                <a:solidFill>
                  <a:srgbClr val="FFFFFF"/>
                </a:solidFill>
              </a:defRPr>
            </a:lvl1pPr>
            <a:lvl2pPr marR="0" lvl="1" algn="ctr" rtl="0">
              <a:lnSpc>
                <a:spcPct val="100000"/>
              </a:lnSpc>
              <a:spcBef>
                <a:spcPts val="0"/>
              </a:spcBef>
              <a:spcAft>
                <a:spcPts val="0"/>
              </a:spcAft>
              <a:buClr>
                <a:srgbClr val="FFFFFF"/>
              </a:buClr>
              <a:buSzPts val="5100"/>
              <a:buNone/>
              <a:defRPr sz="5100" i="0" u="none" strike="noStrike" cap="none">
                <a:solidFill>
                  <a:srgbClr val="FFFFFF"/>
                </a:solidFill>
              </a:defRPr>
            </a:lvl2pPr>
            <a:lvl3pPr marR="0" lvl="2" algn="ctr" rtl="0">
              <a:lnSpc>
                <a:spcPct val="100000"/>
              </a:lnSpc>
              <a:spcBef>
                <a:spcPts val="0"/>
              </a:spcBef>
              <a:spcAft>
                <a:spcPts val="0"/>
              </a:spcAft>
              <a:buClr>
                <a:srgbClr val="FFFFFF"/>
              </a:buClr>
              <a:buSzPts val="5100"/>
              <a:buNone/>
              <a:defRPr sz="5100" i="0" u="none" strike="noStrike" cap="none">
                <a:solidFill>
                  <a:srgbClr val="FFFFFF"/>
                </a:solidFill>
              </a:defRPr>
            </a:lvl3pPr>
            <a:lvl4pPr marR="0" lvl="3" algn="ctr" rtl="0">
              <a:lnSpc>
                <a:spcPct val="100000"/>
              </a:lnSpc>
              <a:spcBef>
                <a:spcPts val="0"/>
              </a:spcBef>
              <a:spcAft>
                <a:spcPts val="0"/>
              </a:spcAft>
              <a:buClr>
                <a:srgbClr val="FFFFFF"/>
              </a:buClr>
              <a:buSzPts val="5100"/>
              <a:buNone/>
              <a:defRPr sz="5100" i="0" u="none" strike="noStrike" cap="none">
                <a:solidFill>
                  <a:srgbClr val="FFFFFF"/>
                </a:solidFill>
              </a:defRPr>
            </a:lvl4pPr>
            <a:lvl5pPr marR="0" lvl="4" algn="ctr" rtl="0">
              <a:lnSpc>
                <a:spcPct val="100000"/>
              </a:lnSpc>
              <a:spcBef>
                <a:spcPts val="0"/>
              </a:spcBef>
              <a:spcAft>
                <a:spcPts val="0"/>
              </a:spcAft>
              <a:buClr>
                <a:srgbClr val="FFFFFF"/>
              </a:buClr>
              <a:buSzPts val="5100"/>
              <a:buNone/>
              <a:defRPr sz="5100" i="0" u="none" strike="noStrike" cap="none">
                <a:solidFill>
                  <a:srgbClr val="FFFFFF"/>
                </a:solidFill>
              </a:defRPr>
            </a:lvl5pPr>
            <a:lvl6pPr marR="0" lvl="5" algn="ctr" rtl="0">
              <a:lnSpc>
                <a:spcPct val="100000"/>
              </a:lnSpc>
              <a:spcBef>
                <a:spcPts val="0"/>
              </a:spcBef>
              <a:spcAft>
                <a:spcPts val="0"/>
              </a:spcAft>
              <a:buClr>
                <a:srgbClr val="FFFFFF"/>
              </a:buClr>
              <a:buSzPts val="5100"/>
              <a:buNone/>
              <a:defRPr sz="5100" i="0" u="none" strike="noStrike" cap="none">
                <a:solidFill>
                  <a:srgbClr val="FFFFFF"/>
                </a:solidFill>
              </a:defRPr>
            </a:lvl6pPr>
            <a:lvl7pPr marR="0" lvl="6" algn="ctr" rtl="0">
              <a:lnSpc>
                <a:spcPct val="100000"/>
              </a:lnSpc>
              <a:spcBef>
                <a:spcPts val="0"/>
              </a:spcBef>
              <a:spcAft>
                <a:spcPts val="0"/>
              </a:spcAft>
              <a:buClr>
                <a:srgbClr val="FFFFFF"/>
              </a:buClr>
              <a:buSzPts val="5100"/>
              <a:buNone/>
              <a:defRPr sz="5100" i="0" u="none" strike="noStrike" cap="none">
                <a:solidFill>
                  <a:srgbClr val="FFFFFF"/>
                </a:solidFill>
              </a:defRPr>
            </a:lvl7pPr>
            <a:lvl8pPr marR="0" lvl="7" algn="ctr" rtl="0">
              <a:lnSpc>
                <a:spcPct val="100000"/>
              </a:lnSpc>
              <a:spcBef>
                <a:spcPts val="0"/>
              </a:spcBef>
              <a:spcAft>
                <a:spcPts val="0"/>
              </a:spcAft>
              <a:buClr>
                <a:srgbClr val="FFFFFF"/>
              </a:buClr>
              <a:buSzPts val="5100"/>
              <a:buNone/>
              <a:defRPr sz="5100" i="0" u="none" strike="noStrike" cap="none">
                <a:solidFill>
                  <a:srgbClr val="FFFFFF"/>
                </a:solidFill>
              </a:defRPr>
            </a:lvl8pPr>
            <a:lvl9pPr marR="0" lvl="8" algn="ctr" rtl="0">
              <a:lnSpc>
                <a:spcPct val="100000"/>
              </a:lnSpc>
              <a:spcBef>
                <a:spcPts val="0"/>
              </a:spcBef>
              <a:spcAft>
                <a:spcPts val="0"/>
              </a:spcAft>
              <a:buClr>
                <a:srgbClr val="FFFFFF"/>
              </a:buClr>
              <a:buSzPts val="5100"/>
              <a:buNone/>
              <a:defRPr sz="5100" i="0" u="none" strike="noStrike" cap="none">
                <a:solidFill>
                  <a:srgbClr val="FFFFFF"/>
                </a:solidFill>
              </a:defRPr>
            </a:lvl9pPr>
          </a:lstStyle>
          <a:p>
            <a:endParaRPr/>
          </a:p>
        </p:txBody>
      </p:sp>
      <p:sp>
        <p:nvSpPr>
          <p:cNvPr id="52" name="Google Shape;52;p13"/>
          <p:cNvSpPr txBox="1">
            <a:spLocks noGrp="1"/>
          </p:cNvSpPr>
          <p:nvPr>
            <p:ph type="body" idx="1"/>
          </p:nvPr>
        </p:nvSpPr>
        <p:spPr>
          <a:xfrm>
            <a:off x="311699" y="2834124"/>
            <a:ext cx="8520600" cy="792600"/>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FFFFFF"/>
              </a:buClr>
              <a:buSzPts val="2700"/>
              <a:buNone/>
              <a:defRPr sz="2700" i="0" u="none" strike="noStrike" cap="none">
                <a:solidFill>
                  <a:srgbClr val="FFFFFF"/>
                </a:solidFill>
              </a:defRPr>
            </a:lvl1pPr>
            <a:lvl2pPr marL="914400" marR="0" lvl="1" indent="-228600" algn="ctr" rtl="0">
              <a:lnSpc>
                <a:spcPct val="100000"/>
              </a:lnSpc>
              <a:spcBef>
                <a:spcPts val="0"/>
              </a:spcBef>
              <a:spcAft>
                <a:spcPts val="0"/>
              </a:spcAft>
              <a:buClr>
                <a:srgbClr val="FFFFFF"/>
              </a:buClr>
              <a:buSzPts val="2700"/>
              <a:buNone/>
              <a:defRPr sz="2700" i="0" u="none" strike="noStrike" cap="none">
                <a:solidFill>
                  <a:srgbClr val="FFFFFF"/>
                </a:solidFill>
              </a:defRPr>
            </a:lvl2pPr>
            <a:lvl3pPr marL="1371600" marR="0" lvl="2" indent="-228600" algn="ctr" rtl="0">
              <a:lnSpc>
                <a:spcPct val="100000"/>
              </a:lnSpc>
              <a:spcBef>
                <a:spcPts val="0"/>
              </a:spcBef>
              <a:spcAft>
                <a:spcPts val="0"/>
              </a:spcAft>
              <a:buClr>
                <a:srgbClr val="FFFFFF"/>
              </a:buClr>
              <a:buSzPts val="2700"/>
              <a:buNone/>
              <a:defRPr sz="2700" i="0" u="none" strike="noStrike" cap="none">
                <a:solidFill>
                  <a:srgbClr val="FFFFFF"/>
                </a:solidFill>
              </a:defRPr>
            </a:lvl3pPr>
            <a:lvl4pPr marL="1828800" marR="0" lvl="3" indent="-228600" algn="ctr" rtl="0">
              <a:lnSpc>
                <a:spcPct val="100000"/>
              </a:lnSpc>
              <a:spcBef>
                <a:spcPts val="0"/>
              </a:spcBef>
              <a:spcAft>
                <a:spcPts val="0"/>
              </a:spcAft>
              <a:buClr>
                <a:srgbClr val="FFFFFF"/>
              </a:buClr>
              <a:buSzPts val="2700"/>
              <a:buNone/>
              <a:defRPr sz="2700" i="0" u="none" strike="noStrike" cap="none">
                <a:solidFill>
                  <a:srgbClr val="FFFFFF"/>
                </a:solidFill>
              </a:defRPr>
            </a:lvl4pPr>
            <a:lvl5pPr marL="2286000" marR="0" lvl="4" indent="-228600" algn="ctr" rtl="0">
              <a:lnSpc>
                <a:spcPct val="100000"/>
              </a:lnSpc>
              <a:spcBef>
                <a:spcPts val="0"/>
              </a:spcBef>
              <a:spcAft>
                <a:spcPts val="0"/>
              </a:spcAft>
              <a:buClr>
                <a:srgbClr val="FFFFFF"/>
              </a:buClr>
              <a:buSzPts val="2700"/>
              <a:buNone/>
              <a:defRPr sz="2700" i="0" u="none" strike="noStrike" cap="none">
                <a:solidFill>
                  <a:srgbClr val="FFFFFF"/>
                </a:solidFill>
              </a:defRPr>
            </a:lvl5pPr>
            <a:lvl6pPr marL="2743200" marR="0" lvl="5" indent="-349250" algn="ctr" rtl="0">
              <a:lnSpc>
                <a:spcPct val="100000"/>
              </a:lnSpc>
              <a:spcBef>
                <a:spcPts val="0"/>
              </a:spcBef>
              <a:spcAft>
                <a:spcPts val="0"/>
              </a:spcAft>
              <a:buClr>
                <a:srgbClr val="FFFFFF"/>
              </a:buClr>
              <a:buSzPts val="1900"/>
              <a:buChar char="•"/>
              <a:defRPr sz="2700" i="0" u="none" strike="noStrike" cap="none">
                <a:solidFill>
                  <a:srgbClr val="FFFFFF"/>
                </a:solidFill>
              </a:defRPr>
            </a:lvl6pPr>
            <a:lvl7pPr marL="3200400" marR="0" lvl="6"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7pPr>
            <a:lvl8pPr marL="3657600" marR="0" lvl="7"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8pPr>
            <a:lvl9pPr marL="4114800" marR="0" lvl="8"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FFFFFF"/>
                </a:solidFill>
              </a:defRPr>
            </a:lvl1pPr>
            <a:lvl2pPr lvl="1" algn="r">
              <a:buNone/>
              <a:defRPr sz="1300">
                <a:solidFill>
                  <a:srgbClr val="FFFFFF"/>
                </a:solidFill>
              </a:defRPr>
            </a:lvl2pPr>
            <a:lvl3pPr lvl="2" algn="r">
              <a:buNone/>
              <a:defRPr sz="1300">
                <a:solidFill>
                  <a:srgbClr val="FFFFFF"/>
                </a:solidFill>
              </a:defRPr>
            </a:lvl3pPr>
            <a:lvl4pPr lvl="3" algn="r">
              <a:buNone/>
              <a:defRPr sz="1300">
                <a:solidFill>
                  <a:srgbClr val="FFFFFF"/>
                </a:solidFill>
              </a:defRPr>
            </a:lvl4pPr>
            <a:lvl5pPr lvl="4" algn="r">
              <a:buNone/>
              <a:defRPr sz="1300">
                <a:solidFill>
                  <a:srgbClr val="FFFFFF"/>
                </a:solidFill>
              </a:defRPr>
            </a:lvl5pPr>
            <a:lvl6pPr lvl="5" algn="r">
              <a:buNone/>
              <a:defRPr sz="1300">
                <a:solidFill>
                  <a:srgbClr val="FFFFFF"/>
                </a:solidFill>
              </a:defRPr>
            </a:lvl6pPr>
            <a:lvl7pPr lvl="6" algn="r">
              <a:buNone/>
              <a:defRPr sz="1300">
                <a:solidFill>
                  <a:srgbClr val="FFFFFF"/>
                </a:solidFill>
              </a:defRPr>
            </a:lvl7pPr>
            <a:lvl8pPr lvl="7" algn="r">
              <a:buNone/>
              <a:defRPr sz="1300">
                <a:solidFill>
                  <a:srgbClr val="FFFFFF"/>
                </a:solidFill>
              </a:defRPr>
            </a:lvl8pPr>
            <a:lvl9pPr lvl="8" algn="r">
              <a:buNone/>
              <a:defRPr sz="13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7" r:id="rId24"/>
    <p:sldLayoutId id="2147483688" r:id="rId25"/>
    <p:sldLayoutId id="2147483690" r:id="rId26"/>
    <p:sldLayoutId id="2147483691" r:id="rId27"/>
    <p:sldLayoutId id="2147483692" r:id="rId28"/>
    <p:sldLayoutId id="2147483693" r:id="rId29"/>
    <p:sldLayoutId id="2147483694" r:id="rId30"/>
    <p:sldLayoutId id="2147483695"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docs.microsoft.com/en-us/devops/plan/what-is-scru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0.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1.bin"/><Relationship Id="rId9" Type="http://schemas.openxmlformats.org/officeDocument/2006/relationships/image" Target="../media/image24.sv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1.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1.bin"/><Relationship Id="rId9" Type="http://schemas.openxmlformats.org/officeDocument/2006/relationships/image" Target="../media/image24.svg"/></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2.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1.bin"/><Relationship Id="rId9" Type="http://schemas.openxmlformats.org/officeDocument/2006/relationships/image" Target="../media/image24.svg"/></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3.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1.bin"/><Relationship Id="rId9" Type="http://schemas.openxmlformats.org/officeDocument/2006/relationships/image" Target="../media/image24.sv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4.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1.bin"/><Relationship Id="rId9" Type="http://schemas.openxmlformats.org/officeDocument/2006/relationships/image" Target="../media/image2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
          <p:cNvSpPr txBox="1">
            <a:spLocks noGrp="1"/>
          </p:cNvSpPr>
          <p:nvPr>
            <p:ph type="title"/>
          </p:nvPr>
        </p:nvSpPr>
        <p:spPr>
          <a:xfrm>
            <a:off x="705000" y="2516825"/>
            <a:ext cx="8520600" cy="885942"/>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endParaRPr dirty="0"/>
          </a:p>
          <a:p>
            <a:pPr marL="0" lvl="0" indent="0" algn="l" rtl="0">
              <a:lnSpc>
                <a:spcPct val="100000"/>
              </a:lnSpc>
              <a:spcBef>
                <a:spcPts val="0"/>
              </a:spcBef>
              <a:spcAft>
                <a:spcPts val="0"/>
              </a:spcAft>
              <a:buSzPts val="3500"/>
              <a:buNone/>
            </a:pPr>
            <a:r>
              <a:rPr lang="en-US" sz="2700" dirty="0"/>
              <a:t>Welcome!</a:t>
            </a:r>
            <a:endParaRPr sz="2700" dirty="0"/>
          </a:p>
          <a:p>
            <a:pPr marL="0" lvl="0" indent="0" algn="l" rtl="0">
              <a:lnSpc>
                <a:spcPct val="100000"/>
              </a:lnSpc>
              <a:spcBef>
                <a:spcPts val="0"/>
              </a:spcBef>
              <a:spcAft>
                <a:spcPts val="0"/>
              </a:spcAft>
              <a:buSzPts val="3500"/>
              <a:buNone/>
            </a:pPr>
            <a:r>
              <a:rPr lang="en-US" sz="4500" dirty="0"/>
              <a:t>Secure Agile</a:t>
            </a:r>
            <a:endParaRPr sz="4500" dirty="0"/>
          </a:p>
        </p:txBody>
      </p:sp>
      <p:pic>
        <p:nvPicPr>
          <p:cNvPr id="2" name="Google Shape;399;p53">
            <a:extLst>
              <a:ext uri="{FF2B5EF4-FFF2-40B4-BE49-F238E27FC236}">
                <a16:creationId xmlns:a16="http://schemas.microsoft.com/office/drawing/2014/main" id="{7745625D-97E3-7AEA-1538-EEDB802A835A}"/>
              </a:ext>
            </a:extLst>
          </p:cNvPr>
          <p:cNvPicPr preferRelativeResize="0"/>
          <p:nvPr/>
        </p:nvPicPr>
        <p:blipFill>
          <a:blip r:embed="rId3">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Typical Gantt Chart</a:t>
            </a:r>
            <a:endParaRPr/>
          </a:p>
        </p:txBody>
      </p:sp>
      <p:sp>
        <p:nvSpPr>
          <p:cNvPr id="377" name="Google Shape;377;p15"/>
          <p:cNvSpPr txBox="1">
            <a:spLocks noGrp="1"/>
          </p:cNvSpPr>
          <p:nvPr>
            <p:ph type="subTitle" idx="1"/>
          </p:nvPr>
        </p:nvSpPr>
        <p:spPr>
          <a:xfrm>
            <a:off x="1730347" y="2213708"/>
            <a:ext cx="5710933" cy="2243891"/>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endParaRPr/>
          </a:p>
        </p:txBody>
      </p:sp>
      <p:sp>
        <p:nvSpPr>
          <p:cNvPr id="378" name="Google Shape;378;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379" name="Google Shape;379;p15" descr="excel gantt chart template"/>
          <p:cNvPicPr preferRelativeResize="0"/>
          <p:nvPr/>
        </p:nvPicPr>
        <p:blipFill rotWithShape="1">
          <a:blip r:embed="rId3">
            <a:alphaModFix/>
          </a:blip>
          <a:srcRect/>
          <a:stretch/>
        </p:blipFill>
        <p:spPr>
          <a:xfrm>
            <a:off x="1240472" y="1185333"/>
            <a:ext cx="6663055" cy="38523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Agile Software Development</a:t>
            </a:r>
            <a:endParaRPr/>
          </a:p>
        </p:txBody>
      </p:sp>
      <p:sp>
        <p:nvSpPr>
          <p:cNvPr id="385" name="Google Shape;385;p16"/>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A group of software development methodologies based on iterative development.</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Requirements and solutions evolve through collaboration between self-organizing cross-functional teams that include direct engagement with business stakeholders.</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Key aspects: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Incremental delivery</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Always ready to ship</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Continuous inspection of work product and process provides feedback for continuous improvement</a:t>
            </a:r>
          </a:p>
          <a:p>
            <a:pPr marL="514350" lvl="0" indent="-285750" algn="l" rtl="0">
              <a:lnSpc>
                <a:spcPct val="100000"/>
              </a:lnSpc>
              <a:spcBef>
                <a:spcPts val="0"/>
              </a:spcBef>
              <a:spcAft>
                <a:spcPts val="0"/>
              </a:spcAft>
              <a:buClr>
                <a:schemeClr val="dk1"/>
              </a:buClr>
              <a:buSzPts val="1300"/>
              <a:buFont typeface="Arial"/>
              <a:buChar char="●"/>
            </a:pPr>
            <a:r>
              <a:rPr lang="en-US" dirty="0"/>
              <a:t>Better business and tech alignment</a:t>
            </a:r>
            <a:endParaRPr dirty="0"/>
          </a:p>
        </p:txBody>
      </p:sp>
      <p:sp>
        <p:nvSpPr>
          <p:cNvPr id="386" name="Google Shape;386;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The Agile Manifesto and its Origins</a:t>
            </a:r>
            <a:endParaRPr/>
          </a:p>
        </p:txBody>
      </p:sp>
      <p:sp>
        <p:nvSpPr>
          <p:cNvPr id="541" name="Google Shape;541;p36"/>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What is it? A statement of values regarding approaches to how teams create and ship software</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When was it made? 2001, by 17 top software developers and consultants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Key aspects:</a:t>
            </a:r>
            <a:endParaRPr/>
          </a:p>
          <a:p>
            <a:pPr marL="514350" lvl="0" indent="-285750" algn="l" rtl="0">
              <a:lnSpc>
                <a:spcPct val="100000"/>
              </a:lnSpc>
              <a:spcBef>
                <a:spcPts val="0"/>
              </a:spcBef>
              <a:spcAft>
                <a:spcPts val="0"/>
              </a:spcAft>
              <a:buClr>
                <a:schemeClr val="dk1"/>
              </a:buClr>
              <a:buSzPts val="1300"/>
              <a:buFont typeface="Arial"/>
              <a:buChar char="●"/>
            </a:pPr>
            <a:r>
              <a:rPr lang="en-US"/>
              <a:t>12 values were agreed upon</a:t>
            </a:r>
            <a:endParaRPr/>
          </a:p>
          <a:p>
            <a:pPr marL="514350" lvl="0" indent="-285750" algn="l" rtl="0">
              <a:lnSpc>
                <a:spcPct val="100000"/>
              </a:lnSpc>
              <a:spcBef>
                <a:spcPts val="0"/>
              </a:spcBef>
              <a:spcAft>
                <a:spcPts val="0"/>
              </a:spcAft>
              <a:buClr>
                <a:schemeClr val="dk1"/>
              </a:buClr>
              <a:buSzPts val="1300"/>
              <a:buFont typeface="Arial"/>
              <a:buChar char="●"/>
            </a:pPr>
            <a:r>
              <a:rPr lang="en-US"/>
              <a:t>These values are NOT a process, implementation or standard; they are opinions</a:t>
            </a:r>
            <a:endParaRPr/>
          </a:p>
          <a:p>
            <a:pPr marL="514350" lvl="0" indent="-285750" algn="l" rtl="0">
              <a:lnSpc>
                <a:spcPct val="100000"/>
              </a:lnSpc>
              <a:spcBef>
                <a:spcPts val="0"/>
              </a:spcBef>
              <a:spcAft>
                <a:spcPts val="0"/>
              </a:spcAft>
              <a:buClr>
                <a:schemeClr val="dk1"/>
              </a:buClr>
              <a:buSzPts val="1300"/>
              <a:buFont typeface="Arial"/>
              <a:buChar char="●"/>
            </a:pPr>
            <a:r>
              <a:rPr lang="en-US"/>
              <a:t>Many popular project management methodologies have arisen that are based on these values</a:t>
            </a:r>
            <a:endParaRPr/>
          </a:p>
          <a:p>
            <a:pPr marL="514350" lvl="0" indent="-285750" algn="l" rtl="0">
              <a:lnSpc>
                <a:spcPct val="100000"/>
              </a:lnSpc>
              <a:spcBef>
                <a:spcPts val="0"/>
              </a:spcBef>
              <a:spcAft>
                <a:spcPts val="0"/>
              </a:spcAft>
              <a:buClr>
                <a:schemeClr val="dk1"/>
              </a:buClr>
              <a:buSzPts val="1300"/>
              <a:buFont typeface="Arial"/>
              <a:buChar char="●"/>
            </a:pPr>
            <a:r>
              <a:rPr lang="en-US"/>
              <a:t>Many Agile implementations are poorly executed; it takes great cooperation between business leadership and a competent, self-guided dev team to make it work</a:t>
            </a:r>
            <a:endParaRPr/>
          </a:p>
        </p:txBody>
      </p:sp>
      <p:sp>
        <p:nvSpPr>
          <p:cNvPr id="542" name="Google Shape;542;p3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dirty="0"/>
              <a:t>Agile Values</a:t>
            </a:r>
            <a:endParaRPr dirty="0"/>
          </a:p>
        </p:txBody>
      </p:sp>
      <p:sp>
        <p:nvSpPr>
          <p:cNvPr id="549" name="Google Shape;549;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
        <p:nvSpPr>
          <p:cNvPr id="2" name="Rectangle: Rounded Corners 1">
            <a:extLst>
              <a:ext uri="{FF2B5EF4-FFF2-40B4-BE49-F238E27FC236}">
                <a16:creationId xmlns:a16="http://schemas.microsoft.com/office/drawing/2014/main" id="{A5F03A3C-B580-3AD4-B97E-14FD9827DA6E}"/>
              </a:ext>
            </a:extLst>
          </p:cNvPr>
          <p:cNvSpPr/>
          <p:nvPr/>
        </p:nvSpPr>
        <p:spPr>
          <a:xfrm>
            <a:off x="2662518" y="811020"/>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Individuals &amp; Interactions</a:t>
            </a:r>
          </a:p>
        </p:txBody>
      </p:sp>
      <p:sp>
        <p:nvSpPr>
          <p:cNvPr id="3" name="Half Frame 2">
            <a:extLst>
              <a:ext uri="{FF2B5EF4-FFF2-40B4-BE49-F238E27FC236}">
                <a16:creationId xmlns:a16="http://schemas.microsoft.com/office/drawing/2014/main" id="{B6D257C0-B7BE-4A65-BCB2-19E68A07B0A0}"/>
              </a:ext>
            </a:extLst>
          </p:cNvPr>
          <p:cNvSpPr/>
          <p:nvPr/>
        </p:nvSpPr>
        <p:spPr>
          <a:xfrm rot="7941099">
            <a:off x="4926262" y="986553"/>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07A7EB63-BD6D-5876-7066-65902955CC7C}"/>
              </a:ext>
            </a:extLst>
          </p:cNvPr>
          <p:cNvSpPr/>
          <p:nvPr/>
        </p:nvSpPr>
        <p:spPr>
          <a:xfrm>
            <a:off x="5755187" y="811019"/>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Processes &amp; Tools</a:t>
            </a:r>
          </a:p>
        </p:txBody>
      </p:sp>
      <p:sp>
        <p:nvSpPr>
          <p:cNvPr id="5" name="Rectangle: Rounded Corners 4">
            <a:extLst>
              <a:ext uri="{FF2B5EF4-FFF2-40B4-BE49-F238E27FC236}">
                <a16:creationId xmlns:a16="http://schemas.microsoft.com/office/drawing/2014/main" id="{735AF3A4-51D2-4DDD-AC90-7872F2836930}"/>
              </a:ext>
            </a:extLst>
          </p:cNvPr>
          <p:cNvSpPr/>
          <p:nvPr/>
        </p:nvSpPr>
        <p:spPr>
          <a:xfrm>
            <a:off x="2662518" y="1777285"/>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Software</a:t>
            </a:r>
          </a:p>
        </p:txBody>
      </p:sp>
      <p:sp>
        <p:nvSpPr>
          <p:cNvPr id="6" name="Half Frame 5">
            <a:extLst>
              <a:ext uri="{FF2B5EF4-FFF2-40B4-BE49-F238E27FC236}">
                <a16:creationId xmlns:a16="http://schemas.microsoft.com/office/drawing/2014/main" id="{98807365-ED2B-36C4-7FE0-CF18A76B7104}"/>
              </a:ext>
            </a:extLst>
          </p:cNvPr>
          <p:cNvSpPr/>
          <p:nvPr/>
        </p:nvSpPr>
        <p:spPr>
          <a:xfrm rot="7941099">
            <a:off x="4926262" y="1952818"/>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Rounded Corners 6">
            <a:extLst>
              <a:ext uri="{FF2B5EF4-FFF2-40B4-BE49-F238E27FC236}">
                <a16:creationId xmlns:a16="http://schemas.microsoft.com/office/drawing/2014/main" id="{47E0395A-61AF-C065-BCDB-992A12D209AD}"/>
              </a:ext>
            </a:extLst>
          </p:cNvPr>
          <p:cNvSpPr/>
          <p:nvPr/>
        </p:nvSpPr>
        <p:spPr>
          <a:xfrm>
            <a:off x="5755187" y="1777284"/>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Comprehensive Documentation</a:t>
            </a:r>
          </a:p>
        </p:txBody>
      </p:sp>
      <p:sp>
        <p:nvSpPr>
          <p:cNvPr id="8" name="Rectangle: Rounded Corners 7">
            <a:extLst>
              <a:ext uri="{FF2B5EF4-FFF2-40B4-BE49-F238E27FC236}">
                <a16:creationId xmlns:a16="http://schemas.microsoft.com/office/drawing/2014/main" id="{7DEA1EE5-6EC4-E092-FC9F-260ADA8D9A62}"/>
              </a:ext>
            </a:extLst>
          </p:cNvPr>
          <p:cNvSpPr/>
          <p:nvPr/>
        </p:nvSpPr>
        <p:spPr>
          <a:xfrm>
            <a:off x="2662518" y="2743550"/>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Collaboration</a:t>
            </a:r>
          </a:p>
        </p:txBody>
      </p:sp>
      <p:sp>
        <p:nvSpPr>
          <p:cNvPr id="9" name="Half Frame 8">
            <a:extLst>
              <a:ext uri="{FF2B5EF4-FFF2-40B4-BE49-F238E27FC236}">
                <a16:creationId xmlns:a16="http://schemas.microsoft.com/office/drawing/2014/main" id="{C41CA11F-61F3-93E9-5E4A-DEFE6FAD0BDC}"/>
              </a:ext>
            </a:extLst>
          </p:cNvPr>
          <p:cNvSpPr/>
          <p:nvPr/>
        </p:nvSpPr>
        <p:spPr>
          <a:xfrm rot="7941099">
            <a:off x="4926262" y="2919083"/>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C113A817-516E-80F6-0081-43A92E336B50}"/>
              </a:ext>
            </a:extLst>
          </p:cNvPr>
          <p:cNvSpPr/>
          <p:nvPr/>
        </p:nvSpPr>
        <p:spPr>
          <a:xfrm>
            <a:off x="5755187" y="2743549"/>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 Negotiation</a:t>
            </a:r>
          </a:p>
        </p:txBody>
      </p:sp>
      <p:sp>
        <p:nvSpPr>
          <p:cNvPr id="11" name="Rectangle: Rounded Corners 10">
            <a:extLst>
              <a:ext uri="{FF2B5EF4-FFF2-40B4-BE49-F238E27FC236}">
                <a16:creationId xmlns:a16="http://schemas.microsoft.com/office/drawing/2014/main" id="{60B1FD87-86B7-5621-FF9F-7525F4C2BEA3}"/>
              </a:ext>
            </a:extLst>
          </p:cNvPr>
          <p:cNvSpPr/>
          <p:nvPr/>
        </p:nvSpPr>
        <p:spPr>
          <a:xfrm>
            <a:off x="2662518" y="3709815"/>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Responding to Change</a:t>
            </a:r>
          </a:p>
        </p:txBody>
      </p:sp>
      <p:sp>
        <p:nvSpPr>
          <p:cNvPr id="12" name="Half Frame 11">
            <a:extLst>
              <a:ext uri="{FF2B5EF4-FFF2-40B4-BE49-F238E27FC236}">
                <a16:creationId xmlns:a16="http://schemas.microsoft.com/office/drawing/2014/main" id="{4B0B90D5-852A-F38C-0466-C24744A94930}"/>
              </a:ext>
            </a:extLst>
          </p:cNvPr>
          <p:cNvSpPr/>
          <p:nvPr/>
        </p:nvSpPr>
        <p:spPr>
          <a:xfrm rot="7941099">
            <a:off x="4926262" y="3885348"/>
            <a:ext cx="576303" cy="514830"/>
          </a:xfrm>
          <a:prstGeom prst="halfFrame">
            <a:avLst/>
          </a:prstGeom>
          <a:solidFill>
            <a:schemeClr val="tx2">
              <a:lumMod val="60000"/>
              <a:lumOff val="40000"/>
            </a:schemeClr>
          </a:solidFill>
          <a:ln>
            <a:solidFill>
              <a:schemeClr val="bg2">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Rounded Corners 12">
            <a:extLst>
              <a:ext uri="{FF2B5EF4-FFF2-40B4-BE49-F238E27FC236}">
                <a16:creationId xmlns:a16="http://schemas.microsoft.com/office/drawing/2014/main" id="{0D24E93C-291D-6ED6-679E-38DA49D7CEED}"/>
              </a:ext>
            </a:extLst>
          </p:cNvPr>
          <p:cNvSpPr/>
          <p:nvPr/>
        </p:nvSpPr>
        <p:spPr>
          <a:xfrm>
            <a:off x="5755187" y="3709814"/>
            <a:ext cx="2266790" cy="865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Following a Plan</a:t>
            </a:r>
          </a:p>
        </p:txBody>
      </p:sp>
      <p:pic>
        <p:nvPicPr>
          <p:cNvPr id="17" name="Graphic 16" descr="Calculator with solid fill">
            <a:extLst>
              <a:ext uri="{FF2B5EF4-FFF2-40B4-BE49-F238E27FC236}">
                <a16:creationId xmlns:a16="http://schemas.microsoft.com/office/drawing/2014/main" id="{0545F9C3-C441-EE8F-ED77-0EE635825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7967" y="155872"/>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Key Elements of the Agile Approach</a:t>
            </a:r>
            <a:endParaRPr/>
          </a:p>
        </p:txBody>
      </p:sp>
      <p:sp>
        <p:nvSpPr>
          <p:cNvPr id="555" name="Google Shape;555;p38"/>
          <p:cNvSpPr txBox="1">
            <a:spLocks noGrp="1"/>
          </p:cNvSpPr>
          <p:nvPr>
            <p:ph type="subTitle" idx="1"/>
          </p:nvPr>
        </p:nvSpPr>
        <p:spPr>
          <a:xfrm>
            <a:off x="613700" y="1028375"/>
            <a:ext cx="7625100" cy="317310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a:t>The Agile method is an iterative and incremental tactic to software design that utilizes constant planning, understanding, upgrading, team partnership, development, and delivery.</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It is driven by the principles of providing value and collaborating with stakeholders.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It starts with customers defining the end uses of the final product and the kind of problems the final product attempts to address.</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Designated teams start to plan and work on a complete process through planning, implementing, and appraising.</a:t>
            </a:r>
            <a:endParaRPr/>
          </a:p>
          <a:p>
            <a:pPr marL="457200" lvl="0" indent="-228600" algn="l" rtl="0">
              <a:lnSpc>
                <a:spcPct val="100000"/>
              </a:lnSpc>
              <a:spcBef>
                <a:spcPts val="0"/>
              </a:spcBef>
              <a:spcAft>
                <a:spcPts val="0"/>
              </a:spcAft>
              <a:buSzPts val="2700"/>
              <a:buNone/>
            </a:pPr>
            <a:endParaRPr/>
          </a:p>
          <a:p>
            <a:pPr marL="457200" lvl="0" indent="-228600" algn="l" rtl="0">
              <a:lnSpc>
                <a:spcPct val="100000"/>
              </a:lnSpc>
              <a:spcBef>
                <a:spcPts val="0"/>
              </a:spcBef>
              <a:spcAft>
                <a:spcPts val="0"/>
              </a:spcAft>
              <a:buSzPts val="2700"/>
              <a:buNone/>
            </a:pPr>
            <a:r>
              <a:rPr lang="en-US"/>
              <a:t>Since the development process is iterative, errors are resolved in the intermediate stage of the project.</a:t>
            </a:r>
            <a:endParaRPr/>
          </a:p>
        </p:txBody>
      </p:sp>
      <p:sp>
        <p:nvSpPr>
          <p:cNvPr id="556" name="Google Shape;556;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Modern Approaches to Agile Software Development</a:t>
            </a:r>
            <a:endParaRPr/>
          </a:p>
        </p:txBody>
      </p:sp>
      <p:sp>
        <p:nvSpPr>
          <p:cNvPr id="562" name="Google Shape;562;p39"/>
          <p:cNvSpPr txBox="1">
            <a:spLocks noGrp="1"/>
          </p:cNvSpPr>
          <p:nvPr>
            <p:ph type="subTitle" idx="1"/>
          </p:nvPr>
        </p:nvSpPr>
        <p:spPr>
          <a:xfrm>
            <a:off x="613700" y="1028374"/>
            <a:ext cx="7625100" cy="3950879"/>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Several project management approaches implement Agile values in some way. Often, they bring in elements of other approaches.</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Popular methodologies:</a:t>
            </a:r>
            <a:endParaRPr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lang="en-US" dirty="0"/>
          </a:p>
          <a:p>
            <a:pPr marL="514350" lvl="0" indent="-114300" algn="l" rtl="0">
              <a:lnSpc>
                <a:spcPct val="100000"/>
              </a:lnSpc>
              <a:spcBef>
                <a:spcPts val="0"/>
              </a:spcBef>
              <a:spcAft>
                <a:spcPts val="0"/>
              </a:spcAft>
              <a:buSzPts val="2700"/>
              <a:buFont typeface="Arial"/>
              <a:buNone/>
            </a:pPr>
            <a:endParaRPr dirty="0"/>
          </a:p>
        </p:txBody>
      </p:sp>
      <p:sp>
        <p:nvSpPr>
          <p:cNvPr id="563" name="Google Shape;563;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graphicFrame>
        <p:nvGraphicFramePr>
          <p:cNvPr id="3" name="Diagram 2">
            <a:extLst>
              <a:ext uri="{FF2B5EF4-FFF2-40B4-BE49-F238E27FC236}">
                <a16:creationId xmlns:a16="http://schemas.microsoft.com/office/drawing/2014/main" id="{7FC1A5C8-B261-BDA6-A797-061D6B3C31E5}"/>
              </a:ext>
            </a:extLst>
          </p:cNvPr>
          <p:cNvGraphicFramePr/>
          <p:nvPr/>
        </p:nvGraphicFramePr>
        <p:xfrm>
          <a:off x="2896881" y="1613646"/>
          <a:ext cx="5114306" cy="2815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uiExpand="1" build="p"/>
      <p:bldGraphic spid="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Diagram of Typical Scrum Sprint</a:t>
            </a:r>
            <a:endParaRPr/>
          </a:p>
        </p:txBody>
      </p:sp>
      <p:sp>
        <p:nvSpPr>
          <p:cNvPr id="584" name="Google Shape;584;p42"/>
          <p:cNvSpPr txBox="1">
            <a:spLocks noGrp="1"/>
          </p:cNvSpPr>
          <p:nvPr>
            <p:ph type="subTitle" idx="1"/>
          </p:nvPr>
        </p:nvSpPr>
        <p:spPr>
          <a:xfrm>
            <a:off x="882646" y="1389179"/>
            <a:ext cx="7162087" cy="2961118"/>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endParaRPr/>
          </a:p>
        </p:txBody>
      </p:sp>
      <p:sp>
        <p:nvSpPr>
          <p:cNvPr id="585" name="Google Shape;585;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pic>
        <p:nvPicPr>
          <p:cNvPr id="586" name="Google Shape;586;p42" descr="Scrum lifecycle diagram"/>
          <p:cNvPicPr preferRelativeResize="0"/>
          <p:nvPr/>
        </p:nvPicPr>
        <p:blipFill rotWithShape="1">
          <a:blip r:embed="rId3">
            <a:alphaModFix/>
          </a:blip>
          <a:srcRect/>
          <a:stretch/>
        </p:blipFill>
        <p:spPr>
          <a:xfrm>
            <a:off x="411821" y="1408554"/>
            <a:ext cx="8320357" cy="2862919"/>
          </a:xfrm>
          <a:prstGeom prst="rect">
            <a:avLst/>
          </a:prstGeom>
          <a:noFill/>
          <a:ln>
            <a:noFill/>
          </a:ln>
        </p:spPr>
      </p:pic>
      <p:sp>
        <p:nvSpPr>
          <p:cNvPr id="587" name="Google Shape;587;p42"/>
          <p:cNvSpPr txBox="1"/>
          <p:nvPr/>
        </p:nvSpPr>
        <p:spPr>
          <a:xfrm>
            <a:off x="1453550" y="4572000"/>
            <a:ext cx="6236898"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Source: </a:t>
            </a:r>
            <a:r>
              <a:rPr lang="en-US" sz="11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https://docs.microsoft.com/en-us/devops/plan/what-is-scrum</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593" name="Google Shape;593;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17</a:t>
            </a:fld>
            <a:endParaRPr/>
          </a:p>
        </p:txBody>
      </p:sp>
      <p:sp>
        <p:nvSpPr>
          <p:cNvPr id="594" name="Google Shape;594;p43"/>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595" name="Google Shape;595;p43"/>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596" name="Google Shape;596;p43"/>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 grpId="0" animBg="1"/>
      <p:bldP spid="595" grpId="0" animBg="1"/>
      <p:bldP spid="59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4"/>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602" name="Google Shape;602;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18</a:t>
            </a:fld>
            <a:endParaRPr/>
          </a:p>
        </p:txBody>
      </p:sp>
      <p:sp>
        <p:nvSpPr>
          <p:cNvPr id="603" name="Google Shape;603;p44"/>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604" name="Google Shape;604;p44"/>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605" name="Google Shape;605;p44"/>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
        <p:nvSpPr>
          <p:cNvPr id="606" name="Google Shape;606;p44"/>
          <p:cNvSpPr txBox="1">
            <a:spLocks noGrp="1"/>
          </p:cNvSpPr>
          <p:nvPr>
            <p:ph type="subTitle" idx="1"/>
          </p:nvPr>
        </p:nvSpPr>
        <p:spPr>
          <a:xfrm>
            <a:off x="6305742" y="1542683"/>
            <a:ext cx="2522002" cy="831026"/>
          </a:xfrm>
          <a:prstGeom prst="rect">
            <a:avLst/>
          </a:prstGeom>
          <a:noFill/>
          <a:ln>
            <a:noFill/>
          </a:ln>
        </p:spPr>
        <p:txBody>
          <a:bodyPr spcFirstLastPara="1" wrap="square" lIns="91400" tIns="91400" rIns="91400" bIns="91400" anchor="t" anchorCtr="0">
            <a:noAutofit/>
          </a:bodyPr>
          <a:lstStyle/>
          <a:p>
            <a:pPr marL="514350" lvl="0" indent="-285750" algn="l" rtl="0">
              <a:lnSpc>
                <a:spcPct val="100000"/>
              </a:lnSpc>
              <a:spcBef>
                <a:spcPts val="0"/>
              </a:spcBef>
              <a:spcAft>
                <a:spcPts val="0"/>
              </a:spcAft>
              <a:buClr>
                <a:schemeClr val="dk1"/>
              </a:buClr>
              <a:buSzPts val="1100"/>
              <a:buFont typeface="Arial"/>
              <a:buChar char="●"/>
            </a:pPr>
            <a:r>
              <a:rPr lang="en-US" sz="1100"/>
              <a:t>Responsible for what team builds and why </a:t>
            </a:r>
            <a:endParaRPr/>
          </a:p>
          <a:p>
            <a:pPr marL="514350" lvl="0" indent="-285750" algn="l" rtl="0">
              <a:lnSpc>
                <a:spcPct val="100000"/>
              </a:lnSpc>
              <a:spcBef>
                <a:spcPts val="0"/>
              </a:spcBef>
              <a:spcAft>
                <a:spcPts val="0"/>
              </a:spcAft>
              <a:buClr>
                <a:schemeClr val="dk1"/>
              </a:buClr>
              <a:buSzPts val="1100"/>
              <a:buFont typeface="Arial"/>
              <a:buChar char="●"/>
            </a:pPr>
            <a:r>
              <a:rPr lang="en-US" sz="1100"/>
              <a:t>Keeps backlog up to date and in correct priority order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612" name="Google Shape;612;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19</a:t>
            </a:fld>
            <a:endParaRPr/>
          </a:p>
        </p:txBody>
      </p:sp>
      <p:sp>
        <p:nvSpPr>
          <p:cNvPr id="613" name="Google Shape;613;p45"/>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614" name="Google Shape;614;p45"/>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615" name="Google Shape;615;p45"/>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
        <p:nvSpPr>
          <p:cNvPr id="616" name="Google Shape;616;p45"/>
          <p:cNvSpPr txBox="1">
            <a:spLocks noGrp="1"/>
          </p:cNvSpPr>
          <p:nvPr>
            <p:ph type="subTitle" idx="1"/>
          </p:nvPr>
        </p:nvSpPr>
        <p:spPr>
          <a:xfrm>
            <a:off x="293131" y="2214467"/>
            <a:ext cx="2522002" cy="1199804"/>
          </a:xfrm>
          <a:prstGeom prst="rect">
            <a:avLst/>
          </a:prstGeom>
          <a:noFill/>
          <a:ln>
            <a:noFill/>
          </a:ln>
        </p:spPr>
        <p:txBody>
          <a:bodyPr spcFirstLastPara="1" wrap="square" lIns="91400" tIns="91400" rIns="91400" bIns="91400" anchor="t" anchorCtr="0">
            <a:noAutofit/>
          </a:bodyPr>
          <a:lstStyle/>
          <a:p>
            <a:pPr marL="514350" lvl="0" indent="-285750" algn="l" rtl="0">
              <a:lnSpc>
                <a:spcPct val="100000"/>
              </a:lnSpc>
              <a:spcBef>
                <a:spcPts val="0"/>
              </a:spcBef>
              <a:spcAft>
                <a:spcPts val="0"/>
              </a:spcAft>
              <a:buClr>
                <a:schemeClr val="dk1"/>
              </a:buClr>
              <a:buSzPts val="1100"/>
              <a:buFont typeface="Arial"/>
              <a:buChar char="●"/>
            </a:pPr>
            <a:r>
              <a:rPr lang="en-US" sz="1100"/>
              <a:t>Ensures that Scrum process is followed by team</a:t>
            </a:r>
            <a:endParaRPr/>
          </a:p>
          <a:p>
            <a:pPr marL="514350" lvl="0" indent="-285750" algn="l" rtl="0">
              <a:lnSpc>
                <a:spcPct val="100000"/>
              </a:lnSpc>
              <a:spcBef>
                <a:spcPts val="0"/>
              </a:spcBef>
              <a:spcAft>
                <a:spcPts val="0"/>
              </a:spcAft>
              <a:buClr>
                <a:schemeClr val="dk1"/>
              </a:buClr>
              <a:buSzPts val="1100"/>
              <a:buFont typeface="Arial"/>
              <a:buChar char="●"/>
            </a:pPr>
            <a:r>
              <a:rPr lang="en-US" sz="1100"/>
              <a:t>Responsible for the fidelity of the process</a:t>
            </a:r>
            <a:endParaRPr/>
          </a:p>
          <a:p>
            <a:pPr marL="514350" lvl="0" indent="-285750" algn="l" rtl="0">
              <a:lnSpc>
                <a:spcPct val="100000"/>
              </a:lnSpc>
              <a:spcBef>
                <a:spcPts val="0"/>
              </a:spcBef>
              <a:spcAft>
                <a:spcPts val="0"/>
              </a:spcAft>
              <a:buClr>
                <a:schemeClr val="dk1"/>
              </a:buClr>
              <a:buSzPts val="1100"/>
              <a:buFont typeface="Arial"/>
              <a:buChar char="●"/>
            </a:pPr>
            <a:r>
              <a:rPr lang="en-US" sz="1100"/>
              <a:t>Part coach, part team member, part cheerleader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t>Hello</a:t>
            </a:r>
            <a:endParaRPr/>
          </a:p>
        </p:txBody>
      </p:sp>
      <p:pic>
        <p:nvPicPr>
          <p:cNvPr id="234" name="Google Shape;234;p2"/>
          <p:cNvPicPr preferRelativeResize="0"/>
          <p:nvPr/>
        </p:nvPicPr>
        <p:blipFill rotWithShape="1">
          <a:blip r:embed="rId3">
            <a:alphaModFix/>
          </a:blip>
          <a:srcRect/>
          <a:stretch/>
        </p:blipFill>
        <p:spPr>
          <a:xfrm rot="300002">
            <a:off x="704232" y="-372074"/>
            <a:ext cx="4697753" cy="5026313"/>
          </a:xfrm>
          <a:prstGeom prst="rect">
            <a:avLst/>
          </a:prstGeom>
          <a:noFill/>
          <a:ln>
            <a:noFill/>
          </a:ln>
        </p:spPr>
      </p:pic>
      <p:sp>
        <p:nvSpPr>
          <p:cNvPr id="235" name="Google Shape;235;p2"/>
          <p:cNvSpPr txBox="1">
            <a:spLocks noGrp="1"/>
          </p:cNvSpPr>
          <p:nvPr>
            <p:ph type="body" idx="1"/>
          </p:nvPr>
        </p:nvSpPr>
        <p:spPr>
          <a:xfrm rot="300075">
            <a:off x="1025515" y="2754772"/>
            <a:ext cx="3874852" cy="1545156"/>
          </a:xfrm>
          <a:prstGeom prst="rect">
            <a:avLst/>
          </a:prstGeom>
          <a:noFill/>
          <a:ln>
            <a:noFill/>
          </a:ln>
        </p:spPr>
        <p:txBody>
          <a:bodyPr spcFirstLastPara="1" wrap="square" lIns="91400" tIns="91400" rIns="91400" bIns="91400" anchor="ctr" anchorCtr="0">
            <a:noAutofit/>
          </a:bodyPr>
          <a:lstStyle/>
          <a:p>
            <a:pPr marL="0" lvl="0" indent="0" algn="ctr" rtl="0">
              <a:lnSpc>
                <a:spcPct val="100000"/>
              </a:lnSpc>
              <a:spcBef>
                <a:spcPts val="0"/>
              </a:spcBef>
              <a:spcAft>
                <a:spcPts val="0"/>
              </a:spcAft>
              <a:buSzPts val="1500"/>
              <a:buNone/>
            </a:pPr>
            <a:r>
              <a:rPr lang="en-US" sz="3000" dirty="0">
                <a:solidFill>
                  <a:schemeClr val="accent1"/>
                </a:solidFill>
              </a:rPr>
              <a:t>Allen Sanders</a:t>
            </a:r>
            <a:endParaRPr sz="3000" dirty="0">
              <a:solidFill>
                <a:schemeClr val="accent1"/>
              </a:solidFill>
            </a:endParaRPr>
          </a:p>
          <a:p>
            <a:pPr marL="0" lvl="0" indent="0" algn="ctr" rtl="0">
              <a:lnSpc>
                <a:spcPct val="100000"/>
              </a:lnSpc>
              <a:spcBef>
                <a:spcPts val="0"/>
              </a:spcBef>
              <a:spcAft>
                <a:spcPts val="0"/>
              </a:spcAft>
              <a:buSzPts val="1500"/>
              <a:buNone/>
            </a:pPr>
            <a:r>
              <a:rPr lang="en-US" sz="1900" dirty="0">
                <a:solidFill>
                  <a:schemeClr val="dk1"/>
                </a:solidFill>
              </a:rPr>
              <a:t>Senior Technology Instructor</a:t>
            </a:r>
          </a:p>
          <a:p>
            <a:pPr marL="0" lvl="0" indent="0" algn="ctr" rtl="0">
              <a:lnSpc>
                <a:spcPct val="100000"/>
              </a:lnSpc>
              <a:spcBef>
                <a:spcPts val="0"/>
              </a:spcBef>
              <a:spcAft>
                <a:spcPts val="0"/>
              </a:spcAft>
              <a:buSzPts val="1500"/>
              <a:buNone/>
            </a:pPr>
            <a:r>
              <a:rPr lang="en-US" sz="1900" dirty="0"/>
              <a:t>Pluralsight ILT</a:t>
            </a:r>
            <a:endParaRPr sz="1900" dirty="0">
              <a:solidFill>
                <a:schemeClr val="dk1"/>
              </a:solidFill>
            </a:endParaRPr>
          </a:p>
        </p:txBody>
      </p:sp>
      <p:sp>
        <p:nvSpPr>
          <p:cNvPr id="236" name="Google Shape;236;p2"/>
          <p:cNvSpPr txBox="1">
            <a:spLocks noGrp="1"/>
          </p:cNvSpPr>
          <p:nvPr>
            <p:ph type="body" idx="1"/>
          </p:nvPr>
        </p:nvSpPr>
        <p:spPr>
          <a:xfrm>
            <a:off x="5718621" y="1932900"/>
            <a:ext cx="3037783" cy="2817000"/>
          </a:xfrm>
          <a:prstGeom prst="rect">
            <a:avLst/>
          </a:prstGeom>
          <a:noFill/>
          <a:ln>
            <a:noFill/>
          </a:ln>
        </p:spPr>
        <p:txBody>
          <a:bodyPr spcFirstLastPara="1" wrap="square" lIns="91400" tIns="91400" rIns="91400" bIns="914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30</a:t>
            </a:r>
            <a:r>
              <a:rPr lang="en-US" dirty="0">
                <a:solidFill>
                  <a:schemeClr val="dk1"/>
                </a:solidFill>
              </a:rPr>
              <a:t> years in the industry</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25 years in teaching</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Certified Cloud architect</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Passionate about learning</a:t>
            </a:r>
            <a:endParaRPr dirty="0">
              <a:solidFill>
                <a:schemeClr val="dk1"/>
              </a:solidFill>
            </a:endParaRPr>
          </a:p>
          <a:p>
            <a:pPr marL="457200" lvl="0" indent="-323850" algn="l" rtl="0">
              <a:lnSpc>
                <a:spcPct val="150000"/>
              </a:lnSpc>
              <a:spcBef>
                <a:spcPts val="1000"/>
              </a:spcBef>
              <a:spcAft>
                <a:spcPts val="1000"/>
              </a:spcAft>
              <a:buClr>
                <a:schemeClr val="dk1"/>
              </a:buClr>
              <a:buSzPts val="1500"/>
              <a:buChar char="●"/>
            </a:pPr>
            <a:r>
              <a:rPr lang="en-US" dirty="0">
                <a:solidFill>
                  <a:schemeClr val="dk1"/>
                </a:solidFill>
              </a:rPr>
              <a:t>Also, passionate about Reese’s Cups!</a:t>
            </a:r>
            <a:endParaRPr dirty="0">
              <a:solidFill>
                <a:schemeClr val="dk1"/>
              </a:solidFill>
            </a:endParaRPr>
          </a:p>
        </p:txBody>
      </p:sp>
      <p:sp>
        <p:nvSpPr>
          <p:cNvPr id="237" name="Google Shape;237;p2"/>
          <p:cNvSpPr txBox="1"/>
          <p:nvPr/>
        </p:nvSpPr>
        <p:spPr>
          <a:xfrm>
            <a:off x="6365112" y="1249787"/>
            <a:ext cx="1744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About me...</a:t>
            </a:r>
            <a:endParaRPr sz="1800" b="1" i="0" u="none" strike="noStrike" cap="none">
              <a:solidFill>
                <a:srgbClr val="000000"/>
              </a:solidFill>
              <a:latin typeface="Arial"/>
              <a:ea typeface="Arial"/>
              <a:cs typeface="Arial"/>
              <a:sym typeface="Arial"/>
            </a:endParaRPr>
          </a:p>
        </p:txBody>
      </p:sp>
      <p:sp>
        <p:nvSpPr>
          <p:cNvPr id="238" name="Google Shape;238;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pic>
        <p:nvPicPr>
          <p:cNvPr id="239" name="Google Shape;239;p2"/>
          <p:cNvPicPr preferRelativeResize="0"/>
          <p:nvPr/>
        </p:nvPicPr>
        <p:blipFill rotWithShape="1">
          <a:blip r:embed="rId4">
            <a:alphaModFix/>
          </a:blip>
          <a:srcRect/>
          <a:stretch/>
        </p:blipFill>
        <p:spPr>
          <a:xfrm>
            <a:off x="7839140" y="1180013"/>
            <a:ext cx="754616" cy="788695"/>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Scrum Roles</a:t>
            </a:r>
            <a:endParaRPr/>
          </a:p>
        </p:txBody>
      </p:sp>
      <p:sp>
        <p:nvSpPr>
          <p:cNvPr id="622" name="Google Shape;622;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20</a:t>
            </a:fld>
            <a:endParaRPr/>
          </a:p>
        </p:txBody>
      </p:sp>
      <p:sp>
        <p:nvSpPr>
          <p:cNvPr id="623" name="Google Shape;623;p46"/>
          <p:cNvSpPr/>
          <p:nvPr/>
        </p:nvSpPr>
        <p:spPr>
          <a:xfrm>
            <a:off x="3040811" y="1587260"/>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Product Owner</a:t>
            </a:r>
            <a:endParaRPr/>
          </a:p>
        </p:txBody>
      </p:sp>
      <p:sp>
        <p:nvSpPr>
          <p:cNvPr id="624" name="Google Shape;624;p46"/>
          <p:cNvSpPr/>
          <p:nvPr/>
        </p:nvSpPr>
        <p:spPr>
          <a:xfrm>
            <a:off x="3040811" y="2443433"/>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Lead</a:t>
            </a:r>
            <a:endParaRPr/>
          </a:p>
        </p:txBody>
      </p:sp>
      <p:sp>
        <p:nvSpPr>
          <p:cNvPr id="625" name="Google Shape;625;p46"/>
          <p:cNvSpPr/>
          <p:nvPr/>
        </p:nvSpPr>
        <p:spPr>
          <a:xfrm>
            <a:off x="3040811" y="3299606"/>
            <a:ext cx="3062378" cy="741872"/>
          </a:xfrm>
          <a:prstGeom prst="roundRect">
            <a:avLst>
              <a:gd name="adj" fmla="val 16667"/>
            </a:avLst>
          </a:prstGeom>
          <a:solidFill>
            <a:schemeClr val="accent1"/>
          </a:solidFill>
          <a:ln w="25400" cap="flat" cmpd="sng">
            <a:solidFill>
              <a:srgbClr val="AF41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Scrum Team</a:t>
            </a:r>
            <a:endParaRPr/>
          </a:p>
        </p:txBody>
      </p:sp>
      <p:sp>
        <p:nvSpPr>
          <p:cNvPr id="626" name="Google Shape;626;p46"/>
          <p:cNvSpPr txBox="1">
            <a:spLocks noGrp="1"/>
          </p:cNvSpPr>
          <p:nvPr>
            <p:ph type="subTitle" idx="1"/>
          </p:nvPr>
        </p:nvSpPr>
        <p:spPr>
          <a:xfrm>
            <a:off x="6309132" y="3330877"/>
            <a:ext cx="2522002" cy="679329"/>
          </a:xfrm>
          <a:prstGeom prst="rect">
            <a:avLst/>
          </a:prstGeom>
          <a:noFill/>
          <a:ln>
            <a:noFill/>
          </a:ln>
        </p:spPr>
        <p:txBody>
          <a:bodyPr spcFirstLastPara="1" wrap="square" lIns="91400" tIns="91400" rIns="91400" bIns="91400" anchor="t" anchorCtr="0">
            <a:noAutofit/>
          </a:bodyPr>
          <a:lstStyle/>
          <a:p>
            <a:pPr marL="514350" lvl="0" indent="-285750" algn="l" rtl="0">
              <a:lnSpc>
                <a:spcPct val="100000"/>
              </a:lnSpc>
              <a:spcBef>
                <a:spcPts val="0"/>
              </a:spcBef>
              <a:spcAft>
                <a:spcPts val="0"/>
              </a:spcAft>
              <a:buClr>
                <a:schemeClr val="dk1"/>
              </a:buClr>
              <a:buSzPts val="1100"/>
              <a:buFont typeface="Arial"/>
              <a:buChar char="●"/>
            </a:pPr>
            <a:r>
              <a:rPr lang="en-US" sz="1100"/>
              <a:t>People building the product</a:t>
            </a:r>
            <a:endParaRPr/>
          </a:p>
          <a:p>
            <a:pPr marL="514350" lvl="0" indent="-285750" algn="l" rtl="0">
              <a:lnSpc>
                <a:spcPct val="100000"/>
              </a:lnSpc>
              <a:spcBef>
                <a:spcPts val="0"/>
              </a:spcBef>
              <a:spcAft>
                <a:spcPts val="0"/>
              </a:spcAft>
              <a:buClr>
                <a:schemeClr val="dk1"/>
              </a:buClr>
              <a:buSzPts val="1100"/>
              <a:buFont typeface="Arial"/>
              <a:buChar char="●"/>
            </a:pPr>
            <a:r>
              <a:rPr lang="en-US" sz="1100"/>
              <a:t>Responsible for product build (and associated quality)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A127B-FBA6-133B-C021-EC019B3266C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575C52D-E377-ACE9-8AED-EA21931EE056}"/>
              </a:ext>
            </a:extLst>
          </p:cNvPr>
          <p:cNvSpPr>
            <a:spLocks noGrp="1"/>
          </p:cNvSpPr>
          <p:nvPr>
            <p:ph type="title"/>
          </p:nvPr>
        </p:nvSpPr>
        <p:spPr/>
        <p:txBody>
          <a:bodyPr/>
          <a:lstStyle/>
          <a:p>
            <a:r>
              <a:rPr lang="en-US" dirty="0"/>
              <a:t>Planning with Security in Mind</a:t>
            </a:r>
          </a:p>
        </p:txBody>
      </p:sp>
    </p:spTree>
    <p:extLst>
      <p:ext uri="{BB962C8B-B14F-4D97-AF65-F5344CB8AC3E}">
        <p14:creationId xmlns:p14="http://schemas.microsoft.com/office/powerpoint/2010/main" val="77806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3"/>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The Flat Backlog</a:t>
            </a:r>
            <a:endParaRPr dirty="0">
              <a:latin typeface="Arial" panose="020B0604020202020204" pitchFamily="34" charset="0"/>
              <a:ea typeface="Helvetica Neue"/>
              <a:cs typeface="Arial" panose="020B0604020202020204" pitchFamily="34" charset="0"/>
              <a:sym typeface="Helvetica Neue"/>
            </a:endParaRPr>
          </a:p>
        </p:txBody>
      </p:sp>
      <p:sp>
        <p:nvSpPr>
          <p:cNvPr id="366" name="Google Shape;366;p53"/>
          <p:cNvSpPr txBox="1">
            <a:spLocks noGrp="1"/>
          </p:cNvSpPr>
          <p:nvPr>
            <p:ph type="sldNum" idx="12"/>
          </p:nvPr>
        </p:nvSpPr>
        <p:spPr>
          <a:xfrm>
            <a:off x="8556784" y="4749851"/>
            <a:ext cx="548775" cy="393525"/>
          </a:xfrm>
          <a:prstGeom prst="rect">
            <a:avLst/>
          </a:prstGeom>
          <a:noFill/>
          <a:ln>
            <a:noFill/>
          </a:ln>
        </p:spPr>
        <p:txBody>
          <a:bodyPr spcFirstLastPara="1" wrap="square" lIns="68569" tIns="34275" rIns="68569" bIns="34275" anchor="ctr" anchorCtr="0">
            <a:noAutofit/>
          </a:bodyPr>
          <a:lstStyle/>
          <a:p>
            <a:pPr>
              <a:buSzPts val="1700"/>
            </a:pPr>
            <a:fld id="{00000000-1234-1234-1234-123412341234}" type="slidenum">
              <a:rPr lang="en-IN" sz="1275">
                <a:solidFill>
                  <a:srgbClr val="FFFFFF"/>
                </a:solidFill>
              </a:rPr>
              <a:pPr>
                <a:buSzPts val="1700"/>
              </a:pPr>
              <a:t>22</a:t>
            </a:fld>
            <a:endParaRPr sz="1275" dirty="0">
              <a:solidFill>
                <a:srgbClr val="FFFFFF"/>
              </a:solidFill>
            </a:endParaRPr>
          </a:p>
        </p:txBody>
      </p:sp>
      <p:sp>
        <p:nvSpPr>
          <p:cNvPr id="367" name="Google Shape;367;p53"/>
          <p:cNvSpPr/>
          <p:nvPr/>
        </p:nvSpPr>
        <p:spPr>
          <a:xfrm>
            <a:off x="8125369" y="1096676"/>
            <a:ext cx="57150" cy="3785235"/>
          </a:xfrm>
          <a:custGeom>
            <a:avLst/>
            <a:gdLst/>
            <a:ahLst/>
            <a:cxnLst/>
            <a:rect l="l" t="t" r="r" b="b"/>
            <a:pathLst>
              <a:path w="76200" h="5046980" extrusionOk="0">
                <a:moveTo>
                  <a:pt x="47625" y="63480"/>
                </a:moveTo>
                <a:lnTo>
                  <a:pt x="28575" y="63480"/>
                </a:lnTo>
                <a:lnTo>
                  <a:pt x="28576" y="5046953"/>
                </a:lnTo>
                <a:lnTo>
                  <a:pt x="47626" y="5046953"/>
                </a:lnTo>
                <a:lnTo>
                  <a:pt x="47625" y="63480"/>
                </a:lnTo>
                <a:close/>
              </a:path>
              <a:path w="76200" h="5046980" extrusionOk="0">
                <a:moveTo>
                  <a:pt x="38100" y="0"/>
                </a:moveTo>
                <a:lnTo>
                  <a:pt x="0" y="76200"/>
                </a:lnTo>
                <a:lnTo>
                  <a:pt x="28575" y="76200"/>
                </a:lnTo>
                <a:lnTo>
                  <a:pt x="28575" y="63480"/>
                </a:lnTo>
                <a:lnTo>
                  <a:pt x="69840" y="63480"/>
                </a:lnTo>
                <a:lnTo>
                  <a:pt x="38100" y="0"/>
                </a:lnTo>
                <a:close/>
              </a:path>
              <a:path w="76200" h="5046980" extrusionOk="0">
                <a:moveTo>
                  <a:pt x="69840" y="63480"/>
                </a:moveTo>
                <a:lnTo>
                  <a:pt x="47625" y="63480"/>
                </a:lnTo>
                <a:lnTo>
                  <a:pt x="47625" y="76200"/>
                </a:lnTo>
                <a:lnTo>
                  <a:pt x="76200" y="76200"/>
                </a:lnTo>
                <a:lnTo>
                  <a:pt x="69840" y="63480"/>
                </a:lnTo>
                <a:close/>
              </a:path>
            </a:pathLst>
          </a:custGeom>
          <a:solidFill>
            <a:srgbClr val="1B2429"/>
          </a:solidFill>
          <a:ln>
            <a:noFill/>
          </a:ln>
        </p:spPr>
        <p:txBody>
          <a:bodyPr spcFirstLastPara="1" wrap="square" lIns="0" tIns="0" rIns="0" bIns="0" anchor="t" anchorCtr="0">
            <a:noAutofit/>
          </a:bodyPr>
          <a:lstStyle/>
          <a:p>
            <a:endParaRPr sz="1050" dirty="0">
              <a:latin typeface="Helvetica Neue Light"/>
              <a:ea typeface="Helvetica Neue Light"/>
              <a:cs typeface="Helvetica Neue Light"/>
              <a:sym typeface="Helvetica Neue Light"/>
            </a:endParaRPr>
          </a:p>
        </p:txBody>
      </p:sp>
      <p:sp>
        <p:nvSpPr>
          <p:cNvPr id="368" name="Google Shape;368;p53"/>
          <p:cNvSpPr txBox="1"/>
          <p:nvPr/>
        </p:nvSpPr>
        <p:spPr>
          <a:xfrm>
            <a:off x="8251050" y="1095957"/>
            <a:ext cx="548775" cy="194758"/>
          </a:xfrm>
          <a:prstGeom prst="rect">
            <a:avLst/>
          </a:prstGeom>
          <a:noFill/>
          <a:ln>
            <a:noFill/>
          </a:ln>
        </p:spPr>
        <p:txBody>
          <a:bodyPr spcFirstLastPara="1" wrap="square" lIns="0" tIns="9994" rIns="0" bIns="0" anchor="t" anchorCtr="0">
            <a:spAutoFit/>
          </a:bodyPr>
          <a:lstStyle/>
          <a:p>
            <a:pPr marL="9525"/>
            <a:r>
              <a:rPr lang="en-IN" sz="1200" i="1" dirty="0">
                <a:solidFill>
                  <a:srgbClr val="1B2429"/>
                </a:solidFill>
                <a:latin typeface="Helvetica Neue Light"/>
                <a:ea typeface="Helvetica Neue Light"/>
                <a:cs typeface="Helvetica Neue Light"/>
                <a:sym typeface="Helvetica Neue Light"/>
              </a:rPr>
              <a:t>priority</a:t>
            </a:r>
            <a:endParaRPr sz="1200" dirty="0">
              <a:latin typeface="Helvetica Neue Light"/>
              <a:ea typeface="Helvetica Neue Light"/>
              <a:cs typeface="Helvetica Neue Light"/>
              <a:sym typeface="Helvetica Neue Light"/>
            </a:endParaRPr>
          </a:p>
        </p:txBody>
      </p:sp>
      <p:sp>
        <p:nvSpPr>
          <p:cNvPr id="369" name="Google Shape;369;p53"/>
          <p:cNvSpPr txBox="1"/>
          <p:nvPr/>
        </p:nvSpPr>
        <p:spPr>
          <a:xfrm>
            <a:off x="613706" y="1097401"/>
            <a:ext cx="4674825" cy="1324265"/>
          </a:xfrm>
          <a:prstGeom prst="rect">
            <a:avLst/>
          </a:prstGeom>
          <a:noFill/>
          <a:ln>
            <a:noFill/>
          </a:ln>
        </p:spPr>
        <p:txBody>
          <a:bodyPr spcFirstLastPara="1" wrap="square" lIns="0" tIns="50475" rIns="0" bIns="0" anchor="t" anchorCtr="0">
            <a:spAutoFit/>
          </a:bodyPr>
          <a:lstStyle/>
          <a:p>
            <a:endParaRPr sz="1350" dirty="0">
              <a:solidFill>
                <a:srgbClr val="2BA6ED"/>
              </a:solidFill>
              <a:latin typeface="Arial" panose="020B0604020202020204" pitchFamily="34" charset="0"/>
              <a:ea typeface="Proxima Nova"/>
              <a:cs typeface="Arial" panose="020B0604020202020204" pitchFamily="34" charset="0"/>
              <a:sym typeface="Proxima Nova"/>
            </a:endParaRPr>
          </a:p>
          <a:p>
            <a:r>
              <a:rPr lang="en-IN" sz="1350" dirty="0">
                <a:solidFill>
                  <a:srgbClr val="2BA6ED"/>
                </a:solidFill>
                <a:latin typeface="Arial" panose="020B0604020202020204" pitchFamily="34" charset="0"/>
                <a:ea typeface="Proxima Nova"/>
                <a:cs typeface="Arial" panose="020B0604020202020204" pitchFamily="34" charset="0"/>
                <a:sym typeface="Proxima Nova"/>
              </a:rPr>
              <a:t>Observation 1: Do You Know What You‘re Building?</a:t>
            </a:r>
            <a:endParaRPr sz="1350" dirty="0">
              <a:latin typeface="Arial" panose="020B0604020202020204" pitchFamily="34" charset="0"/>
              <a:ea typeface="Proxima Nova"/>
              <a:cs typeface="Arial" panose="020B0604020202020204" pitchFamily="34" charset="0"/>
              <a:sym typeface="Proxima Nova"/>
            </a:endParaRPr>
          </a:p>
          <a:p>
            <a:pPr marL="78581" marR="72390">
              <a:lnSpc>
                <a:spcPct val="115000"/>
              </a:lnSpc>
              <a:spcBef>
                <a:spcPts val="750"/>
              </a:spcBef>
            </a:pPr>
            <a:r>
              <a:rPr lang="en-IN" sz="1350" dirty="0">
                <a:latin typeface="Arial" panose="020B0604020202020204" pitchFamily="34" charset="0"/>
                <a:ea typeface="Proxima Nova"/>
                <a:cs typeface="Arial" panose="020B0604020202020204" pitchFamily="34" charset="0"/>
                <a:sym typeface="Proxima Nova"/>
              </a:rPr>
              <a:t>Arranging user stories in the order you build them  doesn‘t help when you want to answer the question</a:t>
            </a:r>
            <a:endParaRPr sz="1350" dirty="0">
              <a:latin typeface="Arial" panose="020B0604020202020204" pitchFamily="34" charset="0"/>
              <a:ea typeface="Proxima Nova"/>
              <a:cs typeface="Arial" panose="020B0604020202020204" pitchFamily="34" charset="0"/>
              <a:sym typeface="Proxima Nova"/>
            </a:endParaRPr>
          </a:p>
          <a:p>
            <a:pPr>
              <a:lnSpc>
                <a:spcPct val="115000"/>
              </a:lnSpc>
              <a:spcBef>
                <a:spcPts val="326"/>
              </a:spcBef>
            </a:pPr>
            <a:r>
              <a:rPr lang="en-IN" sz="1350" dirty="0">
                <a:latin typeface="Arial" panose="020B0604020202020204" pitchFamily="34" charset="0"/>
                <a:ea typeface="Proxima Nova"/>
                <a:cs typeface="Arial" panose="020B0604020202020204" pitchFamily="34" charset="0"/>
                <a:sym typeface="Proxima Nova"/>
              </a:rPr>
              <a:t>"What does the system you‘re building do?" to others.</a:t>
            </a:r>
            <a:endParaRPr sz="1350" dirty="0">
              <a:latin typeface="Arial" panose="020B0604020202020204" pitchFamily="34" charset="0"/>
              <a:ea typeface="Proxima Nova"/>
              <a:cs typeface="Arial" panose="020B0604020202020204" pitchFamily="34" charset="0"/>
              <a:sym typeface="Proxima Nova"/>
            </a:endParaRPr>
          </a:p>
        </p:txBody>
      </p:sp>
      <p:graphicFrame>
        <p:nvGraphicFramePr>
          <p:cNvPr id="370" name="Google Shape;370;p53"/>
          <p:cNvGraphicFramePr/>
          <p:nvPr>
            <p:extLst>
              <p:ext uri="{D42A27DB-BD31-4B8C-83A1-F6EECF244321}">
                <p14:modId xmlns:p14="http://schemas.microsoft.com/office/powerpoint/2010/main" val="1906530752"/>
              </p:ext>
            </p:extLst>
          </p:nvPr>
        </p:nvGraphicFramePr>
        <p:xfrm>
          <a:off x="5356974" y="1097392"/>
          <a:ext cx="2699869" cy="3783788"/>
        </p:xfrm>
        <a:graphic>
          <a:graphicData uri="http://schemas.openxmlformats.org/drawingml/2006/table">
            <a:tbl>
              <a:tblPr firstRow="1" bandRow="1">
                <a:noFill/>
              </a:tblPr>
              <a:tblGrid>
                <a:gridCol w="2699869">
                  <a:extLst>
                    <a:ext uri="{9D8B030D-6E8A-4147-A177-3AD203B41FA5}">
                      <a16:colId xmlns:a16="http://schemas.microsoft.com/office/drawing/2014/main" val="20000"/>
                    </a:ext>
                  </a:extLst>
                </a:gridCol>
              </a:tblGrid>
              <a:tr h="1132519">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 1</a:t>
                      </a:r>
                      <a:endParaRPr sz="1100" dirty="0"/>
                    </a:p>
                    <a:p>
                      <a:pPr marL="0" marR="0" lvl="0" indent="0" algn="l" rtl="0">
                        <a:lnSpc>
                          <a:spcPct val="100000"/>
                        </a:lnSpc>
                        <a:spcBef>
                          <a:spcPts val="55"/>
                        </a:spcBef>
                        <a:spcAft>
                          <a:spcPts val="0"/>
                        </a:spcAft>
                        <a:buNone/>
                      </a:pPr>
                      <a:endParaRPr sz="1200" u="none" strike="noStrike" cap="none" dirty="0"/>
                    </a:p>
                    <a:p>
                      <a:pPr marL="0" marR="0" lvl="0" indent="0" algn="ctr" rtl="0">
                        <a:lnSpc>
                          <a:spcPct val="100000"/>
                        </a:lnSpc>
                        <a:spcBef>
                          <a:spcPts val="0"/>
                        </a:spcBef>
                        <a:spcAft>
                          <a:spcPts val="0"/>
                        </a:spcAft>
                        <a:buNone/>
                      </a:pPr>
                      <a:r>
                        <a:rPr lang="en-IN" sz="1700" u="none" strike="noStrike" cap="none" dirty="0">
                          <a:solidFill>
                            <a:srgbClr val="454646"/>
                          </a:solidFill>
                        </a:rPr>
                        <a:t>Do stuff...</a:t>
                      </a:r>
                      <a:endParaRPr sz="1700" u="none" strike="noStrike" cap="none" dirty="0">
                        <a:latin typeface="Tahoma"/>
                        <a:ea typeface="Tahoma"/>
                        <a:cs typeface="Tahoma"/>
                        <a:sym typeface="Tahoma"/>
                      </a:endParaRPr>
                    </a:p>
                  </a:txBody>
                  <a:tcPr marL="0" marR="0" marT="113831" marB="0">
                    <a:solidFill>
                      <a:schemeClr val="accent6">
                        <a:lumMod val="20000"/>
                        <a:lumOff val="80000"/>
                      </a:schemeClr>
                    </a:solidFill>
                  </a:tcPr>
                </a:tc>
                <a:extLst>
                  <a:ext uri="{0D108BD9-81ED-4DB2-BD59-A6C34878D82A}">
                    <a16:rowId xmlns:a16="http://schemas.microsoft.com/office/drawing/2014/main" val="10000"/>
                  </a:ext>
                </a:extLst>
              </a:tr>
              <a:tr h="1132519">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 1</a:t>
                      </a:r>
                      <a:endParaRPr sz="1100" dirty="0"/>
                    </a:p>
                    <a:p>
                      <a:pPr marL="0" marR="0" lvl="0" indent="0" algn="l" rtl="0">
                        <a:lnSpc>
                          <a:spcPct val="100000"/>
                        </a:lnSpc>
                        <a:spcBef>
                          <a:spcPts val="25"/>
                        </a:spcBef>
                        <a:spcAft>
                          <a:spcPts val="0"/>
                        </a:spcAft>
                        <a:buNone/>
                      </a:pPr>
                      <a:endParaRPr sz="1200" u="none" strike="noStrike" cap="none" dirty="0"/>
                    </a:p>
                    <a:p>
                      <a:pPr marL="849630" marR="0" lvl="0" indent="0" algn="l" rtl="0">
                        <a:lnSpc>
                          <a:spcPct val="100000"/>
                        </a:lnSpc>
                        <a:spcBef>
                          <a:spcPts val="5"/>
                        </a:spcBef>
                        <a:spcAft>
                          <a:spcPts val="0"/>
                        </a:spcAft>
                        <a:buNone/>
                      </a:pPr>
                      <a:r>
                        <a:rPr lang="en-IN" sz="1700" u="none" strike="noStrike" cap="none" dirty="0">
                          <a:solidFill>
                            <a:srgbClr val="454646"/>
                          </a:solidFill>
                        </a:rPr>
                        <a:t>Do more stuff...</a:t>
                      </a:r>
                      <a:endParaRPr sz="1700" u="none" strike="noStrike" cap="none" dirty="0">
                        <a:latin typeface="Tahoma"/>
                        <a:ea typeface="Tahoma"/>
                        <a:cs typeface="Tahoma"/>
                        <a:sym typeface="Tahoma"/>
                      </a:endParaRPr>
                    </a:p>
                  </a:txBody>
                  <a:tcPr marL="0" marR="0" marT="117150" marB="0">
                    <a:solidFill>
                      <a:schemeClr val="accent6">
                        <a:lumMod val="20000"/>
                        <a:lumOff val="80000"/>
                      </a:schemeClr>
                    </a:solidFill>
                  </a:tcPr>
                </a:tc>
                <a:extLst>
                  <a:ext uri="{0D108BD9-81ED-4DB2-BD59-A6C34878D82A}">
                    <a16:rowId xmlns:a16="http://schemas.microsoft.com/office/drawing/2014/main" val="10001"/>
                  </a:ext>
                </a:extLst>
              </a:tr>
              <a:tr h="1132519">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 2</a:t>
                      </a:r>
                      <a:endParaRPr sz="1100" dirty="0"/>
                    </a:p>
                    <a:p>
                      <a:pPr marL="0" marR="0" lvl="0" indent="0" algn="l" rtl="0">
                        <a:lnSpc>
                          <a:spcPct val="100000"/>
                        </a:lnSpc>
                        <a:spcBef>
                          <a:spcPts val="30"/>
                        </a:spcBef>
                        <a:spcAft>
                          <a:spcPts val="0"/>
                        </a:spcAft>
                        <a:buNone/>
                      </a:pPr>
                      <a:endParaRPr sz="1200" u="none" strike="noStrike" cap="none" dirty="0"/>
                    </a:p>
                    <a:p>
                      <a:pPr marL="0" marR="0" lvl="0" indent="0" algn="ctr" rtl="0">
                        <a:lnSpc>
                          <a:spcPct val="100000"/>
                        </a:lnSpc>
                        <a:spcBef>
                          <a:spcPts val="0"/>
                        </a:spcBef>
                        <a:spcAft>
                          <a:spcPts val="0"/>
                        </a:spcAft>
                        <a:buNone/>
                      </a:pPr>
                      <a:r>
                        <a:rPr lang="en-IN" sz="1700" u="none" strike="noStrike" cap="none" dirty="0">
                          <a:solidFill>
                            <a:srgbClr val="454646"/>
                          </a:solidFill>
                        </a:rPr>
                        <a:t>Do even more stuff...</a:t>
                      </a:r>
                      <a:endParaRPr sz="1700" u="none" strike="noStrike" cap="none" dirty="0">
                        <a:latin typeface="Tahoma"/>
                        <a:ea typeface="Tahoma"/>
                        <a:cs typeface="Tahoma"/>
                        <a:sym typeface="Tahoma"/>
                      </a:endParaRPr>
                    </a:p>
                  </a:txBody>
                  <a:tcPr marL="0" marR="0" marT="115725" marB="0">
                    <a:solidFill>
                      <a:schemeClr val="accent6">
                        <a:lumMod val="20000"/>
                        <a:lumOff val="80000"/>
                      </a:schemeClr>
                    </a:solidFill>
                  </a:tcPr>
                </a:tc>
                <a:extLst>
                  <a:ext uri="{0D108BD9-81ED-4DB2-BD59-A6C34878D82A}">
                    <a16:rowId xmlns:a16="http://schemas.microsoft.com/office/drawing/2014/main" val="10002"/>
                  </a:ext>
                </a:extLst>
              </a:tr>
              <a:tr h="386231">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 2</a:t>
                      </a:r>
                      <a:endParaRPr sz="900" u="none" strike="noStrike" cap="none" dirty="0">
                        <a:solidFill>
                          <a:schemeClr val="dk1"/>
                        </a:solidFill>
                        <a:latin typeface="Tahoma"/>
                        <a:ea typeface="Tahoma"/>
                        <a:cs typeface="Tahoma"/>
                        <a:sym typeface="Tahoma"/>
                      </a:endParaRPr>
                    </a:p>
                  </a:txBody>
                  <a:tcPr marL="0" marR="0" marT="118594" marB="0">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
        <p:nvSpPr>
          <p:cNvPr id="371" name="Google Shape;371;p53"/>
          <p:cNvSpPr txBox="1"/>
          <p:nvPr/>
        </p:nvSpPr>
        <p:spPr>
          <a:xfrm>
            <a:off x="613706" y="2382019"/>
            <a:ext cx="4437450" cy="1285793"/>
          </a:xfrm>
          <a:prstGeom prst="rect">
            <a:avLst/>
          </a:prstGeom>
          <a:noFill/>
          <a:ln>
            <a:noFill/>
          </a:ln>
        </p:spPr>
        <p:txBody>
          <a:bodyPr spcFirstLastPara="1" wrap="square" lIns="0" tIns="50475" rIns="0" bIns="0" anchor="t" anchorCtr="0">
            <a:spAutoFit/>
          </a:bodyPr>
          <a:lstStyle/>
          <a:p>
            <a:endParaRPr sz="1350" dirty="0">
              <a:solidFill>
                <a:srgbClr val="2BA6ED"/>
              </a:solidFill>
              <a:latin typeface="Helvetica Neue Light"/>
              <a:ea typeface="Helvetica Neue Light"/>
              <a:cs typeface="Helvetica Neue Light"/>
              <a:sym typeface="Helvetica Neue Light"/>
            </a:endParaRPr>
          </a:p>
          <a:p>
            <a:r>
              <a:rPr lang="en-IN" sz="1350" dirty="0">
                <a:solidFill>
                  <a:srgbClr val="2BA6ED"/>
                </a:solidFill>
                <a:latin typeface="Arial" panose="020B0604020202020204" pitchFamily="34" charset="0"/>
                <a:ea typeface="Proxima Nova"/>
                <a:cs typeface="Arial" panose="020B0604020202020204" pitchFamily="34" charset="0"/>
                <a:sym typeface="Proxima Nova"/>
              </a:rPr>
              <a:t>Observation 2: Know How Things Relate?</a:t>
            </a:r>
            <a:endParaRPr sz="1350" dirty="0">
              <a:latin typeface="Helvetica Neue Light"/>
              <a:ea typeface="Helvetica Neue Light"/>
              <a:cs typeface="Helvetica Neue Light"/>
              <a:sym typeface="Helvetica Neue Light"/>
            </a:endParaRPr>
          </a:p>
          <a:p>
            <a:pPr marL="78581" marR="72390">
              <a:lnSpc>
                <a:spcPct val="115000"/>
              </a:lnSpc>
              <a:spcBef>
                <a:spcPts val="750"/>
              </a:spcBef>
            </a:pPr>
            <a:r>
              <a:rPr lang="en-IN" sz="1350" dirty="0">
                <a:latin typeface="Arial" panose="020B0604020202020204" pitchFamily="34" charset="0"/>
                <a:ea typeface="Proxima Nova"/>
                <a:cs typeface="Arial" panose="020B0604020202020204" pitchFamily="34" charset="0"/>
                <a:sym typeface="Proxima Nova"/>
              </a:rPr>
              <a:t>You can‘t see how everything fits together.</a:t>
            </a:r>
            <a:endParaRPr sz="1350" dirty="0">
              <a:latin typeface="Arial" panose="020B0604020202020204" pitchFamily="34" charset="0"/>
              <a:ea typeface="Proxima Nova"/>
              <a:cs typeface="Arial" panose="020B0604020202020204" pitchFamily="34" charset="0"/>
              <a:sym typeface="Proxima Nova"/>
            </a:endParaRPr>
          </a:p>
          <a:p>
            <a:pPr marL="78581" marR="72390">
              <a:lnSpc>
                <a:spcPct val="115000"/>
              </a:lnSpc>
            </a:pPr>
            <a:r>
              <a:rPr lang="en-IN" sz="1350" dirty="0">
                <a:latin typeface="Arial" panose="020B0604020202020204" pitchFamily="34" charset="0"/>
                <a:ea typeface="Proxima Nova"/>
                <a:cs typeface="Arial" panose="020B0604020202020204" pitchFamily="34" charset="0"/>
                <a:sym typeface="Proxima Nova"/>
              </a:rPr>
              <a:t>Making decisions on what to build next is difficult.</a:t>
            </a:r>
            <a:endParaRPr sz="1350" dirty="0">
              <a:latin typeface="Arial" panose="020B0604020202020204" pitchFamily="34" charset="0"/>
              <a:ea typeface="Proxima Nova"/>
              <a:cs typeface="Arial" panose="020B0604020202020204" pitchFamily="34" charset="0"/>
              <a:sym typeface="Proxima Nova"/>
            </a:endParaRPr>
          </a:p>
          <a:p>
            <a:pPr marL="78581" marR="72390">
              <a:lnSpc>
                <a:spcPct val="115000"/>
              </a:lnSpc>
            </a:pPr>
            <a:r>
              <a:rPr lang="en-IN" sz="1350" dirty="0">
                <a:latin typeface="Arial" panose="020B0604020202020204" pitchFamily="34" charset="0"/>
                <a:ea typeface="Proxima Nova"/>
                <a:cs typeface="Arial" panose="020B0604020202020204" pitchFamily="34" charset="0"/>
                <a:sym typeface="Proxima Nova"/>
              </a:rPr>
              <a:t>Sure you haven‘t forgotten about important features?</a:t>
            </a:r>
            <a:endParaRPr sz="1350" dirty="0">
              <a:latin typeface="Helvetica Neue Light"/>
              <a:ea typeface="Helvetica Neue Light"/>
              <a:cs typeface="Helvetica Neue Light"/>
              <a:sym typeface="Helvetica Neue Light"/>
            </a:endParaRPr>
          </a:p>
        </p:txBody>
      </p:sp>
      <p:sp>
        <p:nvSpPr>
          <p:cNvPr id="372" name="Google Shape;372;p53"/>
          <p:cNvSpPr txBox="1"/>
          <p:nvPr/>
        </p:nvSpPr>
        <p:spPr>
          <a:xfrm>
            <a:off x="513244" y="3781312"/>
            <a:ext cx="4437450" cy="839132"/>
          </a:xfrm>
          <a:prstGeom prst="rect">
            <a:avLst/>
          </a:prstGeom>
          <a:noFill/>
          <a:ln>
            <a:noFill/>
          </a:ln>
        </p:spPr>
        <p:txBody>
          <a:bodyPr spcFirstLastPara="1" wrap="square" lIns="0" tIns="50475" rIns="0" bIns="0" anchor="t" anchorCtr="0">
            <a:spAutoFit/>
          </a:bodyPr>
          <a:lstStyle/>
          <a:p>
            <a:r>
              <a:rPr lang="en-IN" sz="1350" dirty="0">
                <a:solidFill>
                  <a:srgbClr val="2BA6ED"/>
                </a:solidFill>
                <a:latin typeface="Helvetica Neue Light"/>
                <a:ea typeface="Helvetica Neue Light"/>
                <a:cs typeface="Helvetica Neue Light"/>
                <a:sym typeface="Helvetica Neue Light"/>
              </a:rPr>
              <a:t>  </a:t>
            </a:r>
            <a:r>
              <a:rPr lang="en-IN" sz="1350" dirty="0">
                <a:solidFill>
                  <a:srgbClr val="2BA6ED"/>
                </a:solidFill>
                <a:latin typeface="Arial" panose="020B0604020202020204" pitchFamily="34" charset="0"/>
                <a:ea typeface="Proxima Nova"/>
                <a:cs typeface="Arial" panose="020B0604020202020204" pitchFamily="34" charset="0"/>
                <a:sym typeface="Proxima Nova"/>
              </a:rPr>
              <a:t>Observation 3: Know You Build The Right Things?</a:t>
            </a:r>
            <a:endParaRPr sz="1350" dirty="0">
              <a:latin typeface="Helvetica Neue Light"/>
              <a:ea typeface="Helvetica Neue Light"/>
              <a:cs typeface="Helvetica Neue Light"/>
              <a:sym typeface="Helvetica Neue Light"/>
            </a:endParaRPr>
          </a:p>
          <a:p>
            <a:pPr marL="78581" marR="72390">
              <a:lnSpc>
                <a:spcPct val="115000"/>
              </a:lnSpc>
              <a:spcBef>
                <a:spcPts val="750"/>
              </a:spcBef>
            </a:pPr>
            <a:r>
              <a:rPr lang="en-IN" sz="1350" dirty="0">
                <a:latin typeface="Arial" panose="020B0604020202020204" pitchFamily="34" charset="0"/>
                <a:ea typeface="Proxima Nova"/>
                <a:cs typeface="Arial" panose="020B0604020202020204" pitchFamily="34" charset="0"/>
                <a:sym typeface="Proxima Nova"/>
              </a:rPr>
              <a:t>You can‘t see how your users experience the product.</a:t>
            </a:r>
            <a:endParaRPr sz="1350" dirty="0">
              <a:latin typeface="Arial" panose="020B0604020202020204" pitchFamily="34" charset="0"/>
              <a:ea typeface="Proxima Nova"/>
              <a:cs typeface="Arial" panose="020B0604020202020204" pitchFamily="34" charset="0"/>
              <a:sym typeface="Proxima Nova"/>
            </a:endParaRPr>
          </a:p>
          <a:p>
            <a:pPr marL="78581" marR="72390">
              <a:lnSpc>
                <a:spcPct val="115000"/>
              </a:lnSpc>
            </a:pPr>
            <a:r>
              <a:rPr lang="en-IN" sz="1350" dirty="0">
                <a:latin typeface="Arial" panose="020B0604020202020204" pitchFamily="34" charset="0"/>
                <a:ea typeface="Proxima Nova"/>
                <a:cs typeface="Arial" panose="020B0604020202020204" pitchFamily="34" charset="0"/>
                <a:sym typeface="Proxima Nova"/>
              </a:rPr>
              <a:t>Planning coherent, value-driven releases is difficult.</a:t>
            </a:r>
            <a:endParaRPr sz="1350" dirty="0">
              <a:latin typeface="Helvetica Neue Light"/>
              <a:ea typeface="Helvetica Neue Light"/>
              <a:cs typeface="Helvetica Neue Light"/>
              <a:sym typeface="Helvetica Neue Light"/>
            </a:endParaRPr>
          </a:p>
        </p:txBody>
      </p:sp>
      <p:pic>
        <p:nvPicPr>
          <p:cNvPr id="3" name="Graphic 2" descr="Lock with solid fill">
            <a:extLst>
              <a:ext uri="{FF2B5EF4-FFF2-40B4-BE49-F238E27FC236}">
                <a16:creationId xmlns:a16="http://schemas.microsoft.com/office/drawing/2014/main" id="{A8B0C013-0C73-5277-4A01-F0701EFE68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0985" y="1114680"/>
            <a:ext cx="457200" cy="457200"/>
          </a:xfrm>
          <a:prstGeom prst="rect">
            <a:avLst/>
          </a:prstGeom>
        </p:spPr>
      </p:pic>
      <p:pic>
        <p:nvPicPr>
          <p:cNvPr id="4" name="Graphic 3" descr="Lock with solid fill">
            <a:extLst>
              <a:ext uri="{FF2B5EF4-FFF2-40B4-BE49-F238E27FC236}">
                <a16:creationId xmlns:a16="http://schemas.microsoft.com/office/drawing/2014/main" id="{C9F4DA3D-B5CD-6521-1446-F8B030693A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0985" y="2241359"/>
            <a:ext cx="457200" cy="457200"/>
          </a:xfrm>
          <a:prstGeom prst="rect">
            <a:avLst/>
          </a:prstGeom>
        </p:spPr>
      </p:pic>
      <p:pic>
        <p:nvPicPr>
          <p:cNvPr id="5" name="Graphic 4" descr="Lock with solid fill">
            <a:extLst>
              <a:ext uri="{FF2B5EF4-FFF2-40B4-BE49-F238E27FC236}">
                <a16:creationId xmlns:a16="http://schemas.microsoft.com/office/drawing/2014/main" id="{0C1DA48D-785C-1CB4-55B1-0A999A4FB2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0985" y="3370388"/>
            <a:ext cx="457200" cy="45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pPr>
              <a:buSzPts val="1300"/>
            </a:pPr>
            <a:fld id="{00000000-1234-1234-1234-123412341234}" type="slidenum">
              <a:rPr lang="en-IN" sz="975">
                <a:solidFill>
                  <a:schemeClr val="dk2"/>
                </a:solidFill>
              </a:rPr>
              <a:pPr>
                <a:buSzPts val="1300"/>
              </a:pPr>
              <a:t>23</a:t>
            </a:fld>
            <a:endParaRPr sz="975" dirty="0">
              <a:solidFill>
                <a:schemeClr val="dk2"/>
              </a:solidFill>
            </a:endParaRPr>
          </a:p>
        </p:txBody>
      </p:sp>
      <p:sp>
        <p:nvSpPr>
          <p:cNvPr id="385" name="Google Shape;385;p55"/>
          <p:cNvSpPr/>
          <p:nvPr/>
        </p:nvSpPr>
        <p:spPr>
          <a:xfrm>
            <a:off x="3012568" y="1249380"/>
            <a:ext cx="57150" cy="3785235"/>
          </a:xfrm>
          <a:custGeom>
            <a:avLst/>
            <a:gdLst/>
            <a:ahLst/>
            <a:cxnLst/>
            <a:rect l="l" t="t" r="r" b="b"/>
            <a:pathLst>
              <a:path w="76200" h="5046980" extrusionOk="0">
                <a:moveTo>
                  <a:pt x="47625" y="63480"/>
                </a:moveTo>
                <a:lnTo>
                  <a:pt x="28575" y="63480"/>
                </a:lnTo>
                <a:lnTo>
                  <a:pt x="28576" y="5046953"/>
                </a:lnTo>
                <a:lnTo>
                  <a:pt x="47626" y="5046953"/>
                </a:lnTo>
                <a:lnTo>
                  <a:pt x="47625" y="63480"/>
                </a:lnTo>
                <a:close/>
              </a:path>
              <a:path w="76200" h="5046980" extrusionOk="0">
                <a:moveTo>
                  <a:pt x="38100" y="0"/>
                </a:moveTo>
                <a:lnTo>
                  <a:pt x="0" y="76200"/>
                </a:lnTo>
                <a:lnTo>
                  <a:pt x="28575" y="76200"/>
                </a:lnTo>
                <a:lnTo>
                  <a:pt x="28575" y="63480"/>
                </a:lnTo>
                <a:lnTo>
                  <a:pt x="69840" y="63480"/>
                </a:lnTo>
                <a:lnTo>
                  <a:pt x="38100" y="0"/>
                </a:lnTo>
                <a:close/>
              </a:path>
              <a:path w="76200" h="5046980" extrusionOk="0">
                <a:moveTo>
                  <a:pt x="69840" y="63480"/>
                </a:moveTo>
                <a:lnTo>
                  <a:pt x="47625" y="63480"/>
                </a:lnTo>
                <a:lnTo>
                  <a:pt x="47625" y="76200"/>
                </a:lnTo>
                <a:lnTo>
                  <a:pt x="76200" y="76200"/>
                </a:lnTo>
                <a:lnTo>
                  <a:pt x="69840" y="63480"/>
                </a:lnTo>
                <a:close/>
              </a:path>
            </a:pathLst>
          </a:custGeom>
          <a:solidFill>
            <a:srgbClr val="1B2429"/>
          </a:solidFill>
          <a:ln>
            <a:noFill/>
          </a:ln>
        </p:spPr>
        <p:txBody>
          <a:bodyPr spcFirstLastPara="1" wrap="square" lIns="0" tIns="0" rIns="0" bIns="0" anchor="t" anchorCtr="0">
            <a:noAutofit/>
          </a:bodyPr>
          <a:lstStyle/>
          <a:p>
            <a:endParaRPr sz="1050" dirty="0"/>
          </a:p>
        </p:txBody>
      </p:sp>
      <p:sp>
        <p:nvSpPr>
          <p:cNvPr id="386" name="Google Shape;386;p55"/>
          <p:cNvSpPr txBox="1"/>
          <p:nvPr/>
        </p:nvSpPr>
        <p:spPr>
          <a:xfrm>
            <a:off x="596243" y="637246"/>
            <a:ext cx="2253150" cy="320276"/>
          </a:xfrm>
          <a:prstGeom prst="rect">
            <a:avLst/>
          </a:prstGeom>
          <a:noFill/>
          <a:ln>
            <a:noFill/>
          </a:ln>
        </p:spPr>
        <p:txBody>
          <a:bodyPr spcFirstLastPara="1" wrap="square" lIns="0" tIns="8569" rIns="0" bIns="0" anchor="ctr" anchorCtr="0">
            <a:spAutoFit/>
          </a:bodyPr>
          <a:lstStyle/>
          <a:p>
            <a:pPr marL="9525">
              <a:buSzPts val="2600"/>
            </a:pPr>
            <a:r>
              <a:rPr lang="en-IN" sz="2025" b="1" dirty="0">
                <a:solidFill>
                  <a:srgbClr val="454646"/>
                </a:solidFill>
                <a:latin typeface="Arial" panose="020B0604020202020204" pitchFamily="34" charset="0"/>
                <a:ea typeface="Helvetica Neue"/>
                <a:cs typeface="Arial" panose="020B0604020202020204" pitchFamily="34" charset="0"/>
                <a:sym typeface="Helvetica Neue"/>
              </a:rPr>
              <a:t>The Backlog</a:t>
            </a:r>
            <a:endParaRPr sz="2025" dirty="0">
              <a:solidFill>
                <a:schemeClr val="dk1"/>
              </a:solidFill>
              <a:latin typeface="Arial" panose="020B0604020202020204" pitchFamily="34" charset="0"/>
              <a:ea typeface="Helvetica Neue"/>
              <a:cs typeface="Arial" panose="020B0604020202020204" pitchFamily="34" charset="0"/>
              <a:sym typeface="Helvetica Neue"/>
            </a:endParaRPr>
          </a:p>
        </p:txBody>
      </p:sp>
      <p:sp>
        <p:nvSpPr>
          <p:cNvPr id="387" name="Google Shape;387;p55"/>
          <p:cNvSpPr txBox="1"/>
          <p:nvPr/>
        </p:nvSpPr>
        <p:spPr>
          <a:xfrm>
            <a:off x="2849396" y="1100663"/>
            <a:ext cx="515925" cy="148591"/>
          </a:xfrm>
          <a:prstGeom prst="rect">
            <a:avLst/>
          </a:prstGeom>
          <a:noFill/>
          <a:ln>
            <a:noFill/>
          </a:ln>
        </p:spPr>
        <p:txBody>
          <a:bodyPr spcFirstLastPara="1" wrap="square" lIns="0" tIns="9994" rIns="0" bIns="0" anchor="t" anchorCtr="0">
            <a:spAutoFit/>
          </a:bodyPr>
          <a:lstStyle/>
          <a:p>
            <a:pPr marL="9525"/>
            <a:r>
              <a:rPr lang="en-IN" sz="900" i="1" dirty="0">
                <a:solidFill>
                  <a:srgbClr val="1B2429"/>
                </a:solidFill>
                <a:latin typeface="Trebuchet MS"/>
                <a:ea typeface="Trebuchet MS"/>
                <a:cs typeface="Trebuchet MS"/>
                <a:sym typeface="Trebuchet MS"/>
              </a:rPr>
              <a:t>priority</a:t>
            </a:r>
            <a:endParaRPr sz="900" dirty="0">
              <a:latin typeface="Trebuchet MS"/>
              <a:ea typeface="Trebuchet MS"/>
              <a:cs typeface="Trebuchet MS"/>
              <a:sym typeface="Trebuchet MS"/>
            </a:endParaRPr>
          </a:p>
        </p:txBody>
      </p:sp>
      <p:grpSp>
        <p:nvGrpSpPr>
          <p:cNvPr id="388" name="Google Shape;388;p55"/>
          <p:cNvGrpSpPr/>
          <p:nvPr/>
        </p:nvGrpSpPr>
        <p:grpSpPr>
          <a:xfrm>
            <a:off x="3275176" y="621243"/>
            <a:ext cx="5830756" cy="3892317"/>
            <a:chOff x="4367021" y="-329676"/>
            <a:chExt cx="7679879" cy="6347549"/>
          </a:xfrm>
        </p:grpSpPr>
        <p:grpSp>
          <p:nvGrpSpPr>
            <p:cNvPr id="389" name="Google Shape;389;p55"/>
            <p:cNvGrpSpPr/>
            <p:nvPr/>
          </p:nvGrpSpPr>
          <p:grpSpPr>
            <a:xfrm>
              <a:off x="4567539" y="-329676"/>
              <a:ext cx="7479361" cy="6347549"/>
              <a:chOff x="4567539" y="-329676"/>
              <a:chExt cx="7479361" cy="6347549"/>
            </a:xfrm>
          </p:grpSpPr>
          <p:sp>
            <p:nvSpPr>
              <p:cNvPr id="390" name="Google Shape;390;p55"/>
              <p:cNvSpPr txBox="1"/>
              <p:nvPr/>
            </p:nvSpPr>
            <p:spPr>
              <a:xfrm>
                <a:off x="4567539" y="-329676"/>
                <a:ext cx="5351701" cy="522303"/>
              </a:xfrm>
              <a:prstGeom prst="rect">
                <a:avLst/>
              </a:prstGeom>
              <a:noFill/>
              <a:ln>
                <a:noFill/>
              </a:ln>
            </p:spPr>
            <p:txBody>
              <a:bodyPr spcFirstLastPara="1" wrap="square" lIns="0" tIns="8569" rIns="0" bIns="0" anchor="ctr" anchorCtr="0">
                <a:spAutoFit/>
              </a:bodyPr>
              <a:lstStyle/>
              <a:p>
                <a:pPr marL="9525">
                  <a:buSzPts val="2600"/>
                </a:pPr>
                <a:r>
                  <a:rPr lang="en-IN" sz="2025" b="1" dirty="0">
                    <a:solidFill>
                      <a:srgbClr val="454646"/>
                    </a:solidFill>
                    <a:latin typeface="Arial" panose="020B0604020202020204" pitchFamily="34" charset="0"/>
                    <a:ea typeface="Helvetica Neue"/>
                    <a:cs typeface="Arial" panose="020B0604020202020204" pitchFamily="34" charset="0"/>
                    <a:sym typeface="Helvetica Neue"/>
                  </a:rPr>
                  <a:t>The User Story Map</a:t>
                </a:r>
                <a:endParaRPr sz="2025" b="1" dirty="0">
                  <a:solidFill>
                    <a:srgbClr val="454646"/>
                  </a:solidFill>
                  <a:latin typeface="Arial" panose="020B0604020202020204" pitchFamily="34" charset="0"/>
                  <a:ea typeface="Helvetica Neue"/>
                  <a:cs typeface="Arial" panose="020B0604020202020204" pitchFamily="34" charset="0"/>
                  <a:sym typeface="Helvetica Neue"/>
                </a:endParaRPr>
              </a:p>
            </p:txBody>
          </p:sp>
          <p:sp>
            <p:nvSpPr>
              <p:cNvPr id="391" name="Google Shape;391;p55"/>
              <p:cNvSpPr/>
              <p:nvPr/>
            </p:nvSpPr>
            <p:spPr>
              <a:xfrm>
                <a:off x="4994539" y="272353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392" name="Google Shape;392;p55"/>
              <p:cNvSpPr/>
              <p:nvPr/>
            </p:nvSpPr>
            <p:spPr>
              <a:xfrm>
                <a:off x="5979495" y="272353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393" name="Google Shape;393;p55"/>
              <p:cNvSpPr/>
              <p:nvPr/>
            </p:nvSpPr>
            <p:spPr>
              <a:xfrm>
                <a:off x="6964451" y="272353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394" name="Google Shape;394;p55"/>
              <p:cNvSpPr/>
              <p:nvPr/>
            </p:nvSpPr>
            <p:spPr>
              <a:xfrm>
                <a:off x="7949406"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395" name="Google Shape;395;p55"/>
              <p:cNvSpPr/>
              <p:nvPr/>
            </p:nvSpPr>
            <p:spPr>
              <a:xfrm>
                <a:off x="8934363"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396" name="Google Shape;396;p55"/>
              <p:cNvSpPr/>
              <p:nvPr/>
            </p:nvSpPr>
            <p:spPr>
              <a:xfrm>
                <a:off x="9919318"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397" name="Google Shape;397;p55"/>
              <p:cNvSpPr/>
              <p:nvPr/>
            </p:nvSpPr>
            <p:spPr>
              <a:xfrm>
                <a:off x="10904273"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398" name="Google Shape;398;p55"/>
              <p:cNvSpPr/>
              <p:nvPr/>
            </p:nvSpPr>
            <p:spPr>
              <a:xfrm>
                <a:off x="4994539" y="197846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399" name="Google Shape;399;p55"/>
              <p:cNvSpPr/>
              <p:nvPr/>
            </p:nvSpPr>
            <p:spPr>
              <a:xfrm>
                <a:off x="6964451" y="197846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00" name="Google Shape;400;p55"/>
              <p:cNvSpPr/>
              <p:nvPr/>
            </p:nvSpPr>
            <p:spPr>
              <a:xfrm>
                <a:off x="9923872" y="197846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01" name="Google Shape;401;p55"/>
              <p:cNvSpPr/>
              <p:nvPr/>
            </p:nvSpPr>
            <p:spPr>
              <a:xfrm>
                <a:off x="4994539" y="37032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2" name="Google Shape;402;p55"/>
              <p:cNvSpPr/>
              <p:nvPr/>
            </p:nvSpPr>
            <p:spPr>
              <a:xfrm>
                <a:off x="5979495" y="37032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3" name="Google Shape;403;p55"/>
              <p:cNvSpPr/>
              <p:nvPr/>
            </p:nvSpPr>
            <p:spPr>
              <a:xfrm>
                <a:off x="6964451" y="37032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4" name="Google Shape;404;p55"/>
              <p:cNvSpPr/>
              <p:nvPr/>
            </p:nvSpPr>
            <p:spPr>
              <a:xfrm>
                <a:off x="9923872" y="370328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5" name="Google Shape;405;p55"/>
              <p:cNvSpPr/>
              <p:nvPr/>
            </p:nvSpPr>
            <p:spPr>
              <a:xfrm>
                <a:off x="10904273" y="370328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6" name="Google Shape;406;p55"/>
              <p:cNvSpPr/>
              <p:nvPr/>
            </p:nvSpPr>
            <p:spPr>
              <a:xfrm>
                <a:off x="5979495" y="4448350"/>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7" name="Google Shape;407;p55"/>
              <p:cNvSpPr/>
              <p:nvPr/>
            </p:nvSpPr>
            <p:spPr>
              <a:xfrm>
                <a:off x="7949406" y="444835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8" name="Google Shape;408;p55"/>
              <p:cNvSpPr/>
              <p:nvPr/>
            </p:nvSpPr>
            <p:spPr>
              <a:xfrm>
                <a:off x="8934363" y="444835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09" name="Google Shape;409;p55"/>
              <p:cNvSpPr/>
              <p:nvPr/>
            </p:nvSpPr>
            <p:spPr>
              <a:xfrm>
                <a:off x="4666295" y="3507257"/>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10" name="Google Shape;410;p55"/>
              <p:cNvSpPr/>
              <p:nvPr/>
            </p:nvSpPr>
            <p:spPr>
              <a:xfrm>
                <a:off x="4666295" y="5235052"/>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11" name="Google Shape;411;p55"/>
              <p:cNvSpPr/>
              <p:nvPr/>
            </p:nvSpPr>
            <p:spPr>
              <a:xfrm>
                <a:off x="4994539" y="54247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12" name="Google Shape;412;p55"/>
              <p:cNvSpPr/>
              <p:nvPr/>
            </p:nvSpPr>
            <p:spPr>
              <a:xfrm>
                <a:off x="5979495" y="54247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13" name="Google Shape;413;p55"/>
              <p:cNvSpPr/>
              <p:nvPr/>
            </p:nvSpPr>
            <p:spPr>
              <a:xfrm>
                <a:off x="6964451" y="54247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14" name="Google Shape;414;p55"/>
              <p:cNvSpPr/>
              <p:nvPr/>
            </p:nvSpPr>
            <p:spPr>
              <a:xfrm>
                <a:off x="8934363" y="542478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grpSp>
            <p:nvGrpSpPr>
              <p:cNvPr id="415" name="Google Shape;415;p55"/>
              <p:cNvGrpSpPr/>
              <p:nvPr/>
            </p:nvGrpSpPr>
            <p:grpSpPr>
              <a:xfrm>
                <a:off x="5106139" y="1117119"/>
                <a:ext cx="605155" cy="690880"/>
                <a:chOff x="3473239" y="1117119"/>
                <a:chExt cx="605155" cy="690880"/>
              </a:xfrm>
            </p:grpSpPr>
            <p:sp>
              <p:nvSpPr>
                <p:cNvPr id="416" name="Google Shape;416;p55"/>
                <p:cNvSpPr/>
                <p:nvPr/>
              </p:nvSpPr>
              <p:spPr>
                <a:xfrm>
                  <a:off x="3473239" y="111711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17" name="Google Shape;417;p55"/>
                <p:cNvSpPr/>
                <p:nvPr/>
              </p:nvSpPr>
              <p:spPr>
                <a:xfrm>
                  <a:off x="3560754" y="123397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grpSp>
          <p:grpSp>
            <p:nvGrpSpPr>
              <p:cNvPr id="418" name="Google Shape;418;p55"/>
              <p:cNvGrpSpPr/>
              <p:nvPr/>
            </p:nvGrpSpPr>
            <p:grpSpPr>
              <a:xfrm>
                <a:off x="10035472" y="1117119"/>
                <a:ext cx="605155" cy="690880"/>
                <a:chOff x="8402572" y="1117119"/>
                <a:chExt cx="605155" cy="690880"/>
              </a:xfrm>
            </p:grpSpPr>
            <p:sp>
              <p:nvSpPr>
                <p:cNvPr id="419" name="Google Shape;419;p55"/>
                <p:cNvSpPr/>
                <p:nvPr/>
              </p:nvSpPr>
              <p:spPr>
                <a:xfrm>
                  <a:off x="8402572" y="111711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20" name="Google Shape;420;p55"/>
                <p:cNvSpPr/>
                <p:nvPr/>
              </p:nvSpPr>
              <p:spPr>
                <a:xfrm>
                  <a:off x="8490088" y="123397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grpSp>
          <p:cxnSp>
            <p:nvCxnSpPr>
              <p:cNvPr id="421" name="Google Shape;421;p55"/>
              <p:cNvCxnSpPr/>
              <p:nvPr/>
            </p:nvCxnSpPr>
            <p:spPr>
              <a:xfrm>
                <a:off x="6159590" y="1085521"/>
                <a:ext cx="3477217" cy="0"/>
              </a:xfrm>
              <a:prstGeom prst="straightConnector1">
                <a:avLst/>
              </a:prstGeom>
              <a:noFill/>
              <a:ln w="38100" cap="flat" cmpd="sng">
                <a:solidFill>
                  <a:schemeClr val="dk1"/>
                </a:solidFill>
                <a:prstDash val="solid"/>
                <a:round/>
                <a:headEnd type="none" w="sm" len="sm"/>
                <a:tailEnd type="stealth" w="med" len="med"/>
              </a:ln>
              <a:effectLst>
                <a:outerShdw blurRad="40000" dist="23000" dir="5400000" rotWithShape="0">
                  <a:srgbClr val="000000">
                    <a:alpha val="34901"/>
                  </a:srgbClr>
                </a:outerShdw>
              </a:effectLst>
            </p:spPr>
          </p:cxnSp>
          <p:sp>
            <p:nvSpPr>
              <p:cNvPr id="422" name="Google Shape;422;p55"/>
              <p:cNvSpPr txBox="1"/>
              <p:nvPr/>
            </p:nvSpPr>
            <p:spPr>
              <a:xfrm>
                <a:off x="6085202" y="716188"/>
                <a:ext cx="1555800" cy="376389"/>
              </a:xfrm>
              <a:prstGeom prst="rect">
                <a:avLst/>
              </a:prstGeom>
              <a:noFill/>
              <a:ln>
                <a:noFill/>
              </a:ln>
            </p:spPr>
            <p:txBody>
              <a:bodyPr spcFirstLastPara="1" wrap="square" lIns="68569" tIns="34275" rIns="68569" bIns="34275" anchor="t" anchorCtr="0">
                <a:spAutoFit/>
              </a:bodyPr>
              <a:lstStyle/>
              <a:p>
                <a:r>
                  <a:rPr lang="en-IN" sz="1050" dirty="0"/>
                  <a:t>Time</a:t>
                </a:r>
                <a:endParaRPr sz="1050" dirty="0"/>
              </a:p>
            </p:txBody>
          </p:sp>
          <p:cxnSp>
            <p:nvCxnSpPr>
              <p:cNvPr id="423" name="Google Shape;423;p55"/>
              <p:cNvCxnSpPr/>
              <p:nvPr/>
            </p:nvCxnSpPr>
            <p:spPr>
              <a:xfrm>
                <a:off x="4567543" y="1294968"/>
                <a:ext cx="0" cy="2499992"/>
              </a:xfrm>
              <a:prstGeom prst="straightConnector1">
                <a:avLst/>
              </a:prstGeom>
              <a:noFill/>
              <a:ln w="38100" cap="flat" cmpd="sng">
                <a:solidFill>
                  <a:schemeClr val="dk1"/>
                </a:solidFill>
                <a:prstDash val="solid"/>
                <a:round/>
                <a:headEnd type="none" w="sm" len="sm"/>
                <a:tailEnd type="stealth" w="med" len="med"/>
              </a:ln>
              <a:effectLst>
                <a:outerShdw blurRad="40000" dist="23000" dir="5400000" rotWithShape="0">
                  <a:srgbClr val="000000">
                    <a:alpha val="34901"/>
                  </a:srgbClr>
                </a:outerShdw>
              </a:effectLst>
            </p:spPr>
          </p:cxnSp>
        </p:grpSp>
        <p:sp>
          <p:nvSpPr>
            <p:cNvPr id="424" name="Google Shape;424;p55"/>
            <p:cNvSpPr txBox="1"/>
            <p:nvPr/>
          </p:nvSpPr>
          <p:spPr>
            <a:xfrm rot="16200000">
              <a:off x="3882270" y="4105982"/>
              <a:ext cx="1273500" cy="303997"/>
            </a:xfrm>
            <a:prstGeom prst="rect">
              <a:avLst/>
            </a:prstGeom>
            <a:noFill/>
            <a:ln>
              <a:noFill/>
            </a:ln>
          </p:spPr>
          <p:txBody>
            <a:bodyPr spcFirstLastPara="1" wrap="square" lIns="68569" tIns="34275" rIns="68569" bIns="34275" anchor="t" anchorCtr="0">
              <a:spAutoFit/>
            </a:bodyPr>
            <a:lstStyle/>
            <a:p>
              <a:r>
                <a:rPr lang="en-IN" sz="1050" dirty="0"/>
                <a:t>necessity</a:t>
              </a:r>
              <a:endParaRPr sz="1050" dirty="0"/>
            </a:p>
          </p:txBody>
        </p:sp>
      </p:grpSp>
      <p:cxnSp>
        <p:nvCxnSpPr>
          <p:cNvPr id="425" name="Google Shape;425;p55"/>
          <p:cNvCxnSpPr/>
          <p:nvPr/>
        </p:nvCxnSpPr>
        <p:spPr>
          <a:xfrm>
            <a:off x="3275103" y="10463"/>
            <a:ext cx="0" cy="5122575"/>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426" name="Google Shape;426;p55"/>
          <p:cNvGraphicFramePr/>
          <p:nvPr>
            <p:extLst>
              <p:ext uri="{D42A27DB-BD31-4B8C-83A1-F6EECF244321}">
                <p14:modId xmlns:p14="http://schemas.microsoft.com/office/powerpoint/2010/main" val="2261642403"/>
              </p:ext>
            </p:extLst>
          </p:nvPr>
        </p:nvGraphicFramePr>
        <p:xfrm>
          <a:off x="293055" y="1249372"/>
          <a:ext cx="2514019" cy="3703538"/>
        </p:xfrm>
        <a:graphic>
          <a:graphicData uri="http://schemas.openxmlformats.org/drawingml/2006/table">
            <a:tbl>
              <a:tblPr firstRow="1" bandRow="1">
                <a:noFill/>
              </a:tblPr>
              <a:tblGrid>
                <a:gridCol w="2514019">
                  <a:extLst>
                    <a:ext uri="{9D8B030D-6E8A-4147-A177-3AD203B41FA5}">
                      <a16:colId xmlns:a16="http://schemas.microsoft.com/office/drawing/2014/main" val="20000"/>
                    </a:ext>
                  </a:extLst>
                </a:gridCol>
              </a:tblGrid>
              <a:tr h="1108500">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 1</a:t>
                      </a:r>
                      <a:endParaRPr sz="1100" dirty="0"/>
                    </a:p>
                    <a:p>
                      <a:pPr marL="0" marR="0" lvl="0" indent="0" algn="l" rtl="0">
                        <a:lnSpc>
                          <a:spcPct val="100000"/>
                        </a:lnSpc>
                        <a:spcBef>
                          <a:spcPts val="55"/>
                        </a:spcBef>
                        <a:spcAft>
                          <a:spcPts val="0"/>
                        </a:spcAft>
                        <a:buNone/>
                      </a:pPr>
                      <a:endParaRPr sz="1200" u="none" strike="noStrike" cap="none" dirty="0"/>
                    </a:p>
                    <a:p>
                      <a:pPr marL="0" marR="0" lvl="0" indent="0" algn="ctr" rtl="0">
                        <a:lnSpc>
                          <a:spcPct val="100000"/>
                        </a:lnSpc>
                        <a:spcBef>
                          <a:spcPts val="0"/>
                        </a:spcBef>
                        <a:spcAft>
                          <a:spcPts val="0"/>
                        </a:spcAft>
                        <a:buNone/>
                      </a:pPr>
                      <a:r>
                        <a:rPr lang="en-IN" sz="1700" u="none" strike="noStrike" cap="none" dirty="0">
                          <a:solidFill>
                            <a:srgbClr val="454646"/>
                          </a:solidFill>
                        </a:rPr>
                        <a:t>Do stuff...</a:t>
                      </a:r>
                      <a:endParaRPr sz="1700" u="none" strike="noStrike" cap="none" dirty="0">
                        <a:latin typeface="Tahoma"/>
                        <a:ea typeface="Tahoma"/>
                        <a:cs typeface="Tahoma"/>
                        <a:sym typeface="Tahoma"/>
                      </a:endParaRPr>
                    </a:p>
                  </a:txBody>
                  <a:tcPr marL="0" marR="0" marT="113831" marB="0">
                    <a:solidFill>
                      <a:schemeClr val="accent6">
                        <a:lumMod val="20000"/>
                        <a:lumOff val="80000"/>
                      </a:schemeClr>
                    </a:solidFill>
                  </a:tcPr>
                </a:tc>
                <a:extLst>
                  <a:ext uri="{0D108BD9-81ED-4DB2-BD59-A6C34878D82A}">
                    <a16:rowId xmlns:a16="http://schemas.microsoft.com/office/drawing/2014/main" val="10000"/>
                  </a:ext>
                </a:extLst>
              </a:tr>
              <a:tr h="1108500">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 1</a:t>
                      </a:r>
                      <a:endParaRPr sz="1100" dirty="0"/>
                    </a:p>
                    <a:p>
                      <a:pPr marL="0" marR="0" lvl="0" indent="0" algn="l" rtl="0">
                        <a:lnSpc>
                          <a:spcPct val="100000"/>
                        </a:lnSpc>
                        <a:spcBef>
                          <a:spcPts val="25"/>
                        </a:spcBef>
                        <a:spcAft>
                          <a:spcPts val="0"/>
                        </a:spcAft>
                        <a:buNone/>
                      </a:pPr>
                      <a:endParaRPr sz="1200" u="none" strike="noStrike" cap="none" dirty="0"/>
                    </a:p>
                    <a:p>
                      <a:pPr marL="849630" marR="0" lvl="0" indent="0" algn="l" rtl="0">
                        <a:lnSpc>
                          <a:spcPct val="100000"/>
                        </a:lnSpc>
                        <a:spcBef>
                          <a:spcPts val="5"/>
                        </a:spcBef>
                        <a:spcAft>
                          <a:spcPts val="0"/>
                        </a:spcAft>
                        <a:buNone/>
                      </a:pPr>
                      <a:r>
                        <a:rPr lang="en-IN" sz="1700" u="none" strike="noStrike" cap="none" dirty="0">
                          <a:solidFill>
                            <a:srgbClr val="454646"/>
                          </a:solidFill>
                        </a:rPr>
                        <a:t>Do more stuff...</a:t>
                      </a:r>
                      <a:endParaRPr sz="1700" u="none" strike="noStrike" cap="none" dirty="0">
                        <a:latin typeface="Tahoma"/>
                        <a:ea typeface="Tahoma"/>
                        <a:cs typeface="Tahoma"/>
                        <a:sym typeface="Tahoma"/>
                      </a:endParaRPr>
                    </a:p>
                  </a:txBody>
                  <a:tcPr marL="0" marR="0" marT="117150" marB="0">
                    <a:solidFill>
                      <a:schemeClr val="accent6">
                        <a:lumMod val="20000"/>
                        <a:lumOff val="80000"/>
                      </a:schemeClr>
                    </a:solidFill>
                  </a:tcPr>
                </a:tc>
                <a:extLst>
                  <a:ext uri="{0D108BD9-81ED-4DB2-BD59-A6C34878D82A}">
                    <a16:rowId xmlns:a16="http://schemas.microsoft.com/office/drawing/2014/main" val="10001"/>
                  </a:ext>
                </a:extLst>
              </a:tr>
              <a:tr h="1108500">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a:t>
                      </a:r>
                      <a:r>
                        <a:rPr lang="en-IN" sz="900" u="none" strike="noStrike" cap="none" dirty="0">
                          <a:solidFill>
                            <a:srgbClr val="FFFFFF"/>
                          </a:solidFill>
                        </a:rPr>
                        <a:t> 2</a:t>
                      </a:r>
                      <a:endParaRPr sz="900" u="none" strike="noStrike" cap="none" dirty="0"/>
                    </a:p>
                    <a:p>
                      <a:pPr marL="0" marR="0" lvl="0" indent="0" algn="l" rtl="0">
                        <a:lnSpc>
                          <a:spcPct val="100000"/>
                        </a:lnSpc>
                        <a:spcBef>
                          <a:spcPts val="30"/>
                        </a:spcBef>
                        <a:spcAft>
                          <a:spcPts val="0"/>
                        </a:spcAft>
                        <a:buNone/>
                      </a:pPr>
                      <a:endParaRPr sz="1200" u="none" strike="noStrike" cap="none" dirty="0"/>
                    </a:p>
                    <a:p>
                      <a:pPr marL="0" marR="0" lvl="0" indent="0" algn="ctr" rtl="0">
                        <a:lnSpc>
                          <a:spcPct val="100000"/>
                        </a:lnSpc>
                        <a:spcBef>
                          <a:spcPts val="0"/>
                        </a:spcBef>
                        <a:spcAft>
                          <a:spcPts val="0"/>
                        </a:spcAft>
                        <a:buNone/>
                      </a:pPr>
                      <a:r>
                        <a:rPr lang="en-IN" sz="1700" u="none" strike="noStrike" cap="none" dirty="0">
                          <a:solidFill>
                            <a:srgbClr val="454646"/>
                          </a:solidFill>
                        </a:rPr>
                        <a:t>Do even more stuff...</a:t>
                      </a:r>
                      <a:endParaRPr sz="1700" u="none" strike="noStrike" cap="none" dirty="0">
                        <a:latin typeface="Tahoma"/>
                        <a:ea typeface="Tahoma"/>
                        <a:cs typeface="Tahoma"/>
                        <a:sym typeface="Tahoma"/>
                      </a:endParaRPr>
                    </a:p>
                  </a:txBody>
                  <a:tcPr marL="0" marR="0" marT="115725" marB="0">
                    <a:solidFill>
                      <a:schemeClr val="accent6">
                        <a:lumMod val="20000"/>
                        <a:lumOff val="80000"/>
                      </a:schemeClr>
                    </a:solidFill>
                  </a:tcPr>
                </a:tc>
                <a:extLst>
                  <a:ext uri="{0D108BD9-81ED-4DB2-BD59-A6C34878D82A}">
                    <a16:rowId xmlns:a16="http://schemas.microsoft.com/office/drawing/2014/main" val="10002"/>
                  </a:ext>
                </a:extLst>
              </a:tr>
              <a:tr h="378038">
                <a:tc>
                  <a:txBody>
                    <a:bodyPr/>
                    <a:lstStyle/>
                    <a:p>
                      <a:pPr marL="243840" marR="0" lvl="0" indent="0" algn="l" rtl="0">
                        <a:lnSpc>
                          <a:spcPct val="100000"/>
                        </a:lnSpc>
                        <a:spcBef>
                          <a:spcPts val="0"/>
                        </a:spcBef>
                        <a:spcAft>
                          <a:spcPts val="0"/>
                        </a:spcAft>
                        <a:buNone/>
                      </a:pPr>
                      <a:r>
                        <a:rPr lang="en-IN" sz="900" u="none" strike="noStrike" cap="none" dirty="0">
                          <a:solidFill>
                            <a:schemeClr val="dk1"/>
                          </a:solidFill>
                        </a:rPr>
                        <a:t>SPRINT 2</a:t>
                      </a:r>
                      <a:endParaRPr sz="900" u="none" strike="noStrike" cap="none" dirty="0">
                        <a:solidFill>
                          <a:schemeClr val="dk1"/>
                        </a:solidFill>
                        <a:latin typeface="Tahoma"/>
                        <a:ea typeface="Tahoma"/>
                        <a:cs typeface="Tahoma"/>
                        <a:sym typeface="Tahoma"/>
                      </a:endParaRPr>
                    </a:p>
                  </a:txBody>
                  <a:tcPr marL="0" marR="0" marT="118594" marB="0">
                    <a:solidFill>
                      <a:schemeClr val="accent6">
                        <a:lumMod val="20000"/>
                        <a:lumOff val="80000"/>
                      </a:schemeClr>
                    </a:solidFill>
                  </a:tcPr>
                </a:tc>
                <a:extLst>
                  <a:ext uri="{0D108BD9-81ED-4DB2-BD59-A6C34878D82A}">
                    <a16:rowId xmlns:a16="http://schemas.microsoft.com/office/drawing/2014/main" val="10003"/>
                  </a:ext>
                </a:extLst>
              </a:tr>
            </a:tbl>
          </a:graphicData>
        </a:graphic>
      </p:graphicFrame>
      <p:pic>
        <p:nvPicPr>
          <p:cNvPr id="4" name="Graphic 3" descr="Lock with solid fill">
            <a:extLst>
              <a:ext uri="{FF2B5EF4-FFF2-40B4-BE49-F238E27FC236}">
                <a16:creationId xmlns:a16="http://schemas.microsoft.com/office/drawing/2014/main" id="{C5EF3C09-DCE6-BF15-AD2C-0F92EC7D62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404" y="1250322"/>
            <a:ext cx="457200" cy="457200"/>
          </a:xfrm>
          <a:prstGeom prst="rect">
            <a:avLst/>
          </a:prstGeom>
        </p:spPr>
      </p:pic>
      <p:pic>
        <p:nvPicPr>
          <p:cNvPr id="5" name="Graphic 4" descr="Lock with solid fill">
            <a:extLst>
              <a:ext uri="{FF2B5EF4-FFF2-40B4-BE49-F238E27FC236}">
                <a16:creationId xmlns:a16="http://schemas.microsoft.com/office/drawing/2014/main" id="{07EBC919-C9CA-BCB2-B1A3-14CA98A95A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404" y="2377001"/>
            <a:ext cx="457200" cy="457200"/>
          </a:xfrm>
          <a:prstGeom prst="rect">
            <a:avLst/>
          </a:prstGeom>
        </p:spPr>
      </p:pic>
      <p:pic>
        <p:nvPicPr>
          <p:cNvPr id="6" name="Graphic 5" descr="Lock with solid fill">
            <a:extLst>
              <a:ext uri="{FF2B5EF4-FFF2-40B4-BE49-F238E27FC236}">
                <a16:creationId xmlns:a16="http://schemas.microsoft.com/office/drawing/2014/main" id="{5CA749A8-C6AF-3C84-BD7C-B70E7E6694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404" y="3506030"/>
            <a:ext cx="457200" cy="45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6"/>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User Story Map – Prerequisites</a:t>
            </a:r>
            <a:endParaRPr dirty="0">
              <a:latin typeface="Arial" panose="020B0604020202020204" pitchFamily="34" charset="0"/>
              <a:ea typeface="Helvetica Neue"/>
              <a:cs typeface="Arial" panose="020B0604020202020204" pitchFamily="34" charset="0"/>
              <a:sym typeface="Helvetica Neue"/>
            </a:endParaRPr>
          </a:p>
        </p:txBody>
      </p:sp>
      <p:grpSp>
        <p:nvGrpSpPr>
          <p:cNvPr id="433" name="Google Shape;433;p56"/>
          <p:cNvGrpSpPr/>
          <p:nvPr/>
        </p:nvGrpSpPr>
        <p:grpSpPr>
          <a:xfrm>
            <a:off x="2614007" y="1083744"/>
            <a:ext cx="6073805" cy="3610729"/>
            <a:chOff x="1674084" y="660907"/>
            <a:chExt cx="8739916" cy="5356966"/>
          </a:xfrm>
        </p:grpSpPr>
        <p:sp>
          <p:nvSpPr>
            <p:cNvPr id="434" name="Google Shape;434;p56"/>
            <p:cNvSpPr/>
            <p:nvPr/>
          </p:nvSpPr>
          <p:spPr>
            <a:xfrm>
              <a:off x="3361639" y="272353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35" name="Google Shape;435;p56"/>
            <p:cNvSpPr/>
            <p:nvPr/>
          </p:nvSpPr>
          <p:spPr>
            <a:xfrm>
              <a:off x="4346595" y="272353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36" name="Google Shape;436;p56"/>
            <p:cNvSpPr/>
            <p:nvPr/>
          </p:nvSpPr>
          <p:spPr>
            <a:xfrm>
              <a:off x="5331551" y="272353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37" name="Google Shape;437;p56"/>
            <p:cNvSpPr/>
            <p:nvPr/>
          </p:nvSpPr>
          <p:spPr>
            <a:xfrm>
              <a:off x="6316506"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38" name="Google Shape;438;p56"/>
            <p:cNvSpPr/>
            <p:nvPr/>
          </p:nvSpPr>
          <p:spPr>
            <a:xfrm>
              <a:off x="7301463"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39" name="Google Shape;439;p56"/>
            <p:cNvSpPr/>
            <p:nvPr/>
          </p:nvSpPr>
          <p:spPr>
            <a:xfrm>
              <a:off x="8286418"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40" name="Google Shape;440;p56"/>
            <p:cNvSpPr/>
            <p:nvPr/>
          </p:nvSpPr>
          <p:spPr>
            <a:xfrm>
              <a:off x="9271373" y="272353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41" name="Google Shape;441;p56"/>
            <p:cNvSpPr/>
            <p:nvPr/>
          </p:nvSpPr>
          <p:spPr>
            <a:xfrm>
              <a:off x="3361639" y="197846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42" name="Google Shape;442;p56"/>
            <p:cNvSpPr/>
            <p:nvPr/>
          </p:nvSpPr>
          <p:spPr>
            <a:xfrm>
              <a:off x="5331551" y="197846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43" name="Google Shape;443;p56"/>
            <p:cNvSpPr/>
            <p:nvPr/>
          </p:nvSpPr>
          <p:spPr>
            <a:xfrm>
              <a:off x="8290972" y="197846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44" name="Google Shape;444;p56"/>
            <p:cNvSpPr/>
            <p:nvPr/>
          </p:nvSpPr>
          <p:spPr>
            <a:xfrm>
              <a:off x="3361639" y="37032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45" name="Google Shape;445;p56"/>
            <p:cNvSpPr/>
            <p:nvPr/>
          </p:nvSpPr>
          <p:spPr>
            <a:xfrm>
              <a:off x="4346595" y="37032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46" name="Google Shape;446;p56"/>
            <p:cNvSpPr/>
            <p:nvPr/>
          </p:nvSpPr>
          <p:spPr>
            <a:xfrm>
              <a:off x="5331551" y="37032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47" name="Google Shape;447;p56"/>
            <p:cNvSpPr/>
            <p:nvPr/>
          </p:nvSpPr>
          <p:spPr>
            <a:xfrm>
              <a:off x="8290972" y="370328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48" name="Google Shape;448;p56"/>
            <p:cNvSpPr/>
            <p:nvPr/>
          </p:nvSpPr>
          <p:spPr>
            <a:xfrm>
              <a:off x="9271373" y="370328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49" name="Google Shape;449;p56"/>
            <p:cNvSpPr/>
            <p:nvPr/>
          </p:nvSpPr>
          <p:spPr>
            <a:xfrm>
              <a:off x="4346595" y="4448350"/>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50" name="Google Shape;450;p56"/>
            <p:cNvSpPr/>
            <p:nvPr/>
          </p:nvSpPr>
          <p:spPr>
            <a:xfrm>
              <a:off x="6316506" y="444835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51" name="Google Shape;451;p56"/>
            <p:cNvSpPr/>
            <p:nvPr/>
          </p:nvSpPr>
          <p:spPr>
            <a:xfrm>
              <a:off x="7301463" y="444835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52" name="Google Shape;452;p56"/>
            <p:cNvSpPr/>
            <p:nvPr/>
          </p:nvSpPr>
          <p:spPr>
            <a:xfrm>
              <a:off x="3033395" y="3507257"/>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53" name="Google Shape;453;p56"/>
            <p:cNvSpPr/>
            <p:nvPr/>
          </p:nvSpPr>
          <p:spPr>
            <a:xfrm>
              <a:off x="3033395" y="5235052"/>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54" name="Google Shape;454;p56"/>
            <p:cNvSpPr/>
            <p:nvPr/>
          </p:nvSpPr>
          <p:spPr>
            <a:xfrm>
              <a:off x="3361639" y="54247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55" name="Google Shape;455;p56"/>
            <p:cNvSpPr/>
            <p:nvPr/>
          </p:nvSpPr>
          <p:spPr>
            <a:xfrm>
              <a:off x="4346595" y="54247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56" name="Google Shape;456;p56"/>
            <p:cNvSpPr/>
            <p:nvPr/>
          </p:nvSpPr>
          <p:spPr>
            <a:xfrm>
              <a:off x="5331551" y="542478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57" name="Google Shape;457;p56"/>
            <p:cNvSpPr/>
            <p:nvPr/>
          </p:nvSpPr>
          <p:spPr>
            <a:xfrm>
              <a:off x="7301463" y="542478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grpSp>
          <p:nvGrpSpPr>
            <p:cNvPr id="458" name="Google Shape;458;p56"/>
            <p:cNvGrpSpPr/>
            <p:nvPr/>
          </p:nvGrpSpPr>
          <p:grpSpPr>
            <a:xfrm>
              <a:off x="3473239" y="1117119"/>
              <a:ext cx="605155" cy="690880"/>
              <a:chOff x="3473239" y="1117119"/>
              <a:chExt cx="605155" cy="690880"/>
            </a:xfrm>
          </p:grpSpPr>
          <p:sp>
            <p:nvSpPr>
              <p:cNvPr id="459" name="Google Shape;459;p56"/>
              <p:cNvSpPr/>
              <p:nvPr/>
            </p:nvSpPr>
            <p:spPr>
              <a:xfrm>
                <a:off x="3473239" y="111711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60" name="Google Shape;460;p56"/>
              <p:cNvSpPr/>
              <p:nvPr/>
            </p:nvSpPr>
            <p:spPr>
              <a:xfrm>
                <a:off x="3560754" y="123397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grpSp>
        <p:grpSp>
          <p:nvGrpSpPr>
            <p:cNvPr id="461" name="Google Shape;461;p56"/>
            <p:cNvGrpSpPr/>
            <p:nvPr/>
          </p:nvGrpSpPr>
          <p:grpSpPr>
            <a:xfrm>
              <a:off x="8402572" y="1117119"/>
              <a:ext cx="605155" cy="690880"/>
              <a:chOff x="8402572" y="1117119"/>
              <a:chExt cx="605155" cy="690880"/>
            </a:xfrm>
          </p:grpSpPr>
          <p:sp>
            <p:nvSpPr>
              <p:cNvPr id="462" name="Google Shape;462;p56"/>
              <p:cNvSpPr/>
              <p:nvPr/>
            </p:nvSpPr>
            <p:spPr>
              <a:xfrm>
                <a:off x="8402572" y="111711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463" name="Google Shape;463;p56"/>
              <p:cNvSpPr/>
              <p:nvPr/>
            </p:nvSpPr>
            <p:spPr>
              <a:xfrm>
                <a:off x="8490088" y="123397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grpSp>
        <p:sp>
          <p:nvSpPr>
            <p:cNvPr id="464" name="Google Shape;464;p56"/>
            <p:cNvSpPr/>
            <p:nvPr/>
          </p:nvSpPr>
          <p:spPr>
            <a:xfrm>
              <a:off x="5719329" y="840756"/>
              <a:ext cx="651510" cy="508634"/>
            </a:xfrm>
            <a:custGeom>
              <a:avLst/>
              <a:gdLst/>
              <a:ahLst/>
              <a:cxnLst/>
              <a:rect l="l" t="t" r="r" b="b"/>
              <a:pathLst>
                <a:path w="651510" h="508634" extrusionOk="0">
                  <a:moveTo>
                    <a:pt x="650800" y="0"/>
                  </a:moveTo>
                  <a:lnTo>
                    <a:pt x="638103" y="311"/>
                  </a:lnTo>
                  <a:lnTo>
                    <a:pt x="638415" y="13007"/>
                  </a:lnTo>
                  <a:lnTo>
                    <a:pt x="651111" y="12696"/>
                  </a:lnTo>
                  <a:lnTo>
                    <a:pt x="650800" y="0"/>
                  </a:lnTo>
                  <a:close/>
                </a:path>
                <a:path w="651510" h="508634" extrusionOk="0">
                  <a:moveTo>
                    <a:pt x="599799" y="1991"/>
                  </a:moveTo>
                  <a:lnTo>
                    <a:pt x="587124" y="2797"/>
                  </a:lnTo>
                  <a:lnTo>
                    <a:pt x="587931" y="15472"/>
                  </a:lnTo>
                  <a:lnTo>
                    <a:pt x="600605" y="14665"/>
                  </a:lnTo>
                  <a:lnTo>
                    <a:pt x="599799" y="1991"/>
                  </a:lnTo>
                  <a:close/>
                </a:path>
                <a:path w="651510" h="508634" extrusionOk="0">
                  <a:moveTo>
                    <a:pt x="548764" y="7016"/>
                  </a:moveTo>
                  <a:lnTo>
                    <a:pt x="536191" y="8809"/>
                  </a:lnTo>
                  <a:lnTo>
                    <a:pt x="537985" y="21382"/>
                  </a:lnTo>
                  <a:lnTo>
                    <a:pt x="550558" y="19588"/>
                  </a:lnTo>
                  <a:lnTo>
                    <a:pt x="548764" y="7016"/>
                  </a:lnTo>
                  <a:close/>
                </a:path>
                <a:path w="651510" h="508634" extrusionOk="0">
                  <a:moveTo>
                    <a:pt x="498374" y="15810"/>
                  </a:moveTo>
                  <a:lnTo>
                    <a:pt x="485928" y="18340"/>
                  </a:lnTo>
                  <a:lnTo>
                    <a:pt x="488459" y="30786"/>
                  </a:lnTo>
                  <a:lnTo>
                    <a:pt x="500904" y="28256"/>
                  </a:lnTo>
                  <a:lnTo>
                    <a:pt x="498374" y="15810"/>
                  </a:lnTo>
                  <a:close/>
                </a:path>
                <a:path w="651510" h="508634" extrusionOk="0">
                  <a:moveTo>
                    <a:pt x="448425" y="27362"/>
                  </a:moveTo>
                  <a:lnTo>
                    <a:pt x="436219" y="30871"/>
                  </a:lnTo>
                  <a:lnTo>
                    <a:pt x="439727" y="43077"/>
                  </a:lnTo>
                  <a:lnTo>
                    <a:pt x="451933" y="39568"/>
                  </a:lnTo>
                  <a:lnTo>
                    <a:pt x="448425" y="27362"/>
                  </a:lnTo>
                  <a:close/>
                </a:path>
                <a:path w="651510" h="508634" extrusionOk="0">
                  <a:moveTo>
                    <a:pt x="399334" y="42218"/>
                  </a:moveTo>
                  <a:lnTo>
                    <a:pt x="387451" y="46697"/>
                  </a:lnTo>
                  <a:lnTo>
                    <a:pt x="391932" y="58581"/>
                  </a:lnTo>
                  <a:lnTo>
                    <a:pt x="403815" y="54101"/>
                  </a:lnTo>
                  <a:lnTo>
                    <a:pt x="399334" y="42218"/>
                  </a:lnTo>
                  <a:close/>
                </a:path>
                <a:path w="651510" h="508634" extrusionOk="0">
                  <a:moveTo>
                    <a:pt x="351370" y="60467"/>
                  </a:moveTo>
                  <a:lnTo>
                    <a:pt x="339897" y="65911"/>
                  </a:lnTo>
                  <a:lnTo>
                    <a:pt x="345342" y="77384"/>
                  </a:lnTo>
                  <a:lnTo>
                    <a:pt x="356815" y="71940"/>
                  </a:lnTo>
                  <a:lnTo>
                    <a:pt x="351370" y="60467"/>
                  </a:lnTo>
                  <a:close/>
                </a:path>
                <a:path w="651510" h="508634" extrusionOk="0">
                  <a:moveTo>
                    <a:pt x="305476" y="82245"/>
                  </a:moveTo>
                  <a:lnTo>
                    <a:pt x="301616" y="84076"/>
                  </a:lnTo>
                  <a:lnTo>
                    <a:pt x="293870" y="88596"/>
                  </a:lnTo>
                  <a:lnTo>
                    <a:pt x="300269" y="99565"/>
                  </a:lnTo>
                  <a:lnTo>
                    <a:pt x="307352" y="95434"/>
                  </a:lnTo>
                  <a:lnTo>
                    <a:pt x="307783" y="95182"/>
                  </a:lnTo>
                  <a:lnTo>
                    <a:pt x="310921" y="93718"/>
                  </a:lnTo>
                  <a:lnTo>
                    <a:pt x="305476" y="82245"/>
                  </a:lnTo>
                  <a:close/>
                </a:path>
                <a:path w="651510" h="508634" extrusionOk="0">
                  <a:moveTo>
                    <a:pt x="307554" y="95315"/>
                  </a:moveTo>
                  <a:lnTo>
                    <a:pt x="307305" y="95434"/>
                  </a:lnTo>
                  <a:lnTo>
                    <a:pt x="307554" y="95315"/>
                  </a:lnTo>
                  <a:close/>
                </a:path>
                <a:path w="651510" h="508634" extrusionOk="0">
                  <a:moveTo>
                    <a:pt x="307835" y="95182"/>
                  </a:moveTo>
                  <a:lnTo>
                    <a:pt x="307554" y="95315"/>
                  </a:lnTo>
                  <a:lnTo>
                    <a:pt x="307835" y="95182"/>
                  </a:lnTo>
                  <a:close/>
                </a:path>
                <a:path w="651510" h="508634" extrusionOk="0">
                  <a:moveTo>
                    <a:pt x="260962" y="107796"/>
                  </a:moveTo>
                  <a:lnTo>
                    <a:pt x="253587" y="112099"/>
                  </a:lnTo>
                  <a:lnTo>
                    <a:pt x="249732" y="114830"/>
                  </a:lnTo>
                  <a:lnTo>
                    <a:pt x="257077" y="125192"/>
                  </a:lnTo>
                  <a:lnTo>
                    <a:pt x="260273" y="122927"/>
                  </a:lnTo>
                  <a:lnTo>
                    <a:pt x="260701" y="122623"/>
                  </a:lnTo>
                  <a:lnTo>
                    <a:pt x="267361" y="118766"/>
                  </a:lnTo>
                  <a:lnTo>
                    <a:pt x="260962" y="107796"/>
                  </a:lnTo>
                  <a:close/>
                </a:path>
                <a:path w="651510" h="508634" extrusionOk="0">
                  <a:moveTo>
                    <a:pt x="260473" y="122785"/>
                  </a:moveTo>
                  <a:lnTo>
                    <a:pt x="260230" y="122927"/>
                  </a:lnTo>
                  <a:lnTo>
                    <a:pt x="260473" y="122785"/>
                  </a:lnTo>
                  <a:close/>
                </a:path>
                <a:path w="651510" h="508634" extrusionOk="0">
                  <a:moveTo>
                    <a:pt x="260750" y="122623"/>
                  </a:moveTo>
                  <a:lnTo>
                    <a:pt x="260473" y="122785"/>
                  </a:lnTo>
                  <a:lnTo>
                    <a:pt x="260750" y="122623"/>
                  </a:lnTo>
                  <a:close/>
                </a:path>
                <a:path w="651510" h="508634" extrusionOk="0">
                  <a:moveTo>
                    <a:pt x="218649" y="136862"/>
                  </a:moveTo>
                  <a:lnTo>
                    <a:pt x="209299" y="143490"/>
                  </a:lnTo>
                  <a:lnTo>
                    <a:pt x="207912" y="144680"/>
                  </a:lnTo>
                  <a:lnTo>
                    <a:pt x="216183" y="154318"/>
                  </a:lnTo>
                  <a:lnTo>
                    <a:pt x="216925" y="153681"/>
                  </a:lnTo>
                  <a:lnTo>
                    <a:pt x="217346" y="153319"/>
                  </a:lnTo>
                  <a:lnTo>
                    <a:pt x="225993" y="147224"/>
                  </a:lnTo>
                  <a:lnTo>
                    <a:pt x="218649" y="136862"/>
                  </a:lnTo>
                  <a:close/>
                </a:path>
                <a:path w="651510" h="508634" extrusionOk="0">
                  <a:moveTo>
                    <a:pt x="217346" y="153319"/>
                  </a:moveTo>
                  <a:lnTo>
                    <a:pt x="216882" y="153681"/>
                  </a:lnTo>
                  <a:lnTo>
                    <a:pt x="217124" y="153510"/>
                  </a:lnTo>
                  <a:lnTo>
                    <a:pt x="217346" y="153319"/>
                  </a:lnTo>
                  <a:close/>
                </a:path>
                <a:path w="651510" h="508634" extrusionOk="0">
                  <a:moveTo>
                    <a:pt x="217124" y="153510"/>
                  </a:moveTo>
                  <a:lnTo>
                    <a:pt x="216882" y="153681"/>
                  </a:lnTo>
                  <a:lnTo>
                    <a:pt x="217124" y="153510"/>
                  </a:lnTo>
                  <a:close/>
                </a:path>
                <a:path w="651510" h="508634" extrusionOk="0">
                  <a:moveTo>
                    <a:pt x="217393" y="153319"/>
                  </a:moveTo>
                  <a:lnTo>
                    <a:pt x="217124" y="153510"/>
                  </a:lnTo>
                  <a:lnTo>
                    <a:pt x="217393" y="153319"/>
                  </a:lnTo>
                  <a:close/>
                </a:path>
                <a:path w="651510" h="508634" extrusionOk="0">
                  <a:moveTo>
                    <a:pt x="178997" y="169491"/>
                  </a:moveTo>
                  <a:lnTo>
                    <a:pt x="169359" y="177761"/>
                  </a:lnTo>
                  <a:lnTo>
                    <a:pt x="177629" y="187399"/>
                  </a:lnTo>
                  <a:lnTo>
                    <a:pt x="187269" y="179129"/>
                  </a:lnTo>
                  <a:lnTo>
                    <a:pt x="178997" y="169491"/>
                  </a:lnTo>
                  <a:close/>
                </a:path>
                <a:path w="651510" h="508634" extrusionOk="0">
                  <a:moveTo>
                    <a:pt x="142203" y="205567"/>
                  </a:moveTo>
                  <a:lnTo>
                    <a:pt x="133649" y="214955"/>
                  </a:lnTo>
                  <a:lnTo>
                    <a:pt x="143036" y="223508"/>
                  </a:lnTo>
                  <a:lnTo>
                    <a:pt x="151591" y="214120"/>
                  </a:lnTo>
                  <a:lnTo>
                    <a:pt x="142203" y="205567"/>
                  </a:lnTo>
                  <a:close/>
                </a:path>
                <a:path w="651510" h="508634" extrusionOk="0">
                  <a:moveTo>
                    <a:pt x="109554" y="245304"/>
                  </a:moveTo>
                  <a:lnTo>
                    <a:pt x="102040" y="255516"/>
                  </a:lnTo>
                  <a:lnTo>
                    <a:pt x="101838" y="255824"/>
                  </a:lnTo>
                  <a:lnTo>
                    <a:pt x="112460" y="262777"/>
                  </a:lnTo>
                  <a:lnTo>
                    <a:pt x="119783" y="252830"/>
                  </a:lnTo>
                  <a:lnTo>
                    <a:pt x="109554" y="245304"/>
                  </a:lnTo>
                  <a:close/>
                </a:path>
                <a:path w="651510" h="508634" extrusionOk="0">
                  <a:moveTo>
                    <a:pt x="81432" y="288405"/>
                  </a:moveTo>
                  <a:lnTo>
                    <a:pt x="75883" y="298019"/>
                  </a:lnTo>
                  <a:lnTo>
                    <a:pt x="75001" y="299777"/>
                  </a:lnTo>
                  <a:lnTo>
                    <a:pt x="86348" y="305478"/>
                  </a:lnTo>
                  <a:lnTo>
                    <a:pt x="86986" y="304209"/>
                  </a:lnTo>
                  <a:lnTo>
                    <a:pt x="92431" y="294753"/>
                  </a:lnTo>
                  <a:lnTo>
                    <a:pt x="81432" y="288405"/>
                  </a:lnTo>
                  <a:close/>
                </a:path>
                <a:path w="651510" h="508634" extrusionOk="0">
                  <a:moveTo>
                    <a:pt x="58572" y="334552"/>
                  </a:moveTo>
                  <a:lnTo>
                    <a:pt x="55067" y="342703"/>
                  </a:lnTo>
                  <a:lnTo>
                    <a:pt x="53639" y="346668"/>
                  </a:lnTo>
                  <a:lnTo>
                    <a:pt x="65590" y="350967"/>
                  </a:lnTo>
                  <a:lnTo>
                    <a:pt x="66822" y="347544"/>
                  </a:lnTo>
                  <a:lnTo>
                    <a:pt x="70238" y="339571"/>
                  </a:lnTo>
                  <a:lnTo>
                    <a:pt x="58572" y="334552"/>
                  </a:lnTo>
                  <a:close/>
                </a:path>
                <a:path w="651510" h="508634" extrusionOk="0">
                  <a:moveTo>
                    <a:pt x="41685" y="383240"/>
                  </a:moveTo>
                  <a:lnTo>
                    <a:pt x="39917" y="389317"/>
                  </a:lnTo>
                  <a:lnTo>
                    <a:pt x="38441" y="395928"/>
                  </a:lnTo>
                  <a:lnTo>
                    <a:pt x="50836" y="398696"/>
                  </a:lnTo>
                  <a:lnTo>
                    <a:pt x="52181" y="392671"/>
                  </a:lnTo>
                  <a:lnTo>
                    <a:pt x="53879" y="386788"/>
                  </a:lnTo>
                  <a:lnTo>
                    <a:pt x="41685" y="383240"/>
                  </a:lnTo>
                  <a:close/>
                </a:path>
                <a:path w="651510" h="508634" extrusionOk="0">
                  <a:moveTo>
                    <a:pt x="52224" y="392474"/>
                  </a:moveTo>
                  <a:lnTo>
                    <a:pt x="52167" y="392671"/>
                  </a:lnTo>
                  <a:lnTo>
                    <a:pt x="52224" y="392474"/>
                  </a:lnTo>
                  <a:close/>
                </a:path>
                <a:path w="651510" h="508634" extrusionOk="0">
                  <a:moveTo>
                    <a:pt x="0" y="430477"/>
                  </a:moveTo>
                  <a:lnTo>
                    <a:pt x="35053" y="508126"/>
                  </a:lnTo>
                  <a:lnTo>
                    <a:pt x="69610" y="445354"/>
                  </a:lnTo>
                  <a:lnTo>
                    <a:pt x="43881" y="445354"/>
                  </a:lnTo>
                  <a:lnTo>
                    <a:pt x="31253" y="443998"/>
                  </a:lnTo>
                  <a:lnTo>
                    <a:pt x="32306" y="434195"/>
                  </a:lnTo>
                  <a:lnTo>
                    <a:pt x="75754" y="434195"/>
                  </a:lnTo>
                  <a:lnTo>
                    <a:pt x="76140" y="433494"/>
                  </a:lnTo>
                  <a:lnTo>
                    <a:pt x="0" y="430477"/>
                  </a:lnTo>
                  <a:close/>
                </a:path>
                <a:path w="651510" h="508634" extrusionOk="0">
                  <a:moveTo>
                    <a:pt x="32306" y="434195"/>
                  </a:moveTo>
                  <a:lnTo>
                    <a:pt x="31253" y="443998"/>
                  </a:lnTo>
                  <a:lnTo>
                    <a:pt x="43881" y="445354"/>
                  </a:lnTo>
                  <a:lnTo>
                    <a:pt x="44933" y="435551"/>
                  </a:lnTo>
                  <a:lnTo>
                    <a:pt x="32306" y="434195"/>
                  </a:lnTo>
                  <a:close/>
                </a:path>
                <a:path w="651510" h="508634" extrusionOk="0">
                  <a:moveTo>
                    <a:pt x="75754" y="434195"/>
                  </a:moveTo>
                  <a:lnTo>
                    <a:pt x="32306" y="434195"/>
                  </a:lnTo>
                  <a:lnTo>
                    <a:pt x="44933" y="435551"/>
                  </a:lnTo>
                  <a:lnTo>
                    <a:pt x="43881" y="445354"/>
                  </a:lnTo>
                  <a:lnTo>
                    <a:pt x="69610" y="445354"/>
                  </a:lnTo>
                  <a:lnTo>
                    <a:pt x="75754" y="434195"/>
                  </a:lnTo>
                  <a:close/>
                </a:path>
              </a:pathLst>
            </a:custGeom>
            <a:solidFill>
              <a:srgbClr val="454646"/>
            </a:solidFill>
            <a:ln>
              <a:noFill/>
            </a:ln>
          </p:spPr>
          <p:txBody>
            <a:bodyPr spcFirstLastPara="1" wrap="square" lIns="0" tIns="0" rIns="0" bIns="0" anchor="t" anchorCtr="0">
              <a:noAutofit/>
            </a:bodyPr>
            <a:lstStyle/>
            <a:p>
              <a:endParaRPr sz="1050" dirty="0"/>
            </a:p>
          </p:txBody>
        </p:sp>
        <p:sp>
          <p:nvSpPr>
            <p:cNvPr id="465" name="Google Shape;465;p56"/>
            <p:cNvSpPr txBox="1"/>
            <p:nvPr/>
          </p:nvSpPr>
          <p:spPr>
            <a:xfrm>
              <a:off x="6510509" y="660907"/>
              <a:ext cx="3635763" cy="288948"/>
            </a:xfrm>
            <a:prstGeom prst="rect">
              <a:avLst/>
            </a:prstGeom>
            <a:noFill/>
            <a:ln>
              <a:noFill/>
            </a:ln>
          </p:spPr>
          <p:txBody>
            <a:bodyPr spcFirstLastPara="1" wrap="square" lIns="0" tIns="9994" rIns="0" bIns="0" anchor="t" anchorCtr="0">
              <a:spAutoFit/>
            </a:bodyPr>
            <a:lstStyle/>
            <a:p>
              <a:pPr marL="9525"/>
              <a:r>
                <a:rPr lang="en-IN" sz="1200" dirty="0">
                  <a:solidFill>
                    <a:srgbClr val="454646"/>
                  </a:solidFill>
                  <a:latin typeface="Tahoma"/>
                  <a:ea typeface="Tahoma"/>
                  <a:cs typeface="Tahoma"/>
                  <a:sym typeface="Tahoma"/>
                </a:rPr>
                <a:t>wall, whiteboard or flip chart paper</a:t>
              </a:r>
              <a:endParaRPr sz="1200" dirty="0">
                <a:latin typeface="Tahoma"/>
                <a:ea typeface="Tahoma"/>
                <a:cs typeface="Tahoma"/>
                <a:sym typeface="Tahoma"/>
              </a:endParaRPr>
            </a:p>
          </p:txBody>
        </p:sp>
        <p:sp>
          <p:nvSpPr>
            <p:cNvPr id="466" name="Google Shape;466;p56"/>
            <p:cNvSpPr/>
            <p:nvPr/>
          </p:nvSpPr>
          <p:spPr>
            <a:xfrm>
              <a:off x="2206000" y="3982505"/>
              <a:ext cx="622935" cy="536575"/>
            </a:xfrm>
            <a:custGeom>
              <a:avLst/>
              <a:gdLst/>
              <a:ahLst/>
              <a:cxnLst/>
              <a:rect l="l" t="t" r="r" b="b"/>
              <a:pathLst>
                <a:path w="622935" h="536575" extrusionOk="0">
                  <a:moveTo>
                    <a:pt x="546538" y="38240"/>
                  </a:moveTo>
                  <a:lnTo>
                    <a:pt x="548572" y="76089"/>
                  </a:lnTo>
                  <a:lnTo>
                    <a:pt x="603664" y="44740"/>
                  </a:lnTo>
                  <a:lnTo>
                    <a:pt x="547076" y="44740"/>
                  </a:lnTo>
                  <a:lnTo>
                    <a:pt x="546538" y="38240"/>
                  </a:lnTo>
                  <a:close/>
                </a:path>
                <a:path w="622935" h="536575" extrusionOk="0">
                  <a:moveTo>
                    <a:pt x="558684" y="31034"/>
                  </a:moveTo>
                  <a:lnTo>
                    <a:pt x="546206" y="32069"/>
                  </a:lnTo>
                  <a:lnTo>
                    <a:pt x="546538" y="38240"/>
                  </a:lnTo>
                  <a:lnTo>
                    <a:pt x="547076" y="44740"/>
                  </a:lnTo>
                  <a:lnTo>
                    <a:pt x="559733" y="43691"/>
                  </a:lnTo>
                  <a:lnTo>
                    <a:pt x="558684" y="31034"/>
                  </a:lnTo>
                  <a:close/>
                </a:path>
                <a:path w="622935" h="536575" extrusionOk="0">
                  <a:moveTo>
                    <a:pt x="615896" y="31034"/>
                  </a:moveTo>
                  <a:lnTo>
                    <a:pt x="558684" y="31034"/>
                  </a:lnTo>
                  <a:lnTo>
                    <a:pt x="559733" y="43691"/>
                  </a:lnTo>
                  <a:lnTo>
                    <a:pt x="547076" y="44740"/>
                  </a:lnTo>
                  <a:lnTo>
                    <a:pt x="603664" y="44740"/>
                  </a:lnTo>
                  <a:lnTo>
                    <a:pt x="622617" y="33955"/>
                  </a:lnTo>
                  <a:lnTo>
                    <a:pt x="615896" y="31034"/>
                  </a:lnTo>
                  <a:close/>
                </a:path>
                <a:path w="622935" h="536575" extrusionOk="0">
                  <a:moveTo>
                    <a:pt x="546206" y="32069"/>
                  </a:moveTo>
                  <a:lnTo>
                    <a:pt x="546028" y="32084"/>
                  </a:lnTo>
                  <a:lnTo>
                    <a:pt x="546538" y="38240"/>
                  </a:lnTo>
                  <a:lnTo>
                    <a:pt x="546206" y="32069"/>
                  </a:lnTo>
                  <a:close/>
                </a:path>
                <a:path w="622935" h="536575" extrusionOk="0">
                  <a:moveTo>
                    <a:pt x="544483" y="0"/>
                  </a:moveTo>
                  <a:lnTo>
                    <a:pt x="546206" y="32069"/>
                  </a:lnTo>
                  <a:lnTo>
                    <a:pt x="558684" y="31034"/>
                  </a:lnTo>
                  <a:lnTo>
                    <a:pt x="615896" y="31034"/>
                  </a:lnTo>
                  <a:lnTo>
                    <a:pt x="544483" y="0"/>
                  </a:lnTo>
                  <a:close/>
                </a:path>
                <a:path w="622935" h="536575" extrusionOk="0">
                  <a:moveTo>
                    <a:pt x="507815" y="36422"/>
                  </a:moveTo>
                  <a:lnTo>
                    <a:pt x="496515" y="38035"/>
                  </a:lnTo>
                  <a:lnTo>
                    <a:pt x="494889" y="38365"/>
                  </a:lnTo>
                  <a:lnTo>
                    <a:pt x="497419" y="50811"/>
                  </a:lnTo>
                  <a:lnTo>
                    <a:pt x="498550" y="50581"/>
                  </a:lnTo>
                  <a:lnTo>
                    <a:pt x="509609" y="48995"/>
                  </a:lnTo>
                  <a:lnTo>
                    <a:pt x="507815" y="36422"/>
                  </a:lnTo>
                  <a:close/>
                </a:path>
                <a:path w="622935" h="536575" extrusionOk="0">
                  <a:moveTo>
                    <a:pt x="457553" y="45956"/>
                  </a:moveTo>
                  <a:lnTo>
                    <a:pt x="445108" y="48486"/>
                  </a:lnTo>
                  <a:lnTo>
                    <a:pt x="447638" y="60930"/>
                  </a:lnTo>
                  <a:lnTo>
                    <a:pt x="460082" y="58400"/>
                  </a:lnTo>
                  <a:lnTo>
                    <a:pt x="457553" y="45956"/>
                  </a:lnTo>
                  <a:close/>
                </a:path>
                <a:path w="622935" h="536575" extrusionOk="0">
                  <a:moveTo>
                    <a:pt x="407843" y="58489"/>
                  </a:moveTo>
                  <a:lnTo>
                    <a:pt x="395638" y="61997"/>
                  </a:lnTo>
                  <a:lnTo>
                    <a:pt x="399147" y="74203"/>
                  </a:lnTo>
                  <a:lnTo>
                    <a:pt x="411353" y="70694"/>
                  </a:lnTo>
                  <a:lnTo>
                    <a:pt x="407843" y="58489"/>
                  </a:lnTo>
                  <a:close/>
                </a:path>
                <a:path w="622935" h="536575" extrusionOk="0">
                  <a:moveTo>
                    <a:pt x="359077" y="74319"/>
                  </a:moveTo>
                  <a:lnTo>
                    <a:pt x="347193" y="78799"/>
                  </a:lnTo>
                  <a:lnTo>
                    <a:pt x="351674" y="90683"/>
                  </a:lnTo>
                  <a:lnTo>
                    <a:pt x="363557" y="86202"/>
                  </a:lnTo>
                  <a:lnTo>
                    <a:pt x="359077" y="74319"/>
                  </a:lnTo>
                  <a:close/>
                </a:path>
                <a:path w="622935" h="536575" extrusionOk="0">
                  <a:moveTo>
                    <a:pt x="311524" y="93535"/>
                  </a:moveTo>
                  <a:lnTo>
                    <a:pt x="300050" y="98979"/>
                  </a:lnTo>
                  <a:lnTo>
                    <a:pt x="305495" y="110453"/>
                  </a:lnTo>
                  <a:lnTo>
                    <a:pt x="316969" y="105008"/>
                  </a:lnTo>
                  <a:lnTo>
                    <a:pt x="311524" y="93535"/>
                  </a:lnTo>
                  <a:close/>
                </a:path>
                <a:path w="622935" h="536575" extrusionOk="0">
                  <a:moveTo>
                    <a:pt x="265498" y="116222"/>
                  </a:moveTo>
                  <a:lnTo>
                    <a:pt x="254529" y="122623"/>
                  </a:lnTo>
                  <a:lnTo>
                    <a:pt x="260929" y="133592"/>
                  </a:lnTo>
                  <a:lnTo>
                    <a:pt x="271899" y="127193"/>
                  </a:lnTo>
                  <a:lnTo>
                    <a:pt x="265498" y="116222"/>
                  </a:lnTo>
                  <a:close/>
                </a:path>
                <a:path w="622935" h="536575" extrusionOk="0">
                  <a:moveTo>
                    <a:pt x="221363" y="142460"/>
                  </a:moveTo>
                  <a:lnTo>
                    <a:pt x="211002" y="149805"/>
                  </a:lnTo>
                  <a:lnTo>
                    <a:pt x="218346" y="160166"/>
                  </a:lnTo>
                  <a:lnTo>
                    <a:pt x="228707" y="152821"/>
                  </a:lnTo>
                  <a:lnTo>
                    <a:pt x="221363" y="142460"/>
                  </a:lnTo>
                  <a:close/>
                </a:path>
                <a:path w="622935" h="536575" extrusionOk="0">
                  <a:moveTo>
                    <a:pt x="179544" y="172313"/>
                  </a:moveTo>
                  <a:lnTo>
                    <a:pt x="169906" y="180583"/>
                  </a:lnTo>
                  <a:lnTo>
                    <a:pt x="178177" y="190221"/>
                  </a:lnTo>
                  <a:lnTo>
                    <a:pt x="187815" y="181951"/>
                  </a:lnTo>
                  <a:lnTo>
                    <a:pt x="179544" y="172313"/>
                  </a:lnTo>
                  <a:close/>
                </a:path>
                <a:path w="622935" h="536575" extrusionOk="0">
                  <a:moveTo>
                    <a:pt x="140991" y="205395"/>
                  </a:moveTo>
                  <a:lnTo>
                    <a:pt x="140788" y="205569"/>
                  </a:lnTo>
                  <a:lnTo>
                    <a:pt x="131639" y="214652"/>
                  </a:lnTo>
                  <a:lnTo>
                    <a:pt x="140586" y="223664"/>
                  </a:lnTo>
                  <a:lnTo>
                    <a:pt x="149258" y="215056"/>
                  </a:lnTo>
                  <a:lnTo>
                    <a:pt x="140991" y="205395"/>
                  </a:lnTo>
                  <a:close/>
                </a:path>
                <a:path w="622935" h="536575" extrusionOk="0">
                  <a:moveTo>
                    <a:pt x="149572" y="214744"/>
                  </a:moveTo>
                  <a:lnTo>
                    <a:pt x="149235" y="215056"/>
                  </a:lnTo>
                  <a:lnTo>
                    <a:pt x="149572" y="214744"/>
                  </a:lnTo>
                  <a:close/>
                </a:path>
                <a:path w="622935" h="536575" extrusionOk="0">
                  <a:moveTo>
                    <a:pt x="105285" y="242591"/>
                  </a:moveTo>
                  <a:lnTo>
                    <a:pt x="104874" y="243042"/>
                  </a:lnTo>
                  <a:lnTo>
                    <a:pt x="96994" y="252639"/>
                  </a:lnTo>
                  <a:lnTo>
                    <a:pt x="106810" y="260697"/>
                  </a:lnTo>
                  <a:lnTo>
                    <a:pt x="114382" y="251475"/>
                  </a:lnTo>
                  <a:lnTo>
                    <a:pt x="114672" y="251145"/>
                  </a:lnTo>
                  <a:lnTo>
                    <a:pt x="105285" y="242591"/>
                  </a:lnTo>
                  <a:close/>
                </a:path>
                <a:path w="622935" h="536575" extrusionOk="0">
                  <a:moveTo>
                    <a:pt x="73479" y="283465"/>
                  </a:moveTo>
                  <a:lnTo>
                    <a:pt x="66523" y="294090"/>
                  </a:lnTo>
                  <a:lnTo>
                    <a:pt x="77148" y="301047"/>
                  </a:lnTo>
                  <a:lnTo>
                    <a:pt x="84105" y="290421"/>
                  </a:lnTo>
                  <a:lnTo>
                    <a:pt x="73479" y="283465"/>
                  </a:lnTo>
                  <a:close/>
                </a:path>
                <a:path w="622935" h="536575" extrusionOk="0">
                  <a:moveTo>
                    <a:pt x="46645" y="327418"/>
                  </a:moveTo>
                  <a:lnTo>
                    <a:pt x="40943" y="338767"/>
                  </a:lnTo>
                  <a:lnTo>
                    <a:pt x="52292" y="344469"/>
                  </a:lnTo>
                  <a:lnTo>
                    <a:pt x="57994" y="333120"/>
                  </a:lnTo>
                  <a:lnTo>
                    <a:pt x="46645" y="327418"/>
                  </a:lnTo>
                  <a:close/>
                </a:path>
                <a:path w="622935" h="536575" extrusionOk="0">
                  <a:moveTo>
                    <a:pt x="25289" y="374312"/>
                  </a:moveTo>
                  <a:lnTo>
                    <a:pt x="20990" y="386262"/>
                  </a:lnTo>
                  <a:lnTo>
                    <a:pt x="32939" y="390561"/>
                  </a:lnTo>
                  <a:lnTo>
                    <a:pt x="37240" y="378611"/>
                  </a:lnTo>
                  <a:lnTo>
                    <a:pt x="25289" y="374312"/>
                  </a:lnTo>
                  <a:close/>
                </a:path>
                <a:path w="622935" h="536575" extrusionOk="0">
                  <a:moveTo>
                    <a:pt x="10095" y="423575"/>
                  </a:moveTo>
                  <a:lnTo>
                    <a:pt x="7327" y="435969"/>
                  </a:lnTo>
                  <a:lnTo>
                    <a:pt x="19723" y="438736"/>
                  </a:lnTo>
                  <a:lnTo>
                    <a:pt x="22490" y="426341"/>
                  </a:lnTo>
                  <a:lnTo>
                    <a:pt x="10095" y="423575"/>
                  </a:lnTo>
                  <a:close/>
                </a:path>
                <a:path w="622935" h="536575" extrusionOk="0">
                  <a:moveTo>
                    <a:pt x="1593" y="474438"/>
                  </a:moveTo>
                  <a:lnTo>
                    <a:pt x="452" y="487088"/>
                  </a:lnTo>
                  <a:lnTo>
                    <a:pt x="13101" y="488228"/>
                  </a:lnTo>
                  <a:lnTo>
                    <a:pt x="14243" y="475580"/>
                  </a:lnTo>
                  <a:lnTo>
                    <a:pt x="1593" y="474438"/>
                  </a:lnTo>
                  <a:close/>
                </a:path>
                <a:path w="622935" h="536575" extrusionOk="0">
                  <a:moveTo>
                    <a:pt x="12692" y="525498"/>
                  </a:moveTo>
                  <a:lnTo>
                    <a:pt x="0" y="525967"/>
                  </a:lnTo>
                  <a:lnTo>
                    <a:pt x="369" y="535967"/>
                  </a:lnTo>
                  <a:lnTo>
                    <a:pt x="13061" y="535499"/>
                  </a:lnTo>
                  <a:lnTo>
                    <a:pt x="12692" y="525498"/>
                  </a:lnTo>
                  <a:close/>
                </a:path>
              </a:pathLst>
            </a:custGeom>
            <a:solidFill>
              <a:srgbClr val="454646"/>
            </a:solidFill>
            <a:ln>
              <a:noFill/>
            </a:ln>
          </p:spPr>
          <p:txBody>
            <a:bodyPr spcFirstLastPara="1" wrap="square" lIns="0" tIns="0" rIns="0" bIns="0" anchor="t" anchorCtr="0">
              <a:noAutofit/>
            </a:bodyPr>
            <a:lstStyle/>
            <a:p>
              <a:endParaRPr sz="1050" dirty="0"/>
            </a:p>
          </p:txBody>
        </p:sp>
        <p:sp>
          <p:nvSpPr>
            <p:cNvPr id="467" name="Google Shape;467;p56"/>
            <p:cNvSpPr txBox="1"/>
            <p:nvPr/>
          </p:nvSpPr>
          <p:spPr>
            <a:xfrm>
              <a:off x="1674084" y="4586732"/>
              <a:ext cx="1075800" cy="562921"/>
            </a:xfrm>
            <a:prstGeom prst="rect">
              <a:avLst/>
            </a:prstGeom>
            <a:noFill/>
            <a:ln>
              <a:noFill/>
            </a:ln>
          </p:spPr>
          <p:txBody>
            <a:bodyPr spcFirstLastPara="1" wrap="square" lIns="0" tIns="9994" rIns="0" bIns="0" anchor="t" anchorCtr="0">
              <a:spAutoFit/>
            </a:bodyPr>
            <a:lstStyle/>
            <a:p>
              <a:pPr marL="9525"/>
              <a:r>
                <a:rPr lang="en-IN" sz="1200" dirty="0">
                  <a:solidFill>
                    <a:srgbClr val="454646"/>
                  </a:solidFill>
                  <a:latin typeface="Tahoma"/>
                  <a:ea typeface="Tahoma"/>
                  <a:cs typeface="Tahoma"/>
                  <a:sym typeface="Tahoma"/>
                </a:rPr>
                <a:t>sticky notes</a:t>
              </a:r>
              <a:endParaRPr sz="1200" dirty="0">
                <a:latin typeface="Tahoma"/>
                <a:ea typeface="Tahoma"/>
                <a:cs typeface="Tahoma"/>
                <a:sym typeface="Tahoma"/>
              </a:endParaRPr>
            </a:p>
          </p:txBody>
        </p:sp>
        <p:cxnSp>
          <p:nvCxnSpPr>
            <p:cNvPr id="468" name="Google Shape;468;p56"/>
            <p:cNvCxnSpPr/>
            <p:nvPr/>
          </p:nvCxnSpPr>
          <p:spPr>
            <a:xfrm>
              <a:off x="4420982" y="1095073"/>
              <a:ext cx="3477217" cy="0"/>
            </a:xfrm>
            <a:prstGeom prst="straightConnector1">
              <a:avLst/>
            </a:prstGeom>
            <a:noFill/>
            <a:ln w="38100" cap="flat" cmpd="sng">
              <a:solidFill>
                <a:schemeClr val="dk1"/>
              </a:solidFill>
              <a:prstDash val="solid"/>
              <a:round/>
              <a:headEnd type="none" w="sm" len="sm"/>
              <a:tailEnd type="stealth" w="med" len="med"/>
            </a:ln>
            <a:effectLst>
              <a:outerShdw blurRad="40000" dist="23000" dir="5400000" rotWithShape="0">
                <a:srgbClr val="000000">
                  <a:alpha val="34901"/>
                </a:srgbClr>
              </a:outerShdw>
            </a:effectLst>
          </p:spPr>
        </p:cxnSp>
        <p:sp>
          <p:nvSpPr>
            <p:cNvPr id="469" name="Google Shape;469;p56"/>
            <p:cNvSpPr txBox="1"/>
            <p:nvPr/>
          </p:nvSpPr>
          <p:spPr>
            <a:xfrm>
              <a:off x="4346596" y="725741"/>
              <a:ext cx="1555800" cy="342424"/>
            </a:xfrm>
            <a:prstGeom prst="rect">
              <a:avLst/>
            </a:prstGeom>
            <a:noFill/>
            <a:ln>
              <a:noFill/>
            </a:ln>
          </p:spPr>
          <p:txBody>
            <a:bodyPr spcFirstLastPara="1" wrap="square" lIns="68569" tIns="34275" rIns="68569" bIns="34275" anchor="t" anchorCtr="0">
              <a:spAutoFit/>
            </a:bodyPr>
            <a:lstStyle/>
            <a:p>
              <a:r>
                <a:rPr lang="en-IN" sz="1050" dirty="0"/>
                <a:t>Time</a:t>
              </a:r>
              <a:endParaRPr sz="1050" dirty="0"/>
            </a:p>
          </p:txBody>
        </p:sp>
        <p:cxnSp>
          <p:nvCxnSpPr>
            <p:cNvPr id="470" name="Google Shape;470;p56"/>
            <p:cNvCxnSpPr/>
            <p:nvPr/>
          </p:nvCxnSpPr>
          <p:spPr>
            <a:xfrm>
              <a:off x="2828935" y="1304520"/>
              <a:ext cx="0" cy="2499992"/>
            </a:xfrm>
            <a:prstGeom prst="straightConnector1">
              <a:avLst/>
            </a:prstGeom>
            <a:noFill/>
            <a:ln w="38100" cap="flat" cmpd="sng">
              <a:solidFill>
                <a:schemeClr val="dk1"/>
              </a:solidFill>
              <a:prstDash val="solid"/>
              <a:round/>
              <a:headEnd type="none" w="sm" len="sm"/>
              <a:tailEnd type="stealth" w="med" len="med"/>
            </a:ln>
            <a:effectLst>
              <a:outerShdw blurRad="40000" dist="23000" dir="5400000" rotWithShape="0">
                <a:srgbClr val="000000">
                  <a:alpha val="34901"/>
                </a:srgbClr>
              </a:outerShdw>
            </a:effectLst>
          </p:spPr>
        </p:cxnSp>
        <p:sp>
          <p:nvSpPr>
            <p:cNvPr id="471" name="Google Shape;471;p56"/>
            <p:cNvSpPr txBox="1"/>
            <p:nvPr/>
          </p:nvSpPr>
          <p:spPr>
            <a:xfrm rot="16200000">
              <a:off x="2020226" y="2361265"/>
              <a:ext cx="1097719" cy="332113"/>
            </a:xfrm>
            <a:prstGeom prst="rect">
              <a:avLst/>
            </a:prstGeom>
            <a:noFill/>
            <a:ln>
              <a:noFill/>
            </a:ln>
          </p:spPr>
          <p:txBody>
            <a:bodyPr spcFirstLastPara="1" wrap="square" lIns="68569" tIns="34275" rIns="68569" bIns="34275" anchor="t" anchorCtr="0">
              <a:spAutoFit/>
            </a:bodyPr>
            <a:lstStyle/>
            <a:p>
              <a:r>
                <a:rPr lang="en-IN" sz="1050" dirty="0"/>
                <a:t>necessity</a:t>
              </a:r>
              <a:endParaRPr sz="1050" dirty="0"/>
            </a:p>
          </p:txBody>
        </p:sp>
      </p:grpSp>
      <p:sp>
        <p:nvSpPr>
          <p:cNvPr id="472" name="Google Shape;472;p56"/>
          <p:cNvSpPr txBox="1"/>
          <p:nvPr/>
        </p:nvSpPr>
        <p:spPr>
          <a:xfrm>
            <a:off x="190322" y="1446619"/>
            <a:ext cx="2532104" cy="2989250"/>
          </a:xfrm>
          <a:prstGeom prst="rect">
            <a:avLst/>
          </a:prstGeom>
          <a:noFill/>
          <a:ln>
            <a:noFill/>
          </a:ln>
        </p:spPr>
        <p:txBody>
          <a:bodyPr spcFirstLastPara="1" wrap="square" lIns="68569" tIns="34275" rIns="68569" bIns="34275" anchor="t" anchorCtr="0">
            <a:spAutoFit/>
          </a:bodyPr>
          <a:lstStyle/>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Customer/Stakeholders</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Product Owner</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SMEs</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Architects</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Agile Team</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Scrum Master</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Big Wall, whiteboard, flip chart papers</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Sticky Notes</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Sharpies</a:t>
            </a:r>
            <a:endParaRPr sz="1500" dirty="0">
              <a:latin typeface="Arial" panose="020B0604020202020204" pitchFamily="34" charset="0"/>
              <a:ea typeface="Proxima Nova"/>
              <a:cs typeface="Arial" panose="020B0604020202020204" pitchFamily="34" charset="0"/>
              <a:sym typeface="Proxima Nova"/>
            </a:endParaRPr>
          </a:p>
          <a:p>
            <a:pPr marL="214313" indent="-233363">
              <a:lnSpc>
                <a:spcPct val="115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Time &amp; Patience</a:t>
            </a:r>
            <a:endParaRPr sz="1500" dirty="0">
              <a:latin typeface="Arial" panose="020B0604020202020204" pitchFamily="34" charset="0"/>
              <a:ea typeface="Proxima Nova"/>
              <a:cs typeface="Arial" panose="020B0604020202020204" pitchFamily="34" charset="0"/>
              <a:sym typeface="Proxima Nova"/>
            </a:endParaRPr>
          </a:p>
        </p:txBody>
      </p:sp>
      <p:sp>
        <p:nvSpPr>
          <p:cNvPr id="473" name="Google Shape;473;p56"/>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IN"/>
              <a:pPr>
                <a:buSzPts val="1700"/>
              </a:pPr>
              <a:t>24</a:t>
            </a:fld>
            <a:endParaRPr dirty="0"/>
          </a:p>
        </p:txBody>
      </p:sp>
      <p:sp>
        <p:nvSpPr>
          <p:cNvPr id="2" name="TextBox 1">
            <a:extLst>
              <a:ext uri="{FF2B5EF4-FFF2-40B4-BE49-F238E27FC236}">
                <a16:creationId xmlns:a16="http://schemas.microsoft.com/office/drawing/2014/main" id="{92A6A24C-EBDC-511B-7E30-D4ED892A93A5}"/>
              </a:ext>
            </a:extLst>
          </p:cNvPr>
          <p:cNvSpPr txBox="1"/>
          <p:nvPr/>
        </p:nvSpPr>
        <p:spPr>
          <a:xfrm>
            <a:off x="110768" y="4328922"/>
            <a:ext cx="2240381" cy="553998"/>
          </a:xfrm>
          <a:prstGeom prst="rect">
            <a:avLst/>
          </a:prstGeom>
          <a:noFill/>
        </p:spPr>
        <p:txBody>
          <a:bodyPr wrap="square" rtlCol="0">
            <a:spAutoFit/>
          </a:bodyPr>
          <a:lstStyle/>
          <a:p>
            <a:pPr marL="285750" indent="-228600">
              <a:buSzPct val="165000"/>
              <a:buFont typeface="Arial" panose="020B0604020202020204" pitchFamily="34" charset="0"/>
              <a:buChar char="•"/>
            </a:pPr>
            <a:r>
              <a:rPr lang="en-US" sz="1500" dirty="0">
                <a:solidFill>
                  <a:srgbClr val="FF0000"/>
                </a:solidFill>
              </a:rPr>
              <a:t>Security Resources</a:t>
            </a:r>
          </a:p>
          <a:p>
            <a:pPr marL="285750" indent="-228600">
              <a:buSzPct val="165000"/>
              <a:buFont typeface="Arial" panose="020B0604020202020204" pitchFamily="34" charset="0"/>
              <a:buChar char="•"/>
            </a:pPr>
            <a:r>
              <a:rPr lang="en-US" sz="1500" dirty="0">
                <a:solidFill>
                  <a:srgbClr val="FF0000"/>
                </a:solidFill>
              </a:rPr>
              <a:t>Threat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7"/>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Anatomy Of A Map</a:t>
            </a:r>
            <a:endParaRPr dirty="0">
              <a:latin typeface="Arial" panose="020B0604020202020204" pitchFamily="34" charset="0"/>
              <a:ea typeface="Helvetica Neue"/>
              <a:cs typeface="Arial" panose="020B0604020202020204" pitchFamily="34" charset="0"/>
              <a:sym typeface="Helvetica Neue"/>
            </a:endParaRPr>
          </a:p>
        </p:txBody>
      </p:sp>
      <p:sp>
        <p:nvSpPr>
          <p:cNvPr id="479" name="Google Shape;479;p57"/>
          <p:cNvSpPr txBox="1"/>
          <p:nvPr/>
        </p:nvSpPr>
        <p:spPr>
          <a:xfrm>
            <a:off x="642803" y="1980145"/>
            <a:ext cx="1818225" cy="1112797"/>
          </a:xfrm>
          <a:prstGeom prst="rect">
            <a:avLst/>
          </a:prstGeom>
          <a:noFill/>
          <a:ln>
            <a:noFill/>
          </a:ln>
        </p:spPr>
        <p:txBody>
          <a:bodyPr spcFirstLastPara="1" wrap="square" lIns="0" tIns="50475" rIns="0" bIns="0" anchor="t" anchorCtr="0">
            <a:spAutoFit/>
          </a:bodyPr>
          <a:lstStyle/>
          <a:p>
            <a:pPr algn="ctr"/>
            <a:r>
              <a:rPr lang="en-IN" sz="1500" dirty="0">
                <a:solidFill>
                  <a:srgbClr val="2BA6ED"/>
                </a:solidFill>
                <a:latin typeface="Arial" panose="020B0604020202020204" pitchFamily="34" charset="0"/>
                <a:ea typeface="Proxima Nova"/>
                <a:cs typeface="Arial" panose="020B0604020202020204" pitchFamily="34" charset="0"/>
                <a:sym typeface="Proxima Nova"/>
              </a:rPr>
              <a:t>Users / Personas</a:t>
            </a:r>
            <a:endParaRPr sz="1500" dirty="0">
              <a:latin typeface="Arial" panose="020B0604020202020204" pitchFamily="34" charset="0"/>
              <a:ea typeface="Proxima Nova"/>
              <a:cs typeface="Arial" panose="020B0604020202020204" pitchFamily="34" charset="0"/>
              <a:sym typeface="Proxima Nova"/>
            </a:endParaRPr>
          </a:p>
          <a:p>
            <a:pPr marL="9525" marR="3810" algn="ctr">
              <a:lnSpc>
                <a:spcPct val="120000"/>
              </a:lnSpc>
            </a:pPr>
            <a:r>
              <a:rPr lang="en-IN" sz="1500" dirty="0">
                <a:solidFill>
                  <a:srgbClr val="454646"/>
                </a:solidFill>
                <a:latin typeface="Arial" panose="020B0604020202020204" pitchFamily="34" charset="0"/>
                <a:ea typeface="Proxima Nova"/>
                <a:cs typeface="Arial" panose="020B0604020202020204" pitchFamily="34" charset="0"/>
                <a:sym typeface="Proxima Nova"/>
              </a:rPr>
              <a:t>Who are your users and  what are their goals?</a:t>
            </a:r>
            <a:endParaRPr sz="1500" dirty="0">
              <a:latin typeface="Arial" panose="020B0604020202020204" pitchFamily="34" charset="0"/>
              <a:ea typeface="Proxima Nova"/>
              <a:cs typeface="Arial" panose="020B0604020202020204" pitchFamily="34" charset="0"/>
              <a:sym typeface="Proxima Nova"/>
            </a:endParaRPr>
          </a:p>
        </p:txBody>
      </p:sp>
      <p:sp>
        <p:nvSpPr>
          <p:cNvPr id="480" name="Google Shape;480;p57"/>
          <p:cNvSpPr/>
          <p:nvPr/>
        </p:nvSpPr>
        <p:spPr>
          <a:xfrm>
            <a:off x="2074834" y="1407301"/>
            <a:ext cx="866775" cy="555308"/>
          </a:xfrm>
          <a:custGeom>
            <a:avLst/>
            <a:gdLst/>
            <a:ahLst/>
            <a:cxnLst/>
            <a:rect l="l" t="t" r="r" b="b"/>
            <a:pathLst>
              <a:path w="1155700" h="740410" extrusionOk="0">
                <a:moveTo>
                  <a:pt x="1145538" y="31361"/>
                </a:moveTo>
                <a:lnTo>
                  <a:pt x="1091373" y="31361"/>
                </a:lnTo>
                <a:lnTo>
                  <a:pt x="1091968" y="44047"/>
                </a:lnTo>
                <a:lnTo>
                  <a:pt x="1079282" y="44644"/>
                </a:lnTo>
                <a:lnTo>
                  <a:pt x="1080113" y="76165"/>
                </a:lnTo>
                <a:lnTo>
                  <a:pt x="1155142" y="35810"/>
                </a:lnTo>
                <a:lnTo>
                  <a:pt x="1145538" y="31361"/>
                </a:lnTo>
                <a:close/>
              </a:path>
              <a:path w="1155700" h="740410" extrusionOk="0">
                <a:moveTo>
                  <a:pt x="1078980" y="38199"/>
                </a:moveTo>
                <a:lnTo>
                  <a:pt x="1079172" y="44644"/>
                </a:lnTo>
                <a:lnTo>
                  <a:pt x="1078980" y="38199"/>
                </a:lnTo>
                <a:close/>
              </a:path>
              <a:path w="1155700" h="740410" extrusionOk="0">
                <a:moveTo>
                  <a:pt x="1091373" y="31361"/>
                </a:moveTo>
                <a:lnTo>
                  <a:pt x="1078793" y="31953"/>
                </a:lnTo>
                <a:lnTo>
                  <a:pt x="1078980" y="38199"/>
                </a:lnTo>
                <a:lnTo>
                  <a:pt x="1079282" y="44644"/>
                </a:lnTo>
                <a:lnTo>
                  <a:pt x="1091968" y="44047"/>
                </a:lnTo>
                <a:lnTo>
                  <a:pt x="1091373" y="31361"/>
                </a:lnTo>
                <a:close/>
              </a:path>
              <a:path w="1155700" h="740410" extrusionOk="0">
                <a:moveTo>
                  <a:pt x="1078793" y="31953"/>
                </a:moveTo>
                <a:lnTo>
                  <a:pt x="1078980" y="38199"/>
                </a:lnTo>
                <a:lnTo>
                  <a:pt x="1078793" y="31953"/>
                </a:lnTo>
                <a:close/>
              </a:path>
              <a:path w="1155700" h="740410" extrusionOk="0">
                <a:moveTo>
                  <a:pt x="1077840" y="0"/>
                </a:moveTo>
                <a:lnTo>
                  <a:pt x="1078793" y="31953"/>
                </a:lnTo>
                <a:lnTo>
                  <a:pt x="1091373" y="31361"/>
                </a:lnTo>
                <a:lnTo>
                  <a:pt x="1145538" y="31361"/>
                </a:lnTo>
                <a:lnTo>
                  <a:pt x="1077840" y="0"/>
                </a:lnTo>
                <a:close/>
              </a:path>
              <a:path w="1155700" h="740410" extrusionOk="0">
                <a:moveTo>
                  <a:pt x="1040391" y="33957"/>
                </a:moveTo>
                <a:lnTo>
                  <a:pt x="1027738" y="35053"/>
                </a:lnTo>
                <a:lnTo>
                  <a:pt x="1028835" y="47706"/>
                </a:lnTo>
                <a:lnTo>
                  <a:pt x="1041487" y="46610"/>
                </a:lnTo>
                <a:lnTo>
                  <a:pt x="1040391" y="33957"/>
                </a:lnTo>
                <a:close/>
              </a:path>
              <a:path w="1155700" h="740410" extrusionOk="0">
                <a:moveTo>
                  <a:pt x="989578" y="38425"/>
                </a:moveTo>
                <a:lnTo>
                  <a:pt x="976970" y="39937"/>
                </a:lnTo>
                <a:lnTo>
                  <a:pt x="978482" y="52547"/>
                </a:lnTo>
                <a:lnTo>
                  <a:pt x="991092" y="51033"/>
                </a:lnTo>
                <a:lnTo>
                  <a:pt x="989578" y="38425"/>
                </a:lnTo>
                <a:close/>
              </a:path>
              <a:path w="1155700" h="740410" extrusionOk="0">
                <a:moveTo>
                  <a:pt x="939140" y="44477"/>
                </a:moveTo>
                <a:lnTo>
                  <a:pt x="938326" y="44575"/>
                </a:lnTo>
                <a:lnTo>
                  <a:pt x="926377" y="46412"/>
                </a:lnTo>
                <a:lnTo>
                  <a:pt x="928306" y="58964"/>
                </a:lnTo>
                <a:lnTo>
                  <a:pt x="939971" y="57171"/>
                </a:lnTo>
                <a:lnTo>
                  <a:pt x="940654" y="57086"/>
                </a:lnTo>
                <a:lnTo>
                  <a:pt x="939140" y="44477"/>
                </a:lnTo>
                <a:close/>
              </a:path>
              <a:path w="1155700" h="740410" extrusionOk="0">
                <a:moveTo>
                  <a:pt x="888719" y="52200"/>
                </a:moveTo>
                <a:lnTo>
                  <a:pt x="885972" y="52623"/>
                </a:lnTo>
                <a:lnTo>
                  <a:pt x="876014" y="54494"/>
                </a:lnTo>
                <a:lnTo>
                  <a:pt x="878361" y="66975"/>
                </a:lnTo>
                <a:lnTo>
                  <a:pt x="888024" y="65159"/>
                </a:lnTo>
                <a:lnTo>
                  <a:pt x="890648" y="64753"/>
                </a:lnTo>
                <a:lnTo>
                  <a:pt x="888719" y="52200"/>
                </a:lnTo>
                <a:close/>
              </a:path>
              <a:path w="1155700" h="740410" extrusionOk="0">
                <a:moveTo>
                  <a:pt x="838570" y="61532"/>
                </a:moveTo>
                <a:lnTo>
                  <a:pt x="834473" y="62302"/>
                </a:lnTo>
                <a:lnTo>
                  <a:pt x="825939" y="64204"/>
                </a:lnTo>
                <a:lnTo>
                  <a:pt x="828701" y="76601"/>
                </a:lnTo>
                <a:lnTo>
                  <a:pt x="836939" y="74764"/>
                </a:lnTo>
                <a:lnTo>
                  <a:pt x="840916" y="74014"/>
                </a:lnTo>
                <a:lnTo>
                  <a:pt x="838570" y="61532"/>
                </a:lnTo>
                <a:close/>
              </a:path>
              <a:path w="1155700" h="740410" extrusionOk="0">
                <a:moveTo>
                  <a:pt x="788751" y="72494"/>
                </a:moveTo>
                <a:lnTo>
                  <a:pt x="783893" y="73576"/>
                </a:lnTo>
                <a:lnTo>
                  <a:pt x="776208" y="75563"/>
                </a:lnTo>
                <a:lnTo>
                  <a:pt x="779388" y="87859"/>
                </a:lnTo>
                <a:lnTo>
                  <a:pt x="786779" y="85948"/>
                </a:lnTo>
                <a:lnTo>
                  <a:pt x="791514" y="84889"/>
                </a:lnTo>
                <a:lnTo>
                  <a:pt x="788751" y="72494"/>
                </a:lnTo>
                <a:close/>
              </a:path>
              <a:path w="1155700" h="740410" extrusionOk="0">
                <a:moveTo>
                  <a:pt x="739322" y="85103"/>
                </a:moveTo>
                <a:lnTo>
                  <a:pt x="734292" y="86405"/>
                </a:lnTo>
                <a:lnTo>
                  <a:pt x="726887" y="88592"/>
                </a:lnTo>
                <a:lnTo>
                  <a:pt x="730486" y="100771"/>
                </a:lnTo>
                <a:lnTo>
                  <a:pt x="737588" y="98673"/>
                </a:lnTo>
                <a:lnTo>
                  <a:pt x="742502" y="97398"/>
                </a:lnTo>
                <a:lnTo>
                  <a:pt x="739322" y="85103"/>
                </a:lnTo>
                <a:close/>
              </a:path>
              <a:path w="1155700" h="740410" extrusionOk="0">
                <a:moveTo>
                  <a:pt x="690349" y="99386"/>
                </a:moveTo>
                <a:lnTo>
                  <a:pt x="685727" y="100751"/>
                </a:lnTo>
                <a:lnTo>
                  <a:pt x="678042" y="103314"/>
                </a:lnTo>
                <a:lnTo>
                  <a:pt x="682059" y="115362"/>
                </a:lnTo>
                <a:lnTo>
                  <a:pt x="689442" y="112900"/>
                </a:lnTo>
                <a:lnTo>
                  <a:pt x="693947" y="111566"/>
                </a:lnTo>
                <a:lnTo>
                  <a:pt x="690349" y="99386"/>
                </a:lnTo>
                <a:close/>
              </a:path>
              <a:path w="1155700" h="740410" extrusionOk="0">
                <a:moveTo>
                  <a:pt x="641898" y="115365"/>
                </a:moveTo>
                <a:lnTo>
                  <a:pt x="638262" y="116578"/>
                </a:lnTo>
                <a:lnTo>
                  <a:pt x="629746" y="119754"/>
                </a:lnTo>
                <a:lnTo>
                  <a:pt x="634183" y="131654"/>
                </a:lnTo>
                <a:lnTo>
                  <a:pt x="642395" y="128591"/>
                </a:lnTo>
                <a:lnTo>
                  <a:pt x="645915" y="127414"/>
                </a:lnTo>
                <a:lnTo>
                  <a:pt x="641898" y="115365"/>
                </a:lnTo>
                <a:close/>
              </a:path>
              <a:path w="1155700" h="740410" extrusionOk="0">
                <a:moveTo>
                  <a:pt x="594047" y="133068"/>
                </a:moveTo>
                <a:lnTo>
                  <a:pt x="591955" y="133847"/>
                </a:lnTo>
                <a:lnTo>
                  <a:pt x="582075" y="137939"/>
                </a:lnTo>
                <a:lnTo>
                  <a:pt x="586934" y="149673"/>
                </a:lnTo>
                <a:lnTo>
                  <a:pt x="596511" y="145707"/>
                </a:lnTo>
                <a:lnTo>
                  <a:pt x="598484" y="144966"/>
                </a:lnTo>
                <a:lnTo>
                  <a:pt x="594047" y="133068"/>
                </a:lnTo>
                <a:close/>
              </a:path>
              <a:path w="1155700" h="740410" extrusionOk="0">
                <a:moveTo>
                  <a:pt x="546663" y="152614"/>
                </a:moveTo>
                <a:lnTo>
                  <a:pt x="535115" y="157897"/>
                </a:lnTo>
                <a:lnTo>
                  <a:pt x="540398" y="169447"/>
                </a:lnTo>
                <a:lnTo>
                  <a:pt x="551947" y="164164"/>
                </a:lnTo>
                <a:lnTo>
                  <a:pt x="546663" y="152614"/>
                </a:lnTo>
                <a:close/>
              </a:path>
              <a:path w="1155700" h="740410" extrusionOk="0">
                <a:moveTo>
                  <a:pt x="500303" y="173949"/>
                </a:moveTo>
                <a:lnTo>
                  <a:pt x="488958" y="179658"/>
                </a:lnTo>
                <a:lnTo>
                  <a:pt x="494667" y="191002"/>
                </a:lnTo>
                <a:lnTo>
                  <a:pt x="506012" y="185294"/>
                </a:lnTo>
                <a:lnTo>
                  <a:pt x="500303" y="173949"/>
                </a:lnTo>
                <a:close/>
              </a:path>
              <a:path w="1155700" h="740410" extrusionOk="0">
                <a:moveTo>
                  <a:pt x="454826" y="197114"/>
                </a:moveTo>
                <a:lnTo>
                  <a:pt x="443706" y="203249"/>
                </a:lnTo>
                <a:lnTo>
                  <a:pt x="449842" y="214369"/>
                </a:lnTo>
                <a:lnTo>
                  <a:pt x="460961" y="208233"/>
                </a:lnTo>
                <a:lnTo>
                  <a:pt x="454826" y="197114"/>
                </a:lnTo>
                <a:close/>
              </a:path>
              <a:path w="1155700" h="740410" extrusionOk="0">
                <a:moveTo>
                  <a:pt x="410340" y="222139"/>
                </a:moveTo>
                <a:lnTo>
                  <a:pt x="399469" y="228704"/>
                </a:lnTo>
                <a:lnTo>
                  <a:pt x="406034" y="239576"/>
                </a:lnTo>
                <a:lnTo>
                  <a:pt x="416905" y="233011"/>
                </a:lnTo>
                <a:lnTo>
                  <a:pt x="410340" y="222139"/>
                </a:lnTo>
                <a:close/>
              </a:path>
              <a:path w="1155700" h="740410" extrusionOk="0">
                <a:moveTo>
                  <a:pt x="366969" y="249055"/>
                </a:moveTo>
                <a:lnTo>
                  <a:pt x="356368" y="256052"/>
                </a:lnTo>
                <a:lnTo>
                  <a:pt x="363363" y="266651"/>
                </a:lnTo>
                <a:lnTo>
                  <a:pt x="373964" y="259656"/>
                </a:lnTo>
                <a:lnTo>
                  <a:pt x="366969" y="249055"/>
                </a:lnTo>
                <a:close/>
              </a:path>
              <a:path w="1155700" h="740410" extrusionOk="0">
                <a:moveTo>
                  <a:pt x="324841" y="277892"/>
                </a:moveTo>
                <a:lnTo>
                  <a:pt x="314538" y="285319"/>
                </a:lnTo>
                <a:lnTo>
                  <a:pt x="321965" y="295621"/>
                </a:lnTo>
                <a:lnTo>
                  <a:pt x="332267" y="288196"/>
                </a:lnTo>
                <a:lnTo>
                  <a:pt x="324841" y="277892"/>
                </a:lnTo>
                <a:close/>
              </a:path>
              <a:path w="1155700" h="740410" extrusionOk="0">
                <a:moveTo>
                  <a:pt x="284105" y="308674"/>
                </a:moveTo>
                <a:lnTo>
                  <a:pt x="274128" y="316533"/>
                </a:lnTo>
                <a:lnTo>
                  <a:pt x="281985" y="326510"/>
                </a:lnTo>
                <a:lnTo>
                  <a:pt x="291962" y="318651"/>
                </a:lnTo>
                <a:lnTo>
                  <a:pt x="284105" y="308674"/>
                </a:lnTo>
                <a:close/>
              </a:path>
              <a:path w="1155700" h="740410" extrusionOk="0">
                <a:moveTo>
                  <a:pt x="244919" y="341424"/>
                </a:moveTo>
                <a:lnTo>
                  <a:pt x="237308" y="347981"/>
                </a:lnTo>
                <a:lnTo>
                  <a:pt x="235168" y="350000"/>
                </a:lnTo>
                <a:lnTo>
                  <a:pt x="243885" y="359236"/>
                </a:lnTo>
                <a:lnTo>
                  <a:pt x="245716" y="357508"/>
                </a:lnTo>
                <a:lnTo>
                  <a:pt x="253208" y="351045"/>
                </a:lnTo>
                <a:lnTo>
                  <a:pt x="244919" y="341424"/>
                </a:lnTo>
                <a:close/>
              </a:path>
              <a:path w="1155700" h="740410" extrusionOk="0">
                <a:moveTo>
                  <a:pt x="207462" y="376153"/>
                </a:moveTo>
                <a:lnTo>
                  <a:pt x="205916" y="377612"/>
                </a:lnTo>
                <a:lnTo>
                  <a:pt x="198368" y="385439"/>
                </a:lnTo>
                <a:lnTo>
                  <a:pt x="207511" y="394254"/>
                </a:lnTo>
                <a:lnTo>
                  <a:pt x="214753" y="386745"/>
                </a:lnTo>
                <a:lnTo>
                  <a:pt x="216179" y="385389"/>
                </a:lnTo>
                <a:lnTo>
                  <a:pt x="207462" y="376153"/>
                </a:lnTo>
                <a:close/>
              </a:path>
              <a:path w="1155700" h="740410" extrusionOk="0">
                <a:moveTo>
                  <a:pt x="171949" y="413311"/>
                </a:moveTo>
                <a:lnTo>
                  <a:pt x="163589" y="422871"/>
                </a:lnTo>
                <a:lnTo>
                  <a:pt x="173151" y="431231"/>
                </a:lnTo>
                <a:lnTo>
                  <a:pt x="181510" y="421670"/>
                </a:lnTo>
                <a:lnTo>
                  <a:pt x="171949" y="413311"/>
                </a:lnTo>
                <a:close/>
              </a:path>
              <a:path w="1155700" h="740410" extrusionOk="0">
                <a:moveTo>
                  <a:pt x="138913" y="452305"/>
                </a:moveTo>
                <a:lnTo>
                  <a:pt x="131048" y="462277"/>
                </a:lnTo>
                <a:lnTo>
                  <a:pt x="141019" y="470142"/>
                </a:lnTo>
                <a:lnTo>
                  <a:pt x="148885" y="460171"/>
                </a:lnTo>
                <a:lnTo>
                  <a:pt x="138913" y="452305"/>
                </a:lnTo>
                <a:close/>
              </a:path>
              <a:path w="1155700" h="740410" extrusionOk="0">
                <a:moveTo>
                  <a:pt x="108309" y="493245"/>
                </a:moveTo>
                <a:lnTo>
                  <a:pt x="100976" y="503614"/>
                </a:lnTo>
                <a:lnTo>
                  <a:pt x="111344" y="510947"/>
                </a:lnTo>
                <a:lnTo>
                  <a:pt x="118677" y="500578"/>
                </a:lnTo>
                <a:lnTo>
                  <a:pt x="108309" y="493245"/>
                </a:lnTo>
                <a:close/>
              </a:path>
              <a:path w="1155700" h="740410" extrusionOk="0">
                <a:moveTo>
                  <a:pt x="80375" y="536068"/>
                </a:moveTo>
                <a:lnTo>
                  <a:pt x="77589" y="540500"/>
                </a:lnTo>
                <a:lnTo>
                  <a:pt x="73803" y="547344"/>
                </a:lnTo>
                <a:lnTo>
                  <a:pt x="84916" y="553491"/>
                </a:lnTo>
                <a:lnTo>
                  <a:pt x="88445" y="547110"/>
                </a:lnTo>
                <a:lnTo>
                  <a:pt x="91126" y="542829"/>
                </a:lnTo>
                <a:lnTo>
                  <a:pt x="80375" y="536068"/>
                </a:lnTo>
                <a:close/>
              </a:path>
              <a:path w="1155700" h="740410" extrusionOk="0">
                <a:moveTo>
                  <a:pt x="55492" y="581164"/>
                </a:moveTo>
                <a:lnTo>
                  <a:pt x="49998" y="592615"/>
                </a:lnTo>
                <a:lnTo>
                  <a:pt x="61448" y="598109"/>
                </a:lnTo>
                <a:lnTo>
                  <a:pt x="66942" y="586658"/>
                </a:lnTo>
                <a:lnTo>
                  <a:pt x="55492" y="581164"/>
                </a:lnTo>
                <a:close/>
              </a:path>
              <a:path w="1155700" h="740410" extrusionOk="0">
                <a:moveTo>
                  <a:pt x="34289" y="627722"/>
                </a:moveTo>
                <a:lnTo>
                  <a:pt x="29488" y="639480"/>
                </a:lnTo>
                <a:lnTo>
                  <a:pt x="41245" y="644282"/>
                </a:lnTo>
                <a:lnTo>
                  <a:pt x="46047" y="632524"/>
                </a:lnTo>
                <a:lnTo>
                  <a:pt x="34289" y="627722"/>
                </a:lnTo>
                <a:close/>
              </a:path>
              <a:path w="1155700" h="740410" extrusionOk="0">
                <a:moveTo>
                  <a:pt x="16578" y="675725"/>
                </a:moveTo>
                <a:lnTo>
                  <a:pt x="13026" y="686217"/>
                </a:lnTo>
                <a:lnTo>
                  <a:pt x="12499" y="688168"/>
                </a:lnTo>
                <a:lnTo>
                  <a:pt x="24759" y="691479"/>
                </a:lnTo>
                <a:lnTo>
                  <a:pt x="25132" y="690100"/>
                </a:lnTo>
                <a:lnTo>
                  <a:pt x="25234" y="689719"/>
                </a:lnTo>
                <a:lnTo>
                  <a:pt x="28608" y="679797"/>
                </a:lnTo>
                <a:lnTo>
                  <a:pt x="16578" y="675725"/>
                </a:lnTo>
                <a:close/>
              </a:path>
              <a:path w="1155700" h="740410" extrusionOk="0">
                <a:moveTo>
                  <a:pt x="25248" y="689719"/>
                </a:moveTo>
                <a:lnTo>
                  <a:pt x="25182" y="689914"/>
                </a:lnTo>
                <a:lnTo>
                  <a:pt x="25248" y="689719"/>
                </a:lnTo>
                <a:close/>
              </a:path>
              <a:path w="1155700" h="740410" extrusionOk="0">
                <a:moveTo>
                  <a:pt x="2519" y="725357"/>
                </a:moveTo>
                <a:lnTo>
                  <a:pt x="0" y="737805"/>
                </a:lnTo>
                <a:lnTo>
                  <a:pt x="12447" y="740324"/>
                </a:lnTo>
                <a:lnTo>
                  <a:pt x="14966" y="727877"/>
                </a:lnTo>
                <a:lnTo>
                  <a:pt x="2519" y="725357"/>
                </a:lnTo>
                <a:close/>
              </a:path>
            </a:pathLst>
          </a:custGeom>
          <a:solidFill>
            <a:srgbClr val="1B2429"/>
          </a:solidFill>
          <a:ln>
            <a:noFill/>
          </a:ln>
        </p:spPr>
        <p:txBody>
          <a:bodyPr spcFirstLastPara="1" wrap="square" lIns="0" tIns="0" rIns="0" bIns="0" anchor="t" anchorCtr="0">
            <a:noAutofit/>
          </a:bodyPr>
          <a:lstStyle/>
          <a:p>
            <a:endParaRPr sz="1050" dirty="0"/>
          </a:p>
        </p:txBody>
      </p:sp>
      <p:grpSp>
        <p:nvGrpSpPr>
          <p:cNvPr id="481" name="Google Shape;481;p57"/>
          <p:cNvGrpSpPr/>
          <p:nvPr/>
        </p:nvGrpSpPr>
        <p:grpSpPr>
          <a:xfrm>
            <a:off x="2965743" y="1829883"/>
            <a:ext cx="5535454" cy="3029557"/>
            <a:chOff x="3954323" y="2439844"/>
            <a:chExt cx="7380605" cy="4039409"/>
          </a:xfrm>
        </p:grpSpPr>
        <p:sp>
          <p:nvSpPr>
            <p:cNvPr id="482" name="Google Shape;482;p57"/>
            <p:cNvSpPr/>
            <p:nvPr/>
          </p:nvSpPr>
          <p:spPr>
            <a:xfrm>
              <a:off x="4282568"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83" name="Google Shape;483;p57"/>
            <p:cNvSpPr/>
            <p:nvPr/>
          </p:nvSpPr>
          <p:spPr>
            <a:xfrm>
              <a:off x="5267524"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84" name="Google Shape;484;p57"/>
            <p:cNvSpPr/>
            <p:nvPr/>
          </p:nvSpPr>
          <p:spPr>
            <a:xfrm>
              <a:off x="6252480"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85" name="Google Shape;485;p57"/>
            <p:cNvSpPr/>
            <p:nvPr/>
          </p:nvSpPr>
          <p:spPr>
            <a:xfrm>
              <a:off x="7237436"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86" name="Google Shape;486;p57"/>
            <p:cNvSpPr/>
            <p:nvPr/>
          </p:nvSpPr>
          <p:spPr>
            <a:xfrm>
              <a:off x="8222391"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87" name="Google Shape;487;p57"/>
            <p:cNvSpPr/>
            <p:nvPr/>
          </p:nvSpPr>
          <p:spPr>
            <a:xfrm>
              <a:off x="9207347"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88" name="Google Shape;488;p57"/>
            <p:cNvSpPr/>
            <p:nvPr/>
          </p:nvSpPr>
          <p:spPr>
            <a:xfrm>
              <a:off x="10192302"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489" name="Google Shape;489;p57"/>
            <p:cNvSpPr/>
            <p:nvPr/>
          </p:nvSpPr>
          <p:spPr>
            <a:xfrm>
              <a:off x="4282568" y="243984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90" name="Google Shape;490;p57"/>
            <p:cNvSpPr/>
            <p:nvPr/>
          </p:nvSpPr>
          <p:spPr>
            <a:xfrm>
              <a:off x="6252480"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91" name="Google Shape;491;p57"/>
            <p:cNvSpPr/>
            <p:nvPr/>
          </p:nvSpPr>
          <p:spPr>
            <a:xfrm>
              <a:off x="9211901"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492" name="Google Shape;492;p57"/>
            <p:cNvSpPr/>
            <p:nvPr/>
          </p:nvSpPr>
          <p:spPr>
            <a:xfrm>
              <a:off x="4282568"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93" name="Google Shape;493;p57"/>
            <p:cNvSpPr/>
            <p:nvPr/>
          </p:nvSpPr>
          <p:spPr>
            <a:xfrm>
              <a:off x="5267524"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94" name="Google Shape;494;p57"/>
            <p:cNvSpPr/>
            <p:nvPr/>
          </p:nvSpPr>
          <p:spPr>
            <a:xfrm>
              <a:off x="6252480"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95" name="Google Shape;495;p57"/>
            <p:cNvSpPr/>
            <p:nvPr/>
          </p:nvSpPr>
          <p:spPr>
            <a:xfrm>
              <a:off x="9211901"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96" name="Google Shape;496;p57"/>
            <p:cNvSpPr/>
            <p:nvPr/>
          </p:nvSpPr>
          <p:spPr>
            <a:xfrm>
              <a:off x="10192302"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97" name="Google Shape;497;p57"/>
            <p:cNvSpPr/>
            <p:nvPr/>
          </p:nvSpPr>
          <p:spPr>
            <a:xfrm>
              <a:off x="5267524" y="4909730"/>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98" name="Google Shape;498;p57"/>
            <p:cNvSpPr/>
            <p:nvPr/>
          </p:nvSpPr>
          <p:spPr>
            <a:xfrm>
              <a:off x="7237436"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499" name="Google Shape;499;p57"/>
            <p:cNvSpPr/>
            <p:nvPr/>
          </p:nvSpPr>
          <p:spPr>
            <a:xfrm>
              <a:off x="8222391"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00" name="Google Shape;500;p57"/>
            <p:cNvSpPr/>
            <p:nvPr/>
          </p:nvSpPr>
          <p:spPr>
            <a:xfrm>
              <a:off x="3954323" y="3968637"/>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01" name="Google Shape;501;p57"/>
            <p:cNvSpPr/>
            <p:nvPr/>
          </p:nvSpPr>
          <p:spPr>
            <a:xfrm>
              <a:off x="3954323" y="5696432"/>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02" name="Google Shape;502;p57"/>
            <p:cNvSpPr/>
            <p:nvPr/>
          </p:nvSpPr>
          <p:spPr>
            <a:xfrm>
              <a:off x="4282568"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03" name="Google Shape;503;p57"/>
            <p:cNvSpPr/>
            <p:nvPr/>
          </p:nvSpPr>
          <p:spPr>
            <a:xfrm>
              <a:off x="5267524"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04" name="Google Shape;504;p57"/>
            <p:cNvSpPr/>
            <p:nvPr/>
          </p:nvSpPr>
          <p:spPr>
            <a:xfrm>
              <a:off x="6252480"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05" name="Google Shape;505;p57"/>
            <p:cNvSpPr/>
            <p:nvPr/>
          </p:nvSpPr>
          <p:spPr>
            <a:xfrm>
              <a:off x="8222391"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grpSp>
      <p:grpSp>
        <p:nvGrpSpPr>
          <p:cNvPr id="506" name="Google Shape;506;p57"/>
          <p:cNvGrpSpPr/>
          <p:nvPr/>
        </p:nvGrpSpPr>
        <p:grpSpPr>
          <a:xfrm>
            <a:off x="3206512" y="1115100"/>
            <a:ext cx="4320064" cy="648176"/>
            <a:chOff x="4418708" y="1025419"/>
            <a:chExt cx="5760085" cy="864235"/>
          </a:xfrm>
        </p:grpSpPr>
        <p:sp>
          <p:nvSpPr>
            <p:cNvPr id="507" name="Google Shape;507;p57"/>
            <p:cNvSpPr/>
            <p:nvPr/>
          </p:nvSpPr>
          <p:spPr>
            <a:xfrm>
              <a:off x="4538262"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08" name="Google Shape;508;p57"/>
            <p:cNvSpPr/>
            <p:nvPr/>
          </p:nvSpPr>
          <p:spPr>
            <a:xfrm>
              <a:off x="4625778"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09" name="Google Shape;509;p57"/>
            <p:cNvSpPr/>
            <p:nvPr/>
          </p:nvSpPr>
          <p:spPr>
            <a:xfrm>
              <a:off x="9467596"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10" name="Google Shape;510;p57"/>
            <p:cNvSpPr/>
            <p:nvPr/>
          </p:nvSpPr>
          <p:spPr>
            <a:xfrm>
              <a:off x="9555111"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11" name="Google Shape;511;p57"/>
            <p:cNvSpPr/>
            <p:nvPr/>
          </p:nvSpPr>
          <p:spPr>
            <a:xfrm>
              <a:off x="4418708" y="1025419"/>
              <a:ext cx="5760085" cy="864235"/>
            </a:xfrm>
            <a:custGeom>
              <a:avLst/>
              <a:gdLst/>
              <a:ahLst/>
              <a:cxnLst/>
              <a:rect l="l" t="t" r="r" b="b"/>
              <a:pathLst>
                <a:path w="5760084" h="864235" extrusionOk="0">
                  <a:moveTo>
                    <a:pt x="0" y="0"/>
                  </a:moveTo>
                  <a:lnTo>
                    <a:pt x="5759998" y="0"/>
                  </a:lnTo>
                  <a:lnTo>
                    <a:pt x="5759998" y="863999"/>
                  </a:lnTo>
                  <a:lnTo>
                    <a:pt x="0" y="863999"/>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grpSp>
      <p:sp>
        <p:nvSpPr>
          <p:cNvPr id="512" name="Google Shape;512;p57"/>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IN"/>
              <a:pPr>
                <a:buSzPts val="1700"/>
              </a:pPr>
              <a:t>25</a:t>
            </a:fld>
            <a:endParaRPr dirty="0"/>
          </a:p>
        </p:txBody>
      </p:sp>
      <p:sp>
        <p:nvSpPr>
          <p:cNvPr id="2" name="TextBox 1">
            <a:extLst>
              <a:ext uri="{FF2B5EF4-FFF2-40B4-BE49-F238E27FC236}">
                <a16:creationId xmlns:a16="http://schemas.microsoft.com/office/drawing/2014/main" id="{B2CDC392-26F8-FC55-08FD-40D9C7187D1F}"/>
              </a:ext>
            </a:extLst>
          </p:cNvPr>
          <p:cNvSpPr txBox="1"/>
          <p:nvPr/>
        </p:nvSpPr>
        <p:spPr>
          <a:xfrm>
            <a:off x="4077556" y="1251501"/>
            <a:ext cx="2577975" cy="369332"/>
          </a:xfrm>
          <a:prstGeom prst="rect">
            <a:avLst/>
          </a:prstGeom>
          <a:noFill/>
        </p:spPr>
        <p:txBody>
          <a:bodyPr wrap="square" rtlCol="0">
            <a:spAutoFit/>
          </a:bodyPr>
          <a:lstStyle/>
          <a:p>
            <a:pPr algn="ctr"/>
            <a:r>
              <a:rPr lang="en-US" sz="1800" dirty="0">
                <a:solidFill>
                  <a:srgbClr val="FF0000"/>
                </a:solidFill>
              </a:rPr>
              <a:t>RBAC &amp; ABAC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0"/>
                                        </p:tgtEl>
                                        <p:attrNameLst>
                                          <p:attrName>style.visibility</p:attrName>
                                        </p:attrNameLst>
                                      </p:cBhvr>
                                      <p:to>
                                        <p:strVal val="visible"/>
                                      </p:to>
                                    </p:set>
                                    <p:animEffect transition="in" filter="fade">
                                      <p:cBhvr>
                                        <p:cTn id="15" dur="500"/>
                                        <p:tgtEl>
                                          <p:spTgt spid="480"/>
                                        </p:tgtEl>
                                      </p:cBhvr>
                                    </p:animEffect>
                                  </p:childTnLst>
                                </p:cTn>
                              </p:par>
                              <p:par>
                                <p:cTn id="16" presetID="10" presetClass="entr" presetSubtype="0" fill="hold" nodeType="withEffect">
                                  <p:stCondLst>
                                    <p:cond delay="0"/>
                                  </p:stCondLst>
                                  <p:childTnLst>
                                    <p:set>
                                      <p:cBhvr>
                                        <p:cTn id="17" dur="1" fill="hold">
                                          <p:stCondLst>
                                            <p:cond delay="0"/>
                                          </p:stCondLst>
                                        </p:cTn>
                                        <p:tgtEl>
                                          <p:spTgt spid="479"/>
                                        </p:tgtEl>
                                        <p:attrNameLst>
                                          <p:attrName>style.visibility</p:attrName>
                                        </p:attrNameLst>
                                      </p:cBhvr>
                                      <p:to>
                                        <p:strVal val="visible"/>
                                      </p:to>
                                    </p:set>
                                    <p:animEffect transition="in" filter="fade">
                                      <p:cBhvr>
                                        <p:cTn id="18" dur="500"/>
                                        <p:tgtEl>
                                          <p:spTgt spid="47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8"/>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Anatomy Of A Map</a:t>
            </a:r>
            <a:endParaRPr dirty="0">
              <a:latin typeface="Arial" panose="020B0604020202020204" pitchFamily="34" charset="0"/>
              <a:ea typeface="Helvetica Neue"/>
              <a:cs typeface="Arial" panose="020B0604020202020204" pitchFamily="34" charset="0"/>
              <a:sym typeface="Helvetica Neue"/>
            </a:endParaRPr>
          </a:p>
        </p:txBody>
      </p:sp>
      <p:grpSp>
        <p:nvGrpSpPr>
          <p:cNvPr id="518" name="Google Shape;518;p58"/>
          <p:cNvGrpSpPr/>
          <p:nvPr/>
        </p:nvGrpSpPr>
        <p:grpSpPr>
          <a:xfrm>
            <a:off x="2965743" y="1115099"/>
            <a:ext cx="5535454" cy="3744341"/>
            <a:chOff x="3954323" y="1486799"/>
            <a:chExt cx="7380605" cy="4992454"/>
          </a:xfrm>
        </p:grpSpPr>
        <p:sp>
          <p:nvSpPr>
            <p:cNvPr id="519" name="Google Shape;519;p58"/>
            <p:cNvSpPr/>
            <p:nvPr/>
          </p:nvSpPr>
          <p:spPr>
            <a:xfrm>
              <a:off x="4282568" y="243984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520" name="Google Shape;520;p58"/>
            <p:cNvSpPr/>
            <p:nvPr/>
          </p:nvSpPr>
          <p:spPr>
            <a:xfrm>
              <a:off x="6252480"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521" name="Google Shape;521;p58"/>
            <p:cNvSpPr/>
            <p:nvPr/>
          </p:nvSpPr>
          <p:spPr>
            <a:xfrm>
              <a:off x="9211901"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522" name="Google Shape;522;p58"/>
            <p:cNvSpPr/>
            <p:nvPr/>
          </p:nvSpPr>
          <p:spPr>
            <a:xfrm>
              <a:off x="4282568"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23" name="Google Shape;523;p58"/>
            <p:cNvSpPr/>
            <p:nvPr/>
          </p:nvSpPr>
          <p:spPr>
            <a:xfrm>
              <a:off x="5267524"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24" name="Google Shape;524;p58"/>
            <p:cNvSpPr/>
            <p:nvPr/>
          </p:nvSpPr>
          <p:spPr>
            <a:xfrm>
              <a:off x="6252480"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25" name="Google Shape;525;p58"/>
            <p:cNvSpPr/>
            <p:nvPr/>
          </p:nvSpPr>
          <p:spPr>
            <a:xfrm>
              <a:off x="9211901"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26" name="Google Shape;526;p58"/>
            <p:cNvSpPr/>
            <p:nvPr/>
          </p:nvSpPr>
          <p:spPr>
            <a:xfrm>
              <a:off x="10192302"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27" name="Google Shape;527;p58"/>
            <p:cNvSpPr/>
            <p:nvPr/>
          </p:nvSpPr>
          <p:spPr>
            <a:xfrm>
              <a:off x="5267524" y="4909730"/>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28" name="Google Shape;528;p58"/>
            <p:cNvSpPr/>
            <p:nvPr/>
          </p:nvSpPr>
          <p:spPr>
            <a:xfrm>
              <a:off x="7237436"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29" name="Google Shape;529;p58"/>
            <p:cNvSpPr/>
            <p:nvPr/>
          </p:nvSpPr>
          <p:spPr>
            <a:xfrm>
              <a:off x="8222391"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30" name="Google Shape;530;p58"/>
            <p:cNvSpPr/>
            <p:nvPr/>
          </p:nvSpPr>
          <p:spPr>
            <a:xfrm>
              <a:off x="3954323" y="3968637"/>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31" name="Google Shape;531;p58"/>
            <p:cNvSpPr/>
            <p:nvPr/>
          </p:nvSpPr>
          <p:spPr>
            <a:xfrm>
              <a:off x="3954323" y="5696432"/>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32" name="Google Shape;532;p58"/>
            <p:cNvSpPr/>
            <p:nvPr/>
          </p:nvSpPr>
          <p:spPr>
            <a:xfrm>
              <a:off x="4282568"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33" name="Google Shape;533;p58"/>
            <p:cNvSpPr/>
            <p:nvPr/>
          </p:nvSpPr>
          <p:spPr>
            <a:xfrm>
              <a:off x="5267524"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34" name="Google Shape;534;p58"/>
            <p:cNvSpPr/>
            <p:nvPr/>
          </p:nvSpPr>
          <p:spPr>
            <a:xfrm>
              <a:off x="6252480"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35" name="Google Shape;535;p58"/>
            <p:cNvSpPr/>
            <p:nvPr/>
          </p:nvSpPr>
          <p:spPr>
            <a:xfrm>
              <a:off x="8222391"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grpSp>
          <p:nvGrpSpPr>
            <p:cNvPr id="536" name="Google Shape;536;p58"/>
            <p:cNvGrpSpPr/>
            <p:nvPr/>
          </p:nvGrpSpPr>
          <p:grpSpPr>
            <a:xfrm>
              <a:off x="4275349" y="1486799"/>
              <a:ext cx="5760085" cy="864235"/>
              <a:chOff x="4418708" y="1025419"/>
              <a:chExt cx="5760085" cy="864235"/>
            </a:xfrm>
          </p:grpSpPr>
          <p:sp>
            <p:nvSpPr>
              <p:cNvPr id="537" name="Google Shape;537;p58"/>
              <p:cNvSpPr/>
              <p:nvPr/>
            </p:nvSpPr>
            <p:spPr>
              <a:xfrm>
                <a:off x="4538262"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38" name="Google Shape;538;p58"/>
              <p:cNvSpPr/>
              <p:nvPr/>
            </p:nvSpPr>
            <p:spPr>
              <a:xfrm>
                <a:off x="4625778"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39" name="Google Shape;539;p58"/>
              <p:cNvSpPr/>
              <p:nvPr/>
            </p:nvSpPr>
            <p:spPr>
              <a:xfrm>
                <a:off x="9467596"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40" name="Google Shape;540;p58"/>
              <p:cNvSpPr/>
              <p:nvPr/>
            </p:nvSpPr>
            <p:spPr>
              <a:xfrm>
                <a:off x="9555111"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41" name="Google Shape;541;p58"/>
              <p:cNvSpPr/>
              <p:nvPr/>
            </p:nvSpPr>
            <p:spPr>
              <a:xfrm>
                <a:off x="4418708" y="1025419"/>
                <a:ext cx="5760085" cy="864235"/>
              </a:xfrm>
              <a:custGeom>
                <a:avLst/>
                <a:gdLst/>
                <a:ahLst/>
                <a:cxnLst/>
                <a:rect l="l" t="t" r="r" b="b"/>
                <a:pathLst>
                  <a:path w="5760084" h="864235" extrusionOk="0">
                    <a:moveTo>
                      <a:pt x="0" y="0"/>
                    </a:moveTo>
                    <a:lnTo>
                      <a:pt x="5759998" y="0"/>
                    </a:lnTo>
                    <a:lnTo>
                      <a:pt x="5759998" y="863999"/>
                    </a:lnTo>
                    <a:lnTo>
                      <a:pt x="0" y="863999"/>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grpSp>
      </p:grpSp>
      <p:grpSp>
        <p:nvGrpSpPr>
          <p:cNvPr id="542" name="Google Shape;542;p58"/>
          <p:cNvGrpSpPr/>
          <p:nvPr/>
        </p:nvGrpSpPr>
        <p:grpSpPr>
          <a:xfrm>
            <a:off x="97432" y="2322258"/>
            <a:ext cx="8286473" cy="1763141"/>
            <a:chOff x="129910" y="3096344"/>
            <a:chExt cx="11048630" cy="2350854"/>
          </a:xfrm>
        </p:grpSpPr>
        <p:sp>
          <p:nvSpPr>
            <p:cNvPr id="543" name="Google Shape;543;p58"/>
            <p:cNvSpPr/>
            <p:nvPr/>
          </p:nvSpPr>
          <p:spPr>
            <a:xfrm>
              <a:off x="4282568"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44" name="Google Shape;544;p58"/>
            <p:cNvSpPr/>
            <p:nvPr/>
          </p:nvSpPr>
          <p:spPr>
            <a:xfrm>
              <a:off x="5267524"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45" name="Google Shape;545;p58"/>
            <p:cNvSpPr/>
            <p:nvPr/>
          </p:nvSpPr>
          <p:spPr>
            <a:xfrm>
              <a:off x="6252480"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46" name="Google Shape;546;p58"/>
            <p:cNvSpPr/>
            <p:nvPr/>
          </p:nvSpPr>
          <p:spPr>
            <a:xfrm>
              <a:off x="7237436"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47" name="Google Shape;547;p58"/>
            <p:cNvSpPr/>
            <p:nvPr/>
          </p:nvSpPr>
          <p:spPr>
            <a:xfrm>
              <a:off x="8222391"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48" name="Google Shape;548;p58"/>
            <p:cNvSpPr/>
            <p:nvPr/>
          </p:nvSpPr>
          <p:spPr>
            <a:xfrm>
              <a:off x="9207347"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49" name="Google Shape;549;p58"/>
            <p:cNvSpPr/>
            <p:nvPr/>
          </p:nvSpPr>
          <p:spPr>
            <a:xfrm>
              <a:off x="10192302"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grpSp>
          <p:nvGrpSpPr>
            <p:cNvPr id="550" name="Google Shape;550;p58"/>
            <p:cNvGrpSpPr/>
            <p:nvPr/>
          </p:nvGrpSpPr>
          <p:grpSpPr>
            <a:xfrm>
              <a:off x="129910" y="3096344"/>
              <a:ext cx="11048630" cy="2350854"/>
              <a:chOff x="129910" y="3096344"/>
              <a:chExt cx="11048630" cy="2350854"/>
            </a:xfrm>
          </p:grpSpPr>
          <p:sp>
            <p:nvSpPr>
              <p:cNvPr id="551" name="Google Shape;551;p58"/>
              <p:cNvSpPr txBox="1"/>
              <p:nvPr/>
            </p:nvSpPr>
            <p:spPr>
              <a:xfrm>
                <a:off x="129910" y="4203268"/>
                <a:ext cx="3678000" cy="1243930"/>
              </a:xfrm>
              <a:prstGeom prst="rect">
                <a:avLst/>
              </a:prstGeom>
              <a:noFill/>
              <a:ln>
                <a:noFill/>
              </a:ln>
            </p:spPr>
            <p:txBody>
              <a:bodyPr spcFirstLastPara="1" wrap="square" lIns="0" tIns="9525" rIns="0" bIns="0" anchor="t" anchorCtr="0">
                <a:spAutoFit/>
              </a:bodyPr>
              <a:lstStyle/>
              <a:p>
                <a:pPr marL="9049" marR="3810" indent="476" algn="ctr"/>
                <a:r>
                  <a:rPr lang="en-IN" sz="1500" dirty="0">
                    <a:solidFill>
                      <a:srgbClr val="2BA6ED"/>
                    </a:solidFill>
                    <a:latin typeface="Arial" panose="020B0604020202020204" pitchFamily="34" charset="0"/>
                    <a:ea typeface="Proxima Nova"/>
                    <a:cs typeface="Arial" panose="020B0604020202020204" pitchFamily="34" charset="0"/>
                    <a:sym typeface="Proxima Nova"/>
                  </a:rPr>
                  <a:t>User Tasks ("Walking Skeleton“)  </a:t>
                </a:r>
                <a:r>
                  <a:rPr lang="en-IN" sz="1500" dirty="0">
                    <a:solidFill>
                      <a:srgbClr val="454646"/>
                    </a:solidFill>
                    <a:latin typeface="Arial" panose="020B0604020202020204" pitchFamily="34" charset="0"/>
                    <a:ea typeface="Proxima Nova"/>
                    <a:cs typeface="Arial" panose="020B0604020202020204" pitchFamily="34" charset="0"/>
                    <a:sym typeface="Proxima Nova"/>
                  </a:rPr>
                  <a:t>Things a user does to achieve a goal.  Starts with a verb, e.g., </a:t>
                </a:r>
                <a:r>
                  <a:rPr lang="en-IN" sz="1500" i="1" dirty="0">
                    <a:solidFill>
                      <a:srgbClr val="454646"/>
                    </a:solidFill>
                    <a:latin typeface="Arial" panose="020B0604020202020204" pitchFamily="34" charset="0"/>
                    <a:ea typeface="Proxima Nova"/>
                    <a:cs typeface="Arial" panose="020B0604020202020204" pitchFamily="34" charset="0"/>
                    <a:sym typeface="Proxima Nova"/>
                  </a:rPr>
                  <a:t>"Send Email“</a:t>
                </a:r>
                <a:r>
                  <a:rPr lang="en-IN" sz="1500" dirty="0">
                    <a:solidFill>
                      <a:srgbClr val="454646"/>
                    </a:solidFill>
                    <a:latin typeface="Arial" panose="020B0604020202020204" pitchFamily="34" charset="0"/>
                    <a:ea typeface="Proxima Nova"/>
                    <a:cs typeface="Arial" panose="020B0604020202020204" pitchFamily="34" charset="0"/>
                    <a:sym typeface="Proxima Nova"/>
                  </a:rPr>
                  <a:t>.</a:t>
                </a:r>
                <a:endParaRPr sz="1500" dirty="0">
                  <a:latin typeface="Arial" panose="020B0604020202020204" pitchFamily="34" charset="0"/>
                  <a:ea typeface="Proxima Nova"/>
                  <a:cs typeface="Arial" panose="020B0604020202020204" pitchFamily="34" charset="0"/>
                  <a:sym typeface="Proxima Nova"/>
                </a:endParaRPr>
              </a:p>
            </p:txBody>
          </p:sp>
          <p:sp>
            <p:nvSpPr>
              <p:cNvPr id="552" name="Google Shape;552;p58"/>
              <p:cNvSpPr/>
              <p:nvPr/>
            </p:nvSpPr>
            <p:spPr>
              <a:xfrm>
                <a:off x="2666345" y="3438550"/>
                <a:ext cx="1155700" cy="740410"/>
              </a:xfrm>
              <a:custGeom>
                <a:avLst/>
                <a:gdLst/>
                <a:ahLst/>
                <a:cxnLst/>
                <a:rect l="l" t="t" r="r" b="b"/>
                <a:pathLst>
                  <a:path w="1155700" h="740410" extrusionOk="0">
                    <a:moveTo>
                      <a:pt x="1145538" y="31361"/>
                    </a:moveTo>
                    <a:lnTo>
                      <a:pt x="1091373" y="31361"/>
                    </a:lnTo>
                    <a:lnTo>
                      <a:pt x="1091968" y="44047"/>
                    </a:lnTo>
                    <a:lnTo>
                      <a:pt x="1079282" y="44644"/>
                    </a:lnTo>
                    <a:lnTo>
                      <a:pt x="1080113" y="76166"/>
                    </a:lnTo>
                    <a:lnTo>
                      <a:pt x="1155142" y="35810"/>
                    </a:lnTo>
                    <a:lnTo>
                      <a:pt x="1145538" y="31361"/>
                    </a:lnTo>
                    <a:close/>
                  </a:path>
                  <a:path w="1155700" h="740410" extrusionOk="0">
                    <a:moveTo>
                      <a:pt x="1078980" y="38198"/>
                    </a:moveTo>
                    <a:lnTo>
                      <a:pt x="1079172" y="44644"/>
                    </a:lnTo>
                    <a:lnTo>
                      <a:pt x="1078980" y="38198"/>
                    </a:lnTo>
                    <a:close/>
                  </a:path>
                  <a:path w="1155700" h="740410" extrusionOk="0">
                    <a:moveTo>
                      <a:pt x="1091373" y="31361"/>
                    </a:moveTo>
                    <a:lnTo>
                      <a:pt x="1078793" y="31953"/>
                    </a:lnTo>
                    <a:lnTo>
                      <a:pt x="1078980" y="38198"/>
                    </a:lnTo>
                    <a:lnTo>
                      <a:pt x="1079282" y="44644"/>
                    </a:lnTo>
                    <a:lnTo>
                      <a:pt x="1091968" y="44047"/>
                    </a:lnTo>
                    <a:lnTo>
                      <a:pt x="1091373" y="31361"/>
                    </a:lnTo>
                    <a:close/>
                  </a:path>
                  <a:path w="1155700" h="740410" extrusionOk="0">
                    <a:moveTo>
                      <a:pt x="1078793" y="31953"/>
                    </a:moveTo>
                    <a:lnTo>
                      <a:pt x="1078980" y="38198"/>
                    </a:lnTo>
                    <a:lnTo>
                      <a:pt x="1078793" y="31953"/>
                    </a:lnTo>
                    <a:close/>
                  </a:path>
                  <a:path w="1155700" h="740410" extrusionOk="0">
                    <a:moveTo>
                      <a:pt x="1077840" y="0"/>
                    </a:moveTo>
                    <a:lnTo>
                      <a:pt x="1078793" y="31953"/>
                    </a:lnTo>
                    <a:lnTo>
                      <a:pt x="1091373" y="31361"/>
                    </a:lnTo>
                    <a:lnTo>
                      <a:pt x="1145538" y="31361"/>
                    </a:lnTo>
                    <a:lnTo>
                      <a:pt x="1077840" y="0"/>
                    </a:lnTo>
                    <a:close/>
                  </a:path>
                  <a:path w="1155700" h="740410" extrusionOk="0">
                    <a:moveTo>
                      <a:pt x="1040391" y="33957"/>
                    </a:moveTo>
                    <a:lnTo>
                      <a:pt x="1027738" y="35054"/>
                    </a:lnTo>
                    <a:lnTo>
                      <a:pt x="1028835" y="47706"/>
                    </a:lnTo>
                    <a:lnTo>
                      <a:pt x="1041487" y="46610"/>
                    </a:lnTo>
                    <a:lnTo>
                      <a:pt x="1040391" y="33957"/>
                    </a:lnTo>
                    <a:close/>
                  </a:path>
                  <a:path w="1155700" h="740410" extrusionOk="0">
                    <a:moveTo>
                      <a:pt x="989578" y="38425"/>
                    </a:moveTo>
                    <a:lnTo>
                      <a:pt x="976970" y="39937"/>
                    </a:lnTo>
                    <a:lnTo>
                      <a:pt x="978482" y="52547"/>
                    </a:lnTo>
                    <a:lnTo>
                      <a:pt x="991092" y="51034"/>
                    </a:lnTo>
                    <a:lnTo>
                      <a:pt x="989578" y="38425"/>
                    </a:lnTo>
                    <a:close/>
                  </a:path>
                  <a:path w="1155700" h="740410" extrusionOk="0">
                    <a:moveTo>
                      <a:pt x="939140" y="44477"/>
                    </a:moveTo>
                    <a:lnTo>
                      <a:pt x="938326" y="44575"/>
                    </a:lnTo>
                    <a:lnTo>
                      <a:pt x="926377" y="46412"/>
                    </a:lnTo>
                    <a:lnTo>
                      <a:pt x="928306" y="58964"/>
                    </a:lnTo>
                    <a:lnTo>
                      <a:pt x="939963" y="57172"/>
                    </a:lnTo>
                    <a:lnTo>
                      <a:pt x="940654" y="57087"/>
                    </a:lnTo>
                    <a:lnTo>
                      <a:pt x="939140" y="44477"/>
                    </a:lnTo>
                    <a:close/>
                  </a:path>
                  <a:path w="1155700" h="740410" extrusionOk="0">
                    <a:moveTo>
                      <a:pt x="888719" y="52200"/>
                    </a:moveTo>
                    <a:lnTo>
                      <a:pt x="885972" y="52623"/>
                    </a:lnTo>
                    <a:lnTo>
                      <a:pt x="876014" y="54494"/>
                    </a:lnTo>
                    <a:lnTo>
                      <a:pt x="878361" y="66975"/>
                    </a:lnTo>
                    <a:lnTo>
                      <a:pt x="888024" y="65159"/>
                    </a:lnTo>
                    <a:lnTo>
                      <a:pt x="890648" y="64753"/>
                    </a:lnTo>
                    <a:lnTo>
                      <a:pt x="888719" y="52200"/>
                    </a:lnTo>
                    <a:close/>
                  </a:path>
                  <a:path w="1155700" h="740410" extrusionOk="0">
                    <a:moveTo>
                      <a:pt x="838570" y="61532"/>
                    </a:moveTo>
                    <a:lnTo>
                      <a:pt x="834473" y="62302"/>
                    </a:lnTo>
                    <a:lnTo>
                      <a:pt x="825939" y="64206"/>
                    </a:lnTo>
                    <a:lnTo>
                      <a:pt x="828701" y="76601"/>
                    </a:lnTo>
                    <a:lnTo>
                      <a:pt x="836939" y="74764"/>
                    </a:lnTo>
                    <a:lnTo>
                      <a:pt x="840916" y="74014"/>
                    </a:lnTo>
                    <a:lnTo>
                      <a:pt x="838570" y="61532"/>
                    </a:lnTo>
                    <a:close/>
                  </a:path>
                  <a:path w="1155700" h="740410" extrusionOk="0">
                    <a:moveTo>
                      <a:pt x="788751" y="72494"/>
                    </a:moveTo>
                    <a:lnTo>
                      <a:pt x="783893" y="73576"/>
                    </a:lnTo>
                    <a:lnTo>
                      <a:pt x="776208" y="75563"/>
                    </a:lnTo>
                    <a:lnTo>
                      <a:pt x="779388" y="87859"/>
                    </a:lnTo>
                    <a:lnTo>
                      <a:pt x="786779" y="85948"/>
                    </a:lnTo>
                    <a:lnTo>
                      <a:pt x="791514" y="84889"/>
                    </a:lnTo>
                    <a:lnTo>
                      <a:pt x="788751" y="72494"/>
                    </a:lnTo>
                    <a:close/>
                  </a:path>
                  <a:path w="1155700" h="740410" extrusionOk="0">
                    <a:moveTo>
                      <a:pt x="739322" y="85103"/>
                    </a:moveTo>
                    <a:lnTo>
                      <a:pt x="734292" y="86405"/>
                    </a:lnTo>
                    <a:lnTo>
                      <a:pt x="726887" y="88592"/>
                    </a:lnTo>
                    <a:lnTo>
                      <a:pt x="730486" y="100771"/>
                    </a:lnTo>
                    <a:lnTo>
                      <a:pt x="737588" y="98673"/>
                    </a:lnTo>
                    <a:lnTo>
                      <a:pt x="742502" y="97400"/>
                    </a:lnTo>
                    <a:lnTo>
                      <a:pt x="739322" y="85103"/>
                    </a:lnTo>
                    <a:close/>
                  </a:path>
                  <a:path w="1155700" h="740410" extrusionOk="0">
                    <a:moveTo>
                      <a:pt x="690349" y="99386"/>
                    </a:moveTo>
                    <a:lnTo>
                      <a:pt x="685727" y="100751"/>
                    </a:lnTo>
                    <a:lnTo>
                      <a:pt x="678042" y="103314"/>
                    </a:lnTo>
                    <a:lnTo>
                      <a:pt x="682059" y="115362"/>
                    </a:lnTo>
                    <a:lnTo>
                      <a:pt x="689442" y="112900"/>
                    </a:lnTo>
                    <a:lnTo>
                      <a:pt x="693947" y="111566"/>
                    </a:lnTo>
                    <a:lnTo>
                      <a:pt x="690349" y="99386"/>
                    </a:lnTo>
                    <a:close/>
                  </a:path>
                  <a:path w="1155700" h="740410" extrusionOk="0">
                    <a:moveTo>
                      <a:pt x="641898" y="115366"/>
                    </a:moveTo>
                    <a:lnTo>
                      <a:pt x="638262" y="116578"/>
                    </a:lnTo>
                    <a:lnTo>
                      <a:pt x="629746" y="119754"/>
                    </a:lnTo>
                    <a:lnTo>
                      <a:pt x="634183" y="131654"/>
                    </a:lnTo>
                    <a:lnTo>
                      <a:pt x="642398" y="128591"/>
                    </a:lnTo>
                    <a:lnTo>
                      <a:pt x="645915" y="127414"/>
                    </a:lnTo>
                    <a:lnTo>
                      <a:pt x="641898" y="115366"/>
                    </a:lnTo>
                    <a:close/>
                  </a:path>
                  <a:path w="1155700" h="740410" extrusionOk="0">
                    <a:moveTo>
                      <a:pt x="594047" y="133068"/>
                    </a:moveTo>
                    <a:lnTo>
                      <a:pt x="591955" y="133847"/>
                    </a:lnTo>
                    <a:lnTo>
                      <a:pt x="582075" y="137939"/>
                    </a:lnTo>
                    <a:lnTo>
                      <a:pt x="586934" y="149673"/>
                    </a:lnTo>
                    <a:lnTo>
                      <a:pt x="596508" y="145708"/>
                    </a:lnTo>
                    <a:lnTo>
                      <a:pt x="598484" y="144967"/>
                    </a:lnTo>
                    <a:lnTo>
                      <a:pt x="594047" y="133068"/>
                    </a:lnTo>
                    <a:close/>
                  </a:path>
                  <a:path w="1155700" h="740410" extrusionOk="0">
                    <a:moveTo>
                      <a:pt x="546663" y="152614"/>
                    </a:moveTo>
                    <a:lnTo>
                      <a:pt x="535115" y="157897"/>
                    </a:lnTo>
                    <a:lnTo>
                      <a:pt x="540398" y="169447"/>
                    </a:lnTo>
                    <a:lnTo>
                      <a:pt x="551947" y="164164"/>
                    </a:lnTo>
                    <a:lnTo>
                      <a:pt x="546663" y="152614"/>
                    </a:lnTo>
                    <a:close/>
                  </a:path>
                  <a:path w="1155700" h="740410" extrusionOk="0">
                    <a:moveTo>
                      <a:pt x="500303" y="173949"/>
                    </a:moveTo>
                    <a:lnTo>
                      <a:pt x="488958" y="179658"/>
                    </a:lnTo>
                    <a:lnTo>
                      <a:pt x="494667" y="191002"/>
                    </a:lnTo>
                    <a:lnTo>
                      <a:pt x="506012" y="185294"/>
                    </a:lnTo>
                    <a:lnTo>
                      <a:pt x="500303" y="173949"/>
                    </a:lnTo>
                    <a:close/>
                  </a:path>
                  <a:path w="1155700" h="740410" extrusionOk="0">
                    <a:moveTo>
                      <a:pt x="454826" y="197114"/>
                    </a:moveTo>
                    <a:lnTo>
                      <a:pt x="443706" y="203249"/>
                    </a:lnTo>
                    <a:lnTo>
                      <a:pt x="449842" y="214369"/>
                    </a:lnTo>
                    <a:lnTo>
                      <a:pt x="460961" y="208234"/>
                    </a:lnTo>
                    <a:lnTo>
                      <a:pt x="454826" y="197114"/>
                    </a:lnTo>
                    <a:close/>
                  </a:path>
                  <a:path w="1155700" h="740410" extrusionOk="0">
                    <a:moveTo>
                      <a:pt x="410340" y="222139"/>
                    </a:moveTo>
                    <a:lnTo>
                      <a:pt x="399469" y="228704"/>
                    </a:lnTo>
                    <a:lnTo>
                      <a:pt x="406034" y="239576"/>
                    </a:lnTo>
                    <a:lnTo>
                      <a:pt x="416905" y="233011"/>
                    </a:lnTo>
                    <a:lnTo>
                      <a:pt x="410340" y="222139"/>
                    </a:lnTo>
                    <a:close/>
                  </a:path>
                  <a:path w="1155700" h="740410" extrusionOk="0">
                    <a:moveTo>
                      <a:pt x="366969" y="249057"/>
                    </a:moveTo>
                    <a:lnTo>
                      <a:pt x="356368" y="256052"/>
                    </a:lnTo>
                    <a:lnTo>
                      <a:pt x="363363" y="266651"/>
                    </a:lnTo>
                    <a:lnTo>
                      <a:pt x="373964" y="259656"/>
                    </a:lnTo>
                    <a:lnTo>
                      <a:pt x="366969" y="249057"/>
                    </a:lnTo>
                    <a:close/>
                  </a:path>
                  <a:path w="1155700" h="740410" extrusionOk="0">
                    <a:moveTo>
                      <a:pt x="324841" y="277893"/>
                    </a:moveTo>
                    <a:lnTo>
                      <a:pt x="314538" y="285319"/>
                    </a:lnTo>
                    <a:lnTo>
                      <a:pt x="321965" y="295621"/>
                    </a:lnTo>
                    <a:lnTo>
                      <a:pt x="332267" y="288196"/>
                    </a:lnTo>
                    <a:lnTo>
                      <a:pt x="324841" y="277893"/>
                    </a:lnTo>
                    <a:close/>
                  </a:path>
                  <a:path w="1155700" h="740410" extrusionOk="0">
                    <a:moveTo>
                      <a:pt x="284105" y="308676"/>
                    </a:moveTo>
                    <a:lnTo>
                      <a:pt x="274128" y="316533"/>
                    </a:lnTo>
                    <a:lnTo>
                      <a:pt x="281985" y="326510"/>
                    </a:lnTo>
                    <a:lnTo>
                      <a:pt x="291962" y="318651"/>
                    </a:lnTo>
                    <a:lnTo>
                      <a:pt x="284105" y="308676"/>
                    </a:lnTo>
                    <a:close/>
                  </a:path>
                  <a:path w="1155700" h="740410" extrusionOk="0">
                    <a:moveTo>
                      <a:pt x="244919" y="341424"/>
                    </a:moveTo>
                    <a:lnTo>
                      <a:pt x="237308" y="347981"/>
                    </a:lnTo>
                    <a:lnTo>
                      <a:pt x="235168" y="350000"/>
                    </a:lnTo>
                    <a:lnTo>
                      <a:pt x="243885" y="359236"/>
                    </a:lnTo>
                    <a:lnTo>
                      <a:pt x="245716" y="357508"/>
                    </a:lnTo>
                    <a:lnTo>
                      <a:pt x="253208" y="351047"/>
                    </a:lnTo>
                    <a:lnTo>
                      <a:pt x="244919" y="341424"/>
                    </a:lnTo>
                    <a:close/>
                  </a:path>
                  <a:path w="1155700" h="740410" extrusionOk="0">
                    <a:moveTo>
                      <a:pt x="207462" y="376153"/>
                    </a:moveTo>
                    <a:lnTo>
                      <a:pt x="205916" y="377612"/>
                    </a:lnTo>
                    <a:lnTo>
                      <a:pt x="198368" y="385439"/>
                    </a:lnTo>
                    <a:lnTo>
                      <a:pt x="207511" y="394254"/>
                    </a:lnTo>
                    <a:lnTo>
                      <a:pt x="214753" y="386745"/>
                    </a:lnTo>
                    <a:lnTo>
                      <a:pt x="216179" y="385389"/>
                    </a:lnTo>
                    <a:lnTo>
                      <a:pt x="207462" y="376153"/>
                    </a:lnTo>
                    <a:close/>
                  </a:path>
                  <a:path w="1155700" h="740410" extrusionOk="0">
                    <a:moveTo>
                      <a:pt x="171949" y="413311"/>
                    </a:moveTo>
                    <a:lnTo>
                      <a:pt x="163589" y="422871"/>
                    </a:lnTo>
                    <a:lnTo>
                      <a:pt x="173151" y="431231"/>
                    </a:lnTo>
                    <a:lnTo>
                      <a:pt x="181510" y="421670"/>
                    </a:lnTo>
                    <a:lnTo>
                      <a:pt x="171949" y="413311"/>
                    </a:lnTo>
                    <a:close/>
                  </a:path>
                  <a:path w="1155700" h="740410" extrusionOk="0">
                    <a:moveTo>
                      <a:pt x="138913" y="452306"/>
                    </a:moveTo>
                    <a:lnTo>
                      <a:pt x="131048" y="462277"/>
                    </a:lnTo>
                    <a:lnTo>
                      <a:pt x="141019" y="470142"/>
                    </a:lnTo>
                    <a:lnTo>
                      <a:pt x="148885" y="460171"/>
                    </a:lnTo>
                    <a:lnTo>
                      <a:pt x="138913" y="452306"/>
                    </a:lnTo>
                    <a:close/>
                  </a:path>
                  <a:path w="1155700" h="740410" extrusionOk="0">
                    <a:moveTo>
                      <a:pt x="108309" y="493246"/>
                    </a:moveTo>
                    <a:lnTo>
                      <a:pt x="100976" y="503614"/>
                    </a:lnTo>
                    <a:lnTo>
                      <a:pt x="111344" y="510947"/>
                    </a:lnTo>
                    <a:lnTo>
                      <a:pt x="118677" y="500579"/>
                    </a:lnTo>
                    <a:lnTo>
                      <a:pt x="108309" y="493246"/>
                    </a:lnTo>
                    <a:close/>
                  </a:path>
                  <a:path w="1155700" h="740410" extrusionOk="0">
                    <a:moveTo>
                      <a:pt x="80375" y="536069"/>
                    </a:moveTo>
                    <a:lnTo>
                      <a:pt x="77589" y="540500"/>
                    </a:lnTo>
                    <a:lnTo>
                      <a:pt x="73803" y="547344"/>
                    </a:lnTo>
                    <a:lnTo>
                      <a:pt x="84916" y="553491"/>
                    </a:lnTo>
                    <a:lnTo>
                      <a:pt x="88445" y="547110"/>
                    </a:lnTo>
                    <a:lnTo>
                      <a:pt x="91126" y="542829"/>
                    </a:lnTo>
                    <a:lnTo>
                      <a:pt x="80375" y="536069"/>
                    </a:lnTo>
                    <a:close/>
                  </a:path>
                  <a:path w="1155700" h="740410" extrusionOk="0">
                    <a:moveTo>
                      <a:pt x="55492" y="581164"/>
                    </a:moveTo>
                    <a:lnTo>
                      <a:pt x="49998" y="592615"/>
                    </a:lnTo>
                    <a:lnTo>
                      <a:pt x="61448" y="598109"/>
                    </a:lnTo>
                    <a:lnTo>
                      <a:pt x="66942" y="586658"/>
                    </a:lnTo>
                    <a:lnTo>
                      <a:pt x="55492" y="581164"/>
                    </a:lnTo>
                    <a:close/>
                  </a:path>
                  <a:path w="1155700" h="740410" extrusionOk="0">
                    <a:moveTo>
                      <a:pt x="34289" y="627722"/>
                    </a:moveTo>
                    <a:lnTo>
                      <a:pt x="29488" y="639480"/>
                    </a:lnTo>
                    <a:lnTo>
                      <a:pt x="41245" y="644282"/>
                    </a:lnTo>
                    <a:lnTo>
                      <a:pt x="46047" y="632524"/>
                    </a:lnTo>
                    <a:lnTo>
                      <a:pt x="34289" y="627722"/>
                    </a:lnTo>
                    <a:close/>
                  </a:path>
                  <a:path w="1155700" h="740410" extrusionOk="0">
                    <a:moveTo>
                      <a:pt x="16578" y="675725"/>
                    </a:moveTo>
                    <a:lnTo>
                      <a:pt x="13026" y="686217"/>
                    </a:lnTo>
                    <a:lnTo>
                      <a:pt x="12499" y="688169"/>
                    </a:lnTo>
                    <a:lnTo>
                      <a:pt x="24759" y="691479"/>
                    </a:lnTo>
                    <a:lnTo>
                      <a:pt x="25132" y="690101"/>
                    </a:lnTo>
                    <a:lnTo>
                      <a:pt x="25234" y="689720"/>
                    </a:lnTo>
                    <a:lnTo>
                      <a:pt x="28608" y="679797"/>
                    </a:lnTo>
                    <a:lnTo>
                      <a:pt x="16578" y="675725"/>
                    </a:lnTo>
                    <a:close/>
                  </a:path>
                  <a:path w="1155700" h="740410" extrusionOk="0">
                    <a:moveTo>
                      <a:pt x="25248" y="689720"/>
                    </a:moveTo>
                    <a:lnTo>
                      <a:pt x="25181" y="689916"/>
                    </a:lnTo>
                    <a:lnTo>
                      <a:pt x="25248" y="689720"/>
                    </a:lnTo>
                    <a:close/>
                  </a:path>
                  <a:path w="1155700" h="740410" extrusionOk="0">
                    <a:moveTo>
                      <a:pt x="2519" y="725357"/>
                    </a:moveTo>
                    <a:lnTo>
                      <a:pt x="0" y="737805"/>
                    </a:lnTo>
                    <a:lnTo>
                      <a:pt x="12447" y="740324"/>
                    </a:lnTo>
                    <a:lnTo>
                      <a:pt x="14966" y="727877"/>
                    </a:lnTo>
                    <a:lnTo>
                      <a:pt x="2519" y="725357"/>
                    </a:lnTo>
                    <a:close/>
                  </a:path>
                </a:pathLst>
              </a:custGeom>
              <a:solidFill>
                <a:srgbClr val="1B2429"/>
              </a:solidFill>
              <a:ln>
                <a:noFill/>
              </a:ln>
            </p:spPr>
            <p:txBody>
              <a:bodyPr spcFirstLastPara="1" wrap="square" lIns="0" tIns="0" rIns="0" bIns="0" anchor="t" anchorCtr="0">
                <a:noAutofit/>
              </a:bodyPr>
              <a:lstStyle/>
              <a:p>
                <a:endParaRPr sz="1050" dirty="0"/>
              </a:p>
            </p:txBody>
          </p:sp>
          <p:sp>
            <p:nvSpPr>
              <p:cNvPr id="553" name="Google Shape;553;p58"/>
              <p:cNvSpPr/>
              <p:nvPr/>
            </p:nvSpPr>
            <p:spPr>
              <a:xfrm>
                <a:off x="4107733" y="3096344"/>
                <a:ext cx="7070807" cy="756285"/>
              </a:xfrm>
              <a:custGeom>
                <a:avLst/>
                <a:gdLst/>
                <a:ahLst/>
                <a:cxnLst/>
                <a:rect l="l" t="t" r="r" b="b"/>
                <a:pathLst>
                  <a:path w="6912609" h="756285" extrusionOk="0">
                    <a:moveTo>
                      <a:pt x="0" y="0"/>
                    </a:moveTo>
                    <a:lnTo>
                      <a:pt x="6912000" y="0"/>
                    </a:lnTo>
                    <a:lnTo>
                      <a:pt x="6912000" y="756000"/>
                    </a:lnTo>
                    <a:lnTo>
                      <a:pt x="0" y="756000"/>
                    </a:lnTo>
                    <a:lnTo>
                      <a:pt x="0" y="0"/>
                    </a:lnTo>
                    <a:close/>
                  </a:path>
                </a:pathLst>
              </a:custGeom>
              <a:noFill/>
              <a:ln w="19050" cap="flat" cmpd="sng">
                <a:solidFill>
                  <a:srgbClr val="FF0000"/>
                </a:solidFill>
                <a:prstDash val="dash"/>
                <a:round/>
                <a:headEnd type="none" w="sm" len="sm"/>
                <a:tailEnd type="none" w="sm" len="sm"/>
              </a:ln>
            </p:spPr>
            <p:txBody>
              <a:bodyPr spcFirstLastPara="1" wrap="square" lIns="0" tIns="0" rIns="0" bIns="0" anchor="t" anchorCtr="0">
                <a:noAutofit/>
              </a:bodyPr>
              <a:lstStyle/>
              <a:p>
                <a:endParaRPr sz="1050" dirty="0"/>
              </a:p>
            </p:txBody>
          </p:sp>
        </p:grpSp>
      </p:grpSp>
      <p:grpSp>
        <p:nvGrpSpPr>
          <p:cNvPr id="554" name="Google Shape;554;p58"/>
          <p:cNvGrpSpPr/>
          <p:nvPr/>
        </p:nvGrpSpPr>
        <p:grpSpPr>
          <a:xfrm>
            <a:off x="643117" y="2374183"/>
            <a:ext cx="1486125" cy="829167"/>
            <a:chOff x="481189" y="3429000"/>
            <a:chExt cx="1981500" cy="1105555"/>
          </a:xfrm>
        </p:grpSpPr>
        <p:cxnSp>
          <p:nvCxnSpPr>
            <p:cNvPr id="555" name="Google Shape;555;p58"/>
            <p:cNvCxnSpPr/>
            <p:nvPr/>
          </p:nvCxnSpPr>
          <p:spPr>
            <a:xfrm>
              <a:off x="481189" y="3429000"/>
              <a:ext cx="1899468" cy="0"/>
            </a:xfrm>
            <a:prstGeom prst="straightConnector1">
              <a:avLst/>
            </a:prstGeom>
            <a:noFill/>
            <a:ln w="19050" cap="flat" cmpd="sng">
              <a:solidFill>
                <a:srgbClr val="EB792A"/>
              </a:solidFill>
              <a:prstDash val="solid"/>
              <a:round/>
              <a:headEnd type="none" w="sm" len="sm"/>
              <a:tailEnd type="stealth" w="med" len="med"/>
            </a:ln>
          </p:spPr>
        </p:cxnSp>
        <p:sp>
          <p:nvSpPr>
            <p:cNvPr id="556" name="Google Shape;556;p58"/>
            <p:cNvSpPr txBox="1"/>
            <p:nvPr/>
          </p:nvSpPr>
          <p:spPr>
            <a:xfrm>
              <a:off x="481189" y="3565099"/>
              <a:ext cx="1981500" cy="969456"/>
            </a:xfrm>
            <a:prstGeom prst="rect">
              <a:avLst/>
            </a:prstGeom>
            <a:noFill/>
            <a:ln>
              <a:noFill/>
            </a:ln>
          </p:spPr>
          <p:txBody>
            <a:bodyPr spcFirstLastPara="1" wrap="square" lIns="68569" tIns="34275" rIns="68569" bIns="34275" anchor="t" anchorCtr="0">
              <a:spAutoFit/>
            </a:bodyPr>
            <a:lstStyle/>
            <a:p>
              <a:r>
                <a:rPr lang="en-IN" sz="1425" dirty="0">
                  <a:latin typeface="Arial" panose="020B0604020202020204" pitchFamily="34" charset="0"/>
                  <a:ea typeface="Proxima Nova"/>
                  <a:cs typeface="Arial" panose="020B0604020202020204" pitchFamily="34" charset="0"/>
                  <a:sym typeface="Proxima Nova"/>
                </a:rPr>
                <a:t>Go this way First, i.e., breadth</a:t>
              </a:r>
              <a:endParaRPr sz="1425" dirty="0">
                <a:latin typeface="Arial" panose="020B0604020202020204" pitchFamily="34" charset="0"/>
                <a:ea typeface="Proxima Nova"/>
                <a:cs typeface="Arial" panose="020B0604020202020204" pitchFamily="34" charset="0"/>
                <a:sym typeface="Proxima Nova"/>
              </a:endParaRPr>
            </a:p>
          </p:txBody>
        </p:sp>
      </p:grpSp>
      <p:sp>
        <p:nvSpPr>
          <p:cNvPr id="557" name="Google Shape;557;p58"/>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IN"/>
              <a:pPr>
                <a:buSzPts val="1700"/>
              </a:pPr>
              <a:t>26</a:t>
            </a:fld>
            <a:endParaRPr dirty="0"/>
          </a:p>
        </p:txBody>
      </p:sp>
      <p:pic>
        <p:nvPicPr>
          <p:cNvPr id="2" name="Graphic 1" descr="Lock with solid fill">
            <a:extLst>
              <a:ext uri="{FF2B5EF4-FFF2-40B4-BE49-F238E27FC236}">
                <a16:creationId xmlns:a16="http://schemas.microsoft.com/office/drawing/2014/main" id="{8C601795-EC12-7C18-1719-24D53B084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1924" y="2442006"/>
            <a:ext cx="301034" cy="301034"/>
          </a:xfrm>
          <a:prstGeom prst="rect">
            <a:avLst/>
          </a:prstGeom>
        </p:spPr>
      </p:pic>
      <p:pic>
        <p:nvPicPr>
          <p:cNvPr id="3" name="Graphic 2" descr="Lock with solid fill">
            <a:extLst>
              <a:ext uri="{FF2B5EF4-FFF2-40B4-BE49-F238E27FC236}">
                <a16:creationId xmlns:a16="http://schemas.microsoft.com/office/drawing/2014/main" id="{6F86E842-3717-00F6-BF88-44248F4628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0641" y="2450214"/>
            <a:ext cx="301034" cy="301034"/>
          </a:xfrm>
          <a:prstGeom prst="rect">
            <a:avLst/>
          </a:prstGeom>
        </p:spPr>
      </p:pic>
      <p:pic>
        <p:nvPicPr>
          <p:cNvPr id="4" name="Graphic 3" descr="Lock with solid fill">
            <a:extLst>
              <a:ext uri="{FF2B5EF4-FFF2-40B4-BE49-F238E27FC236}">
                <a16:creationId xmlns:a16="http://schemas.microsoft.com/office/drawing/2014/main" id="{78BA398A-97C0-6DFA-8FB2-47DD8B7600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6037" y="2465907"/>
            <a:ext cx="301034" cy="301034"/>
          </a:xfrm>
          <a:prstGeom prst="rect">
            <a:avLst/>
          </a:prstGeom>
        </p:spPr>
      </p:pic>
      <p:pic>
        <p:nvPicPr>
          <p:cNvPr id="5" name="Graphic 4" descr="Lock with solid fill">
            <a:extLst>
              <a:ext uri="{FF2B5EF4-FFF2-40B4-BE49-F238E27FC236}">
                <a16:creationId xmlns:a16="http://schemas.microsoft.com/office/drawing/2014/main" id="{CC634691-1E1E-8434-9C91-E01C626BDF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7771" y="2465907"/>
            <a:ext cx="301034" cy="301034"/>
          </a:xfrm>
          <a:prstGeom prst="rect">
            <a:avLst/>
          </a:prstGeom>
        </p:spPr>
      </p:pic>
      <p:pic>
        <p:nvPicPr>
          <p:cNvPr id="6" name="Graphic 5" descr="Lock with solid fill">
            <a:extLst>
              <a:ext uri="{FF2B5EF4-FFF2-40B4-BE49-F238E27FC236}">
                <a16:creationId xmlns:a16="http://schemas.microsoft.com/office/drawing/2014/main" id="{00BFC8AB-5EC5-3279-87C9-E030A69DE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6791" y="2465907"/>
            <a:ext cx="301034" cy="301034"/>
          </a:xfrm>
          <a:prstGeom prst="rect">
            <a:avLst/>
          </a:prstGeom>
        </p:spPr>
      </p:pic>
      <p:pic>
        <p:nvPicPr>
          <p:cNvPr id="7" name="Graphic 6" descr="Lock with solid fill">
            <a:extLst>
              <a:ext uri="{FF2B5EF4-FFF2-40B4-BE49-F238E27FC236}">
                <a16:creationId xmlns:a16="http://schemas.microsoft.com/office/drawing/2014/main" id="{9F938BB2-3614-EB2A-F4B7-8AD540983C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5508" y="2461021"/>
            <a:ext cx="301034" cy="301034"/>
          </a:xfrm>
          <a:prstGeom prst="rect">
            <a:avLst/>
          </a:prstGeom>
        </p:spPr>
      </p:pic>
      <p:pic>
        <p:nvPicPr>
          <p:cNvPr id="8" name="Graphic 7" descr="Lock with solid fill">
            <a:extLst>
              <a:ext uri="{FF2B5EF4-FFF2-40B4-BE49-F238E27FC236}">
                <a16:creationId xmlns:a16="http://schemas.microsoft.com/office/drawing/2014/main" id="{717C4F0A-F37A-86B1-84D9-56B040E63B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224" y="2470459"/>
            <a:ext cx="301034" cy="3010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9"/>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Anatomy Of A Map</a:t>
            </a:r>
            <a:endParaRPr dirty="0">
              <a:latin typeface="Arial" panose="020B0604020202020204" pitchFamily="34" charset="0"/>
              <a:ea typeface="Helvetica Neue"/>
              <a:cs typeface="Arial" panose="020B0604020202020204" pitchFamily="34" charset="0"/>
              <a:sym typeface="Helvetica Neue"/>
            </a:endParaRPr>
          </a:p>
        </p:txBody>
      </p:sp>
      <p:grpSp>
        <p:nvGrpSpPr>
          <p:cNvPr id="563" name="Google Shape;563;p59"/>
          <p:cNvGrpSpPr/>
          <p:nvPr/>
        </p:nvGrpSpPr>
        <p:grpSpPr>
          <a:xfrm>
            <a:off x="2965743" y="1115099"/>
            <a:ext cx="5535454" cy="3744341"/>
            <a:chOff x="3954323" y="1486799"/>
            <a:chExt cx="7380605" cy="4992454"/>
          </a:xfrm>
        </p:grpSpPr>
        <p:sp>
          <p:nvSpPr>
            <p:cNvPr id="564" name="Google Shape;564;p59"/>
            <p:cNvSpPr/>
            <p:nvPr/>
          </p:nvSpPr>
          <p:spPr>
            <a:xfrm>
              <a:off x="4282568"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65" name="Google Shape;565;p59"/>
            <p:cNvSpPr/>
            <p:nvPr/>
          </p:nvSpPr>
          <p:spPr>
            <a:xfrm>
              <a:off x="5267524"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66" name="Google Shape;566;p59"/>
            <p:cNvSpPr/>
            <p:nvPr/>
          </p:nvSpPr>
          <p:spPr>
            <a:xfrm>
              <a:off x="6252480"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67" name="Google Shape;567;p59"/>
            <p:cNvSpPr/>
            <p:nvPr/>
          </p:nvSpPr>
          <p:spPr>
            <a:xfrm>
              <a:off x="7237436"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68" name="Google Shape;568;p59"/>
            <p:cNvSpPr/>
            <p:nvPr/>
          </p:nvSpPr>
          <p:spPr>
            <a:xfrm>
              <a:off x="8222391"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69" name="Google Shape;569;p59"/>
            <p:cNvSpPr/>
            <p:nvPr/>
          </p:nvSpPr>
          <p:spPr>
            <a:xfrm>
              <a:off x="9207347"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70" name="Google Shape;570;p59"/>
            <p:cNvSpPr/>
            <p:nvPr/>
          </p:nvSpPr>
          <p:spPr>
            <a:xfrm>
              <a:off x="10192302"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571" name="Google Shape;571;p59"/>
            <p:cNvSpPr/>
            <p:nvPr/>
          </p:nvSpPr>
          <p:spPr>
            <a:xfrm>
              <a:off x="4282568"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2" name="Google Shape;572;p59"/>
            <p:cNvSpPr/>
            <p:nvPr/>
          </p:nvSpPr>
          <p:spPr>
            <a:xfrm>
              <a:off x="5267524"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3" name="Google Shape;573;p59"/>
            <p:cNvSpPr/>
            <p:nvPr/>
          </p:nvSpPr>
          <p:spPr>
            <a:xfrm>
              <a:off x="6252480"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4" name="Google Shape;574;p59"/>
            <p:cNvSpPr/>
            <p:nvPr/>
          </p:nvSpPr>
          <p:spPr>
            <a:xfrm>
              <a:off x="9211901"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5" name="Google Shape;575;p59"/>
            <p:cNvSpPr/>
            <p:nvPr/>
          </p:nvSpPr>
          <p:spPr>
            <a:xfrm>
              <a:off x="10192302"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6" name="Google Shape;576;p59"/>
            <p:cNvSpPr/>
            <p:nvPr/>
          </p:nvSpPr>
          <p:spPr>
            <a:xfrm>
              <a:off x="5267524" y="4909730"/>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7" name="Google Shape;577;p59"/>
            <p:cNvSpPr/>
            <p:nvPr/>
          </p:nvSpPr>
          <p:spPr>
            <a:xfrm>
              <a:off x="7237436"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8" name="Google Shape;578;p59"/>
            <p:cNvSpPr/>
            <p:nvPr/>
          </p:nvSpPr>
          <p:spPr>
            <a:xfrm>
              <a:off x="8222391"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79" name="Google Shape;579;p59"/>
            <p:cNvSpPr/>
            <p:nvPr/>
          </p:nvSpPr>
          <p:spPr>
            <a:xfrm>
              <a:off x="3954323" y="3968637"/>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80" name="Google Shape;580;p59"/>
            <p:cNvSpPr/>
            <p:nvPr/>
          </p:nvSpPr>
          <p:spPr>
            <a:xfrm>
              <a:off x="3954323" y="5696432"/>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81" name="Google Shape;581;p59"/>
            <p:cNvSpPr/>
            <p:nvPr/>
          </p:nvSpPr>
          <p:spPr>
            <a:xfrm>
              <a:off x="4282568"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82" name="Google Shape;582;p59"/>
            <p:cNvSpPr/>
            <p:nvPr/>
          </p:nvSpPr>
          <p:spPr>
            <a:xfrm>
              <a:off x="5267524"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83" name="Google Shape;583;p59"/>
            <p:cNvSpPr/>
            <p:nvPr/>
          </p:nvSpPr>
          <p:spPr>
            <a:xfrm>
              <a:off x="6252480"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584" name="Google Shape;584;p59"/>
            <p:cNvSpPr/>
            <p:nvPr/>
          </p:nvSpPr>
          <p:spPr>
            <a:xfrm>
              <a:off x="8222391"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grpSp>
          <p:nvGrpSpPr>
            <p:cNvPr id="585" name="Google Shape;585;p59"/>
            <p:cNvGrpSpPr/>
            <p:nvPr/>
          </p:nvGrpSpPr>
          <p:grpSpPr>
            <a:xfrm>
              <a:off x="4275349" y="1486799"/>
              <a:ext cx="5760085" cy="864235"/>
              <a:chOff x="4418708" y="1025419"/>
              <a:chExt cx="5760085" cy="864235"/>
            </a:xfrm>
          </p:grpSpPr>
          <p:sp>
            <p:nvSpPr>
              <p:cNvPr id="586" name="Google Shape;586;p59"/>
              <p:cNvSpPr/>
              <p:nvPr/>
            </p:nvSpPr>
            <p:spPr>
              <a:xfrm>
                <a:off x="4538262"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87" name="Google Shape;587;p59"/>
              <p:cNvSpPr/>
              <p:nvPr/>
            </p:nvSpPr>
            <p:spPr>
              <a:xfrm>
                <a:off x="4625778"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88" name="Google Shape;588;p59"/>
              <p:cNvSpPr/>
              <p:nvPr/>
            </p:nvSpPr>
            <p:spPr>
              <a:xfrm>
                <a:off x="9467596"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89" name="Google Shape;589;p59"/>
              <p:cNvSpPr/>
              <p:nvPr/>
            </p:nvSpPr>
            <p:spPr>
              <a:xfrm>
                <a:off x="9555111"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590" name="Google Shape;590;p59"/>
              <p:cNvSpPr/>
              <p:nvPr/>
            </p:nvSpPr>
            <p:spPr>
              <a:xfrm>
                <a:off x="4418708" y="1025419"/>
                <a:ext cx="5760085" cy="864235"/>
              </a:xfrm>
              <a:custGeom>
                <a:avLst/>
                <a:gdLst/>
                <a:ahLst/>
                <a:cxnLst/>
                <a:rect l="l" t="t" r="r" b="b"/>
                <a:pathLst>
                  <a:path w="5760084" h="864235" extrusionOk="0">
                    <a:moveTo>
                      <a:pt x="0" y="0"/>
                    </a:moveTo>
                    <a:lnTo>
                      <a:pt x="5759998" y="0"/>
                    </a:lnTo>
                    <a:lnTo>
                      <a:pt x="5759998" y="863999"/>
                    </a:lnTo>
                    <a:lnTo>
                      <a:pt x="0" y="863999"/>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grpSp>
      </p:grpSp>
      <p:grpSp>
        <p:nvGrpSpPr>
          <p:cNvPr id="591" name="Google Shape;591;p59"/>
          <p:cNvGrpSpPr/>
          <p:nvPr/>
        </p:nvGrpSpPr>
        <p:grpSpPr>
          <a:xfrm>
            <a:off x="613706" y="1829883"/>
            <a:ext cx="6916250" cy="1810479"/>
            <a:chOff x="818274" y="2439844"/>
            <a:chExt cx="9221667" cy="2413971"/>
          </a:xfrm>
        </p:grpSpPr>
        <p:sp>
          <p:nvSpPr>
            <p:cNvPr id="592" name="Google Shape;592;p59"/>
            <p:cNvSpPr/>
            <p:nvPr/>
          </p:nvSpPr>
          <p:spPr>
            <a:xfrm>
              <a:off x="4282568" y="243984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593" name="Google Shape;593;p59"/>
            <p:cNvSpPr/>
            <p:nvPr/>
          </p:nvSpPr>
          <p:spPr>
            <a:xfrm>
              <a:off x="6252480"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594" name="Google Shape;594;p59"/>
            <p:cNvSpPr/>
            <p:nvPr/>
          </p:nvSpPr>
          <p:spPr>
            <a:xfrm>
              <a:off x="9211901"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595" name="Google Shape;595;p59"/>
            <p:cNvSpPr txBox="1"/>
            <p:nvPr/>
          </p:nvSpPr>
          <p:spPr>
            <a:xfrm>
              <a:off x="818274" y="3503456"/>
              <a:ext cx="2874000" cy="1350359"/>
            </a:xfrm>
            <a:prstGeom prst="rect">
              <a:avLst/>
            </a:prstGeom>
            <a:noFill/>
            <a:ln>
              <a:noFill/>
            </a:ln>
          </p:spPr>
          <p:txBody>
            <a:bodyPr spcFirstLastPara="1" wrap="square" lIns="0" tIns="50475" rIns="0" bIns="0" anchor="t" anchorCtr="0">
              <a:spAutoFit/>
            </a:bodyPr>
            <a:lstStyle/>
            <a:p>
              <a:pPr marL="9525"/>
              <a:r>
                <a:rPr lang="en-IN" sz="1500" dirty="0">
                  <a:solidFill>
                    <a:srgbClr val="2BA6ED"/>
                  </a:solidFill>
                  <a:latin typeface="Arial" panose="020B0604020202020204" pitchFamily="34" charset="0"/>
                  <a:ea typeface="Proxima Nova"/>
                  <a:cs typeface="Arial" panose="020B0604020202020204" pitchFamily="34" charset="0"/>
                  <a:sym typeface="Proxima Nova"/>
                </a:rPr>
                <a:t>User Activities ("Backbone“)</a:t>
              </a:r>
              <a:endParaRPr sz="1500" dirty="0">
                <a:latin typeface="Arial" panose="020B0604020202020204" pitchFamily="34" charset="0"/>
                <a:ea typeface="Proxima Nova"/>
                <a:cs typeface="Arial" panose="020B0604020202020204" pitchFamily="34" charset="0"/>
                <a:sym typeface="Proxima Nova"/>
              </a:endParaRPr>
            </a:p>
            <a:p>
              <a:pPr>
                <a:spcBef>
                  <a:spcPts val="323"/>
                </a:spcBef>
              </a:pPr>
              <a:r>
                <a:rPr lang="en-IN" sz="1500" dirty="0">
                  <a:solidFill>
                    <a:srgbClr val="454646"/>
                  </a:solidFill>
                  <a:latin typeface="Arial" panose="020B0604020202020204" pitchFamily="34" charset="0"/>
                  <a:ea typeface="Proxima Nova"/>
                  <a:cs typeface="Arial" panose="020B0604020202020204" pitchFamily="34" charset="0"/>
                  <a:sym typeface="Proxima Nova"/>
                </a:rPr>
                <a:t>Groupings of similar tasks.</a:t>
              </a:r>
              <a:endParaRPr sz="1500" dirty="0">
                <a:latin typeface="Arial" panose="020B0604020202020204" pitchFamily="34" charset="0"/>
                <a:ea typeface="Proxima Nova"/>
                <a:cs typeface="Arial" panose="020B0604020202020204" pitchFamily="34" charset="0"/>
                <a:sym typeface="Proxima Nova"/>
              </a:endParaRPr>
            </a:p>
          </p:txBody>
        </p:sp>
        <p:sp>
          <p:nvSpPr>
            <p:cNvPr id="596" name="Google Shape;596;p59"/>
            <p:cNvSpPr/>
            <p:nvPr/>
          </p:nvSpPr>
          <p:spPr>
            <a:xfrm>
              <a:off x="2884311" y="2671233"/>
              <a:ext cx="1155700" cy="740410"/>
            </a:xfrm>
            <a:custGeom>
              <a:avLst/>
              <a:gdLst/>
              <a:ahLst/>
              <a:cxnLst/>
              <a:rect l="l" t="t" r="r" b="b"/>
              <a:pathLst>
                <a:path w="1155700" h="740410" extrusionOk="0">
                  <a:moveTo>
                    <a:pt x="1145541" y="31361"/>
                  </a:moveTo>
                  <a:lnTo>
                    <a:pt x="1091373" y="31361"/>
                  </a:lnTo>
                  <a:lnTo>
                    <a:pt x="1091968" y="44047"/>
                  </a:lnTo>
                  <a:lnTo>
                    <a:pt x="1079282" y="44643"/>
                  </a:lnTo>
                  <a:lnTo>
                    <a:pt x="1080113" y="76165"/>
                  </a:lnTo>
                  <a:lnTo>
                    <a:pt x="1155142" y="35808"/>
                  </a:lnTo>
                  <a:lnTo>
                    <a:pt x="1145541" y="31361"/>
                  </a:lnTo>
                  <a:close/>
                </a:path>
                <a:path w="1155700" h="740410" extrusionOk="0">
                  <a:moveTo>
                    <a:pt x="1078980" y="38196"/>
                  </a:moveTo>
                  <a:lnTo>
                    <a:pt x="1079172" y="44643"/>
                  </a:lnTo>
                  <a:lnTo>
                    <a:pt x="1078980" y="38196"/>
                  </a:lnTo>
                  <a:close/>
                </a:path>
                <a:path w="1155700" h="740410" extrusionOk="0">
                  <a:moveTo>
                    <a:pt x="1091373" y="31361"/>
                  </a:moveTo>
                  <a:lnTo>
                    <a:pt x="1078793" y="31952"/>
                  </a:lnTo>
                  <a:lnTo>
                    <a:pt x="1078980" y="38196"/>
                  </a:lnTo>
                  <a:lnTo>
                    <a:pt x="1079282" y="44643"/>
                  </a:lnTo>
                  <a:lnTo>
                    <a:pt x="1091968" y="44047"/>
                  </a:lnTo>
                  <a:lnTo>
                    <a:pt x="1091373" y="31361"/>
                  </a:lnTo>
                  <a:close/>
                </a:path>
                <a:path w="1155700" h="740410" extrusionOk="0">
                  <a:moveTo>
                    <a:pt x="1078793" y="31952"/>
                  </a:moveTo>
                  <a:lnTo>
                    <a:pt x="1078980" y="38196"/>
                  </a:lnTo>
                  <a:lnTo>
                    <a:pt x="1078793" y="31952"/>
                  </a:lnTo>
                  <a:close/>
                </a:path>
                <a:path w="1155700" h="740410" extrusionOk="0">
                  <a:moveTo>
                    <a:pt x="1077840" y="0"/>
                  </a:moveTo>
                  <a:lnTo>
                    <a:pt x="1078793" y="31952"/>
                  </a:lnTo>
                  <a:lnTo>
                    <a:pt x="1091373" y="31361"/>
                  </a:lnTo>
                  <a:lnTo>
                    <a:pt x="1145541" y="31361"/>
                  </a:lnTo>
                  <a:lnTo>
                    <a:pt x="1077840" y="0"/>
                  </a:lnTo>
                  <a:close/>
                </a:path>
                <a:path w="1155700" h="740410" extrusionOk="0">
                  <a:moveTo>
                    <a:pt x="1040391" y="33957"/>
                  </a:moveTo>
                  <a:lnTo>
                    <a:pt x="1027738" y="35053"/>
                  </a:lnTo>
                  <a:lnTo>
                    <a:pt x="1028835" y="47706"/>
                  </a:lnTo>
                  <a:lnTo>
                    <a:pt x="1041488" y="46609"/>
                  </a:lnTo>
                  <a:lnTo>
                    <a:pt x="1040391" y="33957"/>
                  </a:lnTo>
                  <a:close/>
                </a:path>
                <a:path w="1155700" h="740410" extrusionOk="0">
                  <a:moveTo>
                    <a:pt x="989578" y="38423"/>
                  </a:moveTo>
                  <a:lnTo>
                    <a:pt x="976970" y="39937"/>
                  </a:lnTo>
                  <a:lnTo>
                    <a:pt x="978482" y="52547"/>
                  </a:lnTo>
                  <a:lnTo>
                    <a:pt x="991092" y="51033"/>
                  </a:lnTo>
                  <a:lnTo>
                    <a:pt x="989578" y="38423"/>
                  </a:lnTo>
                  <a:close/>
                </a:path>
                <a:path w="1155700" h="740410" extrusionOk="0">
                  <a:moveTo>
                    <a:pt x="939142" y="44476"/>
                  </a:moveTo>
                  <a:lnTo>
                    <a:pt x="938328" y="44574"/>
                  </a:lnTo>
                  <a:lnTo>
                    <a:pt x="926377" y="46412"/>
                  </a:lnTo>
                  <a:lnTo>
                    <a:pt x="928306" y="58963"/>
                  </a:lnTo>
                  <a:lnTo>
                    <a:pt x="939971" y="57171"/>
                  </a:lnTo>
                  <a:lnTo>
                    <a:pt x="940654" y="57086"/>
                  </a:lnTo>
                  <a:lnTo>
                    <a:pt x="939142" y="44476"/>
                  </a:lnTo>
                  <a:close/>
                </a:path>
                <a:path w="1155700" h="740410" extrusionOk="0">
                  <a:moveTo>
                    <a:pt x="888719" y="52200"/>
                  </a:moveTo>
                  <a:lnTo>
                    <a:pt x="885972" y="52622"/>
                  </a:lnTo>
                  <a:lnTo>
                    <a:pt x="876015" y="54494"/>
                  </a:lnTo>
                  <a:lnTo>
                    <a:pt x="878361" y="66975"/>
                  </a:lnTo>
                  <a:lnTo>
                    <a:pt x="888024" y="65158"/>
                  </a:lnTo>
                  <a:lnTo>
                    <a:pt x="890649" y="64753"/>
                  </a:lnTo>
                  <a:lnTo>
                    <a:pt x="888719" y="52200"/>
                  </a:lnTo>
                  <a:close/>
                </a:path>
                <a:path w="1155700" h="740410" extrusionOk="0">
                  <a:moveTo>
                    <a:pt x="838570" y="61532"/>
                  </a:moveTo>
                  <a:lnTo>
                    <a:pt x="834473" y="62302"/>
                  </a:lnTo>
                  <a:lnTo>
                    <a:pt x="825939" y="64204"/>
                  </a:lnTo>
                  <a:lnTo>
                    <a:pt x="828701" y="76600"/>
                  </a:lnTo>
                  <a:lnTo>
                    <a:pt x="836945" y="74763"/>
                  </a:lnTo>
                  <a:lnTo>
                    <a:pt x="840916" y="74014"/>
                  </a:lnTo>
                  <a:lnTo>
                    <a:pt x="838570" y="61532"/>
                  </a:lnTo>
                  <a:close/>
                </a:path>
                <a:path w="1155700" h="740410" extrusionOk="0">
                  <a:moveTo>
                    <a:pt x="788751" y="72492"/>
                  </a:moveTo>
                  <a:lnTo>
                    <a:pt x="783894" y="73576"/>
                  </a:lnTo>
                  <a:lnTo>
                    <a:pt x="776208" y="75563"/>
                  </a:lnTo>
                  <a:lnTo>
                    <a:pt x="779388" y="87858"/>
                  </a:lnTo>
                  <a:lnTo>
                    <a:pt x="786774" y="85948"/>
                  </a:lnTo>
                  <a:lnTo>
                    <a:pt x="791514" y="84889"/>
                  </a:lnTo>
                  <a:lnTo>
                    <a:pt x="788751" y="72492"/>
                  </a:lnTo>
                  <a:close/>
                </a:path>
                <a:path w="1155700" h="740410" extrusionOk="0">
                  <a:moveTo>
                    <a:pt x="739322" y="85103"/>
                  </a:moveTo>
                  <a:lnTo>
                    <a:pt x="734292" y="86404"/>
                  </a:lnTo>
                  <a:lnTo>
                    <a:pt x="726888" y="88591"/>
                  </a:lnTo>
                  <a:lnTo>
                    <a:pt x="730486" y="100771"/>
                  </a:lnTo>
                  <a:lnTo>
                    <a:pt x="737592" y="98672"/>
                  </a:lnTo>
                  <a:lnTo>
                    <a:pt x="742502" y="97398"/>
                  </a:lnTo>
                  <a:lnTo>
                    <a:pt x="739322" y="85103"/>
                  </a:lnTo>
                  <a:close/>
                </a:path>
                <a:path w="1155700" h="740410" extrusionOk="0">
                  <a:moveTo>
                    <a:pt x="690349" y="99386"/>
                  </a:moveTo>
                  <a:lnTo>
                    <a:pt x="685727" y="100751"/>
                  </a:lnTo>
                  <a:lnTo>
                    <a:pt x="678042" y="103314"/>
                  </a:lnTo>
                  <a:lnTo>
                    <a:pt x="682059" y="115361"/>
                  </a:lnTo>
                  <a:lnTo>
                    <a:pt x="689442" y="112900"/>
                  </a:lnTo>
                  <a:lnTo>
                    <a:pt x="693947" y="111565"/>
                  </a:lnTo>
                  <a:lnTo>
                    <a:pt x="690349" y="99386"/>
                  </a:lnTo>
                  <a:close/>
                </a:path>
                <a:path w="1155700" h="740410" extrusionOk="0">
                  <a:moveTo>
                    <a:pt x="641898" y="115365"/>
                  </a:moveTo>
                  <a:lnTo>
                    <a:pt x="638262" y="116578"/>
                  </a:lnTo>
                  <a:lnTo>
                    <a:pt x="629746" y="119754"/>
                  </a:lnTo>
                  <a:lnTo>
                    <a:pt x="634183" y="131653"/>
                  </a:lnTo>
                  <a:lnTo>
                    <a:pt x="642394" y="128591"/>
                  </a:lnTo>
                  <a:lnTo>
                    <a:pt x="645915" y="127414"/>
                  </a:lnTo>
                  <a:lnTo>
                    <a:pt x="641898" y="115365"/>
                  </a:lnTo>
                  <a:close/>
                </a:path>
                <a:path w="1155700" h="740410" extrusionOk="0">
                  <a:moveTo>
                    <a:pt x="594047" y="133066"/>
                  </a:moveTo>
                  <a:lnTo>
                    <a:pt x="591955" y="133846"/>
                  </a:lnTo>
                  <a:lnTo>
                    <a:pt x="582075" y="137939"/>
                  </a:lnTo>
                  <a:lnTo>
                    <a:pt x="586934" y="149673"/>
                  </a:lnTo>
                  <a:lnTo>
                    <a:pt x="596511" y="145707"/>
                  </a:lnTo>
                  <a:lnTo>
                    <a:pt x="598484" y="144966"/>
                  </a:lnTo>
                  <a:lnTo>
                    <a:pt x="594047" y="133066"/>
                  </a:lnTo>
                  <a:close/>
                </a:path>
                <a:path w="1155700" h="740410" extrusionOk="0">
                  <a:moveTo>
                    <a:pt x="546663" y="152614"/>
                  </a:moveTo>
                  <a:lnTo>
                    <a:pt x="535115" y="157897"/>
                  </a:lnTo>
                  <a:lnTo>
                    <a:pt x="540398" y="169445"/>
                  </a:lnTo>
                  <a:lnTo>
                    <a:pt x="551948" y="164162"/>
                  </a:lnTo>
                  <a:lnTo>
                    <a:pt x="546663" y="152614"/>
                  </a:lnTo>
                  <a:close/>
                </a:path>
                <a:path w="1155700" h="740410" extrusionOk="0">
                  <a:moveTo>
                    <a:pt x="500303" y="173949"/>
                  </a:moveTo>
                  <a:lnTo>
                    <a:pt x="488958" y="179658"/>
                  </a:lnTo>
                  <a:lnTo>
                    <a:pt x="494667" y="191001"/>
                  </a:lnTo>
                  <a:lnTo>
                    <a:pt x="506012" y="185293"/>
                  </a:lnTo>
                  <a:lnTo>
                    <a:pt x="500303" y="173949"/>
                  </a:lnTo>
                  <a:close/>
                </a:path>
                <a:path w="1155700" h="740410" extrusionOk="0">
                  <a:moveTo>
                    <a:pt x="454826" y="197114"/>
                  </a:moveTo>
                  <a:lnTo>
                    <a:pt x="443707" y="203249"/>
                  </a:lnTo>
                  <a:lnTo>
                    <a:pt x="449842" y="214368"/>
                  </a:lnTo>
                  <a:lnTo>
                    <a:pt x="460961" y="208233"/>
                  </a:lnTo>
                  <a:lnTo>
                    <a:pt x="454826" y="197114"/>
                  </a:lnTo>
                  <a:close/>
                </a:path>
                <a:path w="1155700" h="740410" extrusionOk="0">
                  <a:moveTo>
                    <a:pt x="410340" y="222139"/>
                  </a:moveTo>
                  <a:lnTo>
                    <a:pt x="399469" y="228704"/>
                  </a:lnTo>
                  <a:lnTo>
                    <a:pt x="406034" y="239575"/>
                  </a:lnTo>
                  <a:lnTo>
                    <a:pt x="416905" y="233010"/>
                  </a:lnTo>
                  <a:lnTo>
                    <a:pt x="410340" y="222139"/>
                  </a:lnTo>
                  <a:close/>
                </a:path>
                <a:path w="1155700" h="740410" extrusionOk="0">
                  <a:moveTo>
                    <a:pt x="366969" y="249055"/>
                  </a:moveTo>
                  <a:lnTo>
                    <a:pt x="356368" y="256051"/>
                  </a:lnTo>
                  <a:lnTo>
                    <a:pt x="363363" y="266650"/>
                  </a:lnTo>
                  <a:lnTo>
                    <a:pt x="373964" y="259655"/>
                  </a:lnTo>
                  <a:lnTo>
                    <a:pt x="366969" y="249055"/>
                  </a:lnTo>
                  <a:close/>
                </a:path>
                <a:path w="1155700" h="740410" extrusionOk="0">
                  <a:moveTo>
                    <a:pt x="324841" y="277892"/>
                  </a:moveTo>
                  <a:lnTo>
                    <a:pt x="314539" y="285319"/>
                  </a:lnTo>
                  <a:lnTo>
                    <a:pt x="321965" y="295621"/>
                  </a:lnTo>
                  <a:lnTo>
                    <a:pt x="332267" y="288194"/>
                  </a:lnTo>
                  <a:lnTo>
                    <a:pt x="324841" y="277892"/>
                  </a:lnTo>
                  <a:close/>
                </a:path>
                <a:path w="1155700" h="740410" extrusionOk="0">
                  <a:moveTo>
                    <a:pt x="284105" y="308674"/>
                  </a:moveTo>
                  <a:lnTo>
                    <a:pt x="274128" y="316533"/>
                  </a:lnTo>
                  <a:lnTo>
                    <a:pt x="281985" y="326509"/>
                  </a:lnTo>
                  <a:lnTo>
                    <a:pt x="291962" y="318651"/>
                  </a:lnTo>
                  <a:lnTo>
                    <a:pt x="284105" y="308674"/>
                  </a:lnTo>
                  <a:close/>
                </a:path>
                <a:path w="1155700" h="740410" extrusionOk="0">
                  <a:moveTo>
                    <a:pt x="244919" y="341424"/>
                  </a:moveTo>
                  <a:lnTo>
                    <a:pt x="237308" y="347980"/>
                  </a:lnTo>
                  <a:lnTo>
                    <a:pt x="235168" y="350000"/>
                  </a:lnTo>
                  <a:lnTo>
                    <a:pt x="243886" y="359236"/>
                  </a:lnTo>
                  <a:lnTo>
                    <a:pt x="245715" y="357508"/>
                  </a:lnTo>
                  <a:lnTo>
                    <a:pt x="253208" y="351045"/>
                  </a:lnTo>
                  <a:lnTo>
                    <a:pt x="244919" y="341424"/>
                  </a:lnTo>
                  <a:close/>
                </a:path>
                <a:path w="1155700" h="740410" extrusionOk="0">
                  <a:moveTo>
                    <a:pt x="207462" y="376153"/>
                  </a:moveTo>
                  <a:lnTo>
                    <a:pt x="205916" y="377612"/>
                  </a:lnTo>
                  <a:lnTo>
                    <a:pt x="198370" y="385439"/>
                  </a:lnTo>
                  <a:lnTo>
                    <a:pt x="207511" y="394254"/>
                  </a:lnTo>
                  <a:lnTo>
                    <a:pt x="214751" y="386745"/>
                  </a:lnTo>
                  <a:lnTo>
                    <a:pt x="216180" y="385389"/>
                  </a:lnTo>
                  <a:lnTo>
                    <a:pt x="207462" y="376153"/>
                  </a:lnTo>
                  <a:close/>
                </a:path>
                <a:path w="1155700" h="740410" extrusionOk="0">
                  <a:moveTo>
                    <a:pt x="171949" y="413310"/>
                  </a:moveTo>
                  <a:lnTo>
                    <a:pt x="163589" y="422871"/>
                  </a:lnTo>
                  <a:lnTo>
                    <a:pt x="173151" y="431231"/>
                  </a:lnTo>
                  <a:lnTo>
                    <a:pt x="181510" y="421669"/>
                  </a:lnTo>
                  <a:lnTo>
                    <a:pt x="171949" y="413310"/>
                  </a:lnTo>
                  <a:close/>
                </a:path>
                <a:path w="1155700" h="740410" extrusionOk="0">
                  <a:moveTo>
                    <a:pt x="138913" y="452305"/>
                  </a:moveTo>
                  <a:lnTo>
                    <a:pt x="131048" y="462276"/>
                  </a:lnTo>
                  <a:lnTo>
                    <a:pt x="141019" y="470142"/>
                  </a:lnTo>
                  <a:lnTo>
                    <a:pt x="148885" y="460170"/>
                  </a:lnTo>
                  <a:lnTo>
                    <a:pt x="138913" y="452305"/>
                  </a:lnTo>
                  <a:close/>
                </a:path>
                <a:path w="1155700" h="740410" extrusionOk="0">
                  <a:moveTo>
                    <a:pt x="108309" y="493245"/>
                  </a:moveTo>
                  <a:lnTo>
                    <a:pt x="100976" y="503614"/>
                  </a:lnTo>
                  <a:lnTo>
                    <a:pt x="111345" y="510947"/>
                  </a:lnTo>
                  <a:lnTo>
                    <a:pt x="118678" y="500578"/>
                  </a:lnTo>
                  <a:lnTo>
                    <a:pt x="108309" y="493245"/>
                  </a:lnTo>
                  <a:close/>
                </a:path>
                <a:path w="1155700" h="740410" extrusionOk="0">
                  <a:moveTo>
                    <a:pt x="80375" y="536068"/>
                  </a:moveTo>
                  <a:lnTo>
                    <a:pt x="77589" y="540500"/>
                  </a:lnTo>
                  <a:lnTo>
                    <a:pt x="73803" y="547343"/>
                  </a:lnTo>
                  <a:lnTo>
                    <a:pt x="84917" y="553491"/>
                  </a:lnTo>
                  <a:lnTo>
                    <a:pt x="88446" y="547109"/>
                  </a:lnTo>
                  <a:lnTo>
                    <a:pt x="91127" y="542828"/>
                  </a:lnTo>
                  <a:lnTo>
                    <a:pt x="80375" y="536068"/>
                  </a:lnTo>
                  <a:close/>
                </a:path>
                <a:path w="1155700" h="740410" extrusionOk="0">
                  <a:moveTo>
                    <a:pt x="55492" y="581164"/>
                  </a:moveTo>
                  <a:lnTo>
                    <a:pt x="49998" y="592615"/>
                  </a:lnTo>
                  <a:lnTo>
                    <a:pt x="61448" y="598109"/>
                  </a:lnTo>
                  <a:lnTo>
                    <a:pt x="66942" y="586658"/>
                  </a:lnTo>
                  <a:lnTo>
                    <a:pt x="55492" y="581164"/>
                  </a:lnTo>
                  <a:close/>
                </a:path>
                <a:path w="1155700" h="740410" extrusionOk="0">
                  <a:moveTo>
                    <a:pt x="34289" y="627722"/>
                  </a:moveTo>
                  <a:lnTo>
                    <a:pt x="29489" y="639480"/>
                  </a:lnTo>
                  <a:lnTo>
                    <a:pt x="41245" y="644281"/>
                  </a:lnTo>
                  <a:lnTo>
                    <a:pt x="46047" y="632523"/>
                  </a:lnTo>
                  <a:lnTo>
                    <a:pt x="34289" y="627722"/>
                  </a:lnTo>
                  <a:close/>
                </a:path>
                <a:path w="1155700" h="740410" extrusionOk="0">
                  <a:moveTo>
                    <a:pt x="16578" y="675725"/>
                  </a:moveTo>
                  <a:lnTo>
                    <a:pt x="13026" y="686216"/>
                  </a:lnTo>
                  <a:lnTo>
                    <a:pt x="12499" y="688168"/>
                  </a:lnTo>
                  <a:lnTo>
                    <a:pt x="24761" y="691478"/>
                  </a:lnTo>
                  <a:lnTo>
                    <a:pt x="25133" y="690100"/>
                  </a:lnTo>
                  <a:lnTo>
                    <a:pt x="28608" y="679796"/>
                  </a:lnTo>
                  <a:lnTo>
                    <a:pt x="16578" y="675725"/>
                  </a:lnTo>
                  <a:close/>
                </a:path>
                <a:path w="1155700" h="740410" extrusionOk="0">
                  <a:moveTo>
                    <a:pt x="25188" y="689896"/>
                  </a:moveTo>
                  <a:lnTo>
                    <a:pt x="25119" y="690100"/>
                  </a:lnTo>
                  <a:lnTo>
                    <a:pt x="25188" y="689896"/>
                  </a:lnTo>
                  <a:close/>
                </a:path>
                <a:path w="1155700" h="740410" extrusionOk="0">
                  <a:moveTo>
                    <a:pt x="2519" y="725356"/>
                  </a:moveTo>
                  <a:lnTo>
                    <a:pt x="0" y="737803"/>
                  </a:lnTo>
                  <a:lnTo>
                    <a:pt x="12447" y="740324"/>
                  </a:lnTo>
                  <a:lnTo>
                    <a:pt x="14966" y="727877"/>
                  </a:lnTo>
                  <a:lnTo>
                    <a:pt x="2519" y="725356"/>
                  </a:lnTo>
                  <a:close/>
                </a:path>
              </a:pathLst>
            </a:custGeom>
            <a:solidFill>
              <a:srgbClr val="1B2429"/>
            </a:solidFill>
            <a:ln>
              <a:noFill/>
            </a:ln>
          </p:spPr>
          <p:txBody>
            <a:bodyPr spcFirstLastPara="1" wrap="square" lIns="0" tIns="0" rIns="0" bIns="0" anchor="t" anchorCtr="0">
              <a:noAutofit/>
            </a:bodyPr>
            <a:lstStyle/>
            <a:p>
              <a:endParaRPr sz="1050" dirty="0"/>
            </a:p>
          </p:txBody>
        </p:sp>
      </p:grpSp>
      <p:sp>
        <p:nvSpPr>
          <p:cNvPr id="597" name="Google Shape;597;p59"/>
          <p:cNvSpPr/>
          <p:nvPr/>
        </p:nvSpPr>
        <p:spPr>
          <a:xfrm>
            <a:off x="3081916" y="1798205"/>
            <a:ext cx="5085926" cy="533939"/>
          </a:xfrm>
          <a:custGeom>
            <a:avLst/>
            <a:gdLst/>
            <a:ahLst/>
            <a:cxnLst/>
            <a:rect l="l" t="t" r="r" b="b"/>
            <a:pathLst>
              <a:path w="6912609" h="756285" extrusionOk="0">
                <a:moveTo>
                  <a:pt x="0" y="0"/>
                </a:moveTo>
                <a:lnTo>
                  <a:pt x="6912000" y="0"/>
                </a:lnTo>
                <a:lnTo>
                  <a:pt x="6912000" y="756000"/>
                </a:lnTo>
                <a:lnTo>
                  <a:pt x="0" y="756000"/>
                </a:lnTo>
                <a:lnTo>
                  <a:pt x="0" y="0"/>
                </a:lnTo>
                <a:close/>
              </a:path>
            </a:pathLst>
          </a:custGeom>
          <a:noFill/>
          <a:ln w="19050" cap="flat" cmpd="sng">
            <a:solidFill>
              <a:srgbClr val="FF0000"/>
            </a:solidFill>
            <a:prstDash val="dash"/>
            <a:round/>
            <a:headEnd type="none" w="sm" len="sm"/>
            <a:tailEnd type="none" w="sm" len="sm"/>
          </a:ln>
        </p:spPr>
        <p:txBody>
          <a:bodyPr spcFirstLastPara="1" wrap="square" lIns="0" tIns="0" rIns="0" bIns="0" anchor="t" anchorCtr="0">
            <a:noAutofit/>
          </a:bodyPr>
          <a:lstStyle/>
          <a:p>
            <a:endParaRPr sz="1050" dirty="0"/>
          </a:p>
        </p:txBody>
      </p:sp>
      <p:sp>
        <p:nvSpPr>
          <p:cNvPr id="598" name="Google Shape;598;p59"/>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IN"/>
              <a:pPr>
                <a:buSzPts val="1700"/>
              </a:pPr>
              <a:t>27</a:t>
            </a:fld>
            <a:endParaRPr dirty="0"/>
          </a:p>
        </p:txBody>
      </p:sp>
      <p:pic>
        <p:nvPicPr>
          <p:cNvPr id="2" name="Graphic 1" descr="Lock with solid fill">
            <a:extLst>
              <a:ext uri="{FF2B5EF4-FFF2-40B4-BE49-F238E27FC236}">
                <a16:creationId xmlns:a16="http://schemas.microsoft.com/office/drawing/2014/main" id="{D6ABB968-6BA4-8C98-7E0E-4B0CF8582D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1924" y="1914657"/>
            <a:ext cx="301034" cy="301034"/>
          </a:xfrm>
          <a:prstGeom prst="rect">
            <a:avLst/>
          </a:prstGeom>
        </p:spPr>
      </p:pic>
      <p:pic>
        <p:nvPicPr>
          <p:cNvPr id="3" name="Graphic 2" descr="Lock with solid fill">
            <a:extLst>
              <a:ext uri="{FF2B5EF4-FFF2-40B4-BE49-F238E27FC236}">
                <a16:creationId xmlns:a16="http://schemas.microsoft.com/office/drawing/2014/main" id="{D678E19C-DD9B-B987-2AF3-EAFCA52B3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358" y="1918605"/>
            <a:ext cx="301034" cy="301034"/>
          </a:xfrm>
          <a:prstGeom prst="rect">
            <a:avLst/>
          </a:prstGeom>
        </p:spPr>
      </p:pic>
      <p:pic>
        <p:nvPicPr>
          <p:cNvPr id="4" name="Graphic 3" descr="Lock with solid fill">
            <a:extLst>
              <a:ext uri="{FF2B5EF4-FFF2-40B4-BE49-F238E27FC236}">
                <a16:creationId xmlns:a16="http://schemas.microsoft.com/office/drawing/2014/main" id="{187751BF-EF7F-5CA4-69DA-D7ED02ABAE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5509" y="1902853"/>
            <a:ext cx="301034" cy="3010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0"/>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Anatomy Of A Map</a:t>
            </a:r>
            <a:endParaRPr dirty="0">
              <a:latin typeface="Arial" panose="020B0604020202020204" pitchFamily="34" charset="0"/>
              <a:ea typeface="Helvetica Neue"/>
              <a:cs typeface="Arial" panose="020B0604020202020204" pitchFamily="34" charset="0"/>
              <a:sym typeface="Helvetica Neue"/>
            </a:endParaRPr>
          </a:p>
        </p:txBody>
      </p:sp>
      <p:grpSp>
        <p:nvGrpSpPr>
          <p:cNvPr id="604" name="Google Shape;604;p60"/>
          <p:cNvGrpSpPr/>
          <p:nvPr/>
        </p:nvGrpSpPr>
        <p:grpSpPr>
          <a:xfrm>
            <a:off x="2965743" y="2976478"/>
            <a:ext cx="5535454" cy="1882962"/>
            <a:chOff x="3954323" y="3968637"/>
            <a:chExt cx="7380605" cy="2510616"/>
          </a:xfrm>
        </p:grpSpPr>
        <p:sp>
          <p:nvSpPr>
            <p:cNvPr id="605" name="Google Shape;605;p60"/>
            <p:cNvSpPr/>
            <p:nvPr/>
          </p:nvSpPr>
          <p:spPr>
            <a:xfrm>
              <a:off x="4282568"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06" name="Google Shape;606;p60"/>
            <p:cNvSpPr/>
            <p:nvPr/>
          </p:nvSpPr>
          <p:spPr>
            <a:xfrm>
              <a:off x="5267524" y="41646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07" name="Google Shape;607;p60"/>
            <p:cNvSpPr/>
            <p:nvPr/>
          </p:nvSpPr>
          <p:spPr>
            <a:xfrm>
              <a:off x="6252480"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08" name="Google Shape;608;p60"/>
            <p:cNvSpPr/>
            <p:nvPr/>
          </p:nvSpPr>
          <p:spPr>
            <a:xfrm>
              <a:off x="9211901"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09" name="Google Shape;609;p60"/>
            <p:cNvSpPr/>
            <p:nvPr/>
          </p:nvSpPr>
          <p:spPr>
            <a:xfrm>
              <a:off x="10192302" y="41646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10" name="Google Shape;610;p60"/>
            <p:cNvSpPr/>
            <p:nvPr/>
          </p:nvSpPr>
          <p:spPr>
            <a:xfrm>
              <a:off x="5267524" y="4909730"/>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11" name="Google Shape;611;p60"/>
            <p:cNvSpPr/>
            <p:nvPr/>
          </p:nvSpPr>
          <p:spPr>
            <a:xfrm>
              <a:off x="7237436"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12" name="Google Shape;612;p60"/>
            <p:cNvSpPr/>
            <p:nvPr/>
          </p:nvSpPr>
          <p:spPr>
            <a:xfrm>
              <a:off x="8222391" y="4909730"/>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13" name="Google Shape;613;p60"/>
            <p:cNvSpPr/>
            <p:nvPr/>
          </p:nvSpPr>
          <p:spPr>
            <a:xfrm>
              <a:off x="3954323" y="3968637"/>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14" name="Google Shape;614;p60"/>
            <p:cNvSpPr/>
            <p:nvPr/>
          </p:nvSpPr>
          <p:spPr>
            <a:xfrm>
              <a:off x="3954323" y="5696432"/>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15" name="Google Shape;615;p60"/>
            <p:cNvSpPr/>
            <p:nvPr/>
          </p:nvSpPr>
          <p:spPr>
            <a:xfrm>
              <a:off x="4282568"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16" name="Google Shape;616;p60"/>
            <p:cNvSpPr/>
            <p:nvPr/>
          </p:nvSpPr>
          <p:spPr>
            <a:xfrm>
              <a:off x="5267524" y="588616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17" name="Google Shape;617;p60"/>
            <p:cNvSpPr/>
            <p:nvPr/>
          </p:nvSpPr>
          <p:spPr>
            <a:xfrm>
              <a:off x="6252480"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18" name="Google Shape;618;p60"/>
            <p:cNvSpPr/>
            <p:nvPr/>
          </p:nvSpPr>
          <p:spPr>
            <a:xfrm>
              <a:off x="8222391" y="588616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grpSp>
      <p:grpSp>
        <p:nvGrpSpPr>
          <p:cNvPr id="619" name="Google Shape;619;p60"/>
          <p:cNvGrpSpPr/>
          <p:nvPr/>
        </p:nvGrpSpPr>
        <p:grpSpPr>
          <a:xfrm>
            <a:off x="3206512" y="1115099"/>
            <a:ext cx="5058745" cy="1718402"/>
            <a:chOff x="4275349" y="1486799"/>
            <a:chExt cx="6744993" cy="2291202"/>
          </a:xfrm>
        </p:grpSpPr>
        <p:sp>
          <p:nvSpPr>
            <p:cNvPr id="620" name="Google Shape;620;p60"/>
            <p:cNvSpPr/>
            <p:nvPr/>
          </p:nvSpPr>
          <p:spPr>
            <a:xfrm>
              <a:off x="4282568"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21" name="Google Shape;621;p60"/>
            <p:cNvSpPr/>
            <p:nvPr/>
          </p:nvSpPr>
          <p:spPr>
            <a:xfrm>
              <a:off x="5267524" y="318491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22" name="Google Shape;622;p60"/>
            <p:cNvSpPr/>
            <p:nvPr/>
          </p:nvSpPr>
          <p:spPr>
            <a:xfrm>
              <a:off x="6252480"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23" name="Google Shape;623;p60"/>
            <p:cNvSpPr/>
            <p:nvPr/>
          </p:nvSpPr>
          <p:spPr>
            <a:xfrm>
              <a:off x="7237436"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24" name="Google Shape;624;p60"/>
            <p:cNvSpPr/>
            <p:nvPr/>
          </p:nvSpPr>
          <p:spPr>
            <a:xfrm>
              <a:off x="8222391"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25" name="Google Shape;625;p60"/>
            <p:cNvSpPr/>
            <p:nvPr/>
          </p:nvSpPr>
          <p:spPr>
            <a:xfrm>
              <a:off x="9207347"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26" name="Google Shape;626;p60"/>
            <p:cNvSpPr/>
            <p:nvPr/>
          </p:nvSpPr>
          <p:spPr>
            <a:xfrm>
              <a:off x="10192302" y="318491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grpSp>
          <p:nvGrpSpPr>
            <p:cNvPr id="627" name="Google Shape;627;p60"/>
            <p:cNvGrpSpPr/>
            <p:nvPr/>
          </p:nvGrpSpPr>
          <p:grpSpPr>
            <a:xfrm>
              <a:off x="4275349" y="1486799"/>
              <a:ext cx="5760085" cy="864235"/>
              <a:chOff x="4418708" y="1025419"/>
              <a:chExt cx="5760085" cy="864235"/>
            </a:xfrm>
          </p:grpSpPr>
          <p:sp>
            <p:nvSpPr>
              <p:cNvPr id="628" name="Google Shape;628;p60"/>
              <p:cNvSpPr/>
              <p:nvPr/>
            </p:nvSpPr>
            <p:spPr>
              <a:xfrm>
                <a:off x="4538262"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29" name="Google Shape;629;p60"/>
              <p:cNvSpPr/>
              <p:nvPr/>
            </p:nvSpPr>
            <p:spPr>
              <a:xfrm>
                <a:off x="4625778"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30" name="Google Shape;630;p60"/>
              <p:cNvSpPr/>
              <p:nvPr/>
            </p:nvSpPr>
            <p:spPr>
              <a:xfrm>
                <a:off x="9467596" y="111622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31" name="Google Shape;631;p60"/>
              <p:cNvSpPr/>
              <p:nvPr/>
            </p:nvSpPr>
            <p:spPr>
              <a:xfrm>
                <a:off x="9555111" y="123308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32" name="Google Shape;632;p60"/>
              <p:cNvSpPr/>
              <p:nvPr/>
            </p:nvSpPr>
            <p:spPr>
              <a:xfrm>
                <a:off x="4418708" y="1025419"/>
                <a:ext cx="5760085" cy="864235"/>
              </a:xfrm>
              <a:custGeom>
                <a:avLst/>
                <a:gdLst/>
                <a:ahLst/>
                <a:cxnLst/>
                <a:rect l="l" t="t" r="r" b="b"/>
                <a:pathLst>
                  <a:path w="5760084" h="864235" extrusionOk="0">
                    <a:moveTo>
                      <a:pt x="0" y="0"/>
                    </a:moveTo>
                    <a:lnTo>
                      <a:pt x="5759998" y="0"/>
                    </a:lnTo>
                    <a:lnTo>
                      <a:pt x="5759998" y="863999"/>
                    </a:lnTo>
                    <a:lnTo>
                      <a:pt x="0" y="863999"/>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grpSp>
        <p:grpSp>
          <p:nvGrpSpPr>
            <p:cNvPr id="633" name="Google Shape;633;p60"/>
            <p:cNvGrpSpPr/>
            <p:nvPr/>
          </p:nvGrpSpPr>
          <p:grpSpPr>
            <a:xfrm>
              <a:off x="4282568" y="2439844"/>
              <a:ext cx="5757373" cy="593090"/>
              <a:chOff x="4282568" y="2439844"/>
              <a:chExt cx="5757373" cy="593090"/>
            </a:xfrm>
          </p:grpSpPr>
          <p:sp>
            <p:nvSpPr>
              <p:cNvPr id="634" name="Google Shape;634;p60"/>
              <p:cNvSpPr/>
              <p:nvPr/>
            </p:nvSpPr>
            <p:spPr>
              <a:xfrm>
                <a:off x="4282568" y="243984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635" name="Google Shape;635;p60"/>
              <p:cNvSpPr/>
              <p:nvPr/>
            </p:nvSpPr>
            <p:spPr>
              <a:xfrm>
                <a:off x="6252480"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636" name="Google Shape;636;p60"/>
              <p:cNvSpPr/>
              <p:nvPr/>
            </p:nvSpPr>
            <p:spPr>
              <a:xfrm>
                <a:off x="9211901" y="243984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grpSp>
      </p:grpSp>
      <p:sp>
        <p:nvSpPr>
          <p:cNvPr id="637" name="Google Shape;637;p60"/>
          <p:cNvSpPr txBox="1"/>
          <p:nvPr/>
        </p:nvSpPr>
        <p:spPr>
          <a:xfrm>
            <a:off x="222506" y="1661494"/>
            <a:ext cx="2599650" cy="1282074"/>
          </a:xfrm>
          <a:prstGeom prst="rect">
            <a:avLst/>
          </a:prstGeom>
          <a:noFill/>
          <a:ln>
            <a:noFill/>
          </a:ln>
        </p:spPr>
        <p:txBody>
          <a:bodyPr spcFirstLastPara="1" wrap="square" lIns="0" tIns="50475" rIns="0" bIns="0" anchor="t" anchorCtr="0">
            <a:spAutoFit/>
          </a:bodyPr>
          <a:lstStyle/>
          <a:p>
            <a:pPr algn="ctr"/>
            <a:r>
              <a:rPr lang="en-IN" sz="1500" dirty="0">
                <a:solidFill>
                  <a:srgbClr val="2BA6ED"/>
                </a:solidFill>
                <a:latin typeface="Arial" panose="020B0604020202020204" pitchFamily="34" charset="0"/>
                <a:ea typeface="Proxima Nova"/>
                <a:cs typeface="Arial" panose="020B0604020202020204" pitchFamily="34" charset="0"/>
                <a:sym typeface="Proxima Nova"/>
              </a:rPr>
              <a:t>User Stories</a:t>
            </a:r>
            <a:endParaRPr sz="1500" dirty="0">
              <a:latin typeface="Arial" panose="020B0604020202020204" pitchFamily="34" charset="0"/>
              <a:ea typeface="Proxima Nova"/>
              <a:cs typeface="Arial" panose="020B0604020202020204" pitchFamily="34" charset="0"/>
              <a:sym typeface="Proxima Nova"/>
            </a:endParaRPr>
          </a:p>
          <a:p>
            <a:pPr algn="ctr">
              <a:spcBef>
                <a:spcPts val="326"/>
              </a:spcBef>
            </a:pPr>
            <a:r>
              <a:rPr lang="en-IN" sz="1500" dirty="0">
                <a:solidFill>
                  <a:srgbClr val="454646"/>
                </a:solidFill>
                <a:latin typeface="Arial" panose="020B0604020202020204" pitchFamily="34" charset="0"/>
                <a:ea typeface="Proxima Nova"/>
                <a:cs typeface="Arial" panose="020B0604020202020204" pitchFamily="34" charset="0"/>
                <a:sym typeface="Proxima Nova"/>
              </a:rPr>
              <a:t>Flesh out the user journey in detail:</a:t>
            </a:r>
            <a:endParaRPr sz="1500" dirty="0">
              <a:latin typeface="Arial" panose="020B0604020202020204" pitchFamily="34" charset="0"/>
              <a:ea typeface="Proxima Nova"/>
              <a:cs typeface="Arial" panose="020B0604020202020204" pitchFamily="34" charset="0"/>
              <a:sym typeface="Proxima Nova"/>
            </a:endParaRPr>
          </a:p>
          <a:p>
            <a:pPr algn="ctr">
              <a:spcBef>
                <a:spcPts val="323"/>
              </a:spcBef>
            </a:pPr>
            <a:r>
              <a:rPr lang="en-IN" sz="1500" i="1" dirty="0">
                <a:solidFill>
                  <a:srgbClr val="454646"/>
                </a:solidFill>
                <a:latin typeface="Arial" panose="020B0604020202020204" pitchFamily="34" charset="0"/>
                <a:ea typeface="Proxima Nova"/>
                <a:cs typeface="Arial" panose="020B0604020202020204" pitchFamily="34" charset="0"/>
                <a:sym typeface="Proxima Nova"/>
              </a:rPr>
              <a:t>Sub-tasks, alternatives, exceptions, etc.</a:t>
            </a:r>
            <a:endParaRPr sz="1500" dirty="0">
              <a:latin typeface="Arial" panose="020B0604020202020204" pitchFamily="34" charset="0"/>
              <a:ea typeface="Proxima Nova"/>
              <a:cs typeface="Arial" panose="020B0604020202020204" pitchFamily="34" charset="0"/>
              <a:sym typeface="Proxima Nova"/>
            </a:endParaRPr>
          </a:p>
        </p:txBody>
      </p:sp>
      <p:sp>
        <p:nvSpPr>
          <p:cNvPr id="638" name="Google Shape;638;p60"/>
          <p:cNvSpPr/>
          <p:nvPr/>
        </p:nvSpPr>
        <p:spPr>
          <a:xfrm>
            <a:off x="2141551" y="2615302"/>
            <a:ext cx="866775" cy="555308"/>
          </a:xfrm>
          <a:custGeom>
            <a:avLst/>
            <a:gdLst/>
            <a:ahLst/>
            <a:cxnLst/>
            <a:rect l="l" t="t" r="r" b="b"/>
            <a:pathLst>
              <a:path w="1155700" h="740410" extrusionOk="0">
                <a:moveTo>
                  <a:pt x="1138718" y="695681"/>
                </a:moveTo>
                <a:lnTo>
                  <a:pt x="1079282" y="695681"/>
                </a:lnTo>
                <a:lnTo>
                  <a:pt x="1091968" y="696278"/>
                </a:lnTo>
                <a:lnTo>
                  <a:pt x="1091373" y="708964"/>
                </a:lnTo>
                <a:lnTo>
                  <a:pt x="1078776" y="708964"/>
                </a:lnTo>
                <a:lnTo>
                  <a:pt x="1077840" y="740324"/>
                </a:lnTo>
                <a:lnTo>
                  <a:pt x="1145538" y="708964"/>
                </a:lnTo>
                <a:lnTo>
                  <a:pt x="1091373" y="708964"/>
                </a:lnTo>
                <a:lnTo>
                  <a:pt x="1078793" y="708372"/>
                </a:lnTo>
                <a:lnTo>
                  <a:pt x="1146827" y="708367"/>
                </a:lnTo>
                <a:lnTo>
                  <a:pt x="1155142" y="704515"/>
                </a:lnTo>
                <a:lnTo>
                  <a:pt x="1138718" y="695681"/>
                </a:lnTo>
                <a:close/>
              </a:path>
              <a:path w="1155700" h="740410" extrusionOk="0">
                <a:moveTo>
                  <a:pt x="1079282" y="695681"/>
                </a:moveTo>
                <a:lnTo>
                  <a:pt x="1078980" y="702128"/>
                </a:lnTo>
                <a:lnTo>
                  <a:pt x="1078793" y="708372"/>
                </a:lnTo>
                <a:lnTo>
                  <a:pt x="1091373" y="708964"/>
                </a:lnTo>
                <a:lnTo>
                  <a:pt x="1091968" y="696278"/>
                </a:lnTo>
                <a:lnTo>
                  <a:pt x="1079282" y="695681"/>
                </a:lnTo>
                <a:close/>
              </a:path>
              <a:path w="1155700" h="740410" extrusionOk="0">
                <a:moveTo>
                  <a:pt x="1078980" y="702128"/>
                </a:moveTo>
                <a:lnTo>
                  <a:pt x="1078868" y="704515"/>
                </a:lnTo>
                <a:lnTo>
                  <a:pt x="1078793" y="708372"/>
                </a:lnTo>
                <a:lnTo>
                  <a:pt x="1078980" y="702128"/>
                </a:lnTo>
                <a:close/>
              </a:path>
              <a:path w="1155700" h="740410" extrusionOk="0">
                <a:moveTo>
                  <a:pt x="1080113" y="664159"/>
                </a:moveTo>
                <a:lnTo>
                  <a:pt x="1078980" y="702128"/>
                </a:lnTo>
                <a:lnTo>
                  <a:pt x="1079282" y="695681"/>
                </a:lnTo>
                <a:lnTo>
                  <a:pt x="1138718" y="695681"/>
                </a:lnTo>
                <a:lnTo>
                  <a:pt x="1080113" y="664159"/>
                </a:lnTo>
                <a:close/>
              </a:path>
              <a:path w="1155700" h="740410" extrusionOk="0">
                <a:moveTo>
                  <a:pt x="1028835" y="692618"/>
                </a:moveTo>
                <a:lnTo>
                  <a:pt x="1027738" y="705271"/>
                </a:lnTo>
                <a:lnTo>
                  <a:pt x="1040391" y="706368"/>
                </a:lnTo>
                <a:lnTo>
                  <a:pt x="1041488" y="693715"/>
                </a:lnTo>
                <a:lnTo>
                  <a:pt x="1028835" y="692618"/>
                </a:lnTo>
                <a:close/>
              </a:path>
              <a:path w="1155700" h="740410" extrusionOk="0">
                <a:moveTo>
                  <a:pt x="978482" y="687778"/>
                </a:moveTo>
                <a:lnTo>
                  <a:pt x="976970" y="700387"/>
                </a:lnTo>
                <a:lnTo>
                  <a:pt x="989578" y="701901"/>
                </a:lnTo>
                <a:lnTo>
                  <a:pt x="991092" y="689291"/>
                </a:lnTo>
                <a:lnTo>
                  <a:pt x="978482" y="687778"/>
                </a:lnTo>
                <a:close/>
              </a:path>
              <a:path w="1155700" h="740410" extrusionOk="0">
                <a:moveTo>
                  <a:pt x="928306" y="681361"/>
                </a:moveTo>
                <a:lnTo>
                  <a:pt x="926377" y="693912"/>
                </a:lnTo>
                <a:lnTo>
                  <a:pt x="938328" y="695750"/>
                </a:lnTo>
                <a:lnTo>
                  <a:pt x="939142" y="695848"/>
                </a:lnTo>
                <a:lnTo>
                  <a:pt x="940654" y="683238"/>
                </a:lnTo>
                <a:lnTo>
                  <a:pt x="939971" y="683153"/>
                </a:lnTo>
                <a:lnTo>
                  <a:pt x="928306" y="681361"/>
                </a:lnTo>
                <a:close/>
              </a:path>
              <a:path w="1155700" h="740410" extrusionOk="0">
                <a:moveTo>
                  <a:pt x="940064" y="683167"/>
                </a:moveTo>
                <a:close/>
              </a:path>
              <a:path w="1155700" h="740410" extrusionOk="0">
                <a:moveTo>
                  <a:pt x="939971" y="683153"/>
                </a:moveTo>
                <a:close/>
              </a:path>
              <a:path w="1155700" h="740410" extrusionOk="0">
                <a:moveTo>
                  <a:pt x="878361" y="673348"/>
                </a:moveTo>
                <a:lnTo>
                  <a:pt x="876015" y="685830"/>
                </a:lnTo>
                <a:lnTo>
                  <a:pt x="885972" y="687702"/>
                </a:lnTo>
                <a:lnTo>
                  <a:pt x="888719" y="688124"/>
                </a:lnTo>
                <a:lnTo>
                  <a:pt x="890649" y="675572"/>
                </a:lnTo>
                <a:lnTo>
                  <a:pt x="888024" y="675166"/>
                </a:lnTo>
                <a:lnTo>
                  <a:pt x="878361" y="673348"/>
                </a:lnTo>
                <a:close/>
              </a:path>
              <a:path w="1155700" h="740410" extrusionOk="0">
                <a:moveTo>
                  <a:pt x="888110" y="675182"/>
                </a:moveTo>
                <a:close/>
              </a:path>
              <a:path w="1155700" h="740410" extrusionOk="0">
                <a:moveTo>
                  <a:pt x="888024" y="675166"/>
                </a:moveTo>
                <a:close/>
              </a:path>
              <a:path w="1155700" h="740410" extrusionOk="0">
                <a:moveTo>
                  <a:pt x="828701" y="663724"/>
                </a:moveTo>
                <a:lnTo>
                  <a:pt x="825939" y="676120"/>
                </a:lnTo>
                <a:lnTo>
                  <a:pt x="834473" y="678022"/>
                </a:lnTo>
                <a:lnTo>
                  <a:pt x="838570" y="678792"/>
                </a:lnTo>
                <a:lnTo>
                  <a:pt x="840916" y="666310"/>
                </a:lnTo>
                <a:lnTo>
                  <a:pt x="836945" y="665561"/>
                </a:lnTo>
                <a:lnTo>
                  <a:pt x="828701" y="663724"/>
                </a:lnTo>
                <a:close/>
              </a:path>
              <a:path w="1155700" h="740410" extrusionOk="0">
                <a:moveTo>
                  <a:pt x="837052" y="665585"/>
                </a:moveTo>
                <a:close/>
              </a:path>
              <a:path w="1155700" h="740410" extrusionOk="0">
                <a:moveTo>
                  <a:pt x="836945" y="665561"/>
                </a:moveTo>
                <a:close/>
              </a:path>
              <a:path w="1155700" h="740410" extrusionOk="0">
                <a:moveTo>
                  <a:pt x="779388" y="652466"/>
                </a:moveTo>
                <a:lnTo>
                  <a:pt x="776208" y="664761"/>
                </a:lnTo>
                <a:lnTo>
                  <a:pt x="783894" y="666749"/>
                </a:lnTo>
                <a:lnTo>
                  <a:pt x="788751" y="667832"/>
                </a:lnTo>
                <a:lnTo>
                  <a:pt x="791514" y="655435"/>
                </a:lnTo>
                <a:lnTo>
                  <a:pt x="786774" y="654376"/>
                </a:lnTo>
                <a:lnTo>
                  <a:pt x="779388" y="652466"/>
                </a:lnTo>
                <a:close/>
              </a:path>
              <a:path w="1155700" h="740410" extrusionOk="0">
                <a:moveTo>
                  <a:pt x="786855" y="654397"/>
                </a:moveTo>
                <a:lnTo>
                  <a:pt x="786989" y="654427"/>
                </a:lnTo>
                <a:lnTo>
                  <a:pt x="786855" y="654397"/>
                </a:lnTo>
                <a:close/>
              </a:path>
              <a:path w="1155700" h="740410" extrusionOk="0">
                <a:moveTo>
                  <a:pt x="786774" y="654376"/>
                </a:moveTo>
                <a:close/>
              </a:path>
              <a:path w="1155700" h="740410" extrusionOk="0">
                <a:moveTo>
                  <a:pt x="730486" y="639552"/>
                </a:moveTo>
                <a:lnTo>
                  <a:pt x="726888" y="651733"/>
                </a:lnTo>
                <a:lnTo>
                  <a:pt x="734292" y="653920"/>
                </a:lnTo>
                <a:lnTo>
                  <a:pt x="739322" y="655222"/>
                </a:lnTo>
                <a:lnTo>
                  <a:pt x="742502" y="642926"/>
                </a:lnTo>
                <a:lnTo>
                  <a:pt x="737592" y="641652"/>
                </a:lnTo>
                <a:lnTo>
                  <a:pt x="730486" y="639552"/>
                </a:lnTo>
                <a:close/>
              </a:path>
              <a:path w="1155700" h="740410" extrusionOk="0">
                <a:moveTo>
                  <a:pt x="737705" y="641685"/>
                </a:moveTo>
                <a:close/>
              </a:path>
              <a:path w="1155700" h="740410" extrusionOk="0">
                <a:moveTo>
                  <a:pt x="737592" y="641652"/>
                </a:moveTo>
                <a:close/>
              </a:path>
              <a:path w="1155700" h="740410" extrusionOk="0">
                <a:moveTo>
                  <a:pt x="682059" y="624963"/>
                </a:moveTo>
                <a:lnTo>
                  <a:pt x="678042" y="637011"/>
                </a:lnTo>
                <a:lnTo>
                  <a:pt x="685727" y="639573"/>
                </a:lnTo>
                <a:lnTo>
                  <a:pt x="690349" y="640938"/>
                </a:lnTo>
                <a:lnTo>
                  <a:pt x="693947" y="628759"/>
                </a:lnTo>
                <a:lnTo>
                  <a:pt x="689446" y="627425"/>
                </a:lnTo>
                <a:lnTo>
                  <a:pt x="682059" y="624963"/>
                </a:lnTo>
                <a:close/>
              </a:path>
              <a:path w="1155700" h="740410" extrusionOk="0">
                <a:moveTo>
                  <a:pt x="689564" y="627465"/>
                </a:moveTo>
                <a:close/>
              </a:path>
              <a:path w="1155700" h="740410" extrusionOk="0">
                <a:moveTo>
                  <a:pt x="689446" y="627425"/>
                </a:moveTo>
                <a:close/>
              </a:path>
              <a:path w="1155700" h="740410" extrusionOk="0">
                <a:moveTo>
                  <a:pt x="634183" y="608671"/>
                </a:moveTo>
                <a:lnTo>
                  <a:pt x="629746" y="620570"/>
                </a:lnTo>
                <a:lnTo>
                  <a:pt x="638262" y="623746"/>
                </a:lnTo>
                <a:lnTo>
                  <a:pt x="641898" y="624959"/>
                </a:lnTo>
                <a:lnTo>
                  <a:pt x="645915" y="612910"/>
                </a:lnTo>
                <a:lnTo>
                  <a:pt x="642398" y="611734"/>
                </a:lnTo>
                <a:lnTo>
                  <a:pt x="634183" y="608671"/>
                </a:lnTo>
                <a:close/>
              </a:path>
              <a:path w="1155700" h="740410" extrusionOk="0">
                <a:moveTo>
                  <a:pt x="642509" y="611776"/>
                </a:moveTo>
                <a:close/>
              </a:path>
              <a:path w="1155700" h="740410" extrusionOk="0">
                <a:moveTo>
                  <a:pt x="642398" y="611734"/>
                </a:moveTo>
                <a:close/>
              </a:path>
              <a:path w="1155700" h="740410" extrusionOk="0">
                <a:moveTo>
                  <a:pt x="586934" y="590651"/>
                </a:moveTo>
                <a:lnTo>
                  <a:pt x="582075" y="602385"/>
                </a:lnTo>
                <a:lnTo>
                  <a:pt x="591955" y="606478"/>
                </a:lnTo>
                <a:lnTo>
                  <a:pt x="594047" y="607258"/>
                </a:lnTo>
                <a:lnTo>
                  <a:pt x="598484" y="595358"/>
                </a:lnTo>
                <a:lnTo>
                  <a:pt x="596508" y="594617"/>
                </a:lnTo>
                <a:lnTo>
                  <a:pt x="586934" y="590651"/>
                </a:lnTo>
                <a:close/>
              </a:path>
              <a:path w="1155700" h="740410" extrusionOk="0">
                <a:moveTo>
                  <a:pt x="596585" y="594649"/>
                </a:moveTo>
                <a:lnTo>
                  <a:pt x="596724" y="594701"/>
                </a:lnTo>
                <a:lnTo>
                  <a:pt x="596585" y="594649"/>
                </a:lnTo>
                <a:close/>
              </a:path>
              <a:path w="1155700" h="740410" extrusionOk="0">
                <a:moveTo>
                  <a:pt x="596508" y="594617"/>
                </a:moveTo>
                <a:close/>
              </a:path>
              <a:path w="1155700" h="740410" extrusionOk="0">
                <a:moveTo>
                  <a:pt x="540398" y="570878"/>
                </a:moveTo>
                <a:lnTo>
                  <a:pt x="535115" y="582427"/>
                </a:lnTo>
                <a:lnTo>
                  <a:pt x="546663" y="587710"/>
                </a:lnTo>
                <a:lnTo>
                  <a:pt x="551948" y="576162"/>
                </a:lnTo>
                <a:lnTo>
                  <a:pt x="540398" y="570878"/>
                </a:lnTo>
                <a:close/>
              </a:path>
              <a:path w="1155700" h="740410" extrusionOk="0">
                <a:moveTo>
                  <a:pt x="494667" y="549323"/>
                </a:moveTo>
                <a:lnTo>
                  <a:pt x="488958" y="560668"/>
                </a:lnTo>
                <a:lnTo>
                  <a:pt x="500303" y="566376"/>
                </a:lnTo>
                <a:lnTo>
                  <a:pt x="506012" y="555031"/>
                </a:lnTo>
                <a:lnTo>
                  <a:pt x="494667" y="549323"/>
                </a:lnTo>
                <a:close/>
              </a:path>
              <a:path w="1155700" h="740410" extrusionOk="0">
                <a:moveTo>
                  <a:pt x="449842" y="525956"/>
                </a:moveTo>
                <a:lnTo>
                  <a:pt x="443707" y="537075"/>
                </a:lnTo>
                <a:lnTo>
                  <a:pt x="454826" y="543212"/>
                </a:lnTo>
                <a:lnTo>
                  <a:pt x="460961" y="532091"/>
                </a:lnTo>
                <a:lnTo>
                  <a:pt x="449842" y="525956"/>
                </a:lnTo>
                <a:close/>
              </a:path>
              <a:path w="1155700" h="740410" extrusionOk="0">
                <a:moveTo>
                  <a:pt x="406034" y="500749"/>
                </a:moveTo>
                <a:lnTo>
                  <a:pt x="399469" y="511620"/>
                </a:lnTo>
                <a:lnTo>
                  <a:pt x="410340" y="518185"/>
                </a:lnTo>
                <a:lnTo>
                  <a:pt x="416905" y="507314"/>
                </a:lnTo>
                <a:lnTo>
                  <a:pt x="406034" y="500749"/>
                </a:lnTo>
                <a:close/>
              </a:path>
              <a:path w="1155700" h="740410" extrusionOk="0">
                <a:moveTo>
                  <a:pt x="363363" y="473674"/>
                </a:moveTo>
                <a:lnTo>
                  <a:pt x="356368" y="484273"/>
                </a:lnTo>
                <a:lnTo>
                  <a:pt x="366969" y="491269"/>
                </a:lnTo>
                <a:lnTo>
                  <a:pt x="373964" y="480669"/>
                </a:lnTo>
                <a:lnTo>
                  <a:pt x="363363" y="473674"/>
                </a:lnTo>
                <a:close/>
              </a:path>
              <a:path w="1155700" h="740410" extrusionOk="0">
                <a:moveTo>
                  <a:pt x="321965" y="444703"/>
                </a:moveTo>
                <a:lnTo>
                  <a:pt x="314539" y="455005"/>
                </a:lnTo>
                <a:lnTo>
                  <a:pt x="324841" y="462432"/>
                </a:lnTo>
                <a:lnTo>
                  <a:pt x="332267" y="452130"/>
                </a:lnTo>
                <a:lnTo>
                  <a:pt x="321965" y="444703"/>
                </a:lnTo>
                <a:close/>
              </a:path>
              <a:path w="1155700" h="740410" extrusionOk="0">
                <a:moveTo>
                  <a:pt x="281985" y="413815"/>
                </a:moveTo>
                <a:lnTo>
                  <a:pt x="274128" y="423792"/>
                </a:lnTo>
                <a:lnTo>
                  <a:pt x="284105" y="431650"/>
                </a:lnTo>
                <a:lnTo>
                  <a:pt x="291962" y="421673"/>
                </a:lnTo>
                <a:lnTo>
                  <a:pt x="281985" y="413815"/>
                </a:lnTo>
                <a:close/>
              </a:path>
              <a:path w="1155700" h="740410" extrusionOk="0">
                <a:moveTo>
                  <a:pt x="243886" y="381088"/>
                </a:moveTo>
                <a:lnTo>
                  <a:pt x="235168" y="390324"/>
                </a:lnTo>
                <a:lnTo>
                  <a:pt x="237308" y="392344"/>
                </a:lnTo>
                <a:lnTo>
                  <a:pt x="244919" y="398900"/>
                </a:lnTo>
                <a:lnTo>
                  <a:pt x="253208" y="389279"/>
                </a:lnTo>
                <a:lnTo>
                  <a:pt x="245717" y="382817"/>
                </a:lnTo>
                <a:lnTo>
                  <a:pt x="243886" y="381088"/>
                </a:lnTo>
                <a:close/>
              </a:path>
              <a:path w="1155700" h="740410" extrusionOk="0">
                <a:moveTo>
                  <a:pt x="245823" y="382917"/>
                </a:moveTo>
                <a:close/>
              </a:path>
              <a:path w="1155700" h="740410" extrusionOk="0">
                <a:moveTo>
                  <a:pt x="245717" y="382817"/>
                </a:moveTo>
                <a:close/>
              </a:path>
              <a:path w="1155700" h="740410" extrusionOk="0">
                <a:moveTo>
                  <a:pt x="207511" y="346069"/>
                </a:moveTo>
                <a:lnTo>
                  <a:pt x="198370" y="354884"/>
                </a:lnTo>
                <a:lnTo>
                  <a:pt x="205916" y="362713"/>
                </a:lnTo>
                <a:lnTo>
                  <a:pt x="207462" y="364171"/>
                </a:lnTo>
                <a:lnTo>
                  <a:pt x="216180" y="354937"/>
                </a:lnTo>
                <a:lnTo>
                  <a:pt x="214751" y="353579"/>
                </a:lnTo>
                <a:lnTo>
                  <a:pt x="207511" y="346069"/>
                </a:lnTo>
                <a:close/>
              </a:path>
              <a:path w="1155700" h="740410" extrusionOk="0">
                <a:moveTo>
                  <a:pt x="214841" y="353672"/>
                </a:moveTo>
                <a:close/>
              </a:path>
              <a:path w="1155700" h="740410" extrusionOk="0">
                <a:moveTo>
                  <a:pt x="214751" y="353579"/>
                </a:moveTo>
                <a:close/>
              </a:path>
              <a:path w="1155700" h="740410" extrusionOk="0">
                <a:moveTo>
                  <a:pt x="173151" y="309093"/>
                </a:moveTo>
                <a:lnTo>
                  <a:pt x="163589" y="317453"/>
                </a:lnTo>
                <a:lnTo>
                  <a:pt x="171949" y="327014"/>
                </a:lnTo>
                <a:lnTo>
                  <a:pt x="181510" y="318655"/>
                </a:lnTo>
                <a:lnTo>
                  <a:pt x="173151" y="309093"/>
                </a:lnTo>
                <a:close/>
              </a:path>
              <a:path w="1155700" h="740410" extrusionOk="0">
                <a:moveTo>
                  <a:pt x="141019" y="270183"/>
                </a:moveTo>
                <a:lnTo>
                  <a:pt x="131048" y="278048"/>
                </a:lnTo>
                <a:lnTo>
                  <a:pt x="138913" y="288019"/>
                </a:lnTo>
                <a:lnTo>
                  <a:pt x="148885" y="280154"/>
                </a:lnTo>
                <a:lnTo>
                  <a:pt x="141019" y="270183"/>
                </a:lnTo>
                <a:close/>
              </a:path>
              <a:path w="1155700" h="740410" extrusionOk="0">
                <a:moveTo>
                  <a:pt x="111345" y="229377"/>
                </a:moveTo>
                <a:lnTo>
                  <a:pt x="100976" y="236710"/>
                </a:lnTo>
                <a:lnTo>
                  <a:pt x="108309" y="247079"/>
                </a:lnTo>
                <a:lnTo>
                  <a:pt x="118678" y="239746"/>
                </a:lnTo>
                <a:lnTo>
                  <a:pt x="111345" y="229377"/>
                </a:lnTo>
                <a:close/>
              </a:path>
              <a:path w="1155700" h="740410" extrusionOk="0">
                <a:moveTo>
                  <a:pt x="84917" y="186833"/>
                </a:moveTo>
                <a:lnTo>
                  <a:pt x="73803" y="192981"/>
                </a:lnTo>
                <a:lnTo>
                  <a:pt x="77589" y="199824"/>
                </a:lnTo>
                <a:lnTo>
                  <a:pt x="80375" y="204256"/>
                </a:lnTo>
                <a:lnTo>
                  <a:pt x="91127" y="197496"/>
                </a:lnTo>
                <a:lnTo>
                  <a:pt x="88521" y="193361"/>
                </a:lnTo>
                <a:lnTo>
                  <a:pt x="84917" y="186833"/>
                </a:lnTo>
                <a:close/>
              </a:path>
              <a:path w="1155700" h="740410" extrusionOk="0">
                <a:moveTo>
                  <a:pt x="88527" y="193361"/>
                </a:moveTo>
                <a:lnTo>
                  <a:pt x="88615" y="193521"/>
                </a:lnTo>
                <a:lnTo>
                  <a:pt x="88527" y="193361"/>
                </a:lnTo>
                <a:close/>
              </a:path>
              <a:path w="1155700" h="740410" extrusionOk="0">
                <a:moveTo>
                  <a:pt x="88446" y="193215"/>
                </a:moveTo>
                <a:lnTo>
                  <a:pt x="88527" y="193361"/>
                </a:lnTo>
                <a:lnTo>
                  <a:pt x="88446" y="193215"/>
                </a:lnTo>
                <a:close/>
              </a:path>
              <a:path w="1155700" h="740410" extrusionOk="0">
                <a:moveTo>
                  <a:pt x="61448" y="142217"/>
                </a:moveTo>
                <a:lnTo>
                  <a:pt x="49998" y="147709"/>
                </a:lnTo>
                <a:lnTo>
                  <a:pt x="55492" y="159160"/>
                </a:lnTo>
                <a:lnTo>
                  <a:pt x="66942" y="153666"/>
                </a:lnTo>
                <a:lnTo>
                  <a:pt x="61448" y="142217"/>
                </a:lnTo>
                <a:close/>
              </a:path>
              <a:path w="1155700" h="740410" extrusionOk="0">
                <a:moveTo>
                  <a:pt x="41245" y="96043"/>
                </a:moveTo>
                <a:lnTo>
                  <a:pt x="29489" y="100844"/>
                </a:lnTo>
                <a:lnTo>
                  <a:pt x="34289" y="112602"/>
                </a:lnTo>
                <a:lnTo>
                  <a:pt x="46047" y="107801"/>
                </a:lnTo>
                <a:lnTo>
                  <a:pt x="41245" y="96043"/>
                </a:lnTo>
                <a:close/>
              </a:path>
              <a:path w="1155700" h="740410" extrusionOk="0">
                <a:moveTo>
                  <a:pt x="24761" y="48846"/>
                </a:moveTo>
                <a:lnTo>
                  <a:pt x="12499" y="52156"/>
                </a:lnTo>
                <a:lnTo>
                  <a:pt x="13026" y="54108"/>
                </a:lnTo>
                <a:lnTo>
                  <a:pt x="16578" y="64599"/>
                </a:lnTo>
                <a:lnTo>
                  <a:pt x="28608" y="60528"/>
                </a:lnTo>
                <a:lnTo>
                  <a:pt x="25248" y="50605"/>
                </a:lnTo>
                <a:lnTo>
                  <a:pt x="24761" y="48846"/>
                </a:lnTo>
                <a:close/>
              </a:path>
              <a:path w="1155700" h="740410" extrusionOk="0">
                <a:moveTo>
                  <a:pt x="25188" y="50428"/>
                </a:moveTo>
                <a:lnTo>
                  <a:pt x="25236" y="50605"/>
                </a:lnTo>
                <a:lnTo>
                  <a:pt x="25188" y="50428"/>
                </a:lnTo>
                <a:close/>
              </a:path>
              <a:path w="1155700" h="740410" extrusionOk="0">
                <a:moveTo>
                  <a:pt x="25133" y="50224"/>
                </a:moveTo>
                <a:lnTo>
                  <a:pt x="25188" y="50428"/>
                </a:lnTo>
                <a:lnTo>
                  <a:pt x="25133" y="50224"/>
                </a:lnTo>
                <a:close/>
              </a:path>
              <a:path w="1155700" h="740410" extrusionOk="0">
                <a:moveTo>
                  <a:pt x="12447" y="0"/>
                </a:moveTo>
                <a:lnTo>
                  <a:pt x="0" y="2520"/>
                </a:lnTo>
                <a:lnTo>
                  <a:pt x="2519" y="14968"/>
                </a:lnTo>
                <a:lnTo>
                  <a:pt x="14966" y="12448"/>
                </a:lnTo>
                <a:lnTo>
                  <a:pt x="12447" y="0"/>
                </a:lnTo>
                <a:close/>
              </a:path>
            </a:pathLst>
          </a:custGeom>
          <a:solidFill>
            <a:srgbClr val="1B2429"/>
          </a:solidFill>
          <a:ln>
            <a:noFill/>
          </a:ln>
        </p:spPr>
        <p:txBody>
          <a:bodyPr spcFirstLastPara="1" wrap="square" lIns="0" tIns="0" rIns="0" bIns="0" anchor="t" anchorCtr="0">
            <a:noAutofit/>
          </a:bodyPr>
          <a:lstStyle/>
          <a:p>
            <a:endParaRPr sz="1050" dirty="0"/>
          </a:p>
        </p:txBody>
      </p:sp>
      <p:sp>
        <p:nvSpPr>
          <p:cNvPr id="639" name="Google Shape;639;p60"/>
          <p:cNvSpPr txBox="1"/>
          <p:nvPr/>
        </p:nvSpPr>
        <p:spPr>
          <a:xfrm>
            <a:off x="629537" y="3727615"/>
            <a:ext cx="1902150" cy="530884"/>
          </a:xfrm>
          <a:prstGeom prst="rect">
            <a:avLst/>
          </a:prstGeom>
          <a:noFill/>
          <a:ln>
            <a:noFill/>
          </a:ln>
        </p:spPr>
        <p:txBody>
          <a:bodyPr spcFirstLastPara="1" wrap="square" lIns="68569" tIns="34275" rIns="68569" bIns="34275" anchor="t" anchorCtr="0">
            <a:spAutoFit/>
          </a:bodyPr>
          <a:lstStyle/>
          <a:p>
            <a:r>
              <a:rPr lang="en-IN" sz="1500" dirty="0">
                <a:latin typeface="Arial" panose="020B0604020202020204" pitchFamily="34" charset="0"/>
                <a:ea typeface="Proxima Nova"/>
                <a:cs typeface="Arial" panose="020B0604020202020204" pitchFamily="34" charset="0"/>
                <a:sym typeface="Proxima Nova"/>
              </a:rPr>
              <a:t>Then this way, i.e., depth</a:t>
            </a:r>
            <a:endParaRPr sz="1350" dirty="0">
              <a:latin typeface="Arial" panose="020B0604020202020204" pitchFamily="34" charset="0"/>
              <a:ea typeface="Proxima Nova"/>
              <a:cs typeface="Arial" panose="020B0604020202020204" pitchFamily="34" charset="0"/>
              <a:sym typeface="Proxima Nova"/>
            </a:endParaRPr>
          </a:p>
        </p:txBody>
      </p:sp>
      <p:cxnSp>
        <p:nvCxnSpPr>
          <p:cNvPr id="640" name="Google Shape;640;p60"/>
          <p:cNvCxnSpPr/>
          <p:nvPr/>
        </p:nvCxnSpPr>
        <p:spPr>
          <a:xfrm rot="5400000">
            <a:off x="1878224" y="3981530"/>
            <a:ext cx="1424601" cy="0"/>
          </a:xfrm>
          <a:prstGeom prst="straightConnector1">
            <a:avLst/>
          </a:prstGeom>
          <a:noFill/>
          <a:ln w="19050" cap="flat" cmpd="sng">
            <a:solidFill>
              <a:srgbClr val="EB792A"/>
            </a:solidFill>
            <a:prstDash val="solid"/>
            <a:round/>
            <a:headEnd type="none" w="sm" len="sm"/>
            <a:tailEnd type="stealth" w="med" len="med"/>
          </a:ln>
        </p:spPr>
      </p:cxnSp>
      <p:sp>
        <p:nvSpPr>
          <p:cNvPr id="641" name="Google Shape;641;p60"/>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IN"/>
              <a:pPr>
                <a:buSzPts val="1700"/>
              </a:pPr>
              <a:t>28</a:t>
            </a:fld>
            <a:endParaRPr dirty="0"/>
          </a:p>
        </p:txBody>
      </p:sp>
      <p:pic>
        <p:nvPicPr>
          <p:cNvPr id="2" name="Graphic 1" descr="Lock with solid fill">
            <a:extLst>
              <a:ext uri="{FF2B5EF4-FFF2-40B4-BE49-F238E27FC236}">
                <a16:creationId xmlns:a16="http://schemas.microsoft.com/office/drawing/2014/main" id="{A6BD4B3C-F52A-AEC8-B2F3-7ED5C7F44E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1924" y="3194677"/>
            <a:ext cx="301034" cy="301034"/>
          </a:xfrm>
          <a:prstGeom prst="rect">
            <a:avLst/>
          </a:prstGeom>
        </p:spPr>
      </p:pic>
      <p:pic>
        <p:nvPicPr>
          <p:cNvPr id="3" name="Graphic 2" descr="Lock with solid fill">
            <a:extLst>
              <a:ext uri="{FF2B5EF4-FFF2-40B4-BE49-F238E27FC236}">
                <a16:creationId xmlns:a16="http://schemas.microsoft.com/office/drawing/2014/main" id="{26FE656C-4010-80B6-BCE5-F50F5B5D04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0641" y="3194677"/>
            <a:ext cx="301034" cy="301034"/>
          </a:xfrm>
          <a:prstGeom prst="rect">
            <a:avLst/>
          </a:prstGeom>
        </p:spPr>
      </p:pic>
      <p:pic>
        <p:nvPicPr>
          <p:cNvPr id="4" name="Graphic 3" descr="Lock with solid fill">
            <a:extLst>
              <a:ext uri="{FF2B5EF4-FFF2-40B4-BE49-F238E27FC236}">
                <a16:creationId xmlns:a16="http://schemas.microsoft.com/office/drawing/2014/main" id="{D8ACD1B9-67D4-B282-80D5-892E62FE06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358" y="3194677"/>
            <a:ext cx="301034" cy="301034"/>
          </a:xfrm>
          <a:prstGeom prst="rect">
            <a:avLst/>
          </a:prstGeom>
        </p:spPr>
      </p:pic>
      <p:pic>
        <p:nvPicPr>
          <p:cNvPr id="5" name="Graphic 4" descr="Lock with solid fill">
            <a:extLst>
              <a:ext uri="{FF2B5EF4-FFF2-40B4-BE49-F238E27FC236}">
                <a16:creationId xmlns:a16="http://schemas.microsoft.com/office/drawing/2014/main" id="{83FCF7C3-4966-E2E3-2E48-05BDAFFA8B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70932" y="3194677"/>
            <a:ext cx="301034" cy="301034"/>
          </a:xfrm>
          <a:prstGeom prst="rect">
            <a:avLst/>
          </a:prstGeom>
        </p:spPr>
      </p:pic>
      <p:pic>
        <p:nvPicPr>
          <p:cNvPr id="6" name="Graphic 5" descr="Lock with solid fill">
            <a:extLst>
              <a:ext uri="{FF2B5EF4-FFF2-40B4-BE49-F238E27FC236}">
                <a16:creationId xmlns:a16="http://schemas.microsoft.com/office/drawing/2014/main" id="{01576B46-2103-DBA6-3773-218BB50543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225" y="3194677"/>
            <a:ext cx="301034" cy="301034"/>
          </a:xfrm>
          <a:prstGeom prst="rect">
            <a:avLst/>
          </a:prstGeom>
        </p:spPr>
      </p:pic>
      <p:pic>
        <p:nvPicPr>
          <p:cNvPr id="7" name="Graphic 6" descr="Lock with solid fill">
            <a:extLst>
              <a:ext uri="{FF2B5EF4-FFF2-40B4-BE49-F238E27FC236}">
                <a16:creationId xmlns:a16="http://schemas.microsoft.com/office/drawing/2014/main" id="{9B0161A4-D515-5079-819A-CA1670C6DC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0641" y="3765230"/>
            <a:ext cx="301034" cy="301034"/>
          </a:xfrm>
          <a:prstGeom prst="rect">
            <a:avLst/>
          </a:prstGeom>
        </p:spPr>
      </p:pic>
      <p:pic>
        <p:nvPicPr>
          <p:cNvPr id="8" name="Graphic 7" descr="Lock with solid fill">
            <a:extLst>
              <a:ext uri="{FF2B5EF4-FFF2-40B4-BE49-F238E27FC236}">
                <a16:creationId xmlns:a16="http://schemas.microsoft.com/office/drawing/2014/main" id="{06E5B537-4D20-856F-E84E-BC7FC4788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2953" y="3765230"/>
            <a:ext cx="301034" cy="301034"/>
          </a:xfrm>
          <a:prstGeom prst="rect">
            <a:avLst/>
          </a:prstGeom>
        </p:spPr>
      </p:pic>
      <p:pic>
        <p:nvPicPr>
          <p:cNvPr id="9" name="Graphic 8" descr="Lock with solid fill">
            <a:extLst>
              <a:ext uri="{FF2B5EF4-FFF2-40B4-BE49-F238E27FC236}">
                <a16:creationId xmlns:a16="http://schemas.microsoft.com/office/drawing/2014/main" id="{8F039181-5EB6-1A9D-B466-73E3E40344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6792" y="3774965"/>
            <a:ext cx="301034" cy="301034"/>
          </a:xfrm>
          <a:prstGeom prst="rect">
            <a:avLst/>
          </a:prstGeom>
        </p:spPr>
      </p:pic>
      <p:pic>
        <p:nvPicPr>
          <p:cNvPr id="10" name="Graphic 9" descr="Lock with solid fill">
            <a:extLst>
              <a:ext uri="{FF2B5EF4-FFF2-40B4-BE49-F238E27FC236}">
                <a16:creationId xmlns:a16="http://schemas.microsoft.com/office/drawing/2014/main" id="{409BC3CA-AC38-2BF1-2EA6-F9B06C92C5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8638" y="4486515"/>
            <a:ext cx="301034" cy="301034"/>
          </a:xfrm>
          <a:prstGeom prst="rect">
            <a:avLst/>
          </a:prstGeom>
        </p:spPr>
      </p:pic>
      <p:pic>
        <p:nvPicPr>
          <p:cNvPr id="11" name="Graphic 10" descr="Lock with solid fill">
            <a:extLst>
              <a:ext uri="{FF2B5EF4-FFF2-40B4-BE49-F238E27FC236}">
                <a16:creationId xmlns:a16="http://schemas.microsoft.com/office/drawing/2014/main" id="{344F56F8-3E69-CC31-6000-9FD8759DC5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047" y="4490522"/>
            <a:ext cx="301034" cy="301034"/>
          </a:xfrm>
          <a:prstGeom prst="rect">
            <a:avLst/>
          </a:prstGeom>
        </p:spPr>
      </p:pic>
      <p:pic>
        <p:nvPicPr>
          <p:cNvPr id="12" name="Graphic 11" descr="Lock with solid fill">
            <a:extLst>
              <a:ext uri="{FF2B5EF4-FFF2-40B4-BE49-F238E27FC236}">
                <a16:creationId xmlns:a16="http://schemas.microsoft.com/office/drawing/2014/main" id="{C4FBE3B9-80B1-8A83-474A-5B84DF552D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358" y="4486515"/>
            <a:ext cx="301034" cy="301034"/>
          </a:xfrm>
          <a:prstGeom prst="rect">
            <a:avLst/>
          </a:prstGeom>
        </p:spPr>
      </p:pic>
      <p:pic>
        <p:nvPicPr>
          <p:cNvPr id="13" name="Graphic 12" descr="Lock with solid fill">
            <a:extLst>
              <a:ext uri="{FF2B5EF4-FFF2-40B4-BE49-F238E27FC236}">
                <a16:creationId xmlns:a16="http://schemas.microsoft.com/office/drawing/2014/main" id="{A67D9DC6-BEC0-D4D6-E134-1453FFB56E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6792" y="4486515"/>
            <a:ext cx="301034" cy="3010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1"/>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Release(s) from Story Map</a:t>
            </a:r>
            <a:endParaRPr dirty="0">
              <a:latin typeface="Arial" panose="020B0604020202020204" pitchFamily="34" charset="0"/>
              <a:ea typeface="Helvetica Neue"/>
              <a:cs typeface="Arial" panose="020B0604020202020204" pitchFamily="34" charset="0"/>
              <a:sym typeface="Helvetica Neue"/>
            </a:endParaRPr>
          </a:p>
        </p:txBody>
      </p:sp>
      <p:grpSp>
        <p:nvGrpSpPr>
          <p:cNvPr id="647" name="Google Shape;647;p61"/>
          <p:cNvGrpSpPr/>
          <p:nvPr/>
        </p:nvGrpSpPr>
        <p:grpSpPr>
          <a:xfrm>
            <a:off x="3319445" y="1137877"/>
            <a:ext cx="5053331" cy="3675566"/>
            <a:chOff x="4425927" y="1517169"/>
            <a:chExt cx="6737774" cy="4900754"/>
          </a:xfrm>
        </p:grpSpPr>
        <p:sp>
          <p:nvSpPr>
            <p:cNvPr id="648" name="Google Shape;648;p61"/>
            <p:cNvSpPr/>
            <p:nvPr/>
          </p:nvSpPr>
          <p:spPr>
            <a:xfrm>
              <a:off x="4425927" y="312358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49" name="Google Shape;649;p61"/>
            <p:cNvSpPr/>
            <p:nvPr/>
          </p:nvSpPr>
          <p:spPr>
            <a:xfrm>
              <a:off x="5410883" y="3123581"/>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50" name="Google Shape;650;p61"/>
            <p:cNvSpPr/>
            <p:nvPr/>
          </p:nvSpPr>
          <p:spPr>
            <a:xfrm>
              <a:off x="6395839" y="312358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51" name="Google Shape;651;p61"/>
            <p:cNvSpPr/>
            <p:nvPr/>
          </p:nvSpPr>
          <p:spPr>
            <a:xfrm>
              <a:off x="7380795" y="312358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52" name="Google Shape;652;p61"/>
            <p:cNvSpPr/>
            <p:nvPr/>
          </p:nvSpPr>
          <p:spPr>
            <a:xfrm>
              <a:off x="8365750" y="312358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53" name="Google Shape;653;p61"/>
            <p:cNvSpPr/>
            <p:nvPr/>
          </p:nvSpPr>
          <p:spPr>
            <a:xfrm>
              <a:off x="9350706" y="312358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54" name="Google Shape;654;p61"/>
            <p:cNvSpPr/>
            <p:nvPr/>
          </p:nvSpPr>
          <p:spPr>
            <a:xfrm>
              <a:off x="10335661" y="3123581"/>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5CD574"/>
            </a:solidFill>
            <a:ln>
              <a:noFill/>
            </a:ln>
          </p:spPr>
          <p:txBody>
            <a:bodyPr spcFirstLastPara="1" wrap="square" lIns="0" tIns="0" rIns="0" bIns="0" anchor="t" anchorCtr="0">
              <a:noAutofit/>
            </a:bodyPr>
            <a:lstStyle/>
            <a:p>
              <a:endParaRPr sz="1050" dirty="0"/>
            </a:p>
          </p:txBody>
        </p:sp>
        <p:sp>
          <p:nvSpPr>
            <p:cNvPr id="655" name="Google Shape;655;p61"/>
            <p:cNvSpPr/>
            <p:nvPr/>
          </p:nvSpPr>
          <p:spPr>
            <a:xfrm>
              <a:off x="4425927" y="2378514"/>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656" name="Google Shape;656;p61"/>
            <p:cNvSpPr/>
            <p:nvPr/>
          </p:nvSpPr>
          <p:spPr>
            <a:xfrm>
              <a:off x="6395839" y="237851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657" name="Google Shape;657;p61"/>
            <p:cNvSpPr/>
            <p:nvPr/>
          </p:nvSpPr>
          <p:spPr>
            <a:xfrm>
              <a:off x="9355260" y="2378514"/>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3366FF"/>
            </a:solidFill>
            <a:ln>
              <a:noFill/>
            </a:ln>
          </p:spPr>
          <p:txBody>
            <a:bodyPr spcFirstLastPara="1" wrap="square" lIns="0" tIns="0" rIns="0" bIns="0" anchor="t" anchorCtr="0">
              <a:noAutofit/>
            </a:bodyPr>
            <a:lstStyle/>
            <a:p>
              <a:endParaRPr sz="1050" dirty="0"/>
            </a:p>
          </p:txBody>
        </p:sp>
        <p:sp>
          <p:nvSpPr>
            <p:cNvPr id="658" name="Google Shape;658;p61"/>
            <p:cNvSpPr/>
            <p:nvPr/>
          </p:nvSpPr>
          <p:spPr>
            <a:xfrm>
              <a:off x="4425927" y="582483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59" name="Google Shape;659;p61"/>
            <p:cNvSpPr/>
            <p:nvPr/>
          </p:nvSpPr>
          <p:spPr>
            <a:xfrm>
              <a:off x="5410883" y="5824833"/>
              <a:ext cx="828040" cy="593090"/>
            </a:xfrm>
            <a:custGeom>
              <a:avLst/>
              <a:gdLst/>
              <a:ahLst/>
              <a:cxnLst/>
              <a:rect l="l" t="t" r="r" b="b"/>
              <a:pathLst>
                <a:path w="828039"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60" name="Google Shape;660;p61"/>
            <p:cNvSpPr/>
            <p:nvPr/>
          </p:nvSpPr>
          <p:spPr>
            <a:xfrm>
              <a:off x="6395839" y="582483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61" name="Google Shape;661;p61"/>
            <p:cNvSpPr/>
            <p:nvPr/>
          </p:nvSpPr>
          <p:spPr>
            <a:xfrm>
              <a:off x="8365750" y="5824833"/>
              <a:ext cx="828040" cy="593090"/>
            </a:xfrm>
            <a:custGeom>
              <a:avLst/>
              <a:gdLst/>
              <a:ahLst/>
              <a:cxnLst/>
              <a:rect l="l" t="t" r="r" b="b"/>
              <a:pathLst>
                <a:path w="828040" h="593089" extrusionOk="0">
                  <a:moveTo>
                    <a:pt x="827999" y="0"/>
                  </a:moveTo>
                  <a:lnTo>
                    <a:pt x="0" y="0"/>
                  </a:lnTo>
                  <a:lnTo>
                    <a:pt x="0" y="592666"/>
                  </a:lnTo>
                  <a:lnTo>
                    <a:pt x="827999" y="592666"/>
                  </a:lnTo>
                  <a:lnTo>
                    <a:pt x="827999" y="0"/>
                  </a:lnTo>
                  <a:close/>
                </a:path>
              </a:pathLst>
            </a:custGeom>
            <a:solidFill>
              <a:srgbClr val="FBFF69"/>
            </a:solidFill>
            <a:ln>
              <a:noFill/>
            </a:ln>
          </p:spPr>
          <p:txBody>
            <a:bodyPr spcFirstLastPara="1" wrap="square" lIns="0" tIns="0" rIns="0" bIns="0" anchor="t" anchorCtr="0">
              <a:noAutofit/>
            </a:bodyPr>
            <a:lstStyle/>
            <a:p>
              <a:endParaRPr sz="1050" dirty="0"/>
            </a:p>
          </p:txBody>
        </p:sp>
        <p:grpSp>
          <p:nvGrpSpPr>
            <p:cNvPr id="662" name="Google Shape;662;p61"/>
            <p:cNvGrpSpPr/>
            <p:nvPr/>
          </p:nvGrpSpPr>
          <p:grpSpPr>
            <a:xfrm>
              <a:off x="4537527" y="1517169"/>
              <a:ext cx="605155" cy="690880"/>
              <a:chOff x="4537527" y="1117119"/>
              <a:chExt cx="605155" cy="690880"/>
            </a:xfrm>
          </p:grpSpPr>
          <p:sp>
            <p:nvSpPr>
              <p:cNvPr id="663" name="Google Shape;663;p61"/>
              <p:cNvSpPr/>
              <p:nvPr/>
            </p:nvSpPr>
            <p:spPr>
              <a:xfrm>
                <a:off x="4537527" y="111711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64" name="Google Shape;664;p61"/>
              <p:cNvSpPr/>
              <p:nvPr/>
            </p:nvSpPr>
            <p:spPr>
              <a:xfrm>
                <a:off x="4625043" y="123397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grpSp>
        <p:grpSp>
          <p:nvGrpSpPr>
            <p:cNvPr id="665" name="Google Shape;665;p61"/>
            <p:cNvGrpSpPr/>
            <p:nvPr/>
          </p:nvGrpSpPr>
          <p:grpSpPr>
            <a:xfrm>
              <a:off x="9466860" y="1517169"/>
              <a:ext cx="605155" cy="690880"/>
              <a:chOff x="9466860" y="1117119"/>
              <a:chExt cx="605155" cy="690880"/>
            </a:xfrm>
          </p:grpSpPr>
          <p:sp>
            <p:nvSpPr>
              <p:cNvPr id="666" name="Google Shape;666;p61"/>
              <p:cNvSpPr/>
              <p:nvPr/>
            </p:nvSpPr>
            <p:spPr>
              <a:xfrm>
                <a:off x="9466860" y="1117119"/>
                <a:ext cx="605155" cy="690880"/>
              </a:xfrm>
              <a:custGeom>
                <a:avLst/>
                <a:gdLst/>
                <a:ahLst/>
                <a:cxnLst/>
                <a:rect l="l" t="t" r="r" b="b"/>
                <a:pathLst>
                  <a:path w="605154" h="690880" extrusionOk="0">
                    <a:moveTo>
                      <a:pt x="0" y="0"/>
                    </a:moveTo>
                    <a:lnTo>
                      <a:pt x="604800" y="0"/>
                    </a:lnTo>
                    <a:lnTo>
                      <a:pt x="604800" y="690880"/>
                    </a:lnTo>
                    <a:lnTo>
                      <a:pt x="0" y="690880"/>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67" name="Google Shape;667;p61"/>
              <p:cNvSpPr/>
              <p:nvPr/>
            </p:nvSpPr>
            <p:spPr>
              <a:xfrm>
                <a:off x="9554377" y="1233972"/>
                <a:ext cx="429895" cy="457200"/>
              </a:xfrm>
              <a:custGeom>
                <a:avLst/>
                <a:gdLst/>
                <a:ahLst/>
                <a:cxnLst/>
                <a:rect l="l" t="t" r="r" b="b"/>
                <a:pathLst>
                  <a:path w="429895" h="457200" extrusionOk="0">
                    <a:moveTo>
                      <a:pt x="125291" y="147611"/>
                    </a:moveTo>
                    <a:lnTo>
                      <a:pt x="121892" y="151619"/>
                    </a:lnTo>
                    <a:lnTo>
                      <a:pt x="118523" y="159068"/>
                    </a:lnTo>
                    <a:lnTo>
                      <a:pt x="116529" y="168577"/>
                    </a:lnTo>
                    <a:lnTo>
                      <a:pt x="117253" y="178765"/>
                    </a:lnTo>
                    <a:lnTo>
                      <a:pt x="122940" y="191520"/>
                    </a:lnTo>
                    <a:lnTo>
                      <a:pt x="130562" y="200122"/>
                    </a:lnTo>
                    <a:lnTo>
                      <a:pt x="137243" y="204983"/>
                    </a:lnTo>
                    <a:lnTo>
                      <a:pt x="140108" y="206512"/>
                    </a:lnTo>
                    <a:lnTo>
                      <a:pt x="144470" y="212605"/>
                    </a:lnTo>
                    <a:lnTo>
                      <a:pt x="154064" y="227617"/>
                    </a:lnTo>
                    <a:lnTo>
                      <a:pt x="163659" y="246647"/>
                    </a:lnTo>
                    <a:lnTo>
                      <a:pt x="168021" y="264796"/>
                    </a:lnTo>
                    <a:lnTo>
                      <a:pt x="167904" y="278768"/>
                    </a:lnTo>
                    <a:lnTo>
                      <a:pt x="141570" y="324235"/>
                    </a:lnTo>
                    <a:lnTo>
                      <a:pt x="102594" y="340746"/>
                    </a:lnTo>
                    <a:lnTo>
                      <a:pt x="57048" y="365831"/>
                    </a:lnTo>
                    <a:lnTo>
                      <a:pt x="18371" y="403350"/>
                    </a:lnTo>
                    <a:lnTo>
                      <a:pt x="0" y="457163"/>
                    </a:lnTo>
                    <a:lnTo>
                      <a:pt x="213709" y="457163"/>
                    </a:lnTo>
                    <a:lnTo>
                      <a:pt x="429768" y="457186"/>
                    </a:lnTo>
                    <a:lnTo>
                      <a:pt x="411396" y="403373"/>
                    </a:lnTo>
                    <a:lnTo>
                      <a:pt x="372719" y="365854"/>
                    </a:lnTo>
                    <a:lnTo>
                      <a:pt x="327173" y="340769"/>
                    </a:lnTo>
                    <a:lnTo>
                      <a:pt x="288197" y="324257"/>
                    </a:lnTo>
                    <a:lnTo>
                      <a:pt x="269226" y="312459"/>
                    </a:lnTo>
                    <a:lnTo>
                      <a:pt x="264899" y="300486"/>
                    </a:lnTo>
                    <a:lnTo>
                      <a:pt x="262677" y="289971"/>
                    </a:lnTo>
                    <a:lnTo>
                      <a:pt x="261859" y="278790"/>
                    </a:lnTo>
                    <a:lnTo>
                      <a:pt x="261742" y="264819"/>
                    </a:lnTo>
                    <a:lnTo>
                      <a:pt x="266104" y="246672"/>
                    </a:lnTo>
                    <a:lnTo>
                      <a:pt x="275700" y="227641"/>
                    </a:lnTo>
                    <a:lnTo>
                      <a:pt x="285297" y="212628"/>
                    </a:lnTo>
                    <a:lnTo>
                      <a:pt x="289659" y="206535"/>
                    </a:lnTo>
                    <a:lnTo>
                      <a:pt x="292524" y="205006"/>
                    </a:lnTo>
                    <a:lnTo>
                      <a:pt x="299205" y="200145"/>
                    </a:lnTo>
                    <a:lnTo>
                      <a:pt x="306827" y="191542"/>
                    </a:lnTo>
                    <a:lnTo>
                      <a:pt x="312514" y="178788"/>
                    </a:lnTo>
                    <a:lnTo>
                      <a:pt x="313238" y="168600"/>
                    </a:lnTo>
                    <a:lnTo>
                      <a:pt x="311244" y="159091"/>
                    </a:lnTo>
                    <a:lnTo>
                      <a:pt x="307875" y="151642"/>
                    </a:lnTo>
                    <a:lnTo>
                      <a:pt x="304476" y="147634"/>
                    </a:lnTo>
                    <a:lnTo>
                      <a:pt x="310873" y="120278"/>
                    </a:lnTo>
                    <a:lnTo>
                      <a:pt x="302119" y="44450"/>
                    </a:lnTo>
                    <a:lnTo>
                      <a:pt x="272395" y="13860"/>
                    </a:lnTo>
                    <a:lnTo>
                      <a:pt x="216059" y="73"/>
                    </a:lnTo>
                    <a:lnTo>
                      <a:pt x="215524" y="0"/>
                    </a:lnTo>
                    <a:lnTo>
                      <a:pt x="214993" y="9"/>
                    </a:lnTo>
                    <a:lnTo>
                      <a:pt x="214463" y="27"/>
                    </a:lnTo>
                    <a:lnTo>
                      <a:pt x="157758" y="13825"/>
                    </a:lnTo>
                    <a:lnTo>
                      <a:pt x="127811" y="44422"/>
                    </a:lnTo>
                    <a:lnTo>
                      <a:pt x="117299" y="82879"/>
                    </a:lnTo>
                    <a:lnTo>
                      <a:pt x="118900" y="120255"/>
                    </a:lnTo>
                    <a:lnTo>
                      <a:pt x="125291" y="147611"/>
                    </a:lnTo>
                    <a:close/>
                  </a:path>
                </a:pathLst>
              </a:custGeom>
              <a:noFill/>
              <a:ln w="16000" cap="flat" cmpd="sng">
                <a:solidFill>
                  <a:srgbClr val="243138"/>
                </a:solidFill>
                <a:prstDash val="solid"/>
                <a:round/>
                <a:headEnd type="none" w="sm" len="sm"/>
                <a:tailEnd type="none" w="sm" len="sm"/>
              </a:ln>
            </p:spPr>
            <p:txBody>
              <a:bodyPr spcFirstLastPara="1" wrap="square" lIns="0" tIns="0" rIns="0" bIns="0" anchor="t" anchorCtr="0">
                <a:noAutofit/>
              </a:bodyPr>
              <a:lstStyle/>
              <a:p>
                <a:endParaRPr sz="1050" dirty="0"/>
              </a:p>
            </p:txBody>
          </p:sp>
        </p:grpSp>
      </p:grpSp>
      <p:grpSp>
        <p:nvGrpSpPr>
          <p:cNvPr id="668" name="Google Shape;668;p61"/>
          <p:cNvGrpSpPr/>
          <p:nvPr/>
        </p:nvGrpSpPr>
        <p:grpSpPr>
          <a:xfrm>
            <a:off x="531539" y="1732978"/>
            <a:ext cx="8077177" cy="2572712"/>
            <a:chOff x="708718" y="2310638"/>
            <a:chExt cx="10769569" cy="3430282"/>
          </a:xfrm>
        </p:grpSpPr>
        <p:sp>
          <p:nvSpPr>
            <p:cNvPr id="669" name="Google Shape;669;p61"/>
            <p:cNvSpPr txBox="1"/>
            <p:nvPr/>
          </p:nvSpPr>
          <p:spPr>
            <a:xfrm>
              <a:off x="708718" y="2310638"/>
              <a:ext cx="3022500" cy="2157001"/>
            </a:xfrm>
            <a:prstGeom prst="rect">
              <a:avLst/>
            </a:prstGeom>
            <a:noFill/>
            <a:ln>
              <a:noFill/>
            </a:ln>
          </p:spPr>
          <p:txBody>
            <a:bodyPr spcFirstLastPara="1" wrap="square" lIns="0" tIns="9525" rIns="0" bIns="0" anchor="t" anchorCtr="0">
              <a:spAutoFit/>
            </a:bodyPr>
            <a:lstStyle/>
            <a:p>
              <a:pPr marL="9525" marR="3810" indent="631983">
                <a:lnSpc>
                  <a:spcPct val="120000"/>
                </a:lnSpc>
              </a:pPr>
              <a:r>
                <a:rPr lang="en-IN" sz="1500" dirty="0">
                  <a:solidFill>
                    <a:srgbClr val="2BA6ED"/>
                  </a:solidFill>
                  <a:latin typeface="Arial" panose="020B0604020202020204" pitchFamily="34" charset="0"/>
                  <a:ea typeface="Proxima Nova"/>
                  <a:cs typeface="Arial" panose="020B0604020202020204" pitchFamily="34" charset="0"/>
                  <a:sym typeface="Proxima Nova"/>
                </a:rPr>
                <a:t>Release Slice  </a:t>
              </a:r>
              <a:r>
                <a:rPr lang="en-IN" sz="1500" dirty="0">
                  <a:solidFill>
                    <a:srgbClr val="454646"/>
                  </a:solidFill>
                  <a:latin typeface="Arial" panose="020B0604020202020204" pitchFamily="34" charset="0"/>
                  <a:ea typeface="Proxima Nova"/>
                  <a:cs typeface="Arial" panose="020B0604020202020204" pitchFamily="34" charset="0"/>
                  <a:sym typeface="Proxima Nova"/>
                </a:rPr>
                <a:t>Identifies the smallest number  of user stories for each task.</a:t>
              </a:r>
              <a:endParaRPr sz="1500" dirty="0">
                <a:latin typeface="Arial" panose="020B0604020202020204" pitchFamily="34" charset="0"/>
                <a:ea typeface="Proxima Nova"/>
                <a:cs typeface="Arial" panose="020B0604020202020204" pitchFamily="34" charset="0"/>
                <a:sym typeface="Proxima Nova"/>
              </a:endParaRPr>
            </a:p>
            <a:p>
              <a:pPr marL="130493">
                <a:spcBef>
                  <a:spcPts val="323"/>
                </a:spcBef>
              </a:pPr>
              <a:r>
                <a:rPr lang="en-IN" sz="1500" dirty="0">
                  <a:solidFill>
                    <a:srgbClr val="454646"/>
                  </a:solidFill>
                  <a:latin typeface="Arial" panose="020B0604020202020204" pitchFamily="34" charset="0"/>
                  <a:ea typeface="Proxima Nova"/>
                  <a:cs typeface="Arial" panose="020B0604020202020204" pitchFamily="34" charset="0"/>
                  <a:sym typeface="Proxima Nova"/>
                </a:rPr>
                <a:t>Achieves your user‘s goals.</a:t>
              </a:r>
              <a:endParaRPr sz="1500" dirty="0">
                <a:latin typeface="Arial" panose="020B0604020202020204" pitchFamily="34" charset="0"/>
                <a:ea typeface="Proxima Nova"/>
                <a:cs typeface="Arial" panose="020B0604020202020204" pitchFamily="34" charset="0"/>
                <a:sym typeface="Proxima Nova"/>
              </a:endParaRPr>
            </a:p>
          </p:txBody>
        </p:sp>
        <p:sp>
          <p:nvSpPr>
            <p:cNvPr id="670" name="Google Shape;670;p61"/>
            <p:cNvSpPr/>
            <p:nvPr/>
          </p:nvSpPr>
          <p:spPr>
            <a:xfrm>
              <a:off x="2474151" y="4168700"/>
              <a:ext cx="1028573" cy="634902"/>
            </a:xfrm>
            <a:custGeom>
              <a:avLst/>
              <a:gdLst/>
              <a:ahLst/>
              <a:cxnLst/>
              <a:rect l="l" t="t" r="r" b="b"/>
              <a:pathLst>
                <a:path w="1155700" h="740410" extrusionOk="0">
                  <a:moveTo>
                    <a:pt x="1138719" y="695680"/>
                  </a:moveTo>
                  <a:lnTo>
                    <a:pt x="1079284" y="695680"/>
                  </a:lnTo>
                  <a:lnTo>
                    <a:pt x="1091970" y="696277"/>
                  </a:lnTo>
                  <a:lnTo>
                    <a:pt x="1091373" y="708963"/>
                  </a:lnTo>
                  <a:lnTo>
                    <a:pt x="1078777" y="708963"/>
                  </a:lnTo>
                  <a:lnTo>
                    <a:pt x="1077841" y="740324"/>
                  </a:lnTo>
                  <a:lnTo>
                    <a:pt x="1145540" y="708963"/>
                  </a:lnTo>
                  <a:lnTo>
                    <a:pt x="1091373" y="708963"/>
                  </a:lnTo>
                  <a:lnTo>
                    <a:pt x="1078795" y="708371"/>
                  </a:lnTo>
                  <a:lnTo>
                    <a:pt x="1146828" y="708366"/>
                  </a:lnTo>
                  <a:lnTo>
                    <a:pt x="1155143" y="704514"/>
                  </a:lnTo>
                  <a:lnTo>
                    <a:pt x="1138719" y="695680"/>
                  </a:lnTo>
                  <a:close/>
                </a:path>
                <a:path w="1155700" h="740410" extrusionOk="0">
                  <a:moveTo>
                    <a:pt x="1079284" y="695680"/>
                  </a:moveTo>
                  <a:lnTo>
                    <a:pt x="1078982" y="702087"/>
                  </a:lnTo>
                  <a:lnTo>
                    <a:pt x="1078795" y="708371"/>
                  </a:lnTo>
                  <a:lnTo>
                    <a:pt x="1091373" y="708963"/>
                  </a:lnTo>
                  <a:lnTo>
                    <a:pt x="1091970" y="696277"/>
                  </a:lnTo>
                  <a:lnTo>
                    <a:pt x="1079284" y="695680"/>
                  </a:lnTo>
                  <a:close/>
                </a:path>
                <a:path w="1155700" h="740410" extrusionOk="0">
                  <a:moveTo>
                    <a:pt x="1078982" y="702087"/>
                  </a:moveTo>
                  <a:lnTo>
                    <a:pt x="1078868" y="704514"/>
                  </a:lnTo>
                  <a:lnTo>
                    <a:pt x="1078795" y="708371"/>
                  </a:lnTo>
                  <a:lnTo>
                    <a:pt x="1078982" y="702087"/>
                  </a:lnTo>
                  <a:close/>
                </a:path>
                <a:path w="1155700" h="740410" extrusionOk="0">
                  <a:moveTo>
                    <a:pt x="1080114" y="664159"/>
                  </a:moveTo>
                  <a:lnTo>
                    <a:pt x="1078982" y="702087"/>
                  </a:lnTo>
                  <a:lnTo>
                    <a:pt x="1079284" y="695680"/>
                  </a:lnTo>
                  <a:lnTo>
                    <a:pt x="1138719" y="695680"/>
                  </a:lnTo>
                  <a:lnTo>
                    <a:pt x="1080114" y="664159"/>
                  </a:lnTo>
                  <a:close/>
                </a:path>
                <a:path w="1155700" h="740410" extrusionOk="0">
                  <a:moveTo>
                    <a:pt x="1028837" y="692618"/>
                  </a:moveTo>
                  <a:lnTo>
                    <a:pt x="1027739" y="705271"/>
                  </a:lnTo>
                  <a:lnTo>
                    <a:pt x="1040392" y="706367"/>
                  </a:lnTo>
                  <a:lnTo>
                    <a:pt x="1041488" y="693714"/>
                  </a:lnTo>
                  <a:lnTo>
                    <a:pt x="1028837" y="692618"/>
                  </a:lnTo>
                  <a:close/>
                </a:path>
                <a:path w="1155700" h="740410" extrusionOk="0">
                  <a:moveTo>
                    <a:pt x="978484" y="687777"/>
                  </a:moveTo>
                  <a:lnTo>
                    <a:pt x="976970" y="700387"/>
                  </a:lnTo>
                  <a:lnTo>
                    <a:pt x="989580" y="701899"/>
                  </a:lnTo>
                  <a:lnTo>
                    <a:pt x="991092" y="689291"/>
                  </a:lnTo>
                  <a:lnTo>
                    <a:pt x="978484" y="687777"/>
                  </a:lnTo>
                  <a:close/>
                </a:path>
                <a:path w="1155700" h="740410" extrusionOk="0">
                  <a:moveTo>
                    <a:pt x="928307" y="681360"/>
                  </a:moveTo>
                  <a:lnTo>
                    <a:pt x="926378" y="693912"/>
                  </a:lnTo>
                  <a:lnTo>
                    <a:pt x="938328" y="695749"/>
                  </a:lnTo>
                  <a:lnTo>
                    <a:pt x="939142" y="695846"/>
                  </a:lnTo>
                  <a:lnTo>
                    <a:pt x="940654" y="683238"/>
                  </a:lnTo>
                  <a:lnTo>
                    <a:pt x="939972" y="683153"/>
                  </a:lnTo>
                  <a:lnTo>
                    <a:pt x="928307" y="681360"/>
                  </a:lnTo>
                  <a:close/>
                </a:path>
                <a:path w="1155700" h="740410" extrusionOk="0">
                  <a:moveTo>
                    <a:pt x="940067" y="683167"/>
                  </a:moveTo>
                  <a:close/>
                </a:path>
                <a:path w="1155700" h="740410" extrusionOk="0">
                  <a:moveTo>
                    <a:pt x="939972" y="683153"/>
                  </a:moveTo>
                  <a:close/>
                </a:path>
                <a:path w="1155700" h="740410" extrusionOk="0">
                  <a:moveTo>
                    <a:pt x="878362" y="673348"/>
                  </a:moveTo>
                  <a:lnTo>
                    <a:pt x="876015" y="685830"/>
                  </a:lnTo>
                  <a:lnTo>
                    <a:pt x="885973" y="687701"/>
                  </a:lnTo>
                  <a:lnTo>
                    <a:pt x="888720" y="688124"/>
                  </a:lnTo>
                  <a:lnTo>
                    <a:pt x="890649" y="675571"/>
                  </a:lnTo>
                  <a:lnTo>
                    <a:pt x="888025" y="675165"/>
                  </a:lnTo>
                  <a:lnTo>
                    <a:pt x="878362" y="673348"/>
                  </a:lnTo>
                  <a:close/>
                </a:path>
                <a:path w="1155700" h="740410" extrusionOk="0">
                  <a:moveTo>
                    <a:pt x="888111" y="675181"/>
                  </a:moveTo>
                  <a:close/>
                </a:path>
                <a:path w="1155700" h="740410" extrusionOk="0">
                  <a:moveTo>
                    <a:pt x="888025" y="675165"/>
                  </a:moveTo>
                  <a:close/>
                </a:path>
                <a:path w="1155700" h="740410" extrusionOk="0">
                  <a:moveTo>
                    <a:pt x="828702" y="663723"/>
                  </a:moveTo>
                  <a:lnTo>
                    <a:pt x="825939" y="676120"/>
                  </a:lnTo>
                  <a:lnTo>
                    <a:pt x="834475" y="678022"/>
                  </a:lnTo>
                  <a:lnTo>
                    <a:pt x="838572" y="678792"/>
                  </a:lnTo>
                  <a:lnTo>
                    <a:pt x="840917" y="666310"/>
                  </a:lnTo>
                  <a:lnTo>
                    <a:pt x="836940" y="665560"/>
                  </a:lnTo>
                  <a:lnTo>
                    <a:pt x="828702" y="663723"/>
                  </a:lnTo>
                  <a:close/>
                </a:path>
                <a:path w="1155700" h="740410" extrusionOk="0">
                  <a:moveTo>
                    <a:pt x="837019" y="665577"/>
                  </a:moveTo>
                  <a:lnTo>
                    <a:pt x="837155" y="665603"/>
                  </a:lnTo>
                  <a:lnTo>
                    <a:pt x="837019" y="665577"/>
                  </a:lnTo>
                  <a:close/>
                </a:path>
                <a:path w="1155700" h="740410" extrusionOk="0">
                  <a:moveTo>
                    <a:pt x="836940" y="665560"/>
                  </a:moveTo>
                  <a:close/>
                </a:path>
                <a:path w="1155700" h="740410" extrusionOk="0">
                  <a:moveTo>
                    <a:pt x="779390" y="652465"/>
                  </a:moveTo>
                  <a:lnTo>
                    <a:pt x="776210" y="664761"/>
                  </a:lnTo>
                  <a:lnTo>
                    <a:pt x="783894" y="666748"/>
                  </a:lnTo>
                  <a:lnTo>
                    <a:pt x="788752" y="667830"/>
                  </a:lnTo>
                  <a:lnTo>
                    <a:pt x="791514" y="655435"/>
                  </a:lnTo>
                  <a:lnTo>
                    <a:pt x="786779" y="654376"/>
                  </a:lnTo>
                  <a:lnTo>
                    <a:pt x="779390" y="652465"/>
                  </a:lnTo>
                  <a:close/>
                </a:path>
                <a:path w="1155700" h="740410" extrusionOk="0">
                  <a:moveTo>
                    <a:pt x="786883" y="654403"/>
                  </a:moveTo>
                  <a:close/>
                </a:path>
                <a:path w="1155700" h="740410" extrusionOk="0">
                  <a:moveTo>
                    <a:pt x="786779" y="654376"/>
                  </a:moveTo>
                  <a:close/>
                </a:path>
                <a:path w="1155700" h="740410" extrusionOk="0">
                  <a:moveTo>
                    <a:pt x="730486" y="639552"/>
                  </a:moveTo>
                  <a:lnTo>
                    <a:pt x="726888" y="651732"/>
                  </a:lnTo>
                  <a:lnTo>
                    <a:pt x="734292" y="653919"/>
                  </a:lnTo>
                  <a:lnTo>
                    <a:pt x="739322" y="655220"/>
                  </a:lnTo>
                  <a:lnTo>
                    <a:pt x="742504" y="642926"/>
                  </a:lnTo>
                  <a:lnTo>
                    <a:pt x="737589" y="641650"/>
                  </a:lnTo>
                  <a:lnTo>
                    <a:pt x="730486" y="639552"/>
                  </a:lnTo>
                  <a:close/>
                </a:path>
                <a:path w="1155700" h="740410" extrusionOk="0">
                  <a:moveTo>
                    <a:pt x="737672" y="641675"/>
                  </a:moveTo>
                  <a:lnTo>
                    <a:pt x="737803" y="641709"/>
                  </a:lnTo>
                  <a:lnTo>
                    <a:pt x="737672" y="641675"/>
                  </a:lnTo>
                  <a:close/>
                </a:path>
                <a:path w="1155700" h="740410" extrusionOk="0">
                  <a:moveTo>
                    <a:pt x="737589" y="641650"/>
                  </a:moveTo>
                  <a:close/>
                </a:path>
                <a:path w="1155700" h="740410" extrusionOk="0">
                  <a:moveTo>
                    <a:pt x="682059" y="624961"/>
                  </a:moveTo>
                  <a:lnTo>
                    <a:pt x="678042" y="637010"/>
                  </a:lnTo>
                  <a:lnTo>
                    <a:pt x="685728" y="639573"/>
                  </a:lnTo>
                  <a:lnTo>
                    <a:pt x="690349" y="640938"/>
                  </a:lnTo>
                  <a:lnTo>
                    <a:pt x="693947" y="628757"/>
                  </a:lnTo>
                  <a:lnTo>
                    <a:pt x="689443" y="627424"/>
                  </a:lnTo>
                  <a:lnTo>
                    <a:pt x="682059" y="624961"/>
                  </a:lnTo>
                  <a:close/>
                </a:path>
                <a:path w="1155700" h="740410" extrusionOk="0">
                  <a:moveTo>
                    <a:pt x="689533" y="627454"/>
                  </a:moveTo>
                  <a:close/>
                </a:path>
                <a:path w="1155700" h="740410" extrusionOk="0">
                  <a:moveTo>
                    <a:pt x="689443" y="627424"/>
                  </a:moveTo>
                  <a:close/>
                </a:path>
                <a:path w="1155700" h="740410" extrusionOk="0">
                  <a:moveTo>
                    <a:pt x="634184" y="608670"/>
                  </a:moveTo>
                  <a:lnTo>
                    <a:pt x="629746" y="620570"/>
                  </a:lnTo>
                  <a:lnTo>
                    <a:pt x="638263" y="623746"/>
                  </a:lnTo>
                  <a:lnTo>
                    <a:pt x="641899" y="624958"/>
                  </a:lnTo>
                  <a:lnTo>
                    <a:pt x="645916" y="612910"/>
                  </a:lnTo>
                  <a:lnTo>
                    <a:pt x="642399" y="611733"/>
                  </a:lnTo>
                  <a:lnTo>
                    <a:pt x="634184" y="608670"/>
                  </a:lnTo>
                  <a:close/>
                </a:path>
                <a:path w="1155700" h="740410" extrusionOk="0">
                  <a:moveTo>
                    <a:pt x="642511" y="611775"/>
                  </a:moveTo>
                  <a:close/>
                </a:path>
                <a:path w="1155700" h="740410" extrusionOk="0">
                  <a:moveTo>
                    <a:pt x="642399" y="611733"/>
                  </a:moveTo>
                  <a:close/>
                </a:path>
                <a:path w="1155700" h="740410" extrusionOk="0">
                  <a:moveTo>
                    <a:pt x="586935" y="590651"/>
                  </a:moveTo>
                  <a:lnTo>
                    <a:pt x="582075" y="602385"/>
                  </a:lnTo>
                  <a:lnTo>
                    <a:pt x="591957" y="606477"/>
                  </a:lnTo>
                  <a:lnTo>
                    <a:pt x="594047" y="607256"/>
                  </a:lnTo>
                  <a:lnTo>
                    <a:pt x="598486" y="595358"/>
                  </a:lnTo>
                  <a:lnTo>
                    <a:pt x="596512" y="594617"/>
                  </a:lnTo>
                  <a:lnTo>
                    <a:pt x="586935" y="590651"/>
                  </a:lnTo>
                  <a:close/>
                </a:path>
                <a:path w="1155700" h="740410" extrusionOk="0">
                  <a:moveTo>
                    <a:pt x="596616" y="594660"/>
                  </a:moveTo>
                  <a:close/>
                </a:path>
                <a:path w="1155700" h="740410" extrusionOk="0">
                  <a:moveTo>
                    <a:pt x="596512" y="594617"/>
                  </a:moveTo>
                  <a:close/>
                </a:path>
                <a:path w="1155700" h="740410" extrusionOk="0">
                  <a:moveTo>
                    <a:pt x="540398" y="570877"/>
                  </a:moveTo>
                  <a:lnTo>
                    <a:pt x="535115" y="582427"/>
                  </a:lnTo>
                  <a:lnTo>
                    <a:pt x="546665" y="587710"/>
                  </a:lnTo>
                  <a:lnTo>
                    <a:pt x="551948" y="576160"/>
                  </a:lnTo>
                  <a:lnTo>
                    <a:pt x="540398" y="570877"/>
                  </a:lnTo>
                  <a:close/>
                </a:path>
                <a:path w="1155700" h="740410" extrusionOk="0">
                  <a:moveTo>
                    <a:pt x="494668" y="549321"/>
                  </a:moveTo>
                  <a:lnTo>
                    <a:pt x="488960" y="560666"/>
                  </a:lnTo>
                  <a:lnTo>
                    <a:pt x="500305" y="566375"/>
                  </a:lnTo>
                  <a:lnTo>
                    <a:pt x="506013" y="555030"/>
                  </a:lnTo>
                  <a:lnTo>
                    <a:pt x="494668" y="549321"/>
                  </a:lnTo>
                  <a:close/>
                </a:path>
                <a:path w="1155700" h="740410" extrusionOk="0">
                  <a:moveTo>
                    <a:pt x="449844" y="525955"/>
                  </a:moveTo>
                  <a:lnTo>
                    <a:pt x="443707" y="537075"/>
                  </a:lnTo>
                  <a:lnTo>
                    <a:pt x="454827" y="543210"/>
                  </a:lnTo>
                  <a:lnTo>
                    <a:pt x="460963" y="532091"/>
                  </a:lnTo>
                  <a:lnTo>
                    <a:pt x="449844" y="525955"/>
                  </a:lnTo>
                  <a:close/>
                </a:path>
                <a:path w="1155700" h="740410" extrusionOk="0">
                  <a:moveTo>
                    <a:pt x="406035" y="500748"/>
                  </a:moveTo>
                  <a:lnTo>
                    <a:pt x="399470" y="511620"/>
                  </a:lnTo>
                  <a:lnTo>
                    <a:pt x="410342" y="518185"/>
                  </a:lnTo>
                  <a:lnTo>
                    <a:pt x="416906" y="507312"/>
                  </a:lnTo>
                  <a:lnTo>
                    <a:pt x="406035" y="500748"/>
                  </a:lnTo>
                  <a:close/>
                </a:path>
                <a:path w="1155700" h="740410" extrusionOk="0">
                  <a:moveTo>
                    <a:pt x="363364" y="473673"/>
                  </a:moveTo>
                  <a:lnTo>
                    <a:pt x="356369" y="484272"/>
                  </a:lnTo>
                  <a:lnTo>
                    <a:pt x="366969" y="491267"/>
                  </a:lnTo>
                  <a:lnTo>
                    <a:pt x="373964" y="480668"/>
                  </a:lnTo>
                  <a:lnTo>
                    <a:pt x="363364" y="473673"/>
                  </a:lnTo>
                  <a:close/>
                </a:path>
                <a:path w="1155700" h="740410" extrusionOk="0">
                  <a:moveTo>
                    <a:pt x="321966" y="444703"/>
                  </a:moveTo>
                  <a:lnTo>
                    <a:pt x="314539" y="455005"/>
                  </a:lnTo>
                  <a:lnTo>
                    <a:pt x="324841" y="462431"/>
                  </a:lnTo>
                  <a:lnTo>
                    <a:pt x="332268" y="452128"/>
                  </a:lnTo>
                  <a:lnTo>
                    <a:pt x="321966" y="444703"/>
                  </a:lnTo>
                  <a:close/>
                </a:path>
                <a:path w="1155700" h="740410" extrusionOk="0">
                  <a:moveTo>
                    <a:pt x="281986" y="413814"/>
                  </a:moveTo>
                  <a:lnTo>
                    <a:pt x="274128" y="423791"/>
                  </a:lnTo>
                  <a:lnTo>
                    <a:pt x="284105" y="431650"/>
                  </a:lnTo>
                  <a:lnTo>
                    <a:pt x="291964" y="421673"/>
                  </a:lnTo>
                  <a:lnTo>
                    <a:pt x="281986" y="413814"/>
                  </a:lnTo>
                  <a:close/>
                </a:path>
                <a:path w="1155700" h="740410" extrusionOk="0">
                  <a:moveTo>
                    <a:pt x="243886" y="381088"/>
                  </a:moveTo>
                  <a:lnTo>
                    <a:pt x="235169" y="390324"/>
                  </a:lnTo>
                  <a:lnTo>
                    <a:pt x="237309" y="392343"/>
                  </a:lnTo>
                  <a:lnTo>
                    <a:pt x="244920" y="398900"/>
                  </a:lnTo>
                  <a:lnTo>
                    <a:pt x="253210" y="389279"/>
                  </a:lnTo>
                  <a:lnTo>
                    <a:pt x="245718" y="382816"/>
                  </a:lnTo>
                  <a:lnTo>
                    <a:pt x="243886" y="381088"/>
                  </a:lnTo>
                  <a:close/>
                </a:path>
                <a:path w="1155700" h="740410" extrusionOk="0">
                  <a:moveTo>
                    <a:pt x="245823" y="382915"/>
                  </a:moveTo>
                  <a:close/>
                </a:path>
                <a:path w="1155700" h="740410" extrusionOk="0">
                  <a:moveTo>
                    <a:pt x="245718" y="382816"/>
                  </a:moveTo>
                  <a:close/>
                </a:path>
                <a:path w="1155700" h="740410" extrusionOk="0">
                  <a:moveTo>
                    <a:pt x="207512" y="346069"/>
                  </a:moveTo>
                  <a:lnTo>
                    <a:pt x="198370" y="354884"/>
                  </a:lnTo>
                  <a:lnTo>
                    <a:pt x="205917" y="362712"/>
                  </a:lnTo>
                  <a:lnTo>
                    <a:pt x="207463" y="364171"/>
                  </a:lnTo>
                  <a:lnTo>
                    <a:pt x="216180" y="354935"/>
                  </a:lnTo>
                  <a:lnTo>
                    <a:pt x="214754" y="353579"/>
                  </a:lnTo>
                  <a:lnTo>
                    <a:pt x="207512" y="346069"/>
                  </a:lnTo>
                  <a:close/>
                </a:path>
                <a:path w="1155700" h="740410" extrusionOk="0">
                  <a:moveTo>
                    <a:pt x="214856" y="353685"/>
                  </a:moveTo>
                  <a:close/>
                </a:path>
                <a:path w="1155700" h="740410" extrusionOk="0">
                  <a:moveTo>
                    <a:pt x="214754" y="353579"/>
                  </a:moveTo>
                  <a:close/>
                </a:path>
                <a:path w="1155700" h="740410" extrusionOk="0">
                  <a:moveTo>
                    <a:pt x="173153" y="309093"/>
                  </a:moveTo>
                  <a:lnTo>
                    <a:pt x="163591" y="317453"/>
                  </a:lnTo>
                  <a:lnTo>
                    <a:pt x="171950" y="327013"/>
                  </a:lnTo>
                  <a:lnTo>
                    <a:pt x="181510" y="318654"/>
                  </a:lnTo>
                  <a:lnTo>
                    <a:pt x="173153" y="309093"/>
                  </a:lnTo>
                  <a:close/>
                </a:path>
                <a:path w="1155700" h="740410" extrusionOk="0">
                  <a:moveTo>
                    <a:pt x="141020" y="270182"/>
                  </a:moveTo>
                  <a:lnTo>
                    <a:pt x="131050" y="278047"/>
                  </a:lnTo>
                  <a:lnTo>
                    <a:pt x="138915" y="288019"/>
                  </a:lnTo>
                  <a:lnTo>
                    <a:pt x="148885" y="280153"/>
                  </a:lnTo>
                  <a:lnTo>
                    <a:pt x="141020" y="270182"/>
                  </a:lnTo>
                  <a:close/>
                </a:path>
                <a:path w="1155700" h="740410" extrusionOk="0">
                  <a:moveTo>
                    <a:pt x="111345" y="229377"/>
                  </a:moveTo>
                  <a:lnTo>
                    <a:pt x="100977" y="236710"/>
                  </a:lnTo>
                  <a:lnTo>
                    <a:pt x="108310" y="247079"/>
                  </a:lnTo>
                  <a:lnTo>
                    <a:pt x="118678" y="239746"/>
                  </a:lnTo>
                  <a:lnTo>
                    <a:pt x="111345" y="229377"/>
                  </a:lnTo>
                  <a:close/>
                </a:path>
                <a:path w="1155700" h="740410" extrusionOk="0">
                  <a:moveTo>
                    <a:pt x="84917" y="186833"/>
                  </a:moveTo>
                  <a:lnTo>
                    <a:pt x="73804" y="192980"/>
                  </a:lnTo>
                  <a:lnTo>
                    <a:pt x="77589" y="199824"/>
                  </a:lnTo>
                  <a:lnTo>
                    <a:pt x="80377" y="204255"/>
                  </a:lnTo>
                  <a:lnTo>
                    <a:pt x="91127" y="197495"/>
                  </a:lnTo>
                  <a:lnTo>
                    <a:pt x="88525" y="193367"/>
                  </a:lnTo>
                  <a:lnTo>
                    <a:pt x="84917" y="186833"/>
                  </a:lnTo>
                  <a:close/>
                </a:path>
                <a:path w="1155700" h="740410" extrusionOk="0">
                  <a:moveTo>
                    <a:pt x="88531" y="193367"/>
                  </a:moveTo>
                  <a:lnTo>
                    <a:pt x="88616" y="193521"/>
                  </a:lnTo>
                  <a:lnTo>
                    <a:pt x="88531" y="193367"/>
                  </a:lnTo>
                  <a:close/>
                </a:path>
                <a:path w="1155700" h="740410" extrusionOk="0">
                  <a:moveTo>
                    <a:pt x="88446" y="193213"/>
                  </a:moveTo>
                  <a:lnTo>
                    <a:pt x="88531" y="193367"/>
                  </a:lnTo>
                  <a:lnTo>
                    <a:pt x="88446" y="193213"/>
                  </a:lnTo>
                  <a:close/>
                </a:path>
                <a:path w="1155700" h="740410" extrusionOk="0">
                  <a:moveTo>
                    <a:pt x="61450" y="142215"/>
                  </a:moveTo>
                  <a:lnTo>
                    <a:pt x="49999" y="147709"/>
                  </a:lnTo>
                  <a:lnTo>
                    <a:pt x="55493" y="159160"/>
                  </a:lnTo>
                  <a:lnTo>
                    <a:pt x="66944" y="153666"/>
                  </a:lnTo>
                  <a:lnTo>
                    <a:pt x="61450" y="142215"/>
                  </a:lnTo>
                  <a:close/>
                </a:path>
                <a:path w="1155700" h="740410" extrusionOk="0">
                  <a:moveTo>
                    <a:pt x="41247" y="96042"/>
                  </a:moveTo>
                  <a:lnTo>
                    <a:pt x="29489" y="100844"/>
                  </a:lnTo>
                  <a:lnTo>
                    <a:pt x="34291" y="112602"/>
                  </a:lnTo>
                  <a:lnTo>
                    <a:pt x="46048" y="107800"/>
                  </a:lnTo>
                  <a:lnTo>
                    <a:pt x="41247" y="96042"/>
                  </a:lnTo>
                  <a:close/>
                </a:path>
                <a:path w="1155700" h="740410" extrusionOk="0">
                  <a:moveTo>
                    <a:pt x="24761" y="48845"/>
                  </a:moveTo>
                  <a:lnTo>
                    <a:pt x="12500" y="52156"/>
                  </a:lnTo>
                  <a:lnTo>
                    <a:pt x="13027" y="54107"/>
                  </a:lnTo>
                  <a:lnTo>
                    <a:pt x="16578" y="64599"/>
                  </a:lnTo>
                  <a:lnTo>
                    <a:pt x="28608" y="60526"/>
                  </a:lnTo>
                  <a:lnTo>
                    <a:pt x="25249" y="50604"/>
                  </a:lnTo>
                  <a:lnTo>
                    <a:pt x="24761" y="48845"/>
                  </a:lnTo>
                  <a:close/>
                </a:path>
                <a:path w="1155700" h="740410" extrusionOk="0">
                  <a:moveTo>
                    <a:pt x="25183" y="50408"/>
                  </a:moveTo>
                  <a:lnTo>
                    <a:pt x="25236" y="50604"/>
                  </a:lnTo>
                  <a:lnTo>
                    <a:pt x="25183" y="50408"/>
                  </a:lnTo>
                  <a:close/>
                </a:path>
                <a:path w="1155700" h="740410" extrusionOk="0">
                  <a:moveTo>
                    <a:pt x="25133" y="50223"/>
                  </a:moveTo>
                  <a:lnTo>
                    <a:pt x="25183" y="50408"/>
                  </a:lnTo>
                  <a:lnTo>
                    <a:pt x="25133" y="50223"/>
                  </a:lnTo>
                  <a:close/>
                </a:path>
                <a:path w="1155700" h="740410" extrusionOk="0">
                  <a:moveTo>
                    <a:pt x="12448" y="0"/>
                  </a:moveTo>
                  <a:lnTo>
                    <a:pt x="0" y="2519"/>
                  </a:lnTo>
                  <a:lnTo>
                    <a:pt x="2520" y="14966"/>
                  </a:lnTo>
                  <a:lnTo>
                    <a:pt x="14968" y="12447"/>
                  </a:lnTo>
                  <a:lnTo>
                    <a:pt x="12448" y="0"/>
                  </a:lnTo>
                  <a:close/>
                </a:path>
              </a:pathLst>
            </a:custGeom>
            <a:solidFill>
              <a:srgbClr val="1B2429"/>
            </a:solidFill>
            <a:ln>
              <a:noFill/>
            </a:ln>
          </p:spPr>
          <p:txBody>
            <a:bodyPr spcFirstLastPara="1" wrap="square" lIns="0" tIns="0" rIns="0" bIns="0" anchor="t" anchorCtr="0">
              <a:noAutofit/>
            </a:bodyPr>
            <a:lstStyle/>
            <a:p>
              <a:endParaRPr sz="1050" dirty="0"/>
            </a:p>
          </p:txBody>
        </p:sp>
        <p:grpSp>
          <p:nvGrpSpPr>
            <p:cNvPr id="671" name="Google Shape;671;p61"/>
            <p:cNvGrpSpPr/>
            <p:nvPr/>
          </p:nvGrpSpPr>
          <p:grpSpPr>
            <a:xfrm>
              <a:off x="3568095" y="3805440"/>
              <a:ext cx="7910192" cy="1935480"/>
              <a:chOff x="3568095" y="3805440"/>
              <a:chExt cx="7910192" cy="1935480"/>
            </a:xfrm>
          </p:grpSpPr>
          <p:grpSp>
            <p:nvGrpSpPr>
              <p:cNvPr id="672" name="Google Shape;672;p61"/>
              <p:cNvGrpSpPr/>
              <p:nvPr/>
            </p:nvGrpSpPr>
            <p:grpSpPr>
              <a:xfrm>
                <a:off x="3568095" y="3805440"/>
                <a:ext cx="7910192" cy="1935480"/>
                <a:chOff x="3568095" y="3405390"/>
                <a:chExt cx="7910192" cy="1935480"/>
              </a:xfrm>
            </p:grpSpPr>
            <p:sp>
              <p:nvSpPr>
                <p:cNvPr id="673" name="Google Shape;673;p61"/>
                <p:cNvSpPr/>
                <p:nvPr/>
              </p:nvSpPr>
              <p:spPr>
                <a:xfrm>
                  <a:off x="4425924" y="3703294"/>
                  <a:ext cx="6737984" cy="1337945"/>
                </a:xfrm>
                <a:custGeom>
                  <a:avLst/>
                  <a:gdLst/>
                  <a:ahLst/>
                  <a:cxnLst/>
                  <a:rect l="l" t="t" r="r" b="b"/>
                  <a:pathLst>
                    <a:path w="6737984" h="1337945" extrusionOk="0">
                      <a:moveTo>
                        <a:pt x="828001" y="0"/>
                      </a:moveTo>
                      <a:lnTo>
                        <a:pt x="0" y="0"/>
                      </a:lnTo>
                      <a:lnTo>
                        <a:pt x="0" y="592658"/>
                      </a:lnTo>
                      <a:lnTo>
                        <a:pt x="828001" y="592658"/>
                      </a:lnTo>
                      <a:lnTo>
                        <a:pt x="828001" y="0"/>
                      </a:lnTo>
                      <a:close/>
                    </a:path>
                    <a:path w="6737984" h="1337945" extrusionOk="0">
                      <a:moveTo>
                        <a:pt x="1812950" y="745058"/>
                      </a:moveTo>
                      <a:lnTo>
                        <a:pt x="984948" y="745058"/>
                      </a:lnTo>
                      <a:lnTo>
                        <a:pt x="984948" y="1337729"/>
                      </a:lnTo>
                      <a:lnTo>
                        <a:pt x="1812950" y="1337729"/>
                      </a:lnTo>
                      <a:lnTo>
                        <a:pt x="1812950" y="745058"/>
                      </a:lnTo>
                      <a:close/>
                    </a:path>
                    <a:path w="6737984" h="1337945" extrusionOk="0">
                      <a:moveTo>
                        <a:pt x="1812950" y="0"/>
                      </a:moveTo>
                      <a:lnTo>
                        <a:pt x="984948" y="0"/>
                      </a:lnTo>
                      <a:lnTo>
                        <a:pt x="984948" y="592658"/>
                      </a:lnTo>
                      <a:lnTo>
                        <a:pt x="1812950" y="592658"/>
                      </a:lnTo>
                      <a:lnTo>
                        <a:pt x="1812950" y="0"/>
                      </a:lnTo>
                      <a:close/>
                    </a:path>
                    <a:path w="6737984" h="1337945" extrusionOk="0">
                      <a:moveTo>
                        <a:pt x="2797911" y="0"/>
                      </a:moveTo>
                      <a:lnTo>
                        <a:pt x="1969909" y="0"/>
                      </a:lnTo>
                      <a:lnTo>
                        <a:pt x="1969909" y="592658"/>
                      </a:lnTo>
                      <a:lnTo>
                        <a:pt x="2797911" y="592658"/>
                      </a:lnTo>
                      <a:lnTo>
                        <a:pt x="2797911" y="0"/>
                      </a:lnTo>
                      <a:close/>
                    </a:path>
                    <a:path w="6737984" h="1337945" extrusionOk="0">
                      <a:moveTo>
                        <a:pt x="3782860" y="745058"/>
                      </a:moveTo>
                      <a:lnTo>
                        <a:pt x="2954871" y="745058"/>
                      </a:lnTo>
                      <a:lnTo>
                        <a:pt x="2954871" y="1337729"/>
                      </a:lnTo>
                      <a:lnTo>
                        <a:pt x="3782860" y="1337729"/>
                      </a:lnTo>
                      <a:lnTo>
                        <a:pt x="3782860" y="745058"/>
                      </a:lnTo>
                      <a:close/>
                    </a:path>
                    <a:path w="6737984" h="1337945" extrusionOk="0">
                      <a:moveTo>
                        <a:pt x="4767821" y="745058"/>
                      </a:moveTo>
                      <a:lnTo>
                        <a:pt x="3939819" y="745058"/>
                      </a:lnTo>
                      <a:lnTo>
                        <a:pt x="3939819" y="1337729"/>
                      </a:lnTo>
                      <a:lnTo>
                        <a:pt x="4767821" y="1337729"/>
                      </a:lnTo>
                      <a:lnTo>
                        <a:pt x="4767821" y="745058"/>
                      </a:lnTo>
                      <a:close/>
                    </a:path>
                    <a:path w="6737984" h="1337945" extrusionOk="0">
                      <a:moveTo>
                        <a:pt x="5757329" y="0"/>
                      </a:moveTo>
                      <a:lnTo>
                        <a:pt x="4929327" y="0"/>
                      </a:lnTo>
                      <a:lnTo>
                        <a:pt x="4929327" y="592658"/>
                      </a:lnTo>
                      <a:lnTo>
                        <a:pt x="5757329" y="592658"/>
                      </a:lnTo>
                      <a:lnTo>
                        <a:pt x="5757329" y="0"/>
                      </a:lnTo>
                      <a:close/>
                    </a:path>
                    <a:path w="6737984" h="1337945" extrusionOk="0">
                      <a:moveTo>
                        <a:pt x="6737731" y="0"/>
                      </a:moveTo>
                      <a:lnTo>
                        <a:pt x="5909729" y="0"/>
                      </a:lnTo>
                      <a:lnTo>
                        <a:pt x="5909729" y="592658"/>
                      </a:lnTo>
                      <a:lnTo>
                        <a:pt x="6737731" y="592658"/>
                      </a:lnTo>
                      <a:lnTo>
                        <a:pt x="6737731" y="0"/>
                      </a:lnTo>
                      <a:close/>
                    </a:path>
                  </a:pathLst>
                </a:custGeom>
                <a:solidFill>
                  <a:srgbClr val="FBFF69"/>
                </a:solidFill>
                <a:ln>
                  <a:noFill/>
                </a:ln>
              </p:spPr>
              <p:txBody>
                <a:bodyPr spcFirstLastPara="1" wrap="square" lIns="0" tIns="0" rIns="0" bIns="0" anchor="t" anchorCtr="0">
                  <a:noAutofit/>
                </a:bodyPr>
                <a:lstStyle/>
                <a:p>
                  <a:endParaRPr sz="1050" dirty="0"/>
                </a:p>
              </p:txBody>
            </p:sp>
            <p:sp>
              <p:nvSpPr>
                <p:cNvPr id="674" name="Google Shape;674;p61"/>
                <p:cNvSpPr/>
                <p:nvPr/>
              </p:nvSpPr>
              <p:spPr>
                <a:xfrm>
                  <a:off x="4097682" y="3507257"/>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75" name="Google Shape;675;p61"/>
                <p:cNvSpPr/>
                <p:nvPr/>
              </p:nvSpPr>
              <p:spPr>
                <a:xfrm>
                  <a:off x="4097682" y="5235052"/>
                  <a:ext cx="7380605" cy="0"/>
                </a:xfrm>
                <a:custGeom>
                  <a:avLst/>
                  <a:gdLst/>
                  <a:ahLst/>
                  <a:cxnLst/>
                  <a:rect l="l" t="t" r="r" b="b"/>
                  <a:pathLst>
                    <a:path w="7380605" h="120000" extrusionOk="0">
                      <a:moveTo>
                        <a:pt x="0" y="0"/>
                      </a:moveTo>
                      <a:lnTo>
                        <a:pt x="7380111"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76" name="Google Shape;676;p61"/>
                <p:cNvSpPr/>
                <p:nvPr/>
              </p:nvSpPr>
              <p:spPr>
                <a:xfrm>
                  <a:off x="3568095" y="3405390"/>
                  <a:ext cx="7695565" cy="1935480"/>
                </a:xfrm>
                <a:custGeom>
                  <a:avLst/>
                  <a:gdLst/>
                  <a:ahLst/>
                  <a:cxnLst/>
                  <a:rect l="l" t="t" r="r" b="b"/>
                  <a:pathLst>
                    <a:path w="7695565" h="1935479" extrusionOk="0">
                      <a:moveTo>
                        <a:pt x="0" y="0"/>
                      </a:moveTo>
                      <a:lnTo>
                        <a:pt x="7695098" y="0"/>
                      </a:lnTo>
                      <a:lnTo>
                        <a:pt x="7695098" y="1935121"/>
                      </a:lnTo>
                      <a:lnTo>
                        <a:pt x="0" y="1935121"/>
                      </a:lnTo>
                      <a:lnTo>
                        <a:pt x="0" y="0"/>
                      </a:lnTo>
                      <a:close/>
                    </a:path>
                  </a:pathLst>
                </a:custGeom>
                <a:noFill/>
                <a:ln w="12700" cap="flat" cmpd="sng">
                  <a:solidFill>
                    <a:srgbClr val="454646"/>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77" name="Google Shape;677;p61"/>
                <p:cNvSpPr/>
                <p:nvPr/>
              </p:nvSpPr>
              <p:spPr>
                <a:xfrm>
                  <a:off x="3678271" y="3904461"/>
                  <a:ext cx="571500" cy="635000"/>
                </a:xfrm>
                <a:custGeom>
                  <a:avLst/>
                  <a:gdLst/>
                  <a:ahLst/>
                  <a:cxnLst/>
                  <a:rect l="l" t="t" r="r" b="b"/>
                  <a:pathLst>
                    <a:path w="571500" h="635000" extrusionOk="0">
                      <a:moveTo>
                        <a:pt x="0" y="635000"/>
                      </a:moveTo>
                      <a:lnTo>
                        <a:pt x="571500" y="635000"/>
                      </a:lnTo>
                      <a:lnTo>
                        <a:pt x="571500" y="0"/>
                      </a:lnTo>
                      <a:lnTo>
                        <a:pt x="0" y="0"/>
                      </a:lnTo>
                      <a:lnTo>
                        <a:pt x="0" y="635000"/>
                      </a:lnTo>
                      <a:close/>
                    </a:path>
                    <a:path w="571500" h="635000" extrusionOk="0">
                      <a:moveTo>
                        <a:pt x="50800" y="50800"/>
                      </a:moveTo>
                      <a:lnTo>
                        <a:pt x="50800" y="584200"/>
                      </a:lnTo>
                      <a:lnTo>
                        <a:pt x="520700" y="584200"/>
                      </a:lnTo>
                      <a:lnTo>
                        <a:pt x="520700" y="50800"/>
                      </a:lnTo>
                      <a:lnTo>
                        <a:pt x="412750" y="50800"/>
                      </a:lnTo>
                      <a:lnTo>
                        <a:pt x="412750" y="57169"/>
                      </a:lnTo>
                      <a:lnTo>
                        <a:pt x="411253" y="64576"/>
                      </a:lnTo>
                      <a:lnTo>
                        <a:pt x="407167" y="70625"/>
                      </a:lnTo>
                      <a:lnTo>
                        <a:pt x="401099" y="74704"/>
                      </a:lnTo>
                      <a:lnTo>
                        <a:pt x="393655" y="76200"/>
                      </a:lnTo>
                      <a:lnTo>
                        <a:pt x="177838" y="76200"/>
                      </a:lnTo>
                      <a:lnTo>
                        <a:pt x="170408" y="74704"/>
                      </a:lnTo>
                      <a:lnTo>
                        <a:pt x="164341" y="70625"/>
                      </a:lnTo>
                      <a:lnTo>
                        <a:pt x="160250" y="64576"/>
                      </a:lnTo>
                      <a:lnTo>
                        <a:pt x="158750" y="57169"/>
                      </a:lnTo>
                      <a:lnTo>
                        <a:pt x="158750" y="50800"/>
                      </a:lnTo>
                      <a:lnTo>
                        <a:pt x="50800" y="50800"/>
                      </a:lnTo>
                      <a:close/>
                    </a:path>
                  </a:pathLst>
                </a:custGeom>
                <a:noFill/>
                <a:ln w="12700" cap="flat" cmpd="sng">
                  <a:solidFill>
                    <a:srgbClr val="213038"/>
                  </a:solidFill>
                  <a:prstDash val="solid"/>
                  <a:round/>
                  <a:headEnd type="none" w="sm" len="sm"/>
                  <a:tailEnd type="none" w="sm" len="sm"/>
                </a:ln>
              </p:spPr>
              <p:txBody>
                <a:bodyPr spcFirstLastPara="1" wrap="square" lIns="0" tIns="0" rIns="0" bIns="0" anchor="t" anchorCtr="0">
                  <a:noAutofit/>
                </a:bodyPr>
                <a:lstStyle/>
                <a:p>
                  <a:endParaRPr sz="1050" dirty="0"/>
                </a:p>
              </p:txBody>
            </p:sp>
            <p:pic>
              <p:nvPicPr>
                <p:cNvPr id="678" name="Google Shape;678;p61"/>
                <p:cNvPicPr preferRelativeResize="0"/>
                <p:nvPr/>
              </p:nvPicPr>
              <p:blipFill rotWithShape="1">
                <a:blip r:embed="rId3">
                  <a:alphaModFix/>
                </a:blip>
                <a:srcRect/>
                <a:stretch/>
              </p:blipFill>
              <p:spPr>
                <a:xfrm>
                  <a:off x="3894171" y="3834611"/>
                  <a:ext cx="139700" cy="76200"/>
                </a:xfrm>
                <a:prstGeom prst="rect">
                  <a:avLst/>
                </a:prstGeom>
                <a:noFill/>
                <a:ln>
                  <a:noFill/>
                </a:ln>
              </p:spPr>
            </p:pic>
            <p:sp>
              <p:nvSpPr>
                <p:cNvPr id="679" name="Google Shape;679;p61"/>
                <p:cNvSpPr/>
                <p:nvPr/>
              </p:nvSpPr>
              <p:spPr>
                <a:xfrm>
                  <a:off x="3805271" y="3872711"/>
                  <a:ext cx="318135" cy="476250"/>
                </a:xfrm>
                <a:custGeom>
                  <a:avLst/>
                  <a:gdLst/>
                  <a:ahLst/>
                  <a:cxnLst/>
                  <a:rect l="l" t="t" r="r" b="b"/>
                  <a:pathLst>
                    <a:path w="318135" h="476250" extrusionOk="0">
                      <a:moveTo>
                        <a:pt x="31750" y="31750"/>
                      </a:moveTo>
                      <a:lnTo>
                        <a:pt x="285750" y="31750"/>
                      </a:lnTo>
                      <a:lnTo>
                        <a:pt x="285750" y="88919"/>
                      </a:lnTo>
                      <a:lnTo>
                        <a:pt x="284253" y="96326"/>
                      </a:lnTo>
                      <a:lnTo>
                        <a:pt x="280167" y="102375"/>
                      </a:lnTo>
                      <a:lnTo>
                        <a:pt x="274099" y="106454"/>
                      </a:lnTo>
                      <a:lnTo>
                        <a:pt x="266655" y="107950"/>
                      </a:lnTo>
                      <a:lnTo>
                        <a:pt x="50844" y="107950"/>
                      </a:lnTo>
                      <a:lnTo>
                        <a:pt x="43411" y="106454"/>
                      </a:lnTo>
                      <a:lnTo>
                        <a:pt x="37341" y="102375"/>
                      </a:lnTo>
                      <a:lnTo>
                        <a:pt x="33250" y="96326"/>
                      </a:lnTo>
                      <a:lnTo>
                        <a:pt x="31750" y="88919"/>
                      </a:lnTo>
                      <a:lnTo>
                        <a:pt x="31750" y="31750"/>
                      </a:lnTo>
                      <a:close/>
                    </a:path>
                    <a:path w="318135" h="476250" extrusionOk="0">
                      <a:moveTo>
                        <a:pt x="190500" y="31750"/>
                      </a:moveTo>
                      <a:lnTo>
                        <a:pt x="188004" y="19392"/>
                      </a:lnTo>
                      <a:lnTo>
                        <a:pt x="181199" y="9300"/>
                      </a:lnTo>
                      <a:lnTo>
                        <a:pt x="171107" y="2495"/>
                      </a:lnTo>
                      <a:lnTo>
                        <a:pt x="158750" y="0"/>
                      </a:lnTo>
                      <a:lnTo>
                        <a:pt x="146392" y="2495"/>
                      </a:lnTo>
                      <a:lnTo>
                        <a:pt x="136300" y="9300"/>
                      </a:lnTo>
                      <a:lnTo>
                        <a:pt x="129495" y="19392"/>
                      </a:lnTo>
                      <a:lnTo>
                        <a:pt x="127000" y="31750"/>
                      </a:lnTo>
                      <a:lnTo>
                        <a:pt x="190500" y="31750"/>
                      </a:lnTo>
                      <a:close/>
                    </a:path>
                    <a:path w="318135" h="476250" extrusionOk="0">
                      <a:moveTo>
                        <a:pt x="0" y="222250"/>
                      </a:moveTo>
                      <a:lnTo>
                        <a:pt x="317988" y="222250"/>
                      </a:lnTo>
                      <a:lnTo>
                        <a:pt x="0" y="222250"/>
                      </a:lnTo>
                      <a:close/>
                    </a:path>
                    <a:path w="318135" h="476250" extrusionOk="0">
                      <a:moveTo>
                        <a:pt x="0" y="285750"/>
                      </a:moveTo>
                      <a:lnTo>
                        <a:pt x="317988" y="285750"/>
                      </a:lnTo>
                      <a:lnTo>
                        <a:pt x="0" y="285750"/>
                      </a:lnTo>
                      <a:close/>
                    </a:path>
                    <a:path w="318135" h="476250" extrusionOk="0">
                      <a:moveTo>
                        <a:pt x="0" y="349250"/>
                      </a:moveTo>
                      <a:lnTo>
                        <a:pt x="317988" y="349250"/>
                      </a:lnTo>
                      <a:lnTo>
                        <a:pt x="0" y="349250"/>
                      </a:lnTo>
                      <a:close/>
                    </a:path>
                    <a:path w="318135" h="476250" extrusionOk="0">
                      <a:moveTo>
                        <a:pt x="0" y="412750"/>
                      </a:moveTo>
                      <a:lnTo>
                        <a:pt x="317988" y="412750"/>
                      </a:lnTo>
                      <a:lnTo>
                        <a:pt x="0" y="412750"/>
                      </a:lnTo>
                      <a:close/>
                    </a:path>
                    <a:path w="318135" h="476250" extrusionOk="0">
                      <a:moveTo>
                        <a:pt x="63500" y="476250"/>
                      </a:moveTo>
                      <a:lnTo>
                        <a:pt x="254488" y="476250"/>
                      </a:lnTo>
                      <a:lnTo>
                        <a:pt x="63500" y="476250"/>
                      </a:lnTo>
                      <a:close/>
                    </a:path>
                  </a:pathLst>
                </a:custGeom>
                <a:noFill/>
                <a:ln w="12700" cap="flat" cmpd="sng">
                  <a:solidFill>
                    <a:srgbClr val="213038"/>
                  </a:solidFill>
                  <a:prstDash val="solid"/>
                  <a:round/>
                  <a:headEnd type="none" w="sm" len="sm"/>
                  <a:tailEnd type="none" w="sm" len="sm"/>
                </a:ln>
              </p:spPr>
              <p:txBody>
                <a:bodyPr spcFirstLastPara="1" wrap="square" lIns="0" tIns="0" rIns="0" bIns="0" anchor="t" anchorCtr="0">
                  <a:noAutofit/>
                </a:bodyPr>
                <a:lstStyle/>
                <a:p>
                  <a:endParaRPr sz="1050" dirty="0"/>
                </a:p>
              </p:txBody>
            </p:sp>
          </p:grpSp>
          <p:sp>
            <p:nvSpPr>
              <p:cNvPr id="680" name="Google Shape;680;p61"/>
              <p:cNvSpPr txBox="1"/>
              <p:nvPr/>
            </p:nvSpPr>
            <p:spPr>
              <a:xfrm>
                <a:off x="3744311" y="4986783"/>
                <a:ext cx="1666572" cy="584552"/>
              </a:xfrm>
              <a:prstGeom prst="rect">
                <a:avLst/>
              </a:prstGeom>
              <a:noFill/>
              <a:ln>
                <a:noFill/>
              </a:ln>
            </p:spPr>
            <p:txBody>
              <a:bodyPr spcFirstLastPara="1" wrap="square" lIns="0" tIns="9994" rIns="0" bIns="0" anchor="t" anchorCtr="0">
                <a:spAutoFit/>
              </a:bodyPr>
              <a:lstStyle/>
              <a:p>
                <a:pPr marL="9525"/>
                <a:r>
                  <a:rPr lang="en-IN" sz="900" dirty="0">
                    <a:solidFill>
                      <a:srgbClr val="1B2429"/>
                    </a:solidFill>
                    <a:latin typeface="Tahoma"/>
                    <a:ea typeface="Tahoma"/>
                    <a:cs typeface="Tahoma"/>
                    <a:sym typeface="Tahoma"/>
                  </a:rPr>
                  <a:t>Measurable Outcomes – </a:t>
                </a:r>
                <a:endParaRPr sz="1050" dirty="0"/>
              </a:p>
              <a:p>
                <a:pPr marL="9525">
                  <a:spcBef>
                    <a:spcPts val="79"/>
                  </a:spcBef>
                </a:pPr>
                <a:r>
                  <a:rPr lang="en-IN" sz="900" dirty="0">
                    <a:solidFill>
                      <a:srgbClr val="1B2429"/>
                    </a:solidFill>
                    <a:latin typeface="Tahoma"/>
                    <a:ea typeface="Tahoma"/>
                    <a:cs typeface="Tahoma"/>
                    <a:sym typeface="Tahoma"/>
                  </a:rPr>
                  <a:t>Goal, Metrics, KPI,</a:t>
                </a:r>
                <a:br>
                  <a:rPr lang="en-IN" sz="900" dirty="0">
                    <a:solidFill>
                      <a:srgbClr val="1B2429"/>
                    </a:solidFill>
                    <a:latin typeface="Tahoma"/>
                    <a:ea typeface="Tahoma"/>
                    <a:cs typeface="Tahoma"/>
                    <a:sym typeface="Tahoma"/>
                  </a:rPr>
                </a:br>
                <a:r>
                  <a:rPr lang="en-IN" sz="900" dirty="0">
                    <a:solidFill>
                      <a:srgbClr val="1B2429"/>
                    </a:solidFill>
                    <a:latin typeface="Tahoma"/>
                    <a:ea typeface="Tahoma"/>
                    <a:cs typeface="Tahoma"/>
                    <a:sym typeface="Tahoma"/>
                  </a:rPr>
                  <a:t>Secure Implementation</a:t>
                </a:r>
                <a:endParaRPr sz="900" dirty="0">
                  <a:latin typeface="Tahoma"/>
                  <a:ea typeface="Tahoma"/>
                  <a:cs typeface="Tahoma"/>
                  <a:sym typeface="Tahoma"/>
                </a:endParaRPr>
              </a:p>
            </p:txBody>
          </p:sp>
        </p:grpSp>
      </p:grpSp>
      <p:sp>
        <p:nvSpPr>
          <p:cNvPr id="681" name="Google Shape;681;p61"/>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IN"/>
              <a:pPr>
                <a:buSzPts val="1700"/>
              </a:pPr>
              <a:t>29</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Agenda</a:t>
            </a:r>
            <a:endParaRPr>
              <a:solidFill>
                <a:schemeClr val="dk1"/>
              </a:solidFill>
            </a:endParaRPr>
          </a:p>
        </p:txBody>
      </p:sp>
      <p:sp>
        <p:nvSpPr>
          <p:cNvPr id="337" name="Google Shape;337;p9"/>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Learning objectives</a:t>
            </a:r>
          </a:p>
          <a:p>
            <a:pPr marL="457200" indent="-323850">
              <a:lnSpc>
                <a:spcPct val="150000"/>
              </a:lnSpc>
              <a:buClr>
                <a:srgbClr val="404040"/>
              </a:buClr>
              <a:buSzPts val="1500"/>
              <a:buFont typeface="Arial"/>
              <a:buChar char="●"/>
            </a:pPr>
            <a:r>
              <a:rPr lang="en-US" sz="1500" dirty="0">
                <a:solidFill>
                  <a:srgbClr val="404040"/>
                </a:solidFill>
              </a:rPr>
              <a:t>Agile vs. Waterfall</a:t>
            </a:r>
          </a:p>
          <a:p>
            <a:pPr marL="457200" indent="-323850">
              <a:lnSpc>
                <a:spcPct val="150000"/>
              </a:lnSpc>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Planning with security in mind</a:t>
            </a:r>
          </a:p>
          <a:p>
            <a:pPr marL="457200" indent="-323850">
              <a:lnSpc>
                <a:spcPct val="150000"/>
              </a:lnSpc>
              <a:buClr>
                <a:srgbClr val="404040"/>
              </a:buClr>
              <a:buSzPts val="1500"/>
              <a:buFont typeface="Arial"/>
              <a:buChar char="●"/>
            </a:pPr>
            <a:r>
              <a:rPr lang="en-US" sz="1500" dirty="0">
                <a:solidFill>
                  <a:srgbClr val="404040"/>
                </a:solidFill>
              </a:rPr>
              <a:t>Security-focused testing</a:t>
            </a:r>
            <a:endParaRPr lang="en-US"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F6C1C794-EE84-7A70-4078-51748687D2B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6B92032-2BDA-4B83-A6EB-FC351B62368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4" name="Object 3" hidden="1">
                        <a:extLst>
                          <a:ext uri="{FF2B5EF4-FFF2-40B4-BE49-F238E27FC236}">
                            <a16:creationId xmlns:a16="http://schemas.microsoft.com/office/drawing/2014/main" id="{46B92032-2BDA-4B83-A6EB-FC351B623686}"/>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14" name="Google Shape;114;gc2c2b1796e_0_0"/>
          <p:cNvSpPr txBox="1">
            <a:spLocks noGrp="1"/>
          </p:cNvSpPr>
          <p:nvPr>
            <p:ph type="title"/>
          </p:nvPr>
        </p:nvSpPr>
        <p:spPr>
          <a:prstGeom prst="rect">
            <a:avLst/>
          </a:prstGeom>
          <a:noFill/>
          <a:ln>
            <a:noFill/>
          </a:ln>
        </p:spPr>
        <p:txBody>
          <a:bodyPr spcFirstLastPara="1" wrap="square" lIns="0" tIns="0" rIns="0" bIns="0" anchor="b" anchorCtr="0">
            <a:noAutofit/>
          </a:bodyPr>
          <a:lstStyle/>
          <a:p>
            <a:pPr>
              <a:buClr>
                <a:srgbClr val="000000"/>
              </a:buClr>
              <a:buSzPts val="2400"/>
            </a:pPr>
            <a:r>
              <a:rPr lang="en-US" sz="2100" dirty="0">
                <a:sym typeface="+mj-lt"/>
              </a:rPr>
              <a:t>Sprint Planning with Security in Mind</a:t>
            </a:r>
            <a:endParaRPr sz="1350" dirty="0">
              <a:solidFill>
                <a:schemeClr val="tx2">
                  <a:lumMod val="100000"/>
                </a:schemeClr>
              </a:solidFill>
            </a:endParaRPr>
          </a:p>
        </p:txBody>
      </p:sp>
      <p:grpSp>
        <p:nvGrpSpPr>
          <p:cNvPr id="58" name="Group 57">
            <a:extLst>
              <a:ext uri="{FF2B5EF4-FFF2-40B4-BE49-F238E27FC236}">
                <a16:creationId xmlns:a16="http://schemas.microsoft.com/office/drawing/2014/main" id="{502E71B7-39DB-F548-855D-DB20685EB068}"/>
              </a:ext>
            </a:extLst>
          </p:cNvPr>
          <p:cNvGrpSpPr/>
          <p:nvPr/>
        </p:nvGrpSpPr>
        <p:grpSpPr>
          <a:xfrm>
            <a:off x="2139740" y="2171925"/>
            <a:ext cx="4864519" cy="2265916"/>
            <a:chOff x="2139740" y="1757867"/>
            <a:chExt cx="4864519" cy="2265916"/>
          </a:xfrm>
        </p:grpSpPr>
        <p:grpSp>
          <p:nvGrpSpPr>
            <p:cNvPr id="5" name="Google Shape;747;p39">
              <a:extLst>
                <a:ext uri="{FF2B5EF4-FFF2-40B4-BE49-F238E27FC236}">
                  <a16:creationId xmlns:a16="http://schemas.microsoft.com/office/drawing/2014/main" id="{D3396F49-711F-41AE-81E6-832D85E98FE9}"/>
                </a:ext>
              </a:extLst>
            </p:cNvPr>
            <p:cNvGrpSpPr/>
            <p:nvPr/>
          </p:nvGrpSpPr>
          <p:grpSpPr>
            <a:xfrm>
              <a:off x="2139740" y="1757867"/>
              <a:ext cx="4864519" cy="2265916"/>
              <a:chOff x="2237450" y="1854836"/>
              <a:chExt cx="4516709" cy="2139879"/>
            </a:xfrm>
          </p:grpSpPr>
          <p:sp>
            <p:nvSpPr>
              <p:cNvPr id="37" name="Google Shape;748;p39">
                <a:extLst>
                  <a:ext uri="{FF2B5EF4-FFF2-40B4-BE49-F238E27FC236}">
                    <a16:creationId xmlns:a16="http://schemas.microsoft.com/office/drawing/2014/main" id="{B2E07692-FEEF-452D-BAFE-9CB6E2816D95}"/>
                  </a:ext>
                </a:extLst>
              </p:cNvPr>
              <p:cNvSpPr/>
              <p:nvPr/>
            </p:nvSpPr>
            <p:spPr>
              <a:xfrm>
                <a:off x="3002123" y="2870636"/>
                <a:ext cx="1492938" cy="1015730"/>
              </a:xfrm>
              <a:custGeom>
                <a:avLst/>
                <a:gdLst/>
                <a:ahLst/>
                <a:cxnLst/>
                <a:rect l="l" t="t" r="r" b="b"/>
                <a:pathLst>
                  <a:path w="80743" h="54934" extrusionOk="0">
                    <a:moveTo>
                      <a:pt x="65890" y="0"/>
                    </a:moveTo>
                    <a:cubicBezTo>
                      <a:pt x="55436" y="10725"/>
                      <a:pt x="43323" y="23494"/>
                      <a:pt x="29165" y="29396"/>
                    </a:cubicBezTo>
                    <a:cubicBezTo>
                      <a:pt x="24227" y="31518"/>
                      <a:pt x="18904" y="32598"/>
                      <a:pt x="13580" y="32636"/>
                    </a:cubicBezTo>
                    <a:cubicBezTo>
                      <a:pt x="11034" y="32636"/>
                      <a:pt x="8488" y="32366"/>
                      <a:pt x="6019" y="31788"/>
                    </a:cubicBezTo>
                    <a:lnTo>
                      <a:pt x="6019" y="31788"/>
                    </a:lnTo>
                    <a:lnTo>
                      <a:pt x="11998" y="42474"/>
                    </a:lnTo>
                    <a:lnTo>
                      <a:pt x="11998" y="42512"/>
                    </a:lnTo>
                    <a:cubicBezTo>
                      <a:pt x="13040" y="44364"/>
                      <a:pt x="12384" y="46756"/>
                      <a:pt x="10494" y="47797"/>
                    </a:cubicBezTo>
                    <a:lnTo>
                      <a:pt x="10455" y="47797"/>
                    </a:lnTo>
                    <a:lnTo>
                      <a:pt x="1" y="53738"/>
                    </a:lnTo>
                    <a:cubicBezTo>
                      <a:pt x="3974" y="54548"/>
                      <a:pt x="8025" y="54934"/>
                      <a:pt x="12075" y="54934"/>
                    </a:cubicBezTo>
                    <a:cubicBezTo>
                      <a:pt x="18402" y="54934"/>
                      <a:pt x="24729" y="53969"/>
                      <a:pt x="30785" y="52079"/>
                    </a:cubicBezTo>
                    <a:cubicBezTo>
                      <a:pt x="50884" y="45714"/>
                      <a:pt x="66045" y="29936"/>
                      <a:pt x="80742" y="15238"/>
                    </a:cubicBezTo>
                    <a:lnTo>
                      <a:pt x="65890"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749;p39">
                <a:extLst>
                  <a:ext uri="{FF2B5EF4-FFF2-40B4-BE49-F238E27FC236}">
                    <a16:creationId xmlns:a16="http://schemas.microsoft.com/office/drawing/2014/main" id="{C1A3B19E-060F-4950-AA81-F76B9874FA0E}"/>
                  </a:ext>
                </a:extLst>
              </p:cNvPr>
              <p:cNvSpPr/>
              <p:nvPr/>
            </p:nvSpPr>
            <p:spPr>
              <a:xfrm>
                <a:off x="3815316" y="2205480"/>
                <a:ext cx="1816051" cy="1675157"/>
              </a:xfrm>
              <a:custGeom>
                <a:avLst/>
                <a:gdLst/>
                <a:ahLst/>
                <a:cxnLst/>
                <a:rect l="l" t="t" r="r" b="b"/>
                <a:pathLst>
                  <a:path w="98218" h="90598" extrusionOk="0">
                    <a:moveTo>
                      <a:pt x="22336" y="1"/>
                    </a:moveTo>
                    <a:cubicBezTo>
                      <a:pt x="22056" y="1"/>
                      <a:pt x="21772" y="31"/>
                      <a:pt x="21488" y="96"/>
                    </a:cubicBezTo>
                    <a:lnTo>
                      <a:pt x="16319" y="1176"/>
                    </a:lnTo>
                    <a:lnTo>
                      <a:pt x="3511" y="3838"/>
                    </a:lnTo>
                    <a:lnTo>
                      <a:pt x="3472" y="3838"/>
                    </a:lnTo>
                    <a:cubicBezTo>
                      <a:pt x="1351" y="4262"/>
                      <a:pt x="1" y="6307"/>
                      <a:pt x="425" y="8428"/>
                    </a:cubicBezTo>
                    <a:lnTo>
                      <a:pt x="425" y="8467"/>
                    </a:lnTo>
                    <a:lnTo>
                      <a:pt x="2277" y="17378"/>
                    </a:lnTo>
                    <a:lnTo>
                      <a:pt x="4128" y="26482"/>
                    </a:lnTo>
                    <a:cubicBezTo>
                      <a:pt x="4561" y="28590"/>
                      <a:pt x="6270" y="29624"/>
                      <a:pt x="7974" y="29624"/>
                    </a:cubicBezTo>
                    <a:cubicBezTo>
                      <a:pt x="9763" y="29624"/>
                      <a:pt x="11547" y="28484"/>
                      <a:pt x="11844" y="26251"/>
                    </a:cubicBezTo>
                    <a:cubicBezTo>
                      <a:pt x="13040" y="27408"/>
                      <a:pt x="14235" y="28566"/>
                      <a:pt x="15393" y="29723"/>
                    </a:cubicBezTo>
                    <a:cubicBezTo>
                      <a:pt x="17592" y="31883"/>
                      <a:pt x="19752" y="34005"/>
                      <a:pt x="21912" y="36011"/>
                    </a:cubicBezTo>
                    <a:lnTo>
                      <a:pt x="37999" y="52445"/>
                    </a:lnTo>
                    <a:cubicBezTo>
                      <a:pt x="45676" y="60160"/>
                      <a:pt x="53854" y="68531"/>
                      <a:pt x="62920" y="75475"/>
                    </a:cubicBezTo>
                    <a:cubicBezTo>
                      <a:pt x="72950" y="83191"/>
                      <a:pt x="84060" y="89170"/>
                      <a:pt x="96674" y="90597"/>
                    </a:cubicBezTo>
                    <a:lnTo>
                      <a:pt x="88920" y="81455"/>
                    </a:lnTo>
                    <a:cubicBezTo>
                      <a:pt x="87493" y="79796"/>
                      <a:pt x="87686" y="77327"/>
                      <a:pt x="89345" y="75938"/>
                    </a:cubicBezTo>
                    <a:lnTo>
                      <a:pt x="98217" y="68338"/>
                    </a:lnTo>
                    <a:cubicBezTo>
                      <a:pt x="88998" y="67143"/>
                      <a:pt x="80974" y="62475"/>
                      <a:pt x="73605" y="56572"/>
                    </a:cubicBezTo>
                    <a:cubicBezTo>
                      <a:pt x="65697" y="50207"/>
                      <a:pt x="58560" y="42415"/>
                      <a:pt x="51578" y="35972"/>
                    </a:cubicBezTo>
                    <a:lnTo>
                      <a:pt x="36764" y="20773"/>
                    </a:lnTo>
                    <a:cubicBezTo>
                      <a:pt x="33292" y="17301"/>
                      <a:pt x="29705" y="13675"/>
                      <a:pt x="26040" y="10049"/>
                    </a:cubicBezTo>
                    <a:cubicBezTo>
                      <a:pt x="25191" y="9238"/>
                      <a:pt x="24343" y="8428"/>
                      <a:pt x="23494" y="7657"/>
                    </a:cubicBezTo>
                    <a:cubicBezTo>
                      <a:pt x="25500" y="7040"/>
                      <a:pt x="26657" y="4956"/>
                      <a:pt x="26117" y="2912"/>
                    </a:cubicBezTo>
                    <a:cubicBezTo>
                      <a:pt x="25652" y="1185"/>
                      <a:pt x="24071" y="1"/>
                      <a:pt x="22336"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750;p39">
                <a:extLst>
                  <a:ext uri="{FF2B5EF4-FFF2-40B4-BE49-F238E27FC236}">
                    <a16:creationId xmlns:a16="http://schemas.microsoft.com/office/drawing/2014/main" id="{DA933ACE-43D9-47B0-8231-86C1AC8A25E5}"/>
                  </a:ext>
                </a:extLst>
              </p:cNvPr>
              <p:cNvSpPr/>
              <p:nvPr/>
            </p:nvSpPr>
            <p:spPr>
              <a:xfrm>
                <a:off x="2237450" y="1985401"/>
                <a:ext cx="1006466" cy="1945999"/>
              </a:xfrm>
              <a:custGeom>
                <a:avLst/>
                <a:gdLst/>
                <a:ahLst/>
                <a:cxnLst/>
                <a:rect l="l" t="t" r="r" b="b"/>
                <a:pathLst>
                  <a:path w="54433" h="105246" extrusionOk="0">
                    <a:moveTo>
                      <a:pt x="28470" y="0"/>
                    </a:moveTo>
                    <a:lnTo>
                      <a:pt x="28470" y="0"/>
                    </a:lnTo>
                    <a:cubicBezTo>
                      <a:pt x="21141" y="4051"/>
                      <a:pt x="14814" y="9683"/>
                      <a:pt x="9953" y="16550"/>
                    </a:cubicBezTo>
                    <a:cubicBezTo>
                      <a:pt x="3472" y="25731"/>
                      <a:pt x="0" y="36648"/>
                      <a:pt x="0" y="47913"/>
                    </a:cubicBezTo>
                    <a:cubicBezTo>
                      <a:pt x="0" y="71599"/>
                      <a:pt x="12075" y="90386"/>
                      <a:pt x="31248" y="98487"/>
                    </a:cubicBezTo>
                    <a:cubicBezTo>
                      <a:pt x="30708" y="98989"/>
                      <a:pt x="30360" y="99606"/>
                      <a:pt x="30168" y="100262"/>
                    </a:cubicBezTo>
                    <a:cubicBezTo>
                      <a:pt x="29403" y="102924"/>
                      <a:pt x="31501" y="105246"/>
                      <a:pt x="33923" y="105246"/>
                    </a:cubicBezTo>
                    <a:cubicBezTo>
                      <a:pt x="34554" y="105246"/>
                      <a:pt x="35208" y="105088"/>
                      <a:pt x="35838" y="104737"/>
                    </a:cubicBezTo>
                    <a:lnTo>
                      <a:pt x="41355" y="101612"/>
                    </a:lnTo>
                    <a:lnTo>
                      <a:pt x="51848" y="95748"/>
                    </a:lnTo>
                    <a:lnTo>
                      <a:pt x="51886" y="95748"/>
                    </a:lnTo>
                    <a:cubicBezTo>
                      <a:pt x="53777" y="94668"/>
                      <a:pt x="54432" y="92315"/>
                      <a:pt x="53391" y="90425"/>
                    </a:cubicBezTo>
                    <a:lnTo>
                      <a:pt x="53391" y="90386"/>
                    </a:lnTo>
                    <a:lnTo>
                      <a:pt x="53391" y="90348"/>
                    </a:lnTo>
                    <a:lnTo>
                      <a:pt x="47373" y="79662"/>
                    </a:lnTo>
                    <a:lnTo>
                      <a:pt x="44364" y="74300"/>
                    </a:lnTo>
                    <a:cubicBezTo>
                      <a:pt x="43652" y="73034"/>
                      <a:pt x="42310" y="72309"/>
                      <a:pt x="40941" y="72309"/>
                    </a:cubicBezTo>
                    <a:cubicBezTo>
                      <a:pt x="40306" y="72309"/>
                      <a:pt x="39665" y="72465"/>
                      <a:pt x="39079" y="72795"/>
                    </a:cubicBezTo>
                    <a:cubicBezTo>
                      <a:pt x="38153" y="73297"/>
                      <a:pt x="37497" y="74145"/>
                      <a:pt x="37227" y="75148"/>
                    </a:cubicBezTo>
                    <a:cubicBezTo>
                      <a:pt x="37227" y="75225"/>
                      <a:pt x="37227" y="75264"/>
                      <a:pt x="37189" y="75303"/>
                    </a:cubicBezTo>
                    <a:cubicBezTo>
                      <a:pt x="28702" y="69632"/>
                      <a:pt x="23417" y="59795"/>
                      <a:pt x="23417" y="47874"/>
                    </a:cubicBezTo>
                    <a:cubicBezTo>
                      <a:pt x="23417" y="42666"/>
                      <a:pt x="24651" y="37574"/>
                      <a:pt x="27043" y="32984"/>
                    </a:cubicBezTo>
                    <a:cubicBezTo>
                      <a:pt x="29357" y="28432"/>
                      <a:pt x="32714" y="24497"/>
                      <a:pt x="36841" y="21449"/>
                    </a:cubicBezTo>
                    <a:lnTo>
                      <a:pt x="27197" y="18672"/>
                    </a:lnTo>
                    <a:lnTo>
                      <a:pt x="27159" y="18672"/>
                    </a:lnTo>
                    <a:cubicBezTo>
                      <a:pt x="25075" y="18054"/>
                      <a:pt x="23880" y="15894"/>
                      <a:pt x="24497" y="13849"/>
                    </a:cubicBezTo>
                    <a:lnTo>
                      <a:pt x="24497" y="13811"/>
                    </a:lnTo>
                    <a:lnTo>
                      <a:pt x="28470" y="0"/>
                    </a:lnTo>
                    <a:close/>
                  </a:path>
                </a:pathLst>
              </a:cu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751;p39">
                <a:extLst>
                  <a:ext uri="{FF2B5EF4-FFF2-40B4-BE49-F238E27FC236}">
                    <a16:creationId xmlns:a16="http://schemas.microsoft.com/office/drawing/2014/main" id="{EDACF0C2-76AD-48CC-B0B8-FF384FD50A1E}"/>
                  </a:ext>
                </a:extLst>
              </p:cNvPr>
              <p:cNvSpPr/>
              <p:nvPr/>
            </p:nvSpPr>
            <p:spPr>
              <a:xfrm>
                <a:off x="4469432" y="2377723"/>
                <a:ext cx="510731" cy="492185"/>
              </a:xfrm>
              <a:custGeom>
                <a:avLst/>
                <a:gdLst/>
                <a:ahLst/>
                <a:cxnLst/>
                <a:rect l="l" t="t" r="r" b="b"/>
                <a:pathLst>
                  <a:path w="27622" h="26619" extrusionOk="0">
                    <a:moveTo>
                      <a:pt x="5286" y="1"/>
                    </a:moveTo>
                    <a:cubicBezTo>
                      <a:pt x="695" y="78"/>
                      <a:pt x="1" y="6713"/>
                      <a:pt x="4514" y="7716"/>
                    </a:cubicBezTo>
                    <a:lnTo>
                      <a:pt x="4591" y="8218"/>
                    </a:lnTo>
                    <a:lnTo>
                      <a:pt x="1389" y="11381"/>
                    </a:lnTo>
                    <a:lnTo>
                      <a:pt x="16241" y="26619"/>
                    </a:lnTo>
                    <a:lnTo>
                      <a:pt x="19366" y="23378"/>
                    </a:lnTo>
                    <a:lnTo>
                      <a:pt x="19868" y="22915"/>
                    </a:lnTo>
                    <a:cubicBezTo>
                      <a:pt x="20161" y="24822"/>
                      <a:pt x="21813" y="26206"/>
                      <a:pt x="23699" y="26206"/>
                    </a:cubicBezTo>
                    <a:cubicBezTo>
                      <a:pt x="23797" y="26206"/>
                      <a:pt x="23896" y="26202"/>
                      <a:pt x="23995" y="26194"/>
                    </a:cubicBezTo>
                    <a:cubicBezTo>
                      <a:pt x="26040" y="26040"/>
                      <a:pt x="27622" y="24343"/>
                      <a:pt x="27622" y="22298"/>
                    </a:cubicBezTo>
                    <a:lnTo>
                      <a:pt x="27622" y="3935"/>
                    </a:lnTo>
                    <a:lnTo>
                      <a:pt x="27622" y="3897"/>
                    </a:lnTo>
                    <a:cubicBezTo>
                      <a:pt x="27622" y="2894"/>
                      <a:pt x="27236" y="1891"/>
                      <a:pt x="26503" y="1158"/>
                    </a:cubicBezTo>
                    <a:cubicBezTo>
                      <a:pt x="25770" y="425"/>
                      <a:pt x="24767" y="1"/>
                      <a:pt x="23725"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752;p39">
                <a:extLst>
                  <a:ext uri="{FF2B5EF4-FFF2-40B4-BE49-F238E27FC236}">
                    <a16:creationId xmlns:a16="http://schemas.microsoft.com/office/drawing/2014/main" id="{EE487372-97D8-49E5-825D-3380C41B4F5E}"/>
                  </a:ext>
                </a:extLst>
              </p:cNvPr>
              <p:cNvSpPr/>
              <p:nvPr/>
            </p:nvSpPr>
            <p:spPr>
              <a:xfrm>
                <a:off x="4708390" y="1854855"/>
                <a:ext cx="1705906" cy="803890"/>
              </a:xfrm>
              <a:custGeom>
                <a:avLst/>
                <a:gdLst/>
                <a:ahLst/>
                <a:cxnLst/>
                <a:rect l="l" t="t" r="r" b="b"/>
                <a:pathLst>
                  <a:path w="92261" h="43477" extrusionOk="0">
                    <a:moveTo>
                      <a:pt x="56860" y="0"/>
                    </a:moveTo>
                    <a:cubicBezTo>
                      <a:pt x="48388" y="0"/>
                      <a:pt x="39960" y="1773"/>
                      <a:pt x="32213" y="5170"/>
                    </a:cubicBezTo>
                    <a:cubicBezTo>
                      <a:pt x="20022" y="10378"/>
                      <a:pt x="9684" y="19019"/>
                      <a:pt x="1" y="28278"/>
                    </a:cubicBezTo>
                    <a:lnTo>
                      <a:pt x="10802" y="28278"/>
                    </a:lnTo>
                    <a:cubicBezTo>
                      <a:pt x="12963" y="28278"/>
                      <a:pt x="14699" y="30014"/>
                      <a:pt x="14699" y="32174"/>
                    </a:cubicBezTo>
                    <a:lnTo>
                      <a:pt x="14699" y="32212"/>
                    </a:lnTo>
                    <a:lnTo>
                      <a:pt x="14699" y="43477"/>
                    </a:lnTo>
                    <a:cubicBezTo>
                      <a:pt x="21527" y="36996"/>
                      <a:pt x="28972" y="30824"/>
                      <a:pt x="37112" y="26850"/>
                    </a:cubicBezTo>
                    <a:cubicBezTo>
                      <a:pt x="42898" y="23996"/>
                      <a:pt x="49071" y="22260"/>
                      <a:pt x="55629" y="22260"/>
                    </a:cubicBezTo>
                    <a:cubicBezTo>
                      <a:pt x="55734" y="22259"/>
                      <a:pt x="55839" y="22258"/>
                      <a:pt x="55944" y="22258"/>
                    </a:cubicBezTo>
                    <a:cubicBezTo>
                      <a:pt x="59618" y="22258"/>
                      <a:pt x="63250" y="22911"/>
                      <a:pt x="66700" y="24111"/>
                    </a:cubicBezTo>
                    <a:cubicBezTo>
                      <a:pt x="64617" y="26657"/>
                      <a:pt x="66392" y="30477"/>
                      <a:pt x="69671" y="30477"/>
                    </a:cubicBezTo>
                    <a:lnTo>
                      <a:pt x="77309" y="30592"/>
                    </a:lnTo>
                    <a:lnTo>
                      <a:pt x="88072" y="30708"/>
                    </a:lnTo>
                    <a:cubicBezTo>
                      <a:pt x="90232" y="30708"/>
                      <a:pt x="92007" y="29011"/>
                      <a:pt x="92045" y="26850"/>
                    </a:cubicBezTo>
                    <a:lnTo>
                      <a:pt x="92045" y="26812"/>
                    </a:lnTo>
                    <a:lnTo>
                      <a:pt x="92200" y="12345"/>
                    </a:lnTo>
                    <a:lnTo>
                      <a:pt x="92238" y="8411"/>
                    </a:lnTo>
                    <a:cubicBezTo>
                      <a:pt x="92260" y="5894"/>
                      <a:pt x="90273" y="4451"/>
                      <a:pt x="88288" y="4451"/>
                    </a:cubicBezTo>
                    <a:cubicBezTo>
                      <a:pt x="86804" y="4451"/>
                      <a:pt x="85321" y="5256"/>
                      <a:pt x="84677" y="7022"/>
                    </a:cubicBezTo>
                    <a:cubicBezTo>
                      <a:pt x="76807" y="2508"/>
                      <a:pt x="67433" y="1"/>
                      <a:pt x="57133" y="1"/>
                    </a:cubicBezTo>
                    <a:cubicBezTo>
                      <a:pt x="57042" y="0"/>
                      <a:pt x="56951" y="0"/>
                      <a:pt x="56860"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753;p39">
                <a:extLst>
                  <a:ext uri="{FF2B5EF4-FFF2-40B4-BE49-F238E27FC236}">
                    <a16:creationId xmlns:a16="http://schemas.microsoft.com/office/drawing/2014/main" id="{BD883EB1-E80A-4173-A14C-B73DCAD543F4}"/>
                  </a:ext>
                </a:extLst>
              </p:cNvPr>
              <p:cNvSpPr/>
              <p:nvPr/>
            </p:nvSpPr>
            <p:spPr>
              <a:xfrm>
                <a:off x="5433844" y="2083126"/>
                <a:ext cx="1320315" cy="1911589"/>
              </a:xfrm>
              <a:custGeom>
                <a:avLst/>
                <a:gdLst/>
                <a:ahLst/>
                <a:cxnLst/>
                <a:rect l="l" t="t" r="r" b="b"/>
                <a:pathLst>
                  <a:path w="71407" h="103385" extrusionOk="0">
                    <a:moveTo>
                      <a:pt x="52967" y="0"/>
                    </a:moveTo>
                    <a:lnTo>
                      <a:pt x="52812" y="14467"/>
                    </a:lnTo>
                    <a:lnTo>
                      <a:pt x="52812" y="14505"/>
                    </a:lnTo>
                    <a:cubicBezTo>
                      <a:pt x="52774" y="16642"/>
                      <a:pt x="51038" y="18364"/>
                      <a:pt x="48947" y="18364"/>
                    </a:cubicBezTo>
                    <a:cubicBezTo>
                      <a:pt x="48924" y="18364"/>
                      <a:pt x="48901" y="18363"/>
                      <a:pt x="48878" y="18363"/>
                    </a:cubicBezTo>
                    <a:lnTo>
                      <a:pt x="48839" y="18363"/>
                    </a:lnTo>
                    <a:lnTo>
                      <a:pt x="38076" y="18247"/>
                    </a:lnTo>
                    <a:lnTo>
                      <a:pt x="38076" y="18247"/>
                    </a:lnTo>
                    <a:cubicBezTo>
                      <a:pt x="44248" y="24072"/>
                      <a:pt x="47952" y="32598"/>
                      <a:pt x="47952" y="42589"/>
                    </a:cubicBezTo>
                    <a:cubicBezTo>
                      <a:pt x="47952" y="44132"/>
                      <a:pt x="47836" y="45675"/>
                      <a:pt x="47604" y="47219"/>
                    </a:cubicBezTo>
                    <a:cubicBezTo>
                      <a:pt x="45637" y="60759"/>
                      <a:pt x="35491" y="71638"/>
                      <a:pt x="22144" y="74531"/>
                    </a:cubicBezTo>
                    <a:cubicBezTo>
                      <a:pt x="22821" y="71821"/>
                      <a:pt x="20669" y="69628"/>
                      <a:pt x="18333" y="69628"/>
                    </a:cubicBezTo>
                    <a:cubicBezTo>
                      <a:pt x="17476" y="69628"/>
                      <a:pt x="16594" y="69923"/>
                      <a:pt x="15817" y="70596"/>
                    </a:cubicBezTo>
                    <a:lnTo>
                      <a:pt x="10725" y="74917"/>
                    </a:lnTo>
                    <a:lnTo>
                      <a:pt x="1852" y="82516"/>
                    </a:lnTo>
                    <a:cubicBezTo>
                      <a:pt x="193" y="83944"/>
                      <a:pt x="1" y="86413"/>
                      <a:pt x="1389" y="88033"/>
                    </a:cubicBezTo>
                    <a:lnTo>
                      <a:pt x="1428" y="88033"/>
                    </a:lnTo>
                    <a:lnTo>
                      <a:pt x="9220" y="97137"/>
                    </a:lnTo>
                    <a:lnTo>
                      <a:pt x="13387" y="102036"/>
                    </a:lnTo>
                    <a:cubicBezTo>
                      <a:pt x="14158" y="102918"/>
                      <a:pt x="15245" y="103384"/>
                      <a:pt x="16344" y="103384"/>
                    </a:cubicBezTo>
                    <a:cubicBezTo>
                      <a:pt x="17168" y="103384"/>
                      <a:pt x="17999" y="103122"/>
                      <a:pt x="18710" y="102576"/>
                    </a:cubicBezTo>
                    <a:cubicBezTo>
                      <a:pt x="20369" y="101342"/>
                      <a:pt x="20755" y="98989"/>
                      <a:pt x="19598" y="97291"/>
                    </a:cubicBezTo>
                    <a:cubicBezTo>
                      <a:pt x="48145" y="95131"/>
                      <a:pt x="68938" y="73142"/>
                      <a:pt x="71175" y="47180"/>
                    </a:cubicBezTo>
                    <a:cubicBezTo>
                      <a:pt x="71329" y="45637"/>
                      <a:pt x="71406" y="44094"/>
                      <a:pt x="71406" y="42551"/>
                    </a:cubicBezTo>
                    <a:cubicBezTo>
                      <a:pt x="71329" y="24805"/>
                      <a:pt x="64463" y="9837"/>
                      <a:pt x="52967" y="0"/>
                    </a:cubicBezTo>
                    <a:close/>
                  </a:path>
                </a:pathLst>
              </a:custGeom>
              <a:solidFill>
                <a:schemeClr val="bg1">
                  <a:lumMod val="65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754;p39">
                <a:extLst>
                  <a:ext uri="{FF2B5EF4-FFF2-40B4-BE49-F238E27FC236}">
                    <a16:creationId xmlns:a16="http://schemas.microsoft.com/office/drawing/2014/main" id="{CEF6C096-AA99-4CD5-AFD7-067AB15181A0}"/>
                  </a:ext>
                </a:extLst>
              </p:cNvPr>
              <p:cNvSpPr/>
              <p:nvPr/>
            </p:nvSpPr>
            <p:spPr>
              <a:xfrm>
                <a:off x="2678994" y="1854836"/>
                <a:ext cx="1438725" cy="670540"/>
              </a:xfrm>
              <a:custGeom>
                <a:avLst/>
                <a:gdLst/>
                <a:ahLst/>
                <a:cxnLst/>
                <a:rect l="l" t="t" r="r" b="b"/>
                <a:pathLst>
                  <a:path w="77811" h="36265" extrusionOk="0">
                    <a:moveTo>
                      <a:pt x="32182" y="1"/>
                    </a:moveTo>
                    <a:cubicBezTo>
                      <a:pt x="25737" y="1"/>
                      <a:pt x="19298" y="1081"/>
                      <a:pt x="13194" y="3204"/>
                    </a:cubicBezTo>
                    <a:cubicBezTo>
                      <a:pt x="13117" y="2895"/>
                      <a:pt x="13001" y="2625"/>
                      <a:pt x="12847" y="2394"/>
                    </a:cubicBezTo>
                    <a:cubicBezTo>
                      <a:pt x="12102" y="1007"/>
                      <a:pt x="10773" y="353"/>
                      <a:pt x="9448" y="353"/>
                    </a:cubicBezTo>
                    <a:cubicBezTo>
                      <a:pt x="7823" y="353"/>
                      <a:pt x="6203" y="1338"/>
                      <a:pt x="5671" y="3165"/>
                    </a:cubicBezTo>
                    <a:lnTo>
                      <a:pt x="4553" y="7023"/>
                    </a:lnTo>
                    <a:lnTo>
                      <a:pt x="579" y="20833"/>
                    </a:lnTo>
                    <a:lnTo>
                      <a:pt x="579" y="20872"/>
                    </a:lnTo>
                    <a:cubicBezTo>
                      <a:pt x="1" y="22955"/>
                      <a:pt x="1196" y="25115"/>
                      <a:pt x="3241" y="25694"/>
                    </a:cubicBezTo>
                    <a:lnTo>
                      <a:pt x="3280" y="25694"/>
                    </a:lnTo>
                    <a:lnTo>
                      <a:pt x="12924" y="28472"/>
                    </a:lnTo>
                    <a:lnTo>
                      <a:pt x="20948" y="30786"/>
                    </a:lnTo>
                    <a:cubicBezTo>
                      <a:pt x="21312" y="30896"/>
                      <a:pt x="21681" y="30949"/>
                      <a:pt x="22043" y="30949"/>
                    </a:cubicBezTo>
                    <a:cubicBezTo>
                      <a:pt x="23714" y="30949"/>
                      <a:pt x="25263" y="29836"/>
                      <a:pt x="25770" y="28124"/>
                    </a:cubicBezTo>
                    <a:cubicBezTo>
                      <a:pt x="26310" y="26195"/>
                      <a:pt x="25307" y="24151"/>
                      <a:pt x="23417" y="23418"/>
                    </a:cubicBezTo>
                    <a:cubicBezTo>
                      <a:pt x="26233" y="22608"/>
                      <a:pt x="29165" y="22222"/>
                      <a:pt x="32097" y="22222"/>
                    </a:cubicBezTo>
                    <a:cubicBezTo>
                      <a:pt x="37536" y="22261"/>
                      <a:pt x="42860" y="23457"/>
                      <a:pt x="47797" y="25733"/>
                    </a:cubicBezTo>
                    <a:cubicBezTo>
                      <a:pt x="53507" y="28279"/>
                      <a:pt x="58753" y="32059"/>
                      <a:pt x="63730" y="36264"/>
                    </a:cubicBezTo>
                    <a:lnTo>
                      <a:pt x="61917" y="27391"/>
                    </a:lnTo>
                    <a:lnTo>
                      <a:pt x="61917" y="27353"/>
                    </a:lnTo>
                    <a:cubicBezTo>
                      <a:pt x="61454" y="25231"/>
                      <a:pt x="62804" y="23186"/>
                      <a:pt x="64925" y="22762"/>
                    </a:cubicBezTo>
                    <a:lnTo>
                      <a:pt x="64964" y="22762"/>
                    </a:lnTo>
                    <a:lnTo>
                      <a:pt x="77810" y="20100"/>
                    </a:lnTo>
                    <a:cubicBezTo>
                      <a:pt x="69902" y="13349"/>
                      <a:pt x="61376" y="7370"/>
                      <a:pt x="52002" y="3744"/>
                    </a:cubicBezTo>
                    <a:cubicBezTo>
                      <a:pt x="45791" y="1275"/>
                      <a:pt x="39195" y="2"/>
                      <a:pt x="32521" y="2"/>
                    </a:cubicBezTo>
                    <a:cubicBezTo>
                      <a:pt x="32408" y="1"/>
                      <a:pt x="32295" y="1"/>
                      <a:pt x="32182"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48" name="Rectangle 47">
              <a:extLst>
                <a:ext uri="{FF2B5EF4-FFF2-40B4-BE49-F238E27FC236}">
                  <a16:creationId xmlns:a16="http://schemas.microsoft.com/office/drawing/2014/main" id="{7F7CA3B3-8F9B-F672-7EBE-C4943B8320B7}"/>
                </a:ext>
              </a:extLst>
            </p:cNvPr>
            <p:cNvSpPr/>
            <p:nvPr/>
          </p:nvSpPr>
          <p:spPr>
            <a:xfrm rot="21237985">
              <a:off x="5568965" y="1985674"/>
              <a:ext cx="593432"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Plan</a:t>
              </a:r>
            </a:p>
          </p:txBody>
        </p:sp>
        <p:sp>
          <p:nvSpPr>
            <p:cNvPr id="49" name="Rectangle 48">
              <a:extLst>
                <a:ext uri="{FF2B5EF4-FFF2-40B4-BE49-F238E27FC236}">
                  <a16:creationId xmlns:a16="http://schemas.microsoft.com/office/drawing/2014/main" id="{FB1A06C5-BF7A-3607-CA3C-11B0FF41ED52}"/>
                </a:ext>
              </a:extLst>
            </p:cNvPr>
            <p:cNvSpPr/>
            <p:nvPr/>
          </p:nvSpPr>
          <p:spPr>
            <a:xfrm rot="6126998">
              <a:off x="6078877" y="2842416"/>
              <a:ext cx="934871"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Develop</a:t>
              </a:r>
            </a:p>
          </p:txBody>
        </p:sp>
        <p:sp>
          <p:nvSpPr>
            <p:cNvPr id="52" name="Rectangle 51">
              <a:extLst>
                <a:ext uri="{FF2B5EF4-FFF2-40B4-BE49-F238E27FC236}">
                  <a16:creationId xmlns:a16="http://schemas.microsoft.com/office/drawing/2014/main" id="{129EF834-2F99-86DB-3CE7-1EE6C029727F}"/>
                </a:ext>
              </a:extLst>
            </p:cNvPr>
            <p:cNvSpPr/>
            <p:nvPr/>
          </p:nvSpPr>
          <p:spPr>
            <a:xfrm rot="2553883">
              <a:off x="4392887" y="2783026"/>
              <a:ext cx="58381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Test</a:t>
              </a:r>
            </a:p>
          </p:txBody>
        </p:sp>
        <p:sp>
          <p:nvSpPr>
            <p:cNvPr id="53" name="Rectangle 52">
              <a:extLst>
                <a:ext uri="{FF2B5EF4-FFF2-40B4-BE49-F238E27FC236}">
                  <a16:creationId xmlns:a16="http://schemas.microsoft.com/office/drawing/2014/main" id="{0C328783-4943-CE5D-9037-EA78B49888E3}"/>
                </a:ext>
              </a:extLst>
            </p:cNvPr>
            <p:cNvSpPr/>
            <p:nvPr/>
          </p:nvSpPr>
          <p:spPr>
            <a:xfrm rot="494249">
              <a:off x="2893464" y="1998876"/>
              <a:ext cx="934871" cy="338554"/>
            </a:xfrm>
            <a:prstGeom prst="rect">
              <a:avLst/>
            </a:prstGeom>
            <a:noFill/>
          </p:spPr>
          <p:txBody>
            <a:bodyPr wrap="none" lIns="91440" tIns="45720" rIns="91440" bIns="45720">
              <a:prstTxWarp prst="textArchUp">
                <a:avLst/>
              </a:prstTxWarp>
              <a:spAutoFit/>
            </a:bodyPr>
            <a:lstStyle/>
            <a:p>
              <a:pPr algn="ctr"/>
              <a:r>
                <a:rPr lang="en-US" sz="1600" dirty="0">
                  <a:ln w="0"/>
                  <a:solidFill>
                    <a:schemeClr val="tx1"/>
                  </a:solidFill>
                  <a:effectLst>
                    <a:outerShdw blurRad="38100" dist="19050" dir="2700000" algn="tl" rotWithShape="0">
                      <a:schemeClr val="dk1">
                        <a:alpha val="40000"/>
                      </a:schemeClr>
                    </a:outerShdw>
                  </a:effectLst>
                </a:rPr>
                <a:t>Release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6" name="Rectangle 55">
              <a:extLst>
                <a:ext uri="{FF2B5EF4-FFF2-40B4-BE49-F238E27FC236}">
                  <a16:creationId xmlns:a16="http://schemas.microsoft.com/office/drawing/2014/main" id="{F269D8C1-1863-D744-8589-7B43609ECF02}"/>
                </a:ext>
              </a:extLst>
            </p:cNvPr>
            <p:cNvSpPr/>
            <p:nvPr/>
          </p:nvSpPr>
          <p:spPr>
            <a:xfrm rot="15949608">
              <a:off x="2121072" y="2663449"/>
              <a:ext cx="926857"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Operate</a:t>
              </a:r>
            </a:p>
          </p:txBody>
        </p:sp>
        <p:sp>
          <p:nvSpPr>
            <p:cNvPr id="57" name="Rectangle 56">
              <a:extLst>
                <a:ext uri="{FF2B5EF4-FFF2-40B4-BE49-F238E27FC236}">
                  <a16:creationId xmlns:a16="http://schemas.microsoft.com/office/drawing/2014/main" id="{80CEEBF4-08A5-81A6-6682-7DD1493F9145}"/>
                </a:ext>
              </a:extLst>
            </p:cNvPr>
            <p:cNvSpPr/>
            <p:nvPr/>
          </p:nvSpPr>
          <p:spPr>
            <a:xfrm rot="19721649">
              <a:off x="3268271" y="3184010"/>
              <a:ext cx="1083950" cy="338554"/>
            </a:xfrm>
            <a:prstGeom prst="rect">
              <a:avLst/>
            </a:prstGeom>
            <a:noFill/>
          </p:spPr>
          <p:txBody>
            <a:bodyPr wrap="none" lIns="91440" tIns="45720" rIns="91440" bIns="45720">
              <a:prstTxWarp prst="textArchDown">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Feedback</a:t>
              </a:r>
            </a:p>
          </p:txBody>
        </p:sp>
      </p:grpSp>
      <p:pic>
        <p:nvPicPr>
          <p:cNvPr id="3" name="Graphic 2" descr="Lock outline">
            <a:extLst>
              <a:ext uri="{FF2B5EF4-FFF2-40B4-BE49-F238E27FC236}">
                <a16:creationId xmlns:a16="http://schemas.microsoft.com/office/drawing/2014/main" id="{C849FF65-DA64-D0F3-7747-97677052CA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042" y="1368753"/>
            <a:ext cx="397764" cy="397764"/>
          </a:xfrm>
          <a:prstGeom prst="rect">
            <a:avLst/>
          </a:prstGeom>
        </p:spPr>
      </p:pic>
      <p:sp>
        <p:nvSpPr>
          <p:cNvPr id="7" name="Arrow: Up 6">
            <a:extLst>
              <a:ext uri="{FF2B5EF4-FFF2-40B4-BE49-F238E27FC236}">
                <a16:creationId xmlns:a16="http://schemas.microsoft.com/office/drawing/2014/main" id="{0CFF3266-1D68-765A-36E5-298470BF1B51}"/>
              </a:ext>
            </a:extLst>
          </p:cNvPr>
          <p:cNvSpPr/>
          <p:nvPr/>
        </p:nvSpPr>
        <p:spPr>
          <a:xfrm rot="10800000">
            <a:off x="3533029" y="1772209"/>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6" name="Graphic 5" descr="Lock outline">
            <a:extLst>
              <a:ext uri="{FF2B5EF4-FFF2-40B4-BE49-F238E27FC236}">
                <a16:creationId xmlns:a16="http://schemas.microsoft.com/office/drawing/2014/main" id="{3F1361BD-A241-5B55-725E-1644F3CB93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6799" y="1319812"/>
            <a:ext cx="397764" cy="397764"/>
          </a:xfrm>
          <a:prstGeom prst="rect">
            <a:avLst/>
          </a:prstGeom>
        </p:spPr>
      </p:pic>
      <p:sp>
        <p:nvSpPr>
          <p:cNvPr id="11" name="Arrow: Up 10">
            <a:extLst>
              <a:ext uri="{FF2B5EF4-FFF2-40B4-BE49-F238E27FC236}">
                <a16:creationId xmlns:a16="http://schemas.microsoft.com/office/drawing/2014/main" id="{922B4D97-B84E-7469-4266-E0DDDB26E787}"/>
              </a:ext>
            </a:extLst>
          </p:cNvPr>
          <p:cNvSpPr/>
          <p:nvPr/>
        </p:nvSpPr>
        <p:spPr>
          <a:xfrm rot="10800000">
            <a:off x="5795915" y="1724108"/>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3" name="Graphic 12" descr="Lock outline">
            <a:extLst>
              <a:ext uri="{FF2B5EF4-FFF2-40B4-BE49-F238E27FC236}">
                <a16:creationId xmlns:a16="http://schemas.microsoft.com/office/drawing/2014/main" id="{8DE68FD8-196E-7606-2A79-9931405472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4559" y="3291789"/>
            <a:ext cx="397764" cy="397764"/>
          </a:xfrm>
          <a:prstGeom prst="rect">
            <a:avLst/>
          </a:prstGeom>
        </p:spPr>
      </p:pic>
      <p:sp>
        <p:nvSpPr>
          <p:cNvPr id="15" name="Arrow: Up 14">
            <a:extLst>
              <a:ext uri="{FF2B5EF4-FFF2-40B4-BE49-F238E27FC236}">
                <a16:creationId xmlns:a16="http://schemas.microsoft.com/office/drawing/2014/main" id="{94955C9E-72AF-E13A-0784-D1A5C018AE7D}"/>
              </a:ext>
            </a:extLst>
          </p:cNvPr>
          <p:cNvSpPr/>
          <p:nvPr/>
        </p:nvSpPr>
        <p:spPr>
          <a:xfrm rot="16200000">
            <a:off x="7165789" y="3347822"/>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7" name="Graphic 16" descr="Lock outline">
            <a:extLst>
              <a:ext uri="{FF2B5EF4-FFF2-40B4-BE49-F238E27FC236}">
                <a16:creationId xmlns:a16="http://schemas.microsoft.com/office/drawing/2014/main" id="{D4EED8DF-F1C5-FDDD-9247-B45F11F70D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4088" y="4300550"/>
            <a:ext cx="397764" cy="397764"/>
          </a:xfrm>
          <a:prstGeom prst="rect">
            <a:avLst/>
          </a:prstGeom>
        </p:spPr>
      </p:pic>
      <p:sp>
        <p:nvSpPr>
          <p:cNvPr id="19" name="Arrow: Up 18">
            <a:extLst>
              <a:ext uri="{FF2B5EF4-FFF2-40B4-BE49-F238E27FC236}">
                <a16:creationId xmlns:a16="http://schemas.microsoft.com/office/drawing/2014/main" id="{8A9BED1C-1876-FF96-9301-D4923D6C0430}"/>
              </a:ext>
            </a:extLst>
          </p:cNvPr>
          <p:cNvSpPr/>
          <p:nvPr/>
        </p:nvSpPr>
        <p:spPr>
          <a:xfrm>
            <a:off x="4692171" y="3918305"/>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21" name="Graphic 20" descr="Lock outline">
            <a:extLst>
              <a:ext uri="{FF2B5EF4-FFF2-40B4-BE49-F238E27FC236}">
                <a16:creationId xmlns:a16="http://schemas.microsoft.com/office/drawing/2014/main" id="{37CCE471-D5E2-ECED-D08E-981DD56BE0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8859" y="2973330"/>
            <a:ext cx="397764" cy="397764"/>
          </a:xfrm>
          <a:prstGeom prst="rect">
            <a:avLst/>
          </a:prstGeom>
        </p:spPr>
      </p:pic>
      <p:sp>
        <p:nvSpPr>
          <p:cNvPr id="23" name="Arrow: Up 22">
            <a:extLst>
              <a:ext uri="{FF2B5EF4-FFF2-40B4-BE49-F238E27FC236}">
                <a16:creationId xmlns:a16="http://schemas.microsoft.com/office/drawing/2014/main" id="{6CEFA5BE-FDC4-B24E-CB97-CFDE36E8A4F5}"/>
              </a:ext>
            </a:extLst>
          </p:cNvPr>
          <p:cNvSpPr/>
          <p:nvPr/>
        </p:nvSpPr>
        <p:spPr>
          <a:xfrm rot="5400000">
            <a:off x="1788145" y="3047223"/>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9" name="Graphic 8" descr="Fence with solid fill">
            <a:extLst>
              <a:ext uri="{FF2B5EF4-FFF2-40B4-BE49-F238E27FC236}">
                <a16:creationId xmlns:a16="http://schemas.microsoft.com/office/drawing/2014/main" id="{19FED2DB-5770-6D76-614F-676088E9CB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1678" y="2465107"/>
            <a:ext cx="397765" cy="397765"/>
          </a:xfrm>
          <a:prstGeom prst="rect">
            <a:avLst/>
          </a:prstGeom>
        </p:spPr>
      </p:pic>
      <p:pic>
        <p:nvPicPr>
          <p:cNvPr id="18" name="Graphic 17" descr="Fence with solid fill">
            <a:extLst>
              <a:ext uri="{FF2B5EF4-FFF2-40B4-BE49-F238E27FC236}">
                <a16:creationId xmlns:a16="http://schemas.microsoft.com/office/drawing/2014/main" id="{B10CDB46-5406-21D5-2C0D-6EE9FFB335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94403" y="3875889"/>
            <a:ext cx="397765" cy="397765"/>
          </a:xfrm>
          <a:prstGeom prst="rect">
            <a:avLst/>
          </a:prstGeom>
        </p:spPr>
      </p:pic>
      <p:pic>
        <p:nvPicPr>
          <p:cNvPr id="25" name="Graphic 24" descr="Fence with solid fill">
            <a:extLst>
              <a:ext uri="{FF2B5EF4-FFF2-40B4-BE49-F238E27FC236}">
                <a16:creationId xmlns:a16="http://schemas.microsoft.com/office/drawing/2014/main" id="{F7E27892-4ABD-982C-A0CE-670CCB9584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0418" y="2429144"/>
            <a:ext cx="397765" cy="397765"/>
          </a:xfrm>
          <a:prstGeom prst="rect">
            <a:avLst/>
          </a:prstGeom>
        </p:spPr>
      </p:pic>
      <p:pic>
        <p:nvPicPr>
          <p:cNvPr id="27" name="Graphic 26" descr="Fence with solid fill">
            <a:extLst>
              <a:ext uri="{FF2B5EF4-FFF2-40B4-BE49-F238E27FC236}">
                <a16:creationId xmlns:a16="http://schemas.microsoft.com/office/drawing/2014/main" id="{7024BB24-07BB-A0BE-4543-D355626293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62167" y="2423352"/>
            <a:ext cx="397765" cy="397765"/>
          </a:xfrm>
          <a:prstGeom prst="rect">
            <a:avLst/>
          </a:prstGeom>
        </p:spPr>
      </p:pic>
      <p:pic>
        <p:nvPicPr>
          <p:cNvPr id="29" name="Graphic 28" descr="Fence with solid fill">
            <a:extLst>
              <a:ext uri="{FF2B5EF4-FFF2-40B4-BE49-F238E27FC236}">
                <a16:creationId xmlns:a16="http://schemas.microsoft.com/office/drawing/2014/main" id="{89639B94-BDA1-91E5-18C0-6F7679F27F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726" y="4618174"/>
            <a:ext cx="397765" cy="397765"/>
          </a:xfrm>
          <a:prstGeom prst="rect">
            <a:avLst/>
          </a:prstGeom>
        </p:spPr>
      </p:pic>
      <p:sp>
        <p:nvSpPr>
          <p:cNvPr id="31" name="TextBox 30">
            <a:extLst>
              <a:ext uri="{FF2B5EF4-FFF2-40B4-BE49-F238E27FC236}">
                <a16:creationId xmlns:a16="http://schemas.microsoft.com/office/drawing/2014/main" id="{FFA1A6CB-0C0C-EE4C-E13B-7DC8FAD5A30D}"/>
              </a:ext>
            </a:extLst>
          </p:cNvPr>
          <p:cNvSpPr txBox="1"/>
          <p:nvPr/>
        </p:nvSpPr>
        <p:spPr>
          <a:xfrm>
            <a:off x="493527" y="4578825"/>
            <a:ext cx="2121758" cy="484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rgbClr val="575757"/>
                </a:solidFill>
              </a:rPr>
              <a:t>Quality gates guard against moving security defects forward</a:t>
            </a:r>
          </a:p>
        </p:txBody>
      </p:sp>
      <p:sp>
        <p:nvSpPr>
          <p:cNvPr id="2" name="Google Shape;238;p2">
            <a:extLst>
              <a:ext uri="{FF2B5EF4-FFF2-40B4-BE49-F238E27FC236}">
                <a16:creationId xmlns:a16="http://schemas.microsoft.com/office/drawing/2014/main" id="{96C805A6-A134-2ED6-DB01-A38E182236F9}"/>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30</a:t>
            </a:fld>
            <a:endParaRPr dirty="0"/>
          </a:p>
        </p:txBody>
      </p:sp>
      <p:sp>
        <p:nvSpPr>
          <p:cNvPr id="8" name="Speech Bubble: Rectangle with Corners Rounded 7">
            <a:extLst>
              <a:ext uri="{FF2B5EF4-FFF2-40B4-BE49-F238E27FC236}">
                <a16:creationId xmlns:a16="http://schemas.microsoft.com/office/drawing/2014/main" id="{3988D14E-2775-2963-650B-3CAE7F33DCF6}"/>
              </a:ext>
            </a:extLst>
          </p:cNvPr>
          <p:cNvSpPr/>
          <p:nvPr/>
        </p:nvSpPr>
        <p:spPr>
          <a:xfrm>
            <a:off x="6064563" y="285136"/>
            <a:ext cx="3040921" cy="1732934"/>
          </a:xfrm>
          <a:prstGeom prst="wedgeRoundRectCallout">
            <a:avLst>
              <a:gd name="adj1" fmla="val -30306"/>
              <a:gd name="adj2" fmla="val 60390"/>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000" dirty="0">
                <a:solidFill>
                  <a:schemeClr val="tx1">
                    <a:lumMod val="50000"/>
                  </a:schemeClr>
                </a:solidFill>
              </a:rPr>
              <a:t>Threat modeling</a:t>
            </a:r>
          </a:p>
          <a:p>
            <a:pPr marL="285750" indent="-285750">
              <a:buFont typeface="Arial" panose="020B0604020202020204" pitchFamily="34" charset="0"/>
              <a:buChar char="•"/>
            </a:pPr>
            <a:r>
              <a:rPr lang="en-US" sz="1000" dirty="0">
                <a:solidFill>
                  <a:schemeClr val="tx1">
                    <a:lumMod val="50000"/>
                  </a:schemeClr>
                </a:solidFill>
              </a:rPr>
              <a:t>RBAC &amp; ABAC requirements</a:t>
            </a:r>
          </a:p>
          <a:p>
            <a:pPr marL="285750" indent="-285750">
              <a:buFont typeface="Arial" panose="020B0604020202020204" pitchFamily="34" charset="0"/>
              <a:buChar char="•"/>
            </a:pPr>
            <a:r>
              <a:rPr lang="en-US" sz="1000" dirty="0">
                <a:solidFill>
                  <a:schemeClr val="tx1">
                    <a:lumMod val="50000"/>
                  </a:schemeClr>
                </a:solidFill>
              </a:rPr>
              <a:t>Secure design principles (OWASP Top 10)</a:t>
            </a:r>
          </a:p>
          <a:p>
            <a:pPr marL="285750" indent="-285750">
              <a:buFont typeface="Arial" panose="020B0604020202020204" pitchFamily="34" charset="0"/>
              <a:buChar char="•"/>
            </a:pPr>
            <a:r>
              <a:rPr lang="en-US" sz="1000" dirty="0">
                <a:solidFill>
                  <a:schemeClr val="tx1">
                    <a:lumMod val="50000"/>
                  </a:schemeClr>
                </a:solidFill>
              </a:rPr>
              <a:t>Data classification &amp; risk assessment</a:t>
            </a:r>
          </a:p>
          <a:p>
            <a:pPr marL="285750" indent="-285750">
              <a:buFont typeface="Arial" panose="020B0604020202020204" pitchFamily="34" charset="0"/>
              <a:buChar char="•"/>
            </a:pPr>
            <a:r>
              <a:rPr lang="en-US" sz="1000" dirty="0">
                <a:solidFill>
                  <a:schemeClr val="tx1">
                    <a:lumMod val="50000"/>
                  </a:schemeClr>
                </a:solidFill>
              </a:rPr>
              <a:t>Agile design reviews with security focus included</a:t>
            </a:r>
          </a:p>
          <a:p>
            <a:pPr marL="285750" indent="-285750">
              <a:buFont typeface="Arial" panose="020B0604020202020204" pitchFamily="34" charset="0"/>
              <a:buChar char="•"/>
            </a:pPr>
            <a:r>
              <a:rPr lang="en-US" sz="1000" dirty="0">
                <a:solidFill>
                  <a:schemeClr val="tx1">
                    <a:lumMod val="50000"/>
                  </a:schemeClr>
                </a:solidFill>
              </a:rPr>
              <a:t>Epic, feature, story creation with security focus included</a:t>
            </a:r>
          </a:p>
          <a:p>
            <a:pPr marL="285750" indent="-285750">
              <a:buFont typeface="Arial" panose="020B0604020202020204" pitchFamily="34" charset="0"/>
              <a:buChar char="•"/>
            </a:pPr>
            <a:r>
              <a:rPr lang="en-US" sz="1000" dirty="0">
                <a:solidFill>
                  <a:schemeClr val="tx1">
                    <a:lumMod val="50000"/>
                  </a:schemeClr>
                </a:solidFill>
              </a:rPr>
              <a:t>Acceptance criteria with security focus included</a:t>
            </a:r>
          </a:p>
        </p:txBody>
      </p:sp>
    </p:spTree>
    <p:extLst>
      <p:ext uri="{BB962C8B-B14F-4D97-AF65-F5344CB8AC3E}">
        <p14:creationId xmlns:p14="http://schemas.microsoft.com/office/powerpoint/2010/main" val="62142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27EAD57-7D1B-4BAB-7357-3AD372D91DE3}"/>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4512B2-6E25-B121-E015-FAB2B1DED397}"/>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4" name="Object 3" hidden="1">
                        <a:extLst>
                          <a:ext uri="{FF2B5EF4-FFF2-40B4-BE49-F238E27FC236}">
                            <a16:creationId xmlns:a16="http://schemas.microsoft.com/office/drawing/2014/main" id="{46B92032-2BDA-4B83-A6EB-FC351B623686}"/>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14" name="Google Shape;114;gc2c2b1796e_0_0">
            <a:extLst>
              <a:ext uri="{FF2B5EF4-FFF2-40B4-BE49-F238E27FC236}">
                <a16:creationId xmlns:a16="http://schemas.microsoft.com/office/drawing/2014/main" id="{10DFC888-1EFE-863B-970A-45D5392713AE}"/>
              </a:ext>
            </a:extLst>
          </p:cNvPr>
          <p:cNvSpPr txBox="1">
            <a:spLocks noGrp="1"/>
          </p:cNvSpPr>
          <p:nvPr>
            <p:ph type="title"/>
          </p:nvPr>
        </p:nvSpPr>
        <p:spPr>
          <a:prstGeom prst="rect">
            <a:avLst/>
          </a:prstGeom>
          <a:noFill/>
          <a:ln>
            <a:noFill/>
          </a:ln>
        </p:spPr>
        <p:txBody>
          <a:bodyPr spcFirstLastPara="1" wrap="square" lIns="0" tIns="0" rIns="0" bIns="0" anchor="b" anchorCtr="0">
            <a:noAutofit/>
          </a:bodyPr>
          <a:lstStyle/>
          <a:p>
            <a:pPr>
              <a:buClr>
                <a:srgbClr val="000000"/>
              </a:buClr>
              <a:buSzPts val="2400"/>
            </a:pPr>
            <a:r>
              <a:rPr lang="en-US" sz="2100" dirty="0">
                <a:sym typeface="+mj-lt"/>
              </a:rPr>
              <a:t>Sprint Planning with Security in Mind</a:t>
            </a:r>
            <a:endParaRPr sz="1350" dirty="0">
              <a:solidFill>
                <a:schemeClr val="tx2">
                  <a:lumMod val="100000"/>
                </a:schemeClr>
              </a:solidFill>
            </a:endParaRPr>
          </a:p>
        </p:txBody>
      </p:sp>
      <p:grpSp>
        <p:nvGrpSpPr>
          <p:cNvPr id="58" name="Group 57">
            <a:extLst>
              <a:ext uri="{FF2B5EF4-FFF2-40B4-BE49-F238E27FC236}">
                <a16:creationId xmlns:a16="http://schemas.microsoft.com/office/drawing/2014/main" id="{8D007F97-D96F-7F0C-BE56-BD99AE4665C8}"/>
              </a:ext>
            </a:extLst>
          </p:cNvPr>
          <p:cNvGrpSpPr/>
          <p:nvPr/>
        </p:nvGrpSpPr>
        <p:grpSpPr>
          <a:xfrm>
            <a:off x="2139740" y="2171925"/>
            <a:ext cx="4864519" cy="2265916"/>
            <a:chOff x="2139740" y="1757867"/>
            <a:chExt cx="4864519" cy="2265916"/>
          </a:xfrm>
        </p:grpSpPr>
        <p:grpSp>
          <p:nvGrpSpPr>
            <p:cNvPr id="5" name="Google Shape;747;p39">
              <a:extLst>
                <a:ext uri="{FF2B5EF4-FFF2-40B4-BE49-F238E27FC236}">
                  <a16:creationId xmlns:a16="http://schemas.microsoft.com/office/drawing/2014/main" id="{B2BE4D2A-1AA2-CFCC-C2E8-3A955E23D00E}"/>
                </a:ext>
              </a:extLst>
            </p:cNvPr>
            <p:cNvGrpSpPr/>
            <p:nvPr/>
          </p:nvGrpSpPr>
          <p:grpSpPr>
            <a:xfrm>
              <a:off x="2139740" y="1757867"/>
              <a:ext cx="4864519" cy="2265916"/>
              <a:chOff x="2237450" y="1854836"/>
              <a:chExt cx="4516709" cy="2139879"/>
            </a:xfrm>
          </p:grpSpPr>
          <p:sp>
            <p:nvSpPr>
              <p:cNvPr id="37" name="Google Shape;748;p39">
                <a:extLst>
                  <a:ext uri="{FF2B5EF4-FFF2-40B4-BE49-F238E27FC236}">
                    <a16:creationId xmlns:a16="http://schemas.microsoft.com/office/drawing/2014/main" id="{0FBDF0DD-8DE0-010C-FFEF-F9764444880F}"/>
                  </a:ext>
                </a:extLst>
              </p:cNvPr>
              <p:cNvSpPr/>
              <p:nvPr/>
            </p:nvSpPr>
            <p:spPr>
              <a:xfrm>
                <a:off x="3002123" y="2870636"/>
                <a:ext cx="1492938" cy="1015730"/>
              </a:xfrm>
              <a:custGeom>
                <a:avLst/>
                <a:gdLst/>
                <a:ahLst/>
                <a:cxnLst/>
                <a:rect l="l" t="t" r="r" b="b"/>
                <a:pathLst>
                  <a:path w="80743" h="54934" extrusionOk="0">
                    <a:moveTo>
                      <a:pt x="65890" y="0"/>
                    </a:moveTo>
                    <a:cubicBezTo>
                      <a:pt x="55436" y="10725"/>
                      <a:pt x="43323" y="23494"/>
                      <a:pt x="29165" y="29396"/>
                    </a:cubicBezTo>
                    <a:cubicBezTo>
                      <a:pt x="24227" y="31518"/>
                      <a:pt x="18904" y="32598"/>
                      <a:pt x="13580" y="32636"/>
                    </a:cubicBezTo>
                    <a:cubicBezTo>
                      <a:pt x="11034" y="32636"/>
                      <a:pt x="8488" y="32366"/>
                      <a:pt x="6019" y="31788"/>
                    </a:cubicBezTo>
                    <a:lnTo>
                      <a:pt x="6019" y="31788"/>
                    </a:lnTo>
                    <a:lnTo>
                      <a:pt x="11998" y="42474"/>
                    </a:lnTo>
                    <a:lnTo>
                      <a:pt x="11998" y="42512"/>
                    </a:lnTo>
                    <a:cubicBezTo>
                      <a:pt x="13040" y="44364"/>
                      <a:pt x="12384" y="46756"/>
                      <a:pt x="10494" y="47797"/>
                    </a:cubicBezTo>
                    <a:lnTo>
                      <a:pt x="10455" y="47797"/>
                    </a:lnTo>
                    <a:lnTo>
                      <a:pt x="1" y="53738"/>
                    </a:lnTo>
                    <a:cubicBezTo>
                      <a:pt x="3974" y="54548"/>
                      <a:pt x="8025" y="54934"/>
                      <a:pt x="12075" y="54934"/>
                    </a:cubicBezTo>
                    <a:cubicBezTo>
                      <a:pt x="18402" y="54934"/>
                      <a:pt x="24729" y="53969"/>
                      <a:pt x="30785" y="52079"/>
                    </a:cubicBezTo>
                    <a:cubicBezTo>
                      <a:pt x="50884" y="45714"/>
                      <a:pt x="66045" y="29936"/>
                      <a:pt x="80742" y="15238"/>
                    </a:cubicBezTo>
                    <a:lnTo>
                      <a:pt x="65890"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749;p39">
                <a:extLst>
                  <a:ext uri="{FF2B5EF4-FFF2-40B4-BE49-F238E27FC236}">
                    <a16:creationId xmlns:a16="http://schemas.microsoft.com/office/drawing/2014/main" id="{DE2A5AC1-B8E6-3D25-FA33-D1480EB32A25}"/>
                  </a:ext>
                </a:extLst>
              </p:cNvPr>
              <p:cNvSpPr/>
              <p:nvPr/>
            </p:nvSpPr>
            <p:spPr>
              <a:xfrm>
                <a:off x="3815316" y="2205480"/>
                <a:ext cx="1816051" cy="1675157"/>
              </a:xfrm>
              <a:custGeom>
                <a:avLst/>
                <a:gdLst/>
                <a:ahLst/>
                <a:cxnLst/>
                <a:rect l="l" t="t" r="r" b="b"/>
                <a:pathLst>
                  <a:path w="98218" h="90598" extrusionOk="0">
                    <a:moveTo>
                      <a:pt x="22336" y="1"/>
                    </a:moveTo>
                    <a:cubicBezTo>
                      <a:pt x="22056" y="1"/>
                      <a:pt x="21772" y="31"/>
                      <a:pt x="21488" y="96"/>
                    </a:cubicBezTo>
                    <a:lnTo>
                      <a:pt x="16319" y="1176"/>
                    </a:lnTo>
                    <a:lnTo>
                      <a:pt x="3511" y="3838"/>
                    </a:lnTo>
                    <a:lnTo>
                      <a:pt x="3472" y="3838"/>
                    </a:lnTo>
                    <a:cubicBezTo>
                      <a:pt x="1351" y="4262"/>
                      <a:pt x="1" y="6307"/>
                      <a:pt x="425" y="8428"/>
                    </a:cubicBezTo>
                    <a:lnTo>
                      <a:pt x="425" y="8467"/>
                    </a:lnTo>
                    <a:lnTo>
                      <a:pt x="2277" y="17378"/>
                    </a:lnTo>
                    <a:lnTo>
                      <a:pt x="4128" y="26482"/>
                    </a:lnTo>
                    <a:cubicBezTo>
                      <a:pt x="4561" y="28590"/>
                      <a:pt x="6270" y="29624"/>
                      <a:pt x="7974" y="29624"/>
                    </a:cubicBezTo>
                    <a:cubicBezTo>
                      <a:pt x="9763" y="29624"/>
                      <a:pt x="11547" y="28484"/>
                      <a:pt x="11844" y="26251"/>
                    </a:cubicBezTo>
                    <a:cubicBezTo>
                      <a:pt x="13040" y="27408"/>
                      <a:pt x="14235" y="28566"/>
                      <a:pt x="15393" y="29723"/>
                    </a:cubicBezTo>
                    <a:cubicBezTo>
                      <a:pt x="17592" y="31883"/>
                      <a:pt x="19752" y="34005"/>
                      <a:pt x="21912" y="36011"/>
                    </a:cubicBezTo>
                    <a:lnTo>
                      <a:pt x="37999" y="52445"/>
                    </a:lnTo>
                    <a:cubicBezTo>
                      <a:pt x="45676" y="60160"/>
                      <a:pt x="53854" y="68531"/>
                      <a:pt x="62920" y="75475"/>
                    </a:cubicBezTo>
                    <a:cubicBezTo>
                      <a:pt x="72950" y="83191"/>
                      <a:pt x="84060" y="89170"/>
                      <a:pt x="96674" y="90597"/>
                    </a:cubicBezTo>
                    <a:lnTo>
                      <a:pt x="88920" y="81455"/>
                    </a:lnTo>
                    <a:cubicBezTo>
                      <a:pt x="87493" y="79796"/>
                      <a:pt x="87686" y="77327"/>
                      <a:pt x="89345" y="75938"/>
                    </a:cubicBezTo>
                    <a:lnTo>
                      <a:pt x="98217" y="68338"/>
                    </a:lnTo>
                    <a:cubicBezTo>
                      <a:pt x="88998" y="67143"/>
                      <a:pt x="80974" y="62475"/>
                      <a:pt x="73605" y="56572"/>
                    </a:cubicBezTo>
                    <a:cubicBezTo>
                      <a:pt x="65697" y="50207"/>
                      <a:pt x="58560" y="42415"/>
                      <a:pt x="51578" y="35972"/>
                    </a:cubicBezTo>
                    <a:lnTo>
                      <a:pt x="36764" y="20773"/>
                    </a:lnTo>
                    <a:cubicBezTo>
                      <a:pt x="33292" y="17301"/>
                      <a:pt x="29705" y="13675"/>
                      <a:pt x="26040" y="10049"/>
                    </a:cubicBezTo>
                    <a:cubicBezTo>
                      <a:pt x="25191" y="9238"/>
                      <a:pt x="24343" y="8428"/>
                      <a:pt x="23494" y="7657"/>
                    </a:cubicBezTo>
                    <a:cubicBezTo>
                      <a:pt x="25500" y="7040"/>
                      <a:pt x="26657" y="4956"/>
                      <a:pt x="26117" y="2912"/>
                    </a:cubicBezTo>
                    <a:cubicBezTo>
                      <a:pt x="25652" y="1185"/>
                      <a:pt x="24071" y="1"/>
                      <a:pt x="22336"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750;p39">
                <a:extLst>
                  <a:ext uri="{FF2B5EF4-FFF2-40B4-BE49-F238E27FC236}">
                    <a16:creationId xmlns:a16="http://schemas.microsoft.com/office/drawing/2014/main" id="{D447D45E-3D45-DE4E-9897-44CC3A21A146}"/>
                  </a:ext>
                </a:extLst>
              </p:cNvPr>
              <p:cNvSpPr/>
              <p:nvPr/>
            </p:nvSpPr>
            <p:spPr>
              <a:xfrm>
                <a:off x="2237450" y="1985401"/>
                <a:ext cx="1006466" cy="1945999"/>
              </a:xfrm>
              <a:custGeom>
                <a:avLst/>
                <a:gdLst/>
                <a:ahLst/>
                <a:cxnLst/>
                <a:rect l="l" t="t" r="r" b="b"/>
                <a:pathLst>
                  <a:path w="54433" h="105246" extrusionOk="0">
                    <a:moveTo>
                      <a:pt x="28470" y="0"/>
                    </a:moveTo>
                    <a:lnTo>
                      <a:pt x="28470" y="0"/>
                    </a:lnTo>
                    <a:cubicBezTo>
                      <a:pt x="21141" y="4051"/>
                      <a:pt x="14814" y="9683"/>
                      <a:pt x="9953" y="16550"/>
                    </a:cubicBezTo>
                    <a:cubicBezTo>
                      <a:pt x="3472" y="25731"/>
                      <a:pt x="0" y="36648"/>
                      <a:pt x="0" y="47913"/>
                    </a:cubicBezTo>
                    <a:cubicBezTo>
                      <a:pt x="0" y="71599"/>
                      <a:pt x="12075" y="90386"/>
                      <a:pt x="31248" y="98487"/>
                    </a:cubicBezTo>
                    <a:cubicBezTo>
                      <a:pt x="30708" y="98989"/>
                      <a:pt x="30360" y="99606"/>
                      <a:pt x="30168" y="100262"/>
                    </a:cubicBezTo>
                    <a:cubicBezTo>
                      <a:pt x="29403" y="102924"/>
                      <a:pt x="31501" y="105246"/>
                      <a:pt x="33923" y="105246"/>
                    </a:cubicBezTo>
                    <a:cubicBezTo>
                      <a:pt x="34554" y="105246"/>
                      <a:pt x="35208" y="105088"/>
                      <a:pt x="35838" y="104737"/>
                    </a:cubicBezTo>
                    <a:lnTo>
                      <a:pt x="41355" y="101612"/>
                    </a:lnTo>
                    <a:lnTo>
                      <a:pt x="51848" y="95748"/>
                    </a:lnTo>
                    <a:lnTo>
                      <a:pt x="51886" y="95748"/>
                    </a:lnTo>
                    <a:cubicBezTo>
                      <a:pt x="53777" y="94668"/>
                      <a:pt x="54432" y="92315"/>
                      <a:pt x="53391" y="90425"/>
                    </a:cubicBezTo>
                    <a:lnTo>
                      <a:pt x="53391" y="90386"/>
                    </a:lnTo>
                    <a:lnTo>
                      <a:pt x="53391" y="90348"/>
                    </a:lnTo>
                    <a:lnTo>
                      <a:pt x="47373" y="79662"/>
                    </a:lnTo>
                    <a:lnTo>
                      <a:pt x="44364" y="74300"/>
                    </a:lnTo>
                    <a:cubicBezTo>
                      <a:pt x="43652" y="73034"/>
                      <a:pt x="42310" y="72309"/>
                      <a:pt x="40941" y="72309"/>
                    </a:cubicBezTo>
                    <a:cubicBezTo>
                      <a:pt x="40306" y="72309"/>
                      <a:pt x="39665" y="72465"/>
                      <a:pt x="39079" y="72795"/>
                    </a:cubicBezTo>
                    <a:cubicBezTo>
                      <a:pt x="38153" y="73297"/>
                      <a:pt x="37497" y="74145"/>
                      <a:pt x="37227" y="75148"/>
                    </a:cubicBezTo>
                    <a:cubicBezTo>
                      <a:pt x="37227" y="75225"/>
                      <a:pt x="37227" y="75264"/>
                      <a:pt x="37189" y="75303"/>
                    </a:cubicBezTo>
                    <a:cubicBezTo>
                      <a:pt x="28702" y="69632"/>
                      <a:pt x="23417" y="59795"/>
                      <a:pt x="23417" y="47874"/>
                    </a:cubicBezTo>
                    <a:cubicBezTo>
                      <a:pt x="23417" y="42666"/>
                      <a:pt x="24651" y="37574"/>
                      <a:pt x="27043" y="32984"/>
                    </a:cubicBezTo>
                    <a:cubicBezTo>
                      <a:pt x="29357" y="28432"/>
                      <a:pt x="32714" y="24497"/>
                      <a:pt x="36841" y="21449"/>
                    </a:cubicBezTo>
                    <a:lnTo>
                      <a:pt x="27197" y="18672"/>
                    </a:lnTo>
                    <a:lnTo>
                      <a:pt x="27159" y="18672"/>
                    </a:lnTo>
                    <a:cubicBezTo>
                      <a:pt x="25075" y="18054"/>
                      <a:pt x="23880" y="15894"/>
                      <a:pt x="24497" y="13849"/>
                    </a:cubicBezTo>
                    <a:lnTo>
                      <a:pt x="24497" y="13811"/>
                    </a:lnTo>
                    <a:lnTo>
                      <a:pt x="28470" y="0"/>
                    </a:lnTo>
                    <a:close/>
                  </a:path>
                </a:pathLst>
              </a:cu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751;p39">
                <a:extLst>
                  <a:ext uri="{FF2B5EF4-FFF2-40B4-BE49-F238E27FC236}">
                    <a16:creationId xmlns:a16="http://schemas.microsoft.com/office/drawing/2014/main" id="{0AB8F400-5368-9EAD-62C7-C2E2A7FE2C0B}"/>
                  </a:ext>
                </a:extLst>
              </p:cNvPr>
              <p:cNvSpPr/>
              <p:nvPr/>
            </p:nvSpPr>
            <p:spPr>
              <a:xfrm>
                <a:off x="4469432" y="2377723"/>
                <a:ext cx="510731" cy="492185"/>
              </a:xfrm>
              <a:custGeom>
                <a:avLst/>
                <a:gdLst/>
                <a:ahLst/>
                <a:cxnLst/>
                <a:rect l="l" t="t" r="r" b="b"/>
                <a:pathLst>
                  <a:path w="27622" h="26619" extrusionOk="0">
                    <a:moveTo>
                      <a:pt x="5286" y="1"/>
                    </a:moveTo>
                    <a:cubicBezTo>
                      <a:pt x="695" y="78"/>
                      <a:pt x="1" y="6713"/>
                      <a:pt x="4514" y="7716"/>
                    </a:cubicBezTo>
                    <a:lnTo>
                      <a:pt x="4591" y="8218"/>
                    </a:lnTo>
                    <a:lnTo>
                      <a:pt x="1389" y="11381"/>
                    </a:lnTo>
                    <a:lnTo>
                      <a:pt x="16241" y="26619"/>
                    </a:lnTo>
                    <a:lnTo>
                      <a:pt x="19366" y="23378"/>
                    </a:lnTo>
                    <a:lnTo>
                      <a:pt x="19868" y="22915"/>
                    </a:lnTo>
                    <a:cubicBezTo>
                      <a:pt x="20161" y="24822"/>
                      <a:pt x="21813" y="26206"/>
                      <a:pt x="23699" y="26206"/>
                    </a:cubicBezTo>
                    <a:cubicBezTo>
                      <a:pt x="23797" y="26206"/>
                      <a:pt x="23896" y="26202"/>
                      <a:pt x="23995" y="26194"/>
                    </a:cubicBezTo>
                    <a:cubicBezTo>
                      <a:pt x="26040" y="26040"/>
                      <a:pt x="27622" y="24343"/>
                      <a:pt x="27622" y="22298"/>
                    </a:cubicBezTo>
                    <a:lnTo>
                      <a:pt x="27622" y="3935"/>
                    </a:lnTo>
                    <a:lnTo>
                      <a:pt x="27622" y="3897"/>
                    </a:lnTo>
                    <a:cubicBezTo>
                      <a:pt x="27622" y="2894"/>
                      <a:pt x="27236" y="1891"/>
                      <a:pt x="26503" y="1158"/>
                    </a:cubicBezTo>
                    <a:cubicBezTo>
                      <a:pt x="25770" y="425"/>
                      <a:pt x="24767" y="1"/>
                      <a:pt x="23725"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752;p39">
                <a:extLst>
                  <a:ext uri="{FF2B5EF4-FFF2-40B4-BE49-F238E27FC236}">
                    <a16:creationId xmlns:a16="http://schemas.microsoft.com/office/drawing/2014/main" id="{CE788396-93A4-3E2F-7B01-0504767CB312}"/>
                  </a:ext>
                </a:extLst>
              </p:cNvPr>
              <p:cNvSpPr/>
              <p:nvPr/>
            </p:nvSpPr>
            <p:spPr>
              <a:xfrm>
                <a:off x="4708390" y="1854855"/>
                <a:ext cx="1705906" cy="803890"/>
              </a:xfrm>
              <a:custGeom>
                <a:avLst/>
                <a:gdLst/>
                <a:ahLst/>
                <a:cxnLst/>
                <a:rect l="l" t="t" r="r" b="b"/>
                <a:pathLst>
                  <a:path w="92261" h="43477" extrusionOk="0">
                    <a:moveTo>
                      <a:pt x="56860" y="0"/>
                    </a:moveTo>
                    <a:cubicBezTo>
                      <a:pt x="48388" y="0"/>
                      <a:pt x="39960" y="1773"/>
                      <a:pt x="32213" y="5170"/>
                    </a:cubicBezTo>
                    <a:cubicBezTo>
                      <a:pt x="20022" y="10378"/>
                      <a:pt x="9684" y="19019"/>
                      <a:pt x="1" y="28278"/>
                    </a:cubicBezTo>
                    <a:lnTo>
                      <a:pt x="10802" y="28278"/>
                    </a:lnTo>
                    <a:cubicBezTo>
                      <a:pt x="12963" y="28278"/>
                      <a:pt x="14699" y="30014"/>
                      <a:pt x="14699" y="32174"/>
                    </a:cubicBezTo>
                    <a:lnTo>
                      <a:pt x="14699" y="32212"/>
                    </a:lnTo>
                    <a:lnTo>
                      <a:pt x="14699" y="43477"/>
                    </a:lnTo>
                    <a:cubicBezTo>
                      <a:pt x="21527" y="36996"/>
                      <a:pt x="28972" y="30824"/>
                      <a:pt x="37112" y="26850"/>
                    </a:cubicBezTo>
                    <a:cubicBezTo>
                      <a:pt x="42898" y="23996"/>
                      <a:pt x="49071" y="22260"/>
                      <a:pt x="55629" y="22260"/>
                    </a:cubicBezTo>
                    <a:cubicBezTo>
                      <a:pt x="55734" y="22259"/>
                      <a:pt x="55839" y="22258"/>
                      <a:pt x="55944" y="22258"/>
                    </a:cubicBezTo>
                    <a:cubicBezTo>
                      <a:pt x="59618" y="22258"/>
                      <a:pt x="63250" y="22911"/>
                      <a:pt x="66700" y="24111"/>
                    </a:cubicBezTo>
                    <a:cubicBezTo>
                      <a:pt x="64617" y="26657"/>
                      <a:pt x="66392" y="30477"/>
                      <a:pt x="69671" y="30477"/>
                    </a:cubicBezTo>
                    <a:lnTo>
                      <a:pt x="77309" y="30592"/>
                    </a:lnTo>
                    <a:lnTo>
                      <a:pt x="88072" y="30708"/>
                    </a:lnTo>
                    <a:cubicBezTo>
                      <a:pt x="90232" y="30708"/>
                      <a:pt x="92007" y="29011"/>
                      <a:pt x="92045" y="26850"/>
                    </a:cubicBezTo>
                    <a:lnTo>
                      <a:pt x="92045" y="26812"/>
                    </a:lnTo>
                    <a:lnTo>
                      <a:pt x="92200" y="12345"/>
                    </a:lnTo>
                    <a:lnTo>
                      <a:pt x="92238" y="8411"/>
                    </a:lnTo>
                    <a:cubicBezTo>
                      <a:pt x="92260" y="5894"/>
                      <a:pt x="90273" y="4451"/>
                      <a:pt x="88288" y="4451"/>
                    </a:cubicBezTo>
                    <a:cubicBezTo>
                      <a:pt x="86804" y="4451"/>
                      <a:pt x="85321" y="5256"/>
                      <a:pt x="84677" y="7022"/>
                    </a:cubicBezTo>
                    <a:cubicBezTo>
                      <a:pt x="76807" y="2508"/>
                      <a:pt x="67433" y="1"/>
                      <a:pt x="57133" y="1"/>
                    </a:cubicBezTo>
                    <a:cubicBezTo>
                      <a:pt x="57042" y="0"/>
                      <a:pt x="56951" y="0"/>
                      <a:pt x="56860"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753;p39">
                <a:extLst>
                  <a:ext uri="{FF2B5EF4-FFF2-40B4-BE49-F238E27FC236}">
                    <a16:creationId xmlns:a16="http://schemas.microsoft.com/office/drawing/2014/main" id="{AFBC60D9-A5B5-3BC5-6551-F7FF3CBE526F}"/>
                  </a:ext>
                </a:extLst>
              </p:cNvPr>
              <p:cNvSpPr/>
              <p:nvPr/>
            </p:nvSpPr>
            <p:spPr>
              <a:xfrm>
                <a:off x="5433844" y="2083126"/>
                <a:ext cx="1320315" cy="1911589"/>
              </a:xfrm>
              <a:custGeom>
                <a:avLst/>
                <a:gdLst/>
                <a:ahLst/>
                <a:cxnLst/>
                <a:rect l="l" t="t" r="r" b="b"/>
                <a:pathLst>
                  <a:path w="71407" h="103385" extrusionOk="0">
                    <a:moveTo>
                      <a:pt x="52967" y="0"/>
                    </a:moveTo>
                    <a:lnTo>
                      <a:pt x="52812" y="14467"/>
                    </a:lnTo>
                    <a:lnTo>
                      <a:pt x="52812" y="14505"/>
                    </a:lnTo>
                    <a:cubicBezTo>
                      <a:pt x="52774" y="16642"/>
                      <a:pt x="51038" y="18364"/>
                      <a:pt x="48947" y="18364"/>
                    </a:cubicBezTo>
                    <a:cubicBezTo>
                      <a:pt x="48924" y="18364"/>
                      <a:pt x="48901" y="18363"/>
                      <a:pt x="48878" y="18363"/>
                    </a:cubicBezTo>
                    <a:lnTo>
                      <a:pt x="48839" y="18363"/>
                    </a:lnTo>
                    <a:lnTo>
                      <a:pt x="38076" y="18247"/>
                    </a:lnTo>
                    <a:lnTo>
                      <a:pt x="38076" y="18247"/>
                    </a:lnTo>
                    <a:cubicBezTo>
                      <a:pt x="44248" y="24072"/>
                      <a:pt x="47952" y="32598"/>
                      <a:pt x="47952" y="42589"/>
                    </a:cubicBezTo>
                    <a:cubicBezTo>
                      <a:pt x="47952" y="44132"/>
                      <a:pt x="47836" y="45675"/>
                      <a:pt x="47604" y="47219"/>
                    </a:cubicBezTo>
                    <a:cubicBezTo>
                      <a:pt x="45637" y="60759"/>
                      <a:pt x="35491" y="71638"/>
                      <a:pt x="22144" y="74531"/>
                    </a:cubicBezTo>
                    <a:cubicBezTo>
                      <a:pt x="22821" y="71821"/>
                      <a:pt x="20669" y="69628"/>
                      <a:pt x="18333" y="69628"/>
                    </a:cubicBezTo>
                    <a:cubicBezTo>
                      <a:pt x="17476" y="69628"/>
                      <a:pt x="16594" y="69923"/>
                      <a:pt x="15817" y="70596"/>
                    </a:cubicBezTo>
                    <a:lnTo>
                      <a:pt x="10725" y="74917"/>
                    </a:lnTo>
                    <a:lnTo>
                      <a:pt x="1852" y="82516"/>
                    </a:lnTo>
                    <a:cubicBezTo>
                      <a:pt x="193" y="83944"/>
                      <a:pt x="1" y="86413"/>
                      <a:pt x="1389" y="88033"/>
                    </a:cubicBezTo>
                    <a:lnTo>
                      <a:pt x="1428" y="88033"/>
                    </a:lnTo>
                    <a:lnTo>
                      <a:pt x="9220" y="97137"/>
                    </a:lnTo>
                    <a:lnTo>
                      <a:pt x="13387" y="102036"/>
                    </a:lnTo>
                    <a:cubicBezTo>
                      <a:pt x="14158" y="102918"/>
                      <a:pt x="15245" y="103384"/>
                      <a:pt x="16344" y="103384"/>
                    </a:cubicBezTo>
                    <a:cubicBezTo>
                      <a:pt x="17168" y="103384"/>
                      <a:pt x="17999" y="103122"/>
                      <a:pt x="18710" y="102576"/>
                    </a:cubicBezTo>
                    <a:cubicBezTo>
                      <a:pt x="20369" y="101342"/>
                      <a:pt x="20755" y="98989"/>
                      <a:pt x="19598" y="97291"/>
                    </a:cubicBezTo>
                    <a:cubicBezTo>
                      <a:pt x="48145" y="95131"/>
                      <a:pt x="68938" y="73142"/>
                      <a:pt x="71175" y="47180"/>
                    </a:cubicBezTo>
                    <a:cubicBezTo>
                      <a:pt x="71329" y="45637"/>
                      <a:pt x="71406" y="44094"/>
                      <a:pt x="71406" y="42551"/>
                    </a:cubicBezTo>
                    <a:cubicBezTo>
                      <a:pt x="71329" y="24805"/>
                      <a:pt x="64463" y="9837"/>
                      <a:pt x="52967" y="0"/>
                    </a:cubicBezTo>
                    <a:close/>
                  </a:path>
                </a:pathLst>
              </a:custGeom>
              <a:solidFill>
                <a:schemeClr val="bg1">
                  <a:lumMod val="65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754;p39">
                <a:extLst>
                  <a:ext uri="{FF2B5EF4-FFF2-40B4-BE49-F238E27FC236}">
                    <a16:creationId xmlns:a16="http://schemas.microsoft.com/office/drawing/2014/main" id="{22E3C1C1-500C-BEF0-723B-3D3F4D16B8CC}"/>
                  </a:ext>
                </a:extLst>
              </p:cNvPr>
              <p:cNvSpPr/>
              <p:nvPr/>
            </p:nvSpPr>
            <p:spPr>
              <a:xfrm>
                <a:off x="2678994" y="1854836"/>
                <a:ext cx="1438725" cy="670540"/>
              </a:xfrm>
              <a:custGeom>
                <a:avLst/>
                <a:gdLst/>
                <a:ahLst/>
                <a:cxnLst/>
                <a:rect l="l" t="t" r="r" b="b"/>
                <a:pathLst>
                  <a:path w="77811" h="36265" extrusionOk="0">
                    <a:moveTo>
                      <a:pt x="32182" y="1"/>
                    </a:moveTo>
                    <a:cubicBezTo>
                      <a:pt x="25737" y="1"/>
                      <a:pt x="19298" y="1081"/>
                      <a:pt x="13194" y="3204"/>
                    </a:cubicBezTo>
                    <a:cubicBezTo>
                      <a:pt x="13117" y="2895"/>
                      <a:pt x="13001" y="2625"/>
                      <a:pt x="12847" y="2394"/>
                    </a:cubicBezTo>
                    <a:cubicBezTo>
                      <a:pt x="12102" y="1007"/>
                      <a:pt x="10773" y="353"/>
                      <a:pt x="9448" y="353"/>
                    </a:cubicBezTo>
                    <a:cubicBezTo>
                      <a:pt x="7823" y="353"/>
                      <a:pt x="6203" y="1338"/>
                      <a:pt x="5671" y="3165"/>
                    </a:cubicBezTo>
                    <a:lnTo>
                      <a:pt x="4553" y="7023"/>
                    </a:lnTo>
                    <a:lnTo>
                      <a:pt x="579" y="20833"/>
                    </a:lnTo>
                    <a:lnTo>
                      <a:pt x="579" y="20872"/>
                    </a:lnTo>
                    <a:cubicBezTo>
                      <a:pt x="1" y="22955"/>
                      <a:pt x="1196" y="25115"/>
                      <a:pt x="3241" y="25694"/>
                    </a:cubicBezTo>
                    <a:lnTo>
                      <a:pt x="3280" y="25694"/>
                    </a:lnTo>
                    <a:lnTo>
                      <a:pt x="12924" y="28472"/>
                    </a:lnTo>
                    <a:lnTo>
                      <a:pt x="20948" y="30786"/>
                    </a:lnTo>
                    <a:cubicBezTo>
                      <a:pt x="21312" y="30896"/>
                      <a:pt x="21681" y="30949"/>
                      <a:pt x="22043" y="30949"/>
                    </a:cubicBezTo>
                    <a:cubicBezTo>
                      <a:pt x="23714" y="30949"/>
                      <a:pt x="25263" y="29836"/>
                      <a:pt x="25770" y="28124"/>
                    </a:cubicBezTo>
                    <a:cubicBezTo>
                      <a:pt x="26310" y="26195"/>
                      <a:pt x="25307" y="24151"/>
                      <a:pt x="23417" y="23418"/>
                    </a:cubicBezTo>
                    <a:cubicBezTo>
                      <a:pt x="26233" y="22608"/>
                      <a:pt x="29165" y="22222"/>
                      <a:pt x="32097" y="22222"/>
                    </a:cubicBezTo>
                    <a:cubicBezTo>
                      <a:pt x="37536" y="22261"/>
                      <a:pt x="42860" y="23457"/>
                      <a:pt x="47797" y="25733"/>
                    </a:cubicBezTo>
                    <a:cubicBezTo>
                      <a:pt x="53507" y="28279"/>
                      <a:pt x="58753" y="32059"/>
                      <a:pt x="63730" y="36264"/>
                    </a:cubicBezTo>
                    <a:lnTo>
                      <a:pt x="61917" y="27391"/>
                    </a:lnTo>
                    <a:lnTo>
                      <a:pt x="61917" y="27353"/>
                    </a:lnTo>
                    <a:cubicBezTo>
                      <a:pt x="61454" y="25231"/>
                      <a:pt x="62804" y="23186"/>
                      <a:pt x="64925" y="22762"/>
                    </a:cubicBezTo>
                    <a:lnTo>
                      <a:pt x="64964" y="22762"/>
                    </a:lnTo>
                    <a:lnTo>
                      <a:pt x="77810" y="20100"/>
                    </a:lnTo>
                    <a:cubicBezTo>
                      <a:pt x="69902" y="13349"/>
                      <a:pt x="61376" y="7370"/>
                      <a:pt x="52002" y="3744"/>
                    </a:cubicBezTo>
                    <a:cubicBezTo>
                      <a:pt x="45791" y="1275"/>
                      <a:pt x="39195" y="2"/>
                      <a:pt x="32521" y="2"/>
                    </a:cubicBezTo>
                    <a:cubicBezTo>
                      <a:pt x="32408" y="1"/>
                      <a:pt x="32295" y="1"/>
                      <a:pt x="32182"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48" name="Rectangle 47">
              <a:extLst>
                <a:ext uri="{FF2B5EF4-FFF2-40B4-BE49-F238E27FC236}">
                  <a16:creationId xmlns:a16="http://schemas.microsoft.com/office/drawing/2014/main" id="{2F249720-C8C5-0CBA-2242-2DFFB107D3AA}"/>
                </a:ext>
              </a:extLst>
            </p:cNvPr>
            <p:cNvSpPr/>
            <p:nvPr/>
          </p:nvSpPr>
          <p:spPr>
            <a:xfrm rot="21237985">
              <a:off x="5568965" y="1985674"/>
              <a:ext cx="593432"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Plan</a:t>
              </a:r>
            </a:p>
          </p:txBody>
        </p:sp>
        <p:sp>
          <p:nvSpPr>
            <p:cNvPr id="49" name="Rectangle 48">
              <a:extLst>
                <a:ext uri="{FF2B5EF4-FFF2-40B4-BE49-F238E27FC236}">
                  <a16:creationId xmlns:a16="http://schemas.microsoft.com/office/drawing/2014/main" id="{1FC3EB3C-4CD3-EF9B-203C-877C22CE0812}"/>
                </a:ext>
              </a:extLst>
            </p:cNvPr>
            <p:cNvSpPr/>
            <p:nvPr/>
          </p:nvSpPr>
          <p:spPr>
            <a:xfrm rot="6126998">
              <a:off x="6078877" y="2842416"/>
              <a:ext cx="934871"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Develop</a:t>
              </a:r>
            </a:p>
          </p:txBody>
        </p:sp>
        <p:sp>
          <p:nvSpPr>
            <p:cNvPr id="52" name="Rectangle 51">
              <a:extLst>
                <a:ext uri="{FF2B5EF4-FFF2-40B4-BE49-F238E27FC236}">
                  <a16:creationId xmlns:a16="http://schemas.microsoft.com/office/drawing/2014/main" id="{DDC0F3FB-9A7A-BEBD-42B8-D1CEDA5CA7DB}"/>
                </a:ext>
              </a:extLst>
            </p:cNvPr>
            <p:cNvSpPr/>
            <p:nvPr/>
          </p:nvSpPr>
          <p:spPr>
            <a:xfrm rot="2553883">
              <a:off x="4392887" y="2783026"/>
              <a:ext cx="58381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Test</a:t>
              </a:r>
            </a:p>
          </p:txBody>
        </p:sp>
        <p:sp>
          <p:nvSpPr>
            <p:cNvPr id="53" name="Rectangle 52">
              <a:extLst>
                <a:ext uri="{FF2B5EF4-FFF2-40B4-BE49-F238E27FC236}">
                  <a16:creationId xmlns:a16="http://schemas.microsoft.com/office/drawing/2014/main" id="{E93AF9FA-4628-DAD0-9269-B8ECFDEB47EF}"/>
                </a:ext>
              </a:extLst>
            </p:cNvPr>
            <p:cNvSpPr/>
            <p:nvPr/>
          </p:nvSpPr>
          <p:spPr>
            <a:xfrm rot="494249">
              <a:off x="2893464" y="1998876"/>
              <a:ext cx="934871" cy="338554"/>
            </a:xfrm>
            <a:prstGeom prst="rect">
              <a:avLst/>
            </a:prstGeom>
            <a:noFill/>
          </p:spPr>
          <p:txBody>
            <a:bodyPr wrap="none" lIns="91440" tIns="45720" rIns="91440" bIns="45720">
              <a:prstTxWarp prst="textArchUp">
                <a:avLst/>
              </a:prstTxWarp>
              <a:spAutoFit/>
            </a:bodyPr>
            <a:lstStyle/>
            <a:p>
              <a:pPr algn="ctr"/>
              <a:r>
                <a:rPr lang="en-US" sz="1600" dirty="0">
                  <a:ln w="0"/>
                  <a:solidFill>
                    <a:schemeClr val="tx1"/>
                  </a:solidFill>
                  <a:effectLst>
                    <a:outerShdw blurRad="38100" dist="19050" dir="2700000" algn="tl" rotWithShape="0">
                      <a:schemeClr val="dk1">
                        <a:alpha val="40000"/>
                      </a:schemeClr>
                    </a:outerShdw>
                  </a:effectLst>
                </a:rPr>
                <a:t>Release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6" name="Rectangle 55">
              <a:extLst>
                <a:ext uri="{FF2B5EF4-FFF2-40B4-BE49-F238E27FC236}">
                  <a16:creationId xmlns:a16="http://schemas.microsoft.com/office/drawing/2014/main" id="{51A22DBF-FC93-8C11-4C4A-B60063F5E4C4}"/>
                </a:ext>
              </a:extLst>
            </p:cNvPr>
            <p:cNvSpPr/>
            <p:nvPr/>
          </p:nvSpPr>
          <p:spPr>
            <a:xfrm rot="15949608">
              <a:off x="2121072" y="2663449"/>
              <a:ext cx="926857"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Operate</a:t>
              </a:r>
            </a:p>
          </p:txBody>
        </p:sp>
        <p:sp>
          <p:nvSpPr>
            <p:cNvPr id="57" name="Rectangle 56">
              <a:extLst>
                <a:ext uri="{FF2B5EF4-FFF2-40B4-BE49-F238E27FC236}">
                  <a16:creationId xmlns:a16="http://schemas.microsoft.com/office/drawing/2014/main" id="{FEF8E016-5203-7311-758C-F80B762A4E39}"/>
                </a:ext>
              </a:extLst>
            </p:cNvPr>
            <p:cNvSpPr/>
            <p:nvPr/>
          </p:nvSpPr>
          <p:spPr>
            <a:xfrm rot="19721649">
              <a:off x="3268271" y="3184010"/>
              <a:ext cx="1083950" cy="338554"/>
            </a:xfrm>
            <a:prstGeom prst="rect">
              <a:avLst/>
            </a:prstGeom>
            <a:noFill/>
          </p:spPr>
          <p:txBody>
            <a:bodyPr wrap="none" lIns="91440" tIns="45720" rIns="91440" bIns="45720">
              <a:prstTxWarp prst="textArchDown">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Feedback</a:t>
              </a:r>
            </a:p>
          </p:txBody>
        </p:sp>
      </p:grpSp>
      <p:pic>
        <p:nvPicPr>
          <p:cNvPr id="3" name="Graphic 2" descr="Lock outline">
            <a:extLst>
              <a:ext uri="{FF2B5EF4-FFF2-40B4-BE49-F238E27FC236}">
                <a16:creationId xmlns:a16="http://schemas.microsoft.com/office/drawing/2014/main" id="{7355E39C-F065-88E7-2F7D-92EE1FB5E3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042" y="1368753"/>
            <a:ext cx="397764" cy="397764"/>
          </a:xfrm>
          <a:prstGeom prst="rect">
            <a:avLst/>
          </a:prstGeom>
        </p:spPr>
      </p:pic>
      <p:sp>
        <p:nvSpPr>
          <p:cNvPr id="7" name="Arrow: Up 6">
            <a:extLst>
              <a:ext uri="{FF2B5EF4-FFF2-40B4-BE49-F238E27FC236}">
                <a16:creationId xmlns:a16="http://schemas.microsoft.com/office/drawing/2014/main" id="{213EF512-8A4D-29B5-1C73-CFD7F395EA24}"/>
              </a:ext>
            </a:extLst>
          </p:cNvPr>
          <p:cNvSpPr/>
          <p:nvPr/>
        </p:nvSpPr>
        <p:spPr>
          <a:xfrm rot="10800000">
            <a:off x="3533029" y="1772209"/>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6" name="Graphic 5" descr="Lock outline">
            <a:extLst>
              <a:ext uri="{FF2B5EF4-FFF2-40B4-BE49-F238E27FC236}">
                <a16:creationId xmlns:a16="http://schemas.microsoft.com/office/drawing/2014/main" id="{38723B2E-836E-0287-9519-DA24668BAF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6799" y="1319812"/>
            <a:ext cx="397764" cy="397764"/>
          </a:xfrm>
          <a:prstGeom prst="rect">
            <a:avLst/>
          </a:prstGeom>
        </p:spPr>
      </p:pic>
      <p:sp>
        <p:nvSpPr>
          <p:cNvPr id="11" name="Arrow: Up 10">
            <a:extLst>
              <a:ext uri="{FF2B5EF4-FFF2-40B4-BE49-F238E27FC236}">
                <a16:creationId xmlns:a16="http://schemas.microsoft.com/office/drawing/2014/main" id="{D9FA3B74-4133-B559-44A1-5AB69291AF2F}"/>
              </a:ext>
            </a:extLst>
          </p:cNvPr>
          <p:cNvSpPr/>
          <p:nvPr/>
        </p:nvSpPr>
        <p:spPr>
          <a:xfrm rot="10800000">
            <a:off x="5795915" y="1724108"/>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3" name="Graphic 12" descr="Lock outline">
            <a:extLst>
              <a:ext uri="{FF2B5EF4-FFF2-40B4-BE49-F238E27FC236}">
                <a16:creationId xmlns:a16="http://schemas.microsoft.com/office/drawing/2014/main" id="{DC7BDF60-57BD-58F2-89F4-7C99C91FC0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4559" y="3291789"/>
            <a:ext cx="397764" cy="397764"/>
          </a:xfrm>
          <a:prstGeom prst="rect">
            <a:avLst/>
          </a:prstGeom>
        </p:spPr>
      </p:pic>
      <p:sp>
        <p:nvSpPr>
          <p:cNvPr id="15" name="Arrow: Up 14">
            <a:extLst>
              <a:ext uri="{FF2B5EF4-FFF2-40B4-BE49-F238E27FC236}">
                <a16:creationId xmlns:a16="http://schemas.microsoft.com/office/drawing/2014/main" id="{85C0D940-EB31-D6CD-38CD-2A4865F0E133}"/>
              </a:ext>
            </a:extLst>
          </p:cNvPr>
          <p:cNvSpPr/>
          <p:nvPr/>
        </p:nvSpPr>
        <p:spPr>
          <a:xfrm rot="16200000">
            <a:off x="7165789" y="3347822"/>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7" name="Graphic 16" descr="Lock outline">
            <a:extLst>
              <a:ext uri="{FF2B5EF4-FFF2-40B4-BE49-F238E27FC236}">
                <a16:creationId xmlns:a16="http://schemas.microsoft.com/office/drawing/2014/main" id="{22BCF5C0-CD46-FA24-E8DF-56988B4D53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4088" y="4300550"/>
            <a:ext cx="397764" cy="397764"/>
          </a:xfrm>
          <a:prstGeom prst="rect">
            <a:avLst/>
          </a:prstGeom>
        </p:spPr>
      </p:pic>
      <p:sp>
        <p:nvSpPr>
          <p:cNvPr id="19" name="Arrow: Up 18">
            <a:extLst>
              <a:ext uri="{FF2B5EF4-FFF2-40B4-BE49-F238E27FC236}">
                <a16:creationId xmlns:a16="http://schemas.microsoft.com/office/drawing/2014/main" id="{F435E49D-7F4D-F373-2ABE-4BF4036CCC7A}"/>
              </a:ext>
            </a:extLst>
          </p:cNvPr>
          <p:cNvSpPr/>
          <p:nvPr/>
        </p:nvSpPr>
        <p:spPr>
          <a:xfrm>
            <a:off x="4692171" y="3918305"/>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21" name="Graphic 20" descr="Lock outline">
            <a:extLst>
              <a:ext uri="{FF2B5EF4-FFF2-40B4-BE49-F238E27FC236}">
                <a16:creationId xmlns:a16="http://schemas.microsoft.com/office/drawing/2014/main" id="{AAB6BD31-CCAC-8D07-8A2D-38094BE68B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8859" y="2973330"/>
            <a:ext cx="397764" cy="397764"/>
          </a:xfrm>
          <a:prstGeom prst="rect">
            <a:avLst/>
          </a:prstGeom>
        </p:spPr>
      </p:pic>
      <p:sp>
        <p:nvSpPr>
          <p:cNvPr id="23" name="Arrow: Up 22">
            <a:extLst>
              <a:ext uri="{FF2B5EF4-FFF2-40B4-BE49-F238E27FC236}">
                <a16:creationId xmlns:a16="http://schemas.microsoft.com/office/drawing/2014/main" id="{113E2FFD-5D3C-E887-A63D-771AF74E1E48}"/>
              </a:ext>
            </a:extLst>
          </p:cNvPr>
          <p:cNvSpPr/>
          <p:nvPr/>
        </p:nvSpPr>
        <p:spPr>
          <a:xfrm rot="5400000">
            <a:off x="1788145" y="3047223"/>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9" name="Graphic 8" descr="Fence with solid fill">
            <a:extLst>
              <a:ext uri="{FF2B5EF4-FFF2-40B4-BE49-F238E27FC236}">
                <a16:creationId xmlns:a16="http://schemas.microsoft.com/office/drawing/2014/main" id="{105CFADE-18D8-BCFD-CA99-8C2E7F1E28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1678" y="2465107"/>
            <a:ext cx="397765" cy="397765"/>
          </a:xfrm>
          <a:prstGeom prst="rect">
            <a:avLst/>
          </a:prstGeom>
        </p:spPr>
      </p:pic>
      <p:pic>
        <p:nvPicPr>
          <p:cNvPr id="18" name="Graphic 17" descr="Fence with solid fill">
            <a:extLst>
              <a:ext uri="{FF2B5EF4-FFF2-40B4-BE49-F238E27FC236}">
                <a16:creationId xmlns:a16="http://schemas.microsoft.com/office/drawing/2014/main" id="{5211D358-29D7-49D9-F808-31F72D0BC3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94403" y="3875889"/>
            <a:ext cx="397765" cy="397765"/>
          </a:xfrm>
          <a:prstGeom prst="rect">
            <a:avLst/>
          </a:prstGeom>
        </p:spPr>
      </p:pic>
      <p:pic>
        <p:nvPicPr>
          <p:cNvPr id="25" name="Graphic 24" descr="Fence with solid fill">
            <a:extLst>
              <a:ext uri="{FF2B5EF4-FFF2-40B4-BE49-F238E27FC236}">
                <a16:creationId xmlns:a16="http://schemas.microsoft.com/office/drawing/2014/main" id="{736AC54E-B89C-14E5-A4D9-4642509BF4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0418" y="2429144"/>
            <a:ext cx="397765" cy="397765"/>
          </a:xfrm>
          <a:prstGeom prst="rect">
            <a:avLst/>
          </a:prstGeom>
        </p:spPr>
      </p:pic>
      <p:pic>
        <p:nvPicPr>
          <p:cNvPr id="27" name="Graphic 26" descr="Fence with solid fill">
            <a:extLst>
              <a:ext uri="{FF2B5EF4-FFF2-40B4-BE49-F238E27FC236}">
                <a16:creationId xmlns:a16="http://schemas.microsoft.com/office/drawing/2014/main" id="{7B8C5D43-76AD-BBFF-F491-96EE37FBBA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62167" y="2423352"/>
            <a:ext cx="397765" cy="397765"/>
          </a:xfrm>
          <a:prstGeom prst="rect">
            <a:avLst/>
          </a:prstGeom>
        </p:spPr>
      </p:pic>
      <p:pic>
        <p:nvPicPr>
          <p:cNvPr id="29" name="Graphic 28" descr="Fence with solid fill">
            <a:extLst>
              <a:ext uri="{FF2B5EF4-FFF2-40B4-BE49-F238E27FC236}">
                <a16:creationId xmlns:a16="http://schemas.microsoft.com/office/drawing/2014/main" id="{F771D25A-9BF7-84DC-CE2E-9F2451D23E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726" y="4618174"/>
            <a:ext cx="397765" cy="397765"/>
          </a:xfrm>
          <a:prstGeom prst="rect">
            <a:avLst/>
          </a:prstGeom>
        </p:spPr>
      </p:pic>
      <p:sp>
        <p:nvSpPr>
          <p:cNvPr id="31" name="TextBox 30">
            <a:extLst>
              <a:ext uri="{FF2B5EF4-FFF2-40B4-BE49-F238E27FC236}">
                <a16:creationId xmlns:a16="http://schemas.microsoft.com/office/drawing/2014/main" id="{7D3F5593-0018-6523-6022-B854220A1443}"/>
              </a:ext>
            </a:extLst>
          </p:cNvPr>
          <p:cNvSpPr txBox="1"/>
          <p:nvPr/>
        </p:nvSpPr>
        <p:spPr>
          <a:xfrm>
            <a:off x="493527" y="4578825"/>
            <a:ext cx="2121758" cy="484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rgbClr val="575757"/>
                </a:solidFill>
              </a:rPr>
              <a:t>Quality gates guard against moving security defects forward</a:t>
            </a:r>
          </a:p>
        </p:txBody>
      </p:sp>
      <p:sp>
        <p:nvSpPr>
          <p:cNvPr id="2" name="Google Shape;238;p2">
            <a:extLst>
              <a:ext uri="{FF2B5EF4-FFF2-40B4-BE49-F238E27FC236}">
                <a16:creationId xmlns:a16="http://schemas.microsoft.com/office/drawing/2014/main" id="{2CA356B2-64E8-3AD6-7C95-CC9907C2FA98}"/>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31</a:t>
            </a:fld>
            <a:endParaRPr dirty="0"/>
          </a:p>
        </p:txBody>
      </p:sp>
      <p:sp>
        <p:nvSpPr>
          <p:cNvPr id="8" name="Speech Bubble: Rectangle with Corners Rounded 7">
            <a:extLst>
              <a:ext uri="{FF2B5EF4-FFF2-40B4-BE49-F238E27FC236}">
                <a16:creationId xmlns:a16="http://schemas.microsoft.com/office/drawing/2014/main" id="{E6A0BF01-E88A-7433-6156-22AB8BDA2B36}"/>
              </a:ext>
            </a:extLst>
          </p:cNvPr>
          <p:cNvSpPr/>
          <p:nvPr/>
        </p:nvSpPr>
        <p:spPr>
          <a:xfrm>
            <a:off x="5515863" y="4454408"/>
            <a:ext cx="3244679" cy="671878"/>
          </a:xfrm>
          <a:prstGeom prst="wedgeRoundRectCallout">
            <a:avLst>
              <a:gd name="adj1" fmla="val -33216"/>
              <a:gd name="adj2" fmla="val -63298"/>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000" dirty="0">
                <a:solidFill>
                  <a:schemeClr val="tx1">
                    <a:lumMod val="50000"/>
                  </a:schemeClr>
                </a:solidFill>
              </a:rPr>
              <a:t>Secure coding best practices (OWASP Top 10)</a:t>
            </a:r>
          </a:p>
          <a:p>
            <a:pPr marL="285750" indent="-285750">
              <a:buFont typeface="Arial" panose="020B0604020202020204" pitchFamily="34" charset="0"/>
              <a:buChar char="•"/>
            </a:pPr>
            <a:r>
              <a:rPr lang="en-US" sz="1000" dirty="0">
                <a:solidFill>
                  <a:schemeClr val="tx1">
                    <a:lumMod val="50000"/>
                  </a:schemeClr>
                </a:solidFill>
              </a:rPr>
              <a:t>Static code analysis (SCA &amp; SAST)</a:t>
            </a:r>
          </a:p>
          <a:p>
            <a:pPr marL="285750" indent="-285750">
              <a:buFont typeface="Arial" panose="020B0604020202020204" pitchFamily="34" charset="0"/>
              <a:buChar char="•"/>
            </a:pPr>
            <a:r>
              <a:rPr lang="en-US" sz="1000" dirty="0">
                <a:solidFill>
                  <a:schemeClr val="tx1">
                    <a:lumMod val="50000"/>
                  </a:schemeClr>
                </a:solidFill>
              </a:rPr>
              <a:t>Security-focused unit tests</a:t>
            </a:r>
          </a:p>
        </p:txBody>
      </p:sp>
    </p:spTree>
    <p:extLst>
      <p:ext uri="{BB962C8B-B14F-4D97-AF65-F5344CB8AC3E}">
        <p14:creationId xmlns:p14="http://schemas.microsoft.com/office/powerpoint/2010/main" val="9796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19A45F5-1803-7421-CB0C-A7A348AB4988}"/>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CBED28D-81E5-03F2-851B-8D4EC68089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4" name="Object 3" hidden="1">
                        <a:extLst>
                          <a:ext uri="{FF2B5EF4-FFF2-40B4-BE49-F238E27FC236}">
                            <a16:creationId xmlns:a16="http://schemas.microsoft.com/office/drawing/2014/main" id="{46B92032-2BDA-4B83-A6EB-FC351B623686}"/>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14" name="Google Shape;114;gc2c2b1796e_0_0">
            <a:extLst>
              <a:ext uri="{FF2B5EF4-FFF2-40B4-BE49-F238E27FC236}">
                <a16:creationId xmlns:a16="http://schemas.microsoft.com/office/drawing/2014/main" id="{E6738E0E-A846-4AC7-97D6-BD8BEDB758E4}"/>
              </a:ext>
            </a:extLst>
          </p:cNvPr>
          <p:cNvSpPr txBox="1">
            <a:spLocks noGrp="1"/>
          </p:cNvSpPr>
          <p:nvPr>
            <p:ph type="title"/>
          </p:nvPr>
        </p:nvSpPr>
        <p:spPr>
          <a:prstGeom prst="rect">
            <a:avLst/>
          </a:prstGeom>
          <a:noFill/>
          <a:ln>
            <a:noFill/>
          </a:ln>
        </p:spPr>
        <p:txBody>
          <a:bodyPr spcFirstLastPara="1" wrap="square" lIns="0" tIns="0" rIns="0" bIns="0" anchor="b" anchorCtr="0">
            <a:noAutofit/>
          </a:bodyPr>
          <a:lstStyle/>
          <a:p>
            <a:pPr>
              <a:buClr>
                <a:srgbClr val="000000"/>
              </a:buClr>
              <a:buSzPts val="2400"/>
            </a:pPr>
            <a:r>
              <a:rPr lang="en-US" sz="2100" dirty="0">
                <a:sym typeface="+mj-lt"/>
              </a:rPr>
              <a:t>Sprint Planning with Security in Mind</a:t>
            </a:r>
            <a:endParaRPr sz="1350" dirty="0">
              <a:solidFill>
                <a:schemeClr val="tx2">
                  <a:lumMod val="100000"/>
                </a:schemeClr>
              </a:solidFill>
            </a:endParaRPr>
          </a:p>
        </p:txBody>
      </p:sp>
      <p:grpSp>
        <p:nvGrpSpPr>
          <p:cNvPr id="58" name="Group 57">
            <a:extLst>
              <a:ext uri="{FF2B5EF4-FFF2-40B4-BE49-F238E27FC236}">
                <a16:creationId xmlns:a16="http://schemas.microsoft.com/office/drawing/2014/main" id="{CE91BB44-A32C-7132-AF91-5B0223610D3E}"/>
              </a:ext>
            </a:extLst>
          </p:cNvPr>
          <p:cNvGrpSpPr/>
          <p:nvPr/>
        </p:nvGrpSpPr>
        <p:grpSpPr>
          <a:xfrm>
            <a:off x="2139740" y="2171925"/>
            <a:ext cx="4864519" cy="2265916"/>
            <a:chOff x="2139740" y="1757867"/>
            <a:chExt cx="4864519" cy="2265916"/>
          </a:xfrm>
        </p:grpSpPr>
        <p:grpSp>
          <p:nvGrpSpPr>
            <p:cNvPr id="5" name="Google Shape;747;p39">
              <a:extLst>
                <a:ext uri="{FF2B5EF4-FFF2-40B4-BE49-F238E27FC236}">
                  <a16:creationId xmlns:a16="http://schemas.microsoft.com/office/drawing/2014/main" id="{0F8971D2-2815-9B26-DD4F-4A1EB775D264}"/>
                </a:ext>
              </a:extLst>
            </p:cNvPr>
            <p:cNvGrpSpPr/>
            <p:nvPr/>
          </p:nvGrpSpPr>
          <p:grpSpPr>
            <a:xfrm>
              <a:off x="2139740" y="1757867"/>
              <a:ext cx="4864519" cy="2265916"/>
              <a:chOff x="2237450" y="1854836"/>
              <a:chExt cx="4516709" cy="2139879"/>
            </a:xfrm>
          </p:grpSpPr>
          <p:sp>
            <p:nvSpPr>
              <p:cNvPr id="37" name="Google Shape;748;p39">
                <a:extLst>
                  <a:ext uri="{FF2B5EF4-FFF2-40B4-BE49-F238E27FC236}">
                    <a16:creationId xmlns:a16="http://schemas.microsoft.com/office/drawing/2014/main" id="{AC3C6E65-F86A-AAB8-8F48-E7ECD3E6D555}"/>
                  </a:ext>
                </a:extLst>
              </p:cNvPr>
              <p:cNvSpPr/>
              <p:nvPr/>
            </p:nvSpPr>
            <p:spPr>
              <a:xfrm>
                <a:off x="3002123" y="2870636"/>
                <a:ext cx="1492938" cy="1015730"/>
              </a:xfrm>
              <a:custGeom>
                <a:avLst/>
                <a:gdLst/>
                <a:ahLst/>
                <a:cxnLst/>
                <a:rect l="l" t="t" r="r" b="b"/>
                <a:pathLst>
                  <a:path w="80743" h="54934" extrusionOk="0">
                    <a:moveTo>
                      <a:pt x="65890" y="0"/>
                    </a:moveTo>
                    <a:cubicBezTo>
                      <a:pt x="55436" y="10725"/>
                      <a:pt x="43323" y="23494"/>
                      <a:pt x="29165" y="29396"/>
                    </a:cubicBezTo>
                    <a:cubicBezTo>
                      <a:pt x="24227" y="31518"/>
                      <a:pt x="18904" y="32598"/>
                      <a:pt x="13580" y="32636"/>
                    </a:cubicBezTo>
                    <a:cubicBezTo>
                      <a:pt x="11034" y="32636"/>
                      <a:pt x="8488" y="32366"/>
                      <a:pt x="6019" y="31788"/>
                    </a:cubicBezTo>
                    <a:lnTo>
                      <a:pt x="6019" y="31788"/>
                    </a:lnTo>
                    <a:lnTo>
                      <a:pt x="11998" y="42474"/>
                    </a:lnTo>
                    <a:lnTo>
                      <a:pt x="11998" y="42512"/>
                    </a:lnTo>
                    <a:cubicBezTo>
                      <a:pt x="13040" y="44364"/>
                      <a:pt x="12384" y="46756"/>
                      <a:pt x="10494" y="47797"/>
                    </a:cubicBezTo>
                    <a:lnTo>
                      <a:pt x="10455" y="47797"/>
                    </a:lnTo>
                    <a:lnTo>
                      <a:pt x="1" y="53738"/>
                    </a:lnTo>
                    <a:cubicBezTo>
                      <a:pt x="3974" y="54548"/>
                      <a:pt x="8025" y="54934"/>
                      <a:pt x="12075" y="54934"/>
                    </a:cubicBezTo>
                    <a:cubicBezTo>
                      <a:pt x="18402" y="54934"/>
                      <a:pt x="24729" y="53969"/>
                      <a:pt x="30785" y="52079"/>
                    </a:cubicBezTo>
                    <a:cubicBezTo>
                      <a:pt x="50884" y="45714"/>
                      <a:pt x="66045" y="29936"/>
                      <a:pt x="80742" y="15238"/>
                    </a:cubicBezTo>
                    <a:lnTo>
                      <a:pt x="65890"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749;p39">
                <a:extLst>
                  <a:ext uri="{FF2B5EF4-FFF2-40B4-BE49-F238E27FC236}">
                    <a16:creationId xmlns:a16="http://schemas.microsoft.com/office/drawing/2014/main" id="{B3660581-AFD7-3354-A3B7-D1E7B1B7943F}"/>
                  </a:ext>
                </a:extLst>
              </p:cNvPr>
              <p:cNvSpPr/>
              <p:nvPr/>
            </p:nvSpPr>
            <p:spPr>
              <a:xfrm>
                <a:off x="3815316" y="2205480"/>
                <a:ext cx="1816051" cy="1675157"/>
              </a:xfrm>
              <a:custGeom>
                <a:avLst/>
                <a:gdLst/>
                <a:ahLst/>
                <a:cxnLst/>
                <a:rect l="l" t="t" r="r" b="b"/>
                <a:pathLst>
                  <a:path w="98218" h="90598" extrusionOk="0">
                    <a:moveTo>
                      <a:pt x="22336" y="1"/>
                    </a:moveTo>
                    <a:cubicBezTo>
                      <a:pt x="22056" y="1"/>
                      <a:pt x="21772" y="31"/>
                      <a:pt x="21488" y="96"/>
                    </a:cubicBezTo>
                    <a:lnTo>
                      <a:pt x="16319" y="1176"/>
                    </a:lnTo>
                    <a:lnTo>
                      <a:pt x="3511" y="3838"/>
                    </a:lnTo>
                    <a:lnTo>
                      <a:pt x="3472" y="3838"/>
                    </a:lnTo>
                    <a:cubicBezTo>
                      <a:pt x="1351" y="4262"/>
                      <a:pt x="1" y="6307"/>
                      <a:pt x="425" y="8428"/>
                    </a:cubicBezTo>
                    <a:lnTo>
                      <a:pt x="425" y="8467"/>
                    </a:lnTo>
                    <a:lnTo>
                      <a:pt x="2277" y="17378"/>
                    </a:lnTo>
                    <a:lnTo>
                      <a:pt x="4128" y="26482"/>
                    </a:lnTo>
                    <a:cubicBezTo>
                      <a:pt x="4561" y="28590"/>
                      <a:pt x="6270" y="29624"/>
                      <a:pt x="7974" y="29624"/>
                    </a:cubicBezTo>
                    <a:cubicBezTo>
                      <a:pt x="9763" y="29624"/>
                      <a:pt x="11547" y="28484"/>
                      <a:pt x="11844" y="26251"/>
                    </a:cubicBezTo>
                    <a:cubicBezTo>
                      <a:pt x="13040" y="27408"/>
                      <a:pt x="14235" y="28566"/>
                      <a:pt x="15393" y="29723"/>
                    </a:cubicBezTo>
                    <a:cubicBezTo>
                      <a:pt x="17592" y="31883"/>
                      <a:pt x="19752" y="34005"/>
                      <a:pt x="21912" y="36011"/>
                    </a:cubicBezTo>
                    <a:lnTo>
                      <a:pt x="37999" y="52445"/>
                    </a:lnTo>
                    <a:cubicBezTo>
                      <a:pt x="45676" y="60160"/>
                      <a:pt x="53854" y="68531"/>
                      <a:pt x="62920" y="75475"/>
                    </a:cubicBezTo>
                    <a:cubicBezTo>
                      <a:pt x="72950" y="83191"/>
                      <a:pt x="84060" y="89170"/>
                      <a:pt x="96674" y="90597"/>
                    </a:cubicBezTo>
                    <a:lnTo>
                      <a:pt x="88920" y="81455"/>
                    </a:lnTo>
                    <a:cubicBezTo>
                      <a:pt x="87493" y="79796"/>
                      <a:pt x="87686" y="77327"/>
                      <a:pt x="89345" y="75938"/>
                    </a:cubicBezTo>
                    <a:lnTo>
                      <a:pt x="98217" y="68338"/>
                    </a:lnTo>
                    <a:cubicBezTo>
                      <a:pt x="88998" y="67143"/>
                      <a:pt x="80974" y="62475"/>
                      <a:pt x="73605" y="56572"/>
                    </a:cubicBezTo>
                    <a:cubicBezTo>
                      <a:pt x="65697" y="50207"/>
                      <a:pt x="58560" y="42415"/>
                      <a:pt x="51578" y="35972"/>
                    </a:cubicBezTo>
                    <a:lnTo>
                      <a:pt x="36764" y="20773"/>
                    </a:lnTo>
                    <a:cubicBezTo>
                      <a:pt x="33292" y="17301"/>
                      <a:pt x="29705" y="13675"/>
                      <a:pt x="26040" y="10049"/>
                    </a:cubicBezTo>
                    <a:cubicBezTo>
                      <a:pt x="25191" y="9238"/>
                      <a:pt x="24343" y="8428"/>
                      <a:pt x="23494" y="7657"/>
                    </a:cubicBezTo>
                    <a:cubicBezTo>
                      <a:pt x="25500" y="7040"/>
                      <a:pt x="26657" y="4956"/>
                      <a:pt x="26117" y="2912"/>
                    </a:cubicBezTo>
                    <a:cubicBezTo>
                      <a:pt x="25652" y="1185"/>
                      <a:pt x="24071" y="1"/>
                      <a:pt x="22336"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750;p39">
                <a:extLst>
                  <a:ext uri="{FF2B5EF4-FFF2-40B4-BE49-F238E27FC236}">
                    <a16:creationId xmlns:a16="http://schemas.microsoft.com/office/drawing/2014/main" id="{D5F8C931-D1EA-FC96-C792-96C719E11EB7}"/>
                  </a:ext>
                </a:extLst>
              </p:cNvPr>
              <p:cNvSpPr/>
              <p:nvPr/>
            </p:nvSpPr>
            <p:spPr>
              <a:xfrm>
                <a:off x="2237450" y="1985401"/>
                <a:ext cx="1006466" cy="1945999"/>
              </a:xfrm>
              <a:custGeom>
                <a:avLst/>
                <a:gdLst/>
                <a:ahLst/>
                <a:cxnLst/>
                <a:rect l="l" t="t" r="r" b="b"/>
                <a:pathLst>
                  <a:path w="54433" h="105246" extrusionOk="0">
                    <a:moveTo>
                      <a:pt x="28470" y="0"/>
                    </a:moveTo>
                    <a:lnTo>
                      <a:pt x="28470" y="0"/>
                    </a:lnTo>
                    <a:cubicBezTo>
                      <a:pt x="21141" y="4051"/>
                      <a:pt x="14814" y="9683"/>
                      <a:pt x="9953" y="16550"/>
                    </a:cubicBezTo>
                    <a:cubicBezTo>
                      <a:pt x="3472" y="25731"/>
                      <a:pt x="0" y="36648"/>
                      <a:pt x="0" y="47913"/>
                    </a:cubicBezTo>
                    <a:cubicBezTo>
                      <a:pt x="0" y="71599"/>
                      <a:pt x="12075" y="90386"/>
                      <a:pt x="31248" y="98487"/>
                    </a:cubicBezTo>
                    <a:cubicBezTo>
                      <a:pt x="30708" y="98989"/>
                      <a:pt x="30360" y="99606"/>
                      <a:pt x="30168" y="100262"/>
                    </a:cubicBezTo>
                    <a:cubicBezTo>
                      <a:pt x="29403" y="102924"/>
                      <a:pt x="31501" y="105246"/>
                      <a:pt x="33923" y="105246"/>
                    </a:cubicBezTo>
                    <a:cubicBezTo>
                      <a:pt x="34554" y="105246"/>
                      <a:pt x="35208" y="105088"/>
                      <a:pt x="35838" y="104737"/>
                    </a:cubicBezTo>
                    <a:lnTo>
                      <a:pt x="41355" y="101612"/>
                    </a:lnTo>
                    <a:lnTo>
                      <a:pt x="51848" y="95748"/>
                    </a:lnTo>
                    <a:lnTo>
                      <a:pt x="51886" y="95748"/>
                    </a:lnTo>
                    <a:cubicBezTo>
                      <a:pt x="53777" y="94668"/>
                      <a:pt x="54432" y="92315"/>
                      <a:pt x="53391" y="90425"/>
                    </a:cubicBezTo>
                    <a:lnTo>
                      <a:pt x="53391" y="90386"/>
                    </a:lnTo>
                    <a:lnTo>
                      <a:pt x="53391" y="90348"/>
                    </a:lnTo>
                    <a:lnTo>
                      <a:pt x="47373" y="79662"/>
                    </a:lnTo>
                    <a:lnTo>
                      <a:pt x="44364" y="74300"/>
                    </a:lnTo>
                    <a:cubicBezTo>
                      <a:pt x="43652" y="73034"/>
                      <a:pt x="42310" y="72309"/>
                      <a:pt x="40941" y="72309"/>
                    </a:cubicBezTo>
                    <a:cubicBezTo>
                      <a:pt x="40306" y="72309"/>
                      <a:pt x="39665" y="72465"/>
                      <a:pt x="39079" y="72795"/>
                    </a:cubicBezTo>
                    <a:cubicBezTo>
                      <a:pt x="38153" y="73297"/>
                      <a:pt x="37497" y="74145"/>
                      <a:pt x="37227" y="75148"/>
                    </a:cubicBezTo>
                    <a:cubicBezTo>
                      <a:pt x="37227" y="75225"/>
                      <a:pt x="37227" y="75264"/>
                      <a:pt x="37189" y="75303"/>
                    </a:cubicBezTo>
                    <a:cubicBezTo>
                      <a:pt x="28702" y="69632"/>
                      <a:pt x="23417" y="59795"/>
                      <a:pt x="23417" y="47874"/>
                    </a:cubicBezTo>
                    <a:cubicBezTo>
                      <a:pt x="23417" y="42666"/>
                      <a:pt x="24651" y="37574"/>
                      <a:pt x="27043" y="32984"/>
                    </a:cubicBezTo>
                    <a:cubicBezTo>
                      <a:pt x="29357" y="28432"/>
                      <a:pt x="32714" y="24497"/>
                      <a:pt x="36841" y="21449"/>
                    </a:cubicBezTo>
                    <a:lnTo>
                      <a:pt x="27197" y="18672"/>
                    </a:lnTo>
                    <a:lnTo>
                      <a:pt x="27159" y="18672"/>
                    </a:lnTo>
                    <a:cubicBezTo>
                      <a:pt x="25075" y="18054"/>
                      <a:pt x="23880" y="15894"/>
                      <a:pt x="24497" y="13849"/>
                    </a:cubicBezTo>
                    <a:lnTo>
                      <a:pt x="24497" y="13811"/>
                    </a:lnTo>
                    <a:lnTo>
                      <a:pt x="28470" y="0"/>
                    </a:lnTo>
                    <a:close/>
                  </a:path>
                </a:pathLst>
              </a:cu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751;p39">
                <a:extLst>
                  <a:ext uri="{FF2B5EF4-FFF2-40B4-BE49-F238E27FC236}">
                    <a16:creationId xmlns:a16="http://schemas.microsoft.com/office/drawing/2014/main" id="{06DC2D7C-B368-B958-17AD-5A969ED85B2F}"/>
                  </a:ext>
                </a:extLst>
              </p:cNvPr>
              <p:cNvSpPr/>
              <p:nvPr/>
            </p:nvSpPr>
            <p:spPr>
              <a:xfrm>
                <a:off x="4469432" y="2377723"/>
                <a:ext cx="510731" cy="492185"/>
              </a:xfrm>
              <a:custGeom>
                <a:avLst/>
                <a:gdLst/>
                <a:ahLst/>
                <a:cxnLst/>
                <a:rect l="l" t="t" r="r" b="b"/>
                <a:pathLst>
                  <a:path w="27622" h="26619" extrusionOk="0">
                    <a:moveTo>
                      <a:pt x="5286" y="1"/>
                    </a:moveTo>
                    <a:cubicBezTo>
                      <a:pt x="695" y="78"/>
                      <a:pt x="1" y="6713"/>
                      <a:pt x="4514" y="7716"/>
                    </a:cubicBezTo>
                    <a:lnTo>
                      <a:pt x="4591" y="8218"/>
                    </a:lnTo>
                    <a:lnTo>
                      <a:pt x="1389" y="11381"/>
                    </a:lnTo>
                    <a:lnTo>
                      <a:pt x="16241" y="26619"/>
                    </a:lnTo>
                    <a:lnTo>
                      <a:pt x="19366" y="23378"/>
                    </a:lnTo>
                    <a:lnTo>
                      <a:pt x="19868" y="22915"/>
                    </a:lnTo>
                    <a:cubicBezTo>
                      <a:pt x="20161" y="24822"/>
                      <a:pt x="21813" y="26206"/>
                      <a:pt x="23699" y="26206"/>
                    </a:cubicBezTo>
                    <a:cubicBezTo>
                      <a:pt x="23797" y="26206"/>
                      <a:pt x="23896" y="26202"/>
                      <a:pt x="23995" y="26194"/>
                    </a:cubicBezTo>
                    <a:cubicBezTo>
                      <a:pt x="26040" y="26040"/>
                      <a:pt x="27622" y="24343"/>
                      <a:pt x="27622" y="22298"/>
                    </a:cubicBezTo>
                    <a:lnTo>
                      <a:pt x="27622" y="3935"/>
                    </a:lnTo>
                    <a:lnTo>
                      <a:pt x="27622" y="3897"/>
                    </a:lnTo>
                    <a:cubicBezTo>
                      <a:pt x="27622" y="2894"/>
                      <a:pt x="27236" y="1891"/>
                      <a:pt x="26503" y="1158"/>
                    </a:cubicBezTo>
                    <a:cubicBezTo>
                      <a:pt x="25770" y="425"/>
                      <a:pt x="24767" y="1"/>
                      <a:pt x="23725"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752;p39">
                <a:extLst>
                  <a:ext uri="{FF2B5EF4-FFF2-40B4-BE49-F238E27FC236}">
                    <a16:creationId xmlns:a16="http://schemas.microsoft.com/office/drawing/2014/main" id="{4FB68AFF-E9AF-6388-ABE7-A99A25A243ED}"/>
                  </a:ext>
                </a:extLst>
              </p:cNvPr>
              <p:cNvSpPr/>
              <p:nvPr/>
            </p:nvSpPr>
            <p:spPr>
              <a:xfrm>
                <a:off x="4708390" y="1854855"/>
                <a:ext cx="1705906" cy="803890"/>
              </a:xfrm>
              <a:custGeom>
                <a:avLst/>
                <a:gdLst/>
                <a:ahLst/>
                <a:cxnLst/>
                <a:rect l="l" t="t" r="r" b="b"/>
                <a:pathLst>
                  <a:path w="92261" h="43477" extrusionOk="0">
                    <a:moveTo>
                      <a:pt x="56860" y="0"/>
                    </a:moveTo>
                    <a:cubicBezTo>
                      <a:pt x="48388" y="0"/>
                      <a:pt x="39960" y="1773"/>
                      <a:pt x="32213" y="5170"/>
                    </a:cubicBezTo>
                    <a:cubicBezTo>
                      <a:pt x="20022" y="10378"/>
                      <a:pt x="9684" y="19019"/>
                      <a:pt x="1" y="28278"/>
                    </a:cubicBezTo>
                    <a:lnTo>
                      <a:pt x="10802" y="28278"/>
                    </a:lnTo>
                    <a:cubicBezTo>
                      <a:pt x="12963" y="28278"/>
                      <a:pt x="14699" y="30014"/>
                      <a:pt x="14699" y="32174"/>
                    </a:cubicBezTo>
                    <a:lnTo>
                      <a:pt x="14699" y="32212"/>
                    </a:lnTo>
                    <a:lnTo>
                      <a:pt x="14699" y="43477"/>
                    </a:lnTo>
                    <a:cubicBezTo>
                      <a:pt x="21527" y="36996"/>
                      <a:pt x="28972" y="30824"/>
                      <a:pt x="37112" y="26850"/>
                    </a:cubicBezTo>
                    <a:cubicBezTo>
                      <a:pt x="42898" y="23996"/>
                      <a:pt x="49071" y="22260"/>
                      <a:pt x="55629" y="22260"/>
                    </a:cubicBezTo>
                    <a:cubicBezTo>
                      <a:pt x="55734" y="22259"/>
                      <a:pt x="55839" y="22258"/>
                      <a:pt x="55944" y="22258"/>
                    </a:cubicBezTo>
                    <a:cubicBezTo>
                      <a:pt x="59618" y="22258"/>
                      <a:pt x="63250" y="22911"/>
                      <a:pt x="66700" y="24111"/>
                    </a:cubicBezTo>
                    <a:cubicBezTo>
                      <a:pt x="64617" y="26657"/>
                      <a:pt x="66392" y="30477"/>
                      <a:pt x="69671" y="30477"/>
                    </a:cubicBezTo>
                    <a:lnTo>
                      <a:pt x="77309" y="30592"/>
                    </a:lnTo>
                    <a:lnTo>
                      <a:pt x="88072" y="30708"/>
                    </a:lnTo>
                    <a:cubicBezTo>
                      <a:pt x="90232" y="30708"/>
                      <a:pt x="92007" y="29011"/>
                      <a:pt x="92045" y="26850"/>
                    </a:cubicBezTo>
                    <a:lnTo>
                      <a:pt x="92045" y="26812"/>
                    </a:lnTo>
                    <a:lnTo>
                      <a:pt x="92200" y="12345"/>
                    </a:lnTo>
                    <a:lnTo>
                      <a:pt x="92238" y="8411"/>
                    </a:lnTo>
                    <a:cubicBezTo>
                      <a:pt x="92260" y="5894"/>
                      <a:pt x="90273" y="4451"/>
                      <a:pt x="88288" y="4451"/>
                    </a:cubicBezTo>
                    <a:cubicBezTo>
                      <a:pt x="86804" y="4451"/>
                      <a:pt x="85321" y="5256"/>
                      <a:pt x="84677" y="7022"/>
                    </a:cubicBezTo>
                    <a:cubicBezTo>
                      <a:pt x="76807" y="2508"/>
                      <a:pt x="67433" y="1"/>
                      <a:pt x="57133" y="1"/>
                    </a:cubicBezTo>
                    <a:cubicBezTo>
                      <a:pt x="57042" y="0"/>
                      <a:pt x="56951" y="0"/>
                      <a:pt x="56860"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753;p39">
                <a:extLst>
                  <a:ext uri="{FF2B5EF4-FFF2-40B4-BE49-F238E27FC236}">
                    <a16:creationId xmlns:a16="http://schemas.microsoft.com/office/drawing/2014/main" id="{AF7AB073-A3D1-C069-6F20-E97B4A34B45B}"/>
                  </a:ext>
                </a:extLst>
              </p:cNvPr>
              <p:cNvSpPr/>
              <p:nvPr/>
            </p:nvSpPr>
            <p:spPr>
              <a:xfrm>
                <a:off x="5433844" y="2083126"/>
                <a:ext cx="1320315" cy="1911589"/>
              </a:xfrm>
              <a:custGeom>
                <a:avLst/>
                <a:gdLst/>
                <a:ahLst/>
                <a:cxnLst/>
                <a:rect l="l" t="t" r="r" b="b"/>
                <a:pathLst>
                  <a:path w="71407" h="103385" extrusionOk="0">
                    <a:moveTo>
                      <a:pt x="52967" y="0"/>
                    </a:moveTo>
                    <a:lnTo>
                      <a:pt x="52812" y="14467"/>
                    </a:lnTo>
                    <a:lnTo>
                      <a:pt x="52812" y="14505"/>
                    </a:lnTo>
                    <a:cubicBezTo>
                      <a:pt x="52774" y="16642"/>
                      <a:pt x="51038" y="18364"/>
                      <a:pt x="48947" y="18364"/>
                    </a:cubicBezTo>
                    <a:cubicBezTo>
                      <a:pt x="48924" y="18364"/>
                      <a:pt x="48901" y="18363"/>
                      <a:pt x="48878" y="18363"/>
                    </a:cubicBezTo>
                    <a:lnTo>
                      <a:pt x="48839" y="18363"/>
                    </a:lnTo>
                    <a:lnTo>
                      <a:pt x="38076" y="18247"/>
                    </a:lnTo>
                    <a:lnTo>
                      <a:pt x="38076" y="18247"/>
                    </a:lnTo>
                    <a:cubicBezTo>
                      <a:pt x="44248" y="24072"/>
                      <a:pt x="47952" y="32598"/>
                      <a:pt x="47952" y="42589"/>
                    </a:cubicBezTo>
                    <a:cubicBezTo>
                      <a:pt x="47952" y="44132"/>
                      <a:pt x="47836" y="45675"/>
                      <a:pt x="47604" y="47219"/>
                    </a:cubicBezTo>
                    <a:cubicBezTo>
                      <a:pt x="45637" y="60759"/>
                      <a:pt x="35491" y="71638"/>
                      <a:pt x="22144" y="74531"/>
                    </a:cubicBezTo>
                    <a:cubicBezTo>
                      <a:pt x="22821" y="71821"/>
                      <a:pt x="20669" y="69628"/>
                      <a:pt x="18333" y="69628"/>
                    </a:cubicBezTo>
                    <a:cubicBezTo>
                      <a:pt x="17476" y="69628"/>
                      <a:pt x="16594" y="69923"/>
                      <a:pt x="15817" y="70596"/>
                    </a:cubicBezTo>
                    <a:lnTo>
                      <a:pt x="10725" y="74917"/>
                    </a:lnTo>
                    <a:lnTo>
                      <a:pt x="1852" y="82516"/>
                    </a:lnTo>
                    <a:cubicBezTo>
                      <a:pt x="193" y="83944"/>
                      <a:pt x="1" y="86413"/>
                      <a:pt x="1389" y="88033"/>
                    </a:cubicBezTo>
                    <a:lnTo>
                      <a:pt x="1428" y="88033"/>
                    </a:lnTo>
                    <a:lnTo>
                      <a:pt x="9220" y="97137"/>
                    </a:lnTo>
                    <a:lnTo>
                      <a:pt x="13387" y="102036"/>
                    </a:lnTo>
                    <a:cubicBezTo>
                      <a:pt x="14158" y="102918"/>
                      <a:pt x="15245" y="103384"/>
                      <a:pt x="16344" y="103384"/>
                    </a:cubicBezTo>
                    <a:cubicBezTo>
                      <a:pt x="17168" y="103384"/>
                      <a:pt x="17999" y="103122"/>
                      <a:pt x="18710" y="102576"/>
                    </a:cubicBezTo>
                    <a:cubicBezTo>
                      <a:pt x="20369" y="101342"/>
                      <a:pt x="20755" y="98989"/>
                      <a:pt x="19598" y="97291"/>
                    </a:cubicBezTo>
                    <a:cubicBezTo>
                      <a:pt x="48145" y="95131"/>
                      <a:pt x="68938" y="73142"/>
                      <a:pt x="71175" y="47180"/>
                    </a:cubicBezTo>
                    <a:cubicBezTo>
                      <a:pt x="71329" y="45637"/>
                      <a:pt x="71406" y="44094"/>
                      <a:pt x="71406" y="42551"/>
                    </a:cubicBezTo>
                    <a:cubicBezTo>
                      <a:pt x="71329" y="24805"/>
                      <a:pt x="64463" y="9837"/>
                      <a:pt x="52967" y="0"/>
                    </a:cubicBezTo>
                    <a:close/>
                  </a:path>
                </a:pathLst>
              </a:custGeom>
              <a:solidFill>
                <a:schemeClr val="bg1">
                  <a:lumMod val="65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754;p39">
                <a:extLst>
                  <a:ext uri="{FF2B5EF4-FFF2-40B4-BE49-F238E27FC236}">
                    <a16:creationId xmlns:a16="http://schemas.microsoft.com/office/drawing/2014/main" id="{B771BF87-88BD-5DB6-4D5B-F09551EB0E42}"/>
                  </a:ext>
                </a:extLst>
              </p:cNvPr>
              <p:cNvSpPr/>
              <p:nvPr/>
            </p:nvSpPr>
            <p:spPr>
              <a:xfrm>
                <a:off x="2678994" y="1854836"/>
                <a:ext cx="1438725" cy="670540"/>
              </a:xfrm>
              <a:custGeom>
                <a:avLst/>
                <a:gdLst/>
                <a:ahLst/>
                <a:cxnLst/>
                <a:rect l="l" t="t" r="r" b="b"/>
                <a:pathLst>
                  <a:path w="77811" h="36265" extrusionOk="0">
                    <a:moveTo>
                      <a:pt x="32182" y="1"/>
                    </a:moveTo>
                    <a:cubicBezTo>
                      <a:pt x="25737" y="1"/>
                      <a:pt x="19298" y="1081"/>
                      <a:pt x="13194" y="3204"/>
                    </a:cubicBezTo>
                    <a:cubicBezTo>
                      <a:pt x="13117" y="2895"/>
                      <a:pt x="13001" y="2625"/>
                      <a:pt x="12847" y="2394"/>
                    </a:cubicBezTo>
                    <a:cubicBezTo>
                      <a:pt x="12102" y="1007"/>
                      <a:pt x="10773" y="353"/>
                      <a:pt x="9448" y="353"/>
                    </a:cubicBezTo>
                    <a:cubicBezTo>
                      <a:pt x="7823" y="353"/>
                      <a:pt x="6203" y="1338"/>
                      <a:pt x="5671" y="3165"/>
                    </a:cubicBezTo>
                    <a:lnTo>
                      <a:pt x="4553" y="7023"/>
                    </a:lnTo>
                    <a:lnTo>
                      <a:pt x="579" y="20833"/>
                    </a:lnTo>
                    <a:lnTo>
                      <a:pt x="579" y="20872"/>
                    </a:lnTo>
                    <a:cubicBezTo>
                      <a:pt x="1" y="22955"/>
                      <a:pt x="1196" y="25115"/>
                      <a:pt x="3241" y="25694"/>
                    </a:cubicBezTo>
                    <a:lnTo>
                      <a:pt x="3280" y="25694"/>
                    </a:lnTo>
                    <a:lnTo>
                      <a:pt x="12924" y="28472"/>
                    </a:lnTo>
                    <a:lnTo>
                      <a:pt x="20948" y="30786"/>
                    </a:lnTo>
                    <a:cubicBezTo>
                      <a:pt x="21312" y="30896"/>
                      <a:pt x="21681" y="30949"/>
                      <a:pt x="22043" y="30949"/>
                    </a:cubicBezTo>
                    <a:cubicBezTo>
                      <a:pt x="23714" y="30949"/>
                      <a:pt x="25263" y="29836"/>
                      <a:pt x="25770" y="28124"/>
                    </a:cubicBezTo>
                    <a:cubicBezTo>
                      <a:pt x="26310" y="26195"/>
                      <a:pt x="25307" y="24151"/>
                      <a:pt x="23417" y="23418"/>
                    </a:cubicBezTo>
                    <a:cubicBezTo>
                      <a:pt x="26233" y="22608"/>
                      <a:pt x="29165" y="22222"/>
                      <a:pt x="32097" y="22222"/>
                    </a:cubicBezTo>
                    <a:cubicBezTo>
                      <a:pt x="37536" y="22261"/>
                      <a:pt x="42860" y="23457"/>
                      <a:pt x="47797" y="25733"/>
                    </a:cubicBezTo>
                    <a:cubicBezTo>
                      <a:pt x="53507" y="28279"/>
                      <a:pt x="58753" y="32059"/>
                      <a:pt x="63730" y="36264"/>
                    </a:cubicBezTo>
                    <a:lnTo>
                      <a:pt x="61917" y="27391"/>
                    </a:lnTo>
                    <a:lnTo>
                      <a:pt x="61917" y="27353"/>
                    </a:lnTo>
                    <a:cubicBezTo>
                      <a:pt x="61454" y="25231"/>
                      <a:pt x="62804" y="23186"/>
                      <a:pt x="64925" y="22762"/>
                    </a:cubicBezTo>
                    <a:lnTo>
                      <a:pt x="64964" y="22762"/>
                    </a:lnTo>
                    <a:lnTo>
                      <a:pt x="77810" y="20100"/>
                    </a:lnTo>
                    <a:cubicBezTo>
                      <a:pt x="69902" y="13349"/>
                      <a:pt x="61376" y="7370"/>
                      <a:pt x="52002" y="3744"/>
                    </a:cubicBezTo>
                    <a:cubicBezTo>
                      <a:pt x="45791" y="1275"/>
                      <a:pt x="39195" y="2"/>
                      <a:pt x="32521" y="2"/>
                    </a:cubicBezTo>
                    <a:cubicBezTo>
                      <a:pt x="32408" y="1"/>
                      <a:pt x="32295" y="1"/>
                      <a:pt x="32182"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48" name="Rectangle 47">
              <a:extLst>
                <a:ext uri="{FF2B5EF4-FFF2-40B4-BE49-F238E27FC236}">
                  <a16:creationId xmlns:a16="http://schemas.microsoft.com/office/drawing/2014/main" id="{78CF242E-50B3-F7FD-C67C-0116B2A40B0F}"/>
                </a:ext>
              </a:extLst>
            </p:cNvPr>
            <p:cNvSpPr/>
            <p:nvPr/>
          </p:nvSpPr>
          <p:spPr>
            <a:xfrm rot="21237985">
              <a:off x="5568965" y="1985674"/>
              <a:ext cx="593432"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Plan</a:t>
              </a:r>
            </a:p>
          </p:txBody>
        </p:sp>
        <p:sp>
          <p:nvSpPr>
            <p:cNvPr id="49" name="Rectangle 48">
              <a:extLst>
                <a:ext uri="{FF2B5EF4-FFF2-40B4-BE49-F238E27FC236}">
                  <a16:creationId xmlns:a16="http://schemas.microsoft.com/office/drawing/2014/main" id="{F840437D-7414-7BA1-7822-F8F5FD368193}"/>
                </a:ext>
              </a:extLst>
            </p:cNvPr>
            <p:cNvSpPr/>
            <p:nvPr/>
          </p:nvSpPr>
          <p:spPr>
            <a:xfrm rot="6126998">
              <a:off x="6078877" y="2842416"/>
              <a:ext cx="934871"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Develop</a:t>
              </a:r>
            </a:p>
          </p:txBody>
        </p:sp>
        <p:sp>
          <p:nvSpPr>
            <p:cNvPr id="52" name="Rectangle 51">
              <a:extLst>
                <a:ext uri="{FF2B5EF4-FFF2-40B4-BE49-F238E27FC236}">
                  <a16:creationId xmlns:a16="http://schemas.microsoft.com/office/drawing/2014/main" id="{D352F13F-B008-75B6-1D4D-3F8A38CC4906}"/>
                </a:ext>
              </a:extLst>
            </p:cNvPr>
            <p:cNvSpPr/>
            <p:nvPr/>
          </p:nvSpPr>
          <p:spPr>
            <a:xfrm rot="2553883">
              <a:off x="4392887" y="2783026"/>
              <a:ext cx="58381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Test</a:t>
              </a:r>
            </a:p>
          </p:txBody>
        </p:sp>
        <p:sp>
          <p:nvSpPr>
            <p:cNvPr id="53" name="Rectangle 52">
              <a:extLst>
                <a:ext uri="{FF2B5EF4-FFF2-40B4-BE49-F238E27FC236}">
                  <a16:creationId xmlns:a16="http://schemas.microsoft.com/office/drawing/2014/main" id="{01918893-3BF2-7AE4-9CE2-00C004D7802C}"/>
                </a:ext>
              </a:extLst>
            </p:cNvPr>
            <p:cNvSpPr/>
            <p:nvPr/>
          </p:nvSpPr>
          <p:spPr>
            <a:xfrm rot="494249">
              <a:off x="2893464" y="1998876"/>
              <a:ext cx="934871" cy="338554"/>
            </a:xfrm>
            <a:prstGeom prst="rect">
              <a:avLst/>
            </a:prstGeom>
            <a:noFill/>
          </p:spPr>
          <p:txBody>
            <a:bodyPr wrap="none" lIns="91440" tIns="45720" rIns="91440" bIns="45720">
              <a:prstTxWarp prst="textArchUp">
                <a:avLst/>
              </a:prstTxWarp>
              <a:spAutoFit/>
            </a:bodyPr>
            <a:lstStyle/>
            <a:p>
              <a:pPr algn="ctr"/>
              <a:r>
                <a:rPr lang="en-US" sz="1600" dirty="0">
                  <a:ln w="0"/>
                  <a:solidFill>
                    <a:schemeClr val="tx1"/>
                  </a:solidFill>
                  <a:effectLst>
                    <a:outerShdw blurRad="38100" dist="19050" dir="2700000" algn="tl" rotWithShape="0">
                      <a:schemeClr val="dk1">
                        <a:alpha val="40000"/>
                      </a:schemeClr>
                    </a:outerShdw>
                  </a:effectLst>
                </a:rPr>
                <a:t>Release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6" name="Rectangle 55">
              <a:extLst>
                <a:ext uri="{FF2B5EF4-FFF2-40B4-BE49-F238E27FC236}">
                  <a16:creationId xmlns:a16="http://schemas.microsoft.com/office/drawing/2014/main" id="{E4F83731-7381-7C9B-9209-A4C8B94F0A58}"/>
                </a:ext>
              </a:extLst>
            </p:cNvPr>
            <p:cNvSpPr/>
            <p:nvPr/>
          </p:nvSpPr>
          <p:spPr>
            <a:xfrm rot="15949608">
              <a:off x="2121072" y="2663449"/>
              <a:ext cx="926857"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Operate</a:t>
              </a:r>
            </a:p>
          </p:txBody>
        </p:sp>
        <p:sp>
          <p:nvSpPr>
            <p:cNvPr id="57" name="Rectangle 56">
              <a:extLst>
                <a:ext uri="{FF2B5EF4-FFF2-40B4-BE49-F238E27FC236}">
                  <a16:creationId xmlns:a16="http://schemas.microsoft.com/office/drawing/2014/main" id="{0AB5A52C-C292-1486-13FF-3BB2C10CDF6A}"/>
                </a:ext>
              </a:extLst>
            </p:cNvPr>
            <p:cNvSpPr/>
            <p:nvPr/>
          </p:nvSpPr>
          <p:spPr>
            <a:xfrm rot="19721649">
              <a:off x="3268271" y="3184010"/>
              <a:ext cx="1083950" cy="338554"/>
            </a:xfrm>
            <a:prstGeom prst="rect">
              <a:avLst/>
            </a:prstGeom>
            <a:noFill/>
          </p:spPr>
          <p:txBody>
            <a:bodyPr wrap="none" lIns="91440" tIns="45720" rIns="91440" bIns="45720">
              <a:prstTxWarp prst="textArchDown">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Feedback</a:t>
              </a:r>
            </a:p>
          </p:txBody>
        </p:sp>
      </p:grpSp>
      <p:pic>
        <p:nvPicPr>
          <p:cNvPr id="3" name="Graphic 2" descr="Lock outline">
            <a:extLst>
              <a:ext uri="{FF2B5EF4-FFF2-40B4-BE49-F238E27FC236}">
                <a16:creationId xmlns:a16="http://schemas.microsoft.com/office/drawing/2014/main" id="{9C2178C5-22D0-FD54-7B77-67DCF61E09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042" y="1368753"/>
            <a:ext cx="397764" cy="397764"/>
          </a:xfrm>
          <a:prstGeom prst="rect">
            <a:avLst/>
          </a:prstGeom>
        </p:spPr>
      </p:pic>
      <p:sp>
        <p:nvSpPr>
          <p:cNvPr id="7" name="Arrow: Up 6">
            <a:extLst>
              <a:ext uri="{FF2B5EF4-FFF2-40B4-BE49-F238E27FC236}">
                <a16:creationId xmlns:a16="http://schemas.microsoft.com/office/drawing/2014/main" id="{D27C31E1-A8D9-C800-1D2C-98BA6A301CBC}"/>
              </a:ext>
            </a:extLst>
          </p:cNvPr>
          <p:cNvSpPr/>
          <p:nvPr/>
        </p:nvSpPr>
        <p:spPr>
          <a:xfrm rot="10800000">
            <a:off x="3533029" y="1772209"/>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6" name="Graphic 5" descr="Lock outline">
            <a:extLst>
              <a:ext uri="{FF2B5EF4-FFF2-40B4-BE49-F238E27FC236}">
                <a16:creationId xmlns:a16="http://schemas.microsoft.com/office/drawing/2014/main" id="{C2F0CB99-47CD-BB8C-F3E1-76F1BFD240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6799" y="1319812"/>
            <a:ext cx="397764" cy="397764"/>
          </a:xfrm>
          <a:prstGeom prst="rect">
            <a:avLst/>
          </a:prstGeom>
        </p:spPr>
      </p:pic>
      <p:sp>
        <p:nvSpPr>
          <p:cNvPr id="11" name="Arrow: Up 10">
            <a:extLst>
              <a:ext uri="{FF2B5EF4-FFF2-40B4-BE49-F238E27FC236}">
                <a16:creationId xmlns:a16="http://schemas.microsoft.com/office/drawing/2014/main" id="{8165090B-0746-DAE4-441F-F99BE6C5E930}"/>
              </a:ext>
            </a:extLst>
          </p:cNvPr>
          <p:cNvSpPr/>
          <p:nvPr/>
        </p:nvSpPr>
        <p:spPr>
          <a:xfrm rot="10800000">
            <a:off x="5795915" y="1724108"/>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3" name="Graphic 12" descr="Lock outline">
            <a:extLst>
              <a:ext uri="{FF2B5EF4-FFF2-40B4-BE49-F238E27FC236}">
                <a16:creationId xmlns:a16="http://schemas.microsoft.com/office/drawing/2014/main" id="{808CAE72-BAD0-66BA-698F-2B98FD3FD3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4559" y="3291789"/>
            <a:ext cx="397764" cy="397764"/>
          </a:xfrm>
          <a:prstGeom prst="rect">
            <a:avLst/>
          </a:prstGeom>
        </p:spPr>
      </p:pic>
      <p:sp>
        <p:nvSpPr>
          <p:cNvPr id="15" name="Arrow: Up 14">
            <a:extLst>
              <a:ext uri="{FF2B5EF4-FFF2-40B4-BE49-F238E27FC236}">
                <a16:creationId xmlns:a16="http://schemas.microsoft.com/office/drawing/2014/main" id="{74644867-C9F4-F9E6-E284-C8AED8E2C24F}"/>
              </a:ext>
            </a:extLst>
          </p:cNvPr>
          <p:cNvSpPr/>
          <p:nvPr/>
        </p:nvSpPr>
        <p:spPr>
          <a:xfrm rot="16200000">
            <a:off x="7165789" y="3347822"/>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7" name="Graphic 16" descr="Lock outline">
            <a:extLst>
              <a:ext uri="{FF2B5EF4-FFF2-40B4-BE49-F238E27FC236}">
                <a16:creationId xmlns:a16="http://schemas.microsoft.com/office/drawing/2014/main" id="{43E97C3F-31C3-D86C-B61F-0A109469E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4088" y="4300550"/>
            <a:ext cx="397764" cy="397764"/>
          </a:xfrm>
          <a:prstGeom prst="rect">
            <a:avLst/>
          </a:prstGeom>
        </p:spPr>
      </p:pic>
      <p:sp>
        <p:nvSpPr>
          <p:cNvPr id="19" name="Arrow: Up 18">
            <a:extLst>
              <a:ext uri="{FF2B5EF4-FFF2-40B4-BE49-F238E27FC236}">
                <a16:creationId xmlns:a16="http://schemas.microsoft.com/office/drawing/2014/main" id="{E9224C5E-1DF3-D51B-E1AF-21FD276207A5}"/>
              </a:ext>
            </a:extLst>
          </p:cNvPr>
          <p:cNvSpPr/>
          <p:nvPr/>
        </p:nvSpPr>
        <p:spPr>
          <a:xfrm>
            <a:off x="4692171" y="3918305"/>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21" name="Graphic 20" descr="Lock outline">
            <a:extLst>
              <a:ext uri="{FF2B5EF4-FFF2-40B4-BE49-F238E27FC236}">
                <a16:creationId xmlns:a16="http://schemas.microsoft.com/office/drawing/2014/main" id="{3BD4D221-2A4B-B073-02E8-6BAC6BA12A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8859" y="2973330"/>
            <a:ext cx="397764" cy="397764"/>
          </a:xfrm>
          <a:prstGeom prst="rect">
            <a:avLst/>
          </a:prstGeom>
        </p:spPr>
      </p:pic>
      <p:sp>
        <p:nvSpPr>
          <p:cNvPr id="23" name="Arrow: Up 22">
            <a:extLst>
              <a:ext uri="{FF2B5EF4-FFF2-40B4-BE49-F238E27FC236}">
                <a16:creationId xmlns:a16="http://schemas.microsoft.com/office/drawing/2014/main" id="{A096B456-69EF-1EF5-FB4D-CFB3DB370375}"/>
              </a:ext>
            </a:extLst>
          </p:cNvPr>
          <p:cNvSpPr/>
          <p:nvPr/>
        </p:nvSpPr>
        <p:spPr>
          <a:xfrm rot="5400000">
            <a:off x="1788145" y="3047223"/>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9" name="Graphic 8" descr="Fence with solid fill">
            <a:extLst>
              <a:ext uri="{FF2B5EF4-FFF2-40B4-BE49-F238E27FC236}">
                <a16:creationId xmlns:a16="http://schemas.microsoft.com/office/drawing/2014/main" id="{81A31108-B0A9-6CDC-F03D-82923FC82ED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1678" y="2465107"/>
            <a:ext cx="397765" cy="397765"/>
          </a:xfrm>
          <a:prstGeom prst="rect">
            <a:avLst/>
          </a:prstGeom>
        </p:spPr>
      </p:pic>
      <p:pic>
        <p:nvPicPr>
          <p:cNvPr id="18" name="Graphic 17" descr="Fence with solid fill">
            <a:extLst>
              <a:ext uri="{FF2B5EF4-FFF2-40B4-BE49-F238E27FC236}">
                <a16:creationId xmlns:a16="http://schemas.microsoft.com/office/drawing/2014/main" id="{BA2AB48A-3C39-6A94-A958-E7A231F9E9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94403" y="3875889"/>
            <a:ext cx="397765" cy="397765"/>
          </a:xfrm>
          <a:prstGeom prst="rect">
            <a:avLst/>
          </a:prstGeom>
        </p:spPr>
      </p:pic>
      <p:pic>
        <p:nvPicPr>
          <p:cNvPr id="25" name="Graphic 24" descr="Fence with solid fill">
            <a:extLst>
              <a:ext uri="{FF2B5EF4-FFF2-40B4-BE49-F238E27FC236}">
                <a16:creationId xmlns:a16="http://schemas.microsoft.com/office/drawing/2014/main" id="{CF4D088B-CCA5-2389-FE84-025E4FC3B5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0418" y="2429144"/>
            <a:ext cx="397765" cy="397765"/>
          </a:xfrm>
          <a:prstGeom prst="rect">
            <a:avLst/>
          </a:prstGeom>
        </p:spPr>
      </p:pic>
      <p:pic>
        <p:nvPicPr>
          <p:cNvPr id="27" name="Graphic 26" descr="Fence with solid fill">
            <a:extLst>
              <a:ext uri="{FF2B5EF4-FFF2-40B4-BE49-F238E27FC236}">
                <a16:creationId xmlns:a16="http://schemas.microsoft.com/office/drawing/2014/main" id="{DBE06385-85EA-7D04-DE82-5098646442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62167" y="2423352"/>
            <a:ext cx="397765" cy="397765"/>
          </a:xfrm>
          <a:prstGeom prst="rect">
            <a:avLst/>
          </a:prstGeom>
        </p:spPr>
      </p:pic>
      <p:pic>
        <p:nvPicPr>
          <p:cNvPr id="29" name="Graphic 28" descr="Fence with solid fill">
            <a:extLst>
              <a:ext uri="{FF2B5EF4-FFF2-40B4-BE49-F238E27FC236}">
                <a16:creationId xmlns:a16="http://schemas.microsoft.com/office/drawing/2014/main" id="{91B258CF-F520-7484-1F71-E7422E05C1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726" y="4618174"/>
            <a:ext cx="397765" cy="397765"/>
          </a:xfrm>
          <a:prstGeom prst="rect">
            <a:avLst/>
          </a:prstGeom>
        </p:spPr>
      </p:pic>
      <p:sp>
        <p:nvSpPr>
          <p:cNvPr id="31" name="TextBox 30">
            <a:extLst>
              <a:ext uri="{FF2B5EF4-FFF2-40B4-BE49-F238E27FC236}">
                <a16:creationId xmlns:a16="http://schemas.microsoft.com/office/drawing/2014/main" id="{A4376C8F-B970-0695-0115-8552F8E9B7FC}"/>
              </a:ext>
            </a:extLst>
          </p:cNvPr>
          <p:cNvSpPr txBox="1"/>
          <p:nvPr/>
        </p:nvSpPr>
        <p:spPr>
          <a:xfrm>
            <a:off x="493527" y="4578825"/>
            <a:ext cx="2121758" cy="484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rgbClr val="575757"/>
                </a:solidFill>
              </a:rPr>
              <a:t>Quality gates guard against moving security defects forward</a:t>
            </a:r>
          </a:p>
        </p:txBody>
      </p:sp>
      <p:sp>
        <p:nvSpPr>
          <p:cNvPr id="2" name="Google Shape;238;p2">
            <a:extLst>
              <a:ext uri="{FF2B5EF4-FFF2-40B4-BE49-F238E27FC236}">
                <a16:creationId xmlns:a16="http://schemas.microsoft.com/office/drawing/2014/main" id="{9225D9BE-3388-E428-A97A-307A26EEE482}"/>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32</a:t>
            </a:fld>
            <a:endParaRPr dirty="0"/>
          </a:p>
        </p:txBody>
      </p:sp>
      <p:sp>
        <p:nvSpPr>
          <p:cNvPr id="8" name="Speech Bubble: Rectangle with Corners Rounded 7">
            <a:extLst>
              <a:ext uri="{FF2B5EF4-FFF2-40B4-BE49-F238E27FC236}">
                <a16:creationId xmlns:a16="http://schemas.microsoft.com/office/drawing/2014/main" id="{0F1DC983-B152-9C4B-FD2C-0E0D5C2EE3B2}"/>
              </a:ext>
            </a:extLst>
          </p:cNvPr>
          <p:cNvSpPr/>
          <p:nvPr/>
        </p:nvSpPr>
        <p:spPr>
          <a:xfrm>
            <a:off x="3648393" y="1231696"/>
            <a:ext cx="3040921" cy="1073993"/>
          </a:xfrm>
          <a:prstGeom prst="wedgeRoundRectCallout">
            <a:avLst>
              <a:gd name="adj1" fmla="val -30306"/>
              <a:gd name="adj2" fmla="val 60390"/>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000" dirty="0">
                <a:solidFill>
                  <a:schemeClr val="tx1">
                    <a:lumMod val="50000"/>
                  </a:schemeClr>
                </a:solidFill>
              </a:rPr>
              <a:t>Continuous testing for both functionality and security</a:t>
            </a:r>
          </a:p>
          <a:p>
            <a:pPr marL="285750" indent="-285750">
              <a:buFont typeface="Arial" panose="020B0604020202020204" pitchFamily="34" charset="0"/>
              <a:buChar char="•"/>
            </a:pPr>
            <a:r>
              <a:rPr lang="en-US" sz="1000" dirty="0">
                <a:solidFill>
                  <a:schemeClr val="tx1">
                    <a:lumMod val="50000"/>
                  </a:schemeClr>
                </a:solidFill>
              </a:rPr>
              <a:t>DAST</a:t>
            </a:r>
          </a:p>
          <a:p>
            <a:pPr marL="285750" indent="-285750">
              <a:buFont typeface="Arial" panose="020B0604020202020204" pitchFamily="34" charset="0"/>
              <a:buChar char="•"/>
            </a:pPr>
            <a:r>
              <a:rPr lang="en-US" sz="1000" dirty="0">
                <a:solidFill>
                  <a:schemeClr val="tx1">
                    <a:lumMod val="50000"/>
                  </a:schemeClr>
                </a:solidFill>
              </a:rPr>
              <a:t>Integrating security tests into manual and automated test suites</a:t>
            </a:r>
          </a:p>
        </p:txBody>
      </p:sp>
    </p:spTree>
    <p:extLst>
      <p:ext uri="{BB962C8B-B14F-4D97-AF65-F5344CB8AC3E}">
        <p14:creationId xmlns:p14="http://schemas.microsoft.com/office/powerpoint/2010/main" val="347053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265377E-1591-61F7-D980-56EA663B07BE}"/>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87A9A84-C92D-F23B-0653-402D2C99180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4" name="Object 3" hidden="1">
                        <a:extLst>
                          <a:ext uri="{FF2B5EF4-FFF2-40B4-BE49-F238E27FC236}">
                            <a16:creationId xmlns:a16="http://schemas.microsoft.com/office/drawing/2014/main" id="{1CBED28D-81E5-03F2-851B-8D4EC68089C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14" name="Google Shape;114;gc2c2b1796e_0_0">
            <a:extLst>
              <a:ext uri="{FF2B5EF4-FFF2-40B4-BE49-F238E27FC236}">
                <a16:creationId xmlns:a16="http://schemas.microsoft.com/office/drawing/2014/main" id="{F436CD2F-F79F-9D79-0999-BE1A4B80BA64}"/>
              </a:ext>
            </a:extLst>
          </p:cNvPr>
          <p:cNvSpPr txBox="1">
            <a:spLocks noGrp="1"/>
          </p:cNvSpPr>
          <p:nvPr>
            <p:ph type="title"/>
          </p:nvPr>
        </p:nvSpPr>
        <p:spPr>
          <a:prstGeom prst="rect">
            <a:avLst/>
          </a:prstGeom>
          <a:noFill/>
          <a:ln>
            <a:noFill/>
          </a:ln>
        </p:spPr>
        <p:txBody>
          <a:bodyPr spcFirstLastPara="1" wrap="square" lIns="0" tIns="0" rIns="0" bIns="0" anchor="b" anchorCtr="0">
            <a:noAutofit/>
          </a:bodyPr>
          <a:lstStyle/>
          <a:p>
            <a:pPr>
              <a:buClr>
                <a:srgbClr val="000000"/>
              </a:buClr>
              <a:buSzPts val="2400"/>
            </a:pPr>
            <a:r>
              <a:rPr lang="en-US" sz="2100" dirty="0">
                <a:sym typeface="+mj-lt"/>
              </a:rPr>
              <a:t>Sprint Planning with Security in Mind</a:t>
            </a:r>
            <a:endParaRPr sz="1350" dirty="0">
              <a:solidFill>
                <a:schemeClr val="tx2">
                  <a:lumMod val="100000"/>
                </a:schemeClr>
              </a:solidFill>
            </a:endParaRPr>
          </a:p>
        </p:txBody>
      </p:sp>
      <p:grpSp>
        <p:nvGrpSpPr>
          <p:cNvPr id="58" name="Group 57">
            <a:extLst>
              <a:ext uri="{FF2B5EF4-FFF2-40B4-BE49-F238E27FC236}">
                <a16:creationId xmlns:a16="http://schemas.microsoft.com/office/drawing/2014/main" id="{6C8EA70A-737B-D41C-583E-2EF415191DC7}"/>
              </a:ext>
            </a:extLst>
          </p:cNvPr>
          <p:cNvGrpSpPr/>
          <p:nvPr/>
        </p:nvGrpSpPr>
        <p:grpSpPr>
          <a:xfrm>
            <a:off x="2139740" y="2171925"/>
            <a:ext cx="4864519" cy="2265916"/>
            <a:chOff x="2139740" y="1757867"/>
            <a:chExt cx="4864519" cy="2265916"/>
          </a:xfrm>
        </p:grpSpPr>
        <p:grpSp>
          <p:nvGrpSpPr>
            <p:cNvPr id="5" name="Google Shape;747;p39">
              <a:extLst>
                <a:ext uri="{FF2B5EF4-FFF2-40B4-BE49-F238E27FC236}">
                  <a16:creationId xmlns:a16="http://schemas.microsoft.com/office/drawing/2014/main" id="{8C553C71-635A-AC44-572D-693066F3AF09}"/>
                </a:ext>
              </a:extLst>
            </p:cNvPr>
            <p:cNvGrpSpPr/>
            <p:nvPr/>
          </p:nvGrpSpPr>
          <p:grpSpPr>
            <a:xfrm>
              <a:off x="2139740" y="1757867"/>
              <a:ext cx="4864519" cy="2265916"/>
              <a:chOff x="2237450" y="1854836"/>
              <a:chExt cx="4516709" cy="2139879"/>
            </a:xfrm>
          </p:grpSpPr>
          <p:sp>
            <p:nvSpPr>
              <p:cNvPr id="37" name="Google Shape;748;p39">
                <a:extLst>
                  <a:ext uri="{FF2B5EF4-FFF2-40B4-BE49-F238E27FC236}">
                    <a16:creationId xmlns:a16="http://schemas.microsoft.com/office/drawing/2014/main" id="{C1463E9C-66CC-0D00-83E7-6CF26523DDDC}"/>
                  </a:ext>
                </a:extLst>
              </p:cNvPr>
              <p:cNvSpPr/>
              <p:nvPr/>
            </p:nvSpPr>
            <p:spPr>
              <a:xfrm>
                <a:off x="3002123" y="2870636"/>
                <a:ext cx="1492938" cy="1015730"/>
              </a:xfrm>
              <a:custGeom>
                <a:avLst/>
                <a:gdLst/>
                <a:ahLst/>
                <a:cxnLst/>
                <a:rect l="l" t="t" r="r" b="b"/>
                <a:pathLst>
                  <a:path w="80743" h="54934" extrusionOk="0">
                    <a:moveTo>
                      <a:pt x="65890" y="0"/>
                    </a:moveTo>
                    <a:cubicBezTo>
                      <a:pt x="55436" y="10725"/>
                      <a:pt x="43323" y="23494"/>
                      <a:pt x="29165" y="29396"/>
                    </a:cubicBezTo>
                    <a:cubicBezTo>
                      <a:pt x="24227" y="31518"/>
                      <a:pt x="18904" y="32598"/>
                      <a:pt x="13580" y="32636"/>
                    </a:cubicBezTo>
                    <a:cubicBezTo>
                      <a:pt x="11034" y="32636"/>
                      <a:pt x="8488" y="32366"/>
                      <a:pt x="6019" y="31788"/>
                    </a:cubicBezTo>
                    <a:lnTo>
                      <a:pt x="6019" y="31788"/>
                    </a:lnTo>
                    <a:lnTo>
                      <a:pt x="11998" y="42474"/>
                    </a:lnTo>
                    <a:lnTo>
                      <a:pt x="11998" y="42512"/>
                    </a:lnTo>
                    <a:cubicBezTo>
                      <a:pt x="13040" y="44364"/>
                      <a:pt x="12384" y="46756"/>
                      <a:pt x="10494" y="47797"/>
                    </a:cubicBezTo>
                    <a:lnTo>
                      <a:pt x="10455" y="47797"/>
                    </a:lnTo>
                    <a:lnTo>
                      <a:pt x="1" y="53738"/>
                    </a:lnTo>
                    <a:cubicBezTo>
                      <a:pt x="3974" y="54548"/>
                      <a:pt x="8025" y="54934"/>
                      <a:pt x="12075" y="54934"/>
                    </a:cubicBezTo>
                    <a:cubicBezTo>
                      <a:pt x="18402" y="54934"/>
                      <a:pt x="24729" y="53969"/>
                      <a:pt x="30785" y="52079"/>
                    </a:cubicBezTo>
                    <a:cubicBezTo>
                      <a:pt x="50884" y="45714"/>
                      <a:pt x="66045" y="29936"/>
                      <a:pt x="80742" y="15238"/>
                    </a:cubicBezTo>
                    <a:lnTo>
                      <a:pt x="65890"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749;p39">
                <a:extLst>
                  <a:ext uri="{FF2B5EF4-FFF2-40B4-BE49-F238E27FC236}">
                    <a16:creationId xmlns:a16="http://schemas.microsoft.com/office/drawing/2014/main" id="{D21DA7A2-B13D-3B46-2BFD-4EE290BB1ECB}"/>
                  </a:ext>
                </a:extLst>
              </p:cNvPr>
              <p:cNvSpPr/>
              <p:nvPr/>
            </p:nvSpPr>
            <p:spPr>
              <a:xfrm>
                <a:off x="3815316" y="2205480"/>
                <a:ext cx="1816051" cy="1675157"/>
              </a:xfrm>
              <a:custGeom>
                <a:avLst/>
                <a:gdLst/>
                <a:ahLst/>
                <a:cxnLst/>
                <a:rect l="l" t="t" r="r" b="b"/>
                <a:pathLst>
                  <a:path w="98218" h="90598" extrusionOk="0">
                    <a:moveTo>
                      <a:pt x="22336" y="1"/>
                    </a:moveTo>
                    <a:cubicBezTo>
                      <a:pt x="22056" y="1"/>
                      <a:pt x="21772" y="31"/>
                      <a:pt x="21488" y="96"/>
                    </a:cubicBezTo>
                    <a:lnTo>
                      <a:pt x="16319" y="1176"/>
                    </a:lnTo>
                    <a:lnTo>
                      <a:pt x="3511" y="3838"/>
                    </a:lnTo>
                    <a:lnTo>
                      <a:pt x="3472" y="3838"/>
                    </a:lnTo>
                    <a:cubicBezTo>
                      <a:pt x="1351" y="4262"/>
                      <a:pt x="1" y="6307"/>
                      <a:pt x="425" y="8428"/>
                    </a:cubicBezTo>
                    <a:lnTo>
                      <a:pt x="425" y="8467"/>
                    </a:lnTo>
                    <a:lnTo>
                      <a:pt x="2277" y="17378"/>
                    </a:lnTo>
                    <a:lnTo>
                      <a:pt x="4128" y="26482"/>
                    </a:lnTo>
                    <a:cubicBezTo>
                      <a:pt x="4561" y="28590"/>
                      <a:pt x="6270" y="29624"/>
                      <a:pt x="7974" y="29624"/>
                    </a:cubicBezTo>
                    <a:cubicBezTo>
                      <a:pt x="9763" y="29624"/>
                      <a:pt x="11547" y="28484"/>
                      <a:pt x="11844" y="26251"/>
                    </a:cubicBezTo>
                    <a:cubicBezTo>
                      <a:pt x="13040" y="27408"/>
                      <a:pt x="14235" y="28566"/>
                      <a:pt x="15393" y="29723"/>
                    </a:cubicBezTo>
                    <a:cubicBezTo>
                      <a:pt x="17592" y="31883"/>
                      <a:pt x="19752" y="34005"/>
                      <a:pt x="21912" y="36011"/>
                    </a:cubicBezTo>
                    <a:lnTo>
                      <a:pt x="37999" y="52445"/>
                    </a:lnTo>
                    <a:cubicBezTo>
                      <a:pt x="45676" y="60160"/>
                      <a:pt x="53854" y="68531"/>
                      <a:pt x="62920" y="75475"/>
                    </a:cubicBezTo>
                    <a:cubicBezTo>
                      <a:pt x="72950" y="83191"/>
                      <a:pt x="84060" y="89170"/>
                      <a:pt x="96674" y="90597"/>
                    </a:cubicBezTo>
                    <a:lnTo>
                      <a:pt x="88920" y="81455"/>
                    </a:lnTo>
                    <a:cubicBezTo>
                      <a:pt x="87493" y="79796"/>
                      <a:pt x="87686" y="77327"/>
                      <a:pt x="89345" y="75938"/>
                    </a:cubicBezTo>
                    <a:lnTo>
                      <a:pt x="98217" y="68338"/>
                    </a:lnTo>
                    <a:cubicBezTo>
                      <a:pt x="88998" y="67143"/>
                      <a:pt x="80974" y="62475"/>
                      <a:pt x="73605" y="56572"/>
                    </a:cubicBezTo>
                    <a:cubicBezTo>
                      <a:pt x="65697" y="50207"/>
                      <a:pt x="58560" y="42415"/>
                      <a:pt x="51578" y="35972"/>
                    </a:cubicBezTo>
                    <a:lnTo>
                      <a:pt x="36764" y="20773"/>
                    </a:lnTo>
                    <a:cubicBezTo>
                      <a:pt x="33292" y="17301"/>
                      <a:pt x="29705" y="13675"/>
                      <a:pt x="26040" y="10049"/>
                    </a:cubicBezTo>
                    <a:cubicBezTo>
                      <a:pt x="25191" y="9238"/>
                      <a:pt x="24343" y="8428"/>
                      <a:pt x="23494" y="7657"/>
                    </a:cubicBezTo>
                    <a:cubicBezTo>
                      <a:pt x="25500" y="7040"/>
                      <a:pt x="26657" y="4956"/>
                      <a:pt x="26117" y="2912"/>
                    </a:cubicBezTo>
                    <a:cubicBezTo>
                      <a:pt x="25652" y="1185"/>
                      <a:pt x="24071" y="1"/>
                      <a:pt x="22336"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750;p39">
                <a:extLst>
                  <a:ext uri="{FF2B5EF4-FFF2-40B4-BE49-F238E27FC236}">
                    <a16:creationId xmlns:a16="http://schemas.microsoft.com/office/drawing/2014/main" id="{8D7E611B-8BCF-71D4-5B28-4A2881782857}"/>
                  </a:ext>
                </a:extLst>
              </p:cNvPr>
              <p:cNvSpPr/>
              <p:nvPr/>
            </p:nvSpPr>
            <p:spPr>
              <a:xfrm>
                <a:off x="2237450" y="1985401"/>
                <a:ext cx="1006466" cy="1945999"/>
              </a:xfrm>
              <a:custGeom>
                <a:avLst/>
                <a:gdLst/>
                <a:ahLst/>
                <a:cxnLst/>
                <a:rect l="l" t="t" r="r" b="b"/>
                <a:pathLst>
                  <a:path w="54433" h="105246" extrusionOk="0">
                    <a:moveTo>
                      <a:pt x="28470" y="0"/>
                    </a:moveTo>
                    <a:lnTo>
                      <a:pt x="28470" y="0"/>
                    </a:lnTo>
                    <a:cubicBezTo>
                      <a:pt x="21141" y="4051"/>
                      <a:pt x="14814" y="9683"/>
                      <a:pt x="9953" y="16550"/>
                    </a:cubicBezTo>
                    <a:cubicBezTo>
                      <a:pt x="3472" y="25731"/>
                      <a:pt x="0" y="36648"/>
                      <a:pt x="0" y="47913"/>
                    </a:cubicBezTo>
                    <a:cubicBezTo>
                      <a:pt x="0" y="71599"/>
                      <a:pt x="12075" y="90386"/>
                      <a:pt x="31248" y="98487"/>
                    </a:cubicBezTo>
                    <a:cubicBezTo>
                      <a:pt x="30708" y="98989"/>
                      <a:pt x="30360" y="99606"/>
                      <a:pt x="30168" y="100262"/>
                    </a:cubicBezTo>
                    <a:cubicBezTo>
                      <a:pt x="29403" y="102924"/>
                      <a:pt x="31501" y="105246"/>
                      <a:pt x="33923" y="105246"/>
                    </a:cubicBezTo>
                    <a:cubicBezTo>
                      <a:pt x="34554" y="105246"/>
                      <a:pt x="35208" y="105088"/>
                      <a:pt x="35838" y="104737"/>
                    </a:cubicBezTo>
                    <a:lnTo>
                      <a:pt x="41355" y="101612"/>
                    </a:lnTo>
                    <a:lnTo>
                      <a:pt x="51848" y="95748"/>
                    </a:lnTo>
                    <a:lnTo>
                      <a:pt x="51886" y="95748"/>
                    </a:lnTo>
                    <a:cubicBezTo>
                      <a:pt x="53777" y="94668"/>
                      <a:pt x="54432" y="92315"/>
                      <a:pt x="53391" y="90425"/>
                    </a:cubicBezTo>
                    <a:lnTo>
                      <a:pt x="53391" y="90386"/>
                    </a:lnTo>
                    <a:lnTo>
                      <a:pt x="53391" y="90348"/>
                    </a:lnTo>
                    <a:lnTo>
                      <a:pt x="47373" y="79662"/>
                    </a:lnTo>
                    <a:lnTo>
                      <a:pt x="44364" y="74300"/>
                    </a:lnTo>
                    <a:cubicBezTo>
                      <a:pt x="43652" y="73034"/>
                      <a:pt x="42310" y="72309"/>
                      <a:pt x="40941" y="72309"/>
                    </a:cubicBezTo>
                    <a:cubicBezTo>
                      <a:pt x="40306" y="72309"/>
                      <a:pt x="39665" y="72465"/>
                      <a:pt x="39079" y="72795"/>
                    </a:cubicBezTo>
                    <a:cubicBezTo>
                      <a:pt x="38153" y="73297"/>
                      <a:pt x="37497" y="74145"/>
                      <a:pt x="37227" y="75148"/>
                    </a:cubicBezTo>
                    <a:cubicBezTo>
                      <a:pt x="37227" y="75225"/>
                      <a:pt x="37227" y="75264"/>
                      <a:pt x="37189" y="75303"/>
                    </a:cubicBezTo>
                    <a:cubicBezTo>
                      <a:pt x="28702" y="69632"/>
                      <a:pt x="23417" y="59795"/>
                      <a:pt x="23417" y="47874"/>
                    </a:cubicBezTo>
                    <a:cubicBezTo>
                      <a:pt x="23417" y="42666"/>
                      <a:pt x="24651" y="37574"/>
                      <a:pt x="27043" y="32984"/>
                    </a:cubicBezTo>
                    <a:cubicBezTo>
                      <a:pt x="29357" y="28432"/>
                      <a:pt x="32714" y="24497"/>
                      <a:pt x="36841" y="21449"/>
                    </a:cubicBezTo>
                    <a:lnTo>
                      <a:pt x="27197" y="18672"/>
                    </a:lnTo>
                    <a:lnTo>
                      <a:pt x="27159" y="18672"/>
                    </a:lnTo>
                    <a:cubicBezTo>
                      <a:pt x="25075" y="18054"/>
                      <a:pt x="23880" y="15894"/>
                      <a:pt x="24497" y="13849"/>
                    </a:cubicBezTo>
                    <a:lnTo>
                      <a:pt x="24497" y="13811"/>
                    </a:lnTo>
                    <a:lnTo>
                      <a:pt x="28470" y="0"/>
                    </a:lnTo>
                    <a:close/>
                  </a:path>
                </a:pathLst>
              </a:cu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751;p39">
                <a:extLst>
                  <a:ext uri="{FF2B5EF4-FFF2-40B4-BE49-F238E27FC236}">
                    <a16:creationId xmlns:a16="http://schemas.microsoft.com/office/drawing/2014/main" id="{8B24591F-A419-0060-DF37-0848880C7C24}"/>
                  </a:ext>
                </a:extLst>
              </p:cNvPr>
              <p:cNvSpPr/>
              <p:nvPr/>
            </p:nvSpPr>
            <p:spPr>
              <a:xfrm>
                <a:off x="4469432" y="2377723"/>
                <a:ext cx="510731" cy="492185"/>
              </a:xfrm>
              <a:custGeom>
                <a:avLst/>
                <a:gdLst/>
                <a:ahLst/>
                <a:cxnLst/>
                <a:rect l="l" t="t" r="r" b="b"/>
                <a:pathLst>
                  <a:path w="27622" h="26619" extrusionOk="0">
                    <a:moveTo>
                      <a:pt x="5286" y="1"/>
                    </a:moveTo>
                    <a:cubicBezTo>
                      <a:pt x="695" y="78"/>
                      <a:pt x="1" y="6713"/>
                      <a:pt x="4514" y="7716"/>
                    </a:cubicBezTo>
                    <a:lnTo>
                      <a:pt x="4591" y="8218"/>
                    </a:lnTo>
                    <a:lnTo>
                      <a:pt x="1389" y="11381"/>
                    </a:lnTo>
                    <a:lnTo>
                      <a:pt x="16241" y="26619"/>
                    </a:lnTo>
                    <a:lnTo>
                      <a:pt x="19366" y="23378"/>
                    </a:lnTo>
                    <a:lnTo>
                      <a:pt x="19868" y="22915"/>
                    </a:lnTo>
                    <a:cubicBezTo>
                      <a:pt x="20161" y="24822"/>
                      <a:pt x="21813" y="26206"/>
                      <a:pt x="23699" y="26206"/>
                    </a:cubicBezTo>
                    <a:cubicBezTo>
                      <a:pt x="23797" y="26206"/>
                      <a:pt x="23896" y="26202"/>
                      <a:pt x="23995" y="26194"/>
                    </a:cubicBezTo>
                    <a:cubicBezTo>
                      <a:pt x="26040" y="26040"/>
                      <a:pt x="27622" y="24343"/>
                      <a:pt x="27622" y="22298"/>
                    </a:cubicBezTo>
                    <a:lnTo>
                      <a:pt x="27622" y="3935"/>
                    </a:lnTo>
                    <a:lnTo>
                      <a:pt x="27622" y="3897"/>
                    </a:lnTo>
                    <a:cubicBezTo>
                      <a:pt x="27622" y="2894"/>
                      <a:pt x="27236" y="1891"/>
                      <a:pt x="26503" y="1158"/>
                    </a:cubicBezTo>
                    <a:cubicBezTo>
                      <a:pt x="25770" y="425"/>
                      <a:pt x="24767" y="1"/>
                      <a:pt x="23725"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752;p39">
                <a:extLst>
                  <a:ext uri="{FF2B5EF4-FFF2-40B4-BE49-F238E27FC236}">
                    <a16:creationId xmlns:a16="http://schemas.microsoft.com/office/drawing/2014/main" id="{EAFE7E18-D65D-239D-C80D-3EA023FD2F8A}"/>
                  </a:ext>
                </a:extLst>
              </p:cNvPr>
              <p:cNvSpPr/>
              <p:nvPr/>
            </p:nvSpPr>
            <p:spPr>
              <a:xfrm>
                <a:off x="4708390" y="1854855"/>
                <a:ext cx="1705906" cy="803890"/>
              </a:xfrm>
              <a:custGeom>
                <a:avLst/>
                <a:gdLst/>
                <a:ahLst/>
                <a:cxnLst/>
                <a:rect l="l" t="t" r="r" b="b"/>
                <a:pathLst>
                  <a:path w="92261" h="43477" extrusionOk="0">
                    <a:moveTo>
                      <a:pt x="56860" y="0"/>
                    </a:moveTo>
                    <a:cubicBezTo>
                      <a:pt x="48388" y="0"/>
                      <a:pt x="39960" y="1773"/>
                      <a:pt x="32213" y="5170"/>
                    </a:cubicBezTo>
                    <a:cubicBezTo>
                      <a:pt x="20022" y="10378"/>
                      <a:pt x="9684" y="19019"/>
                      <a:pt x="1" y="28278"/>
                    </a:cubicBezTo>
                    <a:lnTo>
                      <a:pt x="10802" y="28278"/>
                    </a:lnTo>
                    <a:cubicBezTo>
                      <a:pt x="12963" y="28278"/>
                      <a:pt x="14699" y="30014"/>
                      <a:pt x="14699" y="32174"/>
                    </a:cubicBezTo>
                    <a:lnTo>
                      <a:pt x="14699" y="32212"/>
                    </a:lnTo>
                    <a:lnTo>
                      <a:pt x="14699" y="43477"/>
                    </a:lnTo>
                    <a:cubicBezTo>
                      <a:pt x="21527" y="36996"/>
                      <a:pt x="28972" y="30824"/>
                      <a:pt x="37112" y="26850"/>
                    </a:cubicBezTo>
                    <a:cubicBezTo>
                      <a:pt x="42898" y="23996"/>
                      <a:pt x="49071" y="22260"/>
                      <a:pt x="55629" y="22260"/>
                    </a:cubicBezTo>
                    <a:cubicBezTo>
                      <a:pt x="55734" y="22259"/>
                      <a:pt x="55839" y="22258"/>
                      <a:pt x="55944" y="22258"/>
                    </a:cubicBezTo>
                    <a:cubicBezTo>
                      <a:pt x="59618" y="22258"/>
                      <a:pt x="63250" y="22911"/>
                      <a:pt x="66700" y="24111"/>
                    </a:cubicBezTo>
                    <a:cubicBezTo>
                      <a:pt x="64617" y="26657"/>
                      <a:pt x="66392" y="30477"/>
                      <a:pt x="69671" y="30477"/>
                    </a:cubicBezTo>
                    <a:lnTo>
                      <a:pt x="77309" y="30592"/>
                    </a:lnTo>
                    <a:lnTo>
                      <a:pt x="88072" y="30708"/>
                    </a:lnTo>
                    <a:cubicBezTo>
                      <a:pt x="90232" y="30708"/>
                      <a:pt x="92007" y="29011"/>
                      <a:pt x="92045" y="26850"/>
                    </a:cubicBezTo>
                    <a:lnTo>
                      <a:pt x="92045" y="26812"/>
                    </a:lnTo>
                    <a:lnTo>
                      <a:pt x="92200" y="12345"/>
                    </a:lnTo>
                    <a:lnTo>
                      <a:pt x="92238" y="8411"/>
                    </a:lnTo>
                    <a:cubicBezTo>
                      <a:pt x="92260" y="5894"/>
                      <a:pt x="90273" y="4451"/>
                      <a:pt x="88288" y="4451"/>
                    </a:cubicBezTo>
                    <a:cubicBezTo>
                      <a:pt x="86804" y="4451"/>
                      <a:pt x="85321" y="5256"/>
                      <a:pt x="84677" y="7022"/>
                    </a:cubicBezTo>
                    <a:cubicBezTo>
                      <a:pt x="76807" y="2508"/>
                      <a:pt x="67433" y="1"/>
                      <a:pt x="57133" y="1"/>
                    </a:cubicBezTo>
                    <a:cubicBezTo>
                      <a:pt x="57042" y="0"/>
                      <a:pt x="56951" y="0"/>
                      <a:pt x="56860"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753;p39">
                <a:extLst>
                  <a:ext uri="{FF2B5EF4-FFF2-40B4-BE49-F238E27FC236}">
                    <a16:creationId xmlns:a16="http://schemas.microsoft.com/office/drawing/2014/main" id="{F1837749-C8C7-4BE5-2520-AB15BD31D60D}"/>
                  </a:ext>
                </a:extLst>
              </p:cNvPr>
              <p:cNvSpPr/>
              <p:nvPr/>
            </p:nvSpPr>
            <p:spPr>
              <a:xfrm>
                <a:off x="5433844" y="2083126"/>
                <a:ext cx="1320315" cy="1911589"/>
              </a:xfrm>
              <a:custGeom>
                <a:avLst/>
                <a:gdLst/>
                <a:ahLst/>
                <a:cxnLst/>
                <a:rect l="l" t="t" r="r" b="b"/>
                <a:pathLst>
                  <a:path w="71407" h="103385" extrusionOk="0">
                    <a:moveTo>
                      <a:pt x="52967" y="0"/>
                    </a:moveTo>
                    <a:lnTo>
                      <a:pt x="52812" y="14467"/>
                    </a:lnTo>
                    <a:lnTo>
                      <a:pt x="52812" y="14505"/>
                    </a:lnTo>
                    <a:cubicBezTo>
                      <a:pt x="52774" y="16642"/>
                      <a:pt x="51038" y="18364"/>
                      <a:pt x="48947" y="18364"/>
                    </a:cubicBezTo>
                    <a:cubicBezTo>
                      <a:pt x="48924" y="18364"/>
                      <a:pt x="48901" y="18363"/>
                      <a:pt x="48878" y="18363"/>
                    </a:cubicBezTo>
                    <a:lnTo>
                      <a:pt x="48839" y="18363"/>
                    </a:lnTo>
                    <a:lnTo>
                      <a:pt x="38076" y="18247"/>
                    </a:lnTo>
                    <a:lnTo>
                      <a:pt x="38076" y="18247"/>
                    </a:lnTo>
                    <a:cubicBezTo>
                      <a:pt x="44248" y="24072"/>
                      <a:pt x="47952" y="32598"/>
                      <a:pt x="47952" y="42589"/>
                    </a:cubicBezTo>
                    <a:cubicBezTo>
                      <a:pt x="47952" y="44132"/>
                      <a:pt x="47836" y="45675"/>
                      <a:pt x="47604" y="47219"/>
                    </a:cubicBezTo>
                    <a:cubicBezTo>
                      <a:pt x="45637" y="60759"/>
                      <a:pt x="35491" y="71638"/>
                      <a:pt x="22144" y="74531"/>
                    </a:cubicBezTo>
                    <a:cubicBezTo>
                      <a:pt x="22821" y="71821"/>
                      <a:pt x="20669" y="69628"/>
                      <a:pt x="18333" y="69628"/>
                    </a:cubicBezTo>
                    <a:cubicBezTo>
                      <a:pt x="17476" y="69628"/>
                      <a:pt x="16594" y="69923"/>
                      <a:pt x="15817" y="70596"/>
                    </a:cubicBezTo>
                    <a:lnTo>
                      <a:pt x="10725" y="74917"/>
                    </a:lnTo>
                    <a:lnTo>
                      <a:pt x="1852" y="82516"/>
                    </a:lnTo>
                    <a:cubicBezTo>
                      <a:pt x="193" y="83944"/>
                      <a:pt x="1" y="86413"/>
                      <a:pt x="1389" y="88033"/>
                    </a:cubicBezTo>
                    <a:lnTo>
                      <a:pt x="1428" y="88033"/>
                    </a:lnTo>
                    <a:lnTo>
                      <a:pt x="9220" y="97137"/>
                    </a:lnTo>
                    <a:lnTo>
                      <a:pt x="13387" y="102036"/>
                    </a:lnTo>
                    <a:cubicBezTo>
                      <a:pt x="14158" y="102918"/>
                      <a:pt x="15245" y="103384"/>
                      <a:pt x="16344" y="103384"/>
                    </a:cubicBezTo>
                    <a:cubicBezTo>
                      <a:pt x="17168" y="103384"/>
                      <a:pt x="17999" y="103122"/>
                      <a:pt x="18710" y="102576"/>
                    </a:cubicBezTo>
                    <a:cubicBezTo>
                      <a:pt x="20369" y="101342"/>
                      <a:pt x="20755" y="98989"/>
                      <a:pt x="19598" y="97291"/>
                    </a:cubicBezTo>
                    <a:cubicBezTo>
                      <a:pt x="48145" y="95131"/>
                      <a:pt x="68938" y="73142"/>
                      <a:pt x="71175" y="47180"/>
                    </a:cubicBezTo>
                    <a:cubicBezTo>
                      <a:pt x="71329" y="45637"/>
                      <a:pt x="71406" y="44094"/>
                      <a:pt x="71406" y="42551"/>
                    </a:cubicBezTo>
                    <a:cubicBezTo>
                      <a:pt x="71329" y="24805"/>
                      <a:pt x="64463" y="9837"/>
                      <a:pt x="52967" y="0"/>
                    </a:cubicBezTo>
                    <a:close/>
                  </a:path>
                </a:pathLst>
              </a:custGeom>
              <a:solidFill>
                <a:schemeClr val="bg1">
                  <a:lumMod val="65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754;p39">
                <a:extLst>
                  <a:ext uri="{FF2B5EF4-FFF2-40B4-BE49-F238E27FC236}">
                    <a16:creationId xmlns:a16="http://schemas.microsoft.com/office/drawing/2014/main" id="{9DD411FA-1523-85C2-7878-DA86D3B4846D}"/>
                  </a:ext>
                </a:extLst>
              </p:cNvPr>
              <p:cNvSpPr/>
              <p:nvPr/>
            </p:nvSpPr>
            <p:spPr>
              <a:xfrm>
                <a:off x="2678994" y="1854836"/>
                <a:ext cx="1438725" cy="670540"/>
              </a:xfrm>
              <a:custGeom>
                <a:avLst/>
                <a:gdLst/>
                <a:ahLst/>
                <a:cxnLst/>
                <a:rect l="l" t="t" r="r" b="b"/>
                <a:pathLst>
                  <a:path w="77811" h="36265" extrusionOk="0">
                    <a:moveTo>
                      <a:pt x="32182" y="1"/>
                    </a:moveTo>
                    <a:cubicBezTo>
                      <a:pt x="25737" y="1"/>
                      <a:pt x="19298" y="1081"/>
                      <a:pt x="13194" y="3204"/>
                    </a:cubicBezTo>
                    <a:cubicBezTo>
                      <a:pt x="13117" y="2895"/>
                      <a:pt x="13001" y="2625"/>
                      <a:pt x="12847" y="2394"/>
                    </a:cubicBezTo>
                    <a:cubicBezTo>
                      <a:pt x="12102" y="1007"/>
                      <a:pt x="10773" y="353"/>
                      <a:pt x="9448" y="353"/>
                    </a:cubicBezTo>
                    <a:cubicBezTo>
                      <a:pt x="7823" y="353"/>
                      <a:pt x="6203" y="1338"/>
                      <a:pt x="5671" y="3165"/>
                    </a:cubicBezTo>
                    <a:lnTo>
                      <a:pt x="4553" y="7023"/>
                    </a:lnTo>
                    <a:lnTo>
                      <a:pt x="579" y="20833"/>
                    </a:lnTo>
                    <a:lnTo>
                      <a:pt x="579" y="20872"/>
                    </a:lnTo>
                    <a:cubicBezTo>
                      <a:pt x="1" y="22955"/>
                      <a:pt x="1196" y="25115"/>
                      <a:pt x="3241" y="25694"/>
                    </a:cubicBezTo>
                    <a:lnTo>
                      <a:pt x="3280" y="25694"/>
                    </a:lnTo>
                    <a:lnTo>
                      <a:pt x="12924" y="28472"/>
                    </a:lnTo>
                    <a:lnTo>
                      <a:pt x="20948" y="30786"/>
                    </a:lnTo>
                    <a:cubicBezTo>
                      <a:pt x="21312" y="30896"/>
                      <a:pt x="21681" y="30949"/>
                      <a:pt x="22043" y="30949"/>
                    </a:cubicBezTo>
                    <a:cubicBezTo>
                      <a:pt x="23714" y="30949"/>
                      <a:pt x="25263" y="29836"/>
                      <a:pt x="25770" y="28124"/>
                    </a:cubicBezTo>
                    <a:cubicBezTo>
                      <a:pt x="26310" y="26195"/>
                      <a:pt x="25307" y="24151"/>
                      <a:pt x="23417" y="23418"/>
                    </a:cubicBezTo>
                    <a:cubicBezTo>
                      <a:pt x="26233" y="22608"/>
                      <a:pt x="29165" y="22222"/>
                      <a:pt x="32097" y="22222"/>
                    </a:cubicBezTo>
                    <a:cubicBezTo>
                      <a:pt x="37536" y="22261"/>
                      <a:pt x="42860" y="23457"/>
                      <a:pt x="47797" y="25733"/>
                    </a:cubicBezTo>
                    <a:cubicBezTo>
                      <a:pt x="53507" y="28279"/>
                      <a:pt x="58753" y="32059"/>
                      <a:pt x="63730" y="36264"/>
                    </a:cubicBezTo>
                    <a:lnTo>
                      <a:pt x="61917" y="27391"/>
                    </a:lnTo>
                    <a:lnTo>
                      <a:pt x="61917" y="27353"/>
                    </a:lnTo>
                    <a:cubicBezTo>
                      <a:pt x="61454" y="25231"/>
                      <a:pt x="62804" y="23186"/>
                      <a:pt x="64925" y="22762"/>
                    </a:cubicBezTo>
                    <a:lnTo>
                      <a:pt x="64964" y="22762"/>
                    </a:lnTo>
                    <a:lnTo>
                      <a:pt x="77810" y="20100"/>
                    </a:lnTo>
                    <a:cubicBezTo>
                      <a:pt x="69902" y="13349"/>
                      <a:pt x="61376" y="7370"/>
                      <a:pt x="52002" y="3744"/>
                    </a:cubicBezTo>
                    <a:cubicBezTo>
                      <a:pt x="45791" y="1275"/>
                      <a:pt x="39195" y="2"/>
                      <a:pt x="32521" y="2"/>
                    </a:cubicBezTo>
                    <a:cubicBezTo>
                      <a:pt x="32408" y="1"/>
                      <a:pt x="32295" y="1"/>
                      <a:pt x="32182"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48" name="Rectangle 47">
              <a:extLst>
                <a:ext uri="{FF2B5EF4-FFF2-40B4-BE49-F238E27FC236}">
                  <a16:creationId xmlns:a16="http://schemas.microsoft.com/office/drawing/2014/main" id="{D90EF615-814E-1975-FB84-74F098A6538F}"/>
                </a:ext>
              </a:extLst>
            </p:cNvPr>
            <p:cNvSpPr/>
            <p:nvPr/>
          </p:nvSpPr>
          <p:spPr>
            <a:xfrm rot="21237985">
              <a:off x="5568965" y="1985674"/>
              <a:ext cx="593432"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Plan</a:t>
              </a:r>
            </a:p>
          </p:txBody>
        </p:sp>
        <p:sp>
          <p:nvSpPr>
            <p:cNvPr id="49" name="Rectangle 48">
              <a:extLst>
                <a:ext uri="{FF2B5EF4-FFF2-40B4-BE49-F238E27FC236}">
                  <a16:creationId xmlns:a16="http://schemas.microsoft.com/office/drawing/2014/main" id="{5F1B22D4-FE36-C698-CE20-425F8C99E984}"/>
                </a:ext>
              </a:extLst>
            </p:cNvPr>
            <p:cNvSpPr/>
            <p:nvPr/>
          </p:nvSpPr>
          <p:spPr>
            <a:xfrm rot="6126998">
              <a:off x="6078877" y="2842416"/>
              <a:ext cx="934871"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Develop</a:t>
              </a:r>
            </a:p>
          </p:txBody>
        </p:sp>
        <p:sp>
          <p:nvSpPr>
            <p:cNvPr id="52" name="Rectangle 51">
              <a:extLst>
                <a:ext uri="{FF2B5EF4-FFF2-40B4-BE49-F238E27FC236}">
                  <a16:creationId xmlns:a16="http://schemas.microsoft.com/office/drawing/2014/main" id="{1ED1370A-6D6C-BF6D-9CFC-24456E8EC204}"/>
                </a:ext>
              </a:extLst>
            </p:cNvPr>
            <p:cNvSpPr/>
            <p:nvPr/>
          </p:nvSpPr>
          <p:spPr>
            <a:xfrm rot="2553883">
              <a:off x="4392887" y="2783026"/>
              <a:ext cx="58381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Test</a:t>
              </a:r>
            </a:p>
          </p:txBody>
        </p:sp>
        <p:sp>
          <p:nvSpPr>
            <p:cNvPr id="53" name="Rectangle 52">
              <a:extLst>
                <a:ext uri="{FF2B5EF4-FFF2-40B4-BE49-F238E27FC236}">
                  <a16:creationId xmlns:a16="http://schemas.microsoft.com/office/drawing/2014/main" id="{704960AD-D4BC-21AC-1E6F-E86B15CE983D}"/>
                </a:ext>
              </a:extLst>
            </p:cNvPr>
            <p:cNvSpPr/>
            <p:nvPr/>
          </p:nvSpPr>
          <p:spPr>
            <a:xfrm rot="494249">
              <a:off x="2893464" y="1998876"/>
              <a:ext cx="934871" cy="338554"/>
            </a:xfrm>
            <a:prstGeom prst="rect">
              <a:avLst/>
            </a:prstGeom>
            <a:noFill/>
          </p:spPr>
          <p:txBody>
            <a:bodyPr wrap="none" lIns="91440" tIns="45720" rIns="91440" bIns="45720">
              <a:prstTxWarp prst="textArchUp">
                <a:avLst/>
              </a:prstTxWarp>
              <a:spAutoFit/>
            </a:bodyPr>
            <a:lstStyle/>
            <a:p>
              <a:pPr algn="ctr"/>
              <a:r>
                <a:rPr lang="en-US" sz="1600" dirty="0">
                  <a:ln w="0"/>
                  <a:solidFill>
                    <a:schemeClr val="tx1"/>
                  </a:solidFill>
                  <a:effectLst>
                    <a:outerShdw blurRad="38100" dist="19050" dir="2700000" algn="tl" rotWithShape="0">
                      <a:schemeClr val="dk1">
                        <a:alpha val="40000"/>
                      </a:schemeClr>
                    </a:outerShdw>
                  </a:effectLst>
                </a:rPr>
                <a:t>Release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6" name="Rectangle 55">
              <a:extLst>
                <a:ext uri="{FF2B5EF4-FFF2-40B4-BE49-F238E27FC236}">
                  <a16:creationId xmlns:a16="http://schemas.microsoft.com/office/drawing/2014/main" id="{37BE7882-6A16-6065-AD91-BEE39AD6D384}"/>
                </a:ext>
              </a:extLst>
            </p:cNvPr>
            <p:cNvSpPr/>
            <p:nvPr/>
          </p:nvSpPr>
          <p:spPr>
            <a:xfrm rot="15949608">
              <a:off x="2121072" y="2663449"/>
              <a:ext cx="926857"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Operate</a:t>
              </a:r>
            </a:p>
          </p:txBody>
        </p:sp>
        <p:sp>
          <p:nvSpPr>
            <p:cNvPr id="57" name="Rectangle 56">
              <a:extLst>
                <a:ext uri="{FF2B5EF4-FFF2-40B4-BE49-F238E27FC236}">
                  <a16:creationId xmlns:a16="http://schemas.microsoft.com/office/drawing/2014/main" id="{0CF8D903-D3C5-0322-2C0D-BFD7AD06D52B}"/>
                </a:ext>
              </a:extLst>
            </p:cNvPr>
            <p:cNvSpPr/>
            <p:nvPr/>
          </p:nvSpPr>
          <p:spPr>
            <a:xfrm rot="19721649">
              <a:off x="3268271" y="3184010"/>
              <a:ext cx="1083950" cy="338554"/>
            </a:xfrm>
            <a:prstGeom prst="rect">
              <a:avLst/>
            </a:prstGeom>
            <a:noFill/>
          </p:spPr>
          <p:txBody>
            <a:bodyPr wrap="none" lIns="91440" tIns="45720" rIns="91440" bIns="45720">
              <a:prstTxWarp prst="textArchDown">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Feedback</a:t>
              </a:r>
            </a:p>
          </p:txBody>
        </p:sp>
      </p:grpSp>
      <p:pic>
        <p:nvPicPr>
          <p:cNvPr id="3" name="Graphic 2" descr="Lock outline">
            <a:extLst>
              <a:ext uri="{FF2B5EF4-FFF2-40B4-BE49-F238E27FC236}">
                <a16:creationId xmlns:a16="http://schemas.microsoft.com/office/drawing/2014/main" id="{B34EAD40-EF59-D8F8-B2D2-74066FFDB1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042" y="1368753"/>
            <a:ext cx="397764" cy="397764"/>
          </a:xfrm>
          <a:prstGeom prst="rect">
            <a:avLst/>
          </a:prstGeom>
        </p:spPr>
      </p:pic>
      <p:sp>
        <p:nvSpPr>
          <p:cNvPr id="7" name="Arrow: Up 6">
            <a:extLst>
              <a:ext uri="{FF2B5EF4-FFF2-40B4-BE49-F238E27FC236}">
                <a16:creationId xmlns:a16="http://schemas.microsoft.com/office/drawing/2014/main" id="{66705B17-1322-BE1E-D0FA-4F0A6540BF0A}"/>
              </a:ext>
            </a:extLst>
          </p:cNvPr>
          <p:cNvSpPr/>
          <p:nvPr/>
        </p:nvSpPr>
        <p:spPr>
          <a:xfrm rot="10800000">
            <a:off x="3533029" y="1772209"/>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6" name="Graphic 5" descr="Lock outline">
            <a:extLst>
              <a:ext uri="{FF2B5EF4-FFF2-40B4-BE49-F238E27FC236}">
                <a16:creationId xmlns:a16="http://schemas.microsoft.com/office/drawing/2014/main" id="{19CB82C3-CF8B-C6AA-87B2-6737BB4E51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6799" y="1319812"/>
            <a:ext cx="397764" cy="397764"/>
          </a:xfrm>
          <a:prstGeom prst="rect">
            <a:avLst/>
          </a:prstGeom>
        </p:spPr>
      </p:pic>
      <p:sp>
        <p:nvSpPr>
          <p:cNvPr id="11" name="Arrow: Up 10">
            <a:extLst>
              <a:ext uri="{FF2B5EF4-FFF2-40B4-BE49-F238E27FC236}">
                <a16:creationId xmlns:a16="http://schemas.microsoft.com/office/drawing/2014/main" id="{63F7B2A2-545F-8943-F44C-DF753F8A419D}"/>
              </a:ext>
            </a:extLst>
          </p:cNvPr>
          <p:cNvSpPr/>
          <p:nvPr/>
        </p:nvSpPr>
        <p:spPr>
          <a:xfrm rot="10800000">
            <a:off x="5795915" y="1724108"/>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3" name="Graphic 12" descr="Lock outline">
            <a:extLst>
              <a:ext uri="{FF2B5EF4-FFF2-40B4-BE49-F238E27FC236}">
                <a16:creationId xmlns:a16="http://schemas.microsoft.com/office/drawing/2014/main" id="{7AEFB77E-1063-9111-AEE8-3A89555909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4559" y="3291789"/>
            <a:ext cx="397764" cy="397764"/>
          </a:xfrm>
          <a:prstGeom prst="rect">
            <a:avLst/>
          </a:prstGeom>
        </p:spPr>
      </p:pic>
      <p:sp>
        <p:nvSpPr>
          <p:cNvPr id="15" name="Arrow: Up 14">
            <a:extLst>
              <a:ext uri="{FF2B5EF4-FFF2-40B4-BE49-F238E27FC236}">
                <a16:creationId xmlns:a16="http://schemas.microsoft.com/office/drawing/2014/main" id="{3E5492BD-33BA-7058-503B-B538CBCDCA18}"/>
              </a:ext>
            </a:extLst>
          </p:cNvPr>
          <p:cNvSpPr/>
          <p:nvPr/>
        </p:nvSpPr>
        <p:spPr>
          <a:xfrm rot="16200000">
            <a:off x="7165789" y="3347822"/>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7" name="Graphic 16" descr="Lock outline">
            <a:extLst>
              <a:ext uri="{FF2B5EF4-FFF2-40B4-BE49-F238E27FC236}">
                <a16:creationId xmlns:a16="http://schemas.microsoft.com/office/drawing/2014/main" id="{FDC0DF4D-BD48-20CC-8A7D-B5B5455405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4088" y="4300550"/>
            <a:ext cx="397764" cy="397764"/>
          </a:xfrm>
          <a:prstGeom prst="rect">
            <a:avLst/>
          </a:prstGeom>
        </p:spPr>
      </p:pic>
      <p:sp>
        <p:nvSpPr>
          <p:cNvPr id="19" name="Arrow: Up 18">
            <a:extLst>
              <a:ext uri="{FF2B5EF4-FFF2-40B4-BE49-F238E27FC236}">
                <a16:creationId xmlns:a16="http://schemas.microsoft.com/office/drawing/2014/main" id="{8B5B42C7-7295-9222-0AA5-49D0121E3A5D}"/>
              </a:ext>
            </a:extLst>
          </p:cNvPr>
          <p:cNvSpPr/>
          <p:nvPr/>
        </p:nvSpPr>
        <p:spPr>
          <a:xfrm>
            <a:off x="4692171" y="3918305"/>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21" name="Graphic 20" descr="Lock outline">
            <a:extLst>
              <a:ext uri="{FF2B5EF4-FFF2-40B4-BE49-F238E27FC236}">
                <a16:creationId xmlns:a16="http://schemas.microsoft.com/office/drawing/2014/main" id="{8C99A8CB-1EB8-73CF-D0EB-3EC8502867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8859" y="2973330"/>
            <a:ext cx="397764" cy="397764"/>
          </a:xfrm>
          <a:prstGeom prst="rect">
            <a:avLst/>
          </a:prstGeom>
        </p:spPr>
      </p:pic>
      <p:sp>
        <p:nvSpPr>
          <p:cNvPr id="23" name="Arrow: Up 22">
            <a:extLst>
              <a:ext uri="{FF2B5EF4-FFF2-40B4-BE49-F238E27FC236}">
                <a16:creationId xmlns:a16="http://schemas.microsoft.com/office/drawing/2014/main" id="{995AD021-8481-31B5-A4C5-6C1575B6115C}"/>
              </a:ext>
            </a:extLst>
          </p:cNvPr>
          <p:cNvSpPr/>
          <p:nvPr/>
        </p:nvSpPr>
        <p:spPr>
          <a:xfrm rot="5400000">
            <a:off x="1788145" y="3047223"/>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9" name="Graphic 8" descr="Fence with solid fill">
            <a:extLst>
              <a:ext uri="{FF2B5EF4-FFF2-40B4-BE49-F238E27FC236}">
                <a16:creationId xmlns:a16="http://schemas.microsoft.com/office/drawing/2014/main" id="{A3A20BDA-B13B-B29B-DB82-A3B252AB160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1678" y="2465107"/>
            <a:ext cx="397765" cy="397765"/>
          </a:xfrm>
          <a:prstGeom prst="rect">
            <a:avLst/>
          </a:prstGeom>
        </p:spPr>
      </p:pic>
      <p:pic>
        <p:nvPicPr>
          <p:cNvPr id="18" name="Graphic 17" descr="Fence with solid fill">
            <a:extLst>
              <a:ext uri="{FF2B5EF4-FFF2-40B4-BE49-F238E27FC236}">
                <a16:creationId xmlns:a16="http://schemas.microsoft.com/office/drawing/2014/main" id="{E8A6D835-2EF4-2E96-C471-FD4DCC1AB1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94403" y="3875889"/>
            <a:ext cx="397765" cy="397765"/>
          </a:xfrm>
          <a:prstGeom prst="rect">
            <a:avLst/>
          </a:prstGeom>
        </p:spPr>
      </p:pic>
      <p:pic>
        <p:nvPicPr>
          <p:cNvPr id="25" name="Graphic 24" descr="Fence with solid fill">
            <a:extLst>
              <a:ext uri="{FF2B5EF4-FFF2-40B4-BE49-F238E27FC236}">
                <a16:creationId xmlns:a16="http://schemas.microsoft.com/office/drawing/2014/main" id="{4D9C45B9-FC99-D89B-6079-F9CE86E814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0418" y="2429144"/>
            <a:ext cx="397765" cy="397765"/>
          </a:xfrm>
          <a:prstGeom prst="rect">
            <a:avLst/>
          </a:prstGeom>
        </p:spPr>
      </p:pic>
      <p:pic>
        <p:nvPicPr>
          <p:cNvPr id="27" name="Graphic 26" descr="Fence with solid fill">
            <a:extLst>
              <a:ext uri="{FF2B5EF4-FFF2-40B4-BE49-F238E27FC236}">
                <a16:creationId xmlns:a16="http://schemas.microsoft.com/office/drawing/2014/main" id="{BE693BBC-841C-8994-1B94-50A56557DE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62167" y="2423352"/>
            <a:ext cx="397765" cy="397765"/>
          </a:xfrm>
          <a:prstGeom prst="rect">
            <a:avLst/>
          </a:prstGeom>
        </p:spPr>
      </p:pic>
      <p:pic>
        <p:nvPicPr>
          <p:cNvPr id="29" name="Graphic 28" descr="Fence with solid fill">
            <a:extLst>
              <a:ext uri="{FF2B5EF4-FFF2-40B4-BE49-F238E27FC236}">
                <a16:creationId xmlns:a16="http://schemas.microsoft.com/office/drawing/2014/main" id="{A7CAA5B9-94C1-25C0-3BFA-DAD468634D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726" y="4618174"/>
            <a:ext cx="397765" cy="397765"/>
          </a:xfrm>
          <a:prstGeom prst="rect">
            <a:avLst/>
          </a:prstGeom>
        </p:spPr>
      </p:pic>
      <p:sp>
        <p:nvSpPr>
          <p:cNvPr id="31" name="TextBox 30">
            <a:extLst>
              <a:ext uri="{FF2B5EF4-FFF2-40B4-BE49-F238E27FC236}">
                <a16:creationId xmlns:a16="http://schemas.microsoft.com/office/drawing/2014/main" id="{2C88E43B-E2FC-D439-DA28-9F52BB4F0B81}"/>
              </a:ext>
            </a:extLst>
          </p:cNvPr>
          <p:cNvSpPr txBox="1"/>
          <p:nvPr/>
        </p:nvSpPr>
        <p:spPr>
          <a:xfrm>
            <a:off x="493527" y="4578825"/>
            <a:ext cx="2121758" cy="484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rgbClr val="575757"/>
                </a:solidFill>
              </a:rPr>
              <a:t>Quality gates guard against moving security defects forward</a:t>
            </a:r>
          </a:p>
        </p:txBody>
      </p:sp>
      <p:sp>
        <p:nvSpPr>
          <p:cNvPr id="2" name="Google Shape;238;p2">
            <a:extLst>
              <a:ext uri="{FF2B5EF4-FFF2-40B4-BE49-F238E27FC236}">
                <a16:creationId xmlns:a16="http://schemas.microsoft.com/office/drawing/2014/main" id="{7A2F09EA-1372-35D4-634A-26530EDFCDF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33</a:t>
            </a:fld>
            <a:endParaRPr dirty="0"/>
          </a:p>
        </p:txBody>
      </p:sp>
      <p:sp>
        <p:nvSpPr>
          <p:cNvPr id="8" name="Speech Bubble: Rectangle with Corners Rounded 7">
            <a:extLst>
              <a:ext uri="{FF2B5EF4-FFF2-40B4-BE49-F238E27FC236}">
                <a16:creationId xmlns:a16="http://schemas.microsoft.com/office/drawing/2014/main" id="{FDE66D13-857A-0A51-A08A-F543B7D27ADD}"/>
              </a:ext>
            </a:extLst>
          </p:cNvPr>
          <p:cNvSpPr/>
          <p:nvPr/>
        </p:nvSpPr>
        <p:spPr>
          <a:xfrm>
            <a:off x="415548" y="1182046"/>
            <a:ext cx="3040921" cy="1073993"/>
          </a:xfrm>
          <a:prstGeom prst="wedgeRoundRectCallout">
            <a:avLst>
              <a:gd name="adj1" fmla="val 24984"/>
              <a:gd name="adj2" fmla="val 67714"/>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000" dirty="0">
                <a:solidFill>
                  <a:schemeClr val="tx1">
                    <a:lumMod val="50000"/>
                  </a:schemeClr>
                </a:solidFill>
              </a:rPr>
              <a:t>Secure deployments</a:t>
            </a:r>
          </a:p>
          <a:p>
            <a:pPr marL="285750" indent="-285750">
              <a:buFont typeface="Arial" panose="020B0604020202020204" pitchFamily="34" charset="0"/>
              <a:buChar char="•"/>
            </a:pPr>
            <a:r>
              <a:rPr lang="en-US" sz="1000" dirty="0">
                <a:solidFill>
                  <a:schemeClr val="tx1">
                    <a:lumMod val="50000"/>
                  </a:schemeClr>
                </a:solidFill>
              </a:rPr>
              <a:t>Secure configuration</a:t>
            </a:r>
          </a:p>
          <a:p>
            <a:pPr marL="285750" indent="-285750">
              <a:buFont typeface="Arial" panose="020B0604020202020204" pitchFamily="34" charset="0"/>
              <a:buChar char="•"/>
            </a:pPr>
            <a:r>
              <a:rPr lang="en-US" sz="1000" dirty="0">
                <a:solidFill>
                  <a:schemeClr val="tx1">
                    <a:lumMod val="50000"/>
                  </a:schemeClr>
                </a:solidFill>
              </a:rPr>
              <a:t>Secure rollback strategies</a:t>
            </a:r>
          </a:p>
          <a:p>
            <a:pPr marL="285750" indent="-285750">
              <a:buFont typeface="Arial" panose="020B0604020202020204" pitchFamily="34" charset="0"/>
              <a:buChar char="•"/>
            </a:pPr>
            <a:r>
              <a:rPr lang="en-US" sz="1000" dirty="0">
                <a:solidFill>
                  <a:schemeClr val="tx1">
                    <a:lumMod val="50000"/>
                  </a:schemeClr>
                </a:solidFill>
              </a:rPr>
              <a:t>Continuous monitoring for threats</a:t>
            </a:r>
          </a:p>
          <a:p>
            <a:pPr marL="285750" indent="-285750">
              <a:buFont typeface="Arial" panose="020B0604020202020204" pitchFamily="34" charset="0"/>
              <a:buChar char="•"/>
            </a:pPr>
            <a:r>
              <a:rPr lang="en-US" sz="1000" dirty="0">
                <a:solidFill>
                  <a:schemeClr val="tx1">
                    <a:lumMod val="50000"/>
                  </a:schemeClr>
                </a:solidFill>
              </a:rPr>
              <a:t>Security incident response</a:t>
            </a:r>
          </a:p>
        </p:txBody>
      </p:sp>
    </p:spTree>
    <p:extLst>
      <p:ext uri="{BB962C8B-B14F-4D97-AF65-F5344CB8AC3E}">
        <p14:creationId xmlns:p14="http://schemas.microsoft.com/office/powerpoint/2010/main" val="42259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5067F82-0D46-7A34-4BD6-20554EE1F477}"/>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D330114-4216-2A98-76D5-90AF716CA5DC}"/>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287" imgH="288" progId="TCLayout.ActiveDocument.1">
                  <p:embed/>
                </p:oleObj>
              </mc:Choice>
              <mc:Fallback>
                <p:oleObj name="think-cell Slide" r:id="rId4" imgW="287" imgH="288" progId="TCLayout.ActiveDocument.1">
                  <p:embed/>
                  <p:pic>
                    <p:nvPicPr>
                      <p:cNvPr id="4" name="Object 3" hidden="1">
                        <a:extLst>
                          <a:ext uri="{FF2B5EF4-FFF2-40B4-BE49-F238E27FC236}">
                            <a16:creationId xmlns:a16="http://schemas.microsoft.com/office/drawing/2014/main" id="{F94512B2-6E25-B121-E015-FAB2B1DED397}"/>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14" name="Google Shape;114;gc2c2b1796e_0_0">
            <a:extLst>
              <a:ext uri="{FF2B5EF4-FFF2-40B4-BE49-F238E27FC236}">
                <a16:creationId xmlns:a16="http://schemas.microsoft.com/office/drawing/2014/main" id="{B1B8E557-C4EB-E7E4-ABF6-B86C5CC5470F}"/>
              </a:ext>
            </a:extLst>
          </p:cNvPr>
          <p:cNvSpPr txBox="1">
            <a:spLocks noGrp="1"/>
          </p:cNvSpPr>
          <p:nvPr>
            <p:ph type="title"/>
          </p:nvPr>
        </p:nvSpPr>
        <p:spPr>
          <a:prstGeom prst="rect">
            <a:avLst/>
          </a:prstGeom>
          <a:noFill/>
          <a:ln>
            <a:noFill/>
          </a:ln>
        </p:spPr>
        <p:txBody>
          <a:bodyPr spcFirstLastPara="1" wrap="square" lIns="0" tIns="0" rIns="0" bIns="0" anchor="b" anchorCtr="0">
            <a:noAutofit/>
          </a:bodyPr>
          <a:lstStyle/>
          <a:p>
            <a:pPr>
              <a:buClr>
                <a:srgbClr val="000000"/>
              </a:buClr>
              <a:buSzPts val="2400"/>
            </a:pPr>
            <a:r>
              <a:rPr lang="en-US" sz="2100" dirty="0">
                <a:sym typeface="+mj-lt"/>
              </a:rPr>
              <a:t>Sprint Planning with Security in Mind</a:t>
            </a:r>
            <a:endParaRPr sz="1350" dirty="0">
              <a:solidFill>
                <a:schemeClr val="tx2">
                  <a:lumMod val="100000"/>
                </a:schemeClr>
              </a:solidFill>
            </a:endParaRPr>
          </a:p>
        </p:txBody>
      </p:sp>
      <p:grpSp>
        <p:nvGrpSpPr>
          <p:cNvPr id="58" name="Group 57">
            <a:extLst>
              <a:ext uri="{FF2B5EF4-FFF2-40B4-BE49-F238E27FC236}">
                <a16:creationId xmlns:a16="http://schemas.microsoft.com/office/drawing/2014/main" id="{7A952491-C946-C57B-8625-031AB320BDA2}"/>
              </a:ext>
            </a:extLst>
          </p:cNvPr>
          <p:cNvGrpSpPr/>
          <p:nvPr/>
        </p:nvGrpSpPr>
        <p:grpSpPr>
          <a:xfrm>
            <a:off x="2139740" y="2171925"/>
            <a:ext cx="4864519" cy="2265916"/>
            <a:chOff x="2139740" y="1757867"/>
            <a:chExt cx="4864519" cy="2265916"/>
          </a:xfrm>
        </p:grpSpPr>
        <p:grpSp>
          <p:nvGrpSpPr>
            <p:cNvPr id="5" name="Google Shape;747;p39">
              <a:extLst>
                <a:ext uri="{FF2B5EF4-FFF2-40B4-BE49-F238E27FC236}">
                  <a16:creationId xmlns:a16="http://schemas.microsoft.com/office/drawing/2014/main" id="{FB41BA08-6A32-1E6E-AD10-3F6645170A9A}"/>
                </a:ext>
              </a:extLst>
            </p:cNvPr>
            <p:cNvGrpSpPr/>
            <p:nvPr/>
          </p:nvGrpSpPr>
          <p:grpSpPr>
            <a:xfrm>
              <a:off x="2139740" y="1757867"/>
              <a:ext cx="4864519" cy="2265916"/>
              <a:chOff x="2237450" y="1854836"/>
              <a:chExt cx="4516709" cy="2139879"/>
            </a:xfrm>
          </p:grpSpPr>
          <p:sp>
            <p:nvSpPr>
              <p:cNvPr id="37" name="Google Shape;748;p39">
                <a:extLst>
                  <a:ext uri="{FF2B5EF4-FFF2-40B4-BE49-F238E27FC236}">
                    <a16:creationId xmlns:a16="http://schemas.microsoft.com/office/drawing/2014/main" id="{147FCC79-7BFB-BD33-DC73-0A6EA3C639EA}"/>
                  </a:ext>
                </a:extLst>
              </p:cNvPr>
              <p:cNvSpPr/>
              <p:nvPr/>
            </p:nvSpPr>
            <p:spPr>
              <a:xfrm>
                <a:off x="3002123" y="2870636"/>
                <a:ext cx="1492938" cy="1015730"/>
              </a:xfrm>
              <a:custGeom>
                <a:avLst/>
                <a:gdLst/>
                <a:ahLst/>
                <a:cxnLst/>
                <a:rect l="l" t="t" r="r" b="b"/>
                <a:pathLst>
                  <a:path w="80743" h="54934" extrusionOk="0">
                    <a:moveTo>
                      <a:pt x="65890" y="0"/>
                    </a:moveTo>
                    <a:cubicBezTo>
                      <a:pt x="55436" y="10725"/>
                      <a:pt x="43323" y="23494"/>
                      <a:pt x="29165" y="29396"/>
                    </a:cubicBezTo>
                    <a:cubicBezTo>
                      <a:pt x="24227" y="31518"/>
                      <a:pt x="18904" y="32598"/>
                      <a:pt x="13580" y="32636"/>
                    </a:cubicBezTo>
                    <a:cubicBezTo>
                      <a:pt x="11034" y="32636"/>
                      <a:pt x="8488" y="32366"/>
                      <a:pt x="6019" y="31788"/>
                    </a:cubicBezTo>
                    <a:lnTo>
                      <a:pt x="6019" y="31788"/>
                    </a:lnTo>
                    <a:lnTo>
                      <a:pt x="11998" y="42474"/>
                    </a:lnTo>
                    <a:lnTo>
                      <a:pt x="11998" y="42512"/>
                    </a:lnTo>
                    <a:cubicBezTo>
                      <a:pt x="13040" y="44364"/>
                      <a:pt x="12384" y="46756"/>
                      <a:pt x="10494" y="47797"/>
                    </a:cubicBezTo>
                    <a:lnTo>
                      <a:pt x="10455" y="47797"/>
                    </a:lnTo>
                    <a:lnTo>
                      <a:pt x="1" y="53738"/>
                    </a:lnTo>
                    <a:cubicBezTo>
                      <a:pt x="3974" y="54548"/>
                      <a:pt x="8025" y="54934"/>
                      <a:pt x="12075" y="54934"/>
                    </a:cubicBezTo>
                    <a:cubicBezTo>
                      <a:pt x="18402" y="54934"/>
                      <a:pt x="24729" y="53969"/>
                      <a:pt x="30785" y="52079"/>
                    </a:cubicBezTo>
                    <a:cubicBezTo>
                      <a:pt x="50884" y="45714"/>
                      <a:pt x="66045" y="29936"/>
                      <a:pt x="80742" y="15238"/>
                    </a:cubicBezTo>
                    <a:lnTo>
                      <a:pt x="65890"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749;p39">
                <a:extLst>
                  <a:ext uri="{FF2B5EF4-FFF2-40B4-BE49-F238E27FC236}">
                    <a16:creationId xmlns:a16="http://schemas.microsoft.com/office/drawing/2014/main" id="{4F17FCB9-8198-325D-6289-57DDA3B3F77B}"/>
                  </a:ext>
                </a:extLst>
              </p:cNvPr>
              <p:cNvSpPr/>
              <p:nvPr/>
            </p:nvSpPr>
            <p:spPr>
              <a:xfrm>
                <a:off x="3815316" y="2205480"/>
                <a:ext cx="1816051" cy="1675157"/>
              </a:xfrm>
              <a:custGeom>
                <a:avLst/>
                <a:gdLst/>
                <a:ahLst/>
                <a:cxnLst/>
                <a:rect l="l" t="t" r="r" b="b"/>
                <a:pathLst>
                  <a:path w="98218" h="90598" extrusionOk="0">
                    <a:moveTo>
                      <a:pt x="22336" y="1"/>
                    </a:moveTo>
                    <a:cubicBezTo>
                      <a:pt x="22056" y="1"/>
                      <a:pt x="21772" y="31"/>
                      <a:pt x="21488" y="96"/>
                    </a:cubicBezTo>
                    <a:lnTo>
                      <a:pt x="16319" y="1176"/>
                    </a:lnTo>
                    <a:lnTo>
                      <a:pt x="3511" y="3838"/>
                    </a:lnTo>
                    <a:lnTo>
                      <a:pt x="3472" y="3838"/>
                    </a:lnTo>
                    <a:cubicBezTo>
                      <a:pt x="1351" y="4262"/>
                      <a:pt x="1" y="6307"/>
                      <a:pt x="425" y="8428"/>
                    </a:cubicBezTo>
                    <a:lnTo>
                      <a:pt x="425" y="8467"/>
                    </a:lnTo>
                    <a:lnTo>
                      <a:pt x="2277" y="17378"/>
                    </a:lnTo>
                    <a:lnTo>
                      <a:pt x="4128" y="26482"/>
                    </a:lnTo>
                    <a:cubicBezTo>
                      <a:pt x="4561" y="28590"/>
                      <a:pt x="6270" y="29624"/>
                      <a:pt x="7974" y="29624"/>
                    </a:cubicBezTo>
                    <a:cubicBezTo>
                      <a:pt x="9763" y="29624"/>
                      <a:pt x="11547" y="28484"/>
                      <a:pt x="11844" y="26251"/>
                    </a:cubicBezTo>
                    <a:cubicBezTo>
                      <a:pt x="13040" y="27408"/>
                      <a:pt x="14235" y="28566"/>
                      <a:pt x="15393" y="29723"/>
                    </a:cubicBezTo>
                    <a:cubicBezTo>
                      <a:pt x="17592" y="31883"/>
                      <a:pt x="19752" y="34005"/>
                      <a:pt x="21912" y="36011"/>
                    </a:cubicBezTo>
                    <a:lnTo>
                      <a:pt x="37999" y="52445"/>
                    </a:lnTo>
                    <a:cubicBezTo>
                      <a:pt x="45676" y="60160"/>
                      <a:pt x="53854" y="68531"/>
                      <a:pt x="62920" y="75475"/>
                    </a:cubicBezTo>
                    <a:cubicBezTo>
                      <a:pt x="72950" y="83191"/>
                      <a:pt x="84060" y="89170"/>
                      <a:pt x="96674" y="90597"/>
                    </a:cubicBezTo>
                    <a:lnTo>
                      <a:pt x="88920" y="81455"/>
                    </a:lnTo>
                    <a:cubicBezTo>
                      <a:pt x="87493" y="79796"/>
                      <a:pt x="87686" y="77327"/>
                      <a:pt x="89345" y="75938"/>
                    </a:cubicBezTo>
                    <a:lnTo>
                      <a:pt x="98217" y="68338"/>
                    </a:lnTo>
                    <a:cubicBezTo>
                      <a:pt x="88998" y="67143"/>
                      <a:pt x="80974" y="62475"/>
                      <a:pt x="73605" y="56572"/>
                    </a:cubicBezTo>
                    <a:cubicBezTo>
                      <a:pt x="65697" y="50207"/>
                      <a:pt x="58560" y="42415"/>
                      <a:pt x="51578" y="35972"/>
                    </a:cubicBezTo>
                    <a:lnTo>
                      <a:pt x="36764" y="20773"/>
                    </a:lnTo>
                    <a:cubicBezTo>
                      <a:pt x="33292" y="17301"/>
                      <a:pt x="29705" y="13675"/>
                      <a:pt x="26040" y="10049"/>
                    </a:cubicBezTo>
                    <a:cubicBezTo>
                      <a:pt x="25191" y="9238"/>
                      <a:pt x="24343" y="8428"/>
                      <a:pt x="23494" y="7657"/>
                    </a:cubicBezTo>
                    <a:cubicBezTo>
                      <a:pt x="25500" y="7040"/>
                      <a:pt x="26657" y="4956"/>
                      <a:pt x="26117" y="2912"/>
                    </a:cubicBezTo>
                    <a:cubicBezTo>
                      <a:pt x="25652" y="1185"/>
                      <a:pt x="24071" y="1"/>
                      <a:pt x="22336"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750;p39">
                <a:extLst>
                  <a:ext uri="{FF2B5EF4-FFF2-40B4-BE49-F238E27FC236}">
                    <a16:creationId xmlns:a16="http://schemas.microsoft.com/office/drawing/2014/main" id="{9D84EBAE-12D2-D012-9ACC-D32D980415F6}"/>
                  </a:ext>
                </a:extLst>
              </p:cNvPr>
              <p:cNvSpPr/>
              <p:nvPr/>
            </p:nvSpPr>
            <p:spPr>
              <a:xfrm>
                <a:off x="2237450" y="1985401"/>
                <a:ext cx="1006466" cy="1945999"/>
              </a:xfrm>
              <a:custGeom>
                <a:avLst/>
                <a:gdLst/>
                <a:ahLst/>
                <a:cxnLst/>
                <a:rect l="l" t="t" r="r" b="b"/>
                <a:pathLst>
                  <a:path w="54433" h="105246" extrusionOk="0">
                    <a:moveTo>
                      <a:pt x="28470" y="0"/>
                    </a:moveTo>
                    <a:lnTo>
                      <a:pt x="28470" y="0"/>
                    </a:lnTo>
                    <a:cubicBezTo>
                      <a:pt x="21141" y="4051"/>
                      <a:pt x="14814" y="9683"/>
                      <a:pt x="9953" y="16550"/>
                    </a:cubicBezTo>
                    <a:cubicBezTo>
                      <a:pt x="3472" y="25731"/>
                      <a:pt x="0" y="36648"/>
                      <a:pt x="0" y="47913"/>
                    </a:cubicBezTo>
                    <a:cubicBezTo>
                      <a:pt x="0" y="71599"/>
                      <a:pt x="12075" y="90386"/>
                      <a:pt x="31248" y="98487"/>
                    </a:cubicBezTo>
                    <a:cubicBezTo>
                      <a:pt x="30708" y="98989"/>
                      <a:pt x="30360" y="99606"/>
                      <a:pt x="30168" y="100262"/>
                    </a:cubicBezTo>
                    <a:cubicBezTo>
                      <a:pt x="29403" y="102924"/>
                      <a:pt x="31501" y="105246"/>
                      <a:pt x="33923" y="105246"/>
                    </a:cubicBezTo>
                    <a:cubicBezTo>
                      <a:pt x="34554" y="105246"/>
                      <a:pt x="35208" y="105088"/>
                      <a:pt x="35838" y="104737"/>
                    </a:cubicBezTo>
                    <a:lnTo>
                      <a:pt x="41355" y="101612"/>
                    </a:lnTo>
                    <a:lnTo>
                      <a:pt x="51848" y="95748"/>
                    </a:lnTo>
                    <a:lnTo>
                      <a:pt x="51886" y="95748"/>
                    </a:lnTo>
                    <a:cubicBezTo>
                      <a:pt x="53777" y="94668"/>
                      <a:pt x="54432" y="92315"/>
                      <a:pt x="53391" y="90425"/>
                    </a:cubicBezTo>
                    <a:lnTo>
                      <a:pt x="53391" y="90386"/>
                    </a:lnTo>
                    <a:lnTo>
                      <a:pt x="53391" y="90348"/>
                    </a:lnTo>
                    <a:lnTo>
                      <a:pt x="47373" y="79662"/>
                    </a:lnTo>
                    <a:lnTo>
                      <a:pt x="44364" y="74300"/>
                    </a:lnTo>
                    <a:cubicBezTo>
                      <a:pt x="43652" y="73034"/>
                      <a:pt x="42310" y="72309"/>
                      <a:pt x="40941" y="72309"/>
                    </a:cubicBezTo>
                    <a:cubicBezTo>
                      <a:pt x="40306" y="72309"/>
                      <a:pt x="39665" y="72465"/>
                      <a:pt x="39079" y="72795"/>
                    </a:cubicBezTo>
                    <a:cubicBezTo>
                      <a:pt x="38153" y="73297"/>
                      <a:pt x="37497" y="74145"/>
                      <a:pt x="37227" y="75148"/>
                    </a:cubicBezTo>
                    <a:cubicBezTo>
                      <a:pt x="37227" y="75225"/>
                      <a:pt x="37227" y="75264"/>
                      <a:pt x="37189" y="75303"/>
                    </a:cubicBezTo>
                    <a:cubicBezTo>
                      <a:pt x="28702" y="69632"/>
                      <a:pt x="23417" y="59795"/>
                      <a:pt x="23417" y="47874"/>
                    </a:cubicBezTo>
                    <a:cubicBezTo>
                      <a:pt x="23417" y="42666"/>
                      <a:pt x="24651" y="37574"/>
                      <a:pt x="27043" y="32984"/>
                    </a:cubicBezTo>
                    <a:cubicBezTo>
                      <a:pt x="29357" y="28432"/>
                      <a:pt x="32714" y="24497"/>
                      <a:pt x="36841" y="21449"/>
                    </a:cubicBezTo>
                    <a:lnTo>
                      <a:pt x="27197" y="18672"/>
                    </a:lnTo>
                    <a:lnTo>
                      <a:pt x="27159" y="18672"/>
                    </a:lnTo>
                    <a:cubicBezTo>
                      <a:pt x="25075" y="18054"/>
                      <a:pt x="23880" y="15894"/>
                      <a:pt x="24497" y="13849"/>
                    </a:cubicBezTo>
                    <a:lnTo>
                      <a:pt x="24497" y="13811"/>
                    </a:lnTo>
                    <a:lnTo>
                      <a:pt x="28470" y="0"/>
                    </a:lnTo>
                    <a:close/>
                  </a:path>
                </a:pathLst>
              </a:custGeom>
              <a:solidFill>
                <a:schemeClr val="accent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751;p39">
                <a:extLst>
                  <a:ext uri="{FF2B5EF4-FFF2-40B4-BE49-F238E27FC236}">
                    <a16:creationId xmlns:a16="http://schemas.microsoft.com/office/drawing/2014/main" id="{0F59FCA2-08B0-B941-85A0-CC233EAB2356}"/>
                  </a:ext>
                </a:extLst>
              </p:cNvPr>
              <p:cNvSpPr/>
              <p:nvPr/>
            </p:nvSpPr>
            <p:spPr>
              <a:xfrm>
                <a:off x="4469432" y="2377723"/>
                <a:ext cx="510731" cy="492185"/>
              </a:xfrm>
              <a:custGeom>
                <a:avLst/>
                <a:gdLst/>
                <a:ahLst/>
                <a:cxnLst/>
                <a:rect l="l" t="t" r="r" b="b"/>
                <a:pathLst>
                  <a:path w="27622" h="26619" extrusionOk="0">
                    <a:moveTo>
                      <a:pt x="5286" y="1"/>
                    </a:moveTo>
                    <a:cubicBezTo>
                      <a:pt x="695" y="78"/>
                      <a:pt x="1" y="6713"/>
                      <a:pt x="4514" y="7716"/>
                    </a:cubicBezTo>
                    <a:lnTo>
                      <a:pt x="4591" y="8218"/>
                    </a:lnTo>
                    <a:lnTo>
                      <a:pt x="1389" y="11381"/>
                    </a:lnTo>
                    <a:lnTo>
                      <a:pt x="16241" y="26619"/>
                    </a:lnTo>
                    <a:lnTo>
                      <a:pt x="19366" y="23378"/>
                    </a:lnTo>
                    <a:lnTo>
                      <a:pt x="19868" y="22915"/>
                    </a:lnTo>
                    <a:cubicBezTo>
                      <a:pt x="20161" y="24822"/>
                      <a:pt x="21813" y="26206"/>
                      <a:pt x="23699" y="26206"/>
                    </a:cubicBezTo>
                    <a:cubicBezTo>
                      <a:pt x="23797" y="26206"/>
                      <a:pt x="23896" y="26202"/>
                      <a:pt x="23995" y="26194"/>
                    </a:cubicBezTo>
                    <a:cubicBezTo>
                      <a:pt x="26040" y="26040"/>
                      <a:pt x="27622" y="24343"/>
                      <a:pt x="27622" y="22298"/>
                    </a:cubicBezTo>
                    <a:lnTo>
                      <a:pt x="27622" y="3935"/>
                    </a:lnTo>
                    <a:lnTo>
                      <a:pt x="27622" y="3897"/>
                    </a:lnTo>
                    <a:cubicBezTo>
                      <a:pt x="27622" y="2894"/>
                      <a:pt x="27236" y="1891"/>
                      <a:pt x="26503" y="1158"/>
                    </a:cubicBezTo>
                    <a:cubicBezTo>
                      <a:pt x="25770" y="425"/>
                      <a:pt x="24767" y="1"/>
                      <a:pt x="23725"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752;p39">
                <a:extLst>
                  <a:ext uri="{FF2B5EF4-FFF2-40B4-BE49-F238E27FC236}">
                    <a16:creationId xmlns:a16="http://schemas.microsoft.com/office/drawing/2014/main" id="{3B0C8627-C939-7DD5-74A4-53C577AD63B8}"/>
                  </a:ext>
                </a:extLst>
              </p:cNvPr>
              <p:cNvSpPr/>
              <p:nvPr/>
            </p:nvSpPr>
            <p:spPr>
              <a:xfrm>
                <a:off x="4708390" y="1854855"/>
                <a:ext cx="1705906" cy="803890"/>
              </a:xfrm>
              <a:custGeom>
                <a:avLst/>
                <a:gdLst/>
                <a:ahLst/>
                <a:cxnLst/>
                <a:rect l="l" t="t" r="r" b="b"/>
                <a:pathLst>
                  <a:path w="92261" h="43477" extrusionOk="0">
                    <a:moveTo>
                      <a:pt x="56860" y="0"/>
                    </a:moveTo>
                    <a:cubicBezTo>
                      <a:pt x="48388" y="0"/>
                      <a:pt x="39960" y="1773"/>
                      <a:pt x="32213" y="5170"/>
                    </a:cubicBezTo>
                    <a:cubicBezTo>
                      <a:pt x="20022" y="10378"/>
                      <a:pt x="9684" y="19019"/>
                      <a:pt x="1" y="28278"/>
                    </a:cubicBezTo>
                    <a:lnTo>
                      <a:pt x="10802" y="28278"/>
                    </a:lnTo>
                    <a:cubicBezTo>
                      <a:pt x="12963" y="28278"/>
                      <a:pt x="14699" y="30014"/>
                      <a:pt x="14699" y="32174"/>
                    </a:cubicBezTo>
                    <a:lnTo>
                      <a:pt x="14699" y="32212"/>
                    </a:lnTo>
                    <a:lnTo>
                      <a:pt x="14699" y="43477"/>
                    </a:lnTo>
                    <a:cubicBezTo>
                      <a:pt x="21527" y="36996"/>
                      <a:pt x="28972" y="30824"/>
                      <a:pt x="37112" y="26850"/>
                    </a:cubicBezTo>
                    <a:cubicBezTo>
                      <a:pt x="42898" y="23996"/>
                      <a:pt x="49071" y="22260"/>
                      <a:pt x="55629" y="22260"/>
                    </a:cubicBezTo>
                    <a:cubicBezTo>
                      <a:pt x="55734" y="22259"/>
                      <a:pt x="55839" y="22258"/>
                      <a:pt x="55944" y="22258"/>
                    </a:cubicBezTo>
                    <a:cubicBezTo>
                      <a:pt x="59618" y="22258"/>
                      <a:pt x="63250" y="22911"/>
                      <a:pt x="66700" y="24111"/>
                    </a:cubicBezTo>
                    <a:cubicBezTo>
                      <a:pt x="64617" y="26657"/>
                      <a:pt x="66392" y="30477"/>
                      <a:pt x="69671" y="30477"/>
                    </a:cubicBezTo>
                    <a:lnTo>
                      <a:pt x="77309" y="30592"/>
                    </a:lnTo>
                    <a:lnTo>
                      <a:pt x="88072" y="30708"/>
                    </a:lnTo>
                    <a:cubicBezTo>
                      <a:pt x="90232" y="30708"/>
                      <a:pt x="92007" y="29011"/>
                      <a:pt x="92045" y="26850"/>
                    </a:cubicBezTo>
                    <a:lnTo>
                      <a:pt x="92045" y="26812"/>
                    </a:lnTo>
                    <a:lnTo>
                      <a:pt x="92200" y="12345"/>
                    </a:lnTo>
                    <a:lnTo>
                      <a:pt x="92238" y="8411"/>
                    </a:lnTo>
                    <a:cubicBezTo>
                      <a:pt x="92260" y="5894"/>
                      <a:pt x="90273" y="4451"/>
                      <a:pt x="88288" y="4451"/>
                    </a:cubicBezTo>
                    <a:cubicBezTo>
                      <a:pt x="86804" y="4451"/>
                      <a:pt x="85321" y="5256"/>
                      <a:pt x="84677" y="7022"/>
                    </a:cubicBezTo>
                    <a:cubicBezTo>
                      <a:pt x="76807" y="2508"/>
                      <a:pt x="67433" y="1"/>
                      <a:pt x="57133" y="1"/>
                    </a:cubicBezTo>
                    <a:cubicBezTo>
                      <a:pt x="57042" y="0"/>
                      <a:pt x="56951" y="0"/>
                      <a:pt x="56860"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753;p39">
                <a:extLst>
                  <a:ext uri="{FF2B5EF4-FFF2-40B4-BE49-F238E27FC236}">
                    <a16:creationId xmlns:a16="http://schemas.microsoft.com/office/drawing/2014/main" id="{2F2C3132-F1B8-3304-2DF7-F405739D2894}"/>
                  </a:ext>
                </a:extLst>
              </p:cNvPr>
              <p:cNvSpPr/>
              <p:nvPr/>
            </p:nvSpPr>
            <p:spPr>
              <a:xfrm>
                <a:off x="5433844" y="2083126"/>
                <a:ext cx="1320315" cy="1911589"/>
              </a:xfrm>
              <a:custGeom>
                <a:avLst/>
                <a:gdLst/>
                <a:ahLst/>
                <a:cxnLst/>
                <a:rect l="l" t="t" r="r" b="b"/>
                <a:pathLst>
                  <a:path w="71407" h="103385" extrusionOk="0">
                    <a:moveTo>
                      <a:pt x="52967" y="0"/>
                    </a:moveTo>
                    <a:lnTo>
                      <a:pt x="52812" y="14467"/>
                    </a:lnTo>
                    <a:lnTo>
                      <a:pt x="52812" y="14505"/>
                    </a:lnTo>
                    <a:cubicBezTo>
                      <a:pt x="52774" y="16642"/>
                      <a:pt x="51038" y="18364"/>
                      <a:pt x="48947" y="18364"/>
                    </a:cubicBezTo>
                    <a:cubicBezTo>
                      <a:pt x="48924" y="18364"/>
                      <a:pt x="48901" y="18363"/>
                      <a:pt x="48878" y="18363"/>
                    </a:cubicBezTo>
                    <a:lnTo>
                      <a:pt x="48839" y="18363"/>
                    </a:lnTo>
                    <a:lnTo>
                      <a:pt x="38076" y="18247"/>
                    </a:lnTo>
                    <a:lnTo>
                      <a:pt x="38076" y="18247"/>
                    </a:lnTo>
                    <a:cubicBezTo>
                      <a:pt x="44248" y="24072"/>
                      <a:pt x="47952" y="32598"/>
                      <a:pt x="47952" y="42589"/>
                    </a:cubicBezTo>
                    <a:cubicBezTo>
                      <a:pt x="47952" y="44132"/>
                      <a:pt x="47836" y="45675"/>
                      <a:pt x="47604" y="47219"/>
                    </a:cubicBezTo>
                    <a:cubicBezTo>
                      <a:pt x="45637" y="60759"/>
                      <a:pt x="35491" y="71638"/>
                      <a:pt x="22144" y="74531"/>
                    </a:cubicBezTo>
                    <a:cubicBezTo>
                      <a:pt x="22821" y="71821"/>
                      <a:pt x="20669" y="69628"/>
                      <a:pt x="18333" y="69628"/>
                    </a:cubicBezTo>
                    <a:cubicBezTo>
                      <a:pt x="17476" y="69628"/>
                      <a:pt x="16594" y="69923"/>
                      <a:pt x="15817" y="70596"/>
                    </a:cubicBezTo>
                    <a:lnTo>
                      <a:pt x="10725" y="74917"/>
                    </a:lnTo>
                    <a:lnTo>
                      <a:pt x="1852" y="82516"/>
                    </a:lnTo>
                    <a:cubicBezTo>
                      <a:pt x="193" y="83944"/>
                      <a:pt x="1" y="86413"/>
                      <a:pt x="1389" y="88033"/>
                    </a:cubicBezTo>
                    <a:lnTo>
                      <a:pt x="1428" y="88033"/>
                    </a:lnTo>
                    <a:lnTo>
                      <a:pt x="9220" y="97137"/>
                    </a:lnTo>
                    <a:lnTo>
                      <a:pt x="13387" y="102036"/>
                    </a:lnTo>
                    <a:cubicBezTo>
                      <a:pt x="14158" y="102918"/>
                      <a:pt x="15245" y="103384"/>
                      <a:pt x="16344" y="103384"/>
                    </a:cubicBezTo>
                    <a:cubicBezTo>
                      <a:pt x="17168" y="103384"/>
                      <a:pt x="17999" y="103122"/>
                      <a:pt x="18710" y="102576"/>
                    </a:cubicBezTo>
                    <a:cubicBezTo>
                      <a:pt x="20369" y="101342"/>
                      <a:pt x="20755" y="98989"/>
                      <a:pt x="19598" y="97291"/>
                    </a:cubicBezTo>
                    <a:cubicBezTo>
                      <a:pt x="48145" y="95131"/>
                      <a:pt x="68938" y="73142"/>
                      <a:pt x="71175" y="47180"/>
                    </a:cubicBezTo>
                    <a:cubicBezTo>
                      <a:pt x="71329" y="45637"/>
                      <a:pt x="71406" y="44094"/>
                      <a:pt x="71406" y="42551"/>
                    </a:cubicBezTo>
                    <a:cubicBezTo>
                      <a:pt x="71329" y="24805"/>
                      <a:pt x="64463" y="9837"/>
                      <a:pt x="52967" y="0"/>
                    </a:cubicBezTo>
                    <a:close/>
                  </a:path>
                </a:pathLst>
              </a:custGeom>
              <a:solidFill>
                <a:schemeClr val="bg1">
                  <a:lumMod val="65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754;p39">
                <a:extLst>
                  <a:ext uri="{FF2B5EF4-FFF2-40B4-BE49-F238E27FC236}">
                    <a16:creationId xmlns:a16="http://schemas.microsoft.com/office/drawing/2014/main" id="{3338D95C-1FDE-C5A8-F913-F1D8BB9F833A}"/>
                  </a:ext>
                </a:extLst>
              </p:cNvPr>
              <p:cNvSpPr/>
              <p:nvPr/>
            </p:nvSpPr>
            <p:spPr>
              <a:xfrm>
                <a:off x="2678994" y="1854836"/>
                <a:ext cx="1438725" cy="670540"/>
              </a:xfrm>
              <a:custGeom>
                <a:avLst/>
                <a:gdLst/>
                <a:ahLst/>
                <a:cxnLst/>
                <a:rect l="l" t="t" r="r" b="b"/>
                <a:pathLst>
                  <a:path w="77811" h="36265" extrusionOk="0">
                    <a:moveTo>
                      <a:pt x="32182" y="1"/>
                    </a:moveTo>
                    <a:cubicBezTo>
                      <a:pt x="25737" y="1"/>
                      <a:pt x="19298" y="1081"/>
                      <a:pt x="13194" y="3204"/>
                    </a:cubicBezTo>
                    <a:cubicBezTo>
                      <a:pt x="13117" y="2895"/>
                      <a:pt x="13001" y="2625"/>
                      <a:pt x="12847" y="2394"/>
                    </a:cubicBezTo>
                    <a:cubicBezTo>
                      <a:pt x="12102" y="1007"/>
                      <a:pt x="10773" y="353"/>
                      <a:pt x="9448" y="353"/>
                    </a:cubicBezTo>
                    <a:cubicBezTo>
                      <a:pt x="7823" y="353"/>
                      <a:pt x="6203" y="1338"/>
                      <a:pt x="5671" y="3165"/>
                    </a:cubicBezTo>
                    <a:lnTo>
                      <a:pt x="4553" y="7023"/>
                    </a:lnTo>
                    <a:lnTo>
                      <a:pt x="579" y="20833"/>
                    </a:lnTo>
                    <a:lnTo>
                      <a:pt x="579" y="20872"/>
                    </a:lnTo>
                    <a:cubicBezTo>
                      <a:pt x="1" y="22955"/>
                      <a:pt x="1196" y="25115"/>
                      <a:pt x="3241" y="25694"/>
                    </a:cubicBezTo>
                    <a:lnTo>
                      <a:pt x="3280" y="25694"/>
                    </a:lnTo>
                    <a:lnTo>
                      <a:pt x="12924" y="28472"/>
                    </a:lnTo>
                    <a:lnTo>
                      <a:pt x="20948" y="30786"/>
                    </a:lnTo>
                    <a:cubicBezTo>
                      <a:pt x="21312" y="30896"/>
                      <a:pt x="21681" y="30949"/>
                      <a:pt x="22043" y="30949"/>
                    </a:cubicBezTo>
                    <a:cubicBezTo>
                      <a:pt x="23714" y="30949"/>
                      <a:pt x="25263" y="29836"/>
                      <a:pt x="25770" y="28124"/>
                    </a:cubicBezTo>
                    <a:cubicBezTo>
                      <a:pt x="26310" y="26195"/>
                      <a:pt x="25307" y="24151"/>
                      <a:pt x="23417" y="23418"/>
                    </a:cubicBezTo>
                    <a:cubicBezTo>
                      <a:pt x="26233" y="22608"/>
                      <a:pt x="29165" y="22222"/>
                      <a:pt x="32097" y="22222"/>
                    </a:cubicBezTo>
                    <a:cubicBezTo>
                      <a:pt x="37536" y="22261"/>
                      <a:pt x="42860" y="23457"/>
                      <a:pt x="47797" y="25733"/>
                    </a:cubicBezTo>
                    <a:cubicBezTo>
                      <a:pt x="53507" y="28279"/>
                      <a:pt x="58753" y="32059"/>
                      <a:pt x="63730" y="36264"/>
                    </a:cubicBezTo>
                    <a:lnTo>
                      <a:pt x="61917" y="27391"/>
                    </a:lnTo>
                    <a:lnTo>
                      <a:pt x="61917" y="27353"/>
                    </a:lnTo>
                    <a:cubicBezTo>
                      <a:pt x="61454" y="25231"/>
                      <a:pt x="62804" y="23186"/>
                      <a:pt x="64925" y="22762"/>
                    </a:cubicBezTo>
                    <a:lnTo>
                      <a:pt x="64964" y="22762"/>
                    </a:lnTo>
                    <a:lnTo>
                      <a:pt x="77810" y="20100"/>
                    </a:lnTo>
                    <a:cubicBezTo>
                      <a:pt x="69902" y="13349"/>
                      <a:pt x="61376" y="7370"/>
                      <a:pt x="52002" y="3744"/>
                    </a:cubicBezTo>
                    <a:cubicBezTo>
                      <a:pt x="45791" y="1275"/>
                      <a:pt x="39195" y="2"/>
                      <a:pt x="32521" y="2"/>
                    </a:cubicBezTo>
                    <a:cubicBezTo>
                      <a:pt x="32408" y="1"/>
                      <a:pt x="32295" y="1"/>
                      <a:pt x="32182"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48" name="Rectangle 47">
              <a:extLst>
                <a:ext uri="{FF2B5EF4-FFF2-40B4-BE49-F238E27FC236}">
                  <a16:creationId xmlns:a16="http://schemas.microsoft.com/office/drawing/2014/main" id="{C9F93580-EB60-9FEE-B91A-8DA254987072}"/>
                </a:ext>
              </a:extLst>
            </p:cNvPr>
            <p:cNvSpPr/>
            <p:nvPr/>
          </p:nvSpPr>
          <p:spPr>
            <a:xfrm rot="21237985">
              <a:off x="5568965" y="1985674"/>
              <a:ext cx="593432"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Plan</a:t>
              </a:r>
            </a:p>
          </p:txBody>
        </p:sp>
        <p:sp>
          <p:nvSpPr>
            <p:cNvPr id="49" name="Rectangle 48">
              <a:extLst>
                <a:ext uri="{FF2B5EF4-FFF2-40B4-BE49-F238E27FC236}">
                  <a16:creationId xmlns:a16="http://schemas.microsoft.com/office/drawing/2014/main" id="{6F457BCE-37CF-D58C-B5EA-CBB25393492E}"/>
                </a:ext>
              </a:extLst>
            </p:cNvPr>
            <p:cNvSpPr/>
            <p:nvPr/>
          </p:nvSpPr>
          <p:spPr>
            <a:xfrm rot="6126998">
              <a:off x="6078877" y="2842416"/>
              <a:ext cx="934871"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Develop</a:t>
              </a:r>
            </a:p>
          </p:txBody>
        </p:sp>
        <p:sp>
          <p:nvSpPr>
            <p:cNvPr id="52" name="Rectangle 51">
              <a:extLst>
                <a:ext uri="{FF2B5EF4-FFF2-40B4-BE49-F238E27FC236}">
                  <a16:creationId xmlns:a16="http://schemas.microsoft.com/office/drawing/2014/main" id="{F75D9C69-7A8C-C5EE-670A-969097D51952}"/>
                </a:ext>
              </a:extLst>
            </p:cNvPr>
            <p:cNvSpPr/>
            <p:nvPr/>
          </p:nvSpPr>
          <p:spPr>
            <a:xfrm rot="2553883">
              <a:off x="4392887" y="2783026"/>
              <a:ext cx="58381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Test</a:t>
              </a:r>
            </a:p>
          </p:txBody>
        </p:sp>
        <p:sp>
          <p:nvSpPr>
            <p:cNvPr id="53" name="Rectangle 52">
              <a:extLst>
                <a:ext uri="{FF2B5EF4-FFF2-40B4-BE49-F238E27FC236}">
                  <a16:creationId xmlns:a16="http://schemas.microsoft.com/office/drawing/2014/main" id="{19C80B66-B056-E75F-FF4F-5021036EE2B8}"/>
                </a:ext>
              </a:extLst>
            </p:cNvPr>
            <p:cNvSpPr/>
            <p:nvPr/>
          </p:nvSpPr>
          <p:spPr>
            <a:xfrm rot="494249">
              <a:off x="2893464" y="1998876"/>
              <a:ext cx="934871" cy="338554"/>
            </a:xfrm>
            <a:prstGeom prst="rect">
              <a:avLst/>
            </a:prstGeom>
            <a:noFill/>
          </p:spPr>
          <p:txBody>
            <a:bodyPr wrap="none" lIns="91440" tIns="45720" rIns="91440" bIns="45720">
              <a:prstTxWarp prst="textArchUp">
                <a:avLst/>
              </a:prstTxWarp>
              <a:spAutoFit/>
            </a:bodyPr>
            <a:lstStyle/>
            <a:p>
              <a:pPr algn="ctr"/>
              <a:r>
                <a:rPr lang="en-US" sz="1600" dirty="0">
                  <a:ln w="0"/>
                  <a:solidFill>
                    <a:schemeClr val="tx1"/>
                  </a:solidFill>
                  <a:effectLst>
                    <a:outerShdw blurRad="38100" dist="19050" dir="2700000" algn="tl" rotWithShape="0">
                      <a:schemeClr val="dk1">
                        <a:alpha val="40000"/>
                      </a:schemeClr>
                    </a:outerShdw>
                  </a:effectLst>
                </a:rPr>
                <a:t>Release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6" name="Rectangle 55">
              <a:extLst>
                <a:ext uri="{FF2B5EF4-FFF2-40B4-BE49-F238E27FC236}">
                  <a16:creationId xmlns:a16="http://schemas.microsoft.com/office/drawing/2014/main" id="{AE3EA58C-64E4-82C1-6F7C-4D85F94FF02F}"/>
                </a:ext>
              </a:extLst>
            </p:cNvPr>
            <p:cNvSpPr/>
            <p:nvPr/>
          </p:nvSpPr>
          <p:spPr>
            <a:xfrm rot="15949608">
              <a:off x="2121072" y="2663449"/>
              <a:ext cx="926857" cy="338554"/>
            </a:xfrm>
            <a:prstGeom prst="rect">
              <a:avLst/>
            </a:prstGeom>
            <a:noFill/>
          </p:spPr>
          <p:txBody>
            <a:bodyPr wrap="none" lIns="91440" tIns="45720" rIns="91440" bIns="45720">
              <a:prstTxWarp prst="textArchUp">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Operate</a:t>
              </a:r>
            </a:p>
          </p:txBody>
        </p:sp>
        <p:sp>
          <p:nvSpPr>
            <p:cNvPr id="57" name="Rectangle 56">
              <a:extLst>
                <a:ext uri="{FF2B5EF4-FFF2-40B4-BE49-F238E27FC236}">
                  <a16:creationId xmlns:a16="http://schemas.microsoft.com/office/drawing/2014/main" id="{A8A76147-239D-ED91-A08E-EC1D0F10151D}"/>
                </a:ext>
              </a:extLst>
            </p:cNvPr>
            <p:cNvSpPr/>
            <p:nvPr/>
          </p:nvSpPr>
          <p:spPr>
            <a:xfrm rot="19721649">
              <a:off x="3268271" y="3184010"/>
              <a:ext cx="1083950" cy="338554"/>
            </a:xfrm>
            <a:prstGeom prst="rect">
              <a:avLst/>
            </a:prstGeom>
            <a:noFill/>
          </p:spPr>
          <p:txBody>
            <a:bodyPr wrap="none" lIns="91440" tIns="45720" rIns="91440" bIns="45720">
              <a:prstTxWarp prst="textArchDown">
                <a:avLst/>
              </a:prstTxWarp>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Feedback</a:t>
              </a:r>
            </a:p>
          </p:txBody>
        </p:sp>
      </p:grpSp>
      <p:pic>
        <p:nvPicPr>
          <p:cNvPr id="3" name="Graphic 2" descr="Lock outline">
            <a:extLst>
              <a:ext uri="{FF2B5EF4-FFF2-40B4-BE49-F238E27FC236}">
                <a16:creationId xmlns:a16="http://schemas.microsoft.com/office/drawing/2014/main" id="{6BC23C9A-4492-9025-A27E-0CB22C45F9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042" y="1368753"/>
            <a:ext cx="397764" cy="397764"/>
          </a:xfrm>
          <a:prstGeom prst="rect">
            <a:avLst/>
          </a:prstGeom>
        </p:spPr>
      </p:pic>
      <p:sp>
        <p:nvSpPr>
          <p:cNvPr id="7" name="Arrow: Up 6">
            <a:extLst>
              <a:ext uri="{FF2B5EF4-FFF2-40B4-BE49-F238E27FC236}">
                <a16:creationId xmlns:a16="http://schemas.microsoft.com/office/drawing/2014/main" id="{976DA864-44F6-7DCF-A31F-A83E6671E259}"/>
              </a:ext>
            </a:extLst>
          </p:cNvPr>
          <p:cNvSpPr/>
          <p:nvPr/>
        </p:nvSpPr>
        <p:spPr>
          <a:xfrm rot="10800000">
            <a:off x="3533029" y="1772209"/>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6" name="Graphic 5" descr="Lock outline">
            <a:extLst>
              <a:ext uri="{FF2B5EF4-FFF2-40B4-BE49-F238E27FC236}">
                <a16:creationId xmlns:a16="http://schemas.microsoft.com/office/drawing/2014/main" id="{B4303F57-EE13-B4AF-AC88-B7A3A5F53E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6799" y="1319812"/>
            <a:ext cx="397764" cy="397764"/>
          </a:xfrm>
          <a:prstGeom prst="rect">
            <a:avLst/>
          </a:prstGeom>
        </p:spPr>
      </p:pic>
      <p:sp>
        <p:nvSpPr>
          <p:cNvPr id="11" name="Arrow: Up 10">
            <a:extLst>
              <a:ext uri="{FF2B5EF4-FFF2-40B4-BE49-F238E27FC236}">
                <a16:creationId xmlns:a16="http://schemas.microsoft.com/office/drawing/2014/main" id="{60C2C815-5A46-84C0-9EE8-1FFAFEB45D50}"/>
              </a:ext>
            </a:extLst>
          </p:cNvPr>
          <p:cNvSpPr/>
          <p:nvPr/>
        </p:nvSpPr>
        <p:spPr>
          <a:xfrm rot="10800000">
            <a:off x="5795915" y="1724108"/>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3" name="Graphic 12" descr="Lock outline">
            <a:extLst>
              <a:ext uri="{FF2B5EF4-FFF2-40B4-BE49-F238E27FC236}">
                <a16:creationId xmlns:a16="http://schemas.microsoft.com/office/drawing/2014/main" id="{E6D90654-C1E7-81BC-A304-53BCE669E7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4559" y="3291789"/>
            <a:ext cx="397764" cy="397764"/>
          </a:xfrm>
          <a:prstGeom prst="rect">
            <a:avLst/>
          </a:prstGeom>
        </p:spPr>
      </p:pic>
      <p:sp>
        <p:nvSpPr>
          <p:cNvPr id="15" name="Arrow: Up 14">
            <a:extLst>
              <a:ext uri="{FF2B5EF4-FFF2-40B4-BE49-F238E27FC236}">
                <a16:creationId xmlns:a16="http://schemas.microsoft.com/office/drawing/2014/main" id="{7DA597B9-8F6C-6D54-97FA-470A2C8E217C}"/>
              </a:ext>
            </a:extLst>
          </p:cNvPr>
          <p:cNvSpPr/>
          <p:nvPr/>
        </p:nvSpPr>
        <p:spPr>
          <a:xfrm rot="16200000">
            <a:off x="7165789" y="3347822"/>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17" name="Graphic 16" descr="Lock outline">
            <a:extLst>
              <a:ext uri="{FF2B5EF4-FFF2-40B4-BE49-F238E27FC236}">
                <a16:creationId xmlns:a16="http://schemas.microsoft.com/office/drawing/2014/main" id="{A07CC935-AFB0-D009-8611-0596DC2458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4088" y="4300550"/>
            <a:ext cx="397764" cy="397764"/>
          </a:xfrm>
          <a:prstGeom prst="rect">
            <a:avLst/>
          </a:prstGeom>
        </p:spPr>
      </p:pic>
      <p:sp>
        <p:nvSpPr>
          <p:cNvPr id="19" name="Arrow: Up 18">
            <a:extLst>
              <a:ext uri="{FF2B5EF4-FFF2-40B4-BE49-F238E27FC236}">
                <a16:creationId xmlns:a16="http://schemas.microsoft.com/office/drawing/2014/main" id="{6D8B6C8F-2F07-6AA4-B762-3A5048058251}"/>
              </a:ext>
            </a:extLst>
          </p:cNvPr>
          <p:cNvSpPr/>
          <p:nvPr/>
        </p:nvSpPr>
        <p:spPr>
          <a:xfrm>
            <a:off x="4692171" y="3918305"/>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21" name="Graphic 20" descr="Lock outline">
            <a:extLst>
              <a:ext uri="{FF2B5EF4-FFF2-40B4-BE49-F238E27FC236}">
                <a16:creationId xmlns:a16="http://schemas.microsoft.com/office/drawing/2014/main" id="{D519FAE3-4CAC-EB1D-3E6F-F9DED5743D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8859" y="2973330"/>
            <a:ext cx="397764" cy="397764"/>
          </a:xfrm>
          <a:prstGeom prst="rect">
            <a:avLst/>
          </a:prstGeom>
        </p:spPr>
      </p:pic>
      <p:sp>
        <p:nvSpPr>
          <p:cNvPr id="23" name="Arrow: Up 22">
            <a:extLst>
              <a:ext uri="{FF2B5EF4-FFF2-40B4-BE49-F238E27FC236}">
                <a16:creationId xmlns:a16="http://schemas.microsoft.com/office/drawing/2014/main" id="{BD3F31BE-FD24-7915-DFDA-588F17F5F0E3}"/>
              </a:ext>
            </a:extLst>
          </p:cNvPr>
          <p:cNvSpPr/>
          <p:nvPr/>
        </p:nvSpPr>
        <p:spPr>
          <a:xfrm rot="5400000">
            <a:off x="1788145" y="3047223"/>
            <a:ext cx="146232" cy="342900"/>
          </a:xfrm>
          <a:prstGeom prst="upArrow">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pic>
        <p:nvPicPr>
          <p:cNvPr id="9" name="Graphic 8" descr="Fence with solid fill">
            <a:extLst>
              <a:ext uri="{FF2B5EF4-FFF2-40B4-BE49-F238E27FC236}">
                <a16:creationId xmlns:a16="http://schemas.microsoft.com/office/drawing/2014/main" id="{B3CBFB08-382C-CAB6-8105-BA5AF1A9F9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1678" y="2465107"/>
            <a:ext cx="397765" cy="397765"/>
          </a:xfrm>
          <a:prstGeom prst="rect">
            <a:avLst/>
          </a:prstGeom>
        </p:spPr>
      </p:pic>
      <p:pic>
        <p:nvPicPr>
          <p:cNvPr id="18" name="Graphic 17" descr="Fence with solid fill">
            <a:extLst>
              <a:ext uri="{FF2B5EF4-FFF2-40B4-BE49-F238E27FC236}">
                <a16:creationId xmlns:a16="http://schemas.microsoft.com/office/drawing/2014/main" id="{AD23D733-E601-AC28-67EF-9ADC30624C3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94403" y="3875889"/>
            <a:ext cx="397765" cy="397765"/>
          </a:xfrm>
          <a:prstGeom prst="rect">
            <a:avLst/>
          </a:prstGeom>
        </p:spPr>
      </p:pic>
      <p:pic>
        <p:nvPicPr>
          <p:cNvPr id="25" name="Graphic 24" descr="Fence with solid fill">
            <a:extLst>
              <a:ext uri="{FF2B5EF4-FFF2-40B4-BE49-F238E27FC236}">
                <a16:creationId xmlns:a16="http://schemas.microsoft.com/office/drawing/2014/main" id="{281E6133-679D-C063-AA59-45EB825827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0418" y="2429144"/>
            <a:ext cx="397765" cy="397765"/>
          </a:xfrm>
          <a:prstGeom prst="rect">
            <a:avLst/>
          </a:prstGeom>
        </p:spPr>
      </p:pic>
      <p:pic>
        <p:nvPicPr>
          <p:cNvPr id="27" name="Graphic 26" descr="Fence with solid fill">
            <a:extLst>
              <a:ext uri="{FF2B5EF4-FFF2-40B4-BE49-F238E27FC236}">
                <a16:creationId xmlns:a16="http://schemas.microsoft.com/office/drawing/2014/main" id="{B472367B-C3EF-DB91-34CD-A9EBA56BC3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62167" y="2423352"/>
            <a:ext cx="397765" cy="397765"/>
          </a:xfrm>
          <a:prstGeom prst="rect">
            <a:avLst/>
          </a:prstGeom>
        </p:spPr>
      </p:pic>
      <p:pic>
        <p:nvPicPr>
          <p:cNvPr id="29" name="Graphic 28" descr="Fence with solid fill">
            <a:extLst>
              <a:ext uri="{FF2B5EF4-FFF2-40B4-BE49-F238E27FC236}">
                <a16:creationId xmlns:a16="http://schemas.microsoft.com/office/drawing/2014/main" id="{3CF42E75-9ED9-345C-2DBE-E4E7AAAD97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726" y="4618174"/>
            <a:ext cx="397765" cy="397765"/>
          </a:xfrm>
          <a:prstGeom prst="rect">
            <a:avLst/>
          </a:prstGeom>
        </p:spPr>
      </p:pic>
      <p:sp>
        <p:nvSpPr>
          <p:cNvPr id="31" name="TextBox 30">
            <a:extLst>
              <a:ext uri="{FF2B5EF4-FFF2-40B4-BE49-F238E27FC236}">
                <a16:creationId xmlns:a16="http://schemas.microsoft.com/office/drawing/2014/main" id="{87FC0799-1C91-0314-6C45-F6BDA996E955}"/>
              </a:ext>
            </a:extLst>
          </p:cNvPr>
          <p:cNvSpPr txBox="1"/>
          <p:nvPr/>
        </p:nvSpPr>
        <p:spPr>
          <a:xfrm>
            <a:off x="493527" y="4578825"/>
            <a:ext cx="2121758" cy="4841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rgbClr val="575757"/>
                </a:solidFill>
              </a:rPr>
              <a:t>Quality gates guard against moving security defects forward</a:t>
            </a:r>
          </a:p>
        </p:txBody>
      </p:sp>
      <p:sp>
        <p:nvSpPr>
          <p:cNvPr id="2" name="Google Shape;238;p2">
            <a:extLst>
              <a:ext uri="{FF2B5EF4-FFF2-40B4-BE49-F238E27FC236}">
                <a16:creationId xmlns:a16="http://schemas.microsoft.com/office/drawing/2014/main" id="{C8B1190A-FF43-8757-F483-AC23C0F9C3B2}"/>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34</a:t>
            </a:fld>
            <a:endParaRPr dirty="0"/>
          </a:p>
        </p:txBody>
      </p:sp>
      <p:sp>
        <p:nvSpPr>
          <p:cNvPr id="8" name="Speech Bubble: Rectangle with Corners Rounded 7">
            <a:extLst>
              <a:ext uri="{FF2B5EF4-FFF2-40B4-BE49-F238E27FC236}">
                <a16:creationId xmlns:a16="http://schemas.microsoft.com/office/drawing/2014/main" id="{E66AADD3-C684-F17E-D694-5FD631153CE6}"/>
              </a:ext>
            </a:extLst>
          </p:cNvPr>
          <p:cNvSpPr/>
          <p:nvPr/>
        </p:nvSpPr>
        <p:spPr>
          <a:xfrm>
            <a:off x="3237311" y="4216810"/>
            <a:ext cx="3244679" cy="671878"/>
          </a:xfrm>
          <a:prstGeom prst="wedgeRoundRectCallout">
            <a:avLst>
              <a:gd name="adj1" fmla="val -33216"/>
              <a:gd name="adj2" fmla="val -63298"/>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000" dirty="0">
                <a:solidFill>
                  <a:schemeClr val="tx1">
                    <a:lumMod val="50000"/>
                  </a:schemeClr>
                </a:solidFill>
              </a:rPr>
              <a:t>Security problem management</a:t>
            </a:r>
          </a:p>
          <a:p>
            <a:pPr marL="285750" indent="-285750">
              <a:buFont typeface="Arial" panose="020B0604020202020204" pitchFamily="34" charset="0"/>
              <a:buChar char="•"/>
            </a:pPr>
            <a:r>
              <a:rPr lang="en-US" sz="1000" dirty="0">
                <a:solidFill>
                  <a:schemeClr val="tx1">
                    <a:lumMod val="50000"/>
                  </a:schemeClr>
                </a:solidFill>
              </a:rPr>
              <a:t>Hardening of processes, systems, infrastructure</a:t>
            </a:r>
          </a:p>
          <a:p>
            <a:pPr marL="285750" indent="-285750">
              <a:buFont typeface="Arial" panose="020B0604020202020204" pitchFamily="34" charset="0"/>
              <a:buChar char="•"/>
            </a:pPr>
            <a:r>
              <a:rPr lang="en-US" sz="1000" dirty="0">
                <a:solidFill>
                  <a:schemeClr val="tx1">
                    <a:lumMod val="50000"/>
                  </a:schemeClr>
                </a:solidFill>
              </a:rPr>
              <a:t>Updates/enhancements to threat model</a:t>
            </a:r>
          </a:p>
        </p:txBody>
      </p:sp>
    </p:spTree>
    <p:extLst>
      <p:ext uri="{BB962C8B-B14F-4D97-AF65-F5344CB8AC3E}">
        <p14:creationId xmlns:p14="http://schemas.microsoft.com/office/powerpoint/2010/main" val="261720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685"/>
        <p:cNvGrpSpPr/>
        <p:nvPr/>
      </p:nvGrpSpPr>
      <p:grpSpPr>
        <a:xfrm>
          <a:off x="0" y="0"/>
          <a:ext cx="0" cy="0"/>
          <a:chOff x="0" y="0"/>
          <a:chExt cx="0" cy="0"/>
        </a:xfrm>
      </p:grpSpPr>
      <p:sp>
        <p:nvSpPr>
          <p:cNvPr id="686" name="Google Shape;686;p62"/>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3200"/>
            </a:pPr>
            <a:r>
              <a:rPr lang="en-IN" dirty="0">
                <a:latin typeface="Arial" panose="020B0604020202020204" pitchFamily="34" charset="0"/>
                <a:ea typeface="Helvetica Neue"/>
                <a:cs typeface="Arial" panose="020B0604020202020204" pitchFamily="34" charset="0"/>
                <a:sym typeface="Helvetica Neue"/>
              </a:rPr>
              <a:t>User Story Map – An Example</a:t>
            </a:r>
            <a:endParaRPr dirty="0">
              <a:latin typeface="Arial" panose="020B0604020202020204" pitchFamily="34" charset="0"/>
              <a:ea typeface="Helvetica Neue"/>
              <a:cs typeface="Arial" panose="020B0604020202020204" pitchFamily="34" charset="0"/>
              <a:sym typeface="Helvetica Neue"/>
            </a:endParaRPr>
          </a:p>
        </p:txBody>
      </p:sp>
      <p:grpSp>
        <p:nvGrpSpPr>
          <p:cNvPr id="687" name="Google Shape;687;p62"/>
          <p:cNvGrpSpPr/>
          <p:nvPr/>
        </p:nvGrpSpPr>
        <p:grpSpPr>
          <a:xfrm>
            <a:off x="559725" y="1044388"/>
            <a:ext cx="8584550" cy="3873599"/>
            <a:chOff x="-921051" y="648625"/>
            <a:chExt cx="13113418" cy="5917157"/>
          </a:xfrm>
        </p:grpSpPr>
        <p:sp>
          <p:nvSpPr>
            <p:cNvPr id="688" name="Google Shape;688;p62"/>
            <p:cNvSpPr txBox="1"/>
            <p:nvPr/>
          </p:nvSpPr>
          <p:spPr>
            <a:xfrm>
              <a:off x="4705968" y="2547613"/>
              <a:ext cx="2208162" cy="1276744"/>
            </a:xfrm>
            <a:prstGeom prst="rect">
              <a:avLst/>
            </a:prstGeom>
            <a:solidFill>
              <a:srgbClr val="5CD574"/>
            </a:solidFill>
            <a:ln>
              <a:noFill/>
            </a:ln>
          </p:spPr>
          <p:txBody>
            <a:bodyPr spcFirstLastPara="1" wrap="square" lIns="0" tIns="4763" rIns="0" bIns="0" anchor="t" anchorCtr="0">
              <a:spAutoFit/>
            </a:bodyPr>
            <a:lstStyle/>
            <a:p>
              <a:endParaRPr sz="1350" dirty="0">
                <a:latin typeface="Helvetica Neue Light"/>
                <a:ea typeface="Helvetica Neue Light"/>
                <a:cs typeface="Helvetica Neue Light"/>
                <a:sym typeface="Helvetica Neue Light"/>
              </a:endParaRPr>
            </a:p>
            <a:p>
              <a:pPr marL="486251"/>
              <a:r>
                <a:rPr lang="en-IN" sz="1350" i="1" dirty="0">
                  <a:solidFill>
                    <a:srgbClr val="FFFFFF"/>
                  </a:solidFill>
                  <a:latin typeface="Helvetica Neue Light"/>
                  <a:ea typeface="Helvetica Neue Light"/>
                  <a:cs typeface="Helvetica Neue Light"/>
                  <a:sym typeface="Helvetica Neue Light"/>
                </a:rPr>
                <a:t>Search</a:t>
              </a:r>
              <a:endParaRPr sz="1350" i="1" dirty="0">
                <a:solidFill>
                  <a:srgbClr val="FFFFFF"/>
                </a:solidFill>
                <a:latin typeface="Helvetica Neue Light"/>
                <a:ea typeface="Helvetica Neue Light"/>
                <a:cs typeface="Helvetica Neue Light"/>
                <a:sym typeface="Helvetica Neue Light"/>
              </a:endParaRPr>
            </a:p>
            <a:p>
              <a:pPr marL="486251"/>
              <a:endParaRPr sz="1350" i="1" dirty="0">
                <a:solidFill>
                  <a:srgbClr val="FFFFFF"/>
                </a:solidFill>
                <a:latin typeface="Helvetica Neue Light"/>
                <a:ea typeface="Helvetica Neue Light"/>
                <a:cs typeface="Helvetica Neue Light"/>
                <a:sym typeface="Helvetica Neue Light"/>
              </a:endParaRPr>
            </a:p>
            <a:p>
              <a:pPr marL="486251"/>
              <a:endParaRPr sz="1350" dirty="0">
                <a:latin typeface="Helvetica Neue Light"/>
                <a:ea typeface="Helvetica Neue Light"/>
                <a:cs typeface="Helvetica Neue Light"/>
                <a:sym typeface="Helvetica Neue Light"/>
              </a:endParaRPr>
            </a:p>
          </p:txBody>
        </p:sp>
        <p:sp>
          <p:nvSpPr>
            <p:cNvPr id="689" name="Google Shape;689;p62"/>
            <p:cNvSpPr txBox="1"/>
            <p:nvPr/>
          </p:nvSpPr>
          <p:spPr>
            <a:xfrm>
              <a:off x="7521920" y="2556461"/>
              <a:ext cx="2208162" cy="1276744"/>
            </a:xfrm>
            <a:prstGeom prst="rect">
              <a:avLst/>
            </a:prstGeom>
            <a:solidFill>
              <a:srgbClr val="5CD574"/>
            </a:solidFill>
            <a:ln>
              <a:noFill/>
            </a:ln>
          </p:spPr>
          <p:txBody>
            <a:bodyPr spcFirstLastPara="1" wrap="square" lIns="0" tIns="4763" rIns="0" bIns="0" anchor="t" anchorCtr="0">
              <a:spAutoFit/>
            </a:bodyPr>
            <a:lstStyle/>
            <a:p>
              <a:endParaRPr sz="1350" dirty="0">
                <a:latin typeface="Helvetica Neue Light"/>
                <a:ea typeface="Helvetica Neue Light"/>
                <a:cs typeface="Helvetica Neue Light"/>
                <a:sym typeface="Helvetica Neue Light"/>
              </a:endParaRPr>
            </a:p>
            <a:p>
              <a:pPr marL="141446" marR="134779" indent="426244"/>
              <a:r>
                <a:rPr lang="en-IN" sz="1350" i="1" dirty="0">
                  <a:solidFill>
                    <a:srgbClr val="FFFFFF"/>
                  </a:solidFill>
                  <a:latin typeface="Helvetica Neue Light"/>
                  <a:ea typeface="Helvetica Neue Light"/>
                  <a:cs typeface="Helvetica Neue Light"/>
                  <a:sym typeface="Helvetica Neue Light"/>
                </a:rPr>
                <a:t>View  Product Listing</a:t>
              </a:r>
              <a:endParaRPr sz="1350" i="1" dirty="0">
                <a:solidFill>
                  <a:srgbClr val="FFFFFF"/>
                </a:solidFill>
                <a:latin typeface="Helvetica Neue Light"/>
                <a:ea typeface="Helvetica Neue Light"/>
                <a:cs typeface="Helvetica Neue Light"/>
                <a:sym typeface="Helvetica Neue Light"/>
              </a:endParaRPr>
            </a:p>
            <a:p>
              <a:pPr marL="141446" marR="134779" indent="426244"/>
              <a:endParaRPr sz="1350" dirty="0">
                <a:latin typeface="Helvetica Neue Light"/>
                <a:ea typeface="Helvetica Neue Light"/>
                <a:cs typeface="Helvetica Neue Light"/>
                <a:sym typeface="Helvetica Neue Light"/>
              </a:endParaRPr>
            </a:p>
          </p:txBody>
        </p:sp>
        <p:sp>
          <p:nvSpPr>
            <p:cNvPr id="690" name="Google Shape;690;p62"/>
            <p:cNvSpPr txBox="1"/>
            <p:nvPr/>
          </p:nvSpPr>
          <p:spPr>
            <a:xfrm>
              <a:off x="9984312" y="2556461"/>
              <a:ext cx="1855540" cy="1276744"/>
            </a:xfrm>
            <a:prstGeom prst="rect">
              <a:avLst/>
            </a:prstGeom>
            <a:solidFill>
              <a:srgbClr val="5CD574"/>
            </a:solidFill>
            <a:ln>
              <a:noFill/>
            </a:ln>
          </p:spPr>
          <p:txBody>
            <a:bodyPr spcFirstLastPara="1" wrap="square" lIns="0" tIns="4763" rIns="0" bIns="0" anchor="t" anchorCtr="0">
              <a:spAutoFit/>
            </a:bodyPr>
            <a:lstStyle/>
            <a:p>
              <a:pPr marL="207169" marR="200978" indent="-9525" algn="ctr"/>
              <a:r>
                <a:rPr lang="en-IN" sz="1350" i="1" dirty="0">
                  <a:solidFill>
                    <a:srgbClr val="FFFFFF"/>
                  </a:solidFill>
                  <a:latin typeface="Helvetica Neue Light"/>
                  <a:ea typeface="Helvetica Neue Light"/>
                  <a:cs typeface="Helvetica Neue Light"/>
                  <a:sym typeface="Helvetica Neue Light"/>
                </a:rPr>
                <a:t>View Product Page</a:t>
              </a:r>
              <a:endParaRPr sz="1350" i="1" dirty="0">
                <a:solidFill>
                  <a:srgbClr val="FFFFFF"/>
                </a:solidFill>
                <a:latin typeface="Helvetica Neue Light"/>
                <a:ea typeface="Helvetica Neue Light"/>
                <a:cs typeface="Helvetica Neue Light"/>
                <a:sym typeface="Helvetica Neue Light"/>
              </a:endParaRPr>
            </a:p>
            <a:p>
              <a:pPr marL="207169" marR="200978" indent="-9525" algn="ctr"/>
              <a:endParaRPr sz="1350" dirty="0">
                <a:latin typeface="Helvetica Neue Light"/>
                <a:ea typeface="Helvetica Neue Light"/>
                <a:cs typeface="Helvetica Neue Light"/>
                <a:sym typeface="Helvetica Neue Light"/>
              </a:endParaRPr>
            </a:p>
          </p:txBody>
        </p:sp>
        <p:sp>
          <p:nvSpPr>
            <p:cNvPr id="691" name="Google Shape;691;p62"/>
            <p:cNvSpPr txBox="1"/>
            <p:nvPr/>
          </p:nvSpPr>
          <p:spPr>
            <a:xfrm>
              <a:off x="4705963" y="648625"/>
              <a:ext cx="2292601" cy="1594093"/>
            </a:xfrm>
            <a:prstGeom prst="rect">
              <a:avLst/>
            </a:prstGeom>
            <a:solidFill>
              <a:srgbClr val="3366FF"/>
            </a:solidFill>
            <a:ln>
              <a:noFill/>
            </a:ln>
          </p:spPr>
          <p:txBody>
            <a:bodyPr spcFirstLastPara="1" wrap="square" lIns="0" tIns="4763" rIns="0" bIns="0" anchor="t" anchorCtr="0">
              <a:spAutoFit/>
            </a:bodyPr>
            <a:lstStyle/>
            <a:p>
              <a:endParaRPr sz="1350" dirty="0">
                <a:latin typeface="Helvetica Neue Light"/>
                <a:ea typeface="Helvetica Neue Light"/>
                <a:cs typeface="Helvetica Neue Light"/>
                <a:sym typeface="Helvetica Neue Light"/>
              </a:endParaRPr>
            </a:p>
            <a:p>
              <a:pPr marL="439579" marR="433864" indent="150494"/>
              <a:r>
                <a:rPr lang="en-IN" sz="1350" i="1" dirty="0">
                  <a:solidFill>
                    <a:srgbClr val="FFFFFF"/>
                  </a:solidFill>
                  <a:latin typeface="Helvetica Neue Light"/>
                  <a:ea typeface="Helvetica Neue Light"/>
                  <a:cs typeface="Helvetica Neue Light"/>
                  <a:sym typeface="Helvetica Neue Light"/>
                </a:rPr>
                <a:t>Find  Product</a:t>
              </a:r>
              <a:endParaRPr sz="1350" i="1" dirty="0">
                <a:solidFill>
                  <a:srgbClr val="FFFFFF"/>
                </a:solidFill>
                <a:latin typeface="Helvetica Neue Light"/>
                <a:ea typeface="Helvetica Neue Light"/>
                <a:cs typeface="Helvetica Neue Light"/>
                <a:sym typeface="Helvetica Neue Light"/>
              </a:endParaRPr>
            </a:p>
            <a:p>
              <a:pPr marL="439579" marR="433864" indent="150494"/>
              <a:endParaRPr sz="1350" i="1" dirty="0">
                <a:solidFill>
                  <a:srgbClr val="FFFFFF"/>
                </a:solidFill>
                <a:latin typeface="Helvetica Neue Light"/>
                <a:ea typeface="Helvetica Neue Light"/>
                <a:cs typeface="Helvetica Neue Light"/>
                <a:sym typeface="Helvetica Neue Light"/>
              </a:endParaRPr>
            </a:p>
            <a:p>
              <a:pPr marL="439579" marR="433864" indent="150494"/>
              <a:endParaRPr sz="1350" dirty="0">
                <a:latin typeface="Helvetica Neue Light"/>
                <a:ea typeface="Helvetica Neue Light"/>
                <a:cs typeface="Helvetica Neue Light"/>
                <a:sym typeface="Helvetica Neue Light"/>
              </a:endParaRPr>
            </a:p>
          </p:txBody>
        </p:sp>
        <p:sp>
          <p:nvSpPr>
            <p:cNvPr id="692" name="Google Shape;692;p62"/>
            <p:cNvSpPr txBox="1"/>
            <p:nvPr/>
          </p:nvSpPr>
          <p:spPr>
            <a:xfrm>
              <a:off x="7521922" y="648625"/>
              <a:ext cx="2292601" cy="1594093"/>
            </a:xfrm>
            <a:prstGeom prst="rect">
              <a:avLst/>
            </a:prstGeom>
            <a:solidFill>
              <a:srgbClr val="3366FF"/>
            </a:solidFill>
            <a:ln>
              <a:noFill/>
            </a:ln>
          </p:spPr>
          <p:txBody>
            <a:bodyPr spcFirstLastPara="1" wrap="square" lIns="0" tIns="4763" rIns="0" bIns="0" anchor="t" anchorCtr="0">
              <a:spAutoFit/>
            </a:bodyPr>
            <a:lstStyle/>
            <a:p>
              <a:endParaRPr sz="1350" dirty="0">
                <a:latin typeface="Helvetica Neue Light"/>
                <a:ea typeface="Helvetica Neue Light"/>
                <a:cs typeface="Helvetica Neue Light"/>
                <a:sym typeface="Helvetica Neue Light"/>
              </a:endParaRPr>
            </a:p>
            <a:p>
              <a:pPr marL="439579" marR="433864" indent="127634"/>
              <a:r>
                <a:rPr lang="en-IN" sz="1350" i="1" dirty="0">
                  <a:solidFill>
                    <a:srgbClr val="FFFFFF"/>
                  </a:solidFill>
                  <a:latin typeface="Helvetica Neue Light"/>
                  <a:ea typeface="Helvetica Neue Light"/>
                  <a:cs typeface="Helvetica Neue Light"/>
                  <a:sym typeface="Helvetica Neue Light"/>
                </a:rPr>
                <a:t>View  Product</a:t>
              </a:r>
              <a:endParaRPr sz="1350" i="1" dirty="0">
                <a:solidFill>
                  <a:srgbClr val="FFFFFF"/>
                </a:solidFill>
                <a:latin typeface="Helvetica Neue Light"/>
                <a:ea typeface="Helvetica Neue Light"/>
                <a:cs typeface="Helvetica Neue Light"/>
                <a:sym typeface="Helvetica Neue Light"/>
              </a:endParaRPr>
            </a:p>
            <a:p>
              <a:pPr marL="439579" marR="433864" indent="127634"/>
              <a:endParaRPr sz="1350" i="1" dirty="0">
                <a:solidFill>
                  <a:srgbClr val="FFFFFF"/>
                </a:solidFill>
                <a:latin typeface="Helvetica Neue Light"/>
                <a:ea typeface="Helvetica Neue Light"/>
                <a:cs typeface="Helvetica Neue Light"/>
                <a:sym typeface="Helvetica Neue Light"/>
              </a:endParaRPr>
            </a:p>
            <a:p>
              <a:pPr marL="439579" marR="433864" indent="127634"/>
              <a:endParaRPr sz="1350" dirty="0">
                <a:latin typeface="Helvetica Neue Light"/>
                <a:ea typeface="Helvetica Neue Light"/>
                <a:cs typeface="Helvetica Neue Light"/>
                <a:sym typeface="Helvetica Neue Light"/>
              </a:endParaRPr>
            </a:p>
          </p:txBody>
        </p:sp>
        <p:sp>
          <p:nvSpPr>
            <p:cNvPr id="693" name="Google Shape;693;p62"/>
            <p:cNvSpPr txBox="1"/>
            <p:nvPr/>
          </p:nvSpPr>
          <p:spPr>
            <a:xfrm>
              <a:off x="4705968" y="4973916"/>
              <a:ext cx="2208162" cy="1591866"/>
            </a:xfrm>
            <a:prstGeom prst="rect">
              <a:avLst/>
            </a:prstGeom>
            <a:solidFill>
              <a:srgbClr val="FBFF69"/>
            </a:solidFill>
            <a:ln>
              <a:noFill/>
            </a:ln>
          </p:spPr>
          <p:txBody>
            <a:bodyPr spcFirstLastPara="1" wrap="square" lIns="0" tIns="3319" rIns="0" bIns="0" anchor="t" anchorCtr="0">
              <a:spAutoFit/>
            </a:bodyPr>
            <a:lstStyle/>
            <a:p>
              <a:endParaRPr sz="1350" dirty="0">
                <a:latin typeface="Helvetica Neue Light"/>
                <a:ea typeface="Helvetica Neue Light"/>
                <a:cs typeface="Helvetica Neue Light"/>
                <a:sym typeface="Helvetica Neue Light"/>
              </a:endParaRPr>
            </a:p>
            <a:p>
              <a:pPr marL="383857" marR="377189" indent="102394">
                <a:spcBef>
                  <a:spcPts val="4"/>
                </a:spcBef>
              </a:pPr>
              <a:r>
                <a:rPr lang="en-IN" sz="1350" i="1" dirty="0">
                  <a:solidFill>
                    <a:srgbClr val="454646"/>
                  </a:solidFill>
                  <a:latin typeface="Helvetica Neue Light"/>
                  <a:ea typeface="Helvetica Neue Light"/>
                  <a:cs typeface="Helvetica Neue Light"/>
                  <a:sym typeface="Helvetica Neue Light"/>
                </a:rPr>
                <a:t>Search  By Name</a:t>
              </a:r>
              <a:endParaRPr sz="1350" i="1" dirty="0">
                <a:solidFill>
                  <a:srgbClr val="454646"/>
                </a:solidFill>
                <a:latin typeface="Helvetica Neue Light"/>
                <a:ea typeface="Helvetica Neue Light"/>
                <a:cs typeface="Helvetica Neue Light"/>
                <a:sym typeface="Helvetica Neue Light"/>
              </a:endParaRPr>
            </a:p>
            <a:p>
              <a:pPr marL="383857" marR="377189" indent="102394">
                <a:spcBef>
                  <a:spcPts val="4"/>
                </a:spcBef>
              </a:pPr>
              <a:endParaRPr sz="1350" dirty="0">
                <a:latin typeface="Helvetica Neue Light"/>
                <a:ea typeface="Helvetica Neue Light"/>
                <a:cs typeface="Helvetica Neue Light"/>
                <a:sym typeface="Helvetica Neue Light"/>
              </a:endParaRPr>
            </a:p>
          </p:txBody>
        </p:sp>
        <p:sp>
          <p:nvSpPr>
            <p:cNvPr id="694" name="Google Shape;694;p62"/>
            <p:cNvSpPr txBox="1"/>
            <p:nvPr/>
          </p:nvSpPr>
          <p:spPr>
            <a:xfrm>
              <a:off x="7324970" y="5005846"/>
              <a:ext cx="2292669" cy="1274517"/>
            </a:xfrm>
            <a:prstGeom prst="rect">
              <a:avLst/>
            </a:prstGeom>
            <a:solidFill>
              <a:srgbClr val="FBFF69"/>
            </a:solidFill>
            <a:ln>
              <a:noFill/>
            </a:ln>
          </p:spPr>
          <p:txBody>
            <a:bodyPr spcFirstLastPara="1" wrap="square" lIns="0" tIns="3319" rIns="0" bIns="0" anchor="t" anchorCtr="0">
              <a:spAutoFit/>
            </a:bodyPr>
            <a:lstStyle/>
            <a:p>
              <a:endParaRPr sz="1350" dirty="0">
                <a:latin typeface="Helvetica Neue Light"/>
                <a:ea typeface="Helvetica Neue Light"/>
                <a:cs typeface="Helvetica Neue Light"/>
                <a:sym typeface="Helvetica Neue Light"/>
              </a:endParaRPr>
            </a:p>
            <a:p>
              <a:pPr marL="479108" marR="472916" indent="88582">
                <a:spcBef>
                  <a:spcPts val="4"/>
                </a:spcBef>
              </a:pPr>
              <a:r>
                <a:rPr lang="en-IN" sz="1350" i="1" dirty="0">
                  <a:solidFill>
                    <a:srgbClr val="454646"/>
                  </a:solidFill>
                  <a:latin typeface="Helvetica Neue Light"/>
                  <a:ea typeface="Helvetica Neue Light"/>
                  <a:cs typeface="Helvetica Neue Light"/>
                  <a:sym typeface="Helvetica Neue Light"/>
                </a:rPr>
                <a:t>View  Names</a:t>
              </a:r>
              <a:endParaRPr sz="1350" i="1" dirty="0">
                <a:solidFill>
                  <a:srgbClr val="454646"/>
                </a:solidFill>
                <a:latin typeface="Helvetica Neue Light"/>
                <a:ea typeface="Helvetica Neue Light"/>
                <a:cs typeface="Helvetica Neue Light"/>
                <a:sym typeface="Helvetica Neue Light"/>
              </a:endParaRPr>
            </a:p>
            <a:p>
              <a:pPr marL="479108" marR="472916" indent="88582">
                <a:spcBef>
                  <a:spcPts val="4"/>
                </a:spcBef>
              </a:pPr>
              <a:endParaRPr sz="1350" dirty="0">
                <a:latin typeface="Helvetica Neue Light"/>
                <a:ea typeface="Helvetica Neue Light"/>
                <a:cs typeface="Helvetica Neue Light"/>
                <a:sym typeface="Helvetica Neue Light"/>
              </a:endParaRPr>
            </a:p>
          </p:txBody>
        </p:sp>
        <p:sp>
          <p:nvSpPr>
            <p:cNvPr id="695" name="Google Shape;695;p62"/>
            <p:cNvSpPr txBox="1"/>
            <p:nvPr/>
          </p:nvSpPr>
          <p:spPr>
            <a:xfrm>
              <a:off x="9730079" y="5005854"/>
              <a:ext cx="2208299" cy="1274517"/>
            </a:xfrm>
            <a:prstGeom prst="rect">
              <a:avLst/>
            </a:prstGeom>
            <a:solidFill>
              <a:srgbClr val="FBFF69"/>
            </a:solidFill>
            <a:ln>
              <a:noFill/>
            </a:ln>
          </p:spPr>
          <p:txBody>
            <a:bodyPr spcFirstLastPara="1" wrap="square" lIns="0" tIns="3319" rIns="0" bIns="0" anchor="t" anchorCtr="0">
              <a:spAutoFit/>
            </a:bodyPr>
            <a:lstStyle/>
            <a:p>
              <a:endParaRPr sz="1350" dirty="0">
                <a:latin typeface="Helvetica Neue Light"/>
                <a:ea typeface="Helvetica Neue Light"/>
                <a:cs typeface="Helvetica Neue Light"/>
                <a:sym typeface="Helvetica Neue Light"/>
              </a:endParaRPr>
            </a:p>
            <a:p>
              <a:pPr marL="288608" marR="281940" indent="279083">
                <a:spcBef>
                  <a:spcPts val="4"/>
                </a:spcBef>
              </a:pPr>
              <a:r>
                <a:rPr lang="en-IN" sz="1350" i="1" dirty="0">
                  <a:solidFill>
                    <a:srgbClr val="454646"/>
                  </a:solidFill>
                  <a:latin typeface="Helvetica Neue Light"/>
                  <a:ea typeface="Helvetica Neue Light"/>
                  <a:cs typeface="Helvetica Neue Light"/>
                  <a:sym typeface="Helvetica Neue Light"/>
                </a:rPr>
                <a:t>View  Description</a:t>
              </a:r>
              <a:endParaRPr sz="1350" i="1" dirty="0">
                <a:solidFill>
                  <a:srgbClr val="454646"/>
                </a:solidFill>
                <a:latin typeface="Helvetica Neue Light"/>
                <a:ea typeface="Helvetica Neue Light"/>
                <a:cs typeface="Helvetica Neue Light"/>
                <a:sym typeface="Helvetica Neue Light"/>
              </a:endParaRPr>
            </a:p>
            <a:p>
              <a:pPr marL="288608" marR="281940" indent="279083">
                <a:spcBef>
                  <a:spcPts val="4"/>
                </a:spcBef>
              </a:pPr>
              <a:endParaRPr sz="1350" dirty="0">
                <a:latin typeface="Helvetica Neue Light"/>
                <a:ea typeface="Helvetica Neue Light"/>
                <a:cs typeface="Helvetica Neue Light"/>
                <a:sym typeface="Helvetica Neue Light"/>
              </a:endParaRPr>
            </a:p>
          </p:txBody>
        </p:sp>
        <p:sp>
          <p:nvSpPr>
            <p:cNvPr id="696" name="Google Shape;696;p62"/>
            <p:cNvSpPr/>
            <p:nvPr/>
          </p:nvSpPr>
          <p:spPr>
            <a:xfrm>
              <a:off x="4024362" y="4515778"/>
              <a:ext cx="8168005" cy="0"/>
            </a:xfrm>
            <a:custGeom>
              <a:avLst/>
              <a:gdLst/>
              <a:ahLst/>
              <a:cxnLst/>
              <a:rect l="l" t="t" r="r" b="b"/>
              <a:pathLst>
                <a:path w="8168005" h="120000" extrusionOk="0">
                  <a:moveTo>
                    <a:pt x="0" y="0"/>
                  </a:moveTo>
                  <a:lnTo>
                    <a:pt x="8167638" y="0"/>
                  </a:lnTo>
                </a:path>
              </a:pathLst>
            </a:custGeom>
            <a:noFill/>
            <a:ln w="57150" cap="flat" cmpd="sng">
              <a:solidFill>
                <a:srgbClr val="3366FF"/>
              </a:solidFill>
              <a:prstDash val="solid"/>
              <a:round/>
              <a:headEnd type="none" w="sm" len="sm"/>
              <a:tailEnd type="none" w="sm" len="sm"/>
            </a:ln>
          </p:spPr>
          <p:txBody>
            <a:bodyPr spcFirstLastPara="1" wrap="square" lIns="0" tIns="0" rIns="0" bIns="0" anchor="t" anchorCtr="0">
              <a:noAutofit/>
            </a:bodyPr>
            <a:lstStyle/>
            <a:p>
              <a:endParaRPr sz="1050" dirty="0"/>
            </a:p>
          </p:txBody>
        </p:sp>
        <p:sp>
          <p:nvSpPr>
            <p:cNvPr id="697" name="Google Shape;697;p62"/>
            <p:cNvSpPr txBox="1"/>
            <p:nvPr/>
          </p:nvSpPr>
          <p:spPr>
            <a:xfrm>
              <a:off x="-921051" y="909076"/>
              <a:ext cx="3666600" cy="3808147"/>
            </a:xfrm>
            <a:prstGeom prst="rect">
              <a:avLst/>
            </a:prstGeom>
            <a:noFill/>
            <a:ln>
              <a:noFill/>
            </a:ln>
          </p:spPr>
          <p:txBody>
            <a:bodyPr spcFirstLastPara="1" wrap="square" lIns="68569" tIns="34275" rIns="68569" bIns="34275" anchor="t" anchorCtr="0">
              <a:spAutoFit/>
            </a:bodyPr>
            <a:lstStyle/>
            <a:p>
              <a:pPr>
                <a:lnSpc>
                  <a:spcPct val="150000"/>
                </a:lnSpc>
              </a:pPr>
              <a:r>
                <a:rPr lang="en-IN" sz="1500" dirty="0">
                  <a:latin typeface="Arial" panose="020B0604020202020204" pitchFamily="34" charset="0"/>
                  <a:ea typeface="Proxima Nova"/>
                  <a:cs typeface="Arial" panose="020B0604020202020204" pitchFamily="34" charset="0"/>
                  <a:sym typeface="Proxima Nova"/>
                </a:rPr>
                <a:t>These should also be around the map:</a:t>
              </a:r>
              <a:endParaRPr sz="1500" dirty="0">
                <a:latin typeface="Arial" panose="020B0604020202020204" pitchFamily="34" charset="0"/>
                <a:ea typeface="Proxima Nova"/>
                <a:cs typeface="Arial" panose="020B0604020202020204" pitchFamily="34" charset="0"/>
                <a:sym typeface="Proxima Nova"/>
              </a:endParaRPr>
            </a:p>
            <a:p>
              <a:pPr marL="214313" indent="-223838">
                <a:lnSpc>
                  <a:spcPct val="150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Product Goals</a:t>
              </a:r>
              <a:endParaRPr sz="1500" dirty="0">
                <a:latin typeface="Arial" panose="020B0604020202020204" pitchFamily="34" charset="0"/>
                <a:ea typeface="Proxima Nova"/>
                <a:cs typeface="Arial" panose="020B0604020202020204" pitchFamily="34" charset="0"/>
                <a:sym typeface="Proxima Nova"/>
              </a:endParaRPr>
            </a:p>
            <a:p>
              <a:pPr marL="214313" indent="-223838">
                <a:lnSpc>
                  <a:spcPct val="150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UI Sketches/Wireframes</a:t>
              </a:r>
              <a:endParaRPr sz="1500" dirty="0">
                <a:latin typeface="Arial" panose="020B0604020202020204" pitchFamily="34" charset="0"/>
                <a:ea typeface="Proxima Nova"/>
                <a:cs typeface="Arial" panose="020B0604020202020204" pitchFamily="34" charset="0"/>
                <a:sym typeface="Proxima Nova"/>
              </a:endParaRPr>
            </a:p>
            <a:p>
              <a:pPr marL="214313" indent="-223838">
                <a:lnSpc>
                  <a:spcPct val="150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Ideas &amp; Principles</a:t>
              </a:r>
              <a:endParaRPr sz="1500" dirty="0">
                <a:latin typeface="Arial" panose="020B0604020202020204" pitchFamily="34" charset="0"/>
                <a:ea typeface="Proxima Nova"/>
                <a:cs typeface="Arial" panose="020B0604020202020204" pitchFamily="34" charset="0"/>
                <a:sym typeface="Proxima Nova"/>
              </a:endParaRPr>
            </a:p>
            <a:p>
              <a:pPr marL="214313" indent="-223838">
                <a:lnSpc>
                  <a:spcPct val="150000"/>
                </a:lnSpc>
                <a:buSzPts val="2000"/>
                <a:buFont typeface="Proxima Nova"/>
                <a:buChar char="•"/>
              </a:pPr>
              <a:r>
                <a:rPr lang="en-IN" sz="1500" dirty="0">
                  <a:latin typeface="Arial" panose="020B0604020202020204" pitchFamily="34" charset="0"/>
                  <a:ea typeface="Proxima Nova"/>
                  <a:cs typeface="Arial" panose="020B0604020202020204" pitchFamily="34" charset="0"/>
                  <a:sym typeface="Proxima Nova"/>
                </a:rPr>
                <a:t>Personas</a:t>
              </a:r>
              <a:endParaRPr sz="1500" dirty="0">
                <a:latin typeface="Arial" panose="020B0604020202020204" pitchFamily="34" charset="0"/>
                <a:ea typeface="Proxima Nova"/>
                <a:cs typeface="Arial" panose="020B0604020202020204" pitchFamily="34" charset="0"/>
                <a:sym typeface="Proxima Nova"/>
              </a:endParaRPr>
            </a:p>
          </p:txBody>
        </p:sp>
      </p:grpSp>
      <p:sp>
        <p:nvSpPr>
          <p:cNvPr id="698" name="Google Shape;698;p62"/>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IN"/>
              <a:pPr>
                <a:buSzPts val="1700"/>
              </a:pPr>
              <a:t>35</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08B4FE79-2026-1B54-BC7C-903C1144CAC4}"/>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7311F1F-7E01-E3CE-336D-6BB7E81AD7A9}"/>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1DA284B6-B730-8715-F341-BCE1D31196F4}"/>
              </a:ext>
            </a:extLst>
          </p:cNvPr>
          <p:cNvSpPr txBox="1">
            <a:spLocks noGrp="1"/>
          </p:cNvSpPr>
          <p:nvPr>
            <p:ph type="subTitle" idx="2"/>
          </p:nvPr>
        </p:nvSpPr>
        <p:spPr>
          <a:xfrm>
            <a:off x="348925" y="2607625"/>
            <a:ext cx="228960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Sprint Planning with Security in Mind</a:t>
            </a:r>
            <a:endParaRPr dirty="0"/>
          </a:p>
        </p:txBody>
      </p:sp>
      <p:sp>
        <p:nvSpPr>
          <p:cNvPr id="1295" name="Google Shape;1295;p112">
            <a:extLst>
              <a:ext uri="{FF2B5EF4-FFF2-40B4-BE49-F238E27FC236}">
                <a16:creationId xmlns:a16="http://schemas.microsoft.com/office/drawing/2014/main" id="{FF985CA9-E75A-8CFD-AAFB-ED8539E9B881}"/>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36</a:t>
            </a:fld>
            <a:endParaRPr/>
          </a:p>
        </p:txBody>
      </p:sp>
      <p:sp>
        <p:nvSpPr>
          <p:cNvPr id="1296" name="Google Shape;1296;p112">
            <a:extLst>
              <a:ext uri="{FF2B5EF4-FFF2-40B4-BE49-F238E27FC236}">
                <a16:creationId xmlns:a16="http://schemas.microsoft.com/office/drawing/2014/main" id="{9B07E52C-2E58-03A8-B8D1-24E2E2DB6257}"/>
              </a:ext>
            </a:extLst>
          </p:cNvPr>
          <p:cNvSpPr txBox="1"/>
          <p:nvPr/>
        </p:nvSpPr>
        <p:spPr>
          <a:xfrm>
            <a:off x="3984784" y="2130581"/>
            <a:ext cx="4572000"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rgbClr val="D4D4D4"/>
                </a:solidFill>
                <a:latin typeface="Arial"/>
                <a:ea typeface="Arial"/>
                <a:cs typeface="Arial"/>
                <a:sym typeface="Arial"/>
              </a:rPr>
              <a:t>Using the threat model</a:t>
            </a:r>
            <a:r>
              <a:rPr lang="en-US" sz="1000" dirty="0">
                <a:solidFill>
                  <a:srgbClr val="D4D4D4"/>
                </a:solidFill>
              </a:rPr>
              <a:t>, a list of users/personas, and the high-level diagram you created for your scenario, identify a feature you would like to build in a single sprint. For that sprint, create a set of high-level user stories with acceptance criteria and story points. For each story, discuss the following:</a:t>
            </a:r>
          </a:p>
          <a:p>
            <a:pPr marL="0" marR="0" lvl="0" indent="0" algn="l" rtl="0">
              <a:lnSpc>
                <a:spcPct val="100000"/>
              </a:lnSpc>
              <a:spcBef>
                <a:spcPts val="0"/>
              </a:spcBef>
              <a:spcAft>
                <a:spcPts val="0"/>
              </a:spcAft>
              <a:buNone/>
            </a:pPr>
            <a:endParaRPr lang="en-US" sz="1000" b="0" i="0" u="none" strike="noStrike" cap="none" dirty="0">
              <a:solidFill>
                <a:srgbClr val="D4D4D4"/>
              </a:solidFill>
              <a:latin typeface="Arial"/>
              <a:ea typeface="Arial"/>
              <a:cs typeface="Arial"/>
              <a:sym typeface="Arial"/>
            </a:endParaRPr>
          </a:p>
          <a:p>
            <a:pPr marL="171450" marR="0" lvl="0" indent="-171450" algn="l" rtl="0">
              <a:lnSpc>
                <a:spcPct val="100000"/>
              </a:lnSpc>
              <a:spcBef>
                <a:spcPts val="0"/>
              </a:spcBef>
              <a:spcAft>
                <a:spcPts val="0"/>
              </a:spcAft>
              <a:buClr>
                <a:schemeClr val="bg1"/>
              </a:buClr>
              <a:buFont typeface="Arial" panose="020B0604020202020204" pitchFamily="34" charset="0"/>
              <a:buChar char="●"/>
            </a:pPr>
            <a:r>
              <a:rPr lang="en-US" sz="1000" b="0" i="0" u="none" strike="noStrike" cap="none" dirty="0">
                <a:solidFill>
                  <a:srgbClr val="D4D4D4"/>
                </a:solidFill>
                <a:latin typeface="Arial"/>
                <a:ea typeface="Arial"/>
                <a:cs typeface="Arial"/>
                <a:sym typeface="Arial"/>
              </a:rPr>
              <a:t>Have you accounted for security in the definition and acceptance criteria?</a:t>
            </a:r>
          </a:p>
          <a:p>
            <a:pPr marL="171450" marR="0" lvl="0" indent="-171450" algn="l" rtl="0">
              <a:lnSpc>
                <a:spcPct val="100000"/>
              </a:lnSpc>
              <a:spcBef>
                <a:spcPts val="0"/>
              </a:spcBef>
              <a:spcAft>
                <a:spcPts val="0"/>
              </a:spcAft>
              <a:buClr>
                <a:schemeClr val="bg1"/>
              </a:buClr>
              <a:buFont typeface="Arial" panose="020B0604020202020204" pitchFamily="34" charset="0"/>
              <a:buChar char="●"/>
            </a:pPr>
            <a:r>
              <a:rPr lang="en-US" sz="1000" dirty="0">
                <a:solidFill>
                  <a:srgbClr val="D4D4D4"/>
                </a:solidFill>
              </a:rPr>
              <a:t>How best to describe each to keep the story detail accessible &amp; understandable to multiple roles (engineers, business, QA)?</a:t>
            </a:r>
          </a:p>
          <a:p>
            <a:pPr marL="171450" marR="0" lvl="0" indent="-171450" algn="l" rtl="0">
              <a:lnSpc>
                <a:spcPct val="100000"/>
              </a:lnSpc>
              <a:spcBef>
                <a:spcPts val="0"/>
              </a:spcBef>
              <a:spcAft>
                <a:spcPts val="0"/>
              </a:spcAft>
              <a:buClr>
                <a:schemeClr val="bg1"/>
              </a:buClr>
              <a:buFont typeface="Arial" panose="020B0604020202020204" pitchFamily="34" charset="0"/>
              <a:buChar char="●"/>
            </a:pPr>
            <a:r>
              <a:rPr lang="en-US" sz="1000" b="0" i="0" u="none" strike="noStrike" cap="none" dirty="0">
                <a:solidFill>
                  <a:srgbClr val="D4D4D4"/>
                </a:solidFill>
                <a:latin typeface="Arial"/>
                <a:ea typeface="Arial"/>
                <a:cs typeface="Arial"/>
                <a:sym typeface="Arial"/>
              </a:rPr>
              <a:t>Are the assigned </a:t>
            </a:r>
            <a:r>
              <a:rPr lang="en-US" sz="1000" dirty="0">
                <a:solidFill>
                  <a:srgbClr val="D4D4D4"/>
                </a:solidFill>
              </a:rPr>
              <a:t>points sufficient to account for security concerns?</a:t>
            </a:r>
            <a:endParaRPr lang="en-US" sz="1000" b="0" i="0" u="none" strike="noStrike" cap="none" dirty="0">
              <a:solidFill>
                <a:srgbClr val="D4D4D4"/>
              </a:solidFill>
              <a:latin typeface="Arial"/>
              <a:ea typeface="Arial"/>
              <a:cs typeface="Arial"/>
              <a:sym typeface="Arial"/>
            </a:endParaRPr>
          </a:p>
        </p:txBody>
      </p:sp>
    </p:spTree>
    <p:extLst>
      <p:ext uri="{BB962C8B-B14F-4D97-AF65-F5344CB8AC3E}">
        <p14:creationId xmlns:p14="http://schemas.microsoft.com/office/powerpoint/2010/main" val="3536259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07DC3-AEC0-EB1B-D1D0-FE10E09F14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0B0BE9D-70F3-1F34-35FD-3AD6B9820A2F}"/>
              </a:ext>
            </a:extLst>
          </p:cNvPr>
          <p:cNvSpPr>
            <a:spLocks noGrp="1"/>
          </p:cNvSpPr>
          <p:nvPr>
            <p:ph type="title"/>
          </p:nvPr>
        </p:nvSpPr>
        <p:spPr/>
        <p:txBody>
          <a:bodyPr/>
          <a:lstStyle/>
          <a:p>
            <a:r>
              <a:rPr lang="en-US" dirty="0"/>
              <a:t>Security Focused Testing</a:t>
            </a:r>
          </a:p>
        </p:txBody>
      </p:sp>
    </p:spTree>
    <p:extLst>
      <p:ext uri="{BB962C8B-B14F-4D97-AF65-F5344CB8AC3E}">
        <p14:creationId xmlns:p14="http://schemas.microsoft.com/office/powerpoint/2010/main" val="936817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70"/>
          <p:cNvSpPr txBox="1">
            <a:spLocks noGrp="1"/>
          </p:cNvSpPr>
          <p:nvPr>
            <p:ph type="title"/>
          </p:nvPr>
        </p:nvSpPr>
        <p:spPr>
          <a:xfrm>
            <a:off x="613700" y="714275"/>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1800"/>
            </a:pPr>
            <a:r>
              <a:rPr lang="en-IN" dirty="0">
                <a:latin typeface="Helvetica Neue"/>
                <a:ea typeface="Helvetica Neue"/>
                <a:cs typeface="Helvetica Neue"/>
                <a:sym typeface="Helvetica Neue"/>
              </a:rPr>
              <a:t>Testing Pyramids</a:t>
            </a:r>
            <a:endParaRPr dirty="0">
              <a:latin typeface="Helvetica Neue"/>
              <a:ea typeface="Helvetica Neue"/>
              <a:cs typeface="Helvetica Neue"/>
              <a:sym typeface="Helvetica Neue"/>
            </a:endParaRPr>
          </a:p>
        </p:txBody>
      </p:sp>
      <p:sp>
        <p:nvSpPr>
          <p:cNvPr id="786" name="Google Shape;786;p70"/>
          <p:cNvSpPr txBox="1">
            <a:spLocks noGrp="1"/>
          </p:cNvSpPr>
          <p:nvPr>
            <p:ph type="sldNum" idx="12"/>
          </p:nvPr>
        </p:nvSpPr>
        <p:spPr>
          <a:xfrm>
            <a:off x="8556784" y="4749851"/>
            <a:ext cx="548775" cy="393525"/>
          </a:xfrm>
          <a:prstGeom prst="rect">
            <a:avLst/>
          </a:prstGeom>
          <a:noFill/>
          <a:ln>
            <a:noFill/>
          </a:ln>
        </p:spPr>
        <p:txBody>
          <a:bodyPr spcFirstLastPara="1" wrap="square" lIns="68569" tIns="34275" rIns="68569" bIns="34275" anchor="ctr" anchorCtr="0">
            <a:noAutofit/>
          </a:bodyPr>
          <a:lstStyle/>
          <a:p>
            <a:pPr>
              <a:buSzPts val="1700"/>
            </a:pPr>
            <a:fld id="{00000000-1234-1234-1234-123412341234}" type="slidenum">
              <a:rPr lang="en-IN" sz="1275">
                <a:solidFill>
                  <a:schemeClr val="tx1"/>
                </a:solidFill>
              </a:rPr>
              <a:pPr>
                <a:buSzPts val="1700"/>
              </a:pPr>
              <a:t>38</a:t>
            </a:fld>
            <a:endParaRPr sz="1275" dirty="0">
              <a:solidFill>
                <a:schemeClr val="tx1"/>
              </a:solidFill>
            </a:endParaRPr>
          </a:p>
        </p:txBody>
      </p:sp>
      <p:pic>
        <p:nvPicPr>
          <p:cNvPr id="787" name="Google Shape;787;p70"/>
          <p:cNvPicPr preferRelativeResize="0"/>
          <p:nvPr/>
        </p:nvPicPr>
        <p:blipFill rotWithShape="1">
          <a:blip r:embed="rId3">
            <a:alphaModFix/>
          </a:blip>
          <a:srcRect/>
          <a:stretch/>
        </p:blipFill>
        <p:spPr>
          <a:xfrm>
            <a:off x="714373" y="1130141"/>
            <a:ext cx="2864644" cy="3500438"/>
          </a:xfrm>
          <a:prstGeom prst="rect">
            <a:avLst/>
          </a:prstGeom>
          <a:noFill/>
          <a:ln>
            <a:noFill/>
          </a:ln>
        </p:spPr>
      </p:pic>
      <p:pic>
        <p:nvPicPr>
          <p:cNvPr id="788" name="Google Shape;788;p70"/>
          <p:cNvPicPr preferRelativeResize="0"/>
          <p:nvPr/>
        </p:nvPicPr>
        <p:blipFill rotWithShape="1">
          <a:blip r:embed="rId4">
            <a:alphaModFix/>
          </a:blip>
          <a:srcRect/>
          <a:stretch/>
        </p:blipFill>
        <p:spPr>
          <a:xfrm>
            <a:off x="5107310" y="1033701"/>
            <a:ext cx="3679031" cy="3693319"/>
          </a:xfrm>
          <a:prstGeom prst="rect">
            <a:avLst/>
          </a:prstGeom>
          <a:noFill/>
          <a:ln>
            <a:noFill/>
          </a:ln>
        </p:spPr>
      </p:pic>
      <p:grpSp>
        <p:nvGrpSpPr>
          <p:cNvPr id="789" name="Google Shape;789;p70"/>
          <p:cNvGrpSpPr/>
          <p:nvPr/>
        </p:nvGrpSpPr>
        <p:grpSpPr>
          <a:xfrm>
            <a:off x="3643313" y="1130142"/>
            <a:ext cx="1569245" cy="3596848"/>
            <a:chOff x="4857750" y="1506855"/>
            <a:chExt cx="2092327" cy="4795798"/>
          </a:xfrm>
        </p:grpSpPr>
        <p:cxnSp>
          <p:nvCxnSpPr>
            <p:cNvPr id="790" name="Google Shape;790;p70"/>
            <p:cNvCxnSpPr/>
            <p:nvPr/>
          </p:nvCxnSpPr>
          <p:spPr>
            <a:xfrm>
              <a:off x="5772150" y="2045969"/>
              <a:ext cx="0" cy="3737609"/>
            </a:xfrm>
            <a:prstGeom prst="straightConnector1">
              <a:avLst/>
            </a:prstGeom>
            <a:noFill/>
            <a:ln w="57150" cap="flat" cmpd="sng">
              <a:solidFill>
                <a:srgbClr val="3E6EC2"/>
              </a:solidFill>
              <a:prstDash val="solid"/>
              <a:round/>
              <a:headEnd type="triangle" w="med" len="med"/>
              <a:tailEnd type="triangle" w="med" len="med"/>
            </a:ln>
          </p:spPr>
        </p:cxnSp>
        <p:sp>
          <p:nvSpPr>
            <p:cNvPr id="791" name="Google Shape;791;p70"/>
            <p:cNvSpPr txBox="1"/>
            <p:nvPr/>
          </p:nvSpPr>
          <p:spPr>
            <a:xfrm>
              <a:off x="4857750" y="1506855"/>
              <a:ext cx="2080258" cy="646291"/>
            </a:xfrm>
            <a:prstGeom prst="rect">
              <a:avLst/>
            </a:prstGeom>
            <a:noFill/>
            <a:ln>
              <a:noFill/>
            </a:ln>
          </p:spPr>
          <p:txBody>
            <a:bodyPr spcFirstLastPara="1" wrap="square" lIns="68569" tIns="34275" rIns="68569" bIns="34275" anchor="t" anchorCtr="0">
              <a:spAutoFit/>
            </a:bodyPr>
            <a:lstStyle/>
            <a:p>
              <a:r>
                <a:rPr lang="en-IN" sz="1350" b="1" dirty="0">
                  <a:latin typeface="Helvetica Neue Light"/>
                  <a:ea typeface="Helvetica Neue Light"/>
                  <a:cs typeface="Helvetica Neue Light"/>
                  <a:sym typeface="Helvetica Neue Light"/>
                </a:rPr>
                <a:t>More Time &amp; Effort</a:t>
              </a:r>
              <a:endParaRPr sz="1050" dirty="0"/>
            </a:p>
          </p:txBody>
        </p:sp>
        <p:sp>
          <p:nvSpPr>
            <p:cNvPr id="792" name="Google Shape;792;p70"/>
            <p:cNvSpPr txBox="1"/>
            <p:nvPr/>
          </p:nvSpPr>
          <p:spPr>
            <a:xfrm>
              <a:off x="4869819" y="5933361"/>
              <a:ext cx="2080258" cy="369292"/>
            </a:xfrm>
            <a:prstGeom prst="rect">
              <a:avLst/>
            </a:prstGeom>
            <a:noFill/>
            <a:ln>
              <a:noFill/>
            </a:ln>
          </p:spPr>
          <p:txBody>
            <a:bodyPr spcFirstLastPara="1" wrap="square" lIns="68569" tIns="34275" rIns="68569" bIns="34275" anchor="t" anchorCtr="0">
              <a:spAutoFit/>
            </a:bodyPr>
            <a:lstStyle/>
            <a:p>
              <a:pPr algn="ctr"/>
              <a:r>
                <a:rPr lang="en-IN" sz="1350" b="1" dirty="0">
                  <a:latin typeface="Helvetica Neue Light"/>
                  <a:ea typeface="Helvetica Neue Light"/>
                  <a:cs typeface="Helvetica Neue Light"/>
                  <a:sym typeface="Helvetica Neue Light"/>
                </a:rPr>
                <a:t>Higher ROI</a:t>
              </a:r>
              <a:endParaRPr sz="105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8963-02F5-F88C-D8FA-70195D2F0C88}"/>
              </a:ext>
            </a:extLst>
          </p:cNvPr>
          <p:cNvSpPr>
            <a:spLocks noGrp="1"/>
          </p:cNvSpPr>
          <p:nvPr>
            <p:ph type="title"/>
          </p:nvPr>
        </p:nvSpPr>
        <p:spPr/>
        <p:txBody>
          <a:bodyPr/>
          <a:lstStyle/>
          <a:p>
            <a:r>
              <a:rPr lang="en-IN" dirty="0"/>
              <a:t>Agile Testing Pyramid</a:t>
            </a:r>
          </a:p>
        </p:txBody>
      </p:sp>
      <p:sp>
        <p:nvSpPr>
          <p:cNvPr id="4" name="Slide Number Placeholder 3">
            <a:extLst>
              <a:ext uri="{FF2B5EF4-FFF2-40B4-BE49-F238E27FC236}">
                <a16:creationId xmlns:a16="http://schemas.microsoft.com/office/drawing/2014/main" id="{F92776B3-9C86-A2E4-E2F5-6C099283CA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tx1"/>
                </a:solidFill>
              </a:rPr>
              <a:t>39</a:t>
            </a:fld>
            <a:endParaRPr lang="en">
              <a:solidFill>
                <a:schemeClr val="tx1"/>
              </a:solidFill>
            </a:endParaRPr>
          </a:p>
        </p:txBody>
      </p:sp>
      <p:grpSp>
        <p:nvGrpSpPr>
          <p:cNvPr id="5" name="Google Shape;370;p50">
            <a:extLst>
              <a:ext uri="{FF2B5EF4-FFF2-40B4-BE49-F238E27FC236}">
                <a16:creationId xmlns:a16="http://schemas.microsoft.com/office/drawing/2014/main" id="{F195BD23-4FF1-209B-4FCF-630F0D513D99}"/>
              </a:ext>
            </a:extLst>
          </p:cNvPr>
          <p:cNvGrpSpPr/>
          <p:nvPr/>
        </p:nvGrpSpPr>
        <p:grpSpPr>
          <a:xfrm>
            <a:off x="2267873" y="1111238"/>
            <a:ext cx="3884186" cy="3523745"/>
            <a:chOff x="138430" y="1297804"/>
            <a:chExt cx="5957569" cy="5073786"/>
          </a:xfrm>
        </p:grpSpPr>
        <p:grpSp>
          <p:nvGrpSpPr>
            <p:cNvPr id="6" name="Google Shape;371;p50">
              <a:extLst>
                <a:ext uri="{FF2B5EF4-FFF2-40B4-BE49-F238E27FC236}">
                  <a16:creationId xmlns:a16="http://schemas.microsoft.com/office/drawing/2014/main" id="{A6E1912B-A30A-58D0-9CCC-8998D9D7BD8A}"/>
                </a:ext>
              </a:extLst>
            </p:cNvPr>
            <p:cNvGrpSpPr/>
            <p:nvPr/>
          </p:nvGrpSpPr>
          <p:grpSpPr>
            <a:xfrm>
              <a:off x="138430" y="2399877"/>
              <a:ext cx="5957569" cy="3971713"/>
              <a:chOff x="0" y="0"/>
              <a:chExt cx="5957569" cy="3971713"/>
            </a:xfrm>
          </p:grpSpPr>
          <p:sp>
            <p:nvSpPr>
              <p:cNvPr id="8" name="Google Shape;372;p50">
                <a:extLst>
                  <a:ext uri="{FF2B5EF4-FFF2-40B4-BE49-F238E27FC236}">
                    <a16:creationId xmlns:a16="http://schemas.microsoft.com/office/drawing/2014/main" id="{66821ECD-6BAC-D93F-DD09-74EDDCA360FE}"/>
                  </a:ext>
                </a:extLst>
              </p:cNvPr>
              <p:cNvSpPr/>
              <p:nvPr/>
            </p:nvSpPr>
            <p:spPr>
              <a:xfrm>
                <a:off x="2383027" y="0"/>
                <a:ext cx="1191513" cy="794342"/>
              </a:xfrm>
              <a:prstGeom prst="trapezoid">
                <a:avLst>
                  <a:gd name="adj" fmla="val 75000"/>
                </a:avLst>
              </a:prstGeom>
              <a:solidFill>
                <a:srgbClr val="A5A5A5"/>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endParaRPr sz="1050" dirty="0"/>
              </a:p>
            </p:txBody>
          </p:sp>
          <p:sp>
            <p:nvSpPr>
              <p:cNvPr id="9" name="Google Shape;373;p50">
                <a:extLst>
                  <a:ext uri="{FF2B5EF4-FFF2-40B4-BE49-F238E27FC236}">
                    <a16:creationId xmlns:a16="http://schemas.microsoft.com/office/drawing/2014/main" id="{90DC8810-7771-472E-9FF1-417B679AE56F}"/>
                  </a:ext>
                </a:extLst>
              </p:cNvPr>
              <p:cNvSpPr txBox="1"/>
              <p:nvPr/>
            </p:nvSpPr>
            <p:spPr>
              <a:xfrm>
                <a:off x="2383027" y="0"/>
                <a:ext cx="1191513" cy="794342"/>
              </a:xfrm>
              <a:prstGeom prst="rect">
                <a:avLst/>
              </a:prstGeom>
              <a:noFill/>
              <a:ln>
                <a:noFill/>
              </a:ln>
            </p:spPr>
            <p:txBody>
              <a:bodyPr spcFirstLastPara="1" wrap="square" lIns="15225" tIns="15225" rIns="15225" bIns="15225" anchor="ctr" anchorCtr="0">
                <a:noAutofit/>
              </a:bodyPr>
              <a:lstStyle/>
              <a:p>
                <a:pPr algn="ctr">
                  <a:lnSpc>
                    <a:spcPct val="90000"/>
                  </a:lnSpc>
                  <a:buSzPts val="1600"/>
                </a:pPr>
                <a:r>
                  <a:rPr lang="en-US" sz="1200" dirty="0">
                    <a:solidFill>
                      <a:schemeClr val="lt1"/>
                    </a:solidFill>
                    <a:latin typeface="Helvetica Neue Light"/>
                    <a:ea typeface="Helvetica Neue Light"/>
                    <a:cs typeface="Helvetica Neue Light"/>
                    <a:sym typeface="Helvetica Neue Light"/>
                  </a:rPr>
                  <a:t>UI </a:t>
                </a:r>
                <a:endParaRPr sz="1050" dirty="0"/>
              </a:p>
              <a:p>
                <a:pPr algn="ctr">
                  <a:lnSpc>
                    <a:spcPct val="90000"/>
                  </a:lnSpc>
                  <a:spcBef>
                    <a:spcPts val="420"/>
                  </a:spcBef>
                  <a:buSzPts val="1600"/>
                </a:pPr>
                <a:r>
                  <a:rPr lang="en-US" sz="1200" dirty="0">
                    <a:solidFill>
                      <a:schemeClr val="lt1"/>
                    </a:solidFill>
                    <a:latin typeface="Helvetica Neue Light"/>
                    <a:ea typeface="Helvetica Neue Light"/>
                    <a:cs typeface="Helvetica Neue Light"/>
                    <a:sym typeface="Helvetica Neue Light"/>
                  </a:rPr>
                  <a:t>Tests</a:t>
                </a:r>
                <a:endParaRPr sz="1050" dirty="0"/>
              </a:p>
            </p:txBody>
          </p:sp>
          <p:sp>
            <p:nvSpPr>
              <p:cNvPr id="10" name="Google Shape;374;p50">
                <a:extLst>
                  <a:ext uri="{FF2B5EF4-FFF2-40B4-BE49-F238E27FC236}">
                    <a16:creationId xmlns:a16="http://schemas.microsoft.com/office/drawing/2014/main" id="{AFA164D7-8B64-076F-D9E5-1BE7D80FD11A}"/>
                  </a:ext>
                </a:extLst>
              </p:cNvPr>
              <p:cNvSpPr/>
              <p:nvPr/>
            </p:nvSpPr>
            <p:spPr>
              <a:xfrm>
                <a:off x="1787271" y="794342"/>
                <a:ext cx="2383027" cy="794342"/>
              </a:xfrm>
              <a:prstGeom prst="trapezoid">
                <a:avLst>
                  <a:gd name="adj" fmla="val 75000"/>
                </a:avLst>
              </a:prstGeom>
              <a:solidFill>
                <a:srgbClr val="A5A5A5"/>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endParaRPr sz="1050" dirty="0"/>
              </a:p>
            </p:txBody>
          </p:sp>
          <p:sp>
            <p:nvSpPr>
              <p:cNvPr id="11" name="Google Shape;375;p50">
                <a:extLst>
                  <a:ext uri="{FF2B5EF4-FFF2-40B4-BE49-F238E27FC236}">
                    <a16:creationId xmlns:a16="http://schemas.microsoft.com/office/drawing/2014/main" id="{D0A576A6-0845-F7EF-7EA9-246A5A61A2FB}"/>
                  </a:ext>
                </a:extLst>
              </p:cNvPr>
              <p:cNvSpPr txBox="1"/>
              <p:nvPr/>
            </p:nvSpPr>
            <p:spPr>
              <a:xfrm>
                <a:off x="2204300" y="794342"/>
                <a:ext cx="1548968" cy="794342"/>
              </a:xfrm>
              <a:prstGeom prst="rect">
                <a:avLst/>
              </a:prstGeom>
              <a:noFill/>
              <a:ln>
                <a:noFill/>
              </a:ln>
            </p:spPr>
            <p:txBody>
              <a:bodyPr spcFirstLastPara="1" wrap="square" lIns="15225" tIns="15225" rIns="15225" bIns="15225" anchor="ctr" anchorCtr="0">
                <a:noAutofit/>
              </a:bodyPr>
              <a:lstStyle/>
              <a:p>
                <a:pPr algn="ctr">
                  <a:lnSpc>
                    <a:spcPct val="90000"/>
                  </a:lnSpc>
                  <a:buSzPts val="1600"/>
                </a:pPr>
                <a:r>
                  <a:rPr lang="en-US" sz="1200" dirty="0">
                    <a:solidFill>
                      <a:schemeClr val="lt1"/>
                    </a:solidFill>
                    <a:latin typeface="Helvetica Neue Light"/>
                    <a:ea typeface="Helvetica Neue Light"/>
                    <a:cs typeface="Helvetica Neue Light"/>
                    <a:sym typeface="Helvetica Neue Light"/>
                  </a:rPr>
                  <a:t>System Tests</a:t>
                </a:r>
                <a:endParaRPr sz="1050" dirty="0"/>
              </a:p>
            </p:txBody>
          </p:sp>
          <p:sp>
            <p:nvSpPr>
              <p:cNvPr id="12" name="Google Shape;376;p50">
                <a:extLst>
                  <a:ext uri="{FF2B5EF4-FFF2-40B4-BE49-F238E27FC236}">
                    <a16:creationId xmlns:a16="http://schemas.microsoft.com/office/drawing/2014/main" id="{52FEDD53-56C2-199B-1366-8AD709484635}"/>
                  </a:ext>
                </a:extLst>
              </p:cNvPr>
              <p:cNvSpPr/>
              <p:nvPr/>
            </p:nvSpPr>
            <p:spPr>
              <a:xfrm>
                <a:off x="1191514" y="1588685"/>
                <a:ext cx="3574541" cy="794342"/>
              </a:xfrm>
              <a:prstGeom prst="trapezoid">
                <a:avLst>
                  <a:gd name="adj" fmla="val 75000"/>
                </a:avLst>
              </a:prstGeom>
              <a:solidFill>
                <a:srgbClr val="A5A5A5"/>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endParaRPr sz="1050" dirty="0"/>
              </a:p>
            </p:txBody>
          </p:sp>
          <p:sp>
            <p:nvSpPr>
              <p:cNvPr id="13" name="Google Shape;377;p50">
                <a:extLst>
                  <a:ext uri="{FF2B5EF4-FFF2-40B4-BE49-F238E27FC236}">
                    <a16:creationId xmlns:a16="http://schemas.microsoft.com/office/drawing/2014/main" id="{CE85567B-D87B-7FAF-C620-ED2435549E43}"/>
                  </a:ext>
                </a:extLst>
              </p:cNvPr>
              <p:cNvSpPr txBox="1"/>
              <p:nvPr/>
            </p:nvSpPr>
            <p:spPr>
              <a:xfrm>
                <a:off x="1817058" y="1588685"/>
                <a:ext cx="2323452" cy="794342"/>
              </a:xfrm>
              <a:prstGeom prst="rect">
                <a:avLst/>
              </a:prstGeom>
              <a:noFill/>
              <a:ln>
                <a:noFill/>
              </a:ln>
            </p:spPr>
            <p:txBody>
              <a:bodyPr spcFirstLastPara="1" wrap="square" lIns="15225" tIns="15225" rIns="15225" bIns="15225" anchor="ctr" anchorCtr="0">
                <a:noAutofit/>
              </a:bodyPr>
              <a:lstStyle/>
              <a:p>
                <a:pPr algn="ctr">
                  <a:lnSpc>
                    <a:spcPct val="90000"/>
                  </a:lnSpc>
                  <a:buSzPts val="1600"/>
                </a:pPr>
                <a:r>
                  <a:rPr lang="en-US" sz="1200" dirty="0">
                    <a:solidFill>
                      <a:schemeClr val="lt1"/>
                    </a:solidFill>
                    <a:latin typeface="Helvetica Neue Light"/>
                    <a:ea typeface="Helvetica Neue Light"/>
                    <a:cs typeface="Helvetica Neue Light"/>
                    <a:sym typeface="Helvetica Neue Light"/>
                  </a:rPr>
                  <a:t>Integration Tests</a:t>
                </a:r>
                <a:endParaRPr sz="1050" dirty="0"/>
              </a:p>
            </p:txBody>
          </p:sp>
          <p:sp>
            <p:nvSpPr>
              <p:cNvPr id="14" name="Google Shape;378;p50">
                <a:extLst>
                  <a:ext uri="{FF2B5EF4-FFF2-40B4-BE49-F238E27FC236}">
                    <a16:creationId xmlns:a16="http://schemas.microsoft.com/office/drawing/2014/main" id="{E7DA4D76-989D-7762-B96E-E74505831511}"/>
                  </a:ext>
                </a:extLst>
              </p:cNvPr>
              <p:cNvSpPr/>
              <p:nvPr/>
            </p:nvSpPr>
            <p:spPr>
              <a:xfrm>
                <a:off x="595757" y="2383028"/>
                <a:ext cx="4766055" cy="794342"/>
              </a:xfrm>
              <a:prstGeom prst="trapezoid">
                <a:avLst>
                  <a:gd name="adj" fmla="val 75000"/>
                </a:avLst>
              </a:prstGeom>
              <a:solidFill>
                <a:srgbClr val="A5A5A5"/>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endParaRPr sz="1050" dirty="0"/>
              </a:p>
            </p:txBody>
          </p:sp>
          <p:sp>
            <p:nvSpPr>
              <p:cNvPr id="15" name="Google Shape;379;p50">
                <a:extLst>
                  <a:ext uri="{FF2B5EF4-FFF2-40B4-BE49-F238E27FC236}">
                    <a16:creationId xmlns:a16="http://schemas.microsoft.com/office/drawing/2014/main" id="{952BA60D-5E7A-ADA6-0F88-BE34002EB3D6}"/>
                  </a:ext>
                </a:extLst>
              </p:cNvPr>
              <p:cNvSpPr txBox="1"/>
              <p:nvPr/>
            </p:nvSpPr>
            <p:spPr>
              <a:xfrm>
                <a:off x="1429816" y="2383028"/>
                <a:ext cx="3097936" cy="794342"/>
              </a:xfrm>
              <a:prstGeom prst="rect">
                <a:avLst/>
              </a:prstGeom>
              <a:noFill/>
              <a:ln>
                <a:noFill/>
              </a:ln>
            </p:spPr>
            <p:txBody>
              <a:bodyPr spcFirstLastPara="1" wrap="square" lIns="15225" tIns="15225" rIns="15225" bIns="15225" anchor="ctr" anchorCtr="0">
                <a:noAutofit/>
              </a:bodyPr>
              <a:lstStyle/>
              <a:p>
                <a:pPr algn="ctr">
                  <a:lnSpc>
                    <a:spcPct val="90000"/>
                  </a:lnSpc>
                  <a:buSzPts val="1600"/>
                </a:pPr>
                <a:r>
                  <a:rPr lang="en-US" sz="1200" dirty="0">
                    <a:solidFill>
                      <a:schemeClr val="lt1"/>
                    </a:solidFill>
                    <a:latin typeface="Helvetica Neue Light"/>
                    <a:ea typeface="Helvetica Neue Light"/>
                    <a:cs typeface="Helvetica Neue Light"/>
                    <a:sym typeface="Helvetica Neue Light"/>
                  </a:rPr>
                  <a:t>Component Tests</a:t>
                </a:r>
                <a:endParaRPr sz="1050" dirty="0"/>
              </a:p>
            </p:txBody>
          </p:sp>
          <p:sp>
            <p:nvSpPr>
              <p:cNvPr id="16" name="Google Shape;380;p50">
                <a:extLst>
                  <a:ext uri="{FF2B5EF4-FFF2-40B4-BE49-F238E27FC236}">
                    <a16:creationId xmlns:a16="http://schemas.microsoft.com/office/drawing/2014/main" id="{F4B9BC8E-2D4D-32BF-2C57-49146401B515}"/>
                  </a:ext>
                </a:extLst>
              </p:cNvPr>
              <p:cNvSpPr/>
              <p:nvPr/>
            </p:nvSpPr>
            <p:spPr>
              <a:xfrm>
                <a:off x="0" y="3177371"/>
                <a:ext cx="5957569" cy="794342"/>
              </a:xfrm>
              <a:prstGeom prst="trapezoid">
                <a:avLst>
                  <a:gd name="adj" fmla="val 75000"/>
                </a:avLst>
              </a:prstGeom>
              <a:solidFill>
                <a:srgbClr val="A5A5A5"/>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endParaRPr sz="1050" dirty="0"/>
              </a:p>
            </p:txBody>
          </p:sp>
          <p:sp>
            <p:nvSpPr>
              <p:cNvPr id="17" name="Google Shape;381;p50">
                <a:extLst>
                  <a:ext uri="{FF2B5EF4-FFF2-40B4-BE49-F238E27FC236}">
                    <a16:creationId xmlns:a16="http://schemas.microsoft.com/office/drawing/2014/main" id="{795D9645-3C24-E011-AC12-5DB6FA1AF51B}"/>
                  </a:ext>
                </a:extLst>
              </p:cNvPr>
              <p:cNvSpPr txBox="1"/>
              <p:nvPr/>
            </p:nvSpPr>
            <p:spPr>
              <a:xfrm>
                <a:off x="1042574" y="3177371"/>
                <a:ext cx="3872420" cy="794342"/>
              </a:xfrm>
              <a:prstGeom prst="rect">
                <a:avLst/>
              </a:prstGeom>
              <a:noFill/>
              <a:ln>
                <a:noFill/>
              </a:ln>
            </p:spPr>
            <p:txBody>
              <a:bodyPr spcFirstLastPara="1" wrap="square" lIns="15225" tIns="15225" rIns="15225" bIns="15225" anchor="ctr" anchorCtr="0">
                <a:noAutofit/>
              </a:bodyPr>
              <a:lstStyle/>
              <a:p>
                <a:pPr algn="ctr">
                  <a:lnSpc>
                    <a:spcPct val="90000"/>
                  </a:lnSpc>
                  <a:buSzPts val="1600"/>
                </a:pPr>
                <a:r>
                  <a:rPr lang="en-US" sz="1200" dirty="0">
                    <a:solidFill>
                      <a:schemeClr val="lt1"/>
                    </a:solidFill>
                    <a:latin typeface="Helvetica Neue Light"/>
                    <a:ea typeface="Helvetica Neue Light"/>
                    <a:cs typeface="Helvetica Neue Light"/>
                    <a:sym typeface="Helvetica Neue Light"/>
                  </a:rPr>
                  <a:t>Unit Tests</a:t>
                </a:r>
                <a:endParaRPr sz="1050" dirty="0"/>
              </a:p>
            </p:txBody>
          </p:sp>
        </p:grpSp>
        <p:sp>
          <p:nvSpPr>
            <p:cNvPr id="7" name="Google Shape;382;p50">
              <a:extLst>
                <a:ext uri="{FF2B5EF4-FFF2-40B4-BE49-F238E27FC236}">
                  <a16:creationId xmlns:a16="http://schemas.microsoft.com/office/drawing/2014/main" id="{B211744E-0862-D0FE-38D1-536F1AE8FA8C}"/>
                </a:ext>
              </a:extLst>
            </p:cNvPr>
            <p:cNvSpPr/>
            <p:nvPr/>
          </p:nvSpPr>
          <p:spPr>
            <a:xfrm>
              <a:off x="2400300" y="1297804"/>
              <a:ext cx="1760220" cy="1173480"/>
            </a:xfrm>
            <a:prstGeom prst="cloud">
              <a:avLst/>
            </a:prstGeom>
            <a:solidFill>
              <a:srgbClr val="A5A5A5"/>
            </a:solidFill>
            <a:ln>
              <a:noFill/>
            </a:ln>
          </p:spPr>
          <p:txBody>
            <a:bodyPr spcFirstLastPara="1" wrap="square" lIns="68569" tIns="34275" rIns="68569" bIns="34275" anchor="ctr" anchorCtr="0">
              <a:noAutofit/>
            </a:bodyPr>
            <a:lstStyle/>
            <a:p>
              <a:pPr algn="ctr"/>
              <a:r>
                <a:rPr lang="en-US" sz="1050" dirty="0">
                  <a:solidFill>
                    <a:schemeClr val="lt1"/>
                  </a:solidFill>
                </a:rPr>
                <a:t>Manual Tests</a:t>
              </a:r>
              <a:endParaRPr sz="1050" dirty="0"/>
            </a:p>
          </p:txBody>
        </p:sp>
      </p:grpSp>
      <p:cxnSp>
        <p:nvCxnSpPr>
          <p:cNvPr id="18" name="Google Shape;894;p75">
            <a:extLst>
              <a:ext uri="{FF2B5EF4-FFF2-40B4-BE49-F238E27FC236}">
                <a16:creationId xmlns:a16="http://schemas.microsoft.com/office/drawing/2014/main" id="{BC653D56-C84E-092B-C785-87239CA82925}"/>
              </a:ext>
            </a:extLst>
          </p:cNvPr>
          <p:cNvCxnSpPr>
            <a:cxnSpLocks/>
          </p:cNvCxnSpPr>
          <p:nvPr/>
        </p:nvCxnSpPr>
        <p:spPr>
          <a:xfrm flipV="1">
            <a:off x="1645919" y="1609344"/>
            <a:ext cx="0" cy="2728250"/>
          </a:xfrm>
          <a:prstGeom prst="straightConnector1">
            <a:avLst/>
          </a:prstGeom>
          <a:noFill/>
          <a:ln w="57150" cap="flat" cmpd="sng">
            <a:solidFill>
              <a:srgbClr val="3E6EC2"/>
            </a:solidFill>
            <a:prstDash val="solid"/>
            <a:round/>
            <a:headEnd type="none" w="sm" len="sm"/>
            <a:tailEnd type="triangle" w="med" len="med"/>
          </a:ln>
        </p:spPr>
      </p:cxnSp>
      <p:sp>
        <p:nvSpPr>
          <p:cNvPr id="19" name="Google Shape;895;p75">
            <a:extLst>
              <a:ext uri="{FF2B5EF4-FFF2-40B4-BE49-F238E27FC236}">
                <a16:creationId xmlns:a16="http://schemas.microsoft.com/office/drawing/2014/main" id="{1F837026-C8CF-0808-A680-C94FF488F5F4}"/>
              </a:ext>
            </a:extLst>
          </p:cNvPr>
          <p:cNvSpPr txBox="1"/>
          <p:nvPr/>
        </p:nvSpPr>
        <p:spPr>
          <a:xfrm>
            <a:off x="843533" y="4401132"/>
            <a:ext cx="162305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i="0" u="none" strike="noStrike" cap="none" dirty="0">
                <a:solidFill>
                  <a:srgbClr val="000000"/>
                </a:solidFill>
                <a:latin typeface="+mn-lt"/>
                <a:ea typeface="Proxima Nova"/>
                <a:cs typeface="Arial" panose="020B0604020202020204" pitchFamily="34" charset="0"/>
                <a:sym typeface="Proxima Nova"/>
              </a:rPr>
              <a:t>Cost / Effort</a:t>
            </a:r>
            <a:endParaRPr dirty="0">
              <a:latin typeface="+mn-lt"/>
              <a:ea typeface="Proxima Nova"/>
              <a:cs typeface="Arial" panose="020B0604020202020204" pitchFamily="34" charset="0"/>
              <a:sym typeface="Proxima Nova"/>
            </a:endParaRPr>
          </a:p>
        </p:txBody>
      </p:sp>
      <p:cxnSp>
        <p:nvCxnSpPr>
          <p:cNvPr id="20" name="Google Shape;896;p75">
            <a:extLst>
              <a:ext uri="{FF2B5EF4-FFF2-40B4-BE49-F238E27FC236}">
                <a16:creationId xmlns:a16="http://schemas.microsoft.com/office/drawing/2014/main" id="{1802C075-ACB7-5772-1513-0E8945A07295}"/>
              </a:ext>
            </a:extLst>
          </p:cNvPr>
          <p:cNvCxnSpPr>
            <a:cxnSpLocks/>
          </p:cNvCxnSpPr>
          <p:nvPr/>
        </p:nvCxnSpPr>
        <p:spPr>
          <a:xfrm>
            <a:off x="6593618" y="1543253"/>
            <a:ext cx="0" cy="2873433"/>
          </a:xfrm>
          <a:prstGeom prst="straightConnector1">
            <a:avLst/>
          </a:prstGeom>
          <a:noFill/>
          <a:ln w="57150" cap="flat" cmpd="sng">
            <a:solidFill>
              <a:srgbClr val="3E6EC2"/>
            </a:solidFill>
            <a:prstDash val="solid"/>
            <a:round/>
            <a:headEnd type="none" w="sm" len="sm"/>
            <a:tailEnd type="triangle" w="med" len="med"/>
          </a:ln>
        </p:spPr>
      </p:cxnSp>
      <p:sp>
        <p:nvSpPr>
          <p:cNvPr id="21" name="Google Shape;897;p75">
            <a:extLst>
              <a:ext uri="{FF2B5EF4-FFF2-40B4-BE49-F238E27FC236}">
                <a16:creationId xmlns:a16="http://schemas.microsoft.com/office/drawing/2014/main" id="{581999C9-50AF-F213-2887-97A975138429}"/>
              </a:ext>
            </a:extLst>
          </p:cNvPr>
          <p:cNvSpPr txBox="1"/>
          <p:nvPr/>
        </p:nvSpPr>
        <p:spPr>
          <a:xfrm>
            <a:off x="5763641" y="1145376"/>
            <a:ext cx="162305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i="0" u="none" strike="noStrike" cap="none" dirty="0">
                <a:solidFill>
                  <a:srgbClr val="000000"/>
                </a:solidFill>
                <a:latin typeface="Arial"/>
                <a:ea typeface="Arial"/>
                <a:cs typeface="Arial"/>
                <a:sym typeface="Arial"/>
              </a:rPr>
              <a:t>Time</a:t>
            </a:r>
            <a:endParaRPr dirty="0"/>
          </a:p>
        </p:txBody>
      </p:sp>
      <p:cxnSp>
        <p:nvCxnSpPr>
          <p:cNvPr id="27" name="Google Shape;894;p75">
            <a:extLst>
              <a:ext uri="{FF2B5EF4-FFF2-40B4-BE49-F238E27FC236}">
                <a16:creationId xmlns:a16="http://schemas.microsoft.com/office/drawing/2014/main" id="{6C48BEF4-83D8-C22D-AB67-AFEE962BC06C}"/>
              </a:ext>
            </a:extLst>
          </p:cNvPr>
          <p:cNvCxnSpPr>
            <a:cxnSpLocks/>
          </p:cNvCxnSpPr>
          <p:nvPr/>
        </p:nvCxnSpPr>
        <p:spPr>
          <a:xfrm flipV="1">
            <a:off x="7524574" y="1542193"/>
            <a:ext cx="0" cy="2746410"/>
          </a:xfrm>
          <a:prstGeom prst="straightConnector1">
            <a:avLst/>
          </a:prstGeom>
          <a:noFill/>
          <a:ln w="57150" cap="flat" cmpd="sng">
            <a:solidFill>
              <a:schemeClr val="accent6">
                <a:lumMod val="75000"/>
              </a:schemeClr>
            </a:solidFill>
            <a:prstDash val="solid"/>
            <a:round/>
            <a:headEnd type="none" w="sm" len="sm"/>
            <a:tailEnd type="triangle" w="med" len="med"/>
          </a:ln>
        </p:spPr>
      </p:cxnSp>
      <p:sp>
        <p:nvSpPr>
          <p:cNvPr id="28" name="Google Shape;895;p75">
            <a:extLst>
              <a:ext uri="{FF2B5EF4-FFF2-40B4-BE49-F238E27FC236}">
                <a16:creationId xmlns:a16="http://schemas.microsoft.com/office/drawing/2014/main" id="{752464A3-A2B9-4217-C4D2-2E9580C1E8D9}"/>
              </a:ext>
            </a:extLst>
          </p:cNvPr>
          <p:cNvSpPr txBox="1"/>
          <p:nvPr/>
        </p:nvSpPr>
        <p:spPr>
          <a:xfrm>
            <a:off x="6764869" y="4442115"/>
            <a:ext cx="162305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i="0" u="none" strike="noStrike" cap="none" dirty="0">
                <a:solidFill>
                  <a:srgbClr val="000000"/>
                </a:solidFill>
                <a:latin typeface="+mn-lt"/>
                <a:ea typeface="Proxima Nova"/>
                <a:cs typeface="Arial" panose="020B0604020202020204" pitchFamily="34" charset="0"/>
                <a:sym typeface="Proxima Nova"/>
              </a:rPr>
              <a:t>Solid</a:t>
            </a:r>
            <a:endParaRPr dirty="0">
              <a:latin typeface="+mn-lt"/>
              <a:ea typeface="Proxima Nova"/>
              <a:cs typeface="Arial" panose="020B0604020202020204" pitchFamily="34" charset="0"/>
              <a:sym typeface="Proxima Nova"/>
            </a:endParaRPr>
          </a:p>
        </p:txBody>
      </p:sp>
      <p:sp>
        <p:nvSpPr>
          <p:cNvPr id="29" name="Google Shape;895;p75">
            <a:extLst>
              <a:ext uri="{FF2B5EF4-FFF2-40B4-BE49-F238E27FC236}">
                <a16:creationId xmlns:a16="http://schemas.microsoft.com/office/drawing/2014/main" id="{15365F68-C16B-D595-19AA-17FD5EFF6F88}"/>
              </a:ext>
            </a:extLst>
          </p:cNvPr>
          <p:cNvSpPr txBox="1"/>
          <p:nvPr/>
        </p:nvSpPr>
        <p:spPr>
          <a:xfrm>
            <a:off x="6713045" y="1149670"/>
            <a:ext cx="162305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i="0" u="none" strike="noStrike" cap="none" dirty="0">
                <a:solidFill>
                  <a:srgbClr val="000000"/>
                </a:solidFill>
                <a:latin typeface="+mn-lt"/>
                <a:ea typeface="Proxima Nova"/>
                <a:cs typeface="Arial" panose="020B0604020202020204" pitchFamily="34" charset="0"/>
                <a:sym typeface="Proxima Nova"/>
              </a:rPr>
              <a:t>Brittle</a:t>
            </a:r>
            <a:endParaRPr dirty="0">
              <a:latin typeface="+mn-lt"/>
              <a:ea typeface="Proxima Nova"/>
              <a:cs typeface="Arial" panose="020B0604020202020204" pitchFamily="34" charset="0"/>
              <a:sym typeface="Proxima Nova"/>
            </a:endParaRPr>
          </a:p>
        </p:txBody>
      </p:sp>
      <p:cxnSp>
        <p:nvCxnSpPr>
          <p:cNvPr id="31" name="Google Shape;894;p75">
            <a:extLst>
              <a:ext uri="{FF2B5EF4-FFF2-40B4-BE49-F238E27FC236}">
                <a16:creationId xmlns:a16="http://schemas.microsoft.com/office/drawing/2014/main" id="{3F578A46-E8D8-EC56-778D-248154172FE7}"/>
              </a:ext>
            </a:extLst>
          </p:cNvPr>
          <p:cNvCxnSpPr>
            <a:cxnSpLocks/>
          </p:cNvCxnSpPr>
          <p:nvPr/>
        </p:nvCxnSpPr>
        <p:spPr>
          <a:xfrm flipH="1" flipV="1">
            <a:off x="613700" y="1609344"/>
            <a:ext cx="546" cy="2679259"/>
          </a:xfrm>
          <a:prstGeom prst="straightConnector1">
            <a:avLst/>
          </a:prstGeom>
          <a:noFill/>
          <a:ln w="57150" cap="flat" cmpd="sng">
            <a:solidFill>
              <a:schemeClr val="accent6">
                <a:lumMod val="75000"/>
              </a:schemeClr>
            </a:solidFill>
            <a:prstDash val="solid"/>
            <a:round/>
            <a:headEnd type="none" w="sm" len="sm"/>
            <a:tailEnd type="triangle" w="med" len="med"/>
          </a:ln>
        </p:spPr>
      </p:cxnSp>
      <p:sp>
        <p:nvSpPr>
          <p:cNvPr id="32" name="Google Shape;895;p75">
            <a:extLst>
              <a:ext uri="{FF2B5EF4-FFF2-40B4-BE49-F238E27FC236}">
                <a16:creationId xmlns:a16="http://schemas.microsoft.com/office/drawing/2014/main" id="{CC1E15A2-6CB6-2E04-DFEF-1CB6F1C4F4FD}"/>
              </a:ext>
            </a:extLst>
          </p:cNvPr>
          <p:cNvSpPr txBox="1"/>
          <p:nvPr/>
        </p:nvSpPr>
        <p:spPr>
          <a:xfrm>
            <a:off x="-123364" y="4447810"/>
            <a:ext cx="162305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i="0" u="none" strike="noStrike" cap="none" dirty="0">
                <a:solidFill>
                  <a:srgbClr val="000000"/>
                </a:solidFill>
                <a:latin typeface="+mn-lt"/>
                <a:ea typeface="Proxima Nova"/>
                <a:cs typeface="Arial" panose="020B0604020202020204" pitchFamily="34" charset="0"/>
                <a:sym typeface="Proxima Nova"/>
              </a:rPr>
              <a:t>Faster</a:t>
            </a:r>
            <a:endParaRPr dirty="0">
              <a:latin typeface="+mn-lt"/>
              <a:ea typeface="Proxima Nova"/>
              <a:cs typeface="Arial" panose="020B0604020202020204" pitchFamily="34" charset="0"/>
              <a:sym typeface="Proxima Nova"/>
            </a:endParaRPr>
          </a:p>
        </p:txBody>
      </p:sp>
      <p:sp>
        <p:nvSpPr>
          <p:cNvPr id="33" name="Google Shape;895;p75">
            <a:extLst>
              <a:ext uri="{FF2B5EF4-FFF2-40B4-BE49-F238E27FC236}">
                <a16:creationId xmlns:a16="http://schemas.microsoft.com/office/drawing/2014/main" id="{2CA91062-C119-2E4D-1578-75C07B1D698D}"/>
              </a:ext>
            </a:extLst>
          </p:cNvPr>
          <p:cNvSpPr txBox="1"/>
          <p:nvPr/>
        </p:nvSpPr>
        <p:spPr>
          <a:xfrm>
            <a:off x="-197830" y="1254930"/>
            <a:ext cx="162305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i="0" u="none" strike="noStrike" cap="none" dirty="0">
                <a:solidFill>
                  <a:srgbClr val="000000"/>
                </a:solidFill>
                <a:latin typeface="+mn-lt"/>
                <a:ea typeface="Proxima Nova"/>
                <a:cs typeface="Arial" panose="020B0604020202020204" pitchFamily="34" charset="0"/>
                <a:sym typeface="Proxima Nova"/>
              </a:rPr>
              <a:t>Slower</a:t>
            </a:r>
            <a:endParaRPr dirty="0">
              <a:latin typeface="+mn-lt"/>
              <a:ea typeface="Proxima Nova"/>
              <a:cs typeface="Arial" panose="020B0604020202020204" pitchFamily="34" charset="0"/>
              <a:sym typeface="Proxima Nova"/>
            </a:endParaRPr>
          </a:p>
        </p:txBody>
      </p:sp>
    </p:spTree>
    <p:extLst>
      <p:ext uri="{BB962C8B-B14F-4D97-AF65-F5344CB8AC3E}">
        <p14:creationId xmlns:p14="http://schemas.microsoft.com/office/powerpoint/2010/main" val="420495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How We’re Going to Work Together</a:t>
            </a:r>
            <a:endParaRPr dirty="0">
              <a:solidFill>
                <a:schemeClr val="dk1"/>
              </a:solidFill>
            </a:endParaRPr>
          </a:p>
        </p:txBody>
      </p:sp>
      <p:sp>
        <p:nvSpPr>
          <p:cNvPr id="351" name="Google Shape;351;p11"/>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Slides and words to highlight key concepts</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Demos to bring those concepts “to life”</a:t>
            </a: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Discussion groups and lab work (which will take place in sandboxes provided via AWS </a:t>
            </a:r>
            <a:r>
              <a:rPr lang="en-US" sz="1500" b="0" i="0" u="none" strike="noStrike" cap="none" dirty="0" err="1">
                <a:solidFill>
                  <a:srgbClr val="404040"/>
                </a:solidFill>
                <a:latin typeface="Arial"/>
                <a:ea typeface="Arial"/>
                <a:cs typeface="Arial"/>
                <a:sym typeface="Arial"/>
              </a:rPr>
              <a:t>WorkSpaces</a:t>
            </a:r>
            <a:r>
              <a:rPr lang="en-US" sz="1500" b="0" i="0" u="none" strike="noStrike" cap="none" dirty="0">
                <a:solidFill>
                  <a:srgbClr val="404040"/>
                </a:solidFill>
                <a:latin typeface="Arial"/>
                <a:ea typeface="Arial"/>
                <a:cs typeface="Arial"/>
                <a:sym typeface="Arial"/>
              </a:rPr>
              <a:t>) for hands-on reinforcement</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100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NOTE: I welcome being interrupted – if you need more info, or clarification, or anything else, just break in and ask. I am here to help you.</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1741366F-0719-D9EE-1717-926CA7F71020}"/>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txBox="1">
            <a:spLocks noGrp="1"/>
          </p:cNvSpPr>
          <p:nvPr>
            <p:ph type="title"/>
          </p:nvPr>
        </p:nvSpPr>
        <p:spPr>
          <a:xfrm>
            <a:off x="613700" y="659244"/>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1800"/>
            </a:pPr>
            <a:r>
              <a:rPr lang="en-US" dirty="0">
                <a:latin typeface="Helvetica Neue"/>
                <a:ea typeface="Helvetica Neue"/>
                <a:cs typeface="Helvetica Neue"/>
                <a:sym typeface="Helvetica Neue"/>
              </a:rPr>
              <a:t>Unit Testing</a:t>
            </a:r>
            <a:endParaRPr dirty="0">
              <a:latin typeface="Helvetica Neue"/>
              <a:ea typeface="Helvetica Neue"/>
              <a:cs typeface="Helvetica Neue"/>
              <a:sym typeface="Helvetica Neue"/>
            </a:endParaRPr>
          </a:p>
        </p:txBody>
      </p:sp>
      <p:sp>
        <p:nvSpPr>
          <p:cNvPr id="383" name="Google Shape;383;p50"/>
          <p:cNvSpPr txBox="1"/>
          <p:nvPr/>
        </p:nvSpPr>
        <p:spPr>
          <a:xfrm>
            <a:off x="5231198" y="1034719"/>
            <a:ext cx="3783600" cy="3393206"/>
          </a:xfrm>
          <a:prstGeom prst="rect">
            <a:avLst/>
          </a:prstGeom>
          <a:noFill/>
          <a:ln>
            <a:noFill/>
          </a:ln>
        </p:spPr>
        <p:txBody>
          <a:bodyPr spcFirstLastPara="1" wrap="square" lIns="68569" tIns="34275" rIns="68569" bIns="34275" anchor="t" anchorCtr="0">
            <a:spAutoFit/>
          </a:bodyPr>
          <a:lstStyle/>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Usually written by developers</a:t>
            </a:r>
            <a:endParaRPr sz="1200" dirty="0">
              <a:latin typeface="+mn-lt"/>
              <a:ea typeface="Proxima Nova"/>
              <a:cs typeface="Arial" panose="020B0604020202020204" pitchFamily="34" charset="0"/>
              <a:sym typeface="Proxima Nova"/>
            </a:endParaRPr>
          </a:p>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Uses Assertions</a:t>
            </a:r>
            <a:endParaRPr sz="1200" dirty="0">
              <a:latin typeface="+mn-lt"/>
              <a:ea typeface="Proxima Nova"/>
              <a:cs typeface="Arial" panose="020B0604020202020204" pitchFamily="34" charset="0"/>
              <a:sym typeface="Proxima Nova"/>
            </a:endParaRPr>
          </a:p>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Testing smallest part of the system in isolation</a:t>
            </a:r>
            <a:endParaRPr sz="1200" dirty="0">
              <a:latin typeface="+mn-lt"/>
              <a:ea typeface="Proxima Nova"/>
              <a:cs typeface="Arial" panose="020B0604020202020204" pitchFamily="34" charset="0"/>
              <a:sym typeface="Proxima Nova"/>
            </a:endParaRPr>
          </a:p>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Best Performance – execute early, often and within few seconds</a:t>
            </a:r>
            <a:endParaRPr sz="1200" dirty="0">
              <a:latin typeface="+mn-lt"/>
              <a:ea typeface="Proxima Nova"/>
              <a:cs typeface="Arial" panose="020B0604020202020204" pitchFamily="34" charset="0"/>
              <a:sym typeface="Proxima Nova"/>
            </a:endParaRPr>
          </a:p>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Smallest scope - easier to locate and understand errors</a:t>
            </a:r>
            <a:endParaRPr sz="1200" dirty="0">
              <a:latin typeface="+mn-lt"/>
              <a:ea typeface="Proxima Nova"/>
              <a:cs typeface="Arial" panose="020B0604020202020204" pitchFamily="34" charset="0"/>
              <a:sym typeface="Proxima Nova"/>
            </a:endParaRPr>
          </a:p>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Frequency – Every code check-in or pull request</a:t>
            </a:r>
            <a:endParaRPr sz="1200" dirty="0">
              <a:latin typeface="+mn-lt"/>
              <a:ea typeface="Proxima Nova"/>
              <a:cs typeface="Arial" panose="020B0604020202020204" pitchFamily="34" charset="0"/>
              <a:sym typeface="Proxima Nova"/>
            </a:endParaRPr>
          </a:p>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Use of test doubles to replace dependencies – dummies, stubs, spikes, mocks</a:t>
            </a:r>
            <a:endParaRPr sz="1200" dirty="0">
              <a:latin typeface="+mn-lt"/>
              <a:ea typeface="Proxima Nova"/>
              <a:cs typeface="Arial" panose="020B0604020202020204" pitchFamily="34" charset="0"/>
              <a:sym typeface="Proxima Nova"/>
            </a:endParaRPr>
          </a:p>
          <a:p>
            <a:pPr marL="342900" indent="-247650">
              <a:lnSpc>
                <a:spcPct val="150000"/>
              </a:lnSpc>
              <a:buSzPts val="1600"/>
              <a:buFont typeface="Proxima Nova"/>
              <a:buChar char="●"/>
            </a:pPr>
            <a:r>
              <a:rPr lang="en-US" sz="1200" dirty="0">
                <a:latin typeface="+mn-lt"/>
                <a:ea typeface="Proxima Nova"/>
                <a:cs typeface="Arial" panose="020B0604020202020204" pitchFamily="34" charset="0"/>
                <a:sym typeface="Proxima Nova"/>
              </a:rPr>
              <a:t>Increases confidence in changing/maintaining code</a:t>
            </a:r>
            <a:endParaRPr sz="1200" dirty="0">
              <a:latin typeface="+mn-lt"/>
              <a:ea typeface="Proxima Nova"/>
              <a:cs typeface="Arial" panose="020B0604020202020204" pitchFamily="34" charset="0"/>
              <a:sym typeface="Proxima Nova"/>
            </a:endParaRPr>
          </a:p>
        </p:txBody>
      </p:sp>
      <p:sp>
        <p:nvSpPr>
          <p:cNvPr id="391" name="Google Shape;391;p50"/>
          <p:cNvSpPr txBox="1">
            <a:spLocks noGrp="1"/>
          </p:cNvSpPr>
          <p:nvPr>
            <p:ph type="sldNum" idx="12"/>
          </p:nvPr>
        </p:nvSpPr>
        <p:spPr>
          <a:xfrm>
            <a:off x="8556784" y="4749851"/>
            <a:ext cx="548775" cy="393525"/>
          </a:xfrm>
          <a:prstGeom prst="rect">
            <a:avLst/>
          </a:prstGeom>
        </p:spPr>
        <p:txBody>
          <a:bodyPr spcFirstLastPara="1" wrap="square" lIns="91425" tIns="91425" rIns="91425" bIns="91425" anchor="t" anchorCtr="0">
            <a:noAutofit/>
          </a:bodyPr>
          <a:lstStyle/>
          <a:p>
            <a:pPr>
              <a:buSzPts val="1700"/>
            </a:pPr>
            <a:fld id="{00000000-1234-1234-1234-123412341234}" type="slidenum">
              <a:rPr lang="en-US">
                <a:solidFill>
                  <a:srgbClr val="000000"/>
                </a:solidFill>
              </a:rPr>
              <a:pPr>
                <a:buSzPts val="1700"/>
              </a:pPr>
              <a:t>40</a:t>
            </a:fld>
            <a:endParaRPr dirty="0"/>
          </a:p>
        </p:txBody>
      </p:sp>
      <p:sp>
        <p:nvSpPr>
          <p:cNvPr id="5" name="Arrow: Right 4">
            <a:extLst>
              <a:ext uri="{FF2B5EF4-FFF2-40B4-BE49-F238E27FC236}">
                <a16:creationId xmlns:a16="http://schemas.microsoft.com/office/drawing/2014/main" id="{64DD846F-CA5B-A40A-9679-09CF1A957481}"/>
              </a:ext>
            </a:extLst>
          </p:cNvPr>
          <p:cNvSpPr/>
          <p:nvPr/>
        </p:nvSpPr>
        <p:spPr>
          <a:xfrm>
            <a:off x="153828" y="4493114"/>
            <a:ext cx="506742" cy="25100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58BE2E0-B0E7-83A5-5A5F-C78887F688D9}"/>
              </a:ext>
            </a:extLst>
          </p:cNvPr>
          <p:cNvGrpSpPr/>
          <p:nvPr/>
        </p:nvGrpSpPr>
        <p:grpSpPr>
          <a:xfrm>
            <a:off x="407199" y="1034719"/>
            <a:ext cx="4314825" cy="3942742"/>
            <a:chOff x="407199" y="1034719"/>
            <a:chExt cx="4314825" cy="3942742"/>
          </a:xfrm>
        </p:grpSpPr>
        <p:pic>
          <p:nvPicPr>
            <p:cNvPr id="4" name="Graphic 3">
              <a:extLst>
                <a:ext uri="{FF2B5EF4-FFF2-40B4-BE49-F238E27FC236}">
                  <a16:creationId xmlns:a16="http://schemas.microsoft.com/office/drawing/2014/main" id="{29E1B366-FFCB-1D9F-F8A2-730A35D881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616" b="18421"/>
            <a:stretch/>
          </p:blipFill>
          <p:spPr>
            <a:xfrm>
              <a:off x="407199" y="1280160"/>
              <a:ext cx="4314825" cy="3697301"/>
            </a:xfrm>
            <a:prstGeom prst="rect">
              <a:avLst/>
            </a:prstGeom>
          </p:spPr>
        </p:pic>
        <p:sp>
          <p:nvSpPr>
            <p:cNvPr id="29" name="Google Shape;436;p52">
              <a:extLst>
                <a:ext uri="{FF2B5EF4-FFF2-40B4-BE49-F238E27FC236}">
                  <a16:creationId xmlns:a16="http://schemas.microsoft.com/office/drawing/2014/main" id="{E577626D-C73C-2102-C02F-42298613D2DD}"/>
                </a:ext>
              </a:extLst>
            </p:cNvPr>
            <p:cNvSpPr/>
            <p:nvPr/>
          </p:nvSpPr>
          <p:spPr>
            <a:xfrm>
              <a:off x="913144" y="1034719"/>
              <a:ext cx="1018260" cy="703791"/>
            </a:xfrm>
            <a:prstGeom prst="cloud">
              <a:avLst/>
            </a:prstGeom>
            <a:solidFill>
              <a:srgbClr val="2F58A6"/>
            </a:solidFill>
            <a:ln>
              <a:noFill/>
            </a:ln>
          </p:spPr>
          <p:txBody>
            <a:bodyPr spcFirstLastPara="1" wrap="square" lIns="68569" tIns="34275" rIns="68569" bIns="34275" anchor="ctr" anchorCtr="0">
              <a:noAutofit/>
            </a:bodyPr>
            <a:lstStyle/>
            <a:p>
              <a:pPr algn="ctr"/>
              <a:r>
                <a:rPr lang="en-US" sz="1050" dirty="0">
                  <a:solidFill>
                    <a:schemeClr val="lt1"/>
                  </a:solidFill>
                  <a:latin typeface="Arial" panose="020B0604020202020204" pitchFamily="34" charset="0"/>
                  <a:ea typeface="Proxima Nova"/>
                  <a:cs typeface="Arial" panose="020B0604020202020204" pitchFamily="34" charset="0"/>
                  <a:sym typeface="Proxima Nova"/>
                </a:rPr>
                <a:t>Manual Tests</a:t>
              </a:r>
              <a:endParaRPr sz="1050" dirty="0">
                <a:latin typeface="Arial" panose="020B0604020202020204" pitchFamily="34" charset="0"/>
                <a:ea typeface="Proxima Nova"/>
                <a:cs typeface="Arial" panose="020B0604020202020204" pitchFamily="34" charset="0"/>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51"/>
          <p:cNvSpPr txBox="1">
            <a:spLocks noGrp="1"/>
          </p:cNvSpPr>
          <p:nvPr>
            <p:ph type="title"/>
          </p:nvPr>
        </p:nvSpPr>
        <p:spPr>
          <a:xfrm>
            <a:off x="613700" y="659244"/>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1800"/>
            </a:pPr>
            <a:r>
              <a:rPr lang="en-US" dirty="0">
                <a:latin typeface="Helvetica Neue"/>
                <a:ea typeface="Helvetica Neue"/>
                <a:cs typeface="Helvetica Neue"/>
                <a:sym typeface="Helvetica Neue"/>
              </a:rPr>
              <a:t>Middle Layer Testing</a:t>
            </a:r>
            <a:endParaRPr dirty="0">
              <a:latin typeface="Helvetica Neue"/>
              <a:ea typeface="Helvetica Neue"/>
              <a:cs typeface="Helvetica Neue"/>
              <a:sym typeface="Helvetica Neue"/>
            </a:endParaRPr>
          </a:p>
        </p:txBody>
      </p:sp>
      <p:sp>
        <p:nvSpPr>
          <p:cNvPr id="398" name="Google Shape;398;p51"/>
          <p:cNvSpPr txBox="1">
            <a:spLocks noGrp="1"/>
          </p:cNvSpPr>
          <p:nvPr>
            <p:ph type="sldNum" idx="12"/>
          </p:nvPr>
        </p:nvSpPr>
        <p:spPr>
          <a:xfrm>
            <a:off x="8556784" y="4749851"/>
            <a:ext cx="548775" cy="393525"/>
          </a:xfrm>
          <a:prstGeom prst="rect">
            <a:avLst/>
          </a:prstGeom>
          <a:noFill/>
          <a:ln>
            <a:noFill/>
          </a:ln>
        </p:spPr>
        <p:txBody>
          <a:bodyPr spcFirstLastPara="1" wrap="square" lIns="68569" tIns="34275" rIns="68569" bIns="34275" anchor="ctr" anchorCtr="0">
            <a:noAutofit/>
          </a:bodyPr>
          <a:lstStyle/>
          <a:p>
            <a:pPr>
              <a:buSzPts val="1700"/>
            </a:pPr>
            <a:fld id="{00000000-1234-1234-1234-123412341234}" type="slidenum">
              <a:rPr lang="en-US">
                <a:solidFill>
                  <a:srgbClr val="000000"/>
                </a:solidFill>
              </a:rPr>
              <a:pPr>
                <a:buSzPts val="1700"/>
              </a:pPr>
              <a:t>41</a:t>
            </a:fld>
            <a:endParaRPr sz="1275" dirty="0"/>
          </a:p>
        </p:txBody>
      </p:sp>
      <p:sp>
        <p:nvSpPr>
          <p:cNvPr id="411" name="Google Shape;411;p51"/>
          <p:cNvSpPr txBox="1"/>
          <p:nvPr/>
        </p:nvSpPr>
        <p:spPr>
          <a:xfrm>
            <a:off x="5020473" y="1044769"/>
            <a:ext cx="3846600" cy="3670205"/>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L="342900" indent="-247650">
              <a:lnSpc>
                <a:spcPct val="150000"/>
              </a:lnSpc>
              <a:buSzPts val="1600"/>
              <a:buFont typeface="Proxima Nova"/>
              <a:buChar char="●"/>
              <a:defRPr sz="1200">
                <a:latin typeface="+mn-lt"/>
                <a:ea typeface="Proxima Nova"/>
                <a:cs typeface="Proxima Nova"/>
              </a:defRPr>
            </a:lvl1pPr>
          </a:lstStyle>
          <a:p>
            <a:r>
              <a:rPr lang="en-US" dirty="0">
                <a:cs typeface="Arial" panose="020B0604020202020204" pitchFamily="34" charset="0"/>
                <a:sym typeface="Proxima Nova"/>
              </a:rPr>
              <a:t>Together called service/API layer tests, also termed as “middleware layer”.</a:t>
            </a:r>
            <a:endParaRPr dirty="0">
              <a:cs typeface="Arial" panose="020B0604020202020204" pitchFamily="34" charset="0"/>
              <a:sym typeface="Proxima Nova"/>
            </a:endParaRPr>
          </a:p>
          <a:p>
            <a:r>
              <a:rPr lang="en-US" dirty="0">
                <a:cs typeface="Arial" panose="020B0604020202020204" pitchFamily="34" charset="0"/>
                <a:sym typeface="Proxima Nova"/>
              </a:rPr>
              <a:t>Component Tests: Look at individual components. Validates the functionality is working as expected with other components.</a:t>
            </a:r>
            <a:endParaRPr dirty="0">
              <a:cs typeface="Arial" panose="020B0604020202020204" pitchFamily="34" charset="0"/>
              <a:sym typeface="Proxima Nova"/>
            </a:endParaRPr>
          </a:p>
          <a:p>
            <a:r>
              <a:rPr lang="en-US" dirty="0">
                <a:cs typeface="Arial" panose="020B0604020202020204" pitchFamily="34" charset="0"/>
                <a:sym typeface="Proxima Nova"/>
              </a:rPr>
              <a:t>Integration Tests: Targets modules/features that integrate directly with other dependencies outside the application. Can be used as gating/staging from preprod to prod, etc.</a:t>
            </a:r>
            <a:endParaRPr dirty="0">
              <a:cs typeface="Arial" panose="020B0604020202020204" pitchFamily="34" charset="0"/>
              <a:sym typeface="Proxima Nova"/>
            </a:endParaRPr>
          </a:p>
          <a:p>
            <a:r>
              <a:rPr lang="en-US" dirty="0">
                <a:cs typeface="Arial" panose="020B0604020202020204" pitchFamily="34" charset="0"/>
                <a:sym typeface="Proxima Nova"/>
              </a:rPr>
              <a:t>System Integration Tests: Large scale integration suite testing end-to-end workflows. Often coordinated across teams and unique to your application or system.</a:t>
            </a:r>
            <a:endParaRPr dirty="0">
              <a:cs typeface="Arial" panose="020B0604020202020204" pitchFamily="34" charset="0"/>
              <a:sym typeface="Proxima Nova"/>
            </a:endParaRPr>
          </a:p>
        </p:txBody>
      </p:sp>
      <p:grpSp>
        <p:nvGrpSpPr>
          <p:cNvPr id="3" name="Group 2">
            <a:extLst>
              <a:ext uri="{FF2B5EF4-FFF2-40B4-BE49-F238E27FC236}">
                <a16:creationId xmlns:a16="http://schemas.microsoft.com/office/drawing/2014/main" id="{413C0662-35CF-EB9B-FFBA-664D09AF06D3}"/>
              </a:ext>
            </a:extLst>
          </p:cNvPr>
          <p:cNvGrpSpPr/>
          <p:nvPr/>
        </p:nvGrpSpPr>
        <p:grpSpPr>
          <a:xfrm>
            <a:off x="226926" y="3144582"/>
            <a:ext cx="547599" cy="1094519"/>
            <a:chOff x="226926" y="3144582"/>
            <a:chExt cx="547599" cy="1094519"/>
          </a:xfrm>
        </p:grpSpPr>
        <p:sp>
          <p:nvSpPr>
            <p:cNvPr id="25" name="Arrow: Right 24">
              <a:extLst>
                <a:ext uri="{FF2B5EF4-FFF2-40B4-BE49-F238E27FC236}">
                  <a16:creationId xmlns:a16="http://schemas.microsoft.com/office/drawing/2014/main" id="{50056A83-A9E8-6013-C49E-EAA0EEE40E6A}"/>
                </a:ext>
              </a:extLst>
            </p:cNvPr>
            <p:cNvSpPr/>
            <p:nvPr/>
          </p:nvSpPr>
          <p:spPr>
            <a:xfrm>
              <a:off x="226926" y="3144582"/>
              <a:ext cx="506742" cy="25100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Arrow: Right 25">
              <a:extLst>
                <a:ext uri="{FF2B5EF4-FFF2-40B4-BE49-F238E27FC236}">
                  <a16:creationId xmlns:a16="http://schemas.microsoft.com/office/drawing/2014/main" id="{CC2BD04D-EC3F-A276-E33D-D1CBAA7E6344}"/>
                </a:ext>
              </a:extLst>
            </p:cNvPr>
            <p:cNvSpPr/>
            <p:nvPr/>
          </p:nvSpPr>
          <p:spPr>
            <a:xfrm>
              <a:off x="267783" y="3988098"/>
              <a:ext cx="506742" cy="25100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 name="Group 1">
            <a:extLst>
              <a:ext uri="{FF2B5EF4-FFF2-40B4-BE49-F238E27FC236}">
                <a16:creationId xmlns:a16="http://schemas.microsoft.com/office/drawing/2014/main" id="{5AFDE284-6646-5851-4C03-9B0D897289F9}"/>
              </a:ext>
            </a:extLst>
          </p:cNvPr>
          <p:cNvGrpSpPr/>
          <p:nvPr/>
        </p:nvGrpSpPr>
        <p:grpSpPr>
          <a:xfrm>
            <a:off x="425487" y="1068925"/>
            <a:ext cx="4314825" cy="4013692"/>
            <a:chOff x="425487" y="1068925"/>
            <a:chExt cx="4314825" cy="4013692"/>
          </a:xfrm>
        </p:grpSpPr>
        <p:pic>
          <p:nvPicPr>
            <p:cNvPr id="24" name="Graphic 23">
              <a:extLst>
                <a:ext uri="{FF2B5EF4-FFF2-40B4-BE49-F238E27FC236}">
                  <a16:creationId xmlns:a16="http://schemas.microsoft.com/office/drawing/2014/main" id="{8EECAB60-2340-D4F0-E8F3-745FE80F71C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616" b="18421"/>
            <a:stretch/>
          </p:blipFill>
          <p:spPr>
            <a:xfrm>
              <a:off x="425487" y="1385316"/>
              <a:ext cx="4314825" cy="3697301"/>
            </a:xfrm>
            <a:prstGeom prst="rect">
              <a:avLst/>
            </a:prstGeom>
          </p:spPr>
        </p:pic>
        <p:sp>
          <p:nvSpPr>
            <p:cNvPr id="27" name="Google Shape;436;p52">
              <a:extLst>
                <a:ext uri="{FF2B5EF4-FFF2-40B4-BE49-F238E27FC236}">
                  <a16:creationId xmlns:a16="http://schemas.microsoft.com/office/drawing/2014/main" id="{0DAD9BEE-800D-9F20-63FE-AF3F240B1C54}"/>
                </a:ext>
              </a:extLst>
            </p:cNvPr>
            <p:cNvSpPr/>
            <p:nvPr/>
          </p:nvSpPr>
          <p:spPr>
            <a:xfrm>
              <a:off x="986296" y="1068925"/>
              <a:ext cx="1097638" cy="758655"/>
            </a:xfrm>
            <a:prstGeom prst="cloud">
              <a:avLst/>
            </a:prstGeom>
            <a:solidFill>
              <a:srgbClr val="2F58A6"/>
            </a:solidFill>
            <a:ln>
              <a:noFill/>
            </a:ln>
          </p:spPr>
          <p:txBody>
            <a:bodyPr spcFirstLastPara="1" wrap="square" lIns="68569" tIns="34275" rIns="68569" bIns="34275" anchor="ctr" anchorCtr="0">
              <a:noAutofit/>
            </a:bodyPr>
            <a:lstStyle/>
            <a:p>
              <a:pPr algn="ctr"/>
              <a:r>
                <a:rPr lang="en-US" sz="1050" dirty="0">
                  <a:solidFill>
                    <a:schemeClr val="lt1"/>
                  </a:solidFill>
                  <a:latin typeface="Arial" panose="020B0604020202020204" pitchFamily="34" charset="0"/>
                  <a:ea typeface="Proxima Nova"/>
                  <a:cs typeface="Arial" panose="020B0604020202020204" pitchFamily="34" charset="0"/>
                  <a:sym typeface="Proxima Nova"/>
                </a:rPr>
                <a:t>Manual Tests</a:t>
              </a:r>
              <a:endParaRPr sz="1050" dirty="0">
                <a:latin typeface="Arial" panose="020B0604020202020204" pitchFamily="34" charset="0"/>
                <a:ea typeface="Proxima Nova"/>
                <a:cs typeface="Arial" panose="020B0604020202020204" pitchFamily="34" charset="0"/>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52"/>
          <p:cNvSpPr txBox="1">
            <a:spLocks noGrp="1"/>
          </p:cNvSpPr>
          <p:nvPr>
            <p:ph type="title"/>
          </p:nvPr>
        </p:nvSpPr>
        <p:spPr>
          <a:xfrm>
            <a:off x="613700" y="663369"/>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1800"/>
            </a:pPr>
            <a:r>
              <a:rPr lang="en-US" dirty="0">
                <a:latin typeface="Helvetica Neue"/>
                <a:ea typeface="Helvetica Neue"/>
                <a:cs typeface="Helvetica Neue"/>
                <a:sym typeface="Helvetica Neue"/>
              </a:rPr>
              <a:t>Acceptance Testing</a:t>
            </a:r>
            <a:endParaRPr dirty="0">
              <a:latin typeface="Helvetica Neue"/>
              <a:ea typeface="Helvetica Neue"/>
              <a:cs typeface="Helvetica Neue"/>
              <a:sym typeface="Helvetica Neue"/>
            </a:endParaRPr>
          </a:p>
        </p:txBody>
      </p:sp>
      <p:sp>
        <p:nvSpPr>
          <p:cNvPr id="424" name="Google Shape;424;p52"/>
          <p:cNvSpPr txBox="1">
            <a:spLocks noGrp="1"/>
          </p:cNvSpPr>
          <p:nvPr>
            <p:ph type="sldNum" idx="12"/>
          </p:nvPr>
        </p:nvSpPr>
        <p:spPr>
          <a:xfrm>
            <a:off x="8556784" y="4749851"/>
            <a:ext cx="548775" cy="393525"/>
          </a:xfrm>
          <a:prstGeom prst="rect">
            <a:avLst/>
          </a:prstGeom>
          <a:noFill/>
          <a:ln>
            <a:noFill/>
          </a:ln>
        </p:spPr>
        <p:txBody>
          <a:bodyPr spcFirstLastPara="1" wrap="square" lIns="68569" tIns="34275" rIns="68569" bIns="34275" anchor="ctr" anchorCtr="0">
            <a:noAutofit/>
          </a:bodyPr>
          <a:lstStyle/>
          <a:p>
            <a:pPr>
              <a:buSzPts val="1700"/>
            </a:pPr>
            <a:fld id="{00000000-1234-1234-1234-123412341234}" type="slidenum">
              <a:rPr lang="en-US">
                <a:solidFill>
                  <a:srgbClr val="000000"/>
                </a:solidFill>
              </a:rPr>
              <a:pPr>
                <a:buSzPts val="1700"/>
              </a:pPr>
              <a:t>42</a:t>
            </a:fld>
            <a:endParaRPr sz="1275" dirty="0"/>
          </a:p>
        </p:txBody>
      </p:sp>
      <p:sp>
        <p:nvSpPr>
          <p:cNvPr id="437" name="Google Shape;437;p52"/>
          <p:cNvSpPr txBox="1"/>
          <p:nvPr/>
        </p:nvSpPr>
        <p:spPr>
          <a:xfrm>
            <a:off x="5036820" y="973353"/>
            <a:ext cx="4003358" cy="1177215"/>
          </a:xfrm>
          <a:prstGeom prst="rect">
            <a:avLst/>
          </a:prstGeom>
          <a:noFill/>
          <a:ln>
            <a:noFill/>
          </a:ln>
        </p:spPr>
        <p:txBody>
          <a:bodyPr spcFirstLastPara="1" wrap="square" lIns="68569" tIns="34275" rIns="68569" bIns="34275" anchor="t" anchorCtr="0">
            <a:spAutoFit/>
          </a:bodyPr>
          <a:lstStyle/>
          <a:p>
            <a:pPr>
              <a:lnSpc>
                <a:spcPct val="150000"/>
              </a:lnSpc>
            </a:pPr>
            <a:endParaRPr sz="1200" dirty="0">
              <a:latin typeface="Helvetica Neue Light"/>
              <a:ea typeface="Helvetica Neue Light"/>
              <a:cs typeface="Helvetica Neue Light"/>
              <a:sym typeface="Helvetica Neue Light"/>
            </a:endParaRPr>
          </a:p>
          <a:p>
            <a:pPr>
              <a:lnSpc>
                <a:spcPct val="150000"/>
              </a:lnSpc>
            </a:pPr>
            <a:endParaRPr sz="1200" dirty="0">
              <a:latin typeface="Helvetica Neue Light"/>
              <a:ea typeface="Helvetica Neue Light"/>
              <a:cs typeface="Helvetica Neue Light"/>
              <a:sym typeface="Helvetica Neue Light"/>
            </a:endParaRPr>
          </a:p>
          <a:p>
            <a:pPr>
              <a:lnSpc>
                <a:spcPct val="150000"/>
              </a:lnSpc>
            </a:pPr>
            <a:endParaRPr sz="1200" dirty="0">
              <a:latin typeface="Helvetica Neue Light"/>
              <a:ea typeface="Helvetica Neue Light"/>
              <a:cs typeface="Helvetica Neue Light"/>
              <a:sym typeface="Helvetica Neue Light"/>
            </a:endParaRPr>
          </a:p>
          <a:p>
            <a:pPr marL="214313" indent="-138113">
              <a:lnSpc>
                <a:spcPct val="150000"/>
              </a:lnSpc>
              <a:buSzPts val="1600"/>
            </a:pPr>
            <a:endParaRPr sz="1200" dirty="0">
              <a:latin typeface="Helvetica Neue Light"/>
              <a:ea typeface="Helvetica Neue Light"/>
              <a:cs typeface="Helvetica Neue Light"/>
              <a:sym typeface="Helvetica Neue Light"/>
            </a:endParaRPr>
          </a:p>
        </p:txBody>
      </p:sp>
      <p:sp>
        <p:nvSpPr>
          <p:cNvPr id="438" name="Google Shape;438;p52"/>
          <p:cNvSpPr txBox="1"/>
          <p:nvPr/>
        </p:nvSpPr>
        <p:spPr>
          <a:xfrm>
            <a:off x="4926371" y="1095273"/>
            <a:ext cx="4003425" cy="2839208"/>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RPr/>
            </a:defPPr>
            <a:lvl1pPr marL="342900" indent="-247650">
              <a:lnSpc>
                <a:spcPct val="150000"/>
              </a:lnSpc>
              <a:buSzPts val="1600"/>
              <a:buFont typeface="Proxima Nova"/>
              <a:buChar char="●"/>
              <a:defRPr sz="1200">
                <a:latin typeface="+mn-lt"/>
                <a:ea typeface="Proxima Nova"/>
                <a:cs typeface="Proxima Nova"/>
              </a:defRPr>
            </a:lvl1pPr>
          </a:lstStyle>
          <a:p>
            <a:r>
              <a:rPr lang="en-US" dirty="0">
                <a:cs typeface="Arial" panose="020B0604020202020204" pitchFamily="34" charset="0"/>
                <a:sym typeface="Proxima Nova"/>
              </a:rPr>
              <a:t>Similar to integration tests in the sense that they test different parts of the application</a:t>
            </a:r>
            <a:endParaRPr dirty="0">
              <a:cs typeface="Arial" panose="020B0604020202020204" pitchFamily="34" charset="0"/>
              <a:sym typeface="Proxima Nova"/>
            </a:endParaRPr>
          </a:p>
          <a:p>
            <a:r>
              <a:rPr lang="en-US" dirty="0">
                <a:cs typeface="Arial" panose="020B0604020202020204" pitchFamily="34" charset="0"/>
                <a:sym typeface="Proxima Nova"/>
              </a:rPr>
              <a:t>End-to-end testing</a:t>
            </a:r>
            <a:endParaRPr dirty="0">
              <a:cs typeface="Arial" panose="020B0604020202020204" pitchFamily="34" charset="0"/>
              <a:sym typeface="Proxima Nova"/>
            </a:endParaRPr>
          </a:p>
          <a:p>
            <a:r>
              <a:rPr lang="en-US" dirty="0">
                <a:cs typeface="Arial" panose="020B0604020202020204" pitchFamily="34" charset="0"/>
                <a:sym typeface="Proxima Nova"/>
              </a:rPr>
              <a:t>Ensure high-level functionality works as expected or described and delivers business value</a:t>
            </a:r>
            <a:endParaRPr dirty="0">
              <a:cs typeface="Arial" panose="020B0604020202020204" pitchFamily="34" charset="0"/>
              <a:sym typeface="Proxima Nova"/>
            </a:endParaRPr>
          </a:p>
          <a:p>
            <a:r>
              <a:rPr lang="en-US" dirty="0">
                <a:cs typeface="Arial" panose="020B0604020202020204" pitchFamily="34" charset="0"/>
                <a:sym typeface="Proxima Nova"/>
              </a:rPr>
              <a:t>Maximum scope such as -  logics, UI workflows, navigation, transitions, calculations, buttons, layouts etc.</a:t>
            </a:r>
            <a:endParaRPr dirty="0">
              <a:cs typeface="Arial" panose="020B0604020202020204" pitchFamily="34" charset="0"/>
              <a:sym typeface="Proxima Nova"/>
            </a:endParaRPr>
          </a:p>
          <a:p>
            <a:r>
              <a:rPr lang="en-US" dirty="0">
                <a:cs typeface="Arial" panose="020B0604020202020204" pitchFamily="34" charset="0"/>
                <a:sym typeface="Proxima Nova"/>
              </a:rPr>
              <a:t>Can be brittle or flaky and a lot of work to maintain</a:t>
            </a:r>
            <a:endParaRPr dirty="0">
              <a:cs typeface="Arial" panose="020B0604020202020204" pitchFamily="34" charset="0"/>
              <a:sym typeface="Proxima Nova"/>
            </a:endParaRPr>
          </a:p>
          <a:p>
            <a:r>
              <a:rPr lang="en-US" dirty="0">
                <a:cs typeface="Arial" panose="020B0604020202020204" pitchFamily="34" charset="0"/>
                <a:sym typeface="Proxima Nova"/>
              </a:rPr>
              <a:t>Test critical workflows</a:t>
            </a:r>
            <a:endParaRPr dirty="0">
              <a:cs typeface="Arial" panose="020B0604020202020204" pitchFamily="34" charset="0"/>
              <a:sym typeface="Proxima Nova"/>
            </a:endParaRPr>
          </a:p>
        </p:txBody>
      </p:sp>
      <p:grpSp>
        <p:nvGrpSpPr>
          <p:cNvPr id="2" name="Group 1">
            <a:extLst>
              <a:ext uri="{FF2B5EF4-FFF2-40B4-BE49-F238E27FC236}">
                <a16:creationId xmlns:a16="http://schemas.microsoft.com/office/drawing/2014/main" id="{803C3DCE-CBE6-43C5-5171-6A84A4F0127E}"/>
              </a:ext>
            </a:extLst>
          </p:cNvPr>
          <p:cNvGrpSpPr/>
          <p:nvPr/>
        </p:nvGrpSpPr>
        <p:grpSpPr>
          <a:xfrm>
            <a:off x="334047" y="956155"/>
            <a:ext cx="4314825" cy="4108174"/>
            <a:chOff x="334047" y="956155"/>
            <a:chExt cx="4314825" cy="4108174"/>
          </a:xfrm>
        </p:grpSpPr>
        <p:pic>
          <p:nvPicPr>
            <p:cNvPr id="26" name="Graphic 25">
              <a:extLst>
                <a:ext uri="{FF2B5EF4-FFF2-40B4-BE49-F238E27FC236}">
                  <a16:creationId xmlns:a16="http://schemas.microsoft.com/office/drawing/2014/main" id="{8C9D5447-F1C7-6BD5-8824-A18E6589A5B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616" b="18421"/>
            <a:stretch/>
          </p:blipFill>
          <p:spPr>
            <a:xfrm>
              <a:off x="334047" y="1367028"/>
              <a:ext cx="4314825" cy="3697301"/>
            </a:xfrm>
            <a:prstGeom prst="rect">
              <a:avLst/>
            </a:prstGeom>
          </p:spPr>
        </p:pic>
        <p:sp>
          <p:nvSpPr>
            <p:cNvPr id="25" name="Google Shape;436;p52">
              <a:extLst>
                <a:ext uri="{FF2B5EF4-FFF2-40B4-BE49-F238E27FC236}">
                  <a16:creationId xmlns:a16="http://schemas.microsoft.com/office/drawing/2014/main" id="{E426EA24-B3AB-47A9-488E-FEBF0D43E0C7}"/>
                </a:ext>
              </a:extLst>
            </p:cNvPr>
            <p:cNvSpPr/>
            <p:nvPr/>
          </p:nvSpPr>
          <p:spPr>
            <a:xfrm>
              <a:off x="730264" y="956155"/>
              <a:ext cx="1188918" cy="821745"/>
            </a:xfrm>
            <a:prstGeom prst="cloud">
              <a:avLst/>
            </a:prstGeom>
            <a:solidFill>
              <a:srgbClr val="2F58A6"/>
            </a:solidFill>
            <a:ln>
              <a:noFill/>
            </a:ln>
          </p:spPr>
          <p:txBody>
            <a:bodyPr spcFirstLastPara="1" wrap="square" lIns="68569" tIns="34275" rIns="68569" bIns="34275" anchor="ctr" anchorCtr="0">
              <a:noAutofit/>
            </a:bodyPr>
            <a:lstStyle/>
            <a:p>
              <a:pPr algn="ctr"/>
              <a:r>
                <a:rPr lang="en-US" sz="1050" dirty="0">
                  <a:solidFill>
                    <a:schemeClr val="lt1"/>
                  </a:solidFill>
                  <a:latin typeface="Arial" panose="020B0604020202020204" pitchFamily="34" charset="0"/>
                  <a:ea typeface="Proxima Nova"/>
                  <a:cs typeface="Arial" panose="020B0604020202020204" pitchFamily="34" charset="0"/>
                  <a:sym typeface="Proxima Nova"/>
                </a:rPr>
                <a:t>Manual Tests</a:t>
              </a:r>
              <a:endParaRPr sz="1050" dirty="0">
                <a:latin typeface="Arial" panose="020B0604020202020204" pitchFamily="34" charset="0"/>
                <a:ea typeface="Proxima Nova"/>
                <a:cs typeface="Arial" panose="020B0604020202020204" pitchFamily="34" charset="0"/>
                <a:sym typeface="Proxima Nova"/>
              </a:endParaRPr>
            </a:p>
          </p:txBody>
        </p:sp>
      </p:grpSp>
      <p:sp>
        <p:nvSpPr>
          <p:cNvPr id="27" name="Arrow: Right 26">
            <a:extLst>
              <a:ext uri="{FF2B5EF4-FFF2-40B4-BE49-F238E27FC236}">
                <a16:creationId xmlns:a16="http://schemas.microsoft.com/office/drawing/2014/main" id="{DB5B0ACF-6878-958E-75B4-FC6757C77FE9}"/>
              </a:ext>
            </a:extLst>
          </p:cNvPr>
          <p:cNvSpPr/>
          <p:nvPr/>
        </p:nvSpPr>
        <p:spPr>
          <a:xfrm>
            <a:off x="106958" y="2150568"/>
            <a:ext cx="506742" cy="25100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build="p"/>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3"/>
          <p:cNvSpPr txBox="1">
            <a:spLocks noGrp="1"/>
          </p:cNvSpPr>
          <p:nvPr>
            <p:ph type="title"/>
          </p:nvPr>
        </p:nvSpPr>
        <p:spPr>
          <a:xfrm>
            <a:off x="613700" y="659244"/>
            <a:ext cx="8253225" cy="314100"/>
          </a:xfrm>
          <a:prstGeom prst="rect">
            <a:avLst/>
          </a:prstGeom>
          <a:noFill/>
          <a:ln>
            <a:noFill/>
          </a:ln>
        </p:spPr>
        <p:txBody>
          <a:bodyPr spcFirstLastPara="1" wrap="square" lIns="68569" tIns="34275" rIns="68569" bIns="34275" anchor="ctr" anchorCtr="0">
            <a:noAutofit/>
          </a:bodyPr>
          <a:lstStyle/>
          <a:p>
            <a:pPr>
              <a:buClr>
                <a:srgbClr val="233445"/>
              </a:buClr>
              <a:buSzPts val="1800"/>
            </a:pPr>
            <a:r>
              <a:rPr lang="en-US" dirty="0">
                <a:latin typeface="Helvetica Neue"/>
                <a:ea typeface="Helvetica Neue"/>
                <a:cs typeface="Helvetica Neue"/>
                <a:sym typeface="Helvetica Neue"/>
              </a:rPr>
              <a:t>Manual Testing</a:t>
            </a:r>
            <a:endParaRPr dirty="0">
              <a:latin typeface="Helvetica Neue"/>
              <a:ea typeface="Helvetica Neue"/>
              <a:cs typeface="Helvetica Neue"/>
              <a:sym typeface="Helvetica Neue"/>
            </a:endParaRPr>
          </a:p>
        </p:txBody>
      </p:sp>
      <p:sp>
        <p:nvSpPr>
          <p:cNvPr id="450" name="Google Shape;450;p53"/>
          <p:cNvSpPr txBox="1">
            <a:spLocks noGrp="1"/>
          </p:cNvSpPr>
          <p:nvPr>
            <p:ph type="sldNum" idx="12"/>
          </p:nvPr>
        </p:nvSpPr>
        <p:spPr>
          <a:xfrm>
            <a:off x="8556784" y="4749851"/>
            <a:ext cx="548775" cy="393525"/>
          </a:xfrm>
          <a:prstGeom prst="rect">
            <a:avLst/>
          </a:prstGeom>
          <a:noFill/>
          <a:ln>
            <a:noFill/>
          </a:ln>
        </p:spPr>
        <p:txBody>
          <a:bodyPr spcFirstLastPara="1" wrap="square" lIns="68569" tIns="34275" rIns="68569" bIns="34275" anchor="ctr" anchorCtr="0">
            <a:noAutofit/>
          </a:bodyPr>
          <a:lstStyle/>
          <a:p>
            <a:pPr>
              <a:buSzPts val="1700"/>
            </a:pPr>
            <a:fld id="{00000000-1234-1234-1234-123412341234}" type="slidenum">
              <a:rPr lang="en-US">
                <a:solidFill>
                  <a:srgbClr val="000000"/>
                </a:solidFill>
              </a:rPr>
              <a:pPr>
                <a:buSzPts val="1700"/>
              </a:pPr>
              <a:t>43</a:t>
            </a:fld>
            <a:endParaRPr sz="1275" dirty="0"/>
          </a:p>
        </p:txBody>
      </p:sp>
      <p:sp>
        <p:nvSpPr>
          <p:cNvPr id="463" name="Google Shape;463;p53"/>
          <p:cNvSpPr txBox="1"/>
          <p:nvPr/>
        </p:nvSpPr>
        <p:spPr>
          <a:xfrm>
            <a:off x="4902188" y="1218305"/>
            <a:ext cx="3817125" cy="3393206"/>
          </a:xfrm>
          <a:prstGeom prst="rect">
            <a:avLst/>
          </a:prstGeom>
          <a:noFill/>
          <a:ln>
            <a:noFill/>
          </a:ln>
        </p:spPr>
        <p:txBody>
          <a:bodyPr spcFirstLastPara="1" wrap="square" lIns="68569" tIns="34275" rIns="68569" bIns="34275" anchor="t" anchorCtr="0">
            <a:spAutoFit/>
          </a:bodyPr>
          <a:lstStyle/>
          <a:p>
            <a:pPr marL="342900" indent="-247650">
              <a:lnSpc>
                <a:spcPct val="200000"/>
              </a:lnSpc>
              <a:buSzPts val="1600"/>
              <a:buFont typeface="Proxima Nova"/>
              <a:buChar char="●"/>
            </a:pPr>
            <a:r>
              <a:rPr lang="en-US" sz="1200" dirty="0">
                <a:latin typeface="+mn-lt"/>
                <a:ea typeface="Proxima Nova"/>
                <a:cs typeface="Arial" panose="020B0604020202020204" pitchFamily="34" charset="0"/>
                <a:sym typeface="Proxima Nova"/>
              </a:rPr>
              <a:t>Not regression testing</a:t>
            </a:r>
            <a:endParaRPr sz="1200" dirty="0">
              <a:latin typeface="+mn-lt"/>
              <a:ea typeface="Proxima Nova"/>
              <a:cs typeface="Arial" panose="020B0604020202020204" pitchFamily="34" charset="0"/>
              <a:sym typeface="Proxima Nova"/>
            </a:endParaRPr>
          </a:p>
          <a:p>
            <a:pPr marL="342900" indent="-247650">
              <a:lnSpc>
                <a:spcPct val="200000"/>
              </a:lnSpc>
              <a:buSzPts val="1600"/>
              <a:buFont typeface="Proxima Nova"/>
              <a:buChar char="●"/>
            </a:pPr>
            <a:r>
              <a:rPr lang="en-US" sz="1200" dirty="0">
                <a:latin typeface="+mn-lt"/>
                <a:ea typeface="Proxima Nova"/>
                <a:cs typeface="Arial" panose="020B0604020202020204" pitchFamily="34" charset="0"/>
                <a:sym typeface="Proxima Nova"/>
              </a:rPr>
              <a:t>Experience + creativity</a:t>
            </a:r>
            <a:endParaRPr sz="1200" dirty="0">
              <a:latin typeface="+mn-lt"/>
              <a:ea typeface="Proxima Nova"/>
              <a:cs typeface="Arial" panose="020B0604020202020204" pitchFamily="34" charset="0"/>
              <a:sym typeface="Proxima Nova"/>
            </a:endParaRPr>
          </a:p>
          <a:p>
            <a:pPr marL="342900" indent="-247650">
              <a:lnSpc>
                <a:spcPct val="200000"/>
              </a:lnSpc>
              <a:buSzPts val="1600"/>
              <a:buFont typeface="Proxima Nova"/>
              <a:buChar char="●"/>
            </a:pPr>
            <a:r>
              <a:rPr lang="en-US" sz="1200" dirty="0">
                <a:latin typeface="+mn-lt"/>
                <a:ea typeface="Proxima Nova"/>
                <a:cs typeface="Arial" panose="020B0604020202020204" pitchFamily="34" charset="0"/>
                <a:sym typeface="Proxima Nova"/>
              </a:rPr>
              <a:t>Learn about the system, discover defects &amp; improve automated testing</a:t>
            </a:r>
            <a:endParaRPr sz="1200" dirty="0">
              <a:latin typeface="+mn-lt"/>
              <a:ea typeface="Proxima Nova"/>
              <a:cs typeface="Arial" panose="020B0604020202020204" pitchFamily="34" charset="0"/>
              <a:sym typeface="Proxima Nova"/>
            </a:endParaRPr>
          </a:p>
          <a:p>
            <a:pPr marL="342900" indent="-247650">
              <a:lnSpc>
                <a:spcPct val="200000"/>
              </a:lnSpc>
              <a:buSzPts val="1600"/>
              <a:buFont typeface="Proxima Nova"/>
              <a:buChar char="●"/>
            </a:pPr>
            <a:r>
              <a:rPr lang="en-US" sz="1200" dirty="0">
                <a:latin typeface="+mn-lt"/>
                <a:ea typeface="Proxima Nova"/>
                <a:cs typeface="Arial" panose="020B0604020202020204" pitchFamily="34" charset="0"/>
                <a:sym typeface="Proxima Nova"/>
              </a:rPr>
              <a:t>Can be based on missions/test charter/persona</a:t>
            </a:r>
            <a:endParaRPr sz="1200" dirty="0">
              <a:latin typeface="+mn-lt"/>
              <a:ea typeface="Proxima Nova"/>
              <a:cs typeface="Arial" panose="020B0604020202020204" pitchFamily="34" charset="0"/>
              <a:sym typeface="Proxima Nova"/>
            </a:endParaRPr>
          </a:p>
          <a:p>
            <a:pPr marL="342900" indent="-247650">
              <a:lnSpc>
                <a:spcPct val="200000"/>
              </a:lnSpc>
              <a:buSzPts val="1600"/>
              <a:buFont typeface="Proxima Nova"/>
              <a:buChar char="●"/>
            </a:pPr>
            <a:r>
              <a:rPr lang="en-US" sz="1200" dirty="0">
                <a:latin typeface="+mn-lt"/>
                <a:ea typeface="Proxima Nova"/>
                <a:cs typeface="Arial" panose="020B0604020202020204" pitchFamily="34" charset="0"/>
                <a:sym typeface="Proxima Nova"/>
              </a:rPr>
              <a:t>Covers scenarios which can’t be automated or are too complex to automate</a:t>
            </a:r>
            <a:endParaRPr sz="1200" dirty="0">
              <a:latin typeface="+mn-lt"/>
              <a:ea typeface="Proxima Nova"/>
              <a:cs typeface="Arial" panose="020B0604020202020204" pitchFamily="34" charset="0"/>
              <a:sym typeface="Proxima Nova"/>
            </a:endParaRPr>
          </a:p>
          <a:p>
            <a:pPr marL="342900" indent="-247650">
              <a:lnSpc>
                <a:spcPct val="200000"/>
              </a:lnSpc>
              <a:buSzPts val="1600"/>
              <a:buFont typeface="Proxima Nova"/>
              <a:buChar char="●"/>
            </a:pPr>
            <a:r>
              <a:rPr lang="en-US" sz="1200" dirty="0">
                <a:latin typeface="+mn-lt"/>
                <a:ea typeface="Proxima Nova"/>
                <a:cs typeface="Arial" panose="020B0604020202020204" pitchFamily="34" charset="0"/>
                <a:sym typeface="Proxima Nova"/>
              </a:rPr>
              <a:t>Edge Scenarios for mission critical applications to prevent failure</a:t>
            </a:r>
            <a:endParaRPr sz="1200" dirty="0">
              <a:latin typeface="+mn-lt"/>
              <a:ea typeface="Proxima Nova"/>
              <a:cs typeface="Arial" panose="020B0604020202020204" pitchFamily="34" charset="0"/>
              <a:sym typeface="Proxima Nova"/>
            </a:endParaRPr>
          </a:p>
        </p:txBody>
      </p:sp>
      <p:grpSp>
        <p:nvGrpSpPr>
          <p:cNvPr id="2" name="Group 1">
            <a:extLst>
              <a:ext uri="{FF2B5EF4-FFF2-40B4-BE49-F238E27FC236}">
                <a16:creationId xmlns:a16="http://schemas.microsoft.com/office/drawing/2014/main" id="{9C656ADB-0E4F-5472-DC02-5959D288D49E}"/>
              </a:ext>
            </a:extLst>
          </p:cNvPr>
          <p:cNvGrpSpPr/>
          <p:nvPr/>
        </p:nvGrpSpPr>
        <p:grpSpPr>
          <a:xfrm>
            <a:off x="334047" y="956155"/>
            <a:ext cx="4314825" cy="4108174"/>
            <a:chOff x="334047" y="956155"/>
            <a:chExt cx="4314825" cy="4108174"/>
          </a:xfrm>
        </p:grpSpPr>
        <p:pic>
          <p:nvPicPr>
            <p:cNvPr id="17" name="Graphic 16">
              <a:extLst>
                <a:ext uri="{FF2B5EF4-FFF2-40B4-BE49-F238E27FC236}">
                  <a16:creationId xmlns:a16="http://schemas.microsoft.com/office/drawing/2014/main" id="{04F4BA66-CB11-AD9B-23C5-1BDBB122CEC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616" b="18421"/>
            <a:stretch/>
          </p:blipFill>
          <p:spPr>
            <a:xfrm>
              <a:off x="334047" y="1367028"/>
              <a:ext cx="4314825" cy="3697301"/>
            </a:xfrm>
            <a:prstGeom prst="rect">
              <a:avLst/>
            </a:prstGeom>
          </p:spPr>
        </p:pic>
        <p:sp>
          <p:nvSpPr>
            <p:cNvPr id="18" name="Google Shape;436;p52">
              <a:extLst>
                <a:ext uri="{FF2B5EF4-FFF2-40B4-BE49-F238E27FC236}">
                  <a16:creationId xmlns:a16="http://schemas.microsoft.com/office/drawing/2014/main" id="{498FC193-5D4B-9FE4-D28D-C79CFAC127AE}"/>
                </a:ext>
              </a:extLst>
            </p:cNvPr>
            <p:cNvSpPr/>
            <p:nvPr/>
          </p:nvSpPr>
          <p:spPr>
            <a:xfrm>
              <a:off x="730264" y="956155"/>
              <a:ext cx="1188918" cy="821745"/>
            </a:xfrm>
            <a:prstGeom prst="cloud">
              <a:avLst/>
            </a:prstGeom>
            <a:solidFill>
              <a:srgbClr val="2F58A6"/>
            </a:solidFill>
            <a:ln>
              <a:noFill/>
            </a:ln>
          </p:spPr>
          <p:txBody>
            <a:bodyPr spcFirstLastPara="1" wrap="square" lIns="68569" tIns="34275" rIns="68569" bIns="34275" anchor="ctr" anchorCtr="0">
              <a:noAutofit/>
            </a:bodyPr>
            <a:lstStyle/>
            <a:p>
              <a:pPr algn="ctr"/>
              <a:r>
                <a:rPr lang="en-US" sz="1050" dirty="0">
                  <a:solidFill>
                    <a:schemeClr val="lt1"/>
                  </a:solidFill>
                  <a:latin typeface="Arial" panose="020B0604020202020204" pitchFamily="34" charset="0"/>
                  <a:ea typeface="Proxima Nova"/>
                  <a:cs typeface="Arial" panose="020B0604020202020204" pitchFamily="34" charset="0"/>
                  <a:sym typeface="Proxima Nova"/>
                </a:rPr>
                <a:t>Manual Tests</a:t>
              </a:r>
              <a:endParaRPr sz="1050" dirty="0">
                <a:latin typeface="Arial" panose="020B0604020202020204" pitchFamily="34" charset="0"/>
                <a:ea typeface="Proxima Nova"/>
                <a:cs typeface="Arial" panose="020B0604020202020204" pitchFamily="34" charset="0"/>
                <a:sym typeface="Proxima Nova"/>
              </a:endParaRPr>
            </a:p>
          </p:txBody>
        </p:sp>
      </p:grpSp>
      <p:sp>
        <p:nvSpPr>
          <p:cNvPr id="19" name="Arrow: Right 18">
            <a:extLst>
              <a:ext uri="{FF2B5EF4-FFF2-40B4-BE49-F238E27FC236}">
                <a16:creationId xmlns:a16="http://schemas.microsoft.com/office/drawing/2014/main" id="{66338AD5-E1BB-9446-A527-ADE8569D1C90}"/>
              </a:ext>
            </a:extLst>
          </p:cNvPr>
          <p:cNvSpPr/>
          <p:nvPr/>
        </p:nvSpPr>
        <p:spPr>
          <a:xfrm>
            <a:off x="171316" y="1304747"/>
            <a:ext cx="506742" cy="25100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 grpId="0" build="p"/>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3"/>
          <p:cNvPicPr preferRelativeResize="0"/>
          <p:nvPr/>
        </p:nvPicPr>
        <p:blipFill>
          <a:blip r:embed="rId3">
            <a:alphaModFix amt="37000"/>
          </a:blip>
          <a:stretch>
            <a:fillRect/>
          </a:stretch>
        </p:blipFill>
        <p:spPr>
          <a:xfrm>
            <a:off x="1369354" y="158875"/>
            <a:ext cx="5070393" cy="5143501"/>
          </a:xfrm>
          <a:prstGeom prst="rect">
            <a:avLst/>
          </a:prstGeom>
          <a:noFill/>
          <a:ln>
            <a:noFill/>
          </a:ln>
        </p:spPr>
      </p:pic>
      <p:sp>
        <p:nvSpPr>
          <p:cNvPr id="391" name="Google Shape;391;p53"/>
          <p:cNvSpPr/>
          <p:nvPr/>
        </p:nvSpPr>
        <p:spPr>
          <a:xfrm flipH="1">
            <a:off x="770425" y="2009875"/>
            <a:ext cx="22263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53"/>
          <p:cNvGrpSpPr/>
          <p:nvPr/>
        </p:nvGrpSpPr>
        <p:grpSpPr>
          <a:xfrm>
            <a:off x="4491032" y="1168875"/>
            <a:ext cx="4689327" cy="4991730"/>
            <a:chOff x="3458352" y="512656"/>
            <a:chExt cx="5769350" cy="5951747"/>
          </a:xfrm>
        </p:grpSpPr>
        <p:pic>
          <p:nvPicPr>
            <p:cNvPr id="393" name="Google Shape;393;p53"/>
            <p:cNvPicPr preferRelativeResize="0"/>
            <p:nvPr/>
          </p:nvPicPr>
          <p:blipFill>
            <a:blip r:embed="rId4">
              <a:alphaModFix amt="64000"/>
            </a:blip>
            <a:stretch>
              <a:fillRect/>
            </a:stretch>
          </p:blipFill>
          <p:spPr>
            <a:xfrm rot="-5400000">
              <a:off x="4778715" y="2015416"/>
              <a:ext cx="5951747" cy="2946227"/>
            </a:xfrm>
            <a:prstGeom prst="rect">
              <a:avLst/>
            </a:prstGeom>
            <a:noFill/>
            <a:ln>
              <a:noFill/>
            </a:ln>
          </p:spPr>
        </p:pic>
        <p:pic>
          <p:nvPicPr>
            <p:cNvPr id="394" name="Google Shape;394;p53"/>
            <p:cNvPicPr preferRelativeResize="0"/>
            <p:nvPr/>
          </p:nvPicPr>
          <p:blipFill>
            <a:blip r:embed="rId4">
              <a:alphaModFix amt="64000"/>
            </a:blip>
            <a:stretch>
              <a:fillRect/>
            </a:stretch>
          </p:blipFill>
          <p:spPr>
            <a:xfrm rot="-5400000">
              <a:off x="1955593" y="2015416"/>
              <a:ext cx="5951747" cy="2946227"/>
            </a:xfrm>
            <a:prstGeom prst="rect">
              <a:avLst/>
            </a:prstGeom>
            <a:noFill/>
            <a:ln>
              <a:noFill/>
            </a:ln>
          </p:spPr>
        </p:pic>
      </p:grpSp>
      <p:sp>
        <p:nvSpPr>
          <p:cNvPr id="395" name="Google Shape;395;p53"/>
          <p:cNvSpPr/>
          <p:nvPr/>
        </p:nvSpPr>
        <p:spPr>
          <a:xfrm rot="5400000">
            <a:off x="347275" y="2418450"/>
            <a:ext cx="929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3"/>
          <p:cNvSpPr/>
          <p:nvPr/>
        </p:nvSpPr>
        <p:spPr>
          <a:xfrm rot="5400000">
            <a:off x="1932200" y="1005450"/>
            <a:ext cx="21240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3"/>
          <p:cNvSpPr txBox="1">
            <a:spLocks noGrp="1"/>
          </p:cNvSpPr>
          <p:nvPr>
            <p:ph type="title" idx="4294967295"/>
          </p:nvPr>
        </p:nvSpPr>
        <p:spPr>
          <a:xfrm>
            <a:off x="1038750" y="2333550"/>
            <a:ext cx="7164000" cy="2555400"/>
          </a:xfrm>
          <a:prstGeom prst="rect">
            <a:avLst/>
          </a:prstGeom>
        </p:spPr>
        <p:txBody>
          <a:bodyPr spcFirstLastPara="1" wrap="square" lIns="91400" tIns="91400" rIns="91400" bIns="91400" anchor="t" anchorCtr="0">
            <a:noAutofit/>
          </a:bodyPr>
          <a:lstStyle/>
          <a:p>
            <a:pPr marL="0" lvl="0" indent="0" algn="l" rtl="0">
              <a:lnSpc>
                <a:spcPct val="83000"/>
              </a:lnSpc>
              <a:spcBef>
                <a:spcPts val="0"/>
              </a:spcBef>
              <a:spcAft>
                <a:spcPts val="0"/>
              </a:spcAft>
              <a:buNone/>
            </a:pPr>
            <a:r>
              <a:rPr lang="en" sz="4500" dirty="0"/>
              <a:t>Thank you!</a:t>
            </a:r>
            <a:endParaRPr sz="4500" dirty="0"/>
          </a:p>
          <a:p>
            <a:pPr marL="0" lvl="0" indent="0" algn="l" rtl="0">
              <a:lnSpc>
                <a:spcPct val="83000"/>
              </a:lnSpc>
              <a:spcBef>
                <a:spcPts val="0"/>
              </a:spcBef>
              <a:spcAft>
                <a:spcPts val="0"/>
              </a:spcAft>
              <a:buNone/>
            </a:pPr>
            <a:endParaRPr sz="1900" dirty="0"/>
          </a:p>
          <a:p>
            <a:pPr marL="0" lvl="0" indent="0" algn="l" rtl="0">
              <a:lnSpc>
                <a:spcPct val="115000"/>
              </a:lnSpc>
              <a:spcBef>
                <a:spcPts val="0"/>
              </a:spcBef>
              <a:spcAft>
                <a:spcPts val="0"/>
              </a:spcAft>
              <a:buNone/>
            </a:pPr>
            <a:r>
              <a:rPr lang="en" sz="1900" dirty="0"/>
              <a:t>If you have additional questions, </a:t>
            </a:r>
            <a:br>
              <a:rPr lang="en" sz="1900" dirty="0"/>
            </a:br>
            <a:r>
              <a:rPr lang="en" sz="1900" dirty="0"/>
              <a:t>please reach out to me at:</a:t>
            </a:r>
            <a:endParaRPr sz="1900" dirty="0"/>
          </a:p>
          <a:p>
            <a:pPr marL="0" lvl="0" indent="0" algn="l" rtl="0">
              <a:lnSpc>
                <a:spcPct val="115000"/>
              </a:lnSpc>
              <a:spcBef>
                <a:spcPts val="0"/>
              </a:spcBef>
              <a:spcAft>
                <a:spcPts val="0"/>
              </a:spcAft>
              <a:buNone/>
            </a:pPr>
            <a:r>
              <a:rPr lang="en" sz="1900"/>
              <a:t>asanders@gamuttechnologysvcs.com</a:t>
            </a:r>
            <a:endParaRPr sz="1900" dirty="0"/>
          </a:p>
        </p:txBody>
      </p:sp>
      <p:pic>
        <p:nvPicPr>
          <p:cNvPr id="398" name="Google Shape;398;p53" descr="Google Shape;299;p42"/>
          <p:cNvPicPr preferRelativeResize="0"/>
          <p:nvPr/>
        </p:nvPicPr>
        <p:blipFill rotWithShape="1">
          <a:blip r:embed="rId5">
            <a:alphaModFix amt="38000"/>
          </a:blip>
          <a:srcRect/>
          <a:stretch/>
        </p:blipFill>
        <p:spPr>
          <a:xfrm>
            <a:off x="5053325" y="2333550"/>
            <a:ext cx="1179012" cy="866975"/>
          </a:xfrm>
          <a:prstGeom prst="rect">
            <a:avLst/>
          </a:prstGeom>
          <a:noFill/>
          <a:ln>
            <a:noFill/>
          </a:ln>
        </p:spPr>
      </p:pic>
      <p:pic>
        <p:nvPicPr>
          <p:cNvPr id="399" name="Google Shape;399;p53"/>
          <p:cNvPicPr preferRelativeResize="0"/>
          <p:nvPr/>
        </p:nvPicPr>
        <p:blipFill>
          <a:blip r:embed="rId6">
            <a:alphaModFix/>
          </a:blip>
          <a:stretch>
            <a:fillRect/>
          </a:stretch>
        </p:blipFill>
        <p:spPr>
          <a:xfrm>
            <a:off x="9306200" y="4594175"/>
            <a:ext cx="1355525" cy="294675"/>
          </a:xfrm>
          <a:prstGeom prst="rect">
            <a:avLst/>
          </a:prstGeom>
          <a:noFill/>
          <a:ln>
            <a:noFill/>
          </a:ln>
        </p:spPr>
      </p:pic>
      <p:pic>
        <p:nvPicPr>
          <p:cNvPr id="2" name="Google Shape;399;p53">
            <a:extLst>
              <a:ext uri="{FF2B5EF4-FFF2-40B4-BE49-F238E27FC236}">
                <a16:creationId xmlns:a16="http://schemas.microsoft.com/office/drawing/2014/main" id="{B00FD85A-1D5D-D680-8104-4A431BFAB5CE}"/>
              </a:ext>
            </a:extLst>
          </p:cNvPr>
          <p:cNvPicPr preferRelativeResize="0"/>
          <p:nvPr/>
        </p:nvPicPr>
        <p:blipFill>
          <a:blip r:embed="rId6">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3F93-6B0F-D8D4-02E0-EF203DF5DF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CD04CC-F97A-5C50-6455-29A478C945EE}"/>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113448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9530C6E7-0F45-FEF2-854A-9480D37284FC}"/>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14CFE4EF-664C-84E6-F9DB-C19C581547E3}"/>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36F3A2BC-F6EA-5986-8A03-FDC955875C25}"/>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Understand key concepts and considerations when leveraging </a:t>
            </a:r>
            <a:r>
              <a:rPr lang="en-US" sz="1500" dirty="0" err="1">
                <a:solidFill>
                  <a:srgbClr val="404040"/>
                </a:solidFill>
              </a:rPr>
              <a:t>DevSecOps</a:t>
            </a:r>
            <a:r>
              <a:rPr lang="en-US" sz="1500" dirty="0">
                <a:solidFill>
                  <a:srgbClr val="404040"/>
                </a:solidFill>
              </a:rPr>
              <a:t> in an Agile environment to help “shift security left” during software development</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Construct and prioritize a threat model for an application being developed and use that threat model as a planning tool to guide each phase of the SDLC in a security-minded manner</a:t>
            </a:r>
            <a:endParaRPr lang="en-US"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Speak to the value of </a:t>
            </a:r>
            <a:r>
              <a:rPr lang="en-US" sz="1500" dirty="0" err="1">
                <a:solidFill>
                  <a:srgbClr val="404040"/>
                </a:solidFill>
              </a:rPr>
              <a:t>DevSecOps</a:t>
            </a:r>
            <a:r>
              <a:rPr lang="en-US" sz="1500" dirty="0">
                <a:solidFill>
                  <a:srgbClr val="404040"/>
                </a:solidFill>
              </a:rPr>
              <a:t> and its consistent application as a set of standards and best practices</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96E29015-B947-594D-C8B2-B3D023B5004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pic>
        <p:nvPicPr>
          <p:cNvPr id="4" name="Graphic 3" descr="Bullseye with solid fill">
            <a:extLst>
              <a:ext uri="{FF2B5EF4-FFF2-40B4-BE49-F238E27FC236}">
                <a16:creationId xmlns:a16="http://schemas.microsoft.com/office/drawing/2014/main" id="{F2F67736-B4A5-5D66-F526-4085D893D9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9883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6EE52BE1-61F1-C189-FA39-84EEB2D3C7E4}"/>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FAB9CC1-B7DE-2BB0-987E-354A00AC1724}"/>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E3D5A860-8C23-9533-1805-E5942E6B94D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Monitor, patch and scan for vulnerabilities in the Operating System (Windows and Linx) and underlying Infrastructure configuration</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Effectively utilize GitLab for Source Code Management and CI/CD, including:</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Understanding and navigating practical activities related to source code repositories in GitLab</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Effectively use Software Composition Analysis (SCA), Static Application Security Testing (SAST), and Dynamic Application Security Testing (DAST)</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18D23A69-FFC1-A32A-E886-60B7FFE5DA0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pic>
        <p:nvPicPr>
          <p:cNvPr id="3" name="Graphic 2" descr="Bullseye with solid fill">
            <a:extLst>
              <a:ext uri="{FF2B5EF4-FFF2-40B4-BE49-F238E27FC236}">
                <a16:creationId xmlns:a16="http://schemas.microsoft.com/office/drawing/2014/main" id="{1FD15500-DC95-7BFD-C091-8FFB917BE5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34731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D34B-F4AF-B09C-DAFC-CD8C865422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B767A7-99B0-3D83-1DA0-B881DAF8ABDD}"/>
              </a:ext>
            </a:extLst>
          </p:cNvPr>
          <p:cNvSpPr>
            <a:spLocks noGrp="1"/>
          </p:cNvSpPr>
          <p:nvPr>
            <p:ph type="title"/>
          </p:nvPr>
        </p:nvSpPr>
        <p:spPr/>
        <p:txBody>
          <a:bodyPr/>
          <a:lstStyle/>
          <a:p>
            <a:r>
              <a:rPr lang="en-US" dirty="0"/>
              <a:t>Agile vs. Waterfall</a:t>
            </a:r>
          </a:p>
        </p:txBody>
      </p:sp>
    </p:spTree>
    <p:extLst>
      <p:ext uri="{BB962C8B-B14F-4D97-AF65-F5344CB8AC3E}">
        <p14:creationId xmlns:p14="http://schemas.microsoft.com/office/powerpoint/2010/main" val="21827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4"/>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2000"/>
              <a:buNone/>
            </a:pPr>
            <a:r>
              <a:rPr lang="en-US"/>
              <a:t>Waterfall Software Development</a:t>
            </a:r>
            <a:endParaRPr/>
          </a:p>
        </p:txBody>
      </p:sp>
      <p:sp>
        <p:nvSpPr>
          <p:cNvPr id="370" name="Google Shape;370;p14"/>
          <p:cNvSpPr txBox="1">
            <a:spLocks noGrp="1"/>
          </p:cNvSpPr>
          <p:nvPr>
            <p:ph type="subTitle" idx="1"/>
          </p:nvPr>
        </p:nvSpPr>
        <p:spPr>
          <a:xfrm>
            <a:off x="613700" y="1028375"/>
            <a:ext cx="7625100" cy="3400850"/>
          </a:xfrm>
          <a:prstGeom prst="rect">
            <a:avLst/>
          </a:prstGeom>
          <a:noFill/>
          <a:ln>
            <a:noFill/>
          </a:ln>
        </p:spPr>
        <p:txBody>
          <a:bodyPr spcFirstLastPara="1" wrap="square" lIns="91400" tIns="91400" rIns="91400" bIns="91400" anchor="t" anchorCtr="0">
            <a:noAutofit/>
          </a:bodyPr>
          <a:lstStyle/>
          <a:p>
            <a:pPr marL="457200" lvl="0" indent="-228600" algn="l" rtl="0">
              <a:lnSpc>
                <a:spcPct val="100000"/>
              </a:lnSpc>
              <a:spcBef>
                <a:spcPts val="0"/>
              </a:spcBef>
              <a:spcAft>
                <a:spcPts val="0"/>
              </a:spcAft>
              <a:buSzPts val="2700"/>
              <a:buNone/>
            </a:pPr>
            <a:r>
              <a:rPr lang="en-US" dirty="0"/>
              <a:t>A sequential development process that flows like a waterfall through all phases of a project (requirements, design, implementation, testing, and deployment for example), with each phase completely wrapping up before the next phase begins.</a:t>
            </a:r>
            <a:endParaRPr dirty="0"/>
          </a:p>
          <a:p>
            <a:pPr marL="457200" lvl="0" indent="-228600" algn="l" rtl="0">
              <a:lnSpc>
                <a:spcPct val="100000"/>
              </a:lnSpc>
              <a:spcBef>
                <a:spcPts val="0"/>
              </a:spcBef>
              <a:spcAft>
                <a:spcPts val="0"/>
              </a:spcAft>
              <a:buSzPts val="2700"/>
              <a:buNone/>
            </a:pPr>
            <a:endParaRPr dirty="0"/>
          </a:p>
          <a:p>
            <a:pPr marL="457200" lvl="0" indent="-228600" algn="l" rtl="0">
              <a:lnSpc>
                <a:spcPct val="100000"/>
              </a:lnSpc>
              <a:spcBef>
                <a:spcPts val="0"/>
              </a:spcBef>
              <a:spcAft>
                <a:spcPts val="0"/>
              </a:spcAft>
              <a:buSzPts val="2700"/>
              <a:buNone/>
            </a:pPr>
            <a:r>
              <a:rPr lang="en-US" dirty="0"/>
              <a:t>Key aspects: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Majority of research done up front</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More accurate time estimates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More predictable release date</a:t>
            </a:r>
            <a:endParaRPr dirty="0"/>
          </a:p>
          <a:p>
            <a:pPr marL="514350" lvl="0" indent="-114300" algn="l" rtl="0">
              <a:lnSpc>
                <a:spcPct val="100000"/>
              </a:lnSpc>
              <a:spcBef>
                <a:spcPts val="0"/>
              </a:spcBef>
              <a:spcAft>
                <a:spcPts val="0"/>
              </a:spcAft>
              <a:buSzPts val="2700"/>
              <a:buFont typeface="Arial"/>
              <a:buNone/>
            </a:pPr>
            <a:endParaRPr dirty="0"/>
          </a:p>
          <a:p>
            <a:pPr marL="228600" lvl="0" indent="0" algn="l" rtl="0">
              <a:lnSpc>
                <a:spcPct val="100000"/>
              </a:lnSpc>
              <a:spcBef>
                <a:spcPts val="0"/>
              </a:spcBef>
              <a:spcAft>
                <a:spcPts val="0"/>
              </a:spcAft>
              <a:buSzPts val="2700"/>
              <a:buNone/>
            </a:pPr>
            <a:r>
              <a:rPr lang="en-US" dirty="0"/>
              <a:t>Cons: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Process is brittle – can’t pivot easily in terms of changing requirements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Long lead times – difficult to respond to rapid business evolution</a:t>
            </a:r>
            <a:endParaRPr dirty="0"/>
          </a:p>
          <a:p>
            <a:pPr marL="514350" lvl="0" indent="-114300" algn="l" rtl="0">
              <a:lnSpc>
                <a:spcPct val="100000"/>
              </a:lnSpc>
              <a:spcBef>
                <a:spcPts val="0"/>
              </a:spcBef>
              <a:spcAft>
                <a:spcPts val="0"/>
              </a:spcAft>
              <a:buSzPts val="2700"/>
              <a:buFont typeface="Arial"/>
              <a:buNone/>
            </a:pPr>
            <a:endParaRPr dirty="0"/>
          </a:p>
          <a:p>
            <a:pPr marL="228600" lvl="0" indent="0" algn="l" rtl="0">
              <a:lnSpc>
                <a:spcPct val="100000"/>
              </a:lnSpc>
              <a:spcBef>
                <a:spcPts val="0"/>
              </a:spcBef>
              <a:spcAft>
                <a:spcPts val="0"/>
              </a:spcAft>
              <a:buSzPts val="2700"/>
              <a:buNone/>
            </a:pPr>
            <a:r>
              <a:rPr lang="en-US" dirty="0"/>
              <a:t>Tools:</a:t>
            </a:r>
            <a:endParaRPr dirty="0"/>
          </a:p>
          <a:p>
            <a:pPr marL="514350" lvl="0" indent="-285750" algn="l" rtl="0">
              <a:lnSpc>
                <a:spcPct val="100000"/>
              </a:lnSpc>
              <a:spcBef>
                <a:spcPts val="0"/>
              </a:spcBef>
              <a:spcAft>
                <a:spcPts val="0"/>
              </a:spcAft>
              <a:buClr>
                <a:schemeClr val="dk1"/>
              </a:buClr>
              <a:buSzPts val="1300"/>
              <a:buFont typeface="Arial"/>
              <a:buChar char="●"/>
            </a:pPr>
            <a:r>
              <a:rPr lang="en-US" dirty="0"/>
              <a:t>Commonly use Gantt charts (or something similar) to track projects, subtasks and dependencies</a:t>
            </a:r>
            <a:endParaRPr dirty="0"/>
          </a:p>
          <a:p>
            <a:pPr marL="514350" lvl="0" indent="-114300" algn="l" rtl="0">
              <a:lnSpc>
                <a:spcPct val="100000"/>
              </a:lnSpc>
              <a:spcBef>
                <a:spcPts val="0"/>
              </a:spcBef>
              <a:spcAft>
                <a:spcPts val="0"/>
              </a:spcAft>
              <a:buSzPts val="2700"/>
              <a:buFont typeface="Arial"/>
              <a:buNone/>
            </a:pPr>
            <a:endParaRPr dirty="0"/>
          </a:p>
        </p:txBody>
      </p:sp>
      <p:sp>
        <p:nvSpPr>
          <p:cNvPr id="371" name="Google Shape;371;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0">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luralsight default theme">
  <a:themeElements>
    <a:clrScheme name="Pluralsight default theme">
      <a:dk1>
        <a:srgbClr val="40404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8560</TotalTime>
  <Words>2221</Words>
  <Application>Microsoft Office PowerPoint</Application>
  <PresentationFormat>On-screen Show (16:9)</PresentationFormat>
  <Paragraphs>414</Paragraphs>
  <Slides>44</Slides>
  <Notes>43</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6" baseType="lpstr">
      <vt:lpstr>Helvetica Neue</vt:lpstr>
      <vt:lpstr>Arial</vt:lpstr>
      <vt:lpstr>Calibri</vt:lpstr>
      <vt:lpstr>Proxima Nova</vt:lpstr>
      <vt:lpstr>Courier New</vt:lpstr>
      <vt:lpstr>Trebuchet MS</vt:lpstr>
      <vt:lpstr>Tahoma</vt:lpstr>
      <vt:lpstr>Montserrat Medium</vt:lpstr>
      <vt:lpstr>Montserrat</vt:lpstr>
      <vt:lpstr>Helvetica Neue Light</vt:lpstr>
      <vt:lpstr>Pluralsight default theme</vt:lpstr>
      <vt:lpstr>think-cell Slide</vt:lpstr>
      <vt:lpstr> Welcome! Secure Agile</vt:lpstr>
      <vt:lpstr>Hello</vt:lpstr>
      <vt:lpstr>Agenda</vt:lpstr>
      <vt:lpstr>How We’re Going to Work Together</vt:lpstr>
      <vt:lpstr>Learning Objectives</vt:lpstr>
      <vt:lpstr>Learning Objectives</vt:lpstr>
      <vt:lpstr>Learning Objectives</vt:lpstr>
      <vt:lpstr>Agile vs. Waterfall</vt:lpstr>
      <vt:lpstr>Waterfall Software Development</vt:lpstr>
      <vt:lpstr>Typical Gantt Chart</vt:lpstr>
      <vt:lpstr>Agile Software Development</vt:lpstr>
      <vt:lpstr>The Agile Manifesto and its Origins</vt:lpstr>
      <vt:lpstr>Agile Values</vt:lpstr>
      <vt:lpstr>Key Elements of the Agile Approach</vt:lpstr>
      <vt:lpstr>Modern Approaches to Agile Software Development</vt:lpstr>
      <vt:lpstr>Diagram of Typical Scrum Sprint</vt:lpstr>
      <vt:lpstr>Scrum Roles</vt:lpstr>
      <vt:lpstr>Scrum Roles</vt:lpstr>
      <vt:lpstr>Scrum Roles</vt:lpstr>
      <vt:lpstr>Scrum Roles</vt:lpstr>
      <vt:lpstr>Planning with Security in Mind</vt:lpstr>
      <vt:lpstr>The Flat Backlog</vt:lpstr>
      <vt:lpstr>PowerPoint Presentation</vt:lpstr>
      <vt:lpstr>User Story Map – Prerequisites</vt:lpstr>
      <vt:lpstr>Anatomy Of A Map</vt:lpstr>
      <vt:lpstr>Anatomy Of A Map</vt:lpstr>
      <vt:lpstr>Anatomy Of A Map</vt:lpstr>
      <vt:lpstr>Anatomy Of A Map</vt:lpstr>
      <vt:lpstr>Release(s) from Story Map</vt:lpstr>
      <vt:lpstr>Sprint Planning with Security in Mind</vt:lpstr>
      <vt:lpstr>Sprint Planning with Security in Mind</vt:lpstr>
      <vt:lpstr>Sprint Planning with Security in Mind</vt:lpstr>
      <vt:lpstr>Sprint Planning with Security in Mind</vt:lpstr>
      <vt:lpstr>Sprint Planning with Security in Mind</vt:lpstr>
      <vt:lpstr>User Story Map – An Example</vt:lpstr>
      <vt:lpstr>LAB:</vt:lpstr>
      <vt:lpstr>Security Focused Testing</vt:lpstr>
      <vt:lpstr>Testing Pyramids</vt:lpstr>
      <vt:lpstr>Agile Testing Pyramid</vt:lpstr>
      <vt:lpstr>Unit Testing</vt:lpstr>
      <vt:lpstr>Middle Layer Testing</vt:lpstr>
      <vt:lpstr>Acceptance Testing</vt:lpstr>
      <vt:lpstr>Manual Testing</vt:lpstr>
      <vt:lpstr>Thank you!  If you have additional questions,  please reach out to me at: asanders@gamuttechnologysvcs.com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Sanders</dc:creator>
  <cp:lastModifiedBy>Allen Sanders</cp:lastModifiedBy>
  <cp:revision>337</cp:revision>
  <dcterms:modified xsi:type="dcterms:W3CDTF">2025-01-29T00:22:50Z</dcterms:modified>
</cp:coreProperties>
</file>