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30"/>
  </p:notesMasterIdLst>
  <p:sldIdLst>
    <p:sldId id="2147472568" r:id="rId2"/>
    <p:sldId id="257" r:id="rId3"/>
    <p:sldId id="2147472572" r:id="rId4"/>
    <p:sldId id="778" r:id="rId5"/>
    <p:sldId id="2147472633" r:id="rId6"/>
    <p:sldId id="2147472605" r:id="rId7"/>
    <p:sldId id="2147472606" r:id="rId8"/>
    <p:sldId id="2147472593" r:id="rId9"/>
    <p:sldId id="2147472650" r:id="rId10"/>
    <p:sldId id="2147472651" r:id="rId11"/>
    <p:sldId id="2147472652" r:id="rId12"/>
    <p:sldId id="2147472653" r:id="rId13"/>
    <p:sldId id="2147472654" r:id="rId14"/>
    <p:sldId id="2147472655" r:id="rId15"/>
    <p:sldId id="2147472656" r:id="rId16"/>
    <p:sldId id="2147472657" r:id="rId17"/>
    <p:sldId id="2147472658" r:id="rId18"/>
    <p:sldId id="2147472659" r:id="rId19"/>
    <p:sldId id="2147472661" r:id="rId20"/>
    <p:sldId id="2147472662" r:id="rId21"/>
    <p:sldId id="2147472664" r:id="rId22"/>
    <p:sldId id="2147472663" r:id="rId23"/>
    <p:sldId id="2147472665" r:id="rId24"/>
    <p:sldId id="2147472666" r:id="rId25"/>
    <p:sldId id="2147472667" r:id="rId26"/>
    <p:sldId id="2147472668" r:id="rId27"/>
    <p:sldId id="2147472669" r:id="rId28"/>
    <p:sldId id="269" r:id="rId29"/>
  </p:sldIdLst>
  <p:sldSz cx="9144000" cy="5143500" type="screen16x9"/>
  <p:notesSz cx="6858000" cy="9144000"/>
  <p:embeddedFontLst>
    <p:embeddedFont>
      <p:font typeface="Helvetica Neue Light" panose="020B060402020202020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6" autoAdjust="0"/>
    <p:restoredTop sz="69888" autoAdjust="0"/>
  </p:normalViewPr>
  <p:slideViewPr>
    <p:cSldViewPr snapToGrid="0">
      <p:cViewPr varScale="1">
        <p:scale>
          <a:sx n="97" d="100"/>
          <a:sy n="97" d="100"/>
        </p:scale>
        <p:origin x="1404" y="30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6BC25BC6-433B-4416-3D6B-AAA5351EE9A7}"/>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F823BD10-473F-E0FF-E00C-7284C0036F6B}"/>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BA20F2E3-3D35-EB9E-0F5F-9BBADFFAC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78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E776B6F8-589B-F82F-8220-35A82952ACCC}"/>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C293BFDE-F89E-0A40-BE25-A58033052B67}"/>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9054F769-B011-283C-F1AF-9C4BC67CA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23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D100-DEB2-C466-8B53-CA174D9F8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933DAA-C7E5-E4C7-31DA-F6DABD55E5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AD28E8-F68E-9371-4789-53F2B4F00D2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73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39584D02-F340-F70C-01CF-B21625C558FF}"/>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EAB5879-6023-3CBA-BEB7-A772DAE524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CC6B3465-C147-6884-9875-FBA442BB5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640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C72F0D1-0C44-E74C-1291-7538E6ADBDFB}"/>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39B2394-DE62-130B-98D9-CF1110DF1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8DD8522-8E1F-97B4-AEA1-445E681624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093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E24145FA-9A41-A757-4BF7-3A8FF2475C1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85508559-CD85-E10A-A501-B50AF90A9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AAD1A185-4C60-083C-A7F1-5249997E71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0538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3168CCB-0B9A-0531-522D-F5D7591DFA64}"/>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7FD1AE0-082E-6C94-7CFA-8849181FE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04AC90E-8F63-79C8-CE55-2B7A123E3C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80661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AE36-0A30-5D9D-8376-2EEBEF6F7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37ED3-5677-BD8E-86BA-B46B1C4626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1B4C2C9-B298-C67B-7E05-1DA5F101FE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3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5C7438A5-33D7-E622-4AF0-EA898931117A}"/>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96FCE12B-B5C4-2FCB-C14F-2710DC86AC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0039316D-50E5-D33B-E50A-CB4EF603E2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stages:</a:t>
            </a:r>
          </a:p>
          <a:p>
            <a:pPr marL="158750" lvl="0" indent="0" algn="l" rtl="0">
              <a:lnSpc>
                <a:spcPct val="100000"/>
              </a:lnSpc>
              <a:spcBef>
                <a:spcPts val="0"/>
              </a:spcBef>
              <a:spcAft>
                <a:spcPts val="0"/>
              </a:spcAft>
              <a:buSzPts val="1100"/>
              <a:buNone/>
            </a:pPr>
            <a:r>
              <a:rPr lang="en-US" dirty="0"/>
              <a:t>- build</a:t>
            </a:r>
          </a:p>
          <a:p>
            <a:pPr marL="158750" lvl="0" indent="0" algn="l" rtl="0">
              <a:lnSpc>
                <a:spcPct val="100000"/>
              </a:lnSpc>
              <a:spcBef>
                <a:spcPts val="0"/>
              </a:spcBef>
              <a:spcAft>
                <a:spcPts val="0"/>
              </a:spcAft>
              <a:buSzPts val="1100"/>
              <a:buNone/>
            </a:pPr>
            <a:r>
              <a:rPr lang="en-US" dirty="0"/>
              <a:t>- test</a:t>
            </a:r>
          </a:p>
          <a:p>
            <a:pPr marL="158750" lvl="0" indent="0" algn="l" rtl="0">
              <a:lnSpc>
                <a:spcPct val="100000"/>
              </a:lnSpc>
              <a:spcBef>
                <a:spcPts val="0"/>
              </a:spcBef>
              <a:spcAft>
                <a:spcPts val="0"/>
              </a:spcAft>
              <a:buSzPts val="1100"/>
              <a:buNone/>
            </a:pPr>
            <a:r>
              <a:rPr lang="en-US" dirty="0"/>
              <a:t>- </a:t>
            </a:r>
            <a:r>
              <a:rPr lang="en-US" dirty="0" err="1"/>
              <a:t>devsecops</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include:</a:t>
            </a:r>
          </a:p>
          <a:p>
            <a:pPr marL="158750" lvl="0" indent="0" algn="l" rtl="0">
              <a:lnSpc>
                <a:spcPct val="100000"/>
              </a:lnSpc>
              <a:spcBef>
                <a:spcPts val="0"/>
              </a:spcBef>
              <a:spcAft>
                <a:spcPts val="0"/>
              </a:spcAft>
              <a:buSzPts val="1100"/>
              <a:buNone/>
            </a:pPr>
            <a:r>
              <a:rPr lang="en-US" dirty="0"/>
              <a:t>- template: Jobs/Dependency-</a:t>
            </a:r>
            <a:r>
              <a:rPr lang="en-US" dirty="0" err="1"/>
              <a:t>Scanning.gitlab</a:t>
            </a:r>
            <a:r>
              <a:rPr lang="en-US" dirty="0"/>
              <a:t>-</a:t>
            </a:r>
            <a:r>
              <a:rPr lang="en-US" dirty="0" err="1"/>
              <a:t>ci.yml</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 override the dependency scanning job</a:t>
            </a:r>
          </a:p>
          <a:p>
            <a:pPr marL="158750" lvl="0" indent="0" algn="l" rtl="0">
              <a:lnSpc>
                <a:spcPct val="100000"/>
              </a:lnSpc>
              <a:spcBef>
                <a:spcPts val="0"/>
              </a:spcBef>
              <a:spcAft>
                <a:spcPts val="0"/>
              </a:spcAft>
              <a:buSzPts val="1100"/>
              <a:buNone/>
            </a:pPr>
            <a:r>
              <a:rPr lang="en-US" dirty="0" err="1"/>
              <a:t>gemnasium-dependency_scanning</a:t>
            </a:r>
            <a:r>
              <a:rPr lang="en-US" dirty="0"/>
              <a:t>:</a:t>
            </a:r>
          </a:p>
          <a:p>
            <a:pPr marL="158750" lvl="0" indent="0" algn="l" rtl="0">
              <a:lnSpc>
                <a:spcPct val="100000"/>
              </a:lnSpc>
              <a:spcBef>
                <a:spcPts val="0"/>
              </a:spcBef>
              <a:spcAft>
                <a:spcPts val="0"/>
              </a:spcAft>
              <a:buSzPts val="1100"/>
              <a:buNone/>
            </a:pPr>
            <a:r>
              <a:rPr lang="en-US" dirty="0"/>
              <a:t>  tags: [ saas-linux-large-amd64 ]</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r>
              <a:rPr lang="en-US" dirty="0"/>
              <a:t>  artifacts:</a:t>
            </a:r>
          </a:p>
          <a:p>
            <a:pPr marL="158750" lvl="0" indent="0" algn="l" rtl="0">
              <a:lnSpc>
                <a:spcPct val="100000"/>
              </a:lnSpc>
              <a:spcBef>
                <a:spcPts val="0"/>
              </a:spcBef>
              <a:spcAft>
                <a:spcPts val="0"/>
              </a:spcAft>
              <a:buSzPts val="1100"/>
              <a:buNone/>
            </a:pPr>
            <a:r>
              <a:rPr lang="en-US" dirty="0"/>
              <a:t>    paths:</a:t>
            </a:r>
          </a:p>
          <a:p>
            <a:pPr marL="158750" lvl="0" indent="0" algn="l" rtl="0">
              <a:lnSpc>
                <a:spcPct val="100000"/>
              </a:lnSpc>
              <a:spcBef>
                <a:spcPts val="0"/>
              </a:spcBef>
              <a:spcAft>
                <a:spcPts val="0"/>
              </a:spcAft>
              <a:buSzPts val="1100"/>
              <a:buNone/>
            </a:pPr>
            <a:r>
              <a:rPr lang="en-US" dirty="0"/>
              <a:t>      - </a:t>
            </a:r>
            <a:r>
              <a:rPr lang="en-US" dirty="0" err="1"/>
              <a:t>gl</a:t>
            </a:r>
            <a:r>
              <a:rPr lang="en-US" dirty="0"/>
              <a:t>-dependency-scanning-</a:t>
            </a:r>
            <a:r>
              <a:rPr lang="en-US" dirty="0" err="1"/>
              <a:t>report.json</a:t>
            </a:r>
            <a:endParaRPr lang="en-US" dirty="0"/>
          </a:p>
          <a:p>
            <a:pPr marL="158750" lvl="0" indent="0" algn="l" rtl="0">
              <a:lnSpc>
                <a:spcPct val="100000"/>
              </a:lnSpc>
              <a:spcBef>
                <a:spcPts val="0"/>
              </a:spcBef>
              <a:spcAft>
                <a:spcPts val="0"/>
              </a:spcAft>
              <a:buSzPts val="1100"/>
              <a:buNone/>
            </a:pPr>
            <a:r>
              <a:rPr lang="en-US" dirty="0"/>
              <a:t>    reports:</a:t>
            </a:r>
          </a:p>
          <a:p>
            <a:pPr marL="158750" lvl="0" indent="0" algn="l" rtl="0">
              <a:lnSpc>
                <a:spcPct val="100000"/>
              </a:lnSpc>
              <a:spcBef>
                <a:spcPts val="0"/>
              </a:spcBef>
              <a:spcAft>
                <a:spcPts val="0"/>
              </a:spcAft>
              <a:buSzPts val="1100"/>
              <a:buNone/>
            </a:pPr>
            <a:r>
              <a:rPr lang="en-US" dirty="0"/>
              <a:t>      </a:t>
            </a:r>
            <a:r>
              <a:rPr lang="en-US" dirty="0" err="1"/>
              <a:t>dependency_scanning</a:t>
            </a:r>
            <a:r>
              <a:rPr lang="en-US" dirty="0"/>
              <a:t>: </a:t>
            </a:r>
            <a:r>
              <a:rPr lang="en-US" dirty="0" err="1"/>
              <a:t>gl</a:t>
            </a:r>
            <a:r>
              <a:rPr lang="en-US" dirty="0"/>
              <a:t>-dependency-scanning-</a:t>
            </a:r>
            <a:r>
              <a:rPr lang="en-US" dirty="0" err="1"/>
              <a:t>report.json</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security_gate</a:t>
            </a:r>
            <a:r>
              <a:rPr lang="en-US" dirty="0"/>
              <a:t>:</a:t>
            </a:r>
          </a:p>
          <a:p>
            <a:pPr marL="158750" lvl="0" indent="0" algn="l" rtl="0">
              <a:lnSpc>
                <a:spcPct val="100000"/>
              </a:lnSpc>
              <a:spcBef>
                <a:spcPts val="0"/>
              </a:spcBef>
              <a:spcAft>
                <a:spcPts val="0"/>
              </a:spcAft>
              <a:buSzPts val="1100"/>
              <a:buNone/>
            </a:pPr>
            <a:r>
              <a:rPr lang="en-US" dirty="0"/>
              <a:t>  stage: </a:t>
            </a:r>
            <a:r>
              <a:rPr lang="en-US" dirty="0" err="1"/>
              <a:t>devsecops</a:t>
            </a:r>
            <a:endParaRPr lang="en-US" dirty="0"/>
          </a:p>
          <a:p>
            <a:pPr marL="158750" lvl="0" indent="0" algn="l" rtl="0">
              <a:lnSpc>
                <a:spcPct val="100000"/>
              </a:lnSpc>
              <a:spcBef>
                <a:spcPts val="0"/>
              </a:spcBef>
              <a:spcAft>
                <a:spcPts val="0"/>
              </a:spcAft>
              <a:buSzPts val="1100"/>
              <a:buNone/>
            </a:pPr>
            <a:r>
              <a:rPr lang="en-US" dirty="0"/>
              <a:t>  script:</a:t>
            </a:r>
          </a:p>
          <a:p>
            <a:pPr marL="158750" lvl="0" indent="0" algn="l" rtl="0">
              <a:lnSpc>
                <a:spcPct val="100000"/>
              </a:lnSpc>
              <a:spcBef>
                <a:spcPts val="0"/>
              </a:spcBef>
              <a:spcAft>
                <a:spcPts val="0"/>
              </a:spcAft>
              <a:buSzPts val="1100"/>
              <a:buNone/>
            </a:pPr>
            <a:r>
              <a:rPr lang="en-US" dirty="0"/>
              <a:t>    - apt-get update &amp;&amp; apt-get -y install </a:t>
            </a:r>
            <a:r>
              <a:rPr lang="en-US" dirty="0" err="1"/>
              <a:t>jq</a:t>
            </a:r>
            <a:endParaRPr lang="en-US" dirty="0"/>
          </a:p>
          <a:p>
            <a:pPr marL="158750" lvl="0" indent="0" algn="l" rtl="0">
              <a:lnSpc>
                <a:spcPct val="100000"/>
              </a:lnSpc>
              <a:spcBef>
                <a:spcPts val="0"/>
              </a:spcBef>
              <a:spcAft>
                <a:spcPts val="0"/>
              </a:spcAft>
              <a:buSzPts val="1100"/>
              <a:buNone/>
            </a:pPr>
            <a:r>
              <a:rPr lang="en-US" dirty="0"/>
              <a:t>    - cat $CI_PROJECT_DIR/</a:t>
            </a:r>
            <a:r>
              <a:rPr lang="en-US" dirty="0" err="1"/>
              <a:t>gl</a:t>
            </a:r>
            <a:r>
              <a:rPr lang="en-US" dirty="0"/>
              <a:t>-dependency-scanning-</a:t>
            </a:r>
            <a:r>
              <a:rPr lang="en-US" dirty="0" err="1"/>
              <a:t>report.json</a:t>
            </a:r>
            <a:r>
              <a:rPr lang="en-US" dirty="0"/>
              <a:t> | </a:t>
            </a:r>
            <a:r>
              <a:rPr lang="en-US" dirty="0" err="1"/>
              <a:t>jq</a:t>
            </a:r>
            <a:r>
              <a:rPr lang="en-US" dirty="0"/>
              <a:t> '.vulnerabilities[] | select(.severity == "High" or .severity == "Critical" or .severity == "Unknown")' | grep . &amp;&amp; exit 1 || exit 0</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58701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B8C5426-6D24-3363-13CE-F9262D84E00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4EE3FD64-E216-2E3B-5538-4B870575B6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DBB9239-CC32-5B42-8EB7-BA02644E88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stages:</a:t>
            </a:r>
          </a:p>
          <a:p>
            <a:pPr marL="158750" lvl="0" indent="0" algn="l" rtl="0">
              <a:lnSpc>
                <a:spcPct val="100000"/>
              </a:lnSpc>
              <a:spcBef>
                <a:spcPts val="0"/>
              </a:spcBef>
              <a:spcAft>
                <a:spcPts val="0"/>
              </a:spcAft>
              <a:buSzPts val="1100"/>
              <a:buNone/>
            </a:pPr>
            <a:r>
              <a:rPr lang="en-US" dirty="0"/>
              <a:t>- build</a:t>
            </a:r>
          </a:p>
          <a:p>
            <a:pPr marL="158750" lvl="0" indent="0" algn="l" rtl="0">
              <a:lnSpc>
                <a:spcPct val="100000"/>
              </a:lnSpc>
              <a:spcBef>
                <a:spcPts val="0"/>
              </a:spcBef>
              <a:spcAft>
                <a:spcPts val="0"/>
              </a:spcAft>
              <a:buSzPts val="1100"/>
              <a:buNone/>
            </a:pPr>
            <a:r>
              <a:rPr lang="en-US" dirty="0"/>
              <a:t>- test</a:t>
            </a:r>
          </a:p>
          <a:p>
            <a:pPr marL="158750" lvl="0" indent="0" algn="l" rtl="0">
              <a:lnSpc>
                <a:spcPct val="100000"/>
              </a:lnSpc>
              <a:spcBef>
                <a:spcPts val="0"/>
              </a:spcBef>
              <a:spcAft>
                <a:spcPts val="0"/>
              </a:spcAft>
              <a:buSzPts val="1100"/>
              <a:buNone/>
            </a:pPr>
            <a:r>
              <a:rPr lang="en-US" dirty="0"/>
              <a:t>- </a:t>
            </a:r>
            <a:r>
              <a:rPr lang="en-US" dirty="0" err="1"/>
              <a:t>devsecops</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include:</a:t>
            </a:r>
          </a:p>
          <a:p>
            <a:pPr marL="158750" lvl="0" indent="0" algn="l" rtl="0">
              <a:lnSpc>
                <a:spcPct val="100000"/>
              </a:lnSpc>
              <a:spcBef>
                <a:spcPts val="0"/>
              </a:spcBef>
              <a:spcAft>
                <a:spcPts val="0"/>
              </a:spcAft>
              <a:buSzPts val="1100"/>
              <a:buNone/>
            </a:pPr>
            <a:r>
              <a:rPr lang="en-US" dirty="0"/>
              <a:t>  - template: Jobs/Container-</a:t>
            </a:r>
            <a:r>
              <a:rPr lang="en-US" dirty="0" err="1"/>
              <a:t>Scanning.gitlab</a:t>
            </a:r>
            <a:r>
              <a:rPr lang="en-US" dirty="0"/>
              <a:t>-</a:t>
            </a:r>
            <a:r>
              <a:rPr lang="en-US" dirty="0" err="1"/>
              <a:t>ci.yml</a:t>
            </a:r>
            <a:endParaRPr lang="en-US" dirty="0"/>
          </a:p>
          <a:p>
            <a:pPr marL="158750" lvl="0" indent="0" algn="l" rtl="0">
              <a:lnSpc>
                <a:spcPct val="100000"/>
              </a:lnSpc>
              <a:spcBef>
                <a:spcPts val="0"/>
              </a:spcBef>
              <a:spcAft>
                <a:spcPts val="0"/>
              </a:spcAft>
              <a:buSzPts val="1100"/>
              <a:buNone/>
            </a:pPr>
            <a:r>
              <a:rPr lang="en-US" dirty="0"/>
              <a:t>  - template: Jobs/Dependency-</a:t>
            </a:r>
            <a:r>
              <a:rPr lang="en-US" dirty="0" err="1"/>
              <a:t>Scanning.gitlab</a:t>
            </a:r>
            <a:r>
              <a:rPr lang="en-US" dirty="0"/>
              <a:t>-</a:t>
            </a:r>
            <a:r>
              <a:rPr lang="en-US" dirty="0" err="1"/>
              <a:t>ci.yml</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gemnasium-dependency_scanning</a:t>
            </a:r>
            <a:r>
              <a:rPr lang="en-US" dirty="0"/>
              <a:t>:</a:t>
            </a:r>
          </a:p>
          <a:p>
            <a:pPr marL="158750" lvl="0" indent="0" algn="l" rtl="0">
              <a:lnSpc>
                <a:spcPct val="100000"/>
              </a:lnSpc>
              <a:spcBef>
                <a:spcPts val="0"/>
              </a:spcBef>
              <a:spcAft>
                <a:spcPts val="0"/>
              </a:spcAft>
              <a:buSzPts val="1100"/>
              <a:buNone/>
            </a:pPr>
            <a:r>
              <a:rPr lang="en-US" dirty="0"/>
              <a:t>  tags: [ saas-linux-large-amd64 ]</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r>
              <a:rPr lang="en-US" dirty="0"/>
              <a:t>  artifacts:</a:t>
            </a:r>
          </a:p>
          <a:p>
            <a:pPr marL="158750" lvl="0" indent="0" algn="l" rtl="0">
              <a:lnSpc>
                <a:spcPct val="100000"/>
              </a:lnSpc>
              <a:spcBef>
                <a:spcPts val="0"/>
              </a:spcBef>
              <a:spcAft>
                <a:spcPts val="0"/>
              </a:spcAft>
              <a:buSzPts val="1100"/>
              <a:buNone/>
            </a:pPr>
            <a:r>
              <a:rPr lang="en-US" dirty="0"/>
              <a:t>    paths:</a:t>
            </a:r>
          </a:p>
          <a:p>
            <a:pPr marL="158750" lvl="0" indent="0" algn="l" rtl="0">
              <a:lnSpc>
                <a:spcPct val="100000"/>
              </a:lnSpc>
              <a:spcBef>
                <a:spcPts val="0"/>
              </a:spcBef>
              <a:spcAft>
                <a:spcPts val="0"/>
              </a:spcAft>
              <a:buSzPts val="1100"/>
              <a:buNone/>
            </a:pPr>
            <a:r>
              <a:rPr lang="en-US" dirty="0"/>
              <a:t>      - </a:t>
            </a:r>
            <a:r>
              <a:rPr lang="en-US" dirty="0" err="1"/>
              <a:t>gl</a:t>
            </a:r>
            <a:r>
              <a:rPr lang="en-US" dirty="0"/>
              <a:t>-dependency-scanning-</a:t>
            </a:r>
            <a:r>
              <a:rPr lang="en-US" dirty="0" err="1"/>
              <a:t>report.json</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container_scanning</a:t>
            </a:r>
            <a:r>
              <a:rPr lang="en-US" dirty="0"/>
              <a:t>:</a:t>
            </a:r>
          </a:p>
          <a:p>
            <a:pPr marL="158750" lvl="0" indent="0" algn="l" rtl="0">
              <a:lnSpc>
                <a:spcPct val="100000"/>
              </a:lnSpc>
              <a:spcBef>
                <a:spcPts val="0"/>
              </a:spcBef>
              <a:spcAft>
                <a:spcPts val="0"/>
              </a:spcAft>
              <a:buSzPts val="1100"/>
              <a:buNone/>
            </a:pPr>
            <a:r>
              <a:rPr lang="en-US" dirty="0"/>
              <a:t>  variables:</a:t>
            </a:r>
          </a:p>
          <a:p>
            <a:pPr marL="158750" lvl="0" indent="0" algn="l" rtl="0">
              <a:lnSpc>
                <a:spcPct val="100000"/>
              </a:lnSpc>
              <a:spcBef>
                <a:spcPts val="0"/>
              </a:spcBef>
              <a:spcAft>
                <a:spcPts val="0"/>
              </a:spcAft>
              <a:buSzPts val="1100"/>
              <a:buNone/>
            </a:pPr>
            <a:r>
              <a:rPr lang="en-US" dirty="0"/>
              <a:t>    GIT_STRATEGY: fetch</a:t>
            </a:r>
          </a:p>
          <a:p>
            <a:pPr marL="158750" lvl="0" indent="0" algn="l" rtl="0">
              <a:lnSpc>
                <a:spcPct val="100000"/>
              </a:lnSpc>
              <a:spcBef>
                <a:spcPts val="0"/>
              </a:spcBef>
              <a:spcAft>
                <a:spcPts val="0"/>
              </a:spcAft>
              <a:buSzPts val="1100"/>
              <a:buNone/>
            </a:pPr>
            <a:r>
              <a:rPr lang="en-US" dirty="0"/>
              <a:t>    CS_DOCKERFILE_PATH: "$CI_PROJECT_DIR/</a:t>
            </a:r>
            <a:r>
              <a:rPr lang="en-US" dirty="0" err="1"/>
              <a:t>Dockerfile</a:t>
            </a:r>
            <a:r>
              <a:rPr lang="en-US" dirty="0"/>
              <a:t>"</a:t>
            </a:r>
          </a:p>
          <a:p>
            <a:pPr marL="158750" lvl="0" indent="0" algn="l" rtl="0">
              <a:lnSpc>
                <a:spcPct val="100000"/>
              </a:lnSpc>
              <a:spcBef>
                <a:spcPts val="0"/>
              </a:spcBef>
              <a:spcAft>
                <a:spcPts val="0"/>
              </a:spcAft>
              <a:buSzPts val="1100"/>
              <a:buNone/>
            </a:pPr>
            <a:r>
              <a:rPr lang="en-US" dirty="0"/>
              <a:t>    CS_IMAGE: $CI_REGISTRY_IMAGE/tutorial-image</a:t>
            </a:r>
          </a:p>
          <a:p>
            <a:pPr marL="158750" lvl="0" indent="0" algn="l" rtl="0">
              <a:lnSpc>
                <a:spcPct val="100000"/>
              </a:lnSpc>
              <a:spcBef>
                <a:spcPts val="0"/>
              </a:spcBef>
              <a:spcAft>
                <a:spcPts val="0"/>
              </a:spcAft>
              <a:buSzPts val="1100"/>
              <a:buNone/>
            </a:pPr>
            <a:r>
              <a:rPr lang="en-US" dirty="0"/>
              <a:t>  artifacts:</a:t>
            </a:r>
          </a:p>
          <a:p>
            <a:pPr marL="158750" lvl="0" indent="0" algn="l" rtl="0">
              <a:lnSpc>
                <a:spcPct val="100000"/>
              </a:lnSpc>
              <a:spcBef>
                <a:spcPts val="0"/>
              </a:spcBef>
              <a:spcAft>
                <a:spcPts val="0"/>
              </a:spcAft>
              <a:buSzPts val="1100"/>
              <a:buNone/>
            </a:pPr>
            <a:r>
              <a:rPr lang="en-US" dirty="0"/>
              <a:t>    paths:</a:t>
            </a:r>
          </a:p>
          <a:p>
            <a:pPr marL="158750" lvl="0" indent="0" algn="l" rtl="0">
              <a:lnSpc>
                <a:spcPct val="100000"/>
              </a:lnSpc>
              <a:spcBef>
                <a:spcPts val="0"/>
              </a:spcBef>
              <a:spcAft>
                <a:spcPts val="0"/>
              </a:spcAft>
              <a:buSzPts val="1100"/>
              <a:buNone/>
            </a:pPr>
            <a:r>
              <a:rPr lang="en-US" dirty="0"/>
              <a:t>      - </a:t>
            </a:r>
            <a:r>
              <a:rPr lang="en-US" dirty="0" err="1"/>
              <a:t>gl</a:t>
            </a:r>
            <a:r>
              <a:rPr lang="en-US" dirty="0"/>
              <a:t>-container-scanning-</a:t>
            </a:r>
            <a:r>
              <a:rPr lang="en-US" dirty="0" err="1"/>
              <a:t>report.json</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build-image:</a:t>
            </a:r>
          </a:p>
          <a:p>
            <a:pPr marL="158750" lvl="0" indent="0" algn="l" rtl="0">
              <a:lnSpc>
                <a:spcPct val="100000"/>
              </a:lnSpc>
              <a:spcBef>
                <a:spcPts val="0"/>
              </a:spcBef>
              <a:spcAft>
                <a:spcPts val="0"/>
              </a:spcAft>
              <a:buSzPts val="1100"/>
              <a:buNone/>
            </a:pPr>
            <a:r>
              <a:rPr lang="en-US" dirty="0"/>
              <a:t>  image: docker:24.0.2</a:t>
            </a:r>
          </a:p>
          <a:p>
            <a:pPr marL="158750" lvl="0" indent="0" algn="l" rtl="0">
              <a:lnSpc>
                <a:spcPct val="100000"/>
              </a:lnSpc>
              <a:spcBef>
                <a:spcPts val="0"/>
              </a:spcBef>
              <a:spcAft>
                <a:spcPts val="0"/>
              </a:spcAft>
              <a:buSzPts val="1100"/>
              <a:buNone/>
            </a:pPr>
            <a:r>
              <a:rPr lang="en-US" dirty="0"/>
              <a:t>  stage: build</a:t>
            </a:r>
          </a:p>
          <a:p>
            <a:pPr marL="158750" lvl="0" indent="0" algn="l" rtl="0">
              <a:lnSpc>
                <a:spcPct val="100000"/>
              </a:lnSpc>
              <a:spcBef>
                <a:spcPts val="0"/>
              </a:spcBef>
              <a:spcAft>
                <a:spcPts val="0"/>
              </a:spcAft>
              <a:buSzPts val="1100"/>
              <a:buNone/>
            </a:pPr>
            <a:r>
              <a:rPr lang="en-US" dirty="0"/>
              <a:t>  services:</a:t>
            </a:r>
          </a:p>
          <a:p>
            <a:pPr marL="158750" lvl="0" indent="0" algn="l" rtl="0">
              <a:lnSpc>
                <a:spcPct val="100000"/>
              </a:lnSpc>
              <a:spcBef>
                <a:spcPts val="0"/>
              </a:spcBef>
              <a:spcAft>
                <a:spcPts val="0"/>
              </a:spcAft>
              <a:buSzPts val="1100"/>
              <a:buNone/>
            </a:pPr>
            <a:r>
              <a:rPr lang="en-US" dirty="0"/>
              <a:t>    - docker:24.0.2-dind</a:t>
            </a:r>
          </a:p>
          <a:p>
            <a:pPr marL="158750" lvl="0" indent="0" algn="l" rtl="0">
              <a:lnSpc>
                <a:spcPct val="100000"/>
              </a:lnSpc>
              <a:spcBef>
                <a:spcPts val="0"/>
              </a:spcBef>
              <a:spcAft>
                <a:spcPts val="0"/>
              </a:spcAft>
              <a:buSzPts val="1100"/>
              <a:buNone/>
            </a:pPr>
            <a:r>
              <a:rPr lang="en-US" dirty="0"/>
              <a:t>  script:</a:t>
            </a:r>
          </a:p>
          <a:p>
            <a:pPr marL="158750" lvl="0" indent="0" algn="l" rtl="0">
              <a:lnSpc>
                <a:spcPct val="100000"/>
              </a:lnSpc>
              <a:spcBef>
                <a:spcPts val="0"/>
              </a:spcBef>
              <a:spcAft>
                <a:spcPts val="0"/>
              </a:spcAft>
              <a:buSzPts val="1100"/>
              <a:buNone/>
            </a:pPr>
            <a:r>
              <a:rPr lang="en-US" dirty="0"/>
              <a:t>    - docker build --tag $CI_REGISTRY_IMAGE/tutorial-image --file </a:t>
            </a:r>
            <a:r>
              <a:rPr lang="en-US" dirty="0" err="1"/>
              <a:t>Dockerfile</a:t>
            </a:r>
            <a:r>
              <a:rPr lang="en-US" dirty="0"/>
              <a:t> .</a:t>
            </a:r>
          </a:p>
          <a:p>
            <a:pPr marL="158750" lvl="0" indent="0" algn="l" rtl="0">
              <a:lnSpc>
                <a:spcPct val="100000"/>
              </a:lnSpc>
              <a:spcBef>
                <a:spcPts val="0"/>
              </a:spcBef>
              <a:spcAft>
                <a:spcPts val="0"/>
              </a:spcAft>
              <a:buSzPts val="1100"/>
              <a:buNone/>
            </a:pPr>
            <a:r>
              <a:rPr lang="en-US" dirty="0"/>
              <a:t>    - docker login --username </a:t>
            </a:r>
            <a:r>
              <a:rPr lang="en-US" dirty="0" err="1"/>
              <a:t>gitlab</a:t>
            </a:r>
            <a:r>
              <a:rPr lang="en-US" dirty="0"/>
              <a:t>-ci-token --password $CI_JOB_TOKEN $CI_REGISTRY</a:t>
            </a:r>
          </a:p>
          <a:p>
            <a:pPr marL="158750" lvl="0" indent="0" algn="l" rtl="0">
              <a:lnSpc>
                <a:spcPct val="100000"/>
              </a:lnSpc>
              <a:spcBef>
                <a:spcPts val="0"/>
              </a:spcBef>
              <a:spcAft>
                <a:spcPts val="0"/>
              </a:spcAft>
              <a:buSzPts val="1100"/>
              <a:buNone/>
            </a:pPr>
            <a:r>
              <a:rPr lang="en-US" dirty="0"/>
              <a:t>    - docker push $CI_REGISTRY_IMAGE/tutorial-image</a:t>
            </a:r>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security_gate_ds</a:t>
            </a:r>
            <a:r>
              <a:rPr lang="en-US" dirty="0"/>
              <a:t>:</a:t>
            </a:r>
          </a:p>
          <a:p>
            <a:pPr marL="158750" lvl="0" indent="0" algn="l" rtl="0">
              <a:lnSpc>
                <a:spcPct val="100000"/>
              </a:lnSpc>
              <a:spcBef>
                <a:spcPts val="0"/>
              </a:spcBef>
              <a:spcAft>
                <a:spcPts val="0"/>
              </a:spcAft>
              <a:buSzPts val="1100"/>
              <a:buNone/>
            </a:pPr>
            <a:r>
              <a:rPr lang="en-US" dirty="0"/>
              <a:t>  stage: </a:t>
            </a:r>
            <a:r>
              <a:rPr lang="en-US" dirty="0" err="1"/>
              <a:t>devsecops</a:t>
            </a:r>
            <a:endParaRPr lang="en-US" dirty="0"/>
          </a:p>
          <a:p>
            <a:pPr marL="158750" lvl="0" indent="0" algn="l" rtl="0">
              <a:lnSpc>
                <a:spcPct val="100000"/>
              </a:lnSpc>
              <a:spcBef>
                <a:spcPts val="0"/>
              </a:spcBef>
              <a:spcAft>
                <a:spcPts val="0"/>
              </a:spcAft>
              <a:buSzPts val="1100"/>
              <a:buNone/>
            </a:pPr>
            <a:r>
              <a:rPr lang="en-US" dirty="0"/>
              <a:t>  script:</a:t>
            </a:r>
          </a:p>
          <a:p>
            <a:pPr marL="158750" lvl="0" indent="0" algn="l" rtl="0">
              <a:lnSpc>
                <a:spcPct val="100000"/>
              </a:lnSpc>
              <a:spcBef>
                <a:spcPts val="0"/>
              </a:spcBef>
              <a:spcAft>
                <a:spcPts val="0"/>
              </a:spcAft>
              <a:buSzPts val="1100"/>
              <a:buNone/>
            </a:pPr>
            <a:r>
              <a:rPr lang="en-US" dirty="0"/>
              <a:t>    - apt-get update &amp;&amp; apt-get -y install </a:t>
            </a:r>
            <a:r>
              <a:rPr lang="en-US" dirty="0" err="1"/>
              <a:t>jq</a:t>
            </a:r>
            <a:endParaRPr lang="en-US" dirty="0"/>
          </a:p>
          <a:p>
            <a:pPr marL="158750" lvl="0" indent="0" algn="l" rtl="0">
              <a:lnSpc>
                <a:spcPct val="100000"/>
              </a:lnSpc>
              <a:spcBef>
                <a:spcPts val="0"/>
              </a:spcBef>
              <a:spcAft>
                <a:spcPts val="0"/>
              </a:spcAft>
              <a:buSzPts val="1100"/>
              <a:buNone/>
            </a:pPr>
            <a:r>
              <a:rPr lang="en-US" dirty="0"/>
              <a:t>    - cat $CI_PROJECT_DIR/</a:t>
            </a:r>
            <a:r>
              <a:rPr lang="en-US" dirty="0" err="1"/>
              <a:t>gl</a:t>
            </a:r>
            <a:r>
              <a:rPr lang="en-US" dirty="0"/>
              <a:t>-dependency-scanning-</a:t>
            </a:r>
            <a:r>
              <a:rPr lang="en-US" dirty="0" err="1"/>
              <a:t>report.json</a:t>
            </a:r>
            <a:r>
              <a:rPr lang="en-US" dirty="0"/>
              <a:t> | </a:t>
            </a:r>
            <a:r>
              <a:rPr lang="en-US" dirty="0" err="1"/>
              <a:t>jq</a:t>
            </a:r>
            <a:r>
              <a:rPr lang="en-US" dirty="0"/>
              <a:t> '.vulnerabilities[] | select(.severity == "High" or .severity == "Critical" or .severity == "Unknown")' | grep . &amp;&amp; exit 1 || exit 0</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security_gate_cs</a:t>
            </a:r>
            <a:r>
              <a:rPr lang="en-US" dirty="0"/>
              <a:t>:</a:t>
            </a:r>
          </a:p>
          <a:p>
            <a:pPr marL="158750" lvl="0" indent="0" algn="l" rtl="0">
              <a:lnSpc>
                <a:spcPct val="100000"/>
              </a:lnSpc>
              <a:spcBef>
                <a:spcPts val="0"/>
              </a:spcBef>
              <a:spcAft>
                <a:spcPts val="0"/>
              </a:spcAft>
              <a:buSzPts val="1100"/>
              <a:buNone/>
            </a:pPr>
            <a:r>
              <a:rPr lang="en-US" dirty="0"/>
              <a:t>  stage: </a:t>
            </a:r>
            <a:r>
              <a:rPr lang="en-US" dirty="0" err="1"/>
              <a:t>devsecops</a:t>
            </a:r>
            <a:endParaRPr lang="en-US" dirty="0"/>
          </a:p>
          <a:p>
            <a:pPr marL="158750" lvl="0" indent="0" algn="l" rtl="0">
              <a:lnSpc>
                <a:spcPct val="100000"/>
              </a:lnSpc>
              <a:spcBef>
                <a:spcPts val="0"/>
              </a:spcBef>
              <a:spcAft>
                <a:spcPts val="0"/>
              </a:spcAft>
              <a:buSzPts val="1100"/>
              <a:buNone/>
            </a:pPr>
            <a:r>
              <a:rPr lang="en-US" dirty="0"/>
              <a:t>  script:</a:t>
            </a:r>
          </a:p>
          <a:p>
            <a:pPr marL="158750" lvl="0" indent="0" algn="l" rtl="0">
              <a:lnSpc>
                <a:spcPct val="100000"/>
              </a:lnSpc>
              <a:spcBef>
                <a:spcPts val="0"/>
              </a:spcBef>
              <a:spcAft>
                <a:spcPts val="0"/>
              </a:spcAft>
              <a:buSzPts val="1100"/>
              <a:buNone/>
            </a:pPr>
            <a:r>
              <a:rPr lang="en-US" dirty="0"/>
              <a:t>    - apt-get update &amp;&amp; apt-get -y install </a:t>
            </a:r>
            <a:r>
              <a:rPr lang="en-US" dirty="0" err="1"/>
              <a:t>jq</a:t>
            </a:r>
            <a:endParaRPr lang="en-US" dirty="0"/>
          </a:p>
          <a:p>
            <a:pPr marL="158750" lvl="0" indent="0" algn="l" rtl="0">
              <a:lnSpc>
                <a:spcPct val="100000"/>
              </a:lnSpc>
              <a:spcBef>
                <a:spcPts val="0"/>
              </a:spcBef>
              <a:spcAft>
                <a:spcPts val="0"/>
              </a:spcAft>
              <a:buSzPts val="1100"/>
              <a:buNone/>
            </a:pPr>
            <a:r>
              <a:rPr lang="en-US" dirty="0"/>
              <a:t>    - cat $CI_PROJECT_DIR/</a:t>
            </a:r>
            <a:r>
              <a:rPr lang="en-US" dirty="0" err="1"/>
              <a:t>gl</a:t>
            </a:r>
            <a:r>
              <a:rPr lang="en-US" dirty="0"/>
              <a:t>-container-scanning-</a:t>
            </a:r>
            <a:r>
              <a:rPr lang="en-US" dirty="0" err="1"/>
              <a:t>report.json</a:t>
            </a:r>
            <a:r>
              <a:rPr lang="en-US" dirty="0"/>
              <a:t> | </a:t>
            </a:r>
            <a:r>
              <a:rPr lang="en-US" dirty="0" err="1"/>
              <a:t>jq</a:t>
            </a:r>
            <a:r>
              <a:rPr lang="en-US" dirty="0"/>
              <a:t> '.vulnerabilities[] | select(.severity == "High" or .severity == "Critical" or .severity == "Unknown")' | grep . &amp;&amp; exit 1 || exit 0</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084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rgbClr val="404040"/>
                </a:solidFill>
                <a:latin typeface="Calibri"/>
                <a:ea typeface="Calibri"/>
                <a:cs typeface="Calibri"/>
                <a:sym typeface="Calibri"/>
              </a:rPr>
              <a:t>After introducing self, have students introduce themselves:</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Name?</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How long with the company?</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What are you hoping to come away from this training having gained in terms of knowledge and/or information that you can take back with you to your teams and your day-to-day role?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112F550C-D9EE-A62E-732A-CAD97DB8E4B9}"/>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25F9932E-BBFC-E99E-56BB-DF4D9F027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6E103900-196C-93A7-3F91-318B4AAAE0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53D67669-9EE7-640B-9C90-C08565C28001}"/>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EA4C7C1B-B664-2FFA-1C82-C581C8D855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D065F5B4-9FB3-21A8-A2B1-4A22E15C75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5754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DCA32EE1-40AE-0D3C-FD2C-1B1F5B5C40C0}"/>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6E4CE39-26B0-82F8-EE8B-C09F862F7C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7B369EF-891F-6B66-426C-FB32B364568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5719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14B28-8364-BC6D-7EDF-7BA802745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1809A-8C8E-AAD8-4454-D1F571A5607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47C6184-6628-5C45-7001-C008807BC21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478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87ECF069-9CCA-4D6E-CC9A-38DE125A39AD}"/>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F7999E2B-1BA2-3E61-F906-299A73375A48}"/>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CE74F435-03B4-7CEE-8607-5FA8B83B34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135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7FACC205-1D9B-706A-26D2-9B235499760D}"/>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C6BF0C25-E444-71DB-0C93-EB0FC978942D}"/>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6646F31D-F4ED-1C35-DEFE-9E6F26F30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7640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0239C99B-3EC7-CEDC-970F-BBD64A829484}"/>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28B8323E-8D0D-4CD8-225A-FE2B1FDC9699}"/>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71E155C6-A215-436B-7783-3A5CCB38F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9831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3A14CECE-BEEA-AD4A-3954-F0679D255E63}"/>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B221B585-7968-9887-DD1A-089F3F286640}"/>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3C976F83-106E-1F2F-2E77-3BBAC019A1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4583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36C2-8025-60C6-D758-C7DDB3371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D7E35-B43F-D80C-C62F-EA3234941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90BCC2-D303-9EE8-5804-3CBC33E42D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20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C3237329-5045-36CA-95D3-1E7A1BFFD466}"/>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4F3242E6-31DA-D21A-D88D-00D8E7D00ACC}"/>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B02348B5-25A2-FB01-619C-37A1613F4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580D1B6D-FC92-3E37-65CE-8D6795367E20}"/>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39D3A251-6B83-529A-F91E-0F0D1143F0D1}"/>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GitLab: </a:t>
            </a:r>
            <a:r>
              <a:rPr lang="en-US" sz="1200" dirty="0">
                <a:solidFill>
                  <a:srgbClr val="404040"/>
                </a:solidFill>
              </a:rPr>
              <a:t>repository creation and branching, integration of automated testing into the pipeline, creating and processing merge requests to support Continuous Integration of changes across the development team, and integration with an artifact repository for storing build outputs</a:t>
            </a: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48BBF3E6-F5A3-6467-5CEE-968CDD131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02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B608-4AF4-4899-D04F-99029DF1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1365D-0E9C-AECF-CE11-C4A53EB28A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6B3BE2-4DCB-B310-7E42-0E0F949B8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274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Git being the name in distributed source control</a:t>
            </a:r>
          </a:p>
          <a:p>
            <a:pPr marL="158750" indent="0">
              <a:buNone/>
            </a:pPr>
            <a:endParaRPr lang="en-US" dirty="0"/>
          </a:p>
        </p:txBody>
      </p:sp>
    </p:spTree>
    <p:extLst>
      <p:ext uri="{BB962C8B-B14F-4D97-AF65-F5344CB8AC3E}">
        <p14:creationId xmlns:p14="http://schemas.microsoft.com/office/powerpoint/2010/main" val="395653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47846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39985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2 1">
  <p:cSld name="3 column 2 1">
    <p:bg>
      <p:bgPr>
        <a:solidFill>
          <a:schemeClr val="lt1"/>
        </a:solidFill>
        <a:effectLst/>
      </p:bgPr>
    </p:bg>
    <p:spTree>
      <p:nvGrpSpPr>
        <p:cNvPr id="1" name="Shape 18"/>
        <p:cNvGrpSpPr/>
        <p:nvPr/>
      </p:nvGrpSpPr>
      <p:grpSpPr>
        <a:xfrm>
          <a:off x="0" y="0"/>
          <a:ext cx="0" cy="0"/>
          <a:chOff x="0" y="0"/>
          <a:chExt cx="0" cy="0"/>
        </a:xfrm>
      </p:grpSpPr>
      <p:sp>
        <p:nvSpPr>
          <p:cNvPr id="19" name="Google Shape;19;p2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20" name="Google Shape;20;p257"/>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7"/>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7"/>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7"/>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4" name="Google Shape;24;p257"/>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5" name="Google Shape;25;p2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33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7283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3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90" r:id="rId26"/>
    <p:sldLayoutId id="2147483691" r:id="rId27"/>
    <p:sldLayoutId id="2147483692" r:id="rId28"/>
    <p:sldLayoutId id="2147483693" r:id="rId29"/>
    <p:sldLayoutId id="2147483694" r:id="rId30"/>
    <p:sldLayoutId id="2147483695"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about.gitlab.com/topics/version-control/what-is-gitlab-flow/" TargetMode="Externa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lab.com/ee/ci/quick_start/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lab.com/ee/user/packages/pypi_repository/auto_publish_tutorial.html"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github.com/KernelGamut32/python-jenkin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lab.com/ee/tutorials/setup_steps/index.html"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lab.com/ee/tutorials/create_register_first_runner/index.html"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tutorials/dependency_scanning.html"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tutorials/container_scanning/index.html"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university.gitlab.com/learn/course/hands-on-lab-security-essentials/main/hands-on-challenge-gitlab-security-essentials"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user/application_security/iac_scanning/"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title"/>
          </p:nvPr>
        </p:nvSpPr>
        <p:spPr>
          <a:xfrm>
            <a:off x="705000" y="2516825"/>
            <a:ext cx="8520600" cy="885942"/>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endParaRPr dirty="0"/>
          </a:p>
          <a:p>
            <a:pPr marL="0" lvl="0" indent="0" algn="l" rtl="0">
              <a:lnSpc>
                <a:spcPct val="100000"/>
              </a:lnSpc>
              <a:spcBef>
                <a:spcPts val="0"/>
              </a:spcBef>
              <a:spcAft>
                <a:spcPts val="0"/>
              </a:spcAft>
              <a:buSzPts val="3500"/>
              <a:buNone/>
            </a:pPr>
            <a:r>
              <a:rPr lang="en-US" sz="2700" dirty="0"/>
              <a:t>Welcome!</a:t>
            </a:r>
            <a:endParaRPr sz="2700" dirty="0"/>
          </a:p>
          <a:p>
            <a:pPr marL="0" lvl="0" indent="0" algn="l" rtl="0">
              <a:lnSpc>
                <a:spcPct val="100000"/>
              </a:lnSpc>
              <a:spcBef>
                <a:spcPts val="0"/>
              </a:spcBef>
              <a:spcAft>
                <a:spcPts val="0"/>
              </a:spcAft>
              <a:buSzPts val="3500"/>
              <a:buNone/>
            </a:pPr>
            <a:r>
              <a:rPr lang="en-US" sz="4500" dirty="0"/>
              <a:t>GitLab</a:t>
            </a:r>
            <a:endParaRPr sz="4500" dirty="0"/>
          </a:p>
        </p:txBody>
      </p:sp>
      <p:pic>
        <p:nvPicPr>
          <p:cNvPr id="2" name="Google Shape;399;p53">
            <a:extLst>
              <a:ext uri="{FF2B5EF4-FFF2-40B4-BE49-F238E27FC236}">
                <a16:creationId xmlns:a16="http://schemas.microsoft.com/office/drawing/2014/main" id="{7745625D-97E3-7AEA-1538-EEDB802A835A}"/>
              </a:ext>
            </a:extLst>
          </p:cNvPr>
          <p:cNvPicPr preferRelativeResize="0"/>
          <p:nvPr/>
        </p:nvPicPr>
        <p:blipFill>
          <a:blip r:embed="rId3">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A7871DB6-136E-80B2-423A-972C649EC2F7}"/>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B4BABCE-01B2-DB82-580F-393040C8E4D9}"/>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Terms</a:t>
            </a:r>
            <a:endParaRPr dirty="0">
              <a:solidFill>
                <a:schemeClr val="dk1"/>
              </a:solidFill>
            </a:endParaRPr>
          </a:p>
        </p:txBody>
      </p:sp>
      <p:sp>
        <p:nvSpPr>
          <p:cNvPr id="351" name="Google Shape;351;p11">
            <a:extLst>
              <a:ext uri="{FF2B5EF4-FFF2-40B4-BE49-F238E27FC236}">
                <a16:creationId xmlns:a16="http://schemas.microsoft.com/office/drawing/2014/main" id="{E4168F49-E5FF-1708-ADDD-0A099210163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Project – Where work is organized, managed, tracked, and delivered as part of software creation (like a repository)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Group – Collection of projects or other groups (like a project)</a:t>
            </a:r>
          </a:p>
          <a:p>
            <a:pPr marL="457200" lvl="0" indent="-323850">
              <a:lnSpc>
                <a:spcPct val="150000"/>
              </a:lnSpc>
              <a:buClr>
                <a:srgbClr val="404040"/>
              </a:buClr>
              <a:buSzPts val="1500"/>
              <a:buFont typeface="Arial"/>
              <a:buChar char="●"/>
            </a:pPr>
            <a:r>
              <a:rPr lang="en-US" sz="1500" dirty="0">
                <a:solidFill>
                  <a:srgbClr val="404040"/>
                </a:solidFill>
              </a:rPr>
              <a:t>Issue – Unit of work in GitLab project (akin to a User Story)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Epic – Collection of related issues</a:t>
            </a:r>
          </a:p>
          <a:p>
            <a:pPr marL="457200" lvl="0" indent="-323850">
              <a:lnSpc>
                <a:spcPct val="150000"/>
              </a:lnSpc>
              <a:buClr>
                <a:srgbClr val="404040"/>
              </a:buClr>
              <a:buSzPts val="1500"/>
              <a:buFont typeface="Arial"/>
              <a:buChar char="●"/>
            </a:pPr>
            <a:r>
              <a:rPr lang="en-US" sz="1500" dirty="0">
                <a:solidFill>
                  <a:srgbClr val="404040"/>
                </a:solidFill>
              </a:rPr>
              <a:t>Merge Request – Request for merge of one developer’s changes with the rest of the team (like a Pull Request)</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Milestone – Deliverable(s) out of a GitLab project for completion (like a release)</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A55CFF45-45A9-BF74-82A1-AE6B33AAF24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5" name="Graphic 4" descr="Artificial Intelligence with solid fill">
            <a:extLst>
              <a:ext uri="{FF2B5EF4-FFF2-40B4-BE49-F238E27FC236}">
                <a16:creationId xmlns:a16="http://schemas.microsoft.com/office/drawing/2014/main" id="{AF07C25A-02B4-7CFA-2033-6527EAD5E3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Tree>
    <p:extLst>
      <p:ext uri="{BB962C8B-B14F-4D97-AF65-F5344CB8AC3E}">
        <p14:creationId xmlns:p14="http://schemas.microsoft.com/office/powerpoint/2010/main" val="2027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DB265FF3-0462-4A8E-8DF3-78F7175FE332}"/>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749FF9A3-9D13-2BBE-0354-789440FAFCF8}"/>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GitLab Flow</a:t>
            </a:r>
            <a:endParaRPr dirty="0">
              <a:solidFill>
                <a:schemeClr val="dk1"/>
              </a:solidFill>
            </a:endParaRPr>
          </a:p>
        </p:txBody>
      </p:sp>
      <p:sp>
        <p:nvSpPr>
          <p:cNvPr id="2" name="Google Shape;238;p2">
            <a:extLst>
              <a:ext uri="{FF2B5EF4-FFF2-40B4-BE49-F238E27FC236}">
                <a16:creationId xmlns:a16="http://schemas.microsoft.com/office/drawing/2014/main" id="{D24DA23C-D0B4-BDF7-783E-0525C567B386}"/>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5" name="Graphic 4" descr="Artificial Intelligence with solid fill">
            <a:extLst>
              <a:ext uri="{FF2B5EF4-FFF2-40B4-BE49-F238E27FC236}">
                <a16:creationId xmlns:a16="http://schemas.microsoft.com/office/drawing/2014/main" id="{A31CD62E-D262-8DAB-080F-F42EA49EA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
        <p:nvSpPr>
          <p:cNvPr id="7" name="TextBox 6">
            <a:extLst>
              <a:ext uri="{FF2B5EF4-FFF2-40B4-BE49-F238E27FC236}">
                <a16:creationId xmlns:a16="http://schemas.microsoft.com/office/drawing/2014/main" id="{4B8A3C4C-1744-2A1C-6BBF-A2507E86D72A}"/>
              </a:ext>
            </a:extLst>
          </p:cNvPr>
          <p:cNvSpPr txBox="1"/>
          <p:nvPr/>
        </p:nvSpPr>
        <p:spPr>
          <a:xfrm>
            <a:off x="1704640" y="2417861"/>
            <a:ext cx="6071419" cy="307777"/>
          </a:xfrm>
          <a:prstGeom prst="rect">
            <a:avLst/>
          </a:prstGeom>
          <a:noFill/>
        </p:spPr>
        <p:txBody>
          <a:bodyPr wrap="square">
            <a:spAutoFit/>
          </a:bodyPr>
          <a:lstStyle/>
          <a:p>
            <a:pPr algn="ctr"/>
            <a:r>
              <a:rPr lang="en-US" dirty="0">
                <a:hlinkClick r:id="rId5"/>
              </a:rPr>
              <a:t>https://about.gitlab.com/topics/version-control/what-is-gitlab-flow/</a:t>
            </a:r>
            <a:endParaRPr lang="en-US" dirty="0"/>
          </a:p>
        </p:txBody>
      </p:sp>
    </p:spTree>
    <p:extLst>
      <p:ext uri="{BB962C8B-B14F-4D97-AF65-F5344CB8AC3E}">
        <p14:creationId xmlns:p14="http://schemas.microsoft.com/office/powerpoint/2010/main" val="394823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CDF20-F104-2682-267B-EF51813580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C01767-7209-216A-135D-24A6686E3827}"/>
              </a:ext>
            </a:extLst>
          </p:cNvPr>
          <p:cNvSpPr>
            <a:spLocks noGrp="1"/>
          </p:cNvSpPr>
          <p:nvPr>
            <p:ph type="title"/>
          </p:nvPr>
        </p:nvSpPr>
        <p:spPr/>
        <p:txBody>
          <a:bodyPr/>
          <a:lstStyle/>
          <a:p>
            <a:r>
              <a:rPr lang="en-US" dirty="0"/>
              <a:t>Building Your Application in GitLab</a:t>
            </a:r>
          </a:p>
        </p:txBody>
      </p:sp>
    </p:spTree>
    <p:extLst>
      <p:ext uri="{BB962C8B-B14F-4D97-AF65-F5344CB8AC3E}">
        <p14:creationId xmlns:p14="http://schemas.microsoft.com/office/powerpoint/2010/main" val="24350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58BBE948-8FE0-C82D-BE08-89B948D12B9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4DD21171-405C-4CE7-07FB-12F36E81C160}"/>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CC7247ED-A5DA-62BD-8CA8-34EBEB6D8028}"/>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Complex Pipeline</a:t>
            </a:r>
            <a:endParaRPr dirty="0"/>
          </a:p>
        </p:txBody>
      </p:sp>
      <p:sp>
        <p:nvSpPr>
          <p:cNvPr id="1295" name="Google Shape;1295;p112">
            <a:extLst>
              <a:ext uri="{FF2B5EF4-FFF2-40B4-BE49-F238E27FC236}">
                <a16:creationId xmlns:a16="http://schemas.microsoft.com/office/drawing/2014/main" id="{05A06B72-1BF0-BF08-E6F9-227DF8A163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296" name="Google Shape;1296;p112">
            <a:extLst>
              <a:ext uri="{FF2B5EF4-FFF2-40B4-BE49-F238E27FC236}">
                <a16:creationId xmlns:a16="http://schemas.microsoft.com/office/drawing/2014/main" id="{4EA5E3D4-C4A3-2572-ADFC-AAE74627E9AB}"/>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https://docs.gitlab.com/ee/ci/quick_start/tutorial.html</a:t>
            </a:r>
            <a:endParaRPr lang="en-US" sz="1000" dirty="0">
              <a:solidFill>
                <a:srgbClr val="D4D4D4"/>
              </a:solidFill>
            </a:endParaRPr>
          </a:p>
        </p:txBody>
      </p:sp>
    </p:spTree>
    <p:extLst>
      <p:ext uri="{BB962C8B-B14F-4D97-AF65-F5344CB8AC3E}">
        <p14:creationId xmlns:p14="http://schemas.microsoft.com/office/powerpoint/2010/main" val="80667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BC46BE72-6C75-3435-7B90-65B3E0C57726}"/>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932CE9A-ED4A-D19B-B98C-9D58DBC1E9B8}"/>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4E38D479-4A7A-3F91-4A76-5B7C3195477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Publish Packages with CI/CD</a:t>
            </a:r>
            <a:endParaRPr dirty="0"/>
          </a:p>
        </p:txBody>
      </p:sp>
      <p:sp>
        <p:nvSpPr>
          <p:cNvPr id="1295" name="Google Shape;1295;p112">
            <a:extLst>
              <a:ext uri="{FF2B5EF4-FFF2-40B4-BE49-F238E27FC236}">
                <a16:creationId xmlns:a16="http://schemas.microsoft.com/office/drawing/2014/main" id="{9BFB2BA0-05A4-11F4-5FE3-726EA20240D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1296" name="Google Shape;1296;p112">
            <a:extLst>
              <a:ext uri="{FF2B5EF4-FFF2-40B4-BE49-F238E27FC236}">
                <a16:creationId xmlns:a16="http://schemas.microsoft.com/office/drawing/2014/main" id="{DCC4F5DB-5957-1063-2D9E-3D38C72C5697}"/>
              </a:ext>
            </a:extLst>
          </p:cNvPr>
          <p:cNvSpPr txBox="1"/>
          <p:nvPr/>
        </p:nvSpPr>
        <p:spPr>
          <a:xfrm>
            <a:off x="3942735" y="2495059"/>
            <a:ext cx="5201265" cy="5539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https://docs.gitlab.com/ee/user/packages/pypi_repository/auto_publish_tutorial.html</a:t>
            </a:r>
            <a:r>
              <a:rPr lang="en-US" sz="1000" dirty="0">
                <a:solidFill>
                  <a:srgbClr val="D4D4D4"/>
                </a:solidFill>
              </a:rPr>
              <a:t>. For the Python app, you can use the app &amp; tests at </a:t>
            </a:r>
            <a:r>
              <a:rPr lang="en-US" sz="1000" dirty="0">
                <a:solidFill>
                  <a:srgbClr val="D4D4D4"/>
                </a:solidFill>
                <a:hlinkClick r:id="rId4"/>
              </a:rPr>
              <a:t>https://github.com/KernelGamut32/python-jenkins</a:t>
            </a:r>
            <a:r>
              <a:rPr lang="en-US" sz="1000" dirty="0">
                <a:solidFill>
                  <a:srgbClr val="D4D4D4"/>
                </a:solidFill>
              </a:rPr>
              <a:t>.</a:t>
            </a:r>
          </a:p>
        </p:txBody>
      </p:sp>
    </p:spTree>
    <p:extLst>
      <p:ext uri="{BB962C8B-B14F-4D97-AF65-F5344CB8AC3E}">
        <p14:creationId xmlns:p14="http://schemas.microsoft.com/office/powerpoint/2010/main" val="377902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ED463B4-EFF1-EA9F-BF34-C914874E394A}"/>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F54CAA1-5FB9-F89E-31CB-20BA983F0BDC}"/>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AC203298-CE8F-16F8-6843-F2A98A3BACF4}"/>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Setup CI/CD Steps</a:t>
            </a:r>
            <a:endParaRPr dirty="0"/>
          </a:p>
        </p:txBody>
      </p:sp>
      <p:sp>
        <p:nvSpPr>
          <p:cNvPr id="1295" name="Google Shape;1295;p112">
            <a:extLst>
              <a:ext uri="{FF2B5EF4-FFF2-40B4-BE49-F238E27FC236}">
                <a16:creationId xmlns:a16="http://schemas.microsoft.com/office/drawing/2014/main" id="{3D83D037-0A91-1297-F116-0CADBC296BA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sp>
        <p:nvSpPr>
          <p:cNvPr id="1296" name="Google Shape;1296;p112">
            <a:extLst>
              <a:ext uri="{FF2B5EF4-FFF2-40B4-BE49-F238E27FC236}">
                <a16:creationId xmlns:a16="http://schemas.microsoft.com/office/drawing/2014/main" id="{553934C3-5AF3-06E6-CB6E-5C4477892CE8}"/>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https://docs.gitlab.com/ee/tutorials/setup_steps/index.html</a:t>
            </a:r>
            <a:endParaRPr lang="en-US" sz="1000" dirty="0">
              <a:solidFill>
                <a:srgbClr val="D4D4D4"/>
              </a:solidFill>
            </a:endParaRPr>
          </a:p>
        </p:txBody>
      </p:sp>
    </p:spTree>
    <p:extLst>
      <p:ext uri="{BB962C8B-B14F-4D97-AF65-F5344CB8AC3E}">
        <p14:creationId xmlns:p14="http://schemas.microsoft.com/office/powerpoint/2010/main" val="37795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5D6531E-5D4B-B2EB-B3C5-A722AE85DF2D}"/>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D3F48D8-322D-44EB-C6FD-1128AF02B866}"/>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79857785-BE3A-3DEA-01A7-64F4CB87CD2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Project Runners</a:t>
            </a:r>
            <a:endParaRPr dirty="0"/>
          </a:p>
        </p:txBody>
      </p:sp>
      <p:sp>
        <p:nvSpPr>
          <p:cNvPr id="1295" name="Google Shape;1295;p112">
            <a:extLst>
              <a:ext uri="{FF2B5EF4-FFF2-40B4-BE49-F238E27FC236}">
                <a16:creationId xmlns:a16="http://schemas.microsoft.com/office/drawing/2014/main" id="{7C374D52-D8BE-2667-C850-E36D188891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
        <p:nvSpPr>
          <p:cNvPr id="1296" name="Google Shape;1296;p112">
            <a:extLst>
              <a:ext uri="{FF2B5EF4-FFF2-40B4-BE49-F238E27FC236}">
                <a16:creationId xmlns:a16="http://schemas.microsoft.com/office/drawing/2014/main" id="{70EA3572-898A-7407-CC2B-E4BCE1D8E8AE}"/>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https://docs.gitlab.com/ee/tutorials/create_register_first_runner/index.html</a:t>
            </a:r>
            <a:endParaRPr lang="en-US" sz="1000" dirty="0">
              <a:solidFill>
                <a:srgbClr val="D4D4D4"/>
              </a:solidFill>
            </a:endParaRPr>
          </a:p>
        </p:txBody>
      </p:sp>
    </p:spTree>
    <p:extLst>
      <p:ext uri="{BB962C8B-B14F-4D97-AF65-F5344CB8AC3E}">
        <p14:creationId xmlns:p14="http://schemas.microsoft.com/office/powerpoint/2010/main" val="116600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42DCB-4D7C-8CEB-E67D-720D465FD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4E8716-CC6D-73E9-7D4E-AD3150996405}"/>
              </a:ext>
            </a:extLst>
          </p:cNvPr>
          <p:cNvSpPr>
            <a:spLocks noGrp="1"/>
          </p:cNvSpPr>
          <p:nvPr>
            <p:ph type="title"/>
          </p:nvPr>
        </p:nvSpPr>
        <p:spPr/>
        <p:txBody>
          <a:bodyPr/>
          <a:lstStyle/>
          <a:p>
            <a:r>
              <a:rPr lang="en-US" dirty="0"/>
              <a:t>Securing Your Application in GitLab</a:t>
            </a:r>
          </a:p>
        </p:txBody>
      </p:sp>
    </p:spTree>
    <p:extLst>
      <p:ext uri="{BB962C8B-B14F-4D97-AF65-F5344CB8AC3E}">
        <p14:creationId xmlns:p14="http://schemas.microsoft.com/office/powerpoint/2010/main" val="422102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D0B5BB13-09BB-D61A-9CE9-CA60EF75A0E3}"/>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E690EA1-1C58-49DD-6766-19EB8C93229E}"/>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B7BA9F2-91C2-2AF3-F7E3-A655D562FE5A}"/>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Dependency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0F7360BB-23F2-3B0D-5295-66A8DD85076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sp>
        <p:nvSpPr>
          <p:cNvPr id="1296" name="Google Shape;1296;p112">
            <a:extLst>
              <a:ext uri="{FF2B5EF4-FFF2-40B4-BE49-F238E27FC236}">
                <a16:creationId xmlns:a16="http://schemas.microsoft.com/office/drawing/2014/main" id="{7EC1671C-688C-AE0D-7AD3-41709F2340EC}"/>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https://docs.gitlab.com/ee/tutorials/dependency_scanning.html</a:t>
            </a:r>
            <a:endParaRPr lang="en-US" sz="1000" dirty="0">
              <a:solidFill>
                <a:srgbClr val="D4D4D4"/>
              </a:solidFill>
            </a:endParaRPr>
          </a:p>
        </p:txBody>
      </p:sp>
    </p:spTree>
    <p:extLst>
      <p:ext uri="{BB962C8B-B14F-4D97-AF65-F5344CB8AC3E}">
        <p14:creationId xmlns:p14="http://schemas.microsoft.com/office/powerpoint/2010/main" val="104331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0F9A049-DA8E-1DAA-9560-9F4BC5AE049F}"/>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7BB5A1F9-7E10-21C3-2453-EC6D78F30E3A}"/>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A3FCC83-6329-97BF-365B-15EB82F438D7}"/>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Docker Container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B687CD8C-02F8-4A13-E286-61D8AC84A3D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19</a:t>
            </a:fld>
            <a:endParaRPr/>
          </a:p>
        </p:txBody>
      </p:sp>
      <p:sp>
        <p:nvSpPr>
          <p:cNvPr id="1296" name="Google Shape;1296;p112">
            <a:extLst>
              <a:ext uri="{FF2B5EF4-FFF2-40B4-BE49-F238E27FC236}">
                <a16:creationId xmlns:a16="http://schemas.microsoft.com/office/drawing/2014/main" id="{93257B9F-5DB8-6F94-B103-00DBE6C1FF91}"/>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https://docs.gitlab.com/ee/tutorials/container_scanning/index.html</a:t>
            </a:r>
            <a:endParaRPr lang="en-US" sz="1000" dirty="0">
              <a:solidFill>
                <a:srgbClr val="D4D4D4"/>
              </a:solidFill>
            </a:endParaRPr>
          </a:p>
        </p:txBody>
      </p:sp>
    </p:spTree>
    <p:extLst>
      <p:ext uri="{BB962C8B-B14F-4D97-AF65-F5344CB8AC3E}">
        <p14:creationId xmlns:p14="http://schemas.microsoft.com/office/powerpoint/2010/main" val="26436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Hello</a:t>
            </a:r>
            <a:endParaRPr/>
          </a:p>
        </p:txBody>
      </p:sp>
      <p:pic>
        <p:nvPicPr>
          <p:cNvPr id="234" name="Google Shape;234;p2"/>
          <p:cNvPicPr preferRelativeResize="0"/>
          <p:nvPr/>
        </p:nvPicPr>
        <p:blipFill rotWithShape="1">
          <a:blip r:embed="rId3">
            <a:alphaModFix/>
          </a:blip>
          <a:srcRect/>
          <a:stretch/>
        </p:blipFill>
        <p:spPr>
          <a:xfrm rot="300002">
            <a:off x="704232" y="-372074"/>
            <a:ext cx="4697753" cy="5026313"/>
          </a:xfrm>
          <a:prstGeom prst="rect">
            <a:avLst/>
          </a:prstGeom>
          <a:noFill/>
          <a:ln>
            <a:noFill/>
          </a:ln>
        </p:spPr>
      </p:pic>
      <p:sp>
        <p:nvSpPr>
          <p:cNvPr id="235" name="Google Shape;235;p2"/>
          <p:cNvSpPr txBox="1">
            <a:spLocks noGrp="1"/>
          </p:cNvSpPr>
          <p:nvPr>
            <p:ph type="body" idx="1"/>
          </p:nvPr>
        </p:nvSpPr>
        <p:spPr>
          <a:xfrm rot="300075">
            <a:off x="1025515" y="2754772"/>
            <a:ext cx="3874852" cy="1545156"/>
          </a:xfrm>
          <a:prstGeom prst="rect">
            <a:avLst/>
          </a:prstGeom>
          <a:noFill/>
          <a:ln>
            <a:noFill/>
          </a:ln>
        </p:spPr>
        <p:txBody>
          <a:bodyPr spcFirstLastPara="1" wrap="square" lIns="91400" tIns="91400" rIns="91400" bIns="91400" anchor="ctr" anchorCtr="0">
            <a:noAutofit/>
          </a:bodyPr>
          <a:lstStyle/>
          <a:p>
            <a:pPr marL="0" lvl="0" indent="0" algn="ctr" rtl="0">
              <a:lnSpc>
                <a:spcPct val="100000"/>
              </a:lnSpc>
              <a:spcBef>
                <a:spcPts val="0"/>
              </a:spcBef>
              <a:spcAft>
                <a:spcPts val="0"/>
              </a:spcAft>
              <a:buSzPts val="1500"/>
              <a:buNone/>
            </a:pPr>
            <a:r>
              <a:rPr lang="en-US" sz="3000" dirty="0">
                <a:solidFill>
                  <a:schemeClr val="accent1"/>
                </a:solidFill>
              </a:rPr>
              <a:t>Allen Sanders</a:t>
            </a:r>
            <a:endParaRPr sz="3000" dirty="0">
              <a:solidFill>
                <a:schemeClr val="accent1"/>
              </a:solidFill>
            </a:endParaRPr>
          </a:p>
          <a:p>
            <a:pPr marL="0" lvl="0" indent="0" algn="ctr" rtl="0">
              <a:lnSpc>
                <a:spcPct val="100000"/>
              </a:lnSpc>
              <a:spcBef>
                <a:spcPts val="0"/>
              </a:spcBef>
              <a:spcAft>
                <a:spcPts val="0"/>
              </a:spcAft>
              <a:buSzPts val="1500"/>
              <a:buNone/>
            </a:pPr>
            <a:r>
              <a:rPr lang="en-US" sz="1900" dirty="0">
                <a:solidFill>
                  <a:schemeClr val="dk1"/>
                </a:solidFill>
              </a:rPr>
              <a:t>Senior Technology Instructor</a:t>
            </a:r>
          </a:p>
          <a:p>
            <a:pPr marL="0" lvl="0" indent="0" algn="ctr" rtl="0">
              <a:lnSpc>
                <a:spcPct val="100000"/>
              </a:lnSpc>
              <a:spcBef>
                <a:spcPts val="0"/>
              </a:spcBef>
              <a:spcAft>
                <a:spcPts val="0"/>
              </a:spcAft>
              <a:buSzPts val="1500"/>
              <a:buNone/>
            </a:pPr>
            <a:r>
              <a:rPr lang="en-US" sz="1900" dirty="0"/>
              <a:t>Pluralsight ILT</a:t>
            </a:r>
            <a:endParaRPr sz="1900" dirty="0">
              <a:solidFill>
                <a:schemeClr val="dk1"/>
              </a:solidFill>
            </a:endParaRPr>
          </a:p>
        </p:txBody>
      </p:sp>
      <p:sp>
        <p:nvSpPr>
          <p:cNvPr id="236" name="Google Shape;236;p2"/>
          <p:cNvSpPr txBox="1">
            <a:spLocks noGrp="1"/>
          </p:cNvSpPr>
          <p:nvPr>
            <p:ph type="body" idx="1"/>
          </p:nvPr>
        </p:nvSpPr>
        <p:spPr>
          <a:xfrm>
            <a:off x="5718621" y="1932900"/>
            <a:ext cx="3037783" cy="28170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30</a:t>
            </a:r>
            <a:r>
              <a:rPr lang="en-US" dirty="0">
                <a:solidFill>
                  <a:schemeClr val="dk1"/>
                </a:solidFill>
              </a:rPr>
              <a:t> years in the industry</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25 years in teaching</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Certified Cloud architect</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Passionate about learning</a:t>
            </a:r>
            <a:endParaRPr dirty="0">
              <a:solidFill>
                <a:schemeClr val="dk1"/>
              </a:solidFill>
            </a:endParaRPr>
          </a:p>
          <a:p>
            <a:pPr marL="457200" lvl="0" indent="-323850" algn="l" rtl="0">
              <a:lnSpc>
                <a:spcPct val="150000"/>
              </a:lnSpc>
              <a:spcBef>
                <a:spcPts val="1000"/>
              </a:spcBef>
              <a:spcAft>
                <a:spcPts val="1000"/>
              </a:spcAft>
              <a:buClr>
                <a:schemeClr val="dk1"/>
              </a:buClr>
              <a:buSzPts val="1500"/>
              <a:buChar char="●"/>
            </a:pPr>
            <a:r>
              <a:rPr lang="en-US" dirty="0">
                <a:solidFill>
                  <a:schemeClr val="dk1"/>
                </a:solidFill>
              </a:rPr>
              <a:t>Also, passionate about Reese’s Cups!</a:t>
            </a:r>
            <a:endParaRPr dirty="0">
              <a:solidFill>
                <a:schemeClr val="dk1"/>
              </a:solidFill>
            </a:endParaRPr>
          </a:p>
        </p:txBody>
      </p:sp>
      <p:sp>
        <p:nvSpPr>
          <p:cNvPr id="237" name="Google Shape;237;p2"/>
          <p:cNvSpPr txBox="1"/>
          <p:nvPr/>
        </p:nvSpPr>
        <p:spPr>
          <a:xfrm>
            <a:off x="6365112" y="1249787"/>
            <a:ext cx="174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About me...</a:t>
            </a:r>
            <a:endParaRPr sz="1800" b="1" i="0" u="none" strike="noStrike" cap="none">
              <a:solidFill>
                <a:srgbClr val="000000"/>
              </a:solidFill>
              <a:latin typeface="Arial"/>
              <a:ea typeface="Arial"/>
              <a:cs typeface="Arial"/>
              <a:sym typeface="Arial"/>
            </a:endParaRPr>
          </a:p>
        </p:txBody>
      </p:sp>
      <p:sp>
        <p:nvSpPr>
          <p:cNvPr id="238" name="Google Shape;238;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pic>
        <p:nvPicPr>
          <p:cNvPr id="239" name="Google Shape;239;p2"/>
          <p:cNvPicPr preferRelativeResize="0"/>
          <p:nvPr/>
        </p:nvPicPr>
        <p:blipFill rotWithShape="1">
          <a:blip r:embed="rId4">
            <a:alphaModFix/>
          </a:blip>
          <a:srcRect/>
          <a:stretch/>
        </p:blipFill>
        <p:spPr>
          <a:xfrm>
            <a:off x="7839140" y="1180013"/>
            <a:ext cx="754616" cy="78869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62CFE9A-8B85-865C-67FE-83DAF2E039C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52A2602C-F04B-B934-7AC2-3B44B278115B}"/>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25F2DD1-B129-0E1E-E509-22F95785886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FC329B13-2856-17B9-1F6A-FE1A5954CF8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sp>
        <p:nvSpPr>
          <p:cNvPr id="1296" name="Google Shape;1296;p112">
            <a:extLst>
              <a:ext uri="{FF2B5EF4-FFF2-40B4-BE49-F238E27FC236}">
                <a16:creationId xmlns:a16="http://schemas.microsoft.com/office/drawing/2014/main" id="{A9BCD348-9867-B587-57C7-28A8C829C1DE}"/>
              </a:ext>
            </a:extLst>
          </p:cNvPr>
          <p:cNvSpPr txBox="1"/>
          <p:nvPr/>
        </p:nvSpPr>
        <p:spPr>
          <a:xfrm>
            <a:off x="4572000" y="2495059"/>
            <a:ext cx="45720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https://university.gitlab.com/learn/course/hands-on-lab-security-essentials/main/hands-on-challenge-gitlab-security-essentials</a:t>
            </a:r>
            <a:endParaRPr lang="en-US" sz="1000" dirty="0">
              <a:solidFill>
                <a:srgbClr val="D4D4D4"/>
              </a:solidFill>
            </a:endParaRPr>
          </a:p>
        </p:txBody>
      </p:sp>
    </p:spTree>
    <p:extLst>
      <p:ext uri="{BB962C8B-B14F-4D97-AF65-F5344CB8AC3E}">
        <p14:creationId xmlns:p14="http://schemas.microsoft.com/office/powerpoint/2010/main" val="387610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43336F7-9525-F7EC-34DF-662D1D37078D}"/>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1E4C6D29-052E-E92D-EFDB-F54C5FDE0C60}"/>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B14585A2-BEEA-87B8-3205-AF2BBBF8B7B7}"/>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err="1"/>
              <a:t>IaC</a:t>
            </a:r>
            <a:r>
              <a:rPr lang="en-US" dirty="0"/>
              <a:t>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64F5F479-1AFE-7963-CEC2-0E26254D12F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sp>
        <p:nvSpPr>
          <p:cNvPr id="1296" name="Google Shape;1296;p112">
            <a:extLst>
              <a:ext uri="{FF2B5EF4-FFF2-40B4-BE49-F238E27FC236}">
                <a16:creationId xmlns:a16="http://schemas.microsoft.com/office/drawing/2014/main" id="{AB171BBA-73AD-0751-48F9-9FF8E766523B}"/>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https://docs.gitlab.com/ee/user/application_security/iac_scanning/</a:t>
            </a:r>
            <a:endParaRPr lang="en-US" sz="1000" dirty="0">
              <a:solidFill>
                <a:srgbClr val="D4D4D4"/>
              </a:solidFill>
            </a:endParaRPr>
          </a:p>
        </p:txBody>
      </p:sp>
    </p:spTree>
    <p:extLst>
      <p:ext uri="{BB962C8B-B14F-4D97-AF65-F5344CB8AC3E}">
        <p14:creationId xmlns:p14="http://schemas.microsoft.com/office/powerpoint/2010/main" val="271548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4565F25-EEB0-AC47-0C58-E9415BEE90A8}"/>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F683AF4-BF01-BCB4-8E01-82FBB58CA0F2}"/>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3A5220C-0EC4-CE28-5847-F970F6AACD4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D2C65716-0151-205C-AE32-D321F3022F3F}"/>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22</a:t>
            </a:fld>
            <a:endParaRPr/>
          </a:p>
        </p:txBody>
      </p:sp>
      <p:sp>
        <p:nvSpPr>
          <p:cNvPr id="1296" name="Google Shape;1296;p112">
            <a:extLst>
              <a:ext uri="{FF2B5EF4-FFF2-40B4-BE49-F238E27FC236}">
                <a16:creationId xmlns:a16="http://schemas.microsoft.com/office/drawing/2014/main" id="{C454DEC4-325F-7183-F586-EB647A5AC6B6}"/>
              </a:ext>
            </a:extLst>
          </p:cNvPr>
          <p:cNvSpPr txBox="1"/>
          <p:nvPr/>
        </p:nvSpPr>
        <p:spPr>
          <a:xfrm>
            <a:off x="4219427" y="2475395"/>
            <a:ext cx="45720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rPr>
              <a:t>Update your </a:t>
            </a:r>
            <a:r>
              <a:rPr lang="en-US" sz="1000" dirty="0" err="1">
                <a:solidFill>
                  <a:srgbClr val="D4D4D4"/>
                </a:solidFill>
              </a:rPr>
              <a:t>Docusaurus</a:t>
            </a:r>
            <a:r>
              <a:rPr lang="en-US" sz="1000" dirty="0">
                <a:solidFill>
                  <a:srgbClr val="D4D4D4"/>
                </a:solidFill>
              </a:rPr>
              <a:t> solution to include the various concepts we’ve been learning – add dependency scanning, SAST, DAST, additional stages, etc. to build out a more full-featured pipeline. Address any High or Critical vulnerabilities uncovered.</a:t>
            </a:r>
          </a:p>
        </p:txBody>
      </p:sp>
    </p:spTree>
    <p:extLst>
      <p:ext uri="{BB962C8B-B14F-4D97-AF65-F5344CB8AC3E}">
        <p14:creationId xmlns:p14="http://schemas.microsoft.com/office/powerpoint/2010/main" val="331808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9D71-B010-AFE0-75CE-C9F66E7DDB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21E31B-054C-CA4F-DBA7-6812E06F32E0}"/>
              </a:ext>
            </a:extLst>
          </p:cNvPr>
          <p:cNvSpPr>
            <a:spLocks noGrp="1"/>
          </p:cNvSpPr>
          <p:nvPr>
            <p:ph type="title"/>
          </p:nvPr>
        </p:nvSpPr>
        <p:spPr/>
        <p:txBody>
          <a:bodyPr/>
          <a:lstStyle/>
          <a:p>
            <a:r>
              <a:rPr lang="en-US" dirty="0"/>
              <a:t>Managing Server Vulnerabilities</a:t>
            </a:r>
          </a:p>
        </p:txBody>
      </p:sp>
    </p:spTree>
    <p:extLst>
      <p:ext uri="{BB962C8B-B14F-4D97-AF65-F5344CB8AC3E}">
        <p14:creationId xmlns:p14="http://schemas.microsoft.com/office/powerpoint/2010/main" val="323379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D59497CF-3342-1612-4861-6A4E250E0F0F}"/>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492F0DC8-B635-9FA7-D45A-7F5779BB688E}"/>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t>Open Source &amp; Third-Party Products</a:t>
            </a:r>
            <a:endParaRPr dirty="0">
              <a:solidFill>
                <a:schemeClr val="dk1"/>
              </a:solidFill>
            </a:endParaRPr>
          </a:p>
        </p:txBody>
      </p:sp>
      <p:sp>
        <p:nvSpPr>
          <p:cNvPr id="351" name="Google Shape;351;p11">
            <a:extLst>
              <a:ext uri="{FF2B5EF4-FFF2-40B4-BE49-F238E27FC236}">
                <a16:creationId xmlns:a16="http://schemas.microsoft.com/office/drawing/2014/main" id="{808BE687-8DB7-E81A-930A-1A8485232D61}"/>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Several open source and third-party products are available to assist with scans on both Windows and Linux boxes</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Many of them are web server and website focused (understandably)</a:t>
            </a:r>
          </a:p>
          <a:p>
            <a:pPr marL="457200" lvl="2" indent="-323850">
              <a:lnSpc>
                <a:spcPct val="150000"/>
              </a:lnSpc>
              <a:buClr>
                <a:srgbClr val="404040"/>
              </a:buClr>
              <a:buSzPts val="1500"/>
              <a:buFont typeface="Arial"/>
              <a:buChar char="●"/>
            </a:pPr>
            <a:r>
              <a:rPr lang="en-US" sz="1500" b="0" i="0" u="none" strike="noStrike" cap="none" dirty="0">
                <a:solidFill>
                  <a:srgbClr val="404040"/>
                </a:solidFill>
                <a:sym typeface="Arial"/>
              </a:rPr>
              <a:t>These products include CLI’s or </a:t>
            </a:r>
            <a:r>
              <a:rPr lang="en-US" sz="1500" b="0" i="0" u="none" strike="noStrike" cap="none" dirty="0" err="1">
                <a:solidFill>
                  <a:srgbClr val="404040"/>
                </a:solidFill>
                <a:sym typeface="Arial"/>
              </a:rPr>
              <a:t>dockerized</a:t>
            </a:r>
            <a:r>
              <a:rPr lang="en-US" sz="1500" b="0" i="0" u="none" strike="noStrike" cap="none" dirty="0">
                <a:solidFill>
                  <a:srgbClr val="404040"/>
                </a:solidFill>
                <a:sym typeface="Arial"/>
              </a:rPr>
              <a:t> implementations for use in pipelines (like those leveraged with GitLab)</a:t>
            </a:r>
          </a:p>
        </p:txBody>
      </p:sp>
      <p:sp>
        <p:nvSpPr>
          <p:cNvPr id="2" name="Google Shape;238;p2">
            <a:extLst>
              <a:ext uri="{FF2B5EF4-FFF2-40B4-BE49-F238E27FC236}">
                <a16:creationId xmlns:a16="http://schemas.microsoft.com/office/drawing/2014/main" id="{5A8C37F0-031C-4BA3-8C7C-43223B8929B1}"/>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24</a:t>
            </a:fld>
            <a:endParaRPr/>
          </a:p>
        </p:txBody>
      </p:sp>
      <p:pic>
        <p:nvPicPr>
          <p:cNvPr id="4" name="Graphic 3" descr="High voltage with solid fill">
            <a:extLst>
              <a:ext uri="{FF2B5EF4-FFF2-40B4-BE49-F238E27FC236}">
                <a16:creationId xmlns:a16="http://schemas.microsoft.com/office/drawing/2014/main" id="{28101369-4C57-C18C-CAA7-9B44690D1D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734" y="113975"/>
            <a:ext cx="914400" cy="914400"/>
          </a:xfrm>
          <a:prstGeom prst="rect">
            <a:avLst/>
          </a:prstGeom>
        </p:spPr>
      </p:pic>
    </p:spTree>
    <p:extLst>
      <p:ext uri="{BB962C8B-B14F-4D97-AF65-F5344CB8AC3E}">
        <p14:creationId xmlns:p14="http://schemas.microsoft.com/office/powerpoint/2010/main" val="17888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3FD9F237-DC15-CDB8-5C58-AD1CAF44F1EA}"/>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87611069-8977-2CBF-E7A0-46A12589E40E}"/>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What Do They Scan?</a:t>
            </a:r>
            <a:endParaRPr dirty="0">
              <a:solidFill>
                <a:schemeClr val="dk1"/>
              </a:solidFill>
            </a:endParaRPr>
          </a:p>
        </p:txBody>
      </p:sp>
      <p:sp>
        <p:nvSpPr>
          <p:cNvPr id="351" name="Google Shape;351;p11">
            <a:extLst>
              <a:ext uri="{FF2B5EF4-FFF2-40B4-BE49-F238E27FC236}">
                <a16:creationId xmlns:a16="http://schemas.microsoft.com/office/drawing/2014/main" id="{EA2F49CD-53F6-F50E-750D-0F84E8EB849F}"/>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133350" lvl="0">
              <a:lnSpc>
                <a:spcPct val="150000"/>
              </a:lnSpc>
              <a:buClr>
                <a:srgbClr val="404040"/>
              </a:buClr>
              <a:buSzPts val="1500"/>
            </a:pPr>
            <a:r>
              <a:rPr lang="en-US" sz="1500" dirty="0">
                <a:solidFill>
                  <a:srgbClr val="404040"/>
                </a:solidFill>
              </a:rPr>
              <a:t>Can search in several areas of focus, including:</a:t>
            </a:r>
          </a:p>
          <a:p>
            <a:pPr marL="457200" lvl="0" indent="-323850">
              <a:lnSpc>
                <a:spcPct val="150000"/>
              </a:lnSpc>
              <a:buClr>
                <a:srgbClr val="404040"/>
              </a:buClr>
              <a:buSzPts val="1500"/>
              <a:buFont typeface="Arial"/>
              <a:buChar char="●"/>
            </a:pPr>
            <a:r>
              <a:rPr lang="en-US" sz="1500" dirty="0">
                <a:solidFill>
                  <a:srgbClr val="404040"/>
                </a:solidFill>
              </a:rPr>
              <a:t>OWASP Top 10 exposure</a:t>
            </a:r>
          </a:p>
          <a:p>
            <a:pPr marL="457200" lvl="0" indent="-323850">
              <a:lnSpc>
                <a:spcPct val="150000"/>
              </a:lnSpc>
              <a:buClr>
                <a:srgbClr val="404040"/>
              </a:buClr>
              <a:buSzPts val="1500"/>
              <a:buFont typeface="Arial"/>
              <a:buChar char="●"/>
            </a:pPr>
            <a:r>
              <a:rPr lang="en-US" sz="1500" dirty="0">
                <a:solidFill>
                  <a:srgbClr val="404040"/>
                </a:solidFill>
              </a:rPr>
              <a:t>Misconfiguration – outdated software, default directories/files, and issues where configuration exposes the machine (or application) to attack</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As with all the other scans:</a:t>
            </a:r>
          </a:p>
        </p:txBody>
      </p:sp>
      <p:sp>
        <p:nvSpPr>
          <p:cNvPr id="2" name="Google Shape;238;p2">
            <a:extLst>
              <a:ext uri="{FF2B5EF4-FFF2-40B4-BE49-F238E27FC236}">
                <a16:creationId xmlns:a16="http://schemas.microsoft.com/office/drawing/2014/main" id="{F6DEFF84-B9DC-162F-BE8F-E0D61603E96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25</a:t>
            </a:fld>
            <a:endParaRPr/>
          </a:p>
        </p:txBody>
      </p:sp>
      <p:pic>
        <p:nvPicPr>
          <p:cNvPr id="4" name="Graphic 3" descr="High voltage with solid fill">
            <a:extLst>
              <a:ext uri="{FF2B5EF4-FFF2-40B4-BE49-F238E27FC236}">
                <a16:creationId xmlns:a16="http://schemas.microsoft.com/office/drawing/2014/main" id="{FCEC7300-5663-7E5F-2691-85C50AA057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734" y="113975"/>
            <a:ext cx="914400" cy="914400"/>
          </a:xfrm>
          <a:prstGeom prst="rect">
            <a:avLst/>
          </a:prstGeom>
        </p:spPr>
      </p:pic>
      <p:sp>
        <p:nvSpPr>
          <p:cNvPr id="5" name="Flowchart: Internal Storage 4">
            <a:extLst>
              <a:ext uri="{FF2B5EF4-FFF2-40B4-BE49-F238E27FC236}">
                <a16:creationId xmlns:a16="http://schemas.microsoft.com/office/drawing/2014/main" id="{5B235A88-FB8C-EBD2-588D-5C8DBDE2711E}"/>
              </a:ext>
            </a:extLst>
          </p:cNvPr>
          <p:cNvSpPr/>
          <p:nvPr/>
        </p:nvSpPr>
        <p:spPr>
          <a:xfrm>
            <a:off x="1101213" y="3126365"/>
            <a:ext cx="1160206" cy="1108691"/>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Internal Storage 5">
            <a:extLst>
              <a:ext uri="{FF2B5EF4-FFF2-40B4-BE49-F238E27FC236}">
                <a16:creationId xmlns:a16="http://schemas.microsoft.com/office/drawing/2014/main" id="{1F75B721-0331-8B70-5248-0522B9422422}"/>
              </a:ext>
            </a:extLst>
          </p:cNvPr>
          <p:cNvSpPr/>
          <p:nvPr/>
        </p:nvSpPr>
        <p:spPr>
          <a:xfrm>
            <a:off x="1253613" y="3278765"/>
            <a:ext cx="1160206" cy="1108691"/>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Internal Storage 6">
            <a:extLst>
              <a:ext uri="{FF2B5EF4-FFF2-40B4-BE49-F238E27FC236}">
                <a16:creationId xmlns:a16="http://schemas.microsoft.com/office/drawing/2014/main" id="{D340E475-8F13-DCBF-64DC-292520A5528A}"/>
              </a:ext>
            </a:extLst>
          </p:cNvPr>
          <p:cNvSpPr/>
          <p:nvPr/>
        </p:nvSpPr>
        <p:spPr>
          <a:xfrm>
            <a:off x="1406013" y="3431165"/>
            <a:ext cx="1160206" cy="1108691"/>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Internal Storage 7">
            <a:extLst>
              <a:ext uri="{FF2B5EF4-FFF2-40B4-BE49-F238E27FC236}">
                <a16:creationId xmlns:a16="http://schemas.microsoft.com/office/drawing/2014/main" id="{D4F0F0A9-7D23-1772-AE66-C465265D3B26}"/>
              </a:ext>
            </a:extLst>
          </p:cNvPr>
          <p:cNvSpPr/>
          <p:nvPr/>
        </p:nvSpPr>
        <p:spPr>
          <a:xfrm>
            <a:off x="1558413" y="3583565"/>
            <a:ext cx="1160206" cy="1108691"/>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AF2F72-0BAD-8F3A-EB7D-8F36901B039E}"/>
              </a:ext>
            </a:extLst>
          </p:cNvPr>
          <p:cNvSpPr txBox="1"/>
          <p:nvPr/>
        </p:nvSpPr>
        <p:spPr>
          <a:xfrm>
            <a:off x="943897" y="4749851"/>
            <a:ext cx="1976284" cy="307777"/>
          </a:xfrm>
          <a:prstGeom prst="rect">
            <a:avLst/>
          </a:prstGeom>
          <a:noFill/>
        </p:spPr>
        <p:txBody>
          <a:bodyPr wrap="square" rtlCol="0">
            <a:spAutoFit/>
          </a:bodyPr>
          <a:lstStyle/>
          <a:p>
            <a:pPr algn="ctr"/>
            <a:r>
              <a:rPr lang="en-US" dirty="0"/>
              <a:t>Code &amp; Artifacts</a:t>
            </a:r>
          </a:p>
        </p:txBody>
      </p:sp>
      <p:pic>
        <p:nvPicPr>
          <p:cNvPr id="12" name="Graphic 11" descr="Drawing Figure with solid fill">
            <a:extLst>
              <a:ext uri="{FF2B5EF4-FFF2-40B4-BE49-F238E27FC236}">
                <a16:creationId xmlns:a16="http://schemas.microsoft.com/office/drawing/2014/main" id="{83387286-D560-B57D-1633-CDF531B740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7919" y="3029281"/>
            <a:ext cx="914400" cy="914400"/>
          </a:xfrm>
          <a:prstGeom prst="rect">
            <a:avLst/>
          </a:prstGeom>
        </p:spPr>
      </p:pic>
      <p:pic>
        <p:nvPicPr>
          <p:cNvPr id="14" name="Graphic 13" descr="Drawing Figure with solid fill">
            <a:extLst>
              <a:ext uri="{FF2B5EF4-FFF2-40B4-BE49-F238E27FC236}">
                <a16:creationId xmlns:a16="http://schemas.microsoft.com/office/drawing/2014/main" id="{FB05B8B0-4869-9E9A-990B-8B340579E8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8736" y="3750081"/>
            <a:ext cx="914400" cy="914400"/>
          </a:xfrm>
          <a:prstGeom prst="rect">
            <a:avLst/>
          </a:prstGeom>
        </p:spPr>
      </p:pic>
      <p:pic>
        <p:nvPicPr>
          <p:cNvPr id="16" name="Graphic 15" descr="Drawing Figure with solid fill">
            <a:extLst>
              <a:ext uri="{FF2B5EF4-FFF2-40B4-BE49-F238E27FC236}">
                <a16:creationId xmlns:a16="http://schemas.microsoft.com/office/drawing/2014/main" id="{3D113877-BB90-D0DB-A739-492718863B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96261" y="3431165"/>
            <a:ext cx="914400" cy="914400"/>
          </a:xfrm>
          <a:prstGeom prst="rect">
            <a:avLst/>
          </a:prstGeom>
        </p:spPr>
      </p:pic>
      <p:sp>
        <p:nvSpPr>
          <p:cNvPr id="17" name="TextBox 16">
            <a:extLst>
              <a:ext uri="{FF2B5EF4-FFF2-40B4-BE49-F238E27FC236}">
                <a16:creationId xmlns:a16="http://schemas.microsoft.com/office/drawing/2014/main" id="{A4C8EDCA-B263-90A2-807C-5BD7483FE277}"/>
              </a:ext>
            </a:extLst>
          </p:cNvPr>
          <p:cNvSpPr txBox="1"/>
          <p:nvPr/>
        </p:nvSpPr>
        <p:spPr>
          <a:xfrm>
            <a:off x="3565834" y="4747449"/>
            <a:ext cx="1976284" cy="307777"/>
          </a:xfrm>
          <a:prstGeom prst="rect">
            <a:avLst/>
          </a:prstGeom>
          <a:noFill/>
        </p:spPr>
        <p:txBody>
          <a:bodyPr wrap="square" rtlCol="0">
            <a:spAutoFit/>
          </a:bodyPr>
          <a:lstStyle/>
          <a:p>
            <a:pPr algn="ctr"/>
            <a:r>
              <a:rPr lang="en-US" dirty="0"/>
              <a:t>Automated Scans</a:t>
            </a:r>
          </a:p>
        </p:txBody>
      </p:sp>
      <p:pic>
        <p:nvPicPr>
          <p:cNvPr id="19" name="Graphic 18" descr="Gauge with solid fill">
            <a:extLst>
              <a:ext uri="{FF2B5EF4-FFF2-40B4-BE49-F238E27FC236}">
                <a16:creationId xmlns:a16="http://schemas.microsoft.com/office/drawing/2014/main" id="{16B40A04-71A1-49FB-025A-F6689B7BE91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29341" y="3431165"/>
            <a:ext cx="914400" cy="914400"/>
          </a:xfrm>
          <a:prstGeom prst="rect">
            <a:avLst/>
          </a:prstGeom>
        </p:spPr>
      </p:pic>
      <p:sp>
        <p:nvSpPr>
          <p:cNvPr id="20" name="TextBox 19">
            <a:extLst>
              <a:ext uri="{FF2B5EF4-FFF2-40B4-BE49-F238E27FC236}">
                <a16:creationId xmlns:a16="http://schemas.microsoft.com/office/drawing/2014/main" id="{2BF52862-F0C8-9373-93C2-E6AA859491A7}"/>
              </a:ext>
            </a:extLst>
          </p:cNvPr>
          <p:cNvSpPr txBox="1"/>
          <p:nvPr/>
        </p:nvSpPr>
        <p:spPr>
          <a:xfrm>
            <a:off x="5698399" y="4747449"/>
            <a:ext cx="1976284" cy="307777"/>
          </a:xfrm>
          <a:prstGeom prst="rect">
            <a:avLst/>
          </a:prstGeom>
          <a:noFill/>
        </p:spPr>
        <p:txBody>
          <a:bodyPr wrap="square" rtlCol="0">
            <a:spAutoFit/>
          </a:bodyPr>
          <a:lstStyle/>
          <a:p>
            <a:pPr algn="ctr"/>
            <a:r>
              <a:rPr lang="en-US" dirty="0"/>
              <a:t>Findings/Results</a:t>
            </a:r>
          </a:p>
        </p:txBody>
      </p:sp>
      <p:cxnSp>
        <p:nvCxnSpPr>
          <p:cNvPr id="22" name="Straight Arrow Connector 21">
            <a:extLst>
              <a:ext uri="{FF2B5EF4-FFF2-40B4-BE49-F238E27FC236}">
                <a16:creationId xmlns:a16="http://schemas.microsoft.com/office/drawing/2014/main" id="{800D50DE-EC7F-1E92-5BAA-5B38BDEC1926}"/>
              </a:ext>
            </a:extLst>
          </p:cNvPr>
          <p:cNvCxnSpPr/>
          <p:nvPr/>
        </p:nvCxnSpPr>
        <p:spPr>
          <a:xfrm>
            <a:off x="2748932" y="4090508"/>
            <a:ext cx="990770" cy="0"/>
          </a:xfrm>
          <a:prstGeom prst="straightConnector1">
            <a:avLst/>
          </a:prstGeom>
          <a:ln w="38100">
            <a:headEnd type="triangle"/>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5708EF-5A6C-7F68-2D57-6DBE1FA98BF2}"/>
              </a:ext>
            </a:extLst>
          </p:cNvPr>
          <p:cNvCxnSpPr/>
          <p:nvPr/>
        </p:nvCxnSpPr>
        <p:spPr>
          <a:xfrm>
            <a:off x="5046733" y="4076048"/>
            <a:ext cx="990770" cy="0"/>
          </a:xfrm>
          <a:prstGeom prst="straightConnector1">
            <a:avLst/>
          </a:prstGeom>
          <a:ln w="38100">
            <a:headEnd type="none"/>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P spid="5" grpId="0" animBg="1"/>
      <p:bldP spid="6" grpId="0" animBg="1"/>
      <p:bldP spid="7" grpId="0" animBg="1"/>
      <p:bldP spid="8" grpId="0" animBg="1"/>
      <p:bldP spid="9" grpId="0"/>
      <p:bldP spid="17"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38766C2-BD88-77A6-B552-3C627E752907}"/>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AA649CED-3EA8-560A-6DD5-090D63B29D8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t>Popular Options</a:t>
            </a:r>
            <a:endParaRPr dirty="0">
              <a:solidFill>
                <a:schemeClr val="dk1"/>
              </a:solidFill>
            </a:endParaRPr>
          </a:p>
        </p:txBody>
      </p:sp>
      <p:sp>
        <p:nvSpPr>
          <p:cNvPr id="351" name="Google Shape;351;p11">
            <a:extLst>
              <a:ext uri="{FF2B5EF4-FFF2-40B4-BE49-F238E27FC236}">
                <a16:creationId xmlns:a16="http://schemas.microsoft.com/office/drawing/2014/main" id="{14FDA7CF-1F39-2BCA-0A6F-270FA3E7D37F}"/>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133350" lvl="0">
              <a:lnSpc>
                <a:spcPct val="150000"/>
              </a:lnSpc>
              <a:buClr>
                <a:srgbClr val="404040"/>
              </a:buClr>
              <a:buSzPts val="1500"/>
            </a:pPr>
            <a:r>
              <a:rPr lang="en-US" sz="1500" dirty="0">
                <a:solidFill>
                  <a:srgbClr val="404040"/>
                </a:solidFill>
              </a:rPr>
              <a:t>Include:</a:t>
            </a:r>
          </a:p>
          <a:p>
            <a:pPr marL="457200" lvl="0" indent="-323850">
              <a:lnSpc>
                <a:spcPct val="150000"/>
              </a:lnSpc>
              <a:buClr>
                <a:srgbClr val="404040"/>
              </a:buClr>
              <a:buSzPts val="1500"/>
              <a:buFont typeface="Arial"/>
              <a:buChar char="●"/>
            </a:pPr>
            <a:r>
              <a:rPr lang="en-US" sz="1500" dirty="0">
                <a:solidFill>
                  <a:srgbClr val="404040"/>
                </a:solidFill>
              </a:rPr>
              <a:t>Nessus</a:t>
            </a:r>
          </a:p>
          <a:p>
            <a:pPr marL="457200" lvl="0" indent="-323850">
              <a:lnSpc>
                <a:spcPct val="150000"/>
              </a:lnSpc>
              <a:buClr>
                <a:srgbClr val="404040"/>
              </a:buClr>
              <a:buSzPts val="1500"/>
              <a:buFont typeface="Arial"/>
              <a:buChar char="●"/>
            </a:pPr>
            <a:r>
              <a:rPr lang="en-US" sz="1500" b="0" i="0" u="none" strike="noStrike" cap="none" dirty="0" err="1">
                <a:solidFill>
                  <a:srgbClr val="404040"/>
                </a:solidFill>
                <a:sym typeface="Arial"/>
              </a:rPr>
              <a:t>QualysGuard</a:t>
            </a:r>
            <a:endParaRPr lang="en-US" sz="1500" b="0" i="0" u="none" strike="noStrike" cap="none" dirty="0">
              <a:solidFill>
                <a:srgbClr val="404040"/>
              </a:solidFill>
              <a:sym typeface="Arial"/>
            </a:endParaRPr>
          </a:p>
          <a:p>
            <a:pPr marL="457200" lvl="0" indent="-323850">
              <a:lnSpc>
                <a:spcPct val="150000"/>
              </a:lnSpc>
              <a:buClr>
                <a:srgbClr val="404040"/>
              </a:buClr>
              <a:buSzPts val="1500"/>
              <a:buFont typeface="Arial"/>
              <a:buChar char="●"/>
            </a:pPr>
            <a:r>
              <a:rPr lang="en-US" sz="1500" dirty="0" err="1">
                <a:solidFill>
                  <a:srgbClr val="404040"/>
                </a:solidFill>
              </a:rPr>
              <a:t>Lynis</a:t>
            </a:r>
            <a:endParaRPr lang="en-US" sz="1500" dirty="0">
              <a:solidFill>
                <a:srgbClr val="404040"/>
              </a:solidFill>
            </a:endParaRPr>
          </a:p>
          <a:p>
            <a:pPr marL="457200" lvl="0" indent="-323850">
              <a:lnSpc>
                <a:spcPct val="150000"/>
              </a:lnSpc>
              <a:buClr>
                <a:srgbClr val="404040"/>
              </a:buClr>
              <a:buSzPts val="1500"/>
              <a:buFont typeface="Arial"/>
              <a:buChar char="●"/>
            </a:pPr>
            <a:r>
              <a:rPr lang="en-US" sz="1500" b="0" i="0" u="none" strike="noStrike" cap="none" dirty="0" err="1">
                <a:solidFill>
                  <a:srgbClr val="404040"/>
                </a:solidFill>
                <a:sym typeface="Arial"/>
              </a:rPr>
              <a:t>Nikto</a:t>
            </a:r>
            <a:endParaRPr lang="en-US" sz="1500"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A1D9E80F-F923-B1CB-E6AA-833CD73899B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26</a:t>
            </a:fld>
            <a:endParaRPr/>
          </a:p>
        </p:txBody>
      </p:sp>
      <p:pic>
        <p:nvPicPr>
          <p:cNvPr id="4" name="Graphic 3" descr="High voltage with solid fill">
            <a:extLst>
              <a:ext uri="{FF2B5EF4-FFF2-40B4-BE49-F238E27FC236}">
                <a16:creationId xmlns:a16="http://schemas.microsoft.com/office/drawing/2014/main" id="{C9A0C338-0068-B9A2-50E4-DE4DB9128B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734" y="113975"/>
            <a:ext cx="914400" cy="914400"/>
          </a:xfrm>
          <a:prstGeom prst="rect">
            <a:avLst/>
          </a:prstGeom>
        </p:spPr>
      </p:pic>
    </p:spTree>
    <p:extLst>
      <p:ext uri="{BB962C8B-B14F-4D97-AF65-F5344CB8AC3E}">
        <p14:creationId xmlns:p14="http://schemas.microsoft.com/office/powerpoint/2010/main" val="26995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42D9055D-02D3-31BD-48CB-AC1FABB87940}"/>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AF6500E-4720-3023-8829-4584B8CC35CA}"/>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t>Additional Protections</a:t>
            </a:r>
            <a:endParaRPr dirty="0">
              <a:solidFill>
                <a:schemeClr val="dk1"/>
              </a:solidFill>
            </a:endParaRPr>
          </a:p>
        </p:txBody>
      </p:sp>
      <p:sp>
        <p:nvSpPr>
          <p:cNvPr id="351" name="Google Shape;351;p11">
            <a:extLst>
              <a:ext uri="{FF2B5EF4-FFF2-40B4-BE49-F238E27FC236}">
                <a16:creationId xmlns:a16="http://schemas.microsoft.com/office/drawing/2014/main" id="{7B7CF9DF-2D3A-36CD-61F8-7554820A2319}"/>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Regular check of key log locations on the system</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Regular patching &amp; security update application</a:t>
            </a:r>
          </a:p>
        </p:txBody>
      </p:sp>
      <p:sp>
        <p:nvSpPr>
          <p:cNvPr id="2" name="Google Shape;238;p2">
            <a:extLst>
              <a:ext uri="{FF2B5EF4-FFF2-40B4-BE49-F238E27FC236}">
                <a16:creationId xmlns:a16="http://schemas.microsoft.com/office/drawing/2014/main" id="{CFA4A69C-3EFB-6BD6-30BC-A16E984693F6}"/>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27</a:t>
            </a:fld>
            <a:endParaRPr/>
          </a:p>
        </p:txBody>
      </p:sp>
      <p:pic>
        <p:nvPicPr>
          <p:cNvPr id="4" name="Graphic 3" descr="High voltage with solid fill">
            <a:extLst>
              <a:ext uri="{FF2B5EF4-FFF2-40B4-BE49-F238E27FC236}">
                <a16:creationId xmlns:a16="http://schemas.microsoft.com/office/drawing/2014/main" id="{6152F715-CD07-7F59-E718-7798F0744A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734" y="113975"/>
            <a:ext cx="914400" cy="914400"/>
          </a:xfrm>
          <a:prstGeom prst="rect">
            <a:avLst/>
          </a:prstGeom>
        </p:spPr>
      </p:pic>
    </p:spTree>
    <p:extLst>
      <p:ext uri="{BB962C8B-B14F-4D97-AF65-F5344CB8AC3E}">
        <p14:creationId xmlns:p14="http://schemas.microsoft.com/office/powerpoint/2010/main" val="90056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 sz="4500" dirty="0"/>
              <a:t>Thank you!</a:t>
            </a:r>
            <a:endParaRPr sz="4500" dirty="0"/>
          </a:p>
          <a:p>
            <a:pPr marL="0" lvl="0" indent="0" algn="l" rtl="0">
              <a:lnSpc>
                <a:spcPct val="83000"/>
              </a:lnSpc>
              <a:spcBef>
                <a:spcPts val="0"/>
              </a:spcBef>
              <a:spcAft>
                <a:spcPts val="0"/>
              </a:spcAft>
              <a:buNone/>
            </a:pPr>
            <a:endParaRPr sz="1900" dirty="0"/>
          </a:p>
          <a:p>
            <a:pPr marL="0" lvl="0" indent="0" algn="l" rtl="0">
              <a:lnSpc>
                <a:spcPct val="115000"/>
              </a:lnSpc>
              <a:spcBef>
                <a:spcPts val="0"/>
              </a:spcBef>
              <a:spcAft>
                <a:spcPts val="0"/>
              </a:spcAft>
              <a:buNone/>
            </a:pPr>
            <a:r>
              <a:rPr lang="en" sz="1900" dirty="0"/>
              <a:t>If you have additional questions, </a:t>
            </a:r>
            <a:br>
              <a:rPr lang="en" sz="1900" dirty="0"/>
            </a:br>
            <a:r>
              <a:rPr lang="en" sz="1900" dirty="0"/>
              <a:t>please reach out to me at:</a:t>
            </a:r>
            <a:endParaRPr sz="1900" dirty="0"/>
          </a:p>
          <a:p>
            <a:pPr marL="0" lvl="0" indent="0" algn="l" rtl="0">
              <a:lnSpc>
                <a:spcPct val="115000"/>
              </a:lnSpc>
              <a:spcBef>
                <a:spcPts val="0"/>
              </a:spcBef>
              <a:spcAft>
                <a:spcPts val="0"/>
              </a:spcAft>
              <a:buNone/>
            </a:pPr>
            <a:r>
              <a:rPr lang="en" sz="1900"/>
              <a:t>asanders@gamuttechnologysvcs.com</a:t>
            </a:r>
            <a:endParaRPr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2" name="Google Shape;399;p53">
            <a:extLst>
              <a:ext uri="{FF2B5EF4-FFF2-40B4-BE49-F238E27FC236}">
                <a16:creationId xmlns:a16="http://schemas.microsoft.com/office/drawing/2014/main" id="{B00FD85A-1D5D-D680-8104-4A431BFAB5CE}"/>
              </a:ext>
            </a:extLst>
          </p:cNvPr>
          <p:cNvPicPr preferRelativeResize="0"/>
          <p:nvPr/>
        </p:nvPicPr>
        <p:blipFill>
          <a:blip r:embed="rId6">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Learning objectives</a:t>
            </a:r>
          </a:p>
          <a:p>
            <a:pPr marL="457200" indent="-323850">
              <a:lnSpc>
                <a:spcPct val="150000"/>
              </a:lnSpc>
              <a:buClr>
                <a:srgbClr val="404040"/>
              </a:buClr>
              <a:buSzPts val="1500"/>
              <a:buFont typeface="Arial"/>
              <a:buChar char="●"/>
            </a:pPr>
            <a:r>
              <a:rPr lang="en-US" sz="1500" dirty="0">
                <a:solidFill>
                  <a:srgbClr val="404040"/>
                </a:solidFill>
              </a:rPr>
              <a:t>What is GitLab?</a:t>
            </a:r>
          </a:p>
          <a:p>
            <a:pPr marL="457200" lvl="0" indent="-323850">
              <a:lnSpc>
                <a:spcPct val="150000"/>
              </a:lnSpc>
              <a:buClr>
                <a:srgbClr val="404040"/>
              </a:buClr>
              <a:buSzPts val="1500"/>
              <a:buFont typeface="Arial"/>
              <a:buChar char="●"/>
            </a:pPr>
            <a:r>
              <a:rPr lang="en-US" sz="1500" dirty="0">
                <a:solidFill>
                  <a:srgbClr val="404040"/>
                </a:solidFill>
              </a:rPr>
              <a:t>Building your application in GitLab</a:t>
            </a:r>
          </a:p>
          <a:p>
            <a:pPr marL="457200" marR="0" lvl="0" indent="-323850" algn="l" rtl="0">
              <a:lnSpc>
                <a:spcPct val="150000"/>
              </a:lnSpc>
              <a:spcBef>
                <a:spcPts val="0"/>
              </a:spcBef>
              <a:spcAft>
                <a:spcPts val="0"/>
              </a:spcAft>
              <a:buClr>
                <a:srgbClr val="404040"/>
              </a:buClr>
              <a:buSzPts val="1500"/>
              <a:buFont typeface="Arial"/>
              <a:buChar char="●"/>
            </a:pPr>
            <a:r>
              <a:rPr lang="en-US" sz="1500" dirty="0">
                <a:solidFill>
                  <a:srgbClr val="404040"/>
                </a:solidFill>
              </a:rPr>
              <a:t>Securing your application in GitLab</a:t>
            </a:r>
          </a:p>
          <a:p>
            <a:pPr marL="457200" marR="0" lvl="0" indent="-323850" algn="l" rtl="0">
              <a:lnSpc>
                <a:spcPct val="150000"/>
              </a:lnSpc>
              <a:spcBef>
                <a:spcPts val="0"/>
              </a:spcBef>
              <a:spcAft>
                <a:spcPts val="0"/>
              </a:spcAft>
              <a:buClr>
                <a:srgbClr val="404040"/>
              </a:buClr>
              <a:buSzPts val="1500"/>
              <a:buFont typeface="Arial"/>
              <a:buChar char="●"/>
            </a:pPr>
            <a:r>
              <a:rPr lang="en-US" sz="1500" dirty="0">
                <a:solidFill>
                  <a:srgbClr val="404040"/>
                </a:solidFill>
              </a:rPr>
              <a:t>Managing server vulnerabilities</a:t>
            </a:r>
          </a:p>
        </p:txBody>
      </p:sp>
      <p:sp>
        <p:nvSpPr>
          <p:cNvPr id="2" name="Google Shape;238;p2">
            <a:extLst>
              <a:ext uri="{FF2B5EF4-FFF2-40B4-BE49-F238E27FC236}">
                <a16:creationId xmlns:a16="http://schemas.microsoft.com/office/drawing/2014/main" id="{F6C1C794-EE84-7A70-4078-51748687D2B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How We’re Going to Work Together</a:t>
            </a:r>
            <a:endParaRPr dirty="0">
              <a:solidFill>
                <a:schemeClr val="dk1"/>
              </a:solidFill>
            </a:endParaRPr>
          </a:p>
        </p:txBody>
      </p:sp>
      <p:sp>
        <p:nvSpPr>
          <p:cNvPr id="351" name="Google Shape;351;p11"/>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Slides and words to highlight key concepts</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Demos to bring those concepts “to life”</a:t>
            </a: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Discussion groups and lab work (which will take place in sandboxes provided via AWS </a:t>
            </a:r>
            <a:r>
              <a:rPr lang="en-US" sz="1500" b="0" i="0" u="none" strike="noStrike" cap="none" dirty="0" err="1">
                <a:solidFill>
                  <a:srgbClr val="404040"/>
                </a:solidFill>
                <a:latin typeface="Arial"/>
                <a:ea typeface="Arial"/>
                <a:cs typeface="Arial"/>
                <a:sym typeface="Arial"/>
              </a:rPr>
              <a:t>WorkSpaces</a:t>
            </a:r>
            <a:r>
              <a:rPr lang="en-US" sz="1500" b="0" i="0" u="none" strike="noStrike" cap="none" dirty="0">
                <a:solidFill>
                  <a:srgbClr val="404040"/>
                </a:solidFill>
                <a:latin typeface="Arial"/>
                <a:ea typeface="Arial"/>
                <a:cs typeface="Arial"/>
                <a:sym typeface="Arial"/>
              </a:rPr>
              <a:t>) for hands-on reinforcement</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NOTE: I welcome being interrupted – if you need more info, or clarification, or anything else, just break in and ask. I am here to help you.</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1741366F-0719-D9EE-1717-926CA7F71020}"/>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3F93-6B0F-D8D4-02E0-EF203DF5DF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CD04CC-F97A-5C50-6455-29A478C945EE}"/>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344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530C6E7-0F45-FEF2-854A-9480D37284FC}"/>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4CFE4EF-664C-84E6-F9DB-C19C581547E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36F3A2BC-F6EA-5986-8A03-FDC955875C25}"/>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Understand key concepts and considerations when leveraging </a:t>
            </a:r>
            <a:r>
              <a:rPr lang="en-US" sz="1500" dirty="0" err="1">
                <a:solidFill>
                  <a:srgbClr val="404040"/>
                </a:solidFill>
              </a:rPr>
              <a:t>DevSecOps</a:t>
            </a:r>
            <a:r>
              <a:rPr lang="en-US" sz="1500" dirty="0">
                <a:solidFill>
                  <a:srgbClr val="404040"/>
                </a:solidFill>
              </a:rPr>
              <a:t> in an Agile environment to help “shift security left” during software development</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Construct and prioritize a threat model for an application being developed and use that threat model as a planning tool to guide each phase of the SDLC in a security-minded manner</a:t>
            </a:r>
            <a:endParaRPr lang="en-US"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Speak to the value of </a:t>
            </a:r>
            <a:r>
              <a:rPr lang="en-US" sz="1500" dirty="0" err="1">
                <a:solidFill>
                  <a:srgbClr val="404040"/>
                </a:solidFill>
              </a:rPr>
              <a:t>DevSecOps</a:t>
            </a:r>
            <a:r>
              <a:rPr lang="en-US" sz="1500" dirty="0">
                <a:solidFill>
                  <a:srgbClr val="404040"/>
                </a:solidFill>
              </a:rPr>
              <a:t> and its consistent application as a set of standards and best practices</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96E29015-B947-594D-C8B2-B3D023B5004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pic>
        <p:nvPicPr>
          <p:cNvPr id="4" name="Graphic 3" descr="Bullseye with solid fill">
            <a:extLst>
              <a:ext uri="{FF2B5EF4-FFF2-40B4-BE49-F238E27FC236}">
                <a16:creationId xmlns:a16="http://schemas.microsoft.com/office/drawing/2014/main" id="{F2F67736-B4A5-5D66-F526-4085D893D9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9883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6EE52BE1-61F1-C189-FA39-84EEB2D3C7E4}"/>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FAB9CC1-B7DE-2BB0-987E-354A00AC1724}"/>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E3D5A860-8C23-9533-1805-E5942E6B94D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Monitor, patch and scan for vulnerabilities in the Operating System (Windows and Linx) and underlying Infrastructure configuration</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Effectively utilize GitLab for Source Code Management and CI/CD, including:</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Understanding and navigating practical activities related to source code repositories in GitLab</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Effectively use Software Composition Analysis (SCA), Static Application Security Testing (SAST), and Dynamic Application Security Testing (DAST)</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18D23A69-FFC1-A32A-E886-60B7FFE5DA0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pic>
        <p:nvPicPr>
          <p:cNvPr id="3" name="Graphic 2" descr="Bullseye with solid fill">
            <a:extLst>
              <a:ext uri="{FF2B5EF4-FFF2-40B4-BE49-F238E27FC236}">
                <a16:creationId xmlns:a16="http://schemas.microsoft.com/office/drawing/2014/main" id="{1FD15500-DC95-7BFD-C091-8FFB917BE5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34731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D34B-F4AF-B09C-DAFC-CD8C865422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B767A7-99B0-3D83-1DA0-B881DAF8ABDD}"/>
              </a:ext>
            </a:extLst>
          </p:cNvPr>
          <p:cNvSpPr>
            <a:spLocks noGrp="1"/>
          </p:cNvSpPr>
          <p:nvPr>
            <p:ph type="title"/>
          </p:nvPr>
        </p:nvSpPr>
        <p:spPr/>
        <p:txBody>
          <a:bodyPr/>
          <a:lstStyle/>
          <a:p>
            <a:r>
              <a:rPr lang="en-US" dirty="0"/>
              <a:t>What is GitLab?</a:t>
            </a:r>
          </a:p>
        </p:txBody>
      </p:sp>
    </p:spTree>
    <p:extLst>
      <p:ext uri="{BB962C8B-B14F-4D97-AF65-F5344CB8AC3E}">
        <p14:creationId xmlns:p14="http://schemas.microsoft.com/office/powerpoint/2010/main" val="21827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7894B0-9FD4-FBBC-38D6-A2AC1C9871AB}"/>
              </a:ext>
            </a:extLst>
          </p:cNvPr>
          <p:cNvSpPr>
            <a:spLocks noGrp="1"/>
          </p:cNvSpPr>
          <p:nvPr>
            <p:ph type="title"/>
          </p:nvPr>
        </p:nvSpPr>
        <p:spPr/>
        <p:txBody>
          <a:bodyPr/>
          <a:lstStyle/>
          <a:p>
            <a:r>
              <a:rPr lang="en-US" dirty="0"/>
              <a:t>GitLab Features</a:t>
            </a:r>
          </a:p>
        </p:txBody>
      </p:sp>
      <p:sp>
        <p:nvSpPr>
          <p:cNvPr id="5" name="Rectangle: Rounded Corners 4">
            <a:extLst>
              <a:ext uri="{FF2B5EF4-FFF2-40B4-BE49-F238E27FC236}">
                <a16:creationId xmlns:a16="http://schemas.microsoft.com/office/drawing/2014/main" id="{6D636610-93D6-5B77-65A9-DD3CD75218FC}"/>
              </a:ext>
            </a:extLst>
          </p:cNvPr>
          <p:cNvSpPr/>
          <p:nvPr/>
        </p:nvSpPr>
        <p:spPr>
          <a:xfrm>
            <a:off x="2222090" y="2028930"/>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Robust Version </a:t>
            </a:r>
            <a:br>
              <a:rPr lang="en-US" dirty="0"/>
            </a:br>
            <a:r>
              <a:rPr lang="en-US" dirty="0"/>
              <a:t>Control (Git)</a:t>
            </a:r>
          </a:p>
        </p:txBody>
      </p:sp>
      <p:sp>
        <p:nvSpPr>
          <p:cNvPr id="6" name="Rectangle: Rounded Corners 5">
            <a:extLst>
              <a:ext uri="{FF2B5EF4-FFF2-40B4-BE49-F238E27FC236}">
                <a16:creationId xmlns:a16="http://schemas.microsoft.com/office/drawing/2014/main" id="{3AAA2BFA-A3C9-9601-0F34-63AA7840F520}"/>
              </a:ext>
            </a:extLst>
          </p:cNvPr>
          <p:cNvSpPr/>
          <p:nvPr/>
        </p:nvSpPr>
        <p:spPr>
          <a:xfrm>
            <a:off x="2222090" y="1187369"/>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Complete SDLC</a:t>
            </a:r>
          </a:p>
        </p:txBody>
      </p:sp>
      <p:sp>
        <p:nvSpPr>
          <p:cNvPr id="7" name="Rectangle: Rounded Corners 6">
            <a:extLst>
              <a:ext uri="{FF2B5EF4-FFF2-40B4-BE49-F238E27FC236}">
                <a16:creationId xmlns:a16="http://schemas.microsoft.com/office/drawing/2014/main" id="{C44FEFDE-1995-683B-304F-D3AAD65B0D4B}"/>
              </a:ext>
            </a:extLst>
          </p:cNvPr>
          <p:cNvSpPr/>
          <p:nvPr/>
        </p:nvSpPr>
        <p:spPr>
          <a:xfrm>
            <a:off x="2222090" y="287835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 &amp; Track Work</a:t>
            </a:r>
          </a:p>
        </p:txBody>
      </p:sp>
      <p:sp>
        <p:nvSpPr>
          <p:cNvPr id="8" name="Rectangle: Rounded Corners 7">
            <a:extLst>
              <a:ext uri="{FF2B5EF4-FFF2-40B4-BE49-F238E27FC236}">
                <a16:creationId xmlns:a16="http://schemas.microsoft.com/office/drawing/2014/main" id="{134DD70E-DA8B-E5F1-436C-B96CEF57D9C1}"/>
              </a:ext>
            </a:extLst>
          </p:cNvPr>
          <p:cNvSpPr/>
          <p:nvPr/>
        </p:nvSpPr>
        <p:spPr>
          <a:xfrm>
            <a:off x="4621161" y="118736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CI/CD</a:t>
            </a:r>
          </a:p>
        </p:txBody>
      </p:sp>
      <p:sp>
        <p:nvSpPr>
          <p:cNvPr id="9" name="Rectangle: Rounded Corners 8">
            <a:extLst>
              <a:ext uri="{FF2B5EF4-FFF2-40B4-BE49-F238E27FC236}">
                <a16:creationId xmlns:a16="http://schemas.microsoft.com/office/drawing/2014/main" id="{7ED890DF-AB37-0A45-ACED-D8FC774E6715}"/>
              </a:ext>
            </a:extLst>
          </p:cNvPr>
          <p:cNvSpPr/>
          <p:nvPr/>
        </p:nvSpPr>
        <p:spPr>
          <a:xfrm>
            <a:off x="4621161" y="202892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r>
              <a:rPr lang="en-US" dirty="0" err="1"/>
              <a:t>DevSecOps</a:t>
            </a:r>
            <a:endParaRPr lang="en-US" dirty="0"/>
          </a:p>
        </p:txBody>
      </p:sp>
      <p:sp>
        <p:nvSpPr>
          <p:cNvPr id="10" name="Rectangle: Rounded Corners 9">
            <a:extLst>
              <a:ext uri="{FF2B5EF4-FFF2-40B4-BE49-F238E27FC236}">
                <a16:creationId xmlns:a16="http://schemas.microsoft.com/office/drawing/2014/main" id="{31001CB1-E5F2-2674-3D19-2F8938412D18}"/>
              </a:ext>
            </a:extLst>
          </p:cNvPr>
          <p:cNvSpPr/>
          <p:nvPr/>
        </p:nvSpPr>
        <p:spPr>
          <a:xfrm>
            <a:off x="3421626" y="371204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br>
              <a:rPr lang="en-US" dirty="0"/>
            </a:br>
            <a:r>
              <a:rPr lang="en-US" dirty="0"/>
              <a:t>Package &amp; Release</a:t>
            </a:r>
          </a:p>
        </p:txBody>
      </p:sp>
      <p:sp>
        <p:nvSpPr>
          <p:cNvPr id="12" name="Rectangle: Rounded Corners 11">
            <a:extLst>
              <a:ext uri="{FF2B5EF4-FFF2-40B4-BE49-F238E27FC236}">
                <a16:creationId xmlns:a16="http://schemas.microsoft.com/office/drawing/2014/main" id="{9BC892EE-2EC4-C590-35A8-15C719699B3A}"/>
              </a:ext>
            </a:extLst>
          </p:cNvPr>
          <p:cNvSpPr/>
          <p:nvPr/>
        </p:nvSpPr>
        <p:spPr>
          <a:xfrm>
            <a:off x="4621161" y="286261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 Support</a:t>
            </a:r>
          </a:p>
        </p:txBody>
      </p:sp>
    </p:spTree>
    <p:extLst>
      <p:ext uri="{BB962C8B-B14F-4D97-AF65-F5344CB8AC3E}">
        <p14:creationId xmlns:p14="http://schemas.microsoft.com/office/powerpoint/2010/main" val="244423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Lst>
  </p:timing>
</p:sld>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9668</TotalTime>
  <Words>1606</Words>
  <Application>Microsoft Office PowerPoint</Application>
  <PresentationFormat>On-screen Show (16:9)</PresentationFormat>
  <Paragraphs>218</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Montserrat Medium</vt:lpstr>
      <vt:lpstr>Montserrat</vt:lpstr>
      <vt:lpstr>Calibri</vt:lpstr>
      <vt:lpstr>Courier New</vt:lpstr>
      <vt:lpstr>Helvetica Neue Light</vt:lpstr>
      <vt:lpstr>Pluralsight default theme</vt:lpstr>
      <vt:lpstr> Welcome! GitLab</vt:lpstr>
      <vt:lpstr>Hello</vt:lpstr>
      <vt:lpstr>Agenda</vt:lpstr>
      <vt:lpstr>How We’re Going to Work Together</vt:lpstr>
      <vt:lpstr>Learning Objectives</vt:lpstr>
      <vt:lpstr>Learning Objectives</vt:lpstr>
      <vt:lpstr>Learning Objectives</vt:lpstr>
      <vt:lpstr>What is GitLab?</vt:lpstr>
      <vt:lpstr>GitLab Features</vt:lpstr>
      <vt:lpstr>Terms</vt:lpstr>
      <vt:lpstr>GitLab Flow</vt:lpstr>
      <vt:lpstr>Building Your Application in GitLab</vt:lpstr>
      <vt:lpstr>LAB:</vt:lpstr>
      <vt:lpstr>LAB:</vt:lpstr>
      <vt:lpstr>LAB:</vt:lpstr>
      <vt:lpstr>LAB:</vt:lpstr>
      <vt:lpstr>Securing Your Application in GitLab</vt:lpstr>
      <vt:lpstr>LAB:</vt:lpstr>
      <vt:lpstr>LAB:</vt:lpstr>
      <vt:lpstr>LAB:</vt:lpstr>
      <vt:lpstr>LAB:</vt:lpstr>
      <vt:lpstr>LAB:</vt:lpstr>
      <vt:lpstr>Managing Server Vulnerabilities</vt:lpstr>
      <vt:lpstr>Open Source &amp; Third-Party Products</vt:lpstr>
      <vt:lpstr>What Do They Scan?</vt:lpstr>
      <vt:lpstr>Popular Options</vt:lpstr>
      <vt:lpstr>Additional Protections</vt:lpstr>
      <vt:lpstr>Thank you!  If you have additional questions,  please reach out to me at: asanders@gamuttechnologysvcs.com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341</cp:revision>
  <dcterms:modified xsi:type="dcterms:W3CDTF">2025-01-31T20:29:41Z</dcterms:modified>
</cp:coreProperties>
</file>