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8" r:id="rId3"/>
    <p:sldId id="269" r:id="rId4"/>
    <p:sldId id="257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70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custDataLst>
    <p:tags r:id="rId3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191"/>
    <a:srgbClr val="8E8E8E"/>
    <a:srgbClr val="85DFFF"/>
    <a:srgbClr val="000000"/>
    <a:srgbClr val="FFFF00"/>
    <a:srgbClr val="5DFFFF"/>
    <a:srgbClr val="00DBD6"/>
    <a:srgbClr val="8ACDE2"/>
    <a:srgbClr val="C4C4C4"/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5" autoAdjust="0"/>
    <p:restoredTop sz="94798" autoAdjust="0"/>
  </p:normalViewPr>
  <p:slideViewPr>
    <p:cSldViewPr>
      <p:cViewPr>
        <p:scale>
          <a:sx n="100" d="100"/>
          <a:sy n="100" d="100"/>
        </p:scale>
        <p:origin x="744" y="3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85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546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25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Лекция 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программируем для реализаций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CCatalog</a:t>
            </a:r>
            <a:r>
              <a:rPr lang="ru-RU" dirty="0"/>
              <a:t>, а не для интерфейсов</a:t>
            </a:r>
            <a:endParaRPr lang="en-US" dirty="0"/>
          </a:p>
          <a:p>
            <a:r>
              <a:rPr lang="ru-RU" dirty="0"/>
              <a:t>При изменении реализации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vector</a:t>
            </a:r>
            <a:r>
              <a:rPr lang="ru-RU" dirty="0"/>
              <a:t> на </a:t>
            </a:r>
            <a:r>
              <a:rPr lang="en-US" dirty="0"/>
              <a:t>list</a:t>
            </a:r>
            <a:r>
              <a:rPr lang="ru-RU" dirty="0"/>
              <a:t> придется изменять код вывода списка книг</a:t>
            </a:r>
          </a:p>
          <a:p>
            <a:r>
              <a:rPr lang="ru-RU" dirty="0"/>
              <a:t>При выводе книг нужно знать как в том или ином объекте организована коллекция элементов</a:t>
            </a:r>
          </a:p>
          <a:p>
            <a:r>
              <a:rPr lang="ru-RU" dirty="0"/>
              <a:t>Реализация поощряет дублирование кода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37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проблемы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Классы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CCatalog</a:t>
            </a:r>
            <a:r>
              <a:rPr lang="en-US" dirty="0"/>
              <a:t> </a:t>
            </a:r>
            <a:r>
              <a:rPr lang="ru-RU" dirty="0"/>
              <a:t>используют разную реализацию хранилища списка книг</a:t>
            </a:r>
          </a:p>
          <a:p>
            <a:pPr lvl="1"/>
            <a:r>
              <a:rPr lang="ru-RU" dirty="0"/>
              <a:t>Классы решают разные задачи</a:t>
            </a:r>
          </a:p>
          <a:p>
            <a:pPr lvl="1"/>
            <a:r>
              <a:rPr lang="ru-RU" dirty="0"/>
              <a:t>Изменение реализации коллекций бывает трудным,</a:t>
            </a:r>
            <a:r>
              <a:rPr lang="en-US" dirty="0"/>
              <a:t> </a:t>
            </a:r>
            <a:r>
              <a:rPr lang="ru-RU" dirty="0"/>
              <a:t>нежелательным либо невозможным</a:t>
            </a:r>
          </a:p>
          <a:p>
            <a:r>
              <a:rPr lang="ru-RU" dirty="0"/>
              <a:t>Нужен механизм, позволяющий реализовать единый интерфейс для коллекций и избавиться от дублирования кода при переборе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372325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</a:t>
            </a:r>
            <a:r>
              <a:rPr lang="en-US" dirty="0" err="1"/>
              <a:t>PrintLibraryBooks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PrintCatalogBooks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2492896"/>
            <a:ext cx="66967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PrintLibraryBooks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PrintCatalogBooks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books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();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books)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titleAndBook.second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Вводим абстракцию «Итератор»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2060848"/>
            <a:ext cx="8712968" cy="4207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Get()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Clone()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21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Вводим абстракцию «Книги»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1508" y="1556792"/>
            <a:ext cx="7812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3016" y="3795797"/>
            <a:ext cx="65243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28" y="5473005"/>
            <a:ext cx="65193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9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7" y="1628800"/>
            <a:ext cx="8881145" cy="510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0"/>
            <a:ext cx="684076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CConstLibraryBookIterator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CConstLibraryBookIterator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m_library.GetBooksCount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Get()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m_library.GetBookAtIndex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logic_error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"Can't move next"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CConstLibraryBookIterator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738031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Get()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-&gt;second);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Clone()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5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4223165"/>
            <a:ext cx="7182544" cy="2627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IBooks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...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CConstLibraryBookIterator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CBookPtr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838842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m_books.cbegin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m_books.cend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8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книг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844824"/>
            <a:ext cx="4032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7839" y="4221088"/>
            <a:ext cx="27160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lib;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catalog;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(lib);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(catalog);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4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сущности программы по учету книг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87B350-9E3A-495C-9227-D64110E3FB10}"/>
              </a:ext>
            </a:extLst>
          </p:cNvPr>
          <p:cNvGrpSpPr/>
          <p:nvPr/>
        </p:nvGrpSpPr>
        <p:grpSpPr>
          <a:xfrm>
            <a:off x="2715717" y="1807664"/>
            <a:ext cx="3050886" cy="1198461"/>
            <a:chOff x="2715717" y="1807664"/>
            <a:chExt cx="3050886" cy="1198461"/>
          </a:xfrm>
        </p:grpSpPr>
        <p:pic>
          <p:nvPicPr>
            <p:cNvPr id="1030" name="Picture 6" descr="http://prostavkinasport.ru/wp-content/uploads/2015/03/book_PNG211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5717" y="1807664"/>
              <a:ext cx="1536107" cy="1198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254435" y="1807664"/>
              <a:ext cx="15121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/>
                <a:t>Книга</a:t>
              </a:r>
            </a:p>
            <a:p>
              <a:r>
                <a:rPr lang="ru-RU" sz="1400" dirty="0"/>
                <a:t>Автор</a:t>
              </a:r>
            </a:p>
            <a:p>
              <a:r>
                <a:rPr lang="ru-RU" sz="1400" dirty="0"/>
                <a:t>Название</a:t>
              </a:r>
            </a:p>
            <a:p>
              <a:r>
                <a:rPr lang="ru-RU" sz="1400" dirty="0"/>
                <a:t>Год публикации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375039-BC07-42BE-837A-65894AB129D5}"/>
              </a:ext>
            </a:extLst>
          </p:cNvPr>
          <p:cNvGrpSpPr/>
          <p:nvPr/>
        </p:nvGrpSpPr>
        <p:grpSpPr>
          <a:xfrm>
            <a:off x="433505" y="3399884"/>
            <a:ext cx="3410306" cy="3033211"/>
            <a:chOff x="433505" y="3399884"/>
            <a:chExt cx="3410306" cy="3033211"/>
          </a:xfrm>
        </p:grpSpPr>
        <p:pic>
          <p:nvPicPr>
            <p:cNvPr id="1026" name="Picture 2" descr="http://in-news.ru/upload/iblock/1a0/1a086a02cb62742d9128dacfc98dd09d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091" y="3399884"/>
              <a:ext cx="3034680" cy="2017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33505" y="5478988"/>
              <a:ext cx="341030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/>
                <a:t>Библиотека</a:t>
              </a:r>
            </a:p>
            <a:p>
              <a:r>
                <a:rPr lang="ru-RU" sz="1400" dirty="0"/>
                <a:t>Добавление книги</a:t>
              </a:r>
            </a:p>
            <a:p>
              <a:r>
                <a:rPr lang="ru-RU" sz="1400" dirty="0"/>
                <a:t>Количество книг</a:t>
              </a:r>
            </a:p>
            <a:p>
              <a:r>
                <a:rPr lang="ru-RU" sz="1400" dirty="0"/>
                <a:t>Доступ к книге по ее порядковому номеру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A5B28A-289F-47CB-9C97-D4DE8B1EA54E}"/>
              </a:ext>
            </a:extLst>
          </p:cNvPr>
          <p:cNvGrpSpPr/>
          <p:nvPr/>
        </p:nvGrpSpPr>
        <p:grpSpPr>
          <a:xfrm>
            <a:off x="4707907" y="3410328"/>
            <a:ext cx="4104456" cy="2825110"/>
            <a:chOff x="4707907" y="3410328"/>
            <a:chExt cx="4104456" cy="2825110"/>
          </a:xfrm>
        </p:grpSpPr>
        <p:pic>
          <p:nvPicPr>
            <p:cNvPr id="1028" name="Picture 4" descr="http://www.hcenter-irk.info/sites/default/files/img_b_12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7907" y="3410328"/>
              <a:ext cx="3040553" cy="2027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707907" y="5496774"/>
              <a:ext cx="41044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/>
                <a:t>Каталог книг</a:t>
              </a:r>
            </a:p>
            <a:p>
              <a:r>
                <a:rPr lang="ru-RU" sz="1400" dirty="0"/>
                <a:t>Добавление книги в каталог</a:t>
              </a:r>
            </a:p>
            <a:p>
              <a:r>
                <a:rPr lang="ru-RU" sz="1400" dirty="0"/>
                <a:t>Список книг, отсортированный по названию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541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7308304" cy="6931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(move(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-&gt;Clone()) {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&amp;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-&gt;Clone();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Get()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-&gt;Get();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-&gt;Next();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2060848"/>
            <a:ext cx="5886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lib;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catalog;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один способ вывода книг</a:t>
            </a:r>
          </a:p>
        </p:txBody>
      </p:sp>
    </p:spTree>
    <p:extLst>
      <p:ext uri="{BB962C8B-B14F-4D97-AF65-F5344CB8AC3E}">
        <p14:creationId xmlns:p14="http://schemas.microsoft.com/office/powerpoint/2010/main" val="33809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«Итератор»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механизм последовательного перебора элементов коллекции без раскрытия ее внутреннего представления</a:t>
            </a:r>
          </a:p>
          <a:p>
            <a:pPr lvl="1"/>
            <a:r>
              <a:rPr lang="ru-RU" dirty="0"/>
              <a:t>Перебор выполняется объектом итератора, а не самой коллекцией</a:t>
            </a:r>
          </a:p>
          <a:p>
            <a:pPr lvl="2"/>
            <a:r>
              <a:rPr lang="ru-RU" dirty="0"/>
              <a:t>Упрощает интерфейс коллекции</a:t>
            </a:r>
          </a:p>
          <a:p>
            <a:pPr lvl="2"/>
            <a:r>
              <a:rPr lang="ru-RU" dirty="0"/>
              <a:t>Распределяет обязанности</a:t>
            </a:r>
          </a:p>
          <a:p>
            <a:pPr lvl="2"/>
            <a:r>
              <a:rPr lang="ru-RU" dirty="0"/>
              <a:t>Позволяет выполнять параллельную итерацию</a:t>
            </a:r>
          </a:p>
        </p:txBody>
      </p:sp>
    </p:spTree>
    <p:extLst>
      <p:ext uri="{BB962C8B-B14F-4D97-AF65-F5344CB8AC3E}">
        <p14:creationId xmlns:p14="http://schemas.microsoft.com/office/powerpoint/2010/main" val="779234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924944"/>
            <a:ext cx="6081751" cy="28497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1772816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Наличие общего интерфейса удобно для клиента, т.к. клиент отделяется от реализации коллекции объектов.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282500"/>
            <a:ext cx="2324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ConcreteAggregate</a:t>
            </a:r>
            <a:r>
              <a:rPr lang="en-US" sz="1400" dirty="0"/>
              <a:t> </a:t>
            </a:r>
            <a:r>
              <a:rPr lang="ru-RU" sz="1400" dirty="0"/>
              <a:t>содержит коллекцию объектов и реализует метод, который возвращает итератор для этой коллекции.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0112" y="1690159"/>
            <a:ext cx="3456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</a:t>
            </a:r>
            <a:r>
              <a:rPr lang="en-US" sz="1400" dirty="0"/>
              <a:t>Iterator </a:t>
            </a:r>
            <a:r>
              <a:rPr lang="ru-RU" sz="1400" dirty="0"/>
              <a:t>должен быть реализован всеми итераторами. Перечень методов может варьироваться.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55776" y="5523105"/>
            <a:ext cx="2880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Каждая разновидность </a:t>
            </a:r>
            <a:r>
              <a:rPr lang="en-US" sz="1400" dirty="0" err="1"/>
              <a:t>ConcreteAggregate</a:t>
            </a:r>
            <a:r>
              <a:rPr lang="en-US" sz="1400" dirty="0"/>
              <a:t> </a:t>
            </a:r>
            <a:r>
              <a:rPr lang="ru-RU" sz="1400" dirty="0"/>
              <a:t>отвечает за создание экземпляра </a:t>
            </a:r>
            <a:r>
              <a:rPr lang="en-US" sz="1400" dirty="0" err="1"/>
              <a:t>ConcreteIterator</a:t>
            </a:r>
            <a:r>
              <a:rPr lang="ru-RU" sz="1400" dirty="0"/>
              <a:t>, который может использоваться для перебора своей коллекции объектов.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0153" y="5929849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Concrete Iterator</a:t>
            </a:r>
            <a:r>
              <a:rPr lang="ru-RU" sz="1400" dirty="0"/>
              <a:t> отвечает за управление текущей позицией перебора</a:t>
            </a:r>
            <a:r>
              <a:rPr lang="en-US" sz="1400" dirty="0"/>
              <a:t> </a:t>
            </a:r>
            <a:r>
              <a:rPr lang="ru-RU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074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Внешние и внутренние итераторы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Внешний итератор</a:t>
            </a:r>
          </a:p>
          <a:p>
            <a:pPr lvl="1"/>
            <a:r>
              <a:rPr lang="ru-RU" dirty="0"/>
              <a:t>Клиент управляет перебором, вызывая </a:t>
            </a:r>
            <a:r>
              <a:rPr lang="en-US" dirty="0"/>
              <a:t>next()</a:t>
            </a:r>
            <a:r>
              <a:rPr lang="ru-RU" dirty="0"/>
              <a:t> для перехода к следующему элементу</a:t>
            </a:r>
          </a:p>
          <a:p>
            <a:r>
              <a:rPr lang="ru-RU" dirty="0"/>
              <a:t>Внутренний итератор</a:t>
            </a:r>
          </a:p>
          <a:p>
            <a:pPr lvl="1"/>
            <a:r>
              <a:rPr lang="ru-RU" dirty="0"/>
              <a:t>Перебором элементов управляет итератор, клиент передает операцию, выполняемую над каждым элементом</a:t>
            </a:r>
          </a:p>
          <a:p>
            <a:pPr lvl="1"/>
            <a:r>
              <a:rPr lang="ru-RU" dirty="0"/>
              <a:t>Меньше гибкости</a:t>
            </a:r>
          </a:p>
          <a:p>
            <a:pPr lvl="1"/>
            <a:r>
              <a:rPr lang="ru-RU" dirty="0"/>
              <a:t>Проще в использовании</a:t>
            </a:r>
          </a:p>
        </p:txBody>
      </p:sp>
    </p:spTree>
    <p:extLst>
      <p:ext uri="{BB962C8B-B14F-4D97-AF65-F5344CB8AC3E}">
        <p14:creationId xmlns:p14="http://schemas.microsoft.com/office/powerpoint/2010/main" val="378395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Перебор в обратном направлении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Итератор может предоставлять методы для перехода к предыдущему элементу</a:t>
            </a:r>
          </a:p>
          <a:p>
            <a:r>
              <a:rPr lang="ru-RU" dirty="0"/>
              <a:t>Возможно создание реверсирующего итератора-адаптера, меняющего перебор элементов на противоположный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reverse_iterator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37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Принцип единственной ответственности (</a:t>
            </a:r>
            <a:r>
              <a:rPr lang="en-US" sz="3600" dirty="0"/>
              <a:t>Single Responsibility Principle</a:t>
            </a:r>
            <a:r>
              <a:rPr lang="ru-RU" sz="36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должен иметь только одну причину для изменения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76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72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1" y="2269012"/>
            <a:ext cx="8858697" cy="32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5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Изначальная модель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49" y="2564904"/>
            <a:ext cx="5580901" cy="31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564243"/>
            <a:ext cx="66247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Книга</a:t>
            </a:r>
          </a:p>
        </p:txBody>
      </p:sp>
    </p:spTree>
    <p:extLst>
      <p:ext uri="{BB962C8B-B14F-4D97-AF65-F5344CB8AC3E}">
        <p14:creationId xmlns:p14="http://schemas.microsoft.com/office/powerpoint/2010/main" val="7391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564243"/>
            <a:ext cx="785201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m_books.emplace_back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m_books.size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m_books.at(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m_books.at(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</a:t>
            </a:r>
          </a:p>
        </p:txBody>
      </p:sp>
    </p:spTree>
    <p:extLst>
      <p:ext uri="{BB962C8B-B14F-4D97-AF65-F5344CB8AC3E}">
        <p14:creationId xmlns:p14="http://schemas.microsoft.com/office/powerpoint/2010/main" val="308934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916832"/>
            <a:ext cx="7083099" cy="380104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multimap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bookCopy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m_books.emplace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bookCopy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Книжный каталог</a:t>
            </a:r>
          </a:p>
        </p:txBody>
      </p:sp>
    </p:spTree>
    <p:extLst>
      <p:ext uri="{BB962C8B-B14F-4D97-AF65-F5344CB8AC3E}">
        <p14:creationId xmlns:p14="http://schemas.microsoft.com/office/powerpoint/2010/main" val="142349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2204864"/>
            <a:ext cx="8064896" cy="3944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lib;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"Moby Dick"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"Herman Melville"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1851));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Adventures of Tom Sawyer"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"Mark Twain"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1876));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"Crime and Punishment"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"Fyodor Dostoevsky"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1866));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"White Fang"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"Jack London"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Hound of the Baskervilles"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"Arthur Conan Doyle"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1902));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catalog;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"Moby Dick"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"Herman Melville"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1851));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Adventures of Tom Sawyer"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"Mark Twain"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1876));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"Crime and Punishment"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"Fyodor Dostoevsky"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1866));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"White Fang"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"Jack London"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Hound of the Baskervilles"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"Arthur Conan Doyle"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1902));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Добавление книг в библиотеку и каталог</a:t>
            </a:r>
          </a:p>
        </p:txBody>
      </p:sp>
    </p:spTree>
    <p:extLst>
      <p:ext uri="{BB962C8B-B14F-4D97-AF65-F5344CB8AC3E}">
        <p14:creationId xmlns:p14="http://schemas.microsoft.com/office/powerpoint/2010/main" val="372767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764298"/>
            <a:ext cx="8336406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 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(boost::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R"("%1%" by %2%, %3%)"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()).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PrintLibraryBooks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PrintCatalogBooks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books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books)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titleAndBook.second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книг в </a:t>
            </a:r>
            <a:r>
              <a:rPr lang="en-US" dirty="0" err="1"/>
              <a:t>stdout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59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16832"/>
            <a:ext cx="5580901" cy="45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9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dcc568c7f8f988d82ebad162b08d70b69990c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6169</TotalTime>
  <Words>2056</Words>
  <Application>Microsoft Office PowerPoint</Application>
  <PresentationFormat>On-screen Show (4:3)</PresentationFormat>
  <Paragraphs>395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Итератор</vt:lpstr>
      <vt:lpstr>Основные сущности программы по учету книг</vt:lpstr>
      <vt:lpstr>Изначальная модель</vt:lpstr>
      <vt:lpstr>Книга</vt:lpstr>
      <vt:lpstr>Библиотека</vt:lpstr>
      <vt:lpstr>Книжный каталог</vt:lpstr>
      <vt:lpstr>Добавление книг в библиотеку и каталог</vt:lpstr>
      <vt:lpstr>Вывод книг в stdout</vt:lpstr>
      <vt:lpstr>Диаграмма классов</vt:lpstr>
      <vt:lpstr>Недостатки</vt:lpstr>
      <vt:lpstr>Анализ проблемы</vt:lpstr>
      <vt:lpstr>Сравнение PrintLibraryBooks и PrintCatalogBooks</vt:lpstr>
      <vt:lpstr>Вводим абстракцию «Итератор»</vt:lpstr>
      <vt:lpstr>Вводим абстракцию «Книги»</vt:lpstr>
      <vt:lpstr>Диаграмма классов</vt:lpstr>
      <vt:lpstr>PowerPoint Presentation</vt:lpstr>
      <vt:lpstr>PowerPoint Presentation</vt:lpstr>
      <vt:lpstr>PowerPoint Presentation</vt:lpstr>
      <vt:lpstr>Вывод книг</vt:lpstr>
      <vt:lpstr>PowerPoint Presentation</vt:lpstr>
      <vt:lpstr>Еще один способ вывода книг</vt:lpstr>
      <vt:lpstr>Паттерн «Итератор»</vt:lpstr>
      <vt:lpstr>Структура паттерна</vt:lpstr>
      <vt:lpstr>Внешние и внутренние итераторы</vt:lpstr>
      <vt:lpstr>Перебор в обратном направлении</vt:lpstr>
      <vt:lpstr>Принцип единственной ответственности (Single Responsibility Principle)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456</cp:revision>
  <dcterms:created xsi:type="dcterms:W3CDTF">2016-02-02T19:36:42Z</dcterms:created>
  <dcterms:modified xsi:type="dcterms:W3CDTF">2020-10-16T06:07:47Z</dcterms:modified>
</cp:coreProperties>
</file>