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56" r:id="rId2"/>
    <p:sldId id="259" r:id="rId3"/>
    <p:sldId id="258" r:id="rId4"/>
    <p:sldId id="262" r:id="rId5"/>
    <p:sldId id="257" r:id="rId6"/>
    <p:sldId id="260" r:id="rId7"/>
    <p:sldId id="261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1" r:id="rId31"/>
  </p:sldIdLst>
  <p:sldSz cx="9144000" cy="6858000" type="screen4x3"/>
  <p:notesSz cx="6858000" cy="9144000"/>
  <p:custDataLst>
    <p:tags r:id="rId3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38" autoAdjust="0"/>
    <p:restoredTop sz="91830" autoAdjust="0"/>
  </p:normalViewPr>
  <p:slideViewPr>
    <p:cSldViewPr>
      <p:cViewPr>
        <p:scale>
          <a:sx n="75" d="100"/>
          <a:sy n="75" d="100"/>
        </p:scale>
        <p:origin x="1872" y="6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82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7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0F9C9-AB92-4E86-B698-DEC9BF4350FF}" type="datetimeFigureOut">
              <a:rPr lang="ru-RU" smtClean="0"/>
              <a:t>17.09.2020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Декоратор (обертка)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(начало)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69954"/>
            <a:ext cx="6048164" cy="2307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 smtClean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 smtClean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92174" y="3810662"/>
            <a:ext cx="6451826" cy="306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SetChocolateSyrup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hasSyrup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final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остальные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Set/Has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методы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47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Примерная реализация (продолжение)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20014" y="1414336"/>
            <a:ext cx="4231974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 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Продолжение класса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CBeverage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*/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+=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", chocolate </a:t>
            </a:r>
            <a:r>
              <a:rPr lang="en-US" sz="14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syrup"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desc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 = 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4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cost 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+= 30;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...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cost;</a:t>
            </a:r>
            <a:endParaRPr lang="ru-RU" sz="14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m_hasChocolateSyrup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false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/*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флаги наличия остальных</a:t>
            </a:r>
          </a:p>
          <a:p>
            <a:pPr defTabSz="180975">
              <a:lnSpc>
                <a:spcPct val="115000"/>
              </a:lnSpc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 дополнений </a:t>
            </a:r>
            <a:r>
              <a:rPr lang="en-US" sz="14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defTabSz="180975">
              <a:lnSpc>
                <a:spcPct val="115000"/>
              </a:lnSpc>
            </a:pP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965848" y="1447276"/>
            <a:ext cx="5184576" cy="3313215"/>
            <a:chOff x="3965915" y="3530104"/>
            <a:chExt cx="5184576" cy="331321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3965915" y="3530104"/>
              <a:ext cx="5184576" cy="3313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// </a:t>
              </a:r>
              <a:r>
                <a:rPr lang="ru-RU" sz="1400" dirty="0" smtClean="0">
                  <a:solidFill>
                    <a:srgbClr val="008000"/>
                  </a:solidFill>
                  <a:latin typeface="Consolas"/>
                  <a:ea typeface="Calibri"/>
                  <a:cs typeface="Times New Roman"/>
                </a:rPr>
                <a:t>Кофе, другие классы реализуются похожим образом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CCoffee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: 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string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override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A31515"/>
                  </a:solidFill>
                  <a:latin typeface="Consolas"/>
                  <a:ea typeface="Calibri"/>
                  <a:cs typeface="Times New Roman"/>
                </a:rPr>
                <a:t>"Coffee"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8080"/>
                  </a:solidFill>
                  <a:latin typeface="Consolas"/>
                  <a:ea typeface="Calibri"/>
                  <a:cs typeface="Times New Roman"/>
                </a:rPr>
                <a:t>+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GetDescription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 </a:t>
              </a:r>
              <a:r>
                <a:rPr lang="en-US" sz="1400" dirty="0" err="1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const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{</a:t>
              </a: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FF"/>
                  </a:solidFill>
                  <a:latin typeface="Consolas"/>
                  <a:ea typeface="Calibri"/>
                  <a:cs typeface="Times New Roman"/>
                </a:rPr>
                <a:t>return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60 + </a:t>
              </a:r>
              <a:r>
                <a:rPr lang="en-US" sz="1400" dirty="0" err="1">
                  <a:solidFill>
                    <a:srgbClr val="2B91AF"/>
                  </a:solidFill>
                  <a:latin typeface="Consolas"/>
                  <a:ea typeface="Calibri"/>
                  <a:cs typeface="Times New Roman"/>
                </a:rPr>
                <a:t>CBeverage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::</a:t>
              </a:r>
              <a:r>
                <a:rPr lang="en-US" sz="1400" dirty="0" err="1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GetCost</a:t>
              </a: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(); </a:t>
              </a:r>
              <a:endPara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	</a:t>
              </a:r>
              <a:r>
                <a:rPr lang="en-US" sz="1400" dirty="0" smtClean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</a:t>
              </a:r>
              <a:endParaRPr lang="ru-RU" sz="1400" dirty="0">
                <a:ea typeface="Calibri"/>
                <a:cs typeface="Times New Roman"/>
              </a:endParaRPr>
            </a:p>
            <a:p>
              <a:pPr defTabSz="180975">
                <a:lnSpc>
                  <a:spcPct val="115000"/>
                </a:lnSpc>
                <a:spcAft>
                  <a:spcPts val="10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Consolas"/>
                  <a:ea typeface="Calibri"/>
                  <a:cs typeface="Times New Roman"/>
                </a:rPr>
                <a:t>};</a:t>
              </a:r>
              <a:endParaRPr lang="ru-RU" sz="1400" dirty="0">
                <a:ea typeface="Calibri"/>
                <a:cs typeface="Times New Roman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4355976" y="5013176"/>
              <a:ext cx="4788024" cy="3600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355976" y="5949280"/>
              <a:ext cx="3456384" cy="43204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Rectangle 8"/>
          <p:cNvSpPr/>
          <p:nvPr/>
        </p:nvSpPr>
        <p:spPr>
          <a:xfrm>
            <a:off x="3971529" y="5011209"/>
            <a:ext cx="4992960" cy="1695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coffee.SetChocolateSyrup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smtClean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coffee.GetCost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0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Критика архитектурного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Изменение цены приведет к </a:t>
            </a:r>
            <a:r>
              <a:rPr lang="ru-RU" dirty="0" smtClean="0"/>
              <a:t>модификации </a:t>
            </a:r>
            <a:r>
              <a:rPr lang="ru-RU" dirty="0" smtClean="0"/>
              <a:t>существующего кода</a:t>
            </a:r>
          </a:p>
          <a:p>
            <a:r>
              <a:rPr lang="ru-RU" dirty="0" smtClean="0"/>
              <a:t>При добавлении дополнений придется модифицировать родительский класс</a:t>
            </a:r>
          </a:p>
          <a:p>
            <a:r>
              <a:rPr lang="ru-RU" dirty="0" smtClean="0"/>
              <a:t>Некоторые возможн</a:t>
            </a:r>
            <a:r>
              <a:rPr lang="ru-RU" dirty="0"/>
              <a:t>ы</a:t>
            </a:r>
            <a:r>
              <a:rPr lang="ru-RU" dirty="0" smtClean="0"/>
              <a:t>е комбинации могут быть нежелательными</a:t>
            </a:r>
          </a:p>
          <a:p>
            <a:pPr lvl="1"/>
            <a:r>
              <a:rPr lang="ru-RU" dirty="0" smtClean="0"/>
              <a:t>Молочный коктейль со льдом</a:t>
            </a:r>
          </a:p>
          <a:p>
            <a:r>
              <a:rPr lang="ru-RU" dirty="0" smtClean="0"/>
              <a:t>Как добавить двойную порцию шоколада</a:t>
            </a:r>
            <a:r>
              <a:rPr lang="en-US" dirty="0" smtClean="0"/>
              <a:t>?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Что еще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Принцип открытости/закрытости (</a:t>
            </a:r>
            <a:r>
              <a:rPr lang="en-US" dirty="0" smtClean="0"/>
              <a:t>Open/Closed principle)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Классы должны быть открытыми для расширения, но закрытыми для изменения</a:t>
            </a:r>
          </a:p>
          <a:p>
            <a:r>
              <a:rPr lang="ru-RU" dirty="0" smtClean="0"/>
              <a:t>Построить архитектуру, устойчивую к изменениям, при этом гибкую для поддержки нового функционала</a:t>
            </a:r>
          </a:p>
        </p:txBody>
      </p:sp>
    </p:spTree>
    <p:extLst>
      <p:ext uri="{BB962C8B-B14F-4D97-AF65-F5344CB8AC3E}">
        <p14:creationId xmlns:p14="http://schemas.microsoft.com/office/powerpoint/2010/main" val="15205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Последовательность действий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Берем обычный кофе</a:t>
            </a:r>
          </a:p>
          <a:p>
            <a:pPr lvl="1"/>
            <a:r>
              <a:rPr lang="ru-RU" dirty="0" smtClean="0"/>
              <a:t>Это обычный напиток</a:t>
            </a:r>
          </a:p>
          <a:p>
            <a:r>
              <a:rPr lang="ru-RU" dirty="0" smtClean="0"/>
              <a:t>Создаем объект Корица и «оборачиваем» им Кофе</a:t>
            </a:r>
          </a:p>
          <a:p>
            <a:pPr lvl="1"/>
            <a:r>
              <a:rPr lang="ru-RU" dirty="0" smtClean="0"/>
              <a:t>Корица является декоратором. Его тип повторяет тип декорируемого объекта (напиток)</a:t>
            </a:r>
          </a:p>
          <a:p>
            <a:r>
              <a:rPr lang="ru-RU" dirty="0" smtClean="0"/>
              <a:t>Создаем объект «Шоколадный сироп» и оборачиваем им корицу</a:t>
            </a:r>
          </a:p>
          <a:p>
            <a:pPr lvl="1"/>
            <a:r>
              <a:rPr lang="ru-RU" dirty="0" smtClean="0"/>
              <a:t>«Шоколадный сироп» также является декоратором</a:t>
            </a:r>
          </a:p>
          <a:p>
            <a:r>
              <a:rPr lang="ru-RU" dirty="0" smtClean="0"/>
              <a:t>Кофе, «завернутый» в шоколадный сироп и корицу сохраняет признаки напитка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стоимости напитка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11556776" y="39755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844808" y="4656580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1564006" y="5482696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 flipH="1">
            <a:off x="473696" y="2420888"/>
            <a:ext cx="8136904" cy="33123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 flipH="1">
            <a:off x="2849960" y="2780928"/>
            <a:ext cx="4968552" cy="25202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88" y="4160261"/>
            <a:ext cx="1045397" cy="94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7" y="4077072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Овал 9"/>
          <p:cNvSpPr/>
          <p:nvPr/>
        </p:nvSpPr>
        <p:spPr>
          <a:xfrm flipH="1">
            <a:off x="5252051" y="3040844"/>
            <a:ext cx="2278429" cy="190032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093" y="3810947"/>
            <a:ext cx="1170284" cy="698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reeform 4"/>
          <p:cNvSpPr/>
          <p:nvPr/>
        </p:nvSpPr>
        <p:spPr>
          <a:xfrm>
            <a:off x="226721" y="3729940"/>
            <a:ext cx="1612900" cy="723900"/>
          </a:xfrm>
          <a:custGeom>
            <a:avLst/>
            <a:gdLst>
              <a:gd name="connsiteX0" fmla="*/ 1727200 w 1727200"/>
              <a:gd name="connsiteY0" fmla="*/ 482600 h 482600"/>
              <a:gd name="connsiteX1" fmla="*/ 647700 w 1727200"/>
              <a:gd name="connsiteY1" fmla="*/ 431800 h 482600"/>
              <a:gd name="connsiteX2" fmla="*/ 0 w 1727200"/>
              <a:gd name="connsiteY2" fmla="*/ 0 h 482600"/>
              <a:gd name="connsiteX0" fmla="*/ 1727200 w 1727200"/>
              <a:gd name="connsiteY0" fmla="*/ 482600 h 939800"/>
              <a:gd name="connsiteX1" fmla="*/ 1079500 w 1727200"/>
              <a:gd name="connsiteY1" fmla="*/ 939800 h 939800"/>
              <a:gd name="connsiteX2" fmla="*/ 0 w 1727200"/>
              <a:gd name="connsiteY2" fmla="*/ 0 h 939800"/>
              <a:gd name="connsiteX0" fmla="*/ 1612900 w 1612900"/>
              <a:gd name="connsiteY0" fmla="*/ 0 h 775253"/>
              <a:gd name="connsiteX1" fmla="*/ 965200 w 1612900"/>
              <a:gd name="connsiteY1" fmla="*/ 457200 h 775253"/>
              <a:gd name="connsiteX2" fmla="*/ 0 w 1612900"/>
              <a:gd name="connsiteY2" fmla="*/ 723900 h 775253"/>
              <a:gd name="connsiteX0" fmla="*/ 1612900 w 1612900"/>
              <a:gd name="connsiteY0" fmla="*/ 0 h 723900"/>
              <a:gd name="connsiteX1" fmla="*/ 965200 w 1612900"/>
              <a:gd name="connsiteY1" fmla="*/ 4572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914400 w 1612900"/>
              <a:gd name="connsiteY1" fmla="*/ 266700 h 723900"/>
              <a:gd name="connsiteX2" fmla="*/ 0 w 1612900"/>
              <a:gd name="connsiteY2" fmla="*/ 723900 h 723900"/>
              <a:gd name="connsiteX0" fmla="*/ 1612900 w 1612900"/>
              <a:gd name="connsiteY0" fmla="*/ 0 h 723900"/>
              <a:gd name="connsiteX1" fmla="*/ 863600 w 1612900"/>
              <a:gd name="connsiteY1" fmla="*/ 127000 h 723900"/>
              <a:gd name="connsiteX2" fmla="*/ 0 w 1612900"/>
              <a:gd name="connsiteY2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900" h="723900">
                <a:moveTo>
                  <a:pt x="1612900" y="0"/>
                </a:moveTo>
                <a:cubicBezTo>
                  <a:pt x="1282700" y="63500"/>
                  <a:pt x="1132417" y="44450"/>
                  <a:pt x="863600" y="127000"/>
                </a:cubicBezTo>
                <a:cubicBezTo>
                  <a:pt x="594783" y="209550"/>
                  <a:pt x="294216" y="429683"/>
                  <a:pt x="0" y="7239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2009190" y="3793292"/>
            <a:ext cx="2108200" cy="368616"/>
          </a:xfrm>
          <a:custGeom>
            <a:avLst/>
            <a:gdLst>
              <a:gd name="connsiteX0" fmla="*/ 2108200 w 2108200"/>
              <a:gd name="connsiteY0" fmla="*/ 50800 h 368616"/>
              <a:gd name="connsiteX1" fmla="*/ 1079500 w 2108200"/>
              <a:gd name="connsiteY1" fmla="*/ 368300 h 368616"/>
              <a:gd name="connsiteX2" fmla="*/ 0 w 2108200"/>
              <a:gd name="connsiteY2" fmla="*/ 0 h 36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8200" h="368616">
                <a:moveTo>
                  <a:pt x="2108200" y="50800"/>
                </a:moveTo>
                <a:cubicBezTo>
                  <a:pt x="1769533" y="213783"/>
                  <a:pt x="1430867" y="376767"/>
                  <a:pt x="1079500" y="368300"/>
                </a:cubicBezTo>
                <a:cubicBezTo>
                  <a:pt x="728133" y="359833"/>
                  <a:pt x="205317" y="55033"/>
                  <a:pt x="0" y="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14"/>
          <p:cNvSpPr/>
          <p:nvPr/>
        </p:nvSpPr>
        <p:spPr>
          <a:xfrm>
            <a:off x="4355901" y="3842056"/>
            <a:ext cx="1752600" cy="203342"/>
          </a:xfrm>
          <a:custGeom>
            <a:avLst/>
            <a:gdLst>
              <a:gd name="connsiteX0" fmla="*/ 1752600 w 1752600"/>
              <a:gd name="connsiteY0" fmla="*/ 0 h 203342"/>
              <a:gd name="connsiteX1" fmla="*/ 838200 w 1752600"/>
              <a:gd name="connsiteY1" fmla="*/ 203200 h 203342"/>
              <a:gd name="connsiteX2" fmla="*/ 0 w 1752600"/>
              <a:gd name="connsiteY2" fmla="*/ 25400 h 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203342">
                <a:moveTo>
                  <a:pt x="1752600" y="0"/>
                </a:moveTo>
                <a:cubicBezTo>
                  <a:pt x="1441450" y="99483"/>
                  <a:pt x="1130300" y="198967"/>
                  <a:pt x="838200" y="203200"/>
                </a:cubicBezTo>
                <a:cubicBezTo>
                  <a:pt x="546100" y="207433"/>
                  <a:pt x="273050" y="116416"/>
                  <a:pt x="0" y="25400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4306156" y="3237751"/>
            <a:ext cx="1651000" cy="216033"/>
          </a:xfrm>
          <a:custGeom>
            <a:avLst/>
            <a:gdLst>
              <a:gd name="connsiteX0" fmla="*/ 0 w 1651000"/>
              <a:gd name="connsiteY0" fmla="*/ 190633 h 216033"/>
              <a:gd name="connsiteX1" fmla="*/ 863600 w 1651000"/>
              <a:gd name="connsiteY1" fmla="*/ 133 h 216033"/>
              <a:gd name="connsiteX2" fmla="*/ 1651000 w 1651000"/>
              <a:gd name="connsiteY2" fmla="*/ 216033 h 21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0" h="216033">
                <a:moveTo>
                  <a:pt x="0" y="190633"/>
                </a:moveTo>
                <a:cubicBezTo>
                  <a:pt x="294216" y="93266"/>
                  <a:pt x="588433" y="-4100"/>
                  <a:pt x="863600" y="133"/>
                </a:cubicBezTo>
                <a:cubicBezTo>
                  <a:pt x="1138767" y="4366"/>
                  <a:pt x="1515533" y="180050"/>
                  <a:pt x="1651000" y="216033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Freeform 16"/>
          <p:cNvSpPr/>
          <p:nvPr/>
        </p:nvSpPr>
        <p:spPr>
          <a:xfrm>
            <a:off x="2107363" y="3165475"/>
            <a:ext cx="1981200" cy="305722"/>
          </a:xfrm>
          <a:custGeom>
            <a:avLst/>
            <a:gdLst>
              <a:gd name="connsiteX0" fmla="*/ 0 w 1981200"/>
              <a:gd name="connsiteY0" fmla="*/ 229522 h 305722"/>
              <a:gd name="connsiteX1" fmla="*/ 1079500 w 1981200"/>
              <a:gd name="connsiteY1" fmla="*/ 922 h 305722"/>
              <a:gd name="connsiteX2" fmla="*/ 1981200 w 1981200"/>
              <a:gd name="connsiteY2" fmla="*/ 305722 h 305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1200" h="305722">
                <a:moveTo>
                  <a:pt x="0" y="229522"/>
                </a:moveTo>
                <a:cubicBezTo>
                  <a:pt x="374650" y="108872"/>
                  <a:pt x="749300" y="-11778"/>
                  <a:pt x="1079500" y="922"/>
                </a:cubicBezTo>
                <a:cubicBezTo>
                  <a:pt x="1409700" y="13622"/>
                  <a:pt x="1695450" y="159672"/>
                  <a:pt x="1981200" y="30572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Freeform 17"/>
          <p:cNvSpPr/>
          <p:nvPr/>
        </p:nvSpPr>
        <p:spPr>
          <a:xfrm>
            <a:off x="28139" y="2545796"/>
            <a:ext cx="1714500" cy="864132"/>
          </a:xfrm>
          <a:custGeom>
            <a:avLst/>
            <a:gdLst>
              <a:gd name="connsiteX0" fmla="*/ 0 w 1447800"/>
              <a:gd name="connsiteY0" fmla="*/ 889000 h 889000"/>
              <a:gd name="connsiteX1" fmla="*/ 787400 w 1447800"/>
              <a:gd name="connsiteY1" fmla="*/ 723900 h 889000"/>
              <a:gd name="connsiteX2" fmla="*/ 1447800 w 1447800"/>
              <a:gd name="connsiteY2" fmla="*/ 0 h 889000"/>
              <a:gd name="connsiteX0" fmla="*/ 0 w 1714500"/>
              <a:gd name="connsiteY0" fmla="*/ 36 h 1610119"/>
              <a:gd name="connsiteX1" fmla="*/ 1054100 w 1714500"/>
              <a:gd name="connsiteY1" fmla="*/ 1587536 h 1610119"/>
              <a:gd name="connsiteX2" fmla="*/ 1714500 w 1714500"/>
              <a:gd name="connsiteY2" fmla="*/ 863636 h 1610119"/>
              <a:gd name="connsiteX0" fmla="*/ 0 w 1714500"/>
              <a:gd name="connsiteY0" fmla="*/ 75 h 1020546"/>
              <a:gd name="connsiteX1" fmla="*/ 939800 w 1714500"/>
              <a:gd name="connsiteY1" fmla="*/ 838275 h 1020546"/>
              <a:gd name="connsiteX2" fmla="*/ 1714500 w 1714500"/>
              <a:gd name="connsiteY2" fmla="*/ 863675 h 1020546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75 h 874152"/>
              <a:gd name="connsiteX1" fmla="*/ 939800 w 1714500"/>
              <a:gd name="connsiteY1" fmla="*/ 838275 h 874152"/>
              <a:gd name="connsiteX2" fmla="*/ 1714500 w 1714500"/>
              <a:gd name="connsiteY2" fmla="*/ 863675 h 874152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266 h 863866"/>
              <a:gd name="connsiteX1" fmla="*/ 1206500 w 1714500"/>
              <a:gd name="connsiteY1" fmla="*/ 330466 h 863866"/>
              <a:gd name="connsiteX2" fmla="*/ 1714500 w 1714500"/>
              <a:gd name="connsiteY2" fmla="*/ 863866 h 863866"/>
              <a:gd name="connsiteX0" fmla="*/ 0 w 1714500"/>
              <a:gd name="connsiteY0" fmla="*/ 532 h 864132"/>
              <a:gd name="connsiteX1" fmla="*/ 1104900 w 1714500"/>
              <a:gd name="connsiteY1" fmla="*/ 229132 h 864132"/>
              <a:gd name="connsiteX2" fmla="*/ 1714500 w 1714500"/>
              <a:gd name="connsiteY2" fmla="*/ 864132 h 86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0" h="864132">
                <a:moveTo>
                  <a:pt x="0" y="532"/>
                </a:moveTo>
                <a:cubicBezTo>
                  <a:pt x="273050" y="-7935"/>
                  <a:pt x="819150" y="85199"/>
                  <a:pt x="1104900" y="229132"/>
                </a:cubicBezTo>
                <a:cubicBezTo>
                  <a:pt x="1390650" y="373065"/>
                  <a:pt x="1530350" y="478898"/>
                  <a:pt x="1714500" y="864132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4924186" y="3704696"/>
            <a:ext cx="69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60.0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706474" y="3752489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20.0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93242" y="3495638"/>
            <a:ext cx="70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30.0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-112331" y="4470238"/>
            <a:ext cx="84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110.0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39038" y="1529819"/>
            <a:ext cx="2701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вызывается у внешнего декоратора </a:t>
            </a:r>
            <a:r>
              <a:rPr lang="en-US" dirty="0" err="1" smtClean="0"/>
              <a:t>ChocolateSyrup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1323112" y="3380484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588661" y="3392533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5631439" y="3416008"/>
            <a:ext cx="119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GetCost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2813919" y="1519711"/>
            <a:ext cx="2982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 </a:t>
            </a:r>
            <a:r>
              <a:rPr lang="en-US" dirty="0" err="1" smtClean="0"/>
              <a:t>ChocolateSyrup</a:t>
            </a:r>
            <a:r>
              <a:rPr lang="ru-RU" dirty="0" smtClean="0"/>
              <a:t> вызывает</a:t>
            </a:r>
            <a:r>
              <a:rPr lang="en-US" dirty="0" smtClean="0"/>
              <a:t>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у декоратора </a:t>
            </a:r>
            <a:r>
              <a:rPr lang="en-US" dirty="0" smtClean="0"/>
              <a:t>Cinnamon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6161783" y="1545843"/>
            <a:ext cx="2982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</a:t>
            </a:r>
            <a:r>
              <a:rPr lang="ru-RU" dirty="0" smtClean="0"/>
              <a:t> </a:t>
            </a:r>
            <a:r>
              <a:rPr lang="en-US" dirty="0"/>
              <a:t>Cinnamon </a:t>
            </a:r>
            <a:r>
              <a:rPr lang="ru-RU" dirty="0" smtClean="0"/>
              <a:t>вызывает</a:t>
            </a:r>
            <a:r>
              <a:rPr lang="en-US" dirty="0" smtClean="0"/>
              <a:t> </a:t>
            </a:r>
            <a:r>
              <a:rPr lang="en-US" dirty="0" err="1" smtClean="0"/>
              <a:t>GetCost</a:t>
            </a:r>
            <a:r>
              <a:rPr lang="en-US" dirty="0" smtClean="0"/>
              <a:t>()</a:t>
            </a:r>
            <a:r>
              <a:rPr lang="ru-RU" dirty="0" smtClean="0"/>
              <a:t> у</a:t>
            </a:r>
            <a:r>
              <a:rPr lang="en-US" dirty="0" smtClean="0"/>
              <a:t> Coffee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020272" y="5789972"/>
            <a:ext cx="2001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Coffee </a:t>
            </a:r>
            <a:r>
              <a:rPr lang="ru-RU" dirty="0" smtClean="0"/>
              <a:t>возвращает свою стоимость – </a:t>
            </a:r>
            <a:r>
              <a:rPr lang="en-US" b="1" dirty="0" smtClean="0"/>
              <a:t>60</a:t>
            </a:r>
            <a:r>
              <a:rPr lang="ru-RU" b="1" dirty="0" smtClean="0"/>
              <a:t>р.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707904" y="5719328"/>
            <a:ext cx="324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smtClean="0"/>
              <a:t>Cinnamon </a:t>
            </a:r>
            <a:r>
              <a:rPr lang="ru-RU" dirty="0" smtClean="0"/>
              <a:t>прибавляет свою стоимость (20р.) к стоимости, полученной от </a:t>
            </a:r>
            <a:r>
              <a:rPr lang="en-US" dirty="0" smtClean="0"/>
              <a:t>Coffee </a:t>
            </a:r>
            <a:r>
              <a:rPr lang="ru-RU" dirty="0" smtClean="0"/>
              <a:t>и возвращает сумму – </a:t>
            </a:r>
            <a:r>
              <a:rPr lang="ru-RU" b="1" dirty="0" smtClean="0"/>
              <a:t>80р.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-88924" y="5655972"/>
            <a:ext cx="3771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en-US" dirty="0" err="1" smtClean="0"/>
              <a:t>ChocolateSyrup</a:t>
            </a:r>
            <a:r>
              <a:rPr lang="ru-RU" dirty="0" smtClean="0"/>
              <a:t> прибавляет свою стоимость (30р.) к стоимости, полученной от </a:t>
            </a:r>
            <a:r>
              <a:rPr lang="en-US" dirty="0" smtClean="0"/>
              <a:t>Cinnamon </a:t>
            </a:r>
            <a:r>
              <a:rPr lang="ru-RU" dirty="0" smtClean="0"/>
              <a:t>и возвращает сумму – </a:t>
            </a:r>
            <a:r>
              <a:rPr lang="ru-RU" b="1" dirty="0" smtClean="0"/>
              <a:t>110р.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3070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Декоратор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Имеет тот же тип, что и декорируемый объект</a:t>
            </a:r>
          </a:p>
          <a:p>
            <a:pPr lvl="1"/>
            <a:r>
              <a:rPr lang="ru-RU" dirty="0" smtClean="0"/>
              <a:t>Декорированный объект можно использовать вместо исходного</a:t>
            </a:r>
          </a:p>
          <a:p>
            <a:r>
              <a:rPr lang="ru-RU" dirty="0" smtClean="0"/>
              <a:t>Объект можно завернуть в один или несколько декораторов</a:t>
            </a:r>
          </a:p>
          <a:p>
            <a:r>
              <a:rPr lang="ru-RU" dirty="0" smtClean="0"/>
              <a:t>Декоратор может добавить свое поведение до и (или) после делегирования операций декорируемому объекту</a:t>
            </a:r>
          </a:p>
          <a:p>
            <a:r>
              <a:rPr lang="ru-RU" dirty="0" smtClean="0"/>
              <a:t>Объект может быть декорирован в любой момент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1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паттерна </a:t>
            </a:r>
            <a:r>
              <a:rPr lang="en-US" dirty="0" smtClean="0"/>
              <a:t>Decorator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0" y="2330296"/>
            <a:ext cx="26277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Объект, чье поведение мы собираемся расширять динамически</a:t>
            </a:r>
            <a:endParaRPr lang="ru-RU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020272" y="371703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Декоратор СОДЕРЖИТ декорируемый компонент</a:t>
            </a:r>
            <a:endParaRPr lang="ru-RU" sz="1400" dirty="0"/>
          </a:p>
        </p:txBody>
      </p:sp>
      <p:sp>
        <p:nvSpPr>
          <p:cNvPr id="9" name="Rectangle 8"/>
          <p:cNvSpPr/>
          <p:nvPr/>
        </p:nvSpPr>
        <p:spPr>
          <a:xfrm>
            <a:off x="5148064" y="2156816"/>
            <a:ext cx="25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Декоратор реализует тот же интерфейс, либо расширяет абстрактный </a:t>
            </a:r>
            <a:r>
              <a:rPr lang="ru-RU" sz="1400" dirty="0" smtClean="0"/>
              <a:t>класс, что и  декорируемый компонент</a:t>
            </a:r>
            <a:endParaRPr lang="ru-RU" sz="1400" dirty="0"/>
          </a:p>
        </p:txBody>
      </p:sp>
      <p:sp>
        <p:nvSpPr>
          <p:cNvPr id="10" name="Rectangle 9"/>
          <p:cNvSpPr/>
          <p:nvPr/>
        </p:nvSpPr>
        <p:spPr>
          <a:xfrm>
            <a:off x="87784" y="4437112"/>
            <a:ext cx="254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Декоратор может добавлять новые методы, но новое поведение добавляется до или после вызова существующего метода компонента</a:t>
            </a:r>
            <a:endParaRPr lang="ru-RU" sz="1400" dirty="0"/>
          </a:p>
        </p:txBody>
      </p:sp>
      <p:sp>
        <p:nvSpPr>
          <p:cNvPr id="12" name="Rectangle 11"/>
          <p:cNvSpPr/>
          <p:nvPr/>
        </p:nvSpPr>
        <p:spPr>
          <a:xfrm>
            <a:off x="3203848" y="6205899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Декораторы могут расширять состояние компонента</a:t>
            </a:r>
            <a:endParaRPr lang="ru-RU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4" y="1647852"/>
            <a:ext cx="8913863" cy="50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Паттерн Декоратор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Динамически наделяет объект новыми возможностями и является гибкой альтернативой </a:t>
            </a:r>
            <a:r>
              <a:rPr lang="ru-RU" dirty="0" err="1" smtClean="0"/>
              <a:t>субклассированию</a:t>
            </a:r>
            <a:r>
              <a:rPr lang="ru-RU" dirty="0" smtClean="0"/>
              <a:t> в области расширения функциональности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118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5682"/>
            <a:ext cx="8928992" cy="66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Кофейня. Начало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46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класса </a:t>
            </a:r>
            <a:r>
              <a:rPr lang="en-US" dirty="0" err="1" smtClean="0"/>
              <a:t>CCondimentDecorator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457200" y="1686974"/>
            <a:ext cx="7884368" cy="5153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Декоратор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добавка к напитку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m_beverage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5652120" y="5517232"/>
            <a:ext cx="216024" cy="64807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940152" y="551723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Эти методы должны быть переопределены  в подклассах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4411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«Корица»</a:t>
            </a:r>
            <a:endParaRPr lang="ru-RU" dirty="0"/>
          </a:p>
        </p:txBody>
      </p:sp>
      <p:sp>
        <p:nvSpPr>
          <p:cNvPr id="7" name="Rectangle 6"/>
          <p:cNvSpPr/>
          <p:nvPr/>
        </p:nvSpPr>
        <p:spPr>
          <a:xfrm>
            <a:off x="457200" y="5470773"/>
            <a:ext cx="8507288" cy="1464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coffee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CCoffee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&gt;(move(coffee));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costs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cinnamon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79388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352" y="1522226"/>
            <a:ext cx="8579296" cy="397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Корица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CCinnamon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: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CCondimentDecorator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beverage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 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20;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GetCondimentDescription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Cinnamon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defTabSz="179388">
              <a:lnSpc>
                <a:spcPct val="106000"/>
              </a:lnSpc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Выноска 1 2"/>
          <p:cNvSpPr/>
          <p:nvPr/>
        </p:nvSpPr>
        <p:spPr>
          <a:xfrm>
            <a:off x="5724128" y="5157192"/>
            <a:ext cx="3240360" cy="792088"/>
          </a:xfrm>
          <a:prstGeom prst="borderCallout1">
            <a:avLst>
              <a:gd name="adj1" fmla="val 33909"/>
              <a:gd name="adj2" fmla="val -4455"/>
              <a:gd name="adj3" fmla="val 112500"/>
              <a:gd name="adj4" fmla="val -383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Берем кофе,  «заворачиваем» в корицу и подаём к столу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0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Ленивое декорирование напитков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772816"/>
            <a:ext cx="8856984" cy="4784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Возвращает функцию, декорирующую напиток определенной добавкой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Параметры шаблона: 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класс добавки, конструктор которого в качестве первого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	принимает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IBeveragePtr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&amp;&amp; оборачиваемого напитка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список типов прочих параметров конструктора (возможно, пустой)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декорирующую напиток, переданный ей в качестве аргумента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Дополнительные аргументы декоратора, захваченные лямбда-функцией, передаются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конструктору декоратора через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[=](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ru-RU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{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списком аргументов внешней функции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Condiment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4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4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4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067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использования</a:t>
            </a:r>
            <a:r>
              <a:rPr lang="en-US" dirty="0" smtClean="0"/>
              <a:t> </a:t>
            </a:r>
            <a:r>
              <a:rPr lang="en-US" dirty="0" err="1" smtClean="0"/>
              <a:t>MakeCondiment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4888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"2 дольки лимона"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lemon2 = </a:t>
            </a:r>
            <a:r>
              <a:rPr lang="ru-RU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ru-RU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iceCubes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- функция, добавляющая "3 кусочка льда" к любому напитку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iceCubes3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tea =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декорируем чай двумя дольками лимона и тремя кусочками льда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iceCubes3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lemon2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move(tea)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))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	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 </a:t>
            </a:r>
            <a:r>
              <a:rPr lang="ru-RU" sz="16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Предыдуащя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строка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выполняет те же действия, что и следующий код: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lemonIceTea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move(tea),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2), 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2,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600" dirty="0">
              <a:ea typeface="Calibri"/>
              <a:cs typeface="Times New Roman"/>
            </a:endParaRPr>
          </a:p>
          <a:p>
            <a:pPr defTabSz="498475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6240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Синтаксический сахар для упрощения декорирования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252520" cy="166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Декорирует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component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декоратором при помощи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decorate</a:t>
            </a:r>
            <a:endParaRPr lang="en-US" sz="1500" dirty="0" smtClean="0">
              <a:solidFill>
                <a:srgbClr val="0000FF"/>
              </a:solidFill>
              <a:latin typeface="Consolas"/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&lt;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operator &lt;&lt;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5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decorate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forward&lt;</a:t>
            </a:r>
            <a:r>
              <a:rPr lang="en-US" sz="15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en-US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component</a:t>
            </a:r>
            <a:r>
              <a:rPr lang="ru-RU" sz="15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  <a:endParaRPr lang="ru-RU" sz="1500" dirty="0">
              <a:ea typeface="Calibri"/>
              <a:cs typeface="Times New Roman"/>
            </a:endParaRPr>
          </a:p>
          <a:p>
            <a:pPr defTabSz="406400">
              <a:lnSpc>
                <a:spcPct val="115000"/>
              </a:lnSpc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356884"/>
            <a:ext cx="9144000" cy="3527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5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/*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Предыдущая конструкция делает то же самое, что и следующая: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auto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::Water)(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MakeCondiment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&gt;(2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)(</a:t>
            </a:r>
            <a:endParaRPr lang="ru-RU" sz="15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&gt;()</a:t>
            </a:r>
            <a:endParaRPr lang="ru-RU" sz="15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5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5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ru-RU" sz="15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*/</a:t>
            </a:r>
            <a:endParaRPr lang="ru-RU" sz="15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77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Делаем функцию </a:t>
            </a:r>
            <a:r>
              <a:rPr lang="en-US" dirty="0" err="1" smtClean="0"/>
              <a:t>MakeCondiment</a:t>
            </a:r>
            <a:r>
              <a:rPr lang="en-US" dirty="0" smtClean="0"/>
              <a:t> </a:t>
            </a:r>
            <a:r>
              <a:rPr lang="ru-RU" dirty="0" smtClean="0"/>
              <a:t>более абстрактной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1484784"/>
            <a:ext cx="91440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template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&amp;...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Возвращаем функцию, 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декорирующую переданный ей компонент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[=](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&amp;&amp; 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ru-RU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Функции </a:t>
            </a:r>
            <a:r>
              <a:rPr lang="ru-RU" sz="16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передаем b вместе со 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списком</a:t>
            </a:r>
            <a:endParaRPr lang="en-US" sz="1600" dirty="0" smtClean="0">
              <a:solidFill>
                <a:srgbClr val="008000"/>
              </a:solidFill>
              <a:latin typeface="Consolas"/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аргументов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внешней функции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Decorator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&gt;(forward&lt;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decltype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)&gt;(</a:t>
            </a:r>
            <a:r>
              <a:rPr lang="en-US" sz="1600" dirty="0" smtClean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comp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), </a:t>
            </a:r>
            <a:r>
              <a:rPr lang="en-US" sz="1600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...);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600" dirty="0">
              <a:ea typeface="Calibri"/>
              <a:cs typeface="Times New Roman"/>
            </a:endParaRPr>
          </a:p>
          <a:p>
            <a:pPr defTabSz="268288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44" y="5180289"/>
            <a:ext cx="914005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oneMoreLemonIceTea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Берем чай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CLemon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&gt;(2)	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добавляем пару долек лимона</a:t>
            </a:r>
            <a:endParaRPr lang="ru-RU" sz="1600" dirty="0">
              <a:ea typeface="Calibri"/>
              <a:cs typeface="Times New Roman"/>
            </a:endParaRPr>
          </a:p>
          <a:p>
            <a:pPr defTabSz="517525">
              <a:lnSpc>
                <a:spcPct val="115000"/>
              </a:lnSpc>
              <a:spcAft>
                <a:spcPts val="0"/>
              </a:spcAft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DecorateWith</a:t>
            </a:r>
            <a:r>
              <a:rPr lang="en-US" sz="16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CIceCubes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&gt;(3, 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IceCubeType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/>
                <a:ea typeface="Calibri"/>
                <a:cs typeface="Times New Roman"/>
              </a:rPr>
              <a:t>Water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и</a:t>
            </a:r>
            <a:r>
              <a:rPr lang="en-US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3 </a:t>
            </a:r>
            <a:r>
              <a:rPr lang="ru-RU" sz="16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кубика льда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806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85" y="404665"/>
            <a:ext cx="8942032" cy="60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Задача: добавить авторизацию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 </a:t>
            </a:r>
            <a:r>
              <a:rPr lang="en-US" dirty="0" err="1" smtClean="0"/>
              <a:t>HTTPClient</a:t>
            </a:r>
            <a:r>
              <a:rPr lang="en-US" dirty="0" smtClean="0"/>
              <a:t> </a:t>
            </a:r>
            <a:r>
              <a:rPr lang="ru-RU" dirty="0" smtClean="0"/>
              <a:t>менять не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1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7" y="620688"/>
            <a:ext cx="8932720" cy="561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2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04624"/>
            <a:ext cx="8903600" cy="563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2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типы напитков</a:t>
            </a:r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22" y="1456056"/>
            <a:ext cx="1045868" cy="1039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30" y="2936028"/>
            <a:ext cx="1397046" cy="834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554" y="3353028"/>
            <a:ext cx="764172" cy="98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" y="4628350"/>
            <a:ext cx="819241" cy="67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478" y="5301208"/>
            <a:ext cx="654000" cy="1050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80" y="3765206"/>
            <a:ext cx="939443" cy="73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981" y="1940771"/>
            <a:ext cx="7940401" cy="43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2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Примерная реализация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496" y="1484784"/>
            <a:ext cx="4032448" cy="561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IBeverage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=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default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"Coffee"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60;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CCapuccino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Capuccino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39952" y="1484784"/>
            <a:ext cx="5247456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CLatte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CCoffee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"Latte"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90;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CTea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"Tea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30;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endParaRPr lang="ru-RU" sz="1200" dirty="0" smtClean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CMilkshake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IBeverage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GetDescription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endParaRPr lang="en-US" sz="1200" dirty="0" smtClean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"Milkshake</a:t>
            </a:r>
            <a:r>
              <a:rPr lang="en-US" sz="12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GetCost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80; }</a:t>
            </a:r>
            <a:endParaRPr lang="ru-RU" sz="1200" dirty="0">
              <a:ea typeface="Calibri"/>
              <a:cs typeface="Times New Roman"/>
            </a:endParaRPr>
          </a:p>
          <a:p>
            <a:pPr defTabSz="261938">
              <a:lnSpc>
                <a:spcPct val="115000"/>
              </a:lnSpc>
              <a:spcAft>
                <a:spcPts val="0"/>
              </a:spcAft>
            </a:pPr>
            <a:r>
              <a:rPr lang="ru-RU" sz="1200" dirty="0" smtClean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94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 добавить к напиткам различные виды дополнений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" y="2082670"/>
            <a:ext cx="1975841" cy="117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084" y="2049249"/>
            <a:ext cx="1215451" cy="156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4" y="3494366"/>
            <a:ext cx="1582317" cy="129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97" y="3346339"/>
            <a:ext cx="993634" cy="15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13" y="3745249"/>
            <a:ext cx="1123924" cy="7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337" y="3645385"/>
            <a:ext cx="1109146" cy="110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632" y="2130367"/>
            <a:ext cx="1878885" cy="147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411" y="3944402"/>
            <a:ext cx="923433" cy="72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380" y="3806383"/>
            <a:ext cx="1509555" cy="83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5" y="5452869"/>
            <a:ext cx="1196001" cy="107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67" y="5301207"/>
            <a:ext cx="1777946" cy="1155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8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наследования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Использование наследования для реализации дополнений приводит к комбинаторному росту количества классов</a:t>
            </a:r>
          </a:p>
          <a:p>
            <a:pPr lvl="1"/>
            <a:r>
              <a:rPr lang="en-US" dirty="0" err="1" smtClean="0"/>
              <a:t>CoffeeWithCinnamon</a:t>
            </a:r>
            <a:endParaRPr lang="en-US" dirty="0" smtClean="0"/>
          </a:p>
          <a:p>
            <a:pPr lvl="1"/>
            <a:r>
              <a:rPr lang="en-US" dirty="0" err="1" smtClean="0"/>
              <a:t>CoffeeWithChocolate</a:t>
            </a:r>
            <a:endParaRPr lang="en-US" dirty="0" smtClean="0"/>
          </a:p>
          <a:p>
            <a:pPr lvl="1"/>
            <a:r>
              <a:rPr lang="en-US" dirty="0" err="1" smtClean="0"/>
              <a:t>CoffeWithCinnamonAndChocolate</a:t>
            </a:r>
            <a:endParaRPr lang="en-US" dirty="0" smtClean="0"/>
          </a:p>
          <a:p>
            <a:pPr lvl="1"/>
            <a:r>
              <a:rPr lang="en-US" dirty="0" err="1" smtClean="0"/>
              <a:t>LatteWithCinnamon</a:t>
            </a:r>
            <a:endParaRPr lang="en-US" dirty="0" smtClean="0"/>
          </a:p>
          <a:p>
            <a:pPr lvl="1"/>
            <a:r>
              <a:rPr lang="en-US" dirty="0" err="1" smtClean="0"/>
              <a:t>LatteWithCinnamonAndChocolate</a:t>
            </a:r>
            <a:endParaRPr lang="en-US" dirty="0" smtClean="0"/>
          </a:p>
          <a:p>
            <a:pPr lvl="1"/>
            <a:r>
              <a:rPr lang="en-US" dirty="0" err="1" smtClean="0"/>
              <a:t>TeaWithIce</a:t>
            </a:r>
            <a:endParaRPr lang="en-US" dirty="0" smtClean="0"/>
          </a:p>
          <a:p>
            <a:pPr lvl="1"/>
            <a:r>
              <a:rPr lang="en-US" dirty="0" err="1" smtClean="0"/>
              <a:t>TeaWithLemon</a:t>
            </a:r>
            <a:endParaRPr lang="en-US" dirty="0" smtClean="0"/>
          </a:p>
          <a:p>
            <a:pPr lvl="1"/>
            <a:r>
              <a:rPr lang="en-US" dirty="0" err="1" smtClean="0"/>
              <a:t>TeaWithLemonAndIce</a:t>
            </a:r>
            <a:endParaRPr lang="en-US" dirty="0" smtClean="0"/>
          </a:p>
          <a:p>
            <a:pPr lvl="1"/>
            <a:r>
              <a:rPr lang="en-U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89123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наследования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Трудность сопровождения</a:t>
            </a:r>
          </a:p>
          <a:p>
            <a:pPr lvl="1"/>
            <a:r>
              <a:rPr lang="ru-RU" dirty="0" smtClean="0"/>
              <a:t>Изменение стоимости ингредиентов</a:t>
            </a:r>
          </a:p>
          <a:p>
            <a:pPr lvl="1"/>
            <a:r>
              <a:rPr lang="ru-RU" dirty="0" smtClean="0"/>
              <a:t>Появление новых добавок</a:t>
            </a:r>
          </a:p>
        </p:txBody>
      </p:sp>
    </p:spTree>
    <p:extLst>
      <p:ext uri="{BB962C8B-B14F-4D97-AF65-F5344CB8AC3E}">
        <p14:creationId xmlns:p14="http://schemas.microsoft.com/office/powerpoint/2010/main" val="12608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Альтернативное решение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Добавить в базовый класс флаги, определяющие наличие тех или иных дополнений</a:t>
            </a:r>
          </a:p>
          <a:p>
            <a:pPr lvl="1"/>
            <a:r>
              <a:rPr lang="ru-RU" dirty="0" smtClean="0"/>
              <a:t>Реализация метода </a:t>
            </a:r>
            <a:r>
              <a:rPr lang="en-US" dirty="0" err="1" smtClean="0"/>
              <a:t>GetCost</a:t>
            </a:r>
            <a:r>
              <a:rPr lang="ru-RU" dirty="0" smtClean="0"/>
              <a:t> в родительском классе вычисляет стоимость используемых дополнений</a:t>
            </a:r>
          </a:p>
          <a:p>
            <a:pPr lvl="2"/>
            <a:r>
              <a:rPr lang="ru-RU" dirty="0" smtClean="0"/>
              <a:t>Подклассы складывают стоимость напитка со стоимостью дополнений</a:t>
            </a:r>
          </a:p>
          <a:p>
            <a:pPr lvl="1"/>
            <a:r>
              <a:rPr lang="ru-RU" dirty="0" smtClean="0"/>
              <a:t>Реализация </a:t>
            </a:r>
            <a:r>
              <a:rPr lang="en-US" dirty="0" err="1" smtClean="0"/>
              <a:t>GetDescription</a:t>
            </a:r>
            <a:r>
              <a:rPr lang="en-US" dirty="0" smtClean="0"/>
              <a:t>()</a:t>
            </a:r>
            <a:r>
              <a:rPr lang="ru-RU" dirty="0" smtClean="0"/>
              <a:t> родительского класса формирует строку списка дополнений</a:t>
            </a:r>
          </a:p>
          <a:p>
            <a:pPr lvl="2"/>
            <a:r>
              <a:rPr lang="ru-RU" dirty="0" smtClean="0"/>
              <a:t>Подклассы возвращают результат конкатенации названия напитка и списка дополнений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76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Примерная структура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985743"/>
            <a:ext cx="8928992" cy="46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8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77da3e8db3f5012d391ea45faa98fd5d1d4548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1761</TotalTime>
  <Words>693</Words>
  <Application>Microsoft Office PowerPoint</Application>
  <PresentationFormat>On-screen Show (4:3)</PresentationFormat>
  <Paragraphs>318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Wingdings</vt:lpstr>
      <vt:lpstr>Wingdings 2</vt:lpstr>
      <vt:lpstr>Wingdings 3</vt:lpstr>
      <vt:lpstr>Модульная</vt:lpstr>
      <vt:lpstr>Декоратор (обертка)</vt:lpstr>
      <vt:lpstr>Кофейня. Начало</vt:lpstr>
      <vt:lpstr>Базовые типы напитков</vt:lpstr>
      <vt:lpstr>Примерная реализация</vt:lpstr>
      <vt:lpstr>Как добавить к напиткам различные виды дополнений?</vt:lpstr>
      <vt:lpstr>Проблемы наследования</vt:lpstr>
      <vt:lpstr>Проблемы наследования</vt:lpstr>
      <vt:lpstr>Альтернативное решение</vt:lpstr>
      <vt:lpstr>Примерная структура</vt:lpstr>
      <vt:lpstr>Примерная реализация (начало)</vt:lpstr>
      <vt:lpstr>Примерная реализация (продолжение)</vt:lpstr>
      <vt:lpstr>Критика архитектурного решения</vt:lpstr>
      <vt:lpstr>Принцип открытости/закрытости (Open/Closed principle)</vt:lpstr>
      <vt:lpstr>Последовательность действий</vt:lpstr>
      <vt:lpstr>Вычисление стоимости напитка</vt:lpstr>
      <vt:lpstr>Декоратор</vt:lpstr>
      <vt:lpstr>Структура паттерна Decorator</vt:lpstr>
      <vt:lpstr>Паттерн Декоратор</vt:lpstr>
      <vt:lpstr>PowerPoint Presentation</vt:lpstr>
      <vt:lpstr>Реализация класса CCondimentDecorator</vt:lpstr>
      <vt:lpstr>Дополнение «Корица»</vt:lpstr>
      <vt:lpstr>Ленивое декорирование напитков</vt:lpstr>
      <vt:lpstr>Пример использования MakeCondiment</vt:lpstr>
      <vt:lpstr>Синтаксический сахар для упрощения декорирования</vt:lpstr>
      <vt:lpstr>Делаем функцию MakeCondiment более абстрактной</vt:lpstr>
      <vt:lpstr>PowerPoint Presentation</vt:lpstr>
      <vt:lpstr>Задача: добавить авторизацию</vt:lpstr>
      <vt:lpstr>PowerPoint Presentation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129</cp:revision>
  <dcterms:created xsi:type="dcterms:W3CDTF">2016-02-02T19:36:42Z</dcterms:created>
  <dcterms:modified xsi:type="dcterms:W3CDTF">2020-09-17T15:44:24Z</dcterms:modified>
</cp:coreProperties>
</file>